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6" r:id="rId5"/>
    <p:sldId id="287" r:id="rId6"/>
    <p:sldId id="260" r:id="rId7"/>
    <p:sldId id="261" r:id="rId8"/>
    <p:sldId id="262" r:id="rId9"/>
    <p:sldId id="257" r:id="rId10"/>
    <p:sldId id="267" r:id="rId11"/>
    <p:sldId id="288" r:id="rId12"/>
    <p:sldId id="268" r:id="rId13"/>
    <p:sldId id="264" r:id="rId14"/>
    <p:sldId id="270" r:id="rId15"/>
    <p:sldId id="289" r:id="rId16"/>
    <p:sldId id="281" r:id="rId17"/>
    <p:sldId id="291" r:id="rId18"/>
    <p:sldId id="282" r:id="rId19"/>
    <p:sldId id="290" r:id="rId20"/>
    <p:sldId id="280" r:id="rId21"/>
    <p:sldId id="294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4F194A-2B79-436C-9845-703A15B76283}" v="3" dt="2025-03-25T22:06:56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3" autoAdjust="0"/>
    <p:restoredTop sz="87684" autoAdjust="0"/>
  </p:normalViewPr>
  <p:slideViewPr>
    <p:cSldViewPr snapToGrid="0">
      <p:cViewPr>
        <p:scale>
          <a:sx n="57" d="100"/>
          <a:sy n="57" d="100"/>
        </p:scale>
        <p:origin x="1694" y="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rrill, Leland" userId="8274eae7-a743-4ffb-a975-c24dac7f3da9" providerId="ADAL" clId="{614F194A-2B79-436C-9845-703A15B76283}"/>
    <pc:docChg chg="custSel modSld">
      <pc:chgData name="Burrill, Leland" userId="8274eae7-a743-4ffb-a975-c24dac7f3da9" providerId="ADAL" clId="{614F194A-2B79-436C-9845-703A15B76283}" dt="2025-03-28T20:55:08.822" v="1518" actId="20577"/>
      <pc:docMkLst>
        <pc:docMk/>
      </pc:docMkLst>
      <pc:sldChg chg="modSp mod modNotesTx">
        <pc:chgData name="Burrill, Leland" userId="8274eae7-a743-4ffb-a975-c24dac7f3da9" providerId="ADAL" clId="{614F194A-2B79-436C-9845-703A15B76283}" dt="2025-03-25T22:09:30.742" v="557" actId="20577"/>
        <pc:sldMkLst>
          <pc:docMk/>
          <pc:sldMk cId="3977226272" sldId="256"/>
        </pc:sldMkLst>
        <pc:spChg chg="mod">
          <ac:chgData name="Burrill, Leland" userId="8274eae7-a743-4ffb-a975-c24dac7f3da9" providerId="ADAL" clId="{614F194A-2B79-436C-9845-703A15B76283}" dt="2025-03-25T21:14:10.089" v="308" actId="313"/>
          <ac:spMkLst>
            <pc:docMk/>
            <pc:sldMk cId="3977226272" sldId="256"/>
            <ac:spMk id="2" creationId="{4543EE04-9B33-D825-9F09-634BA41AD5EB}"/>
          </ac:spMkLst>
        </pc:spChg>
        <pc:spChg chg="mod">
          <ac:chgData name="Burrill, Leland" userId="8274eae7-a743-4ffb-a975-c24dac7f3da9" providerId="ADAL" clId="{614F194A-2B79-436C-9845-703A15B76283}" dt="2025-03-25T22:09:30.742" v="557" actId="20577"/>
          <ac:spMkLst>
            <pc:docMk/>
            <pc:sldMk cId="3977226272" sldId="256"/>
            <ac:spMk id="3" creationId="{B1EBAFB2-CF32-3E0B-4DFC-A42E6F6A247E}"/>
          </ac:spMkLst>
        </pc:spChg>
      </pc:sldChg>
      <pc:sldChg chg="modNotesTx">
        <pc:chgData name="Burrill, Leland" userId="8274eae7-a743-4ffb-a975-c24dac7f3da9" providerId="ADAL" clId="{614F194A-2B79-436C-9845-703A15B76283}" dt="2025-03-28T20:54:35.735" v="1383" actId="20577"/>
        <pc:sldMkLst>
          <pc:docMk/>
          <pc:sldMk cId="991348139" sldId="257"/>
        </pc:sldMkLst>
      </pc:sldChg>
      <pc:sldChg chg="addSp mod">
        <pc:chgData name="Burrill, Leland" userId="8274eae7-a743-4ffb-a975-c24dac7f3da9" providerId="ADAL" clId="{614F194A-2B79-436C-9845-703A15B76283}" dt="2025-03-25T22:12:27.836" v="560" actId="9405"/>
        <pc:sldMkLst>
          <pc:docMk/>
          <pc:sldMk cId="3728751635" sldId="258"/>
        </pc:sldMkLst>
        <pc:inkChg chg="add">
          <ac:chgData name="Burrill, Leland" userId="8274eae7-a743-4ffb-a975-c24dac7f3da9" providerId="ADAL" clId="{614F194A-2B79-436C-9845-703A15B76283}" dt="2025-03-25T22:12:18.821" v="558" actId="9405"/>
          <ac:inkMkLst>
            <pc:docMk/>
            <pc:sldMk cId="3728751635" sldId="258"/>
            <ac:inkMk id="2" creationId="{B5C017E7-EBFA-1580-5395-02F79202FD28}"/>
          </ac:inkMkLst>
        </pc:inkChg>
        <pc:inkChg chg="add">
          <ac:chgData name="Burrill, Leland" userId="8274eae7-a743-4ffb-a975-c24dac7f3da9" providerId="ADAL" clId="{614F194A-2B79-436C-9845-703A15B76283}" dt="2025-03-25T22:12:23.125" v="559" actId="9405"/>
          <ac:inkMkLst>
            <pc:docMk/>
            <pc:sldMk cId="3728751635" sldId="258"/>
            <ac:inkMk id="4" creationId="{324CCC86-7EF6-22AA-83DD-2185505D477D}"/>
          </ac:inkMkLst>
        </pc:inkChg>
        <pc:inkChg chg="add">
          <ac:chgData name="Burrill, Leland" userId="8274eae7-a743-4ffb-a975-c24dac7f3da9" providerId="ADAL" clId="{614F194A-2B79-436C-9845-703A15B76283}" dt="2025-03-25T22:12:27.836" v="560" actId="9405"/>
          <ac:inkMkLst>
            <pc:docMk/>
            <pc:sldMk cId="3728751635" sldId="258"/>
            <ac:inkMk id="6" creationId="{8DC0B280-A978-F454-63A2-119470B9FBA4}"/>
          </ac:inkMkLst>
        </pc:inkChg>
      </pc:sldChg>
      <pc:sldChg chg="modSp mod">
        <pc:chgData name="Burrill, Leland" userId="8274eae7-a743-4ffb-a975-c24dac7f3da9" providerId="ADAL" clId="{614F194A-2B79-436C-9845-703A15B76283}" dt="2025-03-28T20:50:44.522" v="562" actId="27636"/>
        <pc:sldMkLst>
          <pc:docMk/>
          <pc:sldMk cId="3491506320" sldId="259"/>
        </pc:sldMkLst>
        <pc:spChg chg="mod">
          <ac:chgData name="Burrill, Leland" userId="8274eae7-a743-4ffb-a975-c24dac7f3da9" providerId="ADAL" clId="{614F194A-2B79-436C-9845-703A15B76283}" dt="2025-03-25T21:15:11.578" v="311" actId="20577"/>
          <ac:spMkLst>
            <pc:docMk/>
            <pc:sldMk cId="3491506320" sldId="259"/>
            <ac:spMk id="2" creationId="{D58D4BD9-84E0-0366-94E0-272129EDEA1C}"/>
          </ac:spMkLst>
        </pc:spChg>
        <pc:spChg chg="mod">
          <ac:chgData name="Burrill, Leland" userId="8274eae7-a743-4ffb-a975-c24dac7f3da9" providerId="ADAL" clId="{614F194A-2B79-436C-9845-703A15B76283}" dt="2025-03-28T20:50:44.522" v="562" actId="27636"/>
          <ac:spMkLst>
            <pc:docMk/>
            <pc:sldMk cId="3491506320" sldId="259"/>
            <ac:spMk id="3" creationId="{4EFA20E3-7413-C9CD-3D22-371C7E0F23AD}"/>
          </ac:spMkLst>
        </pc:spChg>
      </pc:sldChg>
      <pc:sldChg chg="modNotesTx">
        <pc:chgData name="Burrill, Leland" userId="8274eae7-a743-4ffb-a975-c24dac7f3da9" providerId="ADAL" clId="{614F194A-2B79-436C-9845-703A15B76283}" dt="2025-03-28T20:55:08.822" v="1518" actId="20577"/>
        <pc:sldMkLst>
          <pc:docMk/>
          <pc:sldMk cId="1229089930" sldId="267"/>
        </pc:sldMkLst>
      </pc:sldChg>
      <pc:sldChg chg="modSp mod">
        <pc:chgData name="Burrill, Leland" userId="8274eae7-a743-4ffb-a975-c24dac7f3da9" providerId="ADAL" clId="{614F194A-2B79-436C-9845-703A15B76283}" dt="2025-03-25T20:29:41.771" v="16" actId="20577"/>
        <pc:sldMkLst>
          <pc:docMk/>
          <pc:sldMk cId="1669475530" sldId="268"/>
        </pc:sldMkLst>
        <pc:spChg chg="mod">
          <ac:chgData name="Burrill, Leland" userId="8274eae7-a743-4ffb-a975-c24dac7f3da9" providerId="ADAL" clId="{614F194A-2B79-436C-9845-703A15B76283}" dt="2025-03-25T20:29:41.771" v="16" actId="20577"/>
          <ac:spMkLst>
            <pc:docMk/>
            <pc:sldMk cId="1669475530" sldId="268"/>
            <ac:spMk id="3" creationId="{C5F45F03-4AB4-F925-2E5D-85B86A1342F5}"/>
          </ac:spMkLst>
        </pc:spChg>
      </pc:sldChg>
      <pc:sldChg chg="addSp modSp mod modNotesTx">
        <pc:chgData name="Burrill, Leland" userId="8274eae7-a743-4ffb-a975-c24dac7f3da9" providerId="ADAL" clId="{614F194A-2B79-436C-9845-703A15B76283}" dt="2025-03-28T20:52:55.582" v="972" actId="20577"/>
        <pc:sldMkLst>
          <pc:docMk/>
          <pc:sldMk cId="417843748" sldId="287"/>
        </pc:sldMkLst>
        <pc:spChg chg="add mod">
          <ac:chgData name="Burrill, Leland" userId="8274eae7-a743-4ffb-a975-c24dac7f3da9" providerId="ADAL" clId="{614F194A-2B79-436C-9845-703A15B76283}" dt="2025-03-25T20:39:11.838" v="238" actId="1076"/>
          <ac:spMkLst>
            <pc:docMk/>
            <pc:sldMk cId="417843748" sldId="287"/>
            <ac:spMk id="3" creationId="{2303DFB7-6818-367F-1F24-C720AB968C7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2AAFC-83DE-4F93-BED8-64B210D23A3B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CC466-AAD8-4071-882B-4ED3551B8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84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Live Zoom, 3hrs, 10 Wednesday nights, $995.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$995/30 = $33.17/</a:t>
            </a:r>
            <a:r>
              <a:rPr lang="en-US" dirty="0" err="1"/>
              <a:t>hr</a:t>
            </a:r>
            <a:r>
              <a:rPr lang="en-US" dirty="0"/>
              <a:t> of instruction, plus lots of code.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CC466-AAD8-4071-882B-4ED3551B8D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880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E5B47-E79F-B20C-1644-B84C50735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B2A2DF-5588-CC67-74EE-B203D29627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59D65C-EAF1-46B2-AA2F-B06211EFB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B53AE-0245-26AA-7CBE-1FC38FBB21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CC466-AAD8-4071-882B-4ED3551B8D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21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6D755-7906-7CA7-A2B9-A865EC35D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E054B8-3826-AECC-EAE8-52B4DD232E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D7136F-98C1-7248-919B-0FD9B5097A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6C4DC-FE52-C358-BFA9-6744A92C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CC466-AAD8-4071-882B-4ED3551B8D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62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35F2B-3771-476D-947D-946F6A12D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12F6CA-A85A-C2F5-487D-537F823BFD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EAFD81-900C-BCFB-3C18-472323D7C7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Accuracy (XGB) = (8,158+7,080)/ (8,158+7,080+301+210) = 0.9676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Accuracy (XGB-Calibrated) = (8,244+6,970) / 8,244+6,970+305+230) = 0.966 </a:t>
            </a:r>
          </a:p>
          <a:p>
            <a:endParaRPr lang="en-US" dirty="0"/>
          </a:p>
          <a:p>
            <a:r>
              <a:rPr lang="en-US" dirty="0"/>
              <a:t>Calibrated has 305-301=4 fewer false positives</a:t>
            </a:r>
          </a:p>
          <a:p>
            <a:r>
              <a:rPr lang="en-US" dirty="0"/>
              <a:t>Calibrated has 230-210=20 more false negatives</a:t>
            </a:r>
          </a:p>
          <a:p>
            <a:endParaRPr lang="en-US" dirty="0"/>
          </a:p>
          <a:p>
            <a:r>
              <a:rPr lang="en-US" dirty="0"/>
              <a:t>XGBOOST=</a:t>
            </a:r>
          </a:p>
          <a:p>
            <a:r>
              <a:rPr lang="en-US" dirty="0"/>
              <a:t>False positive rate= FP / (FP+TN) = 301/(301+8,158) = 301/8,459 = 0.0356</a:t>
            </a:r>
          </a:p>
          <a:p>
            <a:r>
              <a:rPr lang="en-US" dirty="0"/>
              <a:t>False negative rate= FN /(FN + TP) = 210/(210+7,080)=210/7290 = 0.0288</a:t>
            </a:r>
          </a:p>
          <a:p>
            <a:r>
              <a:rPr lang="en-US" dirty="0"/>
              <a:t>Calibrated XGBOOST=</a:t>
            </a:r>
          </a:p>
          <a:p>
            <a:r>
              <a:rPr lang="en-US" dirty="0"/>
              <a:t>False positive rate= FP / (FP+TN) = 305/(305+8,244) = 305/8,549 = 0.0357</a:t>
            </a:r>
          </a:p>
          <a:p>
            <a:r>
              <a:rPr lang="en-US" dirty="0"/>
              <a:t>False negative rate= FN /(FN + TP) = 230/(230+6,970)=230/ 7,200 = 0.0319</a:t>
            </a:r>
          </a:p>
          <a:p>
            <a:endParaRPr lang="en-US" dirty="0"/>
          </a:p>
          <a:p>
            <a:r>
              <a:rPr lang="en-US" dirty="0"/>
              <a:t>I would say a lower FNR is preferred for the readmission problem.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21B8B-7B46-5695-AAEF-6048C96D0B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CC466-AAD8-4071-882B-4ED3551B8D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77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87A8E-2949-2A74-A63E-3F7C599B6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B50A56-7F72-1146-406B-B1486860F9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B51663-9C94-7C98-A53B-9F16CC9F71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ADFCF-44D2-6926-55E3-81970C46A1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CC466-AAD8-4071-882B-4ED3551B8D1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11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sets with many more observations that features respond less well to L1-regularization. </a:t>
            </a:r>
          </a:p>
          <a:p>
            <a:r>
              <a:rPr lang="en-US" dirty="0"/>
              <a:t>This data set has 231 features and 78,743 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CC466-AAD8-4071-882B-4ED3551B8D1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52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CC466-AAD8-4071-882B-4ED3551B8D1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77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71,518-54,745 = 16,673 members with more than 1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CC466-AAD8-4071-882B-4ED3551B8D1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99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A340A-2994-A8C5-A7E0-BAB4F7941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20EF6C-7E14-D02A-E50C-41CA5E4C54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92D0A9-3737-60BA-45B9-C2C7A4A731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2EC7C-9C7D-227E-4472-CF7EC797D8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CC466-AAD8-4071-882B-4ED3551B8D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60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DA440-9DD8-239B-E0C9-6374AED46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7DA9BB-1D1E-B93E-1DE9-0DE96898F1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FC1F33-4AC1-8BE4-1F9D-EA405CC120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a patient having 4 encounters: If one record has readmitted=‘NO’, then presumably that one occurred last in time. But we don’t know the time-ordering of the three other encounters.</a:t>
            </a:r>
          </a:p>
          <a:p>
            <a:r>
              <a:rPr lang="en-US" dirty="0"/>
              <a:t>Example of a patient having 3 encounters: When none of the patient records have readmitted=‘NO’, then we know nothing.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7B403-A631-1ED0-0FD9-E607F26A2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CC466-AAD8-4071-882B-4ED3551B8D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2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3+4+2+4+2+25= 40 + 7 demo and history + 1 target + 2 identifiers = 50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CC466-AAD8-4071-882B-4ED3551B8D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34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CC434-9B3B-EDE0-BA12-0F218DDE1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A63D9C-EC29-03FB-FDEA-FFA7D188A8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BEB62C-5C5B-75CB-500F-EEB237E0D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patient record includes 25 pharmaceutical features, as 4-level factor variables. Many of them are uninformative or weakly informative.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B7B58-6B50-4327-FD3E-682DD457B1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CC466-AAD8-4071-882B-4ED3551B8D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193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P(A|B) = P(AB)/P(B)</a:t>
            </a:r>
          </a:p>
          <a:p>
            <a:r>
              <a:rPr lang="en-US" dirty="0"/>
              <a:t>P( readmitted=1 | race=‘?’ ) = (  726/ 101,766 ) / ( 2,273/ 101,766) =   726 / 2,273 = 0.32, vs P(readmitted=1) unconditional = 46,902 / 101,766 = 0.46</a:t>
            </a:r>
          </a:p>
          <a:p>
            <a:endParaRPr lang="en-US" dirty="0"/>
          </a:p>
          <a:p>
            <a:r>
              <a:rPr lang="en-US" dirty="0"/>
              <a:t>75 readmitted ‘Asian’ would change the excess from -11% to -4%.</a:t>
            </a:r>
          </a:p>
          <a:p>
            <a:endParaRPr lang="en-US" dirty="0"/>
          </a:p>
          <a:p>
            <a:r>
              <a:rPr lang="en-US" dirty="0"/>
              <a:t>The ‘Asian’ category sees a large conditional impact on Readmitted, and 11% reduction in probability.</a:t>
            </a:r>
          </a:p>
          <a:p>
            <a:r>
              <a:rPr lang="en-US" dirty="0"/>
              <a:t>But the ‘Asian’ category is also the smallest category in ‘Race’, by far.</a:t>
            </a:r>
          </a:p>
          <a:p>
            <a:r>
              <a:rPr lang="en-US" dirty="0"/>
              <a:t>Keeping ‘Race’ in the model could make it hard for the model to generalize.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CC466-AAD8-4071-882B-4ED3551B8D1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74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BE229-EC4F-E501-0003-FC72AE87D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688368-CE38-7C49-1726-6F2CA0635B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8F0801-D6B6-E7AC-3469-6623B13290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717+749+790 = 2,256 features– too many features after </a:t>
            </a:r>
            <a:r>
              <a:rPr lang="en-US" dirty="0" err="1"/>
              <a:t>OneHotEncoder</a:t>
            </a:r>
            <a:r>
              <a:rPr lang="en-US" dirty="0"/>
              <a:t>() treatment converts categorical </a:t>
            </a:r>
            <a:r>
              <a:rPr lang="en-US"/>
              <a:t>data to 1/0-indicators.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591D5-04D1-4E2C-2BFB-CCC377D5A5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CC466-AAD8-4071-882B-4ED3551B8D1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700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F7C07-9D06-8815-98CB-F39666E8E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2E1FA9-3670-E761-A30D-9F75F11378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642970-1CC2-6AA8-01AB-D3CEFDCD7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978BD-389C-0CA4-9322-3BDB26159C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8CC466-AAD8-4071-882B-4ED3551B8D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15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519A-E4AD-5B46-2BF7-7F20CDF21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E0B3CC-2374-E3AA-6F95-BC1AA76BE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58A95-8032-38C6-7250-A10EB9BD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23F4-9ADF-4AED-ABF4-4E9EE7625C16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604E9-E1AD-66E0-1299-D9B5E9477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3FA9D-D459-3AF9-55F6-4E7D8C38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E6B8-A6C0-405A-A12B-7660C4D3D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6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BF3D-CDC1-42FC-BC72-5401AE2A2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308CDD-7E01-930A-4637-174814CAC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19440-D544-B1C1-F469-02C3BB06B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23F4-9ADF-4AED-ABF4-4E9EE7625C16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0F4E7-71F2-DEEF-824E-2B66C525A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E780C-F7E4-6ED0-1966-877B40CB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E6B8-A6C0-405A-A12B-7660C4D3D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0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4998C-C916-25C2-F537-8817DF40D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3B8F0-7F8D-6B4E-4126-A3BFCBD79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0685B-9D74-4710-A860-3A87A5512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23F4-9ADF-4AED-ABF4-4E9EE7625C16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3B4DE-EFA4-4A6A-68B8-7841660FC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7C398-BE77-53A0-F53F-5C7F36A1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E6B8-A6C0-405A-A12B-7660C4D3D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73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1A4ED-FD5C-0F26-9A27-6FA0E198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A16BD-B96E-104F-A1AB-F217C0509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29CAC-18B3-5711-2343-150C86299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23F4-9ADF-4AED-ABF4-4E9EE7625C16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26E46-0E30-56F8-F0EA-47675F106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28D90-1848-6F32-4C3D-36BF6194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E6B8-A6C0-405A-A12B-7660C4D3D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1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83D35-4603-200C-E2D5-A916AD73A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A7866-F6A4-3066-C5E4-44C6F2392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F96C4-CCE0-AF9D-011D-2A38771EF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23F4-9ADF-4AED-ABF4-4E9EE7625C16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8A915-5F7B-91AB-DBF4-17A3B2C94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51E8A-AF93-7809-1333-979043AD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E6B8-A6C0-405A-A12B-7660C4D3D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0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3E8DD-F5E2-31BE-9E3F-016DCECE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6618B-7F3F-CB85-3DB0-F670930D8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99E81-9397-3845-F8A9-BC9302B02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DD4EF-6024-310C-82F2-CB320D6C1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23F4-9ADF-4AED-ABF4-4E9EE7625C16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73E0A-A90E-C52E-17D3-62539CD6E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4121A-1F43-010C-58C5-26C1130C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E6B8-A6C0-405A-A12B-7660C4D3D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75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3FE30-51F8-463C-C769-9098A5F8E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024B8-6C27-0C00-EEA4-C20EAE747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211FB-30DE-9F78-262E-F61C9C2A2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62794-E0CC-B042-2248-88DC98ABE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54F6D2-0347-58CA-E0AC-382D20F72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DC4DB4-6357-B589-E251-E77F499C5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23F4-9ADF-4AED-ABF4-4E9EE7625C16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4951-5EA4-34E2-9D76-A88A72DA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1C62DC-96CC-3C33-AD3D-EE9C0104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E6B8-A6C0-405A-A12B-7660C4D3D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4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D6CA2-6DC2-D3D2-2372-9FC5690A6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1519F3-04BD-F535-581D-787C7959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23F4-9ADF-4AED-ABF4-4E9EE7625C16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9E4FB-2A56-DEE3-7011-5489D351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FF9C9-0F83-73F6-0535-B68F3D2A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E6B8-A6C0-405A-A12B-7660C4D3D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5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E06DF7-BD76-B984-D2B5-12D7266AC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23F4-9ADF-4AED-ABF4-4E9EE7625C16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857F9E-2908-DED2-0B7A-35771D91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69D17-6C7F-D30F-0EF6-635A17FF2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E6B8-A6C0-405A-A12B-7660C4D3D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777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D49BB-77D4-A617-ABA6-12D77EECA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2CEAE-5945-DD33-F345-BB570E03D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EADA7-2E90-971E-5C7C-06A880CCF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32ED0-D6EE-CB6A-59AC-40ED8E81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23F4-9ADF-4AED-ABF4-4E9EE7625C16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C275F-2FC9-AF33-8F9B-D0C6F6C5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79E81-FFC2-6290-91BD-B016DF210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E6B8-A6C0-405A-A12B-7660C4D3D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77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66C3-9654-BAFD-8817-81353D877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96262B-8E0D-A830-D61E-7679829B3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3DB145-CC0B-2317-FB63-341901F73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A8D9D-48D1-6E15-7DFC-C232FB73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F23F4-9ADF-4AED-ABF4-4E9EE7625C16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1E2DC-A891-E6F0-7E74-576BD2CC5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AF055-7C55-D3EE-A3DA-A5FC2FAE9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9E6B8-A6C0-405A-A12B-7660C4D3D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5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79D4F7-6C2B-7CCB-489B-23611731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A135D-36D4-1FBC-7520-38FC5F19B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C8C08-35F6-A3DC-8971-04B0BD0D7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1F23F4-9ADF-4AED-ABF4-4E9EE7625C16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0CFC3-3EED-EFA4-7490-7E970E7F6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03491-DC79-682C-F3F4-6C816249B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F9E6B8-A6C0-405A-A12B-7660C4D3D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1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dataset/296/diabetes+130-us+hospitals+for+years+1999-200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3EE04-9B33-D825-9F09-634BA41AD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UC Berkeley Extension</a:t>
            </a:r>
            <a:br>
              <a:rPr lang="en-US" sz="3600" dirty="0"/>
            </a:br>
            <a:r>
              <a:rPr lang="en-US" sz="3600" dirty="0"/>
              <a:t>COMPSCI X433.6</a:t>
            </a:r>
            <a:br>
              <a:rPr lang="en-US" sz="3600" dirty="0"/>
            </a:br>
            <a:r>
              <a:rPr lang="en-US" sz="3600" dirty="0"/>
              <a:t>‘Introduction to Machine Learning with Python’</a:t>
            </a:r>
            <a:br>
              <a:rPr lang="en-US" sz="3600" dirty="0"/>
            </a:br>
            <a:r>
              <a:rPr lang="en-US" sz="3600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EBAFB2-CF32-3E0B-4DFC-A42E6F6A24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Leland Burrill</a:t>
            </a:r>
          </a:p>
          <a:p>
            <a:r>
              <a:rPr lang="en-US" sz="1800" dirty="0"/>
              <a:t>Spring 2025</a:t>
            </a:r>
          </a:p>
        </p:txBody>
      </p:sp>
    </p:spTree>
    <p:extLst>
      <p:ext uri="{BB962C8B-B14F-4D97-AF65-F5344CB8AC3E}">
        <p14:creationId xmlns:p14="http://schemas.microsoft.com/office/powerpoint/2010/main" val="3977226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691FF-FA11-067E-B18E-88C10CF9E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73E6-4A80-B6D9-FE74-494018728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work: diagnosis codes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301430-9EF3-75EC-5897-9B68CBA7D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915326" cy="14555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8E3871-AF32-31A0-DB20-F862DF1635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429000"/>
            <a:ext cx="4968671" cy="29187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388457-A907-CDFD-1E1F-80D48A58D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0570" y="3449804"/>
            <a:ext cx="2784826" cy="291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89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B891B-6C6C-EF7C-6E74-AC7347411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7FB1-38FA-01E6-6209-06284BE2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Example </a:t>
            </a:r>
            <a:r>
              <a:rPr lang="en-US" dirty="0"/>
              <a:t>of derived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ECD472-1CE3-C335-FFF8-1C3ADD7C7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52534"/>
            <a:ext cx="10511415" cy="255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898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CA6B-B417-3F2E-ED88-563534DA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feature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45F03-4AB4-F925-2E5D-85B86A134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48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Started with </a:t>
            </a:r>
            <a:r>
              <a:rPr lang="en-US" sz="3200" b="1" dirty="0"/>
              <a:t>47</a:t>
            </a:r>
            <a:r>
              <a:rPr lang="en-US" dirty="0"/>
              <a:t> features </a:t>
            </a:r>
          </a:p>
          <a:p>
            <a:pPr lvl="1"/>
            <a:r>
              <a:rPr lang="en-US" dirty="0"/>
              <a:t>After excluding the target, patient, encounter labels</a:t>
            </a:r>
          </a:p>
          <a:p>
            <a:r>
              <a:rPr lang="en-US" dirty="0"/>
              <a:t>After dropping weakly or uninformative features and adding custom ones, there were </a:t>
            </a:r>
            <a:r>
              <a:rPr lang="en-US" sz="3200" b="1" dirty="0"/>
              <a:t>171</a:t>
            </a:r>
            <a:r>
              <a:rPr lang="en-US" dirty="0"/>
              <a:t> features, a mix of numeric and categorical</a:t>
            </a:r>
          </a:p>
          <a:p>
            <a:r>
              <a:rPr lang="en-US" dirty="0"/>
              <a:t>After </a:t>
            </a:r>
            <a:r>
              <a:rPr lang="en-US" dirty="0" err="1"/>
              <a:t>OneHotEncoder</a:t>
            </a:r>
            <a:r>
              <a:rPr lang="en-US" dirty="0"/>
              <a:t>() transforms categorical features, a final set of </a:t>
            </a:r>
            <a:r>
              <a:rPr lang="en-US" sz="3200" b="1" dirty="0"/>
              <a:t>231</a:t>
            </a:r>
            <a:r>
              <a:rPr lang="en-US" dirty="0"/>
              <a:t> features is used for modeling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RECORDS TRIMMED from model training:</a:t>
            </a:r>
          </a:p>
          <a:p>
            <a:r>
              <a:rPr lang="en-US" dirty="0"/>
              <a:t>Patients expiring, or discharged to hospice (not expected to readmit)</a:t>
            </a:r>
          </a:p>
          <a:p>
            <a:r>
              <a:rPr lang="en-US" dirty="0"/>
              <a:t>Patients under 20 years old, or over 80</a:t>
            </a:r>
          </a:p>
          <a:p>
            <a:r>
              <a:rPr lang="en-US" dirty="0"/>
              <a:t>Patients with more than 13 admits in the 10-year period of data collection</a:t>
            </a:r>
          </a:p>
          <a:p>
            <a:r>
              <a:rPr lang="en-US" dirty="0"/>
              <a:t>101,766 - 23,023 = 78,743 (final 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75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06B84-C069-9A19-FC3B-06EAFC917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22B8-78E0-0867-0359-D75288C2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logistic model fit on the native dataset </a:t>
            </a:r>
            <a:r>
              <a:rPr lang="en-US" sz="2400" dirty="0"/>
              <a:t>(47 features, including dx codes)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A1CEFC-52B7-03A9-7FCA-8E81CF303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667" y="1979525"/>
            <a:ext cx="4542531" cy="43076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3C1C33-765B-F3AA-0EC1-E7E45B586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65" y="2032773"/>
            <a:ext cx="5754971" cy="446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326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CE559-A7A2-E2EA-EB3E-278719B20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DFB9-C5F0-AF2E-566E-E32842F69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Model selection (on developed data set): </a:t>
            </a:r>
            <a:r>
              <a:rPr lang="en-US" sz="4000" dirty="0" err="1"/>
              <a:t>XGBoost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1240E4-639A-825A-F170-FB341F3E2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547" y="1432018"/>
            <a:ext cx="6530906" cy="50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98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B9A39-58FD-BECC-D04F-929DF89F8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7A52-DBD4-82DC-D363-0FAE57AE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XGBoost</a:t>
            </a:r>
            <a:r>
              <a:rPr lang="en-US" sz="4000" dirty="0"/>
              <a:t>, and Calibrated version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11E20-F211-3EDF-B4F7-13CA8FCE9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461" y="1514366"/>
            <a:ext cx="4991533" cy="47400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A021E7-6941-2623-0588-599F653FF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01" y="1529608"/>
            <a:ext cx="5128704" cy="4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1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5E7FEC-F818-E87B-8AB3-5E1C3AB63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56" y="2032000"/>
            <a:ext cx="11106088" cy="24045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1FBDEF-D56A-3A40-A8B2-C24EF894DA9E}"/>
              </a:ext>
            </a:extLst>
          </p:cNvPr>
          <p:cNvSpPr txBox="1"/>
          <p:nvPr/>
        </p:nvSpPr>
        <p:spPr>
          <a:xfrm>
            <a:off x="4987332" y="45055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3CE160-4EA2-4D52-CFBA-FDE97DE78857}"/>
              </a:ext>
            </a:extLst>
          </p:cNvPr>
          <p:cNvSpPr txBox="1"/>
          <p:nvPr/>
        </p:nvSpPr>
        <p:spPr>
          <a:xfrm>
            <a:off x="7903713" y="44733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C3EBDA-F06F-E1E7-3D0E-68BCE5C7AF68}"/>
              </a:ext>
            </a:extLst>
          </p:cNvPr>
          <p:cNvSpPr txBox="1"/>
          <p:nvPr/>
        </p:nvSpPr>
        <p:spPr>
          <a:xfrm>
            <a:off x="9271280" y="44733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3780936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BBCCF-4897-3D08-6FA0-DAADCEC3A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A3FAB9-4EE3-9F23-0BD7-85458957F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415" y="796062"/>
            <a:ext cx="9579170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95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903B09-223D-B178-E2C6-09E3F495E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11" y="906561"/>
            <a:ext cx="9655377" cy="50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312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F48EB-3147-38BF-FA05-C2EF95F74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51D8-D189-F933-87F0-7865014CC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/>
              <a:t>XGBoost</a:t>
            </a:r>
            <a:r>
              <a:rPr lang="en-US" sz="4000" dirty="0"/>
              <a:t>, with three-level target</a:t>
            </a:r>
            <a:br>
              <a:rPr lang="en-US" sz="1800" dirty="0"/>
            </a:br>
            <a:r>
              <a:rPr lang="en-US" sz="1800" dirty="0" err="1"/>
              <a:t>XGBClassifier</a:t>
            </a:r>
            <a:r>
              <a:rPr lang="en-US" sz="1800" dirty="0"/>
              <a:t>(objective='</a:t>
            </a:r>
            <a:r>
              <a:rPr lang="en-US" sz="1800" dirty="0" err="1"/>
              <a:t>multi:softprob</a:t>
            </a:r>
            <a:r>
              <a:rPr lang="en-US" sz="1800" dirty="0"/>
              <a:t>', **</a:t>
            </a:r>
            <a:r>
              <a:rPr lang="en-US" sz="1800" dirty="0" err="1"/>
              <a:t>best_params</a:t>
            </a:r>
            <a:r>
              <a:rPr lang="en-US" sz="1800" dirty="0"/>
              <a:t>, </a:t>
            </a:r>
            <a:r>
              <a:rPr lang="en-US" sz="1800" dirty="0" err="1"/>
              <a:t>num_class</a:t>
            </a:r>
            <a:r>
              <a:rPr lang="en-US" sz="1800" dirty="0"/>
              <a:t>=3, </a:t>
            </a:r>
            <a:r>
              <a:rPr lang="en-US" sz="1800" dirty="0" err="1"/>
              <a:t>eval_metric</a:t>
            </a:r>
            <a:r>
              <a:rPr lang="en-US" sz="1800" dirty="0"/>
              <a:t>='</a:t>
            </a:r>
            <a:r>
              <a:rPr lang="en-US" sz="1800" dirty="0" err="1"/>
              <a:t>mlogloss</a:t>
            </a:r>
            <a:r>
              <a:rPr lang="en-US" sz="1800" dirty="0"/>
              <a:t>’)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8EF6E3-70DF-2975-9674-472ED9AE0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330" y="1791764"/>
            <a:ext cx="5189670" cy="44199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F8E6B6-86E4-51E5-4C88-FFA702284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73" y="2607723"/>
            <a:ext cx="4351397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06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8F2C85-E914-A12D-D97F-FBFDB0804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96" y="606366"/>
            <a:ext cx="9076207" cy="46562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DE0A5F-B2FA-58DD-FCD1-2A2AFBEB7F73}"/>
              </a:ext>
            </a:extLst>
          </p:cNvPr>
          <p:cNvSpPr txBox="1"/>
          <p:nvPr/>
        </p:nvSpPr>
        <p:spPr>
          <a:xfrm>
            <a:off x="1557896" y="5605303"/>
            <a:ext cx="9082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https://archive.ics.uci.edu/dataset/296/diabetes+130-us+hospitals+for+years+1999-2008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751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1C9E0F-677F-E7F9-23F9-AE65C651B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86" y="415170"/>
            <a:ext cx="6692827" cy="282933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Large C from L1-penalized logistic fit indicates the model prefers less regularization</a:t>
            </a: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Among 30 strongest features, 28 are engineered 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A2B26-3A1D-9D56-6484-A5EA4B2DB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1951" y="548793"/>
            <a:ext cx="3101609" cy="5768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6D0BE2-5055-010A-F0F7-F82A2E75D3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647" y="3410763"/>
            <a:ext cx="2804403" cy="7011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815B88-DD44-6A19-A7F6-253E86EA99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638" y="4804256"/>
            <a:ext cx="4519052" cy="10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28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4F352-17B3-8DC1-8D01-C7F2D9207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B6CDF2-CB2A-1289-3C85-B2D68BE67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038" y="449322"/>
            <a:ext cx="3846909" cy="595021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9BE12C-1FD5-BE7F-10C0-4BEA332A770C}"/>
              </a:ext>
            </a:extLst>
          </p:cNvPr>
          <p:cNvSpPr txBox="1"/>
          <p:nvPr/>
        </p:nvSpPr>
        <p:spPr>
          <a:xfrm>
            <a:off x="4618394" y="779930"/>
            <a:ext cx="30329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Feature importance for </a:t>
            </a:r>
          </a:p>
          <a:p>
            <a:pPr algn="ctr"/>
            <a:r>
              <a:rPr lang="en-US" sz="2400" u="sng" dirty="0" err="1"/>
              <a:t>XGBoost</a:t>
            </a:r>
            <a:r>
              <a:rPr lang="en-US" sz="2400" u="sng" dirty="0"/>
              <a:t> model fits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ß"/>
            </a:pPr>
            <a:r>
              <a:rPr lang="en-US" u="sng" dirty="0">
                <a:sym typeface="Wingdings" panose="05000000000000000000" pitchFamily="2" charset="2"/>
              </a:rPr>
              <a:t>2-class target</a:t>
            </a:r>
          </a:p>
          <a:p>
            <a:r>
              <a:rPr lang="en-US" dirty="0">
                <a:sym typeface="Wingdings" panose="05000000000000000000" pitchFamily="2" charset="2"/>
              </a:rPr>
              <a:t>Half of Top 30 most important  features (in blue) come from original data set.</a:t>
            </a:r>
          </a:p>
          <a:p>
            <a:r>
              <a:rPr lang="en-US" dirty="0">
                <a:sym typeface="Wingdings" panose="05000000000000000000" pitchFamily="2" charset="2"/>
              </a:rPr>
              <a:t>The rest were engineered.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pPr algn="r"/>
            <a:r>
              <a:rPr lang="en-US" u="sng" dirty="0">
                <a:sym typeface="Wingdings" panose="05000000000000000000" pitchFamily="2" charset="2"/>
              </a:rPr>
              <a:t>3-class target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pPr algn="r"/>
            <a:r>
              <a:rPr lang="en-US" dirty="0">
                <a:sym typeface="Wingdings" panose="05000000000000000000" pitchFamily="2" charset="2"/>
              </a:rPr>
              <a:t>8 of top 30 most important features come from the original data set. </a:t>
            </a:r>
          </a:p>
          <a:p>
            <a:pPr algn="r"/>
            <a:r>
              <a:rPr lang="en-US" dirty="0">
                <a:sym typeface="Wingdings" panose="05000000000000000000" pitchFamily="2" charset="2"/>
              </a:rPr>
              <a:t>22 were engineered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7C9D4C-C268-D234-34CC-D9918C0A0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053" y="449322"/>
            <a:ext cx="3924640" cy="59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1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1A80-8886-4DEE-939F-C6E1F3182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Punchlist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EC217-0CF2-AE45-77DC-36AF77434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Refine 3-class target modeling</a:t>
            </a:r>
          </a:p>
          <a:p>
            <a:r>
              <a:rPr lang="en-US" dirty="0"/>
              <a:t>Try some neural nets</a:t>
            </a:r>
          </a:p>
          <a:p>
            <a:r>
              <a:rPr lang="en-US" dirty="0"/>
              <a:t>Approaches to feature selection using L2-penalties or PCA</a:t>
            </a:r>
          </a:p>
          <a:p>
            <a:r>
              <a:rPr lang="en-US" dirty="0"/>
              <a:t>Enhance DX-code features (e.g., propensity to </a:t>
            </a:r>
            <a:r>
              <a:rPr lang="en-US" b="1" i="1" dirty="0"/>
              <a:t>not</a:t>
            </a:r>
            <a:r>
              <a:rPr lang="en-US" dirty="0"/>
              <a:t> readmit, using 3-class target, </a:t>
            </a:r>
            <a:r>
              <a:rPr lang="en-US" sz="2000" i="1" dirty="0"/>
              <a:t>et cetera</a:t>
            </a:r>
            <a:r>
              <a:rPr lang="en-US" dirty="0"/>
              <a:t>)</a:t>
            </a:r>
          </a:p>
          <a:p>
            <a:r>
              <a:rPr lang="en-US" dirty="0"/>
              <a:t>Discuss/visualize relative merits of selecting FPR&gt;FNR models</a:t>
            </a:r>
          </a:p>
        </p:txBody>
      </p:sp>
    </p:spTree>
    <p:extLst>
      <p:ext uri="{BB962C8B-B14F-4D97-AF65-F5344CB8AC3E}">
        <p14:creationId xmlns:p14="http://schemas.microsoft.com/office/powerpoint/2010/main" val="120532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21CC3-C86E-4C43-FFA3-6ADECB22F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D4BD9-84E0-0366-94E0-272129EDE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Person-event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A20E3-7413-C9CD-3D22-371C7E0F2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Encounter-grain (101,766 unique encounters)</a:t>
            </a:r>
          </a:p>
          <a:p>
            <a:pPr lvl="1"/>
            <a:r>
              <a:rPr lang="en-US" dirty="0"/>
              <a:t>Each ‘encounter’ summarizes the event of an inpatient hospital stay</a:t>
            </a:r>
            <a:endParaRPr lang="en-US" i="1" dirty="0"/>
          </a:p>
          <a:p>
            <a:r>
              <a:rPr lang="en-US" dirty="0"/>
              <a:t>Patient identifier (71,518 unique person identifiers)</a:t>
            </a:r>
          </a:p>
          <a:p>
            <a:pPr lvl="1"/>
            <a:r>
              <a:rPr lang="en-US" dirty="0"/>
              <a:t>Persons linked across events by a ‘</a:t>
            </a:r>
            <a:r>
              <a:rPr lang="en-US" dirty="0" err="1"/>
              <a:t>patient_nbr</a:t>
            </a:r>
            <a:r>
              <a:rPr lang="en-US" dirty="0"/>
              <a:t>’</a:t>
            </a:r>
          </a:p>
          <a:p>
            <a:pPr lvl="2"/>
            <a:r>
              <a:rPr lang="en-US" dirty="0"/>
              <a:t>54,745 patient identifiers only 1 record in the data set </a:t>
            </a:r>
          </a:p>
          <a:p>
            <a:pPr lvl="2"/>
            <a:r>
              <a:rPr lang="en-US" dirty="0"/>
              <a:t>10,434 patient identifiers each have 2 records in the data set</a:t>
            </a:r>
          </a:p>
          <a:p>
            <a:pPr lvl="2"/>
            <a:r>
              <a:rPr lang="en-US" dirty="0"/>
              <a:t>…</a:t>
            </a:r>
          </a:p>
          <a:p>
            <a:pPr lvl="2"/>
            <a:r>
              <a:rPr lang="en-US" dirty="0"/>
              <a:t>1 patient identifier has 40 records in the data set</a:t>
            </a:r>
          </a:p>
          <a:p>
            <a:r>
              <a:rPr lang="en-US" dirty="0"/>
              <a:t>3-level target: diabetes[‘readmitted’]</a:t>
            </a:r>
          </a:p>
          <a:p>
            <a:pPr lvl="1"/>
            <a:r>
              <a:rPr lang="en-US" dirty="0"/>
              <a:t>Readmission in &lt;30 days</a:t>
            </a:r>
          </a:p>
          <a:p>
            <a:pPr lvl="1"/>
            <a:r>
              <a:rPr lang="en-US" dirty="0"/>
              <a:t>&gt;30 days</a:t>
            </a:r>
          </a:p>
          <a:p>
            <a:pPr lvl="1"/>
            <a:r>
              <a:rPr lang="en-US" dirty="0"/>
              <a:t>Not readmitted</a:t>
            </a:r>
          </a:p>
        </p:txBody>
      </p:sp>
    </p:spTree>
    <p:extLst>
      <p:ext uri="{BB962C8B-B14F-4D97-AF65-F5344CB8AC3E}">
        <p14:creationId xmlns:p14="http://schemas.microsoft.com/office/powerpoint/2010/main" val="349150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D9DED-05A5-70BD-6403-149C7AE36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BDD2B-0E88-9FED-4FD5-C9765E58F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F902A5-3DA5-8297-CF64-CE6EEC525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588" y="1882600"/>
            <a:ext cx="9148250" cy="278996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1449F88-BE86-479B-1370-1BC255E0C74C}"/>
              </a:ext>
            </a:extLst>
          </p:cNvPr>
          <p:cNvCxnSpPr/>
          <p:nvPr/>
        </p:nvCxnSpPr>
        <p:spPr>
          <a:xfrm>
            <a:off x="1767393" y="5114027"/>
            <a:ext cx="68636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2F2285-81FB-A87E-3051-4E82FC55D8EA}"/>
              </a:ext>
            </a:extLst>
          </p:cNvPr>
          <p:cNvCxnSpPr/>
          <p:nvPr/>
        </p:nvCxnSpPr>
        <p:spPr>
          <a:xfrm flipV="1">
            <a:off x="9576079" y="4933741"/>
            <a:ext cx="0" cy="542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E2110D7E-D0BA-F547-2843-FFFC3A7A6288}"/>
              </a:ext>
            </a:extLst>
          </p:cNvPr>
          <p:cNvSpPr/>
          <p:nvPr/>
        </p:nvSpPr>
        <p:spPr>
          <a:xfrm>
            <a:off x="1541607" y="4747846"/>
            <a:ext cx="155448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BB77CE8-05B3-471E-645B-C69CFBCBAFBA}"/>
              </a:ext>
            </a:extLst>
          </p:cNvPr>
          <p:cNvSpPr/>
          <p:nvPr/>
        </p:nvSpPr>
        <p:spPr>
          <a:xfrm>
            <a:off x="8701376" y="4697684"/>
            <a:ext cx="155448" cy="914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891D0E-9A66-99F3-96E1-3478768EA4B9}"/>
              </a:ext>
            </a:extLst>
          </p:cNvPr>
          <p:cNvSpPr txBox="1"/>
          <p:nvPr/>
        </p:nvSpPr>
        <p:spPr>
          <a:xfrm>
            <a:off x="3243327" y="5257824"/>
            <a:ext cx="3911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49 features describing inpatient event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1DEEF8-375F-772F-E297-5697527E9752}"/>
              </a:ext>
            </a:extLst>
          </p:cNvPr>
          <p:cNvSpPr txBox="1"/>
          <p:nvPr/>
        </p:nvSpPr>
        <p:spPr>
          <a:xfrm>
            <a:off x="9025793" y="5476352"/>
            <a:ext cx="12410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What </a:t>
            </a:r>
          </a:p>
          <a:p>
            <a:pPr algn="ctr"/>
            <a:r>
              <a:rPr lang="en-US" dirty="0"/>
              <a:t>happened </a:t>
            </a:r>
          </a:p>
          <a:p>
            <a:pPr algn="ctr"/>
            <a:r>
              <a:rPr lang="en-US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798308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E0C01-4492-6EB7-4B34-24C36C5FB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79FA-47B1-1F06-E868-84080286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Absent data notion: Time ordering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7D20A7-1511-4F66-7003-8DA5E08D2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014" y="1690688"/>
            <a:ext cx="10090077" cy="35434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03DFB7-6818-367F-1F24-C720AB968C76}"/>
              </a:ext>
            </a:extLst>
          </p:cNvPr>
          <p:cNvSpPr txBox="1"/>
          <p:nvPr/>
        </p:nvSpPr>
        <p:spPr>
          <a:xfrm>
            <a:off x="460537" y="5946938"/>
            <a:ext cx="11465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patients with more than 1 encounter, there is no information about which encounter occurred before any other. </a:t>
            </a:r>
          </a:p>
        </p:txBody>
      </p:sp>
    </p:spTree>
    <p:extLst>
      <p:ext uri="{BB962C8B-B14F-4D97-AF65-F5344CB8AC3E}">
        <p14:creationId xmlns:p14="http://schemas.microsoft.com/office/powerpoint/2010/main" val="417843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4DE48-CDC0-2A86-4AD4-BC4D20E41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1F8D9-82A9-3CA4-95E3-8F969615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Person features (7)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F3259-77C3-CE8E-3A0B-6777001A9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Demographic Features (3)</a:t>
            </a:r>
          </a:p>
          <a:p>
            <a:pPr lvl="1"/>
            <a:r>
              <a:rPr lang="en-US" dirty="0"/>
              <a:t>Age</a:t>
            </a:r>
          </a:p>
          <a:p>
            <a:pPr lvl="2"/>
            <a:r>
              <a:rPr lang="en-US" dirty="0"/>
              <a:t>categorical data (binned by decade)</a:t>
            </a:r>
          </a:p>
          <a:p>
            <a:pPr lvl="1"/>
            <a:r>
              <a:rPr lang="en-US" dirty="0"/>
              <a:t>Gender </a:t>
            </a:r>
          </a:p>
          <a:p>
            <a:pPr lvl="1"/>
            <a:r>
              <a:rPr lang="en-US" dirty="0"/>
              <a:t>Race</a:t>
            </a:r>
          </a:p>
          <a:p>
            <a:pPr lvl="2"/>
            <a:r>
              <a:rPr lang="en-US" dirty="0"/>
              <a:t>five categories</a:t>
            </a:r>
          </a:p>
          <a:p>
            <a:r>
              <a:rPr lang="en-US" dirty="0"/>
              <a:t>Medical History (4)</a:t>
            </a:r>
          </a:p>
          <a:p>
            <a:pPr lvl="1"/>
            <a:r>
              <a:rPr lang="en-US" dirty="0"/>
              <a:t>Weight</a:t>
            </a:r>
          </a:p>
          <a:p>
            <a:pPr lvl="2"/>
            <a:r>
              <a:rPr lang="en-US" dirty="0"/>
              <a:t>missing on 98,569/101,766 records (96.86%)</a:t>
            </a:r>
          </a:p>
          <a:p>
            <a:pPr lvl="1"/>
            <a:r>
              <a:rPr lang="en-US" dirty="0"/>
              <a:t>Counts of admits, ER visits, </a:t>
            </a:r>
            <a:r>
              <a:rPr lang="en-US" sz="1800" i="1" dirty="0"/>
              <a:t>et cetera</a:t>
            </a:r>
            <a:r>
              <a:rPr lang="en-US" dirty="0"/>
              <a:t>, one year previous</a:t>
            </a:r>
          </a:p>
        </p:txBody>
      </p:sp>
    </p:spTree>
    <p:extLst>
      <p:ext uri="{BB962C8B-B14F-4D97-AF65-F5344CB8AC3E}">
        <p14:creationId xmlns:p14="http://schemas.microsoft.com/office/powerpoint/2010/main" val="143618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C55F-220B-A52A-2C68-07CD7B526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features (40)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D8938-31A8-46ED-ADFC-FA291667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Admission and discharge codes (3)</a:t>
            </a:r>
          </a:p>
          <a:p>
            <a:r>
              <a:rPr lang="en-US" dirty="0"/>
              <a:t>Diagnosis codes (4) </a:t>
            </a:r>
          </a:p>
          <a:p>
            <a:r>
              <a:rPr lang="en-US" dirty="0"/>
              <a:t>Medical plan type, admitting physician specialty (2)</a:t>
            </a:r>
          </a:p>
          <a:p>
            <a:r>
              <a:rPr lang="en-US" dirty="0"/>
              <a:t>Length of stay, counts of events (4)</a:t>
            </a:r>
          </a:p>
          <a:p>
            <a:pPr lvl="1"/>
            <a:r>
              <a:rPr lang="en-US" dirty="0"/>
              <a:t>Lab tests, procedures, </a:t>
            </a:r>
            <a:r>
              <a:rPr lang="en-US" sz="1800" i="1" dirty="0"/>
              <a:t>et cetera</a:t>
            </a:r>
            <a:endParaRPr lang="en-US" i="1" dirty="0"/>
          </a:p>
          <a:p>
            <a:r>
              <a:rPr lang="en-US" dirty="0"/>
              <a:t>Lab test results (2)</a:t>
            </a:r>
          </a:p>
          <a:p>
            <a:pPr lvl="1"/>
            <a:r>
              <a:rPr lang="en-US" dirty="0"/>
              <a:t>Binned categorically, with basic granularity, </a:t>
            </a:r>
            <a:r>
              <a:rPr lang="en-US" sz="1800" dirty="0"/>
              <a:t>e.g., high-medium-low </a:t>
            </a:r>
            <a:endParaRPr lang="en-US" dirty="0"/>
          </a:p>
          <a:p>
            <a:r>
              <a:rPr lang="en-US" dirty="0"/>
              <a:t>Medication names and changes (25)</a:t>
            </a:r>
          </a:p>
          <a:p>
            <a:pPr lvl="1"/>
            <a:r>
              <a:rPr lang="en-US" dirty="0"/>
              <a:t>4-levels: steady dosage, increased, decreased, not given</a:t>
            </a:r>
          </a:p>
        </p:txBody>
      </p:sp>
    </p:spTree>
    <p:extLst>
      <p:ext uri="{BB962C8B-B14F-4D97-AF65-F5344CB8AC3E}">
        <p14:creationId xmlns:p14="http://schemas.microsoft.com/office/powerpoint/2010/main" val="399137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4EDA7-8657-03BD-EF02-291ED7F6D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4753C-4E6A-A3BB-36FB-425CCAD92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work: 25 Rx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CCFA90-EAE6-4092-4391-933F1593F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306" y="1690687"/>
            <a:ext cx="5739728" cy="458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0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2A17-DF8E-75B1-4216-B4E256AEB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Exploratory work: conditional probabilities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FC5699-5106-943A-806C-BA54F36B0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504" y="1527771"/>
            <a:ext cx="5572282" cy="42542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C48C25-FA3F-ABCF-73BC-0723338118F2}"/>
              </a:ext>
            </a:extLst>
          </p:cNvPr>
          <p:cNvSpPr txBox="1"/>
          <p:nvPr/>
        </p:nvSpPr>
        <p:spPr>
          <a:xfrm>
            <a:off x="2396358" y="5908100"/>
            <a:ext cx="6779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P(A | B) = P(AB)/P(B), compare to P(A)</a:t>
            </a:r>
          </a:p>
        </p:txBody>
      </p:sp>
    </p:spTree>
    <p:extLst>
      <p:ext uri="{BB962C8B-B14F-4D97-AF65-F5344CB8AC3E}">
        <p14:creationId xmlns:p14="http://schemas.microsoft.com/office/powerpoint/2010/main" val="991348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1085</Words>
  <Application>Microsoft Office PowerPoint</Application>
  <PresentationFormat>Widescreen</PresentationFormat>
  <Paragraphs>136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Wingdings</vt:lpstr>
      <vt:lpstr>Office Theme</vt:lpstr>
      <vt:lpstr>UC Berkeley Extension COMPSCI X433.6 ‘Introduction to Machine Learning with Python’ Final Project</vt:lpstr>
      <vt:lpstr>PowerPoint Presentation</vt:lpstr>
      <vt:lpstr>Person-event data</vt:lpstr>
      <vt:lpstr>Data structure</vt:lpstr>
      <vt:lpstr>Absent data notion: Time ordering</vt:lpstr>
      <vt:lpstr>Person features (7)</vt:lpstr>
      <vt:lpstr>Event features (40)</vt:lpstr>
      <vt:lpstr>Exploratory work: 25 Rx features</vt:lpstr>
      <vt:lpstr>Exploratory work: conditional probabilities</vt:lpstr>
      <vt:lpstr>Exploratory work: diagnosis codes</vt:lpstr>
      <vt:lpstr>Example of derived features</vt:lpstr>
      <vt:lpstr>Final feature summary</vt:lpstr>
      <vt:lpstr>Basic logistic model fit on the native dataset (47 features, including dx codes)</vt:lpstr>
      <vt:lpstr>Model selection (on developed data set): XGBoost</vt:lpstr>
      <vt:lpstr>XGBoost, and Calibrated version</vt:lpstr>
      <vt:lpstr>PowerPoint Presentation</vt:lpstr>
      <vt:lpstr>PowerPoint Presentation</vt:lpstr>
      <vt:lpstr>PowerPoint Presentation</vt:lpstr>
      <vt:lpstr>XGBoost, with three-level target XGBClassifier(objective='multi:softprob', **best_params, num_class=3, eval_metric='mlogloss’)</vt:lpstr>
      <vt:lpstr>Large C from L1-penalized logistic fit indicates the model prefers less regularization  Among 30 strongest features, 28 are engineered </vt:lpstr>
      <vt:lpstr>PowerPoint Presentation</vt:lpstr>
      <vt:lpstr>Punchlist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leland burrill</dc:creator>
  <cp:lastModifiedBy>leland burrill</cp:lastModifiedBy>
  <cp:revision>8</cp:revision>
  <dcterms:created xsi:type="dcterms:W3CDTF">2025-03-12T00:03:21Z</dcterms:created>
  <dcterms:modified xsi:type="dcterms:W3CDTF">2025-03-29T06:05:33Z</dcterms:modified>
</cp:coreProperties>
</file>