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256" r:id="rId2"/>
    <p:sldId id="364" r:id="rId3"/>
    <p:sldId id="366" r:id="rId4"/>
    <p:sldId id="259" r:id="rId5"/>
    <p:sldId id="260" r:id="rId6"/>
    <p:sldId id="353" r:id="rId7"/>
    <p:sldId id="330" r:id="rId8"/>
    <p:sldId id="369" r:id="rId9"/>
    <p:sldId id="373" r:id="rId10"/>
    <p:sldId id="374" r:id="rId11"/>
    <p:sldId id="346" r:id="rId12"/>
    <p:sldId id="351" r:id="rId13"/>
    <p:sldId id="354" r:id="rId14"/>
    <p:sldId id="344" r:id="rId15"/>
    <p:sldId id="352" r:id="rId16"/>
    <p:sldId id="367" r:id="rId17"/>
    <p:sldId id="337" r:id="rId18"/>
    <p:sldId id="338" r:id="rId19"/>
    <p:sldId id="356" r:id="rId20"/>
    <p:sldId id="349" r:id="rId21"/>
    <p:sldId id="375" r:id="rId22"/>
    <p:sldId id="365" r:id="rId23"/>
    <p:sldId id="358" r:id="rId24"/>
    <p:sldId id="296" r:id="rId25"/>
    <p:sldId id="359" r:id="rId26"/>
    <p:sldId id="370" r:id="rId27"/>
    <p:sldId id="371" r:id="rId28"/>
    <p:sldId id="368" r:id="rId29"/>
    <p:sldId id="360" r:id="rId30"/>
    <p:sldId id="361" r:id="rId31"/>
    <p:sldId id="372" r:id="rId32"/>
    <p:sldId id="362" r:id="rId33"/>
    <p:sldId id="302" r:id="rId34"/>
    <p:sldId id="363" r:id="rId35"/>
    <p:sldId id="291" r:id="rId36"/>
    <p:sldId id="355" r:id="rId37"/>
    <p:sldId id="340" r:id="rId38"/>
    <p:sldId id="30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A087"/>
    <a:srgbClr val="E07E5C"/>
    <a:srgbClr val="548235"/>
    <a:srgbClr val="67C3E6"/>
    <a:srgbClr val="84D9E6"/>
    <a:srgbClr val="69D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5"/>
    <p:restoredTop sz="94153"/>
  </p:normalViewPr>
  <p:slideViewPr>
    <p:cSldViewPr>
      <p:cViewPr>
        <p:scale>
          <a:sx n="115" d="100"/>
          <a:sy n="115" d="100"/>
        </p:scale>
        <p:origin x="1416" y="6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97" d="100"/>
          <a:sy n="97" d="100"/>
        </p:scale>
        <p:origin x="3096" y="200"/>
      </p:cViewPr>
      <p:guideLst/>
    </p:cSldViewPr>
  </p:notesViewPr>
  <p:gridSpacing cx="228600" cy="2286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1AA241-1C29-2E4B-A7A4-F579FCE0458F}" type="doc">
      <dgm:prSet loTypeId="urn:microsoft.com/office/officeart/2009/layout/CircleArrowProcess" loCatId="" qsTypeId="urn:microsoft.com/office/officeart/2005/8/quickstyle/simple1" qsCatId="simple" csTypeId="urn:microsoft.com/office/officeart/2005/8/colors/accent1_2" csCatId="accent1" phldr="1"/>
      <dgm:spPr/>
      <dgm:t>
        <a:bodyPr/>
        <a:lstStyle/>
        <a:p>
          <a:endParaRPr lang="en-US"/>
        </a:p>
      </dgm:t>
    </dgm:pt>
    <dgm:pt modelId="{910CFED5-8DAE-D34B-B111-C18823308B10}">
      <dgm:prSet phldrT="[Text]"/>
      <dgm:spPr/>
      <dgm:t>
        <a:bodyPr/>
        <a:lstStyle/>
        <a:p>
          <a:r>
            <a:rPr lang="en-US" dirty="0">
              <a:solidFill>
                <a:schemeClr val="tx1">
                  <a:hueOff val="0"/>
                  <a:satOff val="0"/>
                  <a:lumOff val="0"/>
                  <a:alpha val="50000"/>
                </a:schemeClr>
              </a:solidFill>
            </a:rPr>
            <a:t>Private Equity Firm</a:t>
          </a:r>
        </a:p>
      </dgm:t>
    </dgm:pt>
    <dgm:pt modelId="{6B3C4122-4C45-F74E-922A-7E8B1FCCE563}" type="parTrans" cxnId="{5A0D71C7-5D04-A846-80EE-EE5F7476033F}">
      <dgm:prSet/>
      <dgm:spPr/>
      <dgm:t>
        <a:bodyPr/>
        <a:lstStyle/>
        <a:p>
          <a:endParaRPr lang="en-US">
            <a:solidFill>
              <a:sysClr val="windowText" lastClr="000000">
                <a:alpha val="50000"/>
              </a:sysClr>
            </a:solidFill>
          </a:endParaRPr>
        </a:p>
      </dgm:t>
    </dgm:pt>
    <dgm:pt modelId="{D8D51D85-9010-B740-BD6B-32164D66DF48}" type="sibTrans" cxnId="{5A0D71C7-5D04-A846-80EE-EE5F7476033F}">
      <dgm:prSet/>
      <dgm:spPr/>
      <dgm:t>
        <a:bodyPr/>
        <a:lstStyle/>
        <a:p>
          <a:endParaRPr lang="en-US">
            <a:solidFill>
              <a:sysClr val="windowText" lastClr="000000">
                <a:alpha val="50000"/>
              </a:sysClr>
            </a:solidFill>
          </a:endParaRPr>
        </a:p>
      </dgm:t>
    </dgm:pt>
    <dgm:pt modelId="{47961C3E-C556-CE48-8828-307386ED89B9}">
      <dgm:prSet phldrT="[Text]"/>
      <dgm:spPr/>
      <dgm:t>
        <a:bodyPr/>
        <a:lstStyle/>
        <a:p>
          <a:r>
            <a:rPr lang="en-US" dirty="0">
              <a:solidFill>
                <a:schemeClr val="tx1">
                  <a:hueOff val="0"/>
                  <a:satOff val="0"/>
                  <a:lumOff val="0"/>
                  <a:alpha val="50000"/>
                </a:schemeClr>
              </a:solidFill>
            </a:rPr>
            <a:t>Accounting Firm</a:t>
          </a:r>
        </a:p>
      </dgm:t>
    </dgm:pt>
    <dgm:pt modelId="{D6079B04-8F2E-084F-9392-130792F9B47E}" type="parTrans" cxnId="{D50F8A63-571C-FF4C-88D4-8A4E8AB679B3}">
      <dgm:prSet/>
      <dgm:spPr/>
      <dgm:t>
        <a:bodyPr/>
        <a:lstStyle/>
        <a:p>
          <a:endParaRPr lang="en-US">
            <a:solidFill>
              <a:sysClr val="windowText" lastClr="000000">
                <a:alpha val="50000"/>
              </a:sysClr>
            </a:solidFill>
          </a:endParaRPr>
        </a:p>
      </dgm:t>
    </dgm:pt>
    <dgm:pt modelId="{E3DAB81D-46DC-8649-AC2A-5BBF031059F9}" type="sibTrans" cxnId="{D50F8A63-571C-FF4C-88D4-8A4E8AB679B3}">
      <dgm:prSet/>
      <dgm:spPr/>
      <dgm:t>
        <a:bodyPr/>
        <a:lstStyle/>
        <a:p>
          <a:endParaRPr lang="en-US">
            <a:solidFill>
              <a:sysClr val="windowText" lastClr="000000">
                <a:alpha val="50000"/>
              </a:sysClr>
            </a:solidFill>
          </a:endParaRPr>
        </a:p>
      </dgm:t>
    </dgm:pt>
    <dgm:pt modelId="{BECD944C-DFC8-B34A-8907-4319EADF8847}">
      <dgm:prSet phldrT="[Text]"/>
      <dgm:spPr/>
      <dgm:t>
        <a:bodyPr/>
        <a:lstStyle/>
        <a:p>
          <a:r>
            <a:rPr lang="en-US" dirty="0">
              <a:solidFill>
                <a:schemeClr val="tx1">
                  <a:hueOff val="0"/>
                  <a:satOff val="0"/>
                  <a:lumOff val="0"/>
                  <a:alpha val="50000"/>
                </a:schemeClr>
              </a:solidFill>
            </a:rPr>
            <a:t>Target Firm</a:t>
          </a:r>
        </a:p>
      </dgm:t>
    </dgm:pt>
    <dgm:pt modelId="{95A7222E-D78A-564D-BD64-15677976A45F}" type="parTrans" cxnId="{D01F58E5-AB75-D04E-9064-8A8B2E141311}">
      <dgm:prSet/>
      <dgm:spPr/>
      <dgm:t>
        <a:bodyPr/>
        <a:lstStyle/>
        <a:p>
          <a:endParaRPr lang="en-US">
            <a:solidFill>
              <a:sysClr val="windowText" lastClr="000000">
                <a:alpha val="50000"/>
              </a:sysClr>
            </a:solidFill>
          </a:endParaRPr>
        </a:p>
      </dgm:t>
    </dgm:pt>
    <dgm:pt modelId="{F91B829E-4991-1345-A8ED-98845F84BDC9}" type="sibTrans" cxnId="{D01F58E5-AB75-D04E-9064-8A8B2E141311}">
      <dgm:prSet/>
      <dgm:spPr/>
      <dgm:t>
        <a:bodyPr/>
        <a:lstStyle/>
        <a:p>
          <a:endParaRPr lang="en-US">
            <a:solidFill>
              <a:sysClr val="windowText" lastClr="000000">
                <a:alpha val="50000"/>
              </a:sysClr>
            </a:solidFill>
          </a:endParaRPr>
        </a:p>
      </dgm:t>
    </dgm:pt>
    <dgm:pt modelId="{BC367213-63E1-244A-A212-E82F859D0E84}" type="pres">
      <dgm:prSet presAssocID="{3A1AA241-1C29-2E4B-A7A4-F579FCE0458F}" presName="Name0" presStyleCnt="0">
        <dgm:presLayoutVars>
          <dgm:chMax val="7"/>
          <dgm:chPref val="7"/>
          <dgm:dir/>
          <dgm:animLvl val="lvl"/>
        </dgm:presLayoutVars>
      </dgm:prSet>
      <dgm:spPr/>
    </dgm:pt>
    <dgm:pt modelId="{19A28461-EDE9-B343-BE16-EEE1EDAE8298}" type="pres">
      <dgm:prSet presAssocID="{910CFED5-8DAE-D34B-B111-C18823308B10}" presName="Accent1" presStyleCnt="0"/>
      <dgm:spPr/>
    </dgm:pt>
    <dgm:pt modelId="{629063A0-4BE2-7D41-B9DC-F4BB0812F6ED}" type="pres">
      <dgm:prSet presAssocID="{910CFED5-8DAE-D34B-B111-C18823308B10}" presName="Accent" presStyleLbl="node1" presStyleIdx="0" presStyleCnt="3" custLinFactNeighborX="-1825" custLinFactNeighborY="3864"/>
      <dgm:spPr>
        <a:solidFill>
          <a:srgbClr val="E8A087">
            <a:alpha val="50000"/>
          </a:srgbClr>
        </a:solidFill>
      </dgm:spPr>
    </dgm:pt>
    <dgm:pt modelId="{9DEBDDE6-3B03-734E-A7DE-049D9A611B67}" type="pres">
      <dgm:prSet presAssocID="{910CFED5-8DAE-D34B-B111-C18823308B10}" presName="Parent1" presStyleLbl="revTx" presStyleIdx="0" presStyleCnt="3">
        <dgm:presLayoutVars>
          <dgm:chMax val="1"/>
          <dgm:chPref val="1"/>
          <dgm:bulletEnabled val="1"/>
        </dgm:presLayoutVars>
      </dgm:prSet>
      <dgm:spPr/>
    </dgm:pt>
    <dgm:pt modelId="{2F12EBA9-37D9-614D-832E-1EB3E666EAD3}" type="pres">
      <dgm:prSet presAssocID="{47961C3E-C556-CE48-8828-307386ED89B9}" presName="Accent2" presStyleCnt="0"/>
      <dgm:spPr/>
    </dgm:pt>
    <dgm:pt modelId="{89E67948-6CE5-9A4D-A466-A01B21311811}" type="pres">
      <dgm:prSet presAssocID="{47961C3E-C556-CE48-8828-307386ED89B9}" presName="Accent" presStyleLbl="node1" presStyleIdx="1" presStyleCnt="3"/>
      <dgm:spPr>
        <a:solidFill>
          <a:srgbClr val="E8A087">
            <a:alpha val="50000"/>
          </a:srgbClr>
        </a:solidFill>
      </dgm:spPr>
    </dgm:pt>
    <dgm:pt modelId="{946ED7A8-C7AF-4048-A586-A9DF0DF23D28}" type="pres">
      <dgm:prSet presAssocID="{47961C3E-C556-CE48-8828-307386ED89B9}" presName="Parent2" presStyleLbl="revTx" presStyleIdx="1" presStyleCnt="3">
        <dgm:presLayoutVars>
          <dgm:chMax val="1"/>
          <dgm:chPref val="1"/>
          <dgm:bulletEnabled val="1"/>
        </dgm:presLayoutVars>
      </dgm:prSet>
      <dgm:spPr/>
    </dgm:pt>
    <dgm:pt modelId="{B2B4A655-34EF-8B45-9750-46AA55513579}" type="pres">
      <dgm:prSet presAssocID="{BECD944C-DFC8-B34A-8907-4319EADF8847}" presName="Accent3" presStyleCnt="0"/>
      <dgm:spPr/>
    </dgm:pt>
    <dgm:pt modelId="{48F33258-5AA4-7041-8CB3-9F0DCB028AA3}" type="pres">
      <dgm:prSet presAssocID="{BECD944C-DFC8-B34A-8907-4319EADF8847}" presName="Accent" presStyleLbl="node1" presStyleIdx="2" presStyleCnt="3"/>
      <dgm:spPr>
        <a:solidFill>
          <a:srgbClr val="E8A087">
            <a:alpha val="50000"/>
          </a:srgbClr>
        </a:solidFill>
      </dgm:spPr>
    </dgm:pt>
    <dgm:pt modelId="{8EE5A16A-A09B-B94F-BB2C-A2F16C4B41DC}" type="pres">
      <dgm:prSet presAssocID="{BECD944C-DFC8-B34A-8907-4319EADF8847}" presName="Parent3" presStyleLbl="revTx" presStyleIdx="2" presStyleCnt="3">
        <dgm:presLayoutVars>
          <dgm:chMax val="1"/>
          <dgm:chPref val="1"/>
          <dgm:bulletEnabled val="1"/>
        </dgm:presLayoutVars>
      </dgm:prSet>
      <dgm:spPr/>
    </dgm:pt>
  </dgm:ptLst>
  <dgm:cxnLst>
    <dgm:cxn modelId="{A07A0801-3A85-1D4E-9512-51B25019FCD0}" type="presOf" srcId="{3A1AA241-1C29-2E4B-A7A4-F579FCE0458F}" destId="{BC367213-63E1-244A-A212-E82F859D0E84}" srcOrd="0" destOrd="0" presId="urn:microsoft.com/office/officeart/2009/layout/CircleArrowProcess"/>
    <dgm:cxn modelId="{5080CF06-76D5-414C-BB81-29AB17108967}" type="presOf" srcId="{BECD944C-DFC8-B34A-8907-4319EADF8847}" destId="{8EE5A16A-A09B-B94F-BB2C-A2F16C4B41DC}" srcOrd="0" destOrd="0" presId="urn:microsoft.com/office/officeart/2009/layout/CircleArrowProcess"/>
    <dgm:cxn modelId="{D50F8A63-571C-FF4C-88D4-8A4E8AB679B3}" srcId="{3A1AA241-1C29-2E4B-A7A4-F579FCE0458F}" destId="{47961C3E-C556-CE48-8828-307386ED89B9}" srcOrd="1" destOrd="0" parTransId="{D6079B04-8F2E-084F-9392-130792F9B47E}" sibTransId="{E3DAB81D-46DC-8649-AC2A-5BBF031059F9}"/>
    <dgm:cxn modelId="{995BC9B2-E999-9949-9F40-AE3DC15927D6}" type="presOf" srcId="{47961C3E-C556-CE48-8828-307386ED89B9}" destId="{946ED7A8-C7AF-4048-A586-A9DF0DF23D28}" srcOrd="0" destOrd="0" presId="urn:microsoft.com/office/officeart/2009/layout/CircleArrowProcess"/>
    <dgm:cxn modelId="{5A0D71C7-5D04-A846-80EE-EE5F7476033F}" srcId="{3A1AA241-1C29-2E4B-A7A4-F579FCE0458F}" destId="{910CFED5-8DAE-D34B-B111-C18823308B10}" srcOrd="0" destOrd="0" parTransId="{6B3C4122-4C45-F74E-922A-7E8B1FCCE563}" sibTransId="{D8D51D85-9010-B740-BD6B-32164D66DF48}"/>
    <dgm:cxn modelId="{D01F58E5-AB75-D04E-9064-8A8B2E141311}" srcId="{3A1AA241-1C29-2E4B-A7A4-F579FCE0458F}" destId="{BECD944C-DFC8-B34A-8907-4319EADF8847}" srcOrd="2" destOrd="0" parTransId="{95A7222E-D78A-564D-BD64-15677976A45F}" sibTransId="{F91B829E-4991-1345-A8ED-98845F84BDC9}"/>
    <dgm:cxn modelId="{BE3497E7-5853-0443-94DC-BDD941BE715E}" type="presOf" srcId="{910CFED5-8DAE-D34B-B111-C18823308B10}" destId="{9DEBDDE6-3B03-734E-A7DE-049D9A611B67}" srcOrd="0" destOrd="0" presId="urn:microsoft.com/office/officeart/2009/layout/CircleArrowProcess"/>
    <dgm:cxn modelId="{80CA146C-B861-5A4B-9CFD-02B65F4B79E0}" type="presParOf" srcId="{BC367213-63E1-244A-A212-E82F859D0E84}" destId="{19A28461-EDE9-B343-BE16-EEE1EDAE8298}" srcOrd="0" destOrd="0" presId="urn:microsoft.com/office/officeart/2009/layout/CircleArrowProcess"/>
    <dgm:cxn modelId="{720E66B9-4E86-4544-A100-C379EE0F7799}" type="presParOf" srcId="{19A28461-EDE9-B343-BE16-EEE1EDAE8298}" destId="{629063A0-4BE2-7D41-B9DC-F4BB0812F6ED}" srcOrd="0" destOrd="0" presId="urn:microsoft.com/office/officeart/2009/layout/CircleArrowProcess"/>
    <dgm:cxn modelId="{DACEE6A1-CFE6-4642-A339-5C0B0B8C3005}" type="presParOf" srcId="{BC367213-63E1-244A-A212-E82F859D0E84}" destId="{9DEBDDE6-3B03-734E-A7DE-049D9A611B67}" srcOrd="1" destOrd="0" presId="urn:microsoft.com/office/officeart/2009/layout/CircleArrowProcess"/>
    <dgm:cxn modelId="{3E9A05E7-10EC-7C43-BDAE-888A7C354C00}" type="presParOf" srcId="{BC367213-63E1-244A-A212-E82F859D0E84}" destId="{2F12EBA9-37D9-614D-832E-1EB3E666EAD3}" srcOrd="2" destOrd="0" presId="urn:microsoft.com/office/officeart/2009/layout/CircleArrowProcess"/>
    <dgm:cxn modelId="{8E43DA97-410B-D64B-B38C-4FB224492349}" type="presParOf" srcId="{2F12EBA9-37D9-614D-832E-1EB3E666EAD3}" destId="{89E67948-6CE5-9A4D-A466-A01B21311811}" srcOrd="0" destOrd="0" presId="urn:microsoft.com/office/officeart/2009/layout/CircleArrowProcess"/>
    <dgm:cxn modelId="{E9ABA548-029E-7948-9932-B0F433D6CF7B}" type="presParOf" srcId="{BC367213-63E1-244A-A212-E82F859D0E84}" destId="{946ED7A8-C7AF-4048-A586-A9DF0DF23D28}" srcOrd="3" destOrd="0" presId="urn:microsoft.com/office/officeart/2009/layout/CircleArrowProcess"/>
    <dgm:cxn modelId="{65F76875-8137-7349-A92D-A82384E8D559}" type="presParOf" srcId="{BC367213-63E1-244A-A212-E82F859D0E84}" destId="{B2B4A655-34EF-8B45-9750-46AA55513579}" srcOrd="4" destOrd="0" presId="urn:microsoft.com/office/officeart/2009/layout/CircleArrowProcess"/>
    <dgm:cxn modelId="{6A0FE164-CB18-CD4F-AAE7-DDAE5ED09156}" type="presParOf" srcId="{B2B4A655-34EF-8B45-9750-46AA55513579}" destId="{48F33258-5AA4-7041-8CB3-9F0DCB028AA3}" srcOrd="0" destOrd="0" presId="urn:microsoft.com/office/officeart/2009/layout/CircleArrowProcess"/>
    <dgm:cxn modelId="{24662F7B-6191-C447-9926-AECB13AE225B}" type="presParOf" srcId="{BC367213-63E1-244A-A212-E82F859D0E84}" destId="{8EE5A16A-A09B-B94F-BB2C-A2F16C4B41DC}" srcOrd="5" destOrd="0" presId="urn:microsoft.com/office/officeart/2009/layout/CircleArrowProcess"/>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1AA241-1C29-2E4B-A7A4-F579FCE0458F}" type="doc">
      <dgm:prSet loTypeId="urn:microsoft.com/office/officeart/2009/layout/CircleArrowProcess" loCatId="" qsTypeId="urn:microsoft.com/office/officeart/2005/8/quickstyle/simple1" qsCatId="simple" csTypeId="urn:microsoft.com/office/officeart/2005/8/colors/accent1_2" csCatId="accent1" phldr="1"/>
      <dgm:spPr/>
      <dgm:t>
        <a:bodyPr/>
        <a:lstStyle/>
        <a:p>
          <a:endParaRPr lang="en-US"/>
        </a:p>
      </dgm:t>
    </dgm:pt>
    <dgm:pt modelId="{910CFED5-8DAE-D34B-B111-C18823308B10}">
      <dgm:prSet phldrT="[Text]"/>
      <dgm:spPr/>
      <dgm:t>
        <a:bodyPr/>
        <a:lstStyle/>
        <a:p>
          <a:r>
            <a:rPr lang="en-US" dirty="0">
              <a:solidFill>
                <a:schemeClr val="tx1">
                  <a:hueOff val="0"/>
                  <a:satOff val="0"/>
                  <a:lumOff val="0"/>
                  <a:alpha val="50000"/>
                </a:schemeClr>
              </a:solidFill>
            </a:rPr>
            <a:t>Testing</a:t>
          </a:r>
        </a:p>
      </dgm:t>
    </dgm:pt>
    <dgm:pt modelId="{6B3C4122-4C45-F74E-922A-7E8B1FCCE563}" type="parTrans" cxnId="{5A0D71C7-5D04-A846-80EE-EE5F7476033F}">
      <dgm:prSet/>
      <dgm:spPr/>
      <dgm:t>
        <a:bodyPr/>
        <a:lstStyle/>
        <a:p>
          <a:endParaRPr lang="en-US">
            <a:solidFill>
              <a:sysClr val="windowText" lastClr="000000">
                <a:alpha val="50000"/>
              </a:sysClr>
            </a:solidFill>
          </a:endParaRPr>
        </a:p>
      </dgm:t>
    </dgm:pt>
    <dgm:pt modelId="{D8D51D85-9010-B740-BD6B-32164D66DF48}" type="sibTrans" cxnId="{5A0D71C7-5D04-A846-80EE-EE5F7476033F}">
      <dgm:prSet/>
      <dgm:spPr/>
      <dgm:t>
        <a:bodyPr/>
        <a:lstStyle/>
        <a:p>
          <a:endParaRPr lang="en-US">
            <a:solidFill>
              <a:sysClr val="windowText" lastClr="000000">
                <a:alpha val="50000"/>
              </a:sysClr>
            </a:solidFill>
          </a:endParaRPr>
        </a:p>
      </dgm:t>
    </dgm:pt>
    <dgm:pt modelId="{47961C3E-C556-CE48-8828-307386ED89B9}">
      <dgm:prSet phldrT="[Text]"/>
      <dgm:spPr/>
      <dgm:t>
        <a:bodyPr/>
        <a:lstStyle/>
        <a:p>
          <a:r>
            <a:rPr lang="en-US" dirty="0">
              <a:solidFill>
                <a:schemeClr val="tx1">
                  <a:hueOff val="0"/>
                  <a:satOff val="0"/>
                  <a:lumOff val="0"/>
                  <a:alpha val="50000"/>
                </a:schemeClr>
              </a:solidFill>
            </a:rPr>
            <a:t>Clustering</a:t>
          </a:r>
        </a:p>
      </dgm:t>
    </dgm:pt>
    <dgm:pt modelId="{D6079B04-8F2E-084F-9392-130792F9B47E}" type="parTrans" cxnId="{D50F8A63-571C-FF4C-88D4-8A4E8AB679B3}">
      <dgm:prSet/>
      <dgm:spPr/>
      <dgm:t>
        <a:bodyPr/>
        <a:lstStyle/>
        <a:p>
          <a:endParaRPr lang="en-US">
            <a:solidFill>
              <a:sysClr val="windowText" lastClr="000000">
                <a:alpha val="50000"/>
              </a:sysClr>
            </a:solidFill>
          </a:endParaRPr>
        </a:p>
      </dgm:t>
    </dgm:pt>
    <dgm:pt modelId="{E3DAB81D-46DC-8649-AC2A-5BBF031059F9}" type="sibTrans" cxnId="{D50F8A63-571C-FF4C-88D4-8A4E8AB679B3}">
      <dgm:prSet/>
      <dgm:spPr/>
      <dgm:t>
        <a:bodyPr/>
        <a:lstStyle/>
        <a:p>
          <a:endParaRPr lang="en-US">
            <a:solidFill>
              <a:sysClr val="windowText" lastClr="000000">
                <a:alpha val="50000"/>
              </a:sysClr>
            </a:solidFill>
          </a:endParaRPr>
        </a:p>
      </dgm:t>
    </dgm:pt>
    <dgm:pt modelId="{BECD944C-DFC8-B34A-8907-4319EADF8847}">
      <dgm:prSet phldrT="[Text]"/>
      <dgm:spPr/>
      <dgm:t>
        <a:bodyPr/>
        <a:lstStyle/>
        <a:p>
          <a:r>
            <a:rPr lang="en-US" dirty="0">
              <a:solidFill>
                <a:schemeClr val="tx1">
                  <a:hueOff val="0"/>
                  <a:satOff val="0"/>
                  <a:lumOff val="0"/>
                  <a:alpha val="49617"/>
                </a:schemeClr>
              </a:solidFill>
            </a:rPr>
            <a:t>Decomposition</a:t>
          </a:r>
          <a:endParaRPr lang="en-US" dirty="0">
            <a:solidFill>
              <a:schemeClr val="tx1">
                <a:hueOff val="0"/>
                <a:satOff val="0"/>
                <a:lumOff val="0"/>
                <a:alpha val="50000"/>
              </a:schemeClr>
            </a:solidFill>
          </a:endParaRPr>
        </a:p>
      </dgm:t>
    </dgm:pt>
    <dgm:pt modelId="{95A7222E-D78A-564D-BD64-15677976A45F}" type="parTrans" cxnId="{D01F58E5-AB75-D04E-9064-8A8B2E141311}">
      <dgm:prSet/>
      <dgm:spPr/>
      <dgm:t>
        <a:bodyPr/>
        <a:lstStyle/>
        <a:p>
          <a:endParaRPr lang="en-US">
            <a:solidFill>
              <a:sysClr val="windowText" lastClr="000000">
                <a:alpha val="50000"/>
              </a:sysClr>
            </a:solidFill>
          </a:endParaRPr>
        </a:p>
      </dgm:t>
    </dgm:pt>
    <dgm:pt modelId="{F91B829E-4991-1345-A8ED-98845F84BDC9}" type="sibTrans" cxnId="{D01F58E5-AB75-D04E-9064-8A8B2E141311}">
      <dgm:prSet/>
      <dgm:spPr/>
      <dgm:t>
        <a:bodyPr/>
        <a:lstStyle/>
        <a:p>
          <a:endParaRPr lang="en-US">
            <a:solidFill>
              <a:sysClr val="windowText" lastClr="000000">
                <a:alpha val="50000"/>
              </a:sysClr>
            </a:solidFill>
          </a:endParaRPr>
        </a:p>
      </dgm:t>
    </dgm:pt>
    <dgm:pt modelId="{1424E90B-7304-9749-A756-A7B4D672F320}">
      <dgm:prSet/>
      <dgm:spPr/>
      <dgm:t>
        <a:bodyPr/>
        <a:lstStyle/>
        <a:p>
          <a:r>
            <a:rPr lang="en-US" dirty="0">
              <a:solidFill>
                <a:schemeClr val="tx1">
                  <a:hueOff val="0"/>
                  <a:satOff val="0"/>
                  <a:lumOff val="0"/>
                  <a:alpha val="49617"/>
                </a:schemeClr>
              </a:solidFill>
            </a:rPr>
            <a:t>Modelling</a:t>
          </a:r>
        </a:p>
      </dgm:t>
    </dgm:pt>
    <dgm:pt modelId="{8D3CF685-3630-8E4A-8D5A-193728676C30}" type="parTrans" cxnId="{7881B11B-9A75-F74F-AAC9-BF1AE4D2CCAA}">
      <dgm:prSet/>
      <dgm:spPr/>
      <dgm:t>
        <a:bodyPr/>
        <a:lstStyle/>
        <a:p>
          <a:endParaRPr lang="en-US"/>
        </a:p>
      </dgm:t>
    </dgm:pt>
    <dgm:pt modelId="{3688B9F0-3A80-7347-A058-7101587BD717}" type="sibTrans" cxnId="{7881B11B-9A75-F74F-AAC9-BF1AE4D2CCAA}">
      <dgm:prSet/>
      <dgm:spPr/>
      <dgm:t>
        <a:bodyPr/>
        <a:lstStyle/>
        <a:p>
          <a:endParaRPr lang="en-US"/>
        </a:p>
      </dgm:t>
    </dgm:pt>
    <dgm:pt modelId="{BC367213-63E1-244A-A212-E82F859D0E84}" type="pres">
      <dgm:prSet presAssocID="{3A1AA241-1C29-2E4B-A7A4-F579FCE0458F}" presName="Name0" presStyleCnt="0">
        <dgm:presLayoutVars>
          <dgm:chMax val="7"/>
          <dgm:chPref val="7"/>
          <dgm:dir/>
          <dgm:animLvl val="lvl"/>
        </dgm:presLayoutVars>
      </dgm:prSet>
      <dgm:spPr/>
    </dgm:pt>
    <dgm:pt modelId="{41609A28-4ED2-A440-BFB8-7528CA70CDAE}" type="pres">
      <dgm:prSet presAssocID="{910CFED5-8DAE-D34B-B111-C18823308B10}" presName="Accent1" presStyleCnt="0"/>
      <dgm:spPr/>
    </dgm:pt>
    <dgm:pt modelId="{629063A0-4BE2-7D41-B9DC-F4BB0812F6ED}" type="pres">
      <dgm:prSet presAssocID="{910CFED5-8DAE-D34B-B111-C18823308B10}" presName="Accent" presStyleLbl="node1" presStyleIdx="0" presStyleCnt="4" custAng="0" custLinFactNeighborX="-1825" custLinFactNeighborY="3864"/>
      <dgm:spPr>
        <a:solidFill>
          <a:srgbClr val="E8A087">
            <a:alpha val="50000"/>
          </a:srgbClr>
        </a:solidFill>
      </dgm:spPr>
    </dgm:pt>
    <dgm:pt modelId="{53BE955E-6B9A-4348-99E3-F82F8F045901}" type="pres">
      <dgm:prSet presAssocID="{910CFED5-8DAE-D34B-B111-C18823308B10}" presName="Parent1" presStyleLbl="revTx" presStyleIdx="0" presStyleCnt="4">
        <dgm:presLayoutVars>
          <dgm:chMax val="1"/>
          <dgm:chPref val="1"/>
          <dgm:bulletEnabled val="1"/>
        </dgm:presLayoutVars>
      </dgm:prSet>
      <dgm:spPr/>
    </dgm:pt>
    <dgm:pt modelId="{A65141F7-1E3D-D94B-8C99-E9E4B163FB28}" type="pres">
      <dgm:prSet presAssocID="{47961C3E-C556-CE48-8828-307386ED89B9}" presName="Accent2" presStyleCnt="0"/>
      <dgm:spPr/>
    </dgm:pt>
    <dgm:pt modelId="{89E67948-6CE5-9A4D-A466-A01B21311811}" type="pres">
      <dgm:prSet presAssocID="{47961C3E-C556-CE48-8828-307386ED89B9}" presName="Accent" presStyleLbl="node1" presStyleIdx="1" presStyleCnt="4"/>
      <dgm:spPr>
        <a:solidFill>
          <a:srgbClr val="E8A087">
            <a:alpha val="50000"/>
          </a:srgbClr>
        </a:solidFill>
      </dgm:spPr>
    </dgm:pt>
    <dgm:pt modelId="{C01342F8-7065-6945-B2B4-822D89A02563}" type="pres">
      <dgm:prSet presAssocID="{47961C3E-C556-CE48-8828-307386ED89B9}" presName="Parent2" presStyleLbl="revTx" presStyleIdx="1" presStyleCnt="4">
        <dgm:presLayoutVars>
          <dgm:chMax val="1"/>
          <dgm:chPref val="1"/>
          <dgm:bulletEnabled val="1"/>
        </dgm:presLayoutVars>
      </dgm:prSet>
      <dgm:spPr/>
    </dgm:pt>
    <dgm:pt modelId="{8D0E9D3A-659D-4A41-B369-961CE6C29D76}" type="pres">
      <dgm:prSet presAssocID="{BECD944C-DFC8-B34A-8907-4319EADF8847}" presName="Accent3" presStyleCnt="0"/>
      <dgm:spPr/>
    </dgm:pt>
    <dgm:pt modelId="{48F33258-5AA4-7041-8CB3-9F0DCB028AA3}" type="pres">
      <dgm:prSet presAssocID="{BECD944C-DFC8-B34A-8907-4319EADF8847}" presName="Accent" presStyleLbl="node1" presStyleIdx="2" presStyleCnt="4"/>
      <dgm:spPr>
        <a:solidFill>
          <a:srgbClr val="E8A087">
            <a:alpha val="50000"/>
          </a:srgbClr>
        </a:solidFill>
      </dgm:spPr>
    </dgm:pt>
    <dgm:pt modelId="{383084B2-EEC4-DC41-8CFA-6E7EEA6A1C17}" type="pres">
      <dgm:prSet presAssocID="{BECD944C-DFC8-B34A-8907-4319EADF8847}" presName="Parent3" presStyleLbl="revTx" presStyleIdx="2" presStyleCnt="4">
        <dgm:presLayoutVars>
          <dgm:chMax val="1"/>
          <dgm:chPref val="1"/>
          <dgm:bulletEnabled val="1"/>
        </dgm:presLayoutVars>
      </dgm:prSet>
      <dgm:spPr/>
    </dgm:pt>
    <dgm:pt modelId="{4EBCDC6C-67E2-0840-B834-C103D4CA490E}" type="pres">
      <dgm:prSet presAssocID="{1424E90B-7304-9749-A756-A7B4D672F320}" presName="Accent4" presStyleCnt="0"/>
      <dgm:spPr/>
    </dgm:pt>
    <dgm:pt modelId="{D95DF094-747E-7345-AFF1-48092E9521EC}" type="pres">
      <dgm:prSet presAssocID="{1424E90B-7304-9749-A756-A7B4D672F320}" presName="Accent" presStyleLbl="node1" presStyleIdx="3" presStyleCnt="4"/>
      <dgm:spPr>
        <a:solidFill>
          <a:srgbClr val="E8A087">
            <a:alpha val="50000"/>
          </a:srgbClr>
        </a:solidFill>
      </dgm:spPr>
    </dgm:pt>
    <dgm:pt modelId="{BE6341F4-27DF-C144-90C6-8C2A08D7774E}" type="pres">
      <dgm:prSet presAssocID="{1424E90B-7304-9749-A756-A7B4D672F320}" presName="Parent4" presStyleLbl="revTx" presStyleIdx="3" presStyleCnt="4">
        <dgm:presLayoutVars>
          <dgm:chMax val="1"/>
          <dgm:chPref val="1"/>
          <dgm:bulletEnabled val="1"/>
        </dgm:presLayoutVars>
      </dgm:prSet>
      <dgm:spPr/>
    </dgm:pt>
  </dgm:ptLst>
  <dgm:cxnLst>
    <dgm:cxn modelId="{A07A0801-3A85-1D4E-9512-51B25019FCD0}" type="presOf" srcId="{3A1AA241-1C29-2E4B-A7A4-F579FCE0458F}" destId="{BC367213-63E1-244A-A212-E82F859D0E84}" srcOrd="0" destOrd="0" presId="urn:microsoft.com/office/officeart/2009/layout/CircleArrowProcess"/>
    <dgm:cxn modelId="{7881B11B-9A75-F74F-AAC9-BF1AE4D2CCAA}" srcId="{3A1AA241-1C29-2E4B-A7A4-F579FCE0458F}" destId="{1424E90B-7304-9749-A756-A7B4D672F320}" srcOrd="3" destOrd="0" parTransId="{8D3CF685-3630-8E4A-8D5A-193728676C30}" sibTransId="{3688B9F0-3A80-7347-A058-7101587BD717}"/>
    <dgm:cxn modelId="{D50F8A63-571C-FF4C-88D4-8A4E8AB679B3}" srcId="{3A1AA241-1C29-2E4B-A7A4-F579FCE0458F}" destId="{47961C3E-C556-CE48-8828-307386ED89B9}" srcOrd="1" destOrd="0" parTransId="{D6079B04-8F2E-084F-9392-130792F9B47E}" sibTransId="{E3DAB81D-46DC-8649-AC2A-5BBF031059F9}"/>
    <dgm:cxn modelId="{5A0D71C7-5D04-A846-80EE-EE5F7476033F}" srcId="{3A1AA241-1C29-2E4B-A7A4-F579FCE0458F}" destId="{910CFED5-8DAE-D34B-B111-C18823308B10}" srcOrd="0" destOrd="0" parTransId="{6B3C4122-4C45-F74E-922A-7E8B1FCCE563}" sibTransId="{D8D51D85-9010-B740-BD6B-32164D66DF48}"/>
    <dgm:cxn modelId="{16B8CED1-62A6-5644-A9DE-AF97051DF820}" type="presOf" srcId="{BECD944C-DFC8-B34A-8907-4319EADF8847}" destId="{383084B2-EEC4-DC41-8CFA-6E7EEA6A1C17}" srcOrd="0" destOrd="0" presId="urn:microsoft.com/office/officeart/2009/layout/CircleArrowProcess"/>
    <dgm:cxn modelId="{3AF3D7D1-D4A6-E446-915D-1546B1A153CE}" type="presOf" srcId="{910CFED5-8DAE-D34B-B111-C18823308B10}" destId="{53BE955E-6B9A-4348-99E3-F82F8F045901}" srcOrd="0" destOrd="0" presId="urn:microsoft.com/office/officeart/2009/layout/CircleArrowProcess"/>
    <dgm:cxn modelId="{6B41BAD6-4E1E-9847-91A3-D8697119F23A}" type="presOf" srcId="{47961C3E-C556-CE48-8828-307386ED89B9}" destId="{C01342F8-7065-6945-B2B4-822D89A02563}" srcOrd="0" destOrd="0" presId="urn:microsoft.com/office/officeart/2009/layout/CircleArrowProcess"/>
    <dgm:cxn modelId="{D01F58E5-AB75-D04E-9064-8A8B2E141311}" srcId="{3A1AA241-1C29-2E4B-A7A4-F579FCE0458F}" destId="{BECD944C-DFC8-B34A-8907-4319EADF8847}" srcOrd="2" destOrd="0" parTransId="{95A7222E-D78A-564D-BD64-15677976A45F}" sibTransId="{F91B829E-4991-1345-A8ED-98845F84BDC9}"/>
    <dgm:cxn modelId="{57AC60FE-BD2F-214D-BEAA-A49FE4363CBD}" type="presOf" srcId="{1424E90B-7304-9749-A756-A7B4D672F320}" destId="{BE6341F4-27DF-C144-90C6-8C2A08D7774E}" srcOrd="0" destOrd="0" presId="urn:microsoft.com/office/officeart/2009/layout/CircleArrowProcess"/>
    <dgm:cxn modelId="{B23A9394-E8DC-264E-AA7B-9DC56A2D319A}" type="presParOf" srcId="{BC367213-63E1-244A-A212-E82F859D0E84}" destId="{41609A28-4ED2-A440-BFB8-7528CA70CDAE}" srcOrd="0" destOrd="0" presId="urn:microsoft.com/office/officeart/2009/layout/CircleArrowProcess"/>
    <dgm:cxn modelId="{EB554D61-8329-414F-9C87-A87EB9F887FA}" type="presParOf" srcId="{41609A28-4ED2-A440-BFB8-7528CA70CDAE}" destId="{629063A0-4BE2-7D41-B9DC-F4BB0812F6ED}" srcOrd="0" destOrd="0" presId="urn:microsoft.com/office/officeart/2009/layout/CircleArrowProcess"/>
    <dgm:cxn modelId="{3BE0307C-18CB-E341-A9B5-D4D0943AA607}" type="presParOf" srcId="{BC367213-63E1-244A-A212-E82F859D0E84}" destId="{53BE955E-6B9A-4348-99E3-F82F8F045901}" srcOrd="1" destOrd="0" presId="urn:microsoft.com/office/officeart/2009/layout/CircleArrowProcess"/>
    <dgm:cxn modelId="{D9BD986D-B0AE-FB44-B091-C9D080165E20}" type="presParOf" srcId="{BC367213-63E1-244A-A212-E82F859D0E84}" destId="{A65141F7-1E3D-D94B-8C99-E9E4B163FB28}" srcOrd="2" destOrd="0" presId="urn:microsoft.com/office/officeart/2009/layout/CircleArrowProcess"/>
    <dgm:cxn modelId="{38015781-6FEE-694F-B05F-CEE3483F480F}" type="presParOf" srcId="{A65141F7-1E3D-D94B-8C99-E9E4B163FB28}" destId="{89E67948-6CE5-9A4D-A466-A01B21311811}" srcOrd="0" destOrd="0" presId="urn:microsoft.com/office/officeart/2009/layout/CircleArrowProcess"/>
    <dgm:cxn modelId="{AD45F8FE-D26A-6149-B6AA-98534F89BCCA}" type="presParOf" srcId="{BC367213-63E1-244A-A212-E82F859D0E84}" destId="{C01342F8-7065-6945-B2B4-822D89A02563}" srcOrd="3" destOrd="0" presId="urn:microsoft.com/office/officeart/2009/layout/CircleArrowProcess"/>
    <dgm:cxn modelId="{E0CC6EDD-B862-6243-9178-798BFCAFB287}" type="presParOf" srcId="{BC367213-63E1-244A-A212-E82F859D0E84}" destId="{8D0E9D3A-659D-4A41-B369-961CE6C29D76}" srcOrd="4" destOrd="0" presId="urn:microsoft.com/office/officeart/2009/layout/CircleArrowProcess"/>
    <dgm:cxn modelId="{268685FD-7C48-CB4D-B3D9-D0E6847D9FA7}" type="presParOf" srcId="{8D0E9D3A-659D-4A41-B369-961CE6C29D76}" destId="{48F33258-5AA4-7041-8CB3-9F0DCB028AA3}" srcOrd="0" destOrd="0" presId="urn:microsoft.com/office/officeart/2009/layout/CircleArrowProcess"/>
    <dgm:cxn modelId="{661E45CF-B574-2B4B-80D4-F1DE6885416D}" type="presParOf" srcId="{BC367213-63E1-244A-A212-E82F859D0E84}" destId="{383084B2-EEC4-DC41-8CFA-6E7EEA6A1C17}" srcOrd="5" destOrd="0" presId="urn:microsoft.com/office/officeart/2009/layout/CircleArrowProcess"/>
    <dgm:cxn modelId="{8E2CCCB9-B52C-0B49-B409-81BD8E1869F1}" type="presParOf" srcId="{BC367213-63E1-244A-A212-E82F859D0E84}" destId="{4EBCDC6C-67E2-0840-B834-C103D4CA490E}" srcOrd="6" destOrd="0" presId="urn:microsoft.com/office/officeart/2009/layout/CircleArrowProcess"/>
    <dgm:cxn modelId="{D127F1BE-ABA8-C441-811F-843ABAB07B9F}" type="presParOf" srcId="{4EBCDC6C-67E2-0840-B834-C103D4CA490E}" destId="{D95DF094-747E-7345-AFF1-48092E9521EC}" srcOrd="0" destOrd="0" presId="urn:microsoft.com/office/officeart/2009/layout/CircleArrowProcess"/>
    <dgm:cxn modelId="{7231D62E-657C-7049-88C0-8B0017CE1B2A}" type="presParOf" srcId="{BC367213-63E1-244A-A212-E82F859D0E84}" destId="{BE6341F4-27DF-C144-90C6-8C2A08D7774E}" srcOrd="7" destOrd="0" presId="urn:microsoft.com/office/officeart/2009/layout/CircleArrowProcess"/>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1AA241-1C29-2E4B-A7A4-F579FCE0458F}" type="doc">
      <dgm:prSet loTypeId="urn:microsoft.com/office/officeart/2009/layout/CircleArrowProcess" loCatId="" qsTypeId="urn:microsoft.com/office/officeart/2005/8/quickstyle/simple1" qsCatId="simple" csTypeId="urn:microsoft.com/office/officeart/2005/8/colors/accent1_2" csCatId="accent1" phldr="1"/>
      <dgm:spPr/>
      <dgm:t>
        <a:bodyPr/>
        <a:lstStyle/>
        <a:p>
          <a:endParaRPr lang="en-US"/>
        </a:p>
      </dgm:t>
    </dgm:pt>
    <dgm:pt modelId="{910CFED5-8DAE-D34B-B111-C18823308B10}">
      <dgm:prSet phldrT="[Text]"/>
      <dgm:spPr/>
      <dgm:t>
        <a:bodyPr/>
        <a:lstStyle/>
        <a:p>
          <a:r>
            <a:rPr lang="en-US" dirty="0">
              <a:solidFill>
                <a:schemeClr val="tx1">
                  <a:hueOff val="0"/>
                  <a:satOff val="0"/>
                  <a:lumOff val="0"/>
                  <a:alpha val="50000"/>
                </a:schemeClr>
              </a:solidFill>
            </a:rPr>
            <a:t>Testing</a:t>
          </a:r>
        </a:p>
      </dgm:t>
    </dgm:pt>
    <dgm:pt modelId="{6B3C4122-4C45-F74E-922A-7E8B1FCCE563}" type="parTrans" cxnId="{5A0D71C7-5D04-A846-80EE-EE5F7476033F}">
      <dgm:prSet/>
      <dgm:spPr/>
      <dgm:t>
        <a:bodyPr/>
        <a:lstStyle/>
        <a:p>
          <a:endParaRPr lang="en-US">
            <a:solidFill>
              <a:sysClr val="windowText" lastClr="000000">
                <a:alpha val="50000"/>
              </a:sysClr>
            </a:solidFill>
          </a:endParaRPr>
        </a:p>
      </dgm:t>
    </dgm:pt>
    <dgm:pt modelId="{D8D51D85-9010-B740-BD6B-32164D66DF48}" type="sibTrans" cxnId="{5A0D71C7-5D04-A846-80EE-EE5F7476033F}">
      <dgm:prSet/>
      <dgm:spPr/>
      <dgm:t>
        <a:bodyPr/>
        <a:lstStyle/>
        <a:p>
          <a:endParaRPr lang="en-US">
            <a:solidFill>
              <a:sysClr val="windowText" lastClr="000000">
                <a:alpha val="50000"/>
              </a:sysClr>
            </a:solidFill>
          </a:endParaRPr>
        </a:p>
      </dgm:t>
    </dgm:pt>
    <dgm:pt modelId="{47961C3E-C556-CE48-8828-307386ED89B9}">
      <dgm:prSet phldrT="[Text]"/>
      <dgm:spPr/>
      <dgm:t>
        <a:bodyPr/>
        <a:lstStyle/>
        <a:p>
          <a:r>
            <a:rPr lang="en-US" dirty="0">
              <a:solidFill>
                <a:schemeClr val="tx1">
                  <a:hueOff val="0"/>
                  <a:satOff val="0"/>
                  <a:lumOff val="0"/>
                  <a:alpha val="50000"/>
                </a:schemeClr>
              </a:solidFill>
            </a:rPr>
            <a:t>Clustering</a:t>
          </a:r>
        </a:p>
      </dgm:t>
    </dgm:pt>
    <dgm:pt modelId="{D6079B04-8F2E-084F-9392-130792F9B47E}" type="parTrans" cxnId="{D50F8A63-571C-FF4C-88D4-8A4E8AB679B3}">
      <dgm:prSet/>
      <dgm:spPr/>
      <dgm:t>
        <a:bodyPr/>
        <a:lstStyle/>
        <a:p>
          <a:endParaRPr lang="en-US">
            <a:solidFill>
              <a:sysClr val="windowText" lastClr="000000">
                <a:alpha val="50000"/>
              </a:sysClr>
            </a:solidFill>
          </a:endParaRPr>
        </a:p>
      </dgm:t>
    </dgm:pt>
    <dgm:pt modelId="{E3DAB81D-46DC-8649-AC2A-5BBF031059F9}" type="sibTrans" cxnId="{D50F8A63-571C-FF4C-88D4-8A4E8AB679B3}">
      <dgm:prSet/>
      <dgm:spPr/>
      <dgm:t>
        <a:bodyPr/>
        <a:lstStyle/>
        <a:p>
          <a:endParaRPr lang="en-US">
            <a:solidFill>
              <a:sysClr val="windowText" lastClr="000000">
                <a:alpha val="50000"/>
              </a:sysClr>
            </a:solidFill>
          </a:endParaRPr>
        </a:p>
      </dgm:t>
    </dgm:pt>
    <dgm:pt modelId="{BECD944C-DFC8-B34A-8907-4319EADF8847}">
      <dgm:prSet phldrT="[Text]"/>
      <dgm:spPr/>
      <dgm:t>
        <a:bodyPr/>
        <a:lstStyle/>
        <a:p>
          <a:r>
            <a:rPr lang="en-US" dirty="0">
              <a:solidFill>
                <a:schemeClr val="tx1">
                  <a:hueOff val="0"/>
                  <a:satOff val="0"/>
                  <a:lumOff val="0"/>
                  <a:alpha val="49617"/>
                </a:schemeClr>
              </a:solidFill>
            </a:rPr>
            <a:t>Decomposition</a:t>
          </a:r>
          <a:endParaRPr lang="en-US" dirty="0">
            <a:solidFill>
              <a:schemeClr val="tx1">
                <a:hueOff val="0"/>
                <a:satOff val="0"/>
                <a:lumOff val="0"/>
                <a:alpha val="50000"/>
              </a:schemeClr>
            </a:solidFill>
          </a:endParaRPr>
        </a:p>
      </dgm:t>
    </dgm:pt>
    <dgm:pt modelId="{95A7222E-D78A-564D-BD64-15677976A45F}" type="parTrans" cxnId="{D01F58E5-AB75-D04E-9064-8A8B2E141311}">
      <dgm:prSet/>
      <dgm:spPr/>
      <dgm:t>
        <a:bodyPr/>
        <a:lstStyle/>
        <a:p>
          <a:endParaRPr lang="en-US">
            <a:solidFill>
              <a:sysClr val="windowText" lastClr="000000">
                <a:alpha val="50000"/>
              </a:sysClr>
            </a:solidFill>
          </a:endParaRPr>
        </a:p>
      </dgm:t>
    </dgm:pt>
    <dgm:pt modelId="{F91B829E-4991-1345-A8ED-98845F84BDC9}" type="sibTrans" cxnId="{D01F58E5-AB75-D04E-9064-8A8B2E141311}">
      <dgm:prSet/>
      <dgm:spPr/>
      <dgm:t>
        <a:bodyPr/>
        <a:lstStyle/>
        <a:p>
          <a:endParaRPr lang="en-US">
            <a:solidFill>
              <a:sysClr val="windowText" lastClr="000000">
                <a:alpha val="50000"/>
              </a:sysClr>
            </a:solidFill>
          </a:endParaRPr>
        </a:p>
      </dgm:t>
    </dgm:pt>
    <dgm:pt modelId="{1424E90B-7304-9749-A756-A7B4D672F320}">
      <dgm:prSet/>
      <dgm:spPr/>
      <dgm:t>
        <a:bodyPr/>
        <a:lstStyle/>
        <a:p>
          <a:r>
            <a:rPr lang="en-US" dirty="0">
              <a:solidFill>
                <a:schemeClr val="tx1">
                  <a:hueOff val="0"/>
                  <a:satOff val="0"/>
                  <a:lumOff val="0"/>
                  <a:alpha val="49617"/>
                </a:schemeClr>
              </a:solidFill>
            </a:rPr>
            <a:t>Modelling</a:t>
          </a:r>
        </a:p>
      </dgm:t>
    </dgm:pt>
    <dgm:pt modelId="{8D3CF685-3630-8E4A-8D5A-193728676C30}" type="parTrans" cxnId="{7881B11B-9A75-F74F-AAC9-BF1AE4D2CCAA}">
      <dgm:prSet/>
      <dgm:spPr/>
      <dgm:t>
        <a:bodyPr/>
        <a:lstStyle/>
        <a:p>
          <a:endParaRPr lang="en-US"/>
        </a:p>
      </dgm:t>
    </dgm:pt>
    <dgm:pt modelId="{3688B9F0-3A80-7347-A058-7101587BD717}" type="sibTrans" cxnId="{7881B11B-9A75-F74F-AAC9-BF1AE4D2CCAA}">
      <dgm:prSet/>
      <dgm:spPr/>
      <dgm:t>
        <a:bodyPr/>
        <a:lstStyle/>
        <a:p>
          <a:endParaRPr lang="en-US"/>
        </a:p>
      </dgm:t>
    </dgm:pt>
    <dgm:pt modelId="{BC367213-63E1-244A-A212-E82F859D0E84}" type="pres">
      <dgm:prSet presAssocID="{3A1AA241-1C29-2E4B-A7A4-F579FCE0458F}" presName="Name0" presStyleCnt="0">
        <dgm:presLayoutVars>
          <dgm:chMax val="7"/>
          <dgm:chPref val="7"/>
          <dgm:dir/>
          <dgm:animLvl val="lvl"/>
        </dgm:presLayoutVars>
      </dgm:prSet>
      <dgm:spPr/>
    </dgm:pt>
    <dgm:pt modelId="{41609A28-4ED2-A440-BFB8-7528CA70CDAE}" type="pres">
      <dgm:prSet presAssocID="{910CFED5-8DAE-D34B-B111-C18823308B10}" presName="Accent1" presStyleCnt="0"/>
      <dgm:spPr/>
    </dgm:pt>
    <dgm:pt modelId="{629063A0-4BE2-7D41-B9DC-F4BB0812F6ED}" type="pres">
      <dgm:prSet presAssocID="{910CFED5-8DAE-D34B-B111-C18823308B10}" presName="Accent" presStyleLbl="node1" presStyleIdx="0" presStyleCnt="4" custAng="0" custLinFactNeighborX="-1825" custLinFactNeighborY="3864"/>
      <dgm:spPr>
        <a:solidFill>
          <a:srgbClr val="E8A087">
            <a:alpha val="50000"/>
          </a:srgbClr>
        </a:solidFill>
      </dgm:spPr>
    </dgm:pt>
    <dgm:pt modelId="{53BE955E-6B9A-4348-99E3-F82F8F045901}" type="pres">
      <dgm:prSet presAssocID="{910CFED5-8DAE-D34B-B111-C18823308B10}" presName="Parent1" presStyleLbl="revTx" presStyleIdx="0" presStyleCnt="4">
        <dgm:presLayoutVars>
          <dgm:chMax val="1"/>
          <dgm:chPref val="1"/>
          <dgm:bulletEnabled val="1"/>
        </dgm:presLayoutVars>
      </dgm:prSet>
      <dgm:spPr/>
    </dgm:pt>
    <dgm:pt modelId="{A65141F7-1E3D-D94B-8C99-E9E4B163FB28}" type="pres">
      <dgm:prSet presAssocID="{47961C3E-C556-CE48-8828-307386ED89B9}" presName="Accent2" presStyleCnt="0"/>
      <dgm:spPr/>
    </dgm:pt>
    <dgm:pt modelId="{89E67948-6CE5-9A4D-A466-A01B21311811}" type="pres">
      <dgm:prSet presAssocID="{47961C3E-C556-CE48-8828-307386ED89B9}" presName="Accent" presStyleLbl="node1" presStyleIdx="1" presStyleCnt="4"/>
      <dgm:spPr>
        <a:solidFill>
          <a:srgbClr val="E8A087">
            <a:alpha val="50000"/>
          </a:srgbClr>
        </a:solidFill>
      </dgm:spPr>
    </dgm:pt>
    <dgm:pt modelId="{C01342F8-7065-6945-B2B4-822D89A02563}" type="pres">
      <dgm:prSet presAssocID="{47961C3E-C556-CE48-8828-307386ED89B9}" presName="Parent2" presStyleLbl="revTx" presStyleIdx="1" presStyleCnt="4">
        <dgm:presLayoutVars>
          <dgm:chMax val="1"/>
          <dgm:chPref val="1"/>
          <dgm:bulletEnabled val="1"/>
        </dgm:presLayoutVars>
      </dgm:prSet>
      <dgm:spPr/>
    </dgm:pt>
    <dgm:pt modelId="{8D0E9D3A-659D-4A41-B369-961CE6C29D76}" type="pres">
      <dgm:prSet presAssocID="{BECD944C-DFC8-B34A-8907-4319EADF8847}" presName="Accent3" presStyleCnt="0"/>
      <dgm:spPr/>
    </dgm:pt>
    <dgm:pt modelId="{48F33258-5AA4-7041-8CB3-9F0DCB028AA3}" type="pres">
      <dgm:prSet presAssocID="{BECD944C-DFC8-B34A-8907-4319EADF8847}" presName="Accent" presStyleLbl="node1" presStyleIdx="2" presStyleCnt="4"/>
      <dgm:spPr>
        <a:solidFill>
          <a:srgbClr val="E8A087">
            <a:alpha val="50000"/>
          </a:srgbClr>
        </a:solidFill>
      </dgm:spPr>
    </dgm:pt>
    <dgm:pt modelId="{383084B2-EEC4-DC41-8CFA-6E7EEA6A1C17}" type="pres">
      <dgm:prSet presAssocID="{BECD944C-DFC8-B34A-8907-4319EADF8847}" presName="Parent3" presStyleLbl="revTx" presStyleIdx="2" presStyleCnt="4">
        <dgm:presLayoutVars>
          <dgm:chMax val="1"/>
          <dgm:chPref val="1"/>
          <dgm:bulletEnabled val="1"/>
        </dgm:presLayoutVars>
      </dgm:prSet>
      <dgm:spPr/>
    </dgm:pt>
    <dgm:pt modelId="{4EBCDC6C-67E2-0840-B834-C103D4CA490E}" type="pres">
      <dgm:prSet presAssocID="{1424E90B-7304-9749-A756-A7B4D672F320}" presName="Accent4" presStyleCnt="0"/>
      <dgm:spPr/>
    </dgm:pt>
    <dgm:pt modelId="{D95DF094-747E-7345-AFF1-48092E9521EC}" type="pres">
      <dgm:prSet presAssocID="{1424E90B-7304-9749-A756-A7B4D672F320}" presName="Accent" presStyleLbl="node1" presStyleIdx="3" presStyleCnt="4"/>
      <dgm:spPr>
        <a:solidFill>
          <a:srgbClr val="E8A087">
            <a:alpha val="50000"/>
          </a:srgbClr>
        </a:solidFill>
      </dgm:spPr>
    </dgm:pt>
    <dgm:pt modelId="{BE6341F4-27DF-C144-90C6-8C2A08D7774E}" type="pres">
      <dgm:prSet presAssocID="{1424E90B-7304-9749-A756-A7B4D672F320}" presName="Parent4" presStyleLbl="revTx" presStyleIdx="3" presStyleCnt="4">
        <dgm:presLayoutVars>
          <dgm:chMax val="1"/>
          <dgm:chPref val="1"/>
          <dgm:bulletEnabled val="1"/>
        </dgm:presLayoutVars>
      </dgm:prSet>
      <dgm:spPr/>
    </dgm:pt>
  </dgm:ptLst>
  <dgm:cxnLst>
    <dgm:cxn modelId="{A07A0801-3A85-1D4E-9512-51B25019FCD0}" type="presOf" srcId="{3A1AA241-1C29-2E4B-A7A4-F579FCE0458F}" destId="{BC367213-63E1-244A-A212-E82F859D0E84}" srcOrd="0" destOrd="0" presId="urn:microsoft.com/office/officeart/2009/layout/CircleArrowProcess"/>
    <dgm:cxn modelId="{7881B11B-9A75-F74F-AAC9-BF1AE4D2CCAA}" srcId="{3A1AA241-1C29-2E4B-A7A4-F579FCE0458F}" destId="{1424E90B-7304-9749-A756-A7B4D672F320}" srcOrd="3" destOrd="0" parTransId="{8D3CF685-3630-8E4A-8D5A-193728676C30}" sibTransId="{3688B9F0-3A80-7347-A058-7101587BD717}"/>
    <dgm:cxn modelId="{D50F8A63-571C-FF4C-88D4-8A4E8AB679B3}" srcId="{3A1AA241-1C29-2E4B-A7A4-F579FCE0458F}" destId="{47961C3E-C556-CE48-8828-307386ED89B9}" srcOrd="1" destOrd="0" parTransId="{D6079B04-8F2E-084F-9392-130792F9B47E}" sibTransId="{E3DAB81D-46DC-8649-AC2A-5BBF031059F9}"/>
    <dgm:cxn modelId="{5A0D71C7-5D04-A846-80EE-EE5F7476033F}" srcId="{3A1AA241-1C29-2E4B-A7A4-F579FCE0458F}" destId="{910CFED5-8DAE-D34B-B111-C18823308B10}" srcOrd="0" destOrd="0" parTransId="{6B3C4122-4C45-F74E-922A-7E8B1FCCE563}" sibTransId="{D8D51D85-9010-B740-BD6B-32164D66DF48}"/>
    <dgm:cxn modelId="{16B8CED1-62A6-5644-A9DE-AF97051DF820}" type="presOf" srcId="{BECD944C-DFC8-B34A-8907-4319EADF8847}" destId="{383084B2-EEC4-DC41-8CFA-6E7EEA6A1C17}" srcOrd="0" destOrd="0" presId="urn:microsoft.com/office/officeart/2009/layout/CircleArrowProcess"/>
    <dgm:cxn modelId="{3AF3D7D1-D4A6-E446-915D-1546B1A153CE}" type="presOf" srcId="{910CFED5-8DAE-D34B-B111-C18823308B10}" destId="{53BE955E-6B9A-4348-99E3-F82F8F045901}" srcOrd="0" destOrd="0" presId="urn:microsoft.com/office/officeart/2009/layout/CircleArrowProcess"/>
    <dgm:cxn modelId="{6B41BAD6-4E1E-9847-91A3-D8697119F23A}" type="presOf" srcId="{47961C3E-C556-CE48-8828-307386ED89B9}" destId="{C01342F8-7065-6945-B2B4-822D89A02563}" srcOrd="0" destOrd="0" presId="urn:microsoft.com/office/officeart/2009/layout/CircleArrowProcess"/>
    <dgm:cxn modelId="{D01F58E5-AB75-D04E-9064-8A8B2E141311}" srcId="{3A1AA241-1C29-2E4B-A7A4-F579FCE0458F}" destId="{BECD944C-DFC8-B34A-8907-4319EADF8847}" srcOrd="2" destOrd="0" parTransId="{95A7222E-D78A-564D-BD64-15677976A45F}" sibTransId="{F91B829E-4991-1345-A8ED-98845F84BDC9}"/>
    <dgm:cxn modelId="{57AC60FE-BD2F-214D-BEAA-A49FE4363CBD}" type="presOf" srcId="{1424E90B-7304-9749-A756-A7B4D672F320}" destId="{BE6341F4-27DF-C144-90C6-8C2A08D7774E}" srcOrd="0" destOrd="0" presId="urn:microsoft.com/office/officeart/2009/layout/CircleArrowProcess"/>
    <dgm:cxn modelId="{B23A9394-E8DC-264E-AA7B-9DC56A2D319A}" type="presParOf" srcId="{BC367213-63E1-244A-A212-E82F859D0E84}" destId="{41609A28-4ED2-A440-BFB8-7528CA70CDAE}" srcOrd="0" destOrd="0" presId="urn:microsoft.com/office/officeart/2009/layout/CircleArrowProcess"/>
    <dgm:cxn modelId="{EB554D61-8329-414F-9C87-A87EB9F887FA}" type="presParOf" srcId="{41609A28-4ED2-A440-BFB8-7528CA70CDAE}" destId="{629063A0-4BE2-7D41-B9DC-F4BB0812F6ED}" srcOrd="0" destOrd="0" presId="urn:microsoft.com/office/officeart/2009/layout/CircleArrowProcess"/>
    <dgm:cxn modelId="{3BE0307C-18CB-E341-A9B5-D4D0943AA607}" type="presParOf" srcId="{BC367213-63E1-244A-A212-E82F859D0E84}" destId="{53BE955E-6B9A-4348-99E3-F82F8F045901}" srcOrd="1" destOrd="0" presId="urn:microsoft.com/office/officeart/2009/layout/CircleArrowProcess"/>
    <dgm:cxn modelId="{D9BD986D-B0AE-FB44-B091-C9D080165E20}" type="presParOf" srcId="{BC367213-63E1-244A-A212-E82F859D0E84}" destId="{A65141F7-1E3D-D94B-8C99-E9E4B163FB28}" srcOrd="2" destOrd="0" presId="urn:microsoft.com/office/officeart/2009/layout/CircleArrowProcess"/>
    <dgm:cxn modelId="{38015781-6FEE-694F-B05F-CEE3483F480F}" type="presParOf" srcId="{A65141F7-1E3D-D94B-8C99-E9E4B163FB28}" destId="{89E67948-6CE5-9A4D-A466-A01B21311811}" srcOrd="0" destOrd="0" presId="urn:microsoft.com/office/officeart/2009/layout/CircleArrowProcess"/>
    <dgm:cxn modelId="{AD45F8FE-D26A-6149-B6AA-98534F89BCCA}" type="presParOf" srcId="{BC367213-63E1-244A-A212-E82F859D0E84}" destId="{C01342F8-7065-6945-B2B4-822D89A02563}" srcOrd="3" destOrd="0" presId="urn:microsoft.com/office/officeart/2009/layout/CircleArrowProcess"/>
    <dgm:cxn modelId="{E0CC6EDD-B862-6243-9178-798BFCAFB287}" type="presParOf" srcId="{BC367213-63E1-244A-A212-E82F859D0E84}" destId="{8D0E9D3A-659D-4A41-B369-961CE6C29D76}" srcOrd="4" destOrd="0" presId="urn:microsoft.com/office/officeart/2009/layout/CircleArrowProcess"/>
    <dgm:cxn modelId="{268685FD-7C48-CB4D-B3D9-D0E6847D9FA7}" type="presParOf" srcId="{8D0E9D3A-659D-4A41-B369-961CE6C29D76}" destId="{48F33258-5AA4-7041-8CB3-9F0DCB028AA3}" srcOrd="0" destOrd="0" presId="urn:microsoft.com/office/officeart/2009/layout/CircleArrowProcess"/>
    <dgm:cxn modelId="{661E45CF-B574-2B4B-80D4-F1DE6885416D}" type="presParOf" srcId="{BC367213-63E1-244A-A212-E82F859D0E84}" destId="{383084B2-EEC4-DC41-8CFA-6E7EEA6A1C17}" srcOrd="5" destOrd="0" presId="urn:microsoft.com/office/officeart/2009/layout/CircleArrowProcess"/>
    <dgm:cxn modelId="{8E2CCCB9-B52C-0B49-B409-81BD8E1869F1}" type="presParOf" srcId="{BC367213-63E1-244A-A212-E82F859D0E84}" destId="{4EBCDC6C-67E2-0840-B834-C103D4CA490E}" srcOrd="6" destOrd="0" presId="urn:microsoft.com/office/officeart/2009/layout/CircleArrowProcess"/>
    <dgm:cxn modelId="{D127F1BE-ABA8-C441-811F-843ABAB07B9F}" type="presParOf" srcId="{4EBCDC6C-67E2-0840-B834-C103D4CA490E}" destId="{D95DF094-747E-7345-AFF1-48092E9521EC}" srcOrd="0" destOrd="0" presId="urn:microsoft.com/office/officeart/2009/layout/CircleArrowProcess"/>
    <dgm:cxn modelId="{7231D62E-657C-7049-88C0-8B0017CE1B2A}" type="presParOf" srcId="{BC367213-63E1-244A-A212-E82F859D0E84}" destId="{BE6341F4-27DF-C144-90C6-8C2A08D7774E}" srcOrd="7" destOrd="0" presId="urn:microsoft.com/office/officeart/2009/layout/CircleArrowProcess"/>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063A0-4BE2-7D41-B9DC-F4BB0812F6ED}">
      <dsp:nvSpPr>
        <dsp:cNvPr id="0" name=""/>
        <dsp:cNvSpPr/>
      </dsp:nvSpPr>
      <dsp:spPr>
        <a:xfrm>
          <a:off x="4400032" y="87377"/>
          <a:ext cx="2260990" cy="2261334"/>
        </a:xfrm>
        <a:prstGeom prst="circularArrow">
          <a:avLst>
            <a:gd name="adj1" fmla="val 10980"/>
            <a:gd name="adj2" fmla="val 1142322"/>
            <a:gd name="adj3" fmla="val 4500000"/>
            <a:gd name="adj4" fmla="val 10800000"/>
            <a:gd name="adj5" fmla="val 12500"/>
          </a:avLst>
        </a:prstGeom>
        <a:solidFill>
          <a:srgbClr val="E8A087">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EBDDE6-3B03-734E-A7DE-049D9A611B67}">
      <dsp:nvSpPr>
        <dsp:cNvPr id="0" name=""/>
        <dsp:cNvSpPr/>
      </dsp:nvSpPr>
      <dsp:spPr>
        <a:xfrm>
          <a:off x="4941049" y="816410"/>
          <a:ext cx="1256388" cy="628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hueOff val="0"/>
                  <a:satOff val="0"/>
                  <a:lumOff val="0"/>
                  <a:alpha val="50000"/>
                </a:schemeClr>
              </a:solidFill>
            </a:rPr>
            <a:t>Private Equity Firm</a:t>
          </a:r>
        </a:p>
      </dsp:txBody>
      <dsp:txXfrm>
        <a:off x="4941049" y="816410"/>
        <a:ext cx="1256388" cy="628043"/>
      </dsp:txXfrm>
    </dsp:sp>
    <dsp:sp modelId="{89E67948-6CE5-9A4D-A466-A01B21311811}">
      <dsp:nvSpPr>
        <dsp:cNvPr id="0" name=""/>
        <dsp:cNvSpPr/>
      </dsp:nvSpPr>
      <dsp:spPr>
        <a:xfrm>
          <a:off x="3813313" y="1299304"/>
          <a:ext cx="2260990" cy="2261334"/>
        </a:xfrm>
        <a:prstGeom prst="leftCircularArrow">
          <a:avLst>
            <a:gd name="adj1" fmla="val 10980"/>
            <a:gd name="adj2" fmla="val 1142322"/>
            <a:gd name="adj3" fmla="val 6300000"/>
            <a:gd name="adj4" fmla="val 18900000"/>
            <a:gd name="adj5" fmla="val 12500"/>
          </a:avLst>
        </a:prstGeom>
        <a:solidFill>
          <a:srgbClr val="E8A087">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6ED7A8-C7AF-4048-A586-A9DF0DF23D28}">
      <dsp:nvSpPr>
        <dsp:cNvPr id="0" name=""/>
        <dsp:cNvSpPr/>
      </dsp:nvSpPr>
      <dsp:spPr>
        <a:xfrm>
          <a:off x="4315614" y="2123230"/>
          <a:ext cx="1256388" cy="628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hueOff val="0"/>
                  <a:satOff val="0"/>
                  <a:lumOff val="0"/>
                  <a:alpha val="50000"/>
                </a:schemeClr>
              </a:solidFill>
            </a:rPr>
            <a:t>Accounting Firm</a:t>
          </a:r>
        </a:p>
      </dsp:txBody>
      <dsp:txXfrm>
        <a:off x="4315614" y="2123230"/>
        <a:ext cx="1256388" cy="628043"/>
      </dsp:txXfrm>
    </dsp:sp>
    <dsp:sp modelId="{48F33258-5AA4-7041-8CB3-9F0DCB028AA3}">
      <dsp:nvSpPr>
        <dsp:cNvPr id="0" name=""/>
        <dsp:cNvSpPr/>
      </dsp:nvSpPr>
      <dsp:spPr>
        <a:xfrm>
          <a:off x="4602219" y="2754092"/>
          <a:ext cx="1942540" cy="1943319"/>
        </a:xfrm>
        <a:prstGeom prst="blockArc">
          <a:avLst>
            <a:gd name="adj1" fmla="val 13500000"/>
            <a:gd name="adj2" fmla="val 10800000"/>
            <a:gd name="adj3" fmla="val 12740"/>
          </a:avLst>
        </a:prstGeom>
        <a:solidFill>
          <a:srgbClr val="E8A087">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E5A16A-A09B-B94F-BB2C-A2F16C4B41DC}">
      <dsp:nvSpPr>
        <dsp:cNvPr id="0" name=""/>
        <dsp:cNvSpPr/>
      </dsp:nvSpPr>
      <dsp:spPr>
        <a:xfrm>
          <a:off x="4944021" y="3431929"/>
          <a:ext cx="1256388" cy="628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hueOff val="0"/>
                  <a:satOff val="0"/>
                  <a:lumOff val="0"/>
                  <a:alpha val="50000"/>
                </a:schemeClr>
              </a:solidFill>
            </a:rPr>
            <a:t>Target Firm</a:t>
          </a:r>
        </a:p>
      </dsp:txBody>
      <dsp:txXfrm>
        <a:off x="4944021" y="3431929"/>
        <a:ext cx="1256388" cy="6280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063A0-4BE2-7D41-B9DC-F4BB0812F6ED}">
      <dsp:nvSpPr>
        <dsp:cNvPr id="0" name=""/>
        <dsp:cNvSpPr/>
      </dsp:nvSpPr>
      <dsp:spPr>
        <a:xfrm>
          <a:off x="4585898" y="68446"/>
          <a:ext cx="1771213" cy="1771394"/>
        </a:xfrm>
        <a:prstGeom prst="circularArrow">
          <a:avLst>
            <a:gd name="adj1" fmla="val 10980"/>
            <a:gd name="adj2" fmla="val 1142322"/>
            <a:gd name="adj3" fmla="val 4500000"/>
            <a:gd name="adj4" fmla="val 10800000"/>
            <a:gd name="adj5" fmla="val 12500"/>
          </a:avLst>
        </a:prstGeom>
        <a:solidFill>
          <a:srgbClr val="E8A087">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BE955E-6B9A-4348-99E3-F82F8F045901}">
      <dsp:nvSpPr>
        <dsp:cNvPr id="0" name=""/>
        <dsp:cNvSpPr/>
      </dsp:nvSpPr>
      <dsp:spPr>
        <a:xfrm>
          <a:off x="5009278" y="641196"/>
          <a:ext cx="988437" cy="494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hueOff val="0"/>
                  <a:satOff val="0"/>
                  <a:lumOff val="0"/>
                  <a:alpha val="50000"/>
                </a:schemeClr>
              </a:solidFill>
            </a:rPr>
            <a:t>Testing</a:t>
          </a:r>
        </a:p>
      </dsp:txBody>
      <dsp:txXfrm>
        <a:off x="5009278" y="641196"/>
        <a:ext cx="988437" cy="494167"/>
      </dsp:txXfrm>
    </dsp:sp>
    <dsp:sp modelId="{89E67948-6CE5-9A4D-A466-A01B21311811}">
      <dsp:nvSpPr>
        <dsp:cNvPr id="0" name=""/>
        <dsp:cNvSpPr/>
      </dsp:nvSpPr>
      <dsp:spPr>
        <a:xfrm>
          <a:off x="4126163" y="1017929"/>
          <a:ext cx="1771213" cy="1771394"/>
        </a:xfrm>
        <a:prstGeom prst="leftCircularArrow">
          <a:avLst>
            <a:gd name="adj1" fmla="val 10980"/>
            <a:gd name="adj2" fmla="val 1142322"/>
            <a:gd name="adj3" fmla="val 6300000"/>
            <a:gd name="adj4" fmla="val 18900000"/>
            <a:gd name="adj5" fmla="val 12500"/>
          </a:avLst>
        </a:prstGeom>
        <a:solidFill>
          <a:srgbClr val="E8A087">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1342F8-7065-6945-B2B4-822D89A02563}">
      <dsp:nvSpPr>
        <dsp:cNvPr id="0" name=""/>
        <dsp:cNvSpPr/>
      </dsp:nvSpPr>
      <dsp:spPr>
        <a:xfrm>
          <a:off x="4515225" y="1661004"/>
          <a:ext cx="988437" cy="494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hueOff val="0"/>
                  <a:satOff val="0"/>
                  <a:lumOff val="0"/>
                  <a:alpha val="50000"/>
                </a:schemeClr>
              </a:solidFill>
            </a:rPr>
            <a:t>Clustering</a:t>
          </a:r>
        </a:p>
      </dsp:txBody>
      <dsp:txXfrm>
        <a:off x="4515225" y="1661004"/>
        <a:ext cx="988437" cy="494167"/>
      </dsp:txXfrm>
    </dsp:sp>
    <dsp:sp modelId="{48F33258-5AA4-7041-8CB3-9F0DCB028AA3}">
      <dsp:nvSpPr>
        <dsp:cNvPr id="0" name=""/>
        <dsp:cNvSpPr/>
      </dsp:nvSpPr>
      <dsp:spPr>
        <a:xfrm>
          <a:off x="4618222" y="2039616"/>
          <a:ext cx="1771213" cy="1771394"/>
        </a:xfrm>
        <a:prstGeom prst="circularArrow">
          <a:avLst>
            <a:gd name="adj1" fmla="val 10980"/>
            <a:gd name="adj2" fmla="val 1142322"/>
            <a:gd name="adj3" fmla="val 4500000"/>
            <a:gd name="adj4" fmla="val 13500000"/>
            <a:gd name="adj5" fmla="val 12500"/>
          </a:avLst>
        </a:prstGeom>
        <a:solidFill>
          <a:srgbClr val="E8A087">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3084B2-EEC4-DC41-8CFA-6E7EEA6A1C17}">
      <dsp:nvSpPr>
        <dsp:cNvPr id="0" name=""/>
        <dsp:cNvSpPr/>
      </dsp:nvSpPr>
      <dsp:spPr>
        <a:xfrm>
          <a:off x="5009278" y="2680813"/>
          <a:ext cx="988437" cy="494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hueOff val="0"/>
                  <a:satOff val="0"/>
                  <a:lumOff val="0"/>
                  <a:alpha val="49617"/>
                </a:schemeClr>
              </a:solidFill>
            </a:rPr>
            <a:t>Decomposition</a:t>
          </a:r>
          <a:endParaRPr lang="en-US" sz="1200" kern="1200" dirty="0">
            <a:solidFill>
              <a:schemeClr val="tx1">
                <a:hueOff val="0"/>
                <a:satOff val="0"/>
                <a:lumOff val="0"/>
                <a:alpha val="50000"/>
              </a:schemeClr>
            </a:solidFill>
          </a:endParaRPr>
        </a:p>
      </dsp:txBody>
      <dsp:txXfrm>
        <a:off x="5009278" y="2680813"/>
        <a:ext cx="988437" cy="494167"/>
      </dsp:txXfrm>
    </dsp:sp>
    <dsp:sp modelId="{D95DF094-747E-7345-AFF1-48092E9521EC}">
      <dsp:nvSpPr>
        <dsp:cNvPr id="0" name=""/>
        <dsp:cNvSpPr/>
      </dsp:nvSpPr>
      <dsp:spPr>
        <a:xfrm>
          <a:off x="4252417" y="3174980"/>
          <a:ext cx="1521695" cy="1522431"/>
        </a:xfrm>
        <a:prstGeom prst="blockArc">
          <a:avLst>
            <a:gd name="adj1" fmla="val 0"/>
            <a:gd name="adj2" fmla="val 18900000"/>
            <a:gd name="adj3" fmla="val 12740"/>
          </a:avLst>
        </a:prstGeom>
        <a:solidFill>
          <a:srgbClr val="E8A087">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6341F4-27DF-C144-90C6-8C2A08D7774E}">
      <dsp:nvSpPr>
        <dsp:cNvPr id="0" name=""/>
        <dsp:cNvSpPr/>
      </dsp:nvSpPr>
      <dsp:spPr>
        <a:xfrm>
          <a:off x="4515225" y="3700621"/>
          <a:ext cx="988437" cy="494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hueOff val="0"/>
                  <a:satOff val="0"/>
                  <a:lumOff val="0"/>
                  <a:alpha val="49617"/>
                </a:schemeClr>
              </a:solidFill>
            </a:rPr>
            <a:t>Modelling</a:t>
          </a:r>
        </a:p>
      </dsp:txBody>
      <dsp:txXfrm>
        <a:off x="4515225" y="3700621"/>
        <a:ext cx="988437" cy="4941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063A0-4BE2-7D41-B9DC-F4BB0812F6ED}">
      <dsp:nvSpPr>
        <dsp:cNvPr id="0" name=""/>
        <dsp:cNvSpPr/>
      </dsp:nvSpPr>
      <dsp:spPr>
        <a:xfrm>
          <a:off x="4585898" y="68446"/>
          <a:ext cx="1771213" cy="1771394"/>
        </a:xfrm>
        <a:prstGeom prst="circularArrow">
          <a:avLst>
            <a:gd name="adj1" fmla="val 10980"/>
            <a:gd name="adj2" fmla="val 1142322"/>
            <a:gd name="adj3" fmla="val 4500000"/>
            <a:gd name="adj4" fmla="val 10800000"/>
            <a:gd name="adj5" fmla="val 12500"/>
          </a:avLst>
        </a:prstGeom>
        <a:solidFill>
          <a:srgbClr val="E8A087">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BE955E-6B9A-4348-99E3-F82F8F045901}">
      <dsp:nvSpPr>
        <dsp:cNvPr id="0" name=""/>
        <dsp:cNvSpPr/>
      </dsp:nvSpPr>
      <dsp:spPr>
        <a:xfrm>
          <a:off x="5009278" y="641196"/>
          <a:ext cx="988437" cy="494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hueOff val="0"/>
                  <a:satOff val="0"/>
                  <a:lumOff val="0"/>
                  <a:alpha val="50000"/>
                </a:schemeClr>
              </a:solidFill>
            </a:rPr>
            <a:t>Testing</a:t>
          </a:r>
        </a:p>
      </dsp:txBody>
      <dsp:txXfrm>
        <a:off x="5009278" y="641196"/>
        <a:ext cx="988437" cy="494167"/>
      </dsp:txXfrm>
    </dsp:sp>
    <dsp:sp modelId="{89E67948-6CE5-9A4D-A466-A01B21311811}">
      <dsp:nvSpPr>
        <dsp:cNvPr id="0" name=""/>
        <dsp:cNvSpPr/>
      </dsp:nvSpPr>
      <dsp:spPr>
        <a:xfrm>
          <a:off x="4126163" y="1017929"/>
          <a:ext cx="1771213" cy="1771394"/>
        </a:xfrm>
        <a:prstGeom prst="leftCircularArrow">
          <a:avLst>
            <a:gd name="adj1" fmla="val 10980"/>
            <a:gd name="adj2" fmla="val 1142322"/>
            <a:gd name="adj3" fmla="val 6300000"/>
            <a:gd name="adj4" fmla="val 18900000"/>
            <a:gd name="adj5" fmla="val 12500"/>
          </a:avLst>
        </a:prstGeom>
        <a:solidFill>
          <a:srgbClr val="E8A087">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1342F8-7065-6945-B2B4-822D89A02563}">
      <dsp:nvSpPr>
        <dsp:cNvPr id="0" name=""/>
        <dsp:cNvSpPr/>
      </dsp:nvSpPr>
      <dsp:spPr>
        <a:xfrm>
          <a:off x="4515225" y="1661004"/>
          <a:ext cx="988437" cy="494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hueOff val="0"/>
                  <a:satOff val="0"/>
                  <a:lumOff val="0"/>
                  <a:alpha val="50000"/>
                </a:schemeClr>
              </a:solidFill>
            </a:rPr>
            <a:t>Clustering</a:t>
          </a:r>
        </a:p>
      </dsp:txBody>
      <dsp:txXfrm>
        <a:off x="4515225" y="1661004"/>
        <a:ext cx="988437" cy="494167"/>
      </dsp:txXfrm>
    </dsp:sp>
    <dsp:sp modelId="{48F33258-5AA4-7041-8CB3-9F0DCB028AA3}">
      <dsp:nvSpPr>
        <dsp:cNvPr id="0" name=""/>
        <dsp:cNvSpPr/>
      </dsp:nvSpPr>
      <dsp:spPr>
        <a:xfrm>
          <a:off x="4618222" y="2039616"/>
          <a:ext cx="1771213" cy="1771394"/>
        </a:xfrm>
        <a:prstGeom prst="circularArrow">
          <a:avLst>
            <a:gd name="adj1" fmla="val 10980"/>
            <a:gd name="adj2" fmla="val 1142322"/>
            <a:gd name="adj3" fmla="val 4500000"/>
            <a:gd name="adj4" fmla="val 13500000"/>
            <a:gd name="adj5" fmla="val 12500"/>
          </a:avLst>
        </a:prstGeom>
        <a:solidFill>
          <a:srgbClr val="E8A087">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3084B2-EEC4-DC41-8CFA-6E7EEA6A1C17}">
      <dsp:nvSpPr>
        <dsp:cNvPr id="0" name=""/>
        <dsp:cNvSpPr/>
      </dsp:nvSpPr>
      <dsp:spPr>
        <a:xfrm>
          <a:off x="5009278" y="2680813"/>
          <a:ext cx="988437" cy="494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hueOff val="0"/>
                  <a:satOff val="0"/>
                  <a:lumOff val="0"/>
                  <a:alpha val="49617"/>
                </a:schemeClr>
              </a:solidFill>
            </a:rPr>
            <a:t>Decomposition</a:t>
          </a:r>
          <a:endParaRPr lang="en-US" sz="1200" kern="1200" dirty="0">
            <a:solidFill>
              <a:schemeClr val="tx1">
                <a:hueOff val="0"/>
                <a:satOff val="0"/>
                <a:lumOff val="0"/>
                <a:alpha val="50000"/>
              </a:schemeClr>
            </a:solidFill>
          </a:endParaRPr>
        </a:p>
      </dsp:txBody>
      <dsp:txXfrm>
        <a:off x="5009278" y="2680813"/>
        <a:ext cx="988437" cy="494167"/>
      </dsp:txXfrm>
    </dsp:sp>
    <dsp:sp modelId="{D95DF094-747E-7345-AFF1-48092E9521EC}">
      <dsp:nvSpPr>
        <dsp:cNvPr id="0" name=""/>
        <dsp:cNvSpPr/>
      </dsp:nvSpPr>
      <dsp:spPr>
        <a:xfrm>
          <a:off x="4252417" y="3174980"/>
          <a:ext cx="1521695" cy="1522431"/>
        </a:xfrm>
        <a:prstGeom prst="blockArc">
          <a:avLst>
            <a:gd name="adj1" fmla="val 0"/>
            <a:gd name="adj2" fmla="val 18900000"/>
            <a:gd name="adj3" fmla="val 12740"/>
          </a:avLst>
        </a:prstGeom>
        <a:solidFill>
          <a:srgbClr val="E8A087">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6341F4-27DF-C144-90C6-8C2A08D7774E}">
      <dsp:nvSpPr>
        <dsp:cNvPr id="0" name=""/>
        <dsp:cNvSpPr/>
      </dsp:nvSpPr>
      <dsp:spPr>
        <a:xfrm>
          <a:off x="4515225" y="3700621"/>
          <a:ext cx="988437" cy="494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hueOff val="0"/>
                  <a:satOff val="0"/>
                  <a:lumOff val="0"/>
                  <a:alpha val="49617"/>
                </a:schemeClr>
              </a:solidFill>
            </a:rPr>
            <a:t>Modelling</a:t>
          </a:r>
        </a:p>
      </dsp:txBody>
      <dsp:txXfrm>
        <a:off x="4515225" y="3700621"/>
        <a:ext cx="988437" cy="494167"/>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D5CDF-40C5-2E40-8BEF-2214C6425B6B}" type="datetimeFigureOut">
              <a:rPr lang="en-US" smtClean="0"/>
              <a:t>6/6/24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12087-3D22-F446-BAAD-EA48D1A62000}" type="slidenum">
              <a:rPr lang="en-US" smtClean="0"/>
              <a:t>‹#›</a:t>
            </a:fld>
            <a:endParaRPr lang="en-US"/>
          </a:p>
        </p:txBody>
      </p:sp>
    </p:spTree>
    <p:extLst>
      <p:ext uri="{BB962C8B-B14F-4D97-AF65-F5344CB8AC3E}">
        <p14:creationId xmlns:p14="http://schemas.microsoft.com/office/powerpoint/2010/main" val="3564447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312087-3D22-F446-BAAD-EA48D1A62000}" type="slidenum">
              <a:rPr lang="en-US" smtClean="0"/>
              <a:t>1</a:t>
            </a:fld>
            <a:endParaRPr lang="en-US"/>
          </a:p>
        </p:txBody>
      </p:sp>
    </p:spTree>
    <p:extLst>
      <p:ext uri="{BB962C8B-B14F-4D97-AF65-F5344CB8AC3E}">
        <p14:creationId xmlns:p14="http://schemas.microsoft.com/office/powerpoint/2010/main" val="2821391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Note: Change the tab indentation for the second level here</a:t>
            </a:r>
          </a:p>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10</a:t>
            </a:fld>
            <a:endParaRPr lang="en-US"/>
          </a:p>
        </p:txBody>
      </p:sp>
    </p:spTree>
    <p:extLst>
      <p:ext uri="{BB962C8B-B14F-4D97-AF65-F5344CB8AC3E}">
        <p14:creationId xmlns:p14="http://schemas.microsoft.com/office/powerpoint/2010/main" val="810245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Note: Change the tab indentation for the second level here</a:t>
            </a:r>
          </a:p>
        </p:txBody>
      </p:sp>
      <p:sp>
        <p:nvSpPr>
          <p:cNvPr id="4" name="Slide Number Placeholder 3"/>
          <p:cNvSpPr>
            <a:spLocks noGrp="1"/>
          </p:cNvSpPr>
          <p:nvPr>
            <p:ph type="sldNum" sz="quarter" idx="5"/>
          </p:nvPr>
        </p:nvSpPr>
        <p:spPr/>
        <p:txBody>
          <a:bodyPr/>
          <a:lstStyle/>
          <a:p>
            <a:fld id="{25312087-3D22-F446-BAAD-EA48D1A62000}" type="slidenum">
              <a:rPr lang="en-US" smtClean="0"/>
              <a:t>11</a:t>
            </a:fld>
            <a:endParaRPr lang="en-US"/>
          </a:p>
        </p:txBody>
      </p:sp>
    </p:spTree>
    <p:extLst>
      <p:ext uri="{BB962C8B-B14F-4D97-AF65-F5344CB8AC3E}">
        <p14:creationId xmlns:p14="http://schemas.microsoft.com/office/powerpoint/2010/main" val="1865775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ighlight>
                  <a:srgbClr val="FFFF00"/>
                </a:highlight>
              </a:rPr>
              <a:t>TODO: </a:t>
            </a:r>
          </a:p>
          <a:p>
            <a:pPr marL="285750" indent="-285750">
              <a:buFont typeface="Arial" panose="020B0604020202020204" pitchFamily="34" charset="0"/>
              <a:buChar char="•"/>
            </a:pPr>
            <a:r>
              <a:rPr lang="en-US" dirty="0">
                <a:highlight>
                  <a:srgbClr val="FFFF00"/>
                </a:highlight>
              </a:rPr>
              <a:t>Make colors across same desc1s the same </a:t>
            </a:r>
          </a:p>
          <a:p>
            <a:pPr marL="285750" indent="-285750">
              <a:buFont typeface="Arial" panose="020B0604020202020204" pitchFamily="34" charset="0"/>
              <a:buChar char="•"/>
            </a:pPr>
            <a:r>
              <a:rPr lang="en-US" dirty="0">
                <a:highlight>
                  <a:srgbClr val="FFFF00"/>
                </a:highlight>
              </a:rPr>
              <a:t>Fix second level tab indentation</a:t>
            </a:r>
          </a:p>
        </p:txBody>
      </p:sp>
      <p:sp>
        <p:nvSpPr>
          <p:cNvPr id="4" name="Slide Number Placeholder 3"/>
          <p:cNvSpPr>
            <a:spLocks noGrp="1"/>
          </p:cNvSpPr>
          <p:nvPr>
            <p:ph type="sldNum" sz="quarter" idx="5"/>
          </p:nvPr>
        </p:nvSpPr>
        <p:spPr/>
        <p:txBody>
          <a:bodyPr/>
          <a:lstStyle/>
          <a:p>
            <a:fld id="{25312087-3D22-F446-BAAD-EA48D1A62000}" type="slidenum">
              <a:rPr lang="en-US" smtClean="0"/>
              <a:t>12</a:t>
            </a:fld>
            <a:endParaRPr lang="en-US"/>
          </a:p>
        </p:txBody>
      </p:sp>
    </p:spTree>
    <p:extLst>
      <p:ext uri="{BB962C8B-B14F-4D97-AF65-F5344CB8AC3E}">
        <p14:creationId xmlns:p14="http://schemas.microsoft.com/office/powerpoint/2010/main" val="764947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Graph shows large transactions (&gt;$50,000), particularly those that repeat (</a:t>
            </a:r>
            <a:r>
              <a:rPr lang="en-US" dirty="0" err="1"/>
              <a:t>freq</a:t>
            </a:r>
            <a:r>
              <a:rPr lang="en-US" dirty="0"/>
              <a:t> &gt; 1). Those labelled ‘other’ do not repeat.</a:t>
            </a:r>
          </a:p>
          <a:p>
            <a:pPr marL="228600" indent="-228600">
              <a:buAutoNum type="arabicPeriod"/>
            </a:pPr>
            <a:r>
              <a:rPr lang="en-US" dirty="0"/>
              <a:t>Dotted red line shows scaled sales revenue</a:t>
            </a:r>
          </a:p>
          <a:p>
            <a:pPr marL="228600" indent="-228600">
              <a:buAutoNum type="arabicPeriod"/>
            </a:pPr>
            <a:r>
              <a:rPr lang="en-US" dirty="0"/>
              <a:t>Generally, when sales revenue is at a trough, there’s a lack of large repeated transactions</a:t>
            </a:r>
          </a:p>
          <a:p>
            <a:pPr marL="228600" indent="-228600">
              <a:buAutoNum type="arabicPeriod"/>
            </a:pPr>
            <a:r>
              <a:rPr lang="en-US" dirty="0"/>
              <a:t>Dramatic increase in repeated transactions after FY21, specifically starting with Period 6, FY22</a:t>
            </a:r>
          </a:p>
          <a:p>
            <a:pPr marL="228600" indent="-228600">
              <a:buAutoNum type="arabicPeriod"/>
            </a:pPr>
            <a:r>
              <a:rPr lang="en-US" dirty="0"/>
              <a:t>Most repetitive transaction amount ($50640.5, shown in dark blue), is tied to desc1: EM</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13</a:t>
            </a:fld>
            <a:endParaRPr lang="en-US"/>
          </a:p>
        </p:txBody>
      </p:sp>
    </p:spTree>
    <p:extLst>
      <p:ext uri="{BB962C8B-B14F-4D97-AF65-F5344CB8AC3E}">
        <p14:creationId xmlns:p14="http://schemas.microsoft.com/office/powerpoint/2010/main" val="317485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Graph shows large transactions (&gt;$50,000), particularly those that repeat (</a:t>
            </a:r>
            <a:r>
              <a:rPr lang="en-US" dirty="0" err="1"/>
              <a:t>freq</a:t>
            </a:r>
            <a:r>
              <a:rPr lang="en-US" dirty="0"/>
              <a:t> &gt; 1). Those labelled ‘other’ do not repeat.</a:t>
            </a:r>
          </a:p>
          <a:p>
            <a:pPr marL="228600" indent="-228600">
              <a:buAutoNum type="arabicPeriod"/>
            </a:pPr>
            <a:r>
              <a:rPr lang="en-US" dirty="0"/>
              <a:t>Dotted red line shows scaled sales revenue</a:t>
            </a:r>
          </a:p>
          <a:p>
            <a:pPr marL="228600" indent="-228600">
              <a:buAutoNum type="arabicPeriod"/>
            </a:pPr>
            <a:r>
              <a:rPr lang="en-US" dirty="0"/>
              <a:t>Generally, when sales revenue is at a trough, there’s a lack of large repeated transactions</a:t>
            </a:r>
          </a:p>
          <a:p>
            <a:pPr marL="228600" indent="-228600">
              <a:buAutoNum type="arabicPeriod"/>
            </a:pPr>
            <a:r>
              <a:rPr lang="en-US" dirty="0"/>
              <a:t>Dramatic increase in repeated transactions after FY21, specifically starting with Period 6, FY22</a:t>
            </a:r>
          </a:p>
          <a:p>
            <a:pPr marL="228600" indent="-228600">
              <a:buAutoNum type="arabicPeriod"/>
            </a:pPr>
            <a:r>
              <a:rPr lang="en-US" dirty="0"/>
              <a:t>Most repetitive transaction amount ($50640.5, shown in dark blue), is tied to desc1: EM</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14</a:t>
            </a:fld>
            <a:endParaRPr lang="en-US"/>
          </a:p>
        </p:txBody>
      </p:sp>
    </p:spTree>
    <p:extLst>
      <p:ext uri="{BB962C8B-B14F-4D97-AF65-F5344CB8AC3E}">
        <p14:creationId xmlns:p14="http://schemas.microsoft.com/office/powerpoint/2010/main" val="3602111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Difference between data before and after the onset of Covid is significant and suspicious (particularly for large repeating transactions, which are mostly concentrated in the post-covid era)</a:t>
            </a:r>
          </a:p>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15</a:t>
            </a:fld>
            <a:endParaRPr lang="en-US"/>
          </a:p>
        </p:txBody>
      </p:sp>
    </p:spTree>
    <p:extLst>
      <p:ext uri="{BB962C8B-B14F-4D97-AF65-F5344CB8AC3E}">
        <p14:creationId xmlns:p14="http://schemas.microsoft.com/office/powerpoint/2010/main" val="2397599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Modelling: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Helps prioritize the features that</a:t>
            </a:r>
            <a:br>
              <a:rPr lang="en-US" dirty="0"/>
            </a:br>
            <a:r>
              <a:rPr lang="en-US" dirty="0"/>
              <a:t>affect variability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Fitted various models to determine</a:t>
            </a:r>
            <a:br>
              <a:rPr lang="en-US" dirty="0"/>
            </a:br>
            <a:r>
              <a:rPr lang="en-US" dirty="0"/>
              <a:t>predictions for variance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16</a:t>
            </a:fld>
            <a:endParaRPr lang="en-US"/>
          </a:p>
        </p:txBody>
      </p:sp>
    </p:spTree>
    <p:extLst>
      <p:ext uri="{BB962C8B-B14F-4D97-AF65-F5344CB8AC3E}">
        <p14:creationId xmlns:p14="http://schemas.microsoft.com/office/powerpoint/2010/main" val="3377905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For PCA, a pivot table was created with desc1s as index, period as columns and transaction sums as the values</a:t>
            </a:r>
          </a:p>
          <a:p>
            <a:pPr lvl="1"/>
            <a:r>
              <a:rPr lang="en-US" dirty="0"/>
              <a:t>The diagram above shows the top 2 components of PCA (horizontal being the primary with 92% of variability)</a:t>
            </a:r>
          </a:p>
          <a:p>
            <a:pPr lvl="1"/>
            <a:r>
              <a:rPr lang="en-US" dirty="0"/>
              <a:t>The diagram shows the accounts most associated with each desc1</a:t>
            </a:r>
          </a:p>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17</a:t>
            </a:fld>
            <a:endParaRPr lang="en-US"/>
          </a:p>
        </p:txBody>
      </p:sp>
    </p:spTree>
    <p:extLst>
      <p:ext uri="{BB962C8B-B14F-4D97-AF65-F5344CB8AC3E}">
        <p14:creationId xmlns:p14="http://schemas.microsoft.com/office/powerpoint/2010/main" val="2400909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 pattern to desc1s</a:t>
            </a:r>
          </a:p>
        </p:txBody>
      </p:sp>
      <p:sp>
        <p:nvSpPr>
          <p:cNvPr id="4" name="Slide Number Placeholder 3"/>
          <p:cNvSpPr>
            <a:spLocks noGrp="1"/>
          </p:cNvSpPr>
          <p:nvPr>
            <p:ph type="sldNum" sz="quarter" idx="5"/>
          </p:nvPr>
        </p:nvSpPr>
        <p:spPr/>
        <p:txBody>
          <a:bodyPr/>
          <a:lstStyle/>
          <a:p>
            <a:fld id="{25312087-3D22-F446-BAAD-EA48D1A62000}" type="slidenum">
              <a:rPr lang="en-US" smtClean="0"/>
              <a:t>18</a:t>
            </a:fld>
            <a:endParaRPr lang="en-US"/>
          </a:p>
        </p:txBody>
      </p:sp>
    </p:spTree>
    <p:extLst>
      <p:ext uri="{BB962C8B-B14F-4D97-AF65-F5344CB8AC3E}">
        <p14:creationId xmlns:p14="http://schemas.microsoft.com/office/powerpoint/2010/main" val="1578806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20</a:t>
            </a:fld>
            <a:endParaRPr lang="en-US"/>
          </a:p>
        </p:txBody>
      </p:sp>
    </p:spTree>
    <p:extLst>
      <p:ext uri="{BB962C8B-B14F-4D97-AF65-F5344CB8AC3E}">
        <p14:creationId xmlns:p14="http://schemas.microsoft.com/office/powerpoint/2010/main" val="9228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2</a:t>
            </a:fld>
            <a:endParaRPr lang="en-US"/>
          </a:p>
        </p:txBody>
      </p:sp>
    </p:spTree>
    <p:extLst>
      <p:ext uri="{BB962C8B-B14F-4D97-AF65-F5344CB8AC3E}">
        <p14:creationId xmlns:p14="http://schemas.microsoft.com/office/powerpoint/2010/main" val="3655223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original visually inspected plot of revenue and highlight difference in lack of growth with trend plot here</a:t>
            </a:r>
          </a:p>
        </p:txBody>
      </p:sp>
      <p:sp>
        <p:nvSpPr>
          <p:cNvPr id="4" name="Slide Number Placeholder 3"/>
          <p:cNvSpPr>
            <a:spLocks noGrp="1"/>
          </p:cNvSpPr>
          <p:nvPr>
            <p:ph type="sldNum" sz="quarter" idx="5"/>
          </p:nvPr>
        </p:nvSpPr>
        <p:spPr/>
        <p:txBody>
          <a:bodyPr/>
          <a:lstStyle/>
          <a:p>
            <a:fld id="{25312087-3D22-F446-BAAD-EA48D1A62000}" type="slidenum">
              <a:rPr lang="en-US" smtClean="0"/>
              <a:t>21</a:t>
            </a:fld>
            <a:endParaRPr lang="en-US"/>
          </a:p>
        </p:txBody>
      </p:sp>
    </p:spTree>
    <p:extLst>
      <p:ext uri="{BB962C8B-B14F-4D97-AF65-F5344CB8AC3E}">
        <p14:creationId xmlns:p14="http://schemas.microsoft.com/office/powerpoint/2010/main" val="19763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highlight>
                  <a:srgbClr val="FFFF00"/>
                </a:highlight>
              </a:rPr>
              <a:t>TODO: generate graph for total </a:t>
            </a:r>
            <a:r>
              <a:rPr lang="en-US" dirty="0" err="1">
                <a:highlight>
                  <a:srgbClr val="FFFF00"/>
                </a:highlight>
              </a:rPr>
              <a:t>txns</a:t>
            </a:r>
            <a:r>
              <a:rPr lang="en-US" dirty="0">
                <a:highlight>
                  <a:srgbClr val="FFFF00"/>
                </a:highlight>
              </a:rPr>
              <a:t> and 4 years for others</a:t>
            </a:r>
          </a:p>
          <a:p>
            <a:pPr marL="285750" indent="-285750">
              <a:buFont typeface="Arial" panose="020B0604020202020204" pitchFamily="34" charset="0"/>
              <a:buChar char="•"/>
            </a:pPr>
            <a:r>
              <a:rPr lang="en-US" dirty="0">
                <a:highlight>
                  <a:srgbClr val="FFFF00"/>
                </a:highlight>
              </a:rPr>
              <a:t>Also create graphs for ensemble</a:t>
            </a:r>
          </a:p>
          <a:p>
            <a:pPr marL="285750" indent="-285750">
              <a:buFont typeface="Arial" panose="020B0604020202020204" pitchFamily="34" charset="0"/>
              <a:buChar char="•"/>
            </a:pPr>
            <a:r>
              <a:rPr lang="en-US" dirty="0">
                <a:highlight>
                  <a:srgbClr val="FFFF00"/>
                </a:highlight>
              </a:rPr>
              <a:t>Highlight row</a:t>
            </a:r>
          </a:p>
          <a:p>
            <a:pPr marL="285750" indent="-285750">
              <a:buFont typeface="Arial" panose="020B0604020202020204" pitchFamily="34" charset="0"/>
              <a:buChar char="•"/>
            </a:pPr>
            <a:r>
              <a:rPr lang="en-US" dirty="0">
                <a:highlight>
                  <a:srgbClr val="FFFF00"/>
                </a:highlight>
              </a:rPr>
              <a:t>Remove index in tables in this slide and the next</a:t>
            </a:r>
          </a:p>
          <a:p>
            <a:pPr marL="285750"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23</a:t>
            </a:fld>
            <a:endParaRPr lang="en-US"/>
          </a:p>
        </p:txBody>
      </p:sp>
    </p:spTree>
    <p:extLst>
      <p:ext uri="{BB962C8B-B14F-4D97-AF65-F5344CB8AC3E}">
        <p14:creationId xmlns:p14="http://schemas.microsoft.com/office/powerpoint/2010/main" val="526863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24</a:t>
            </a:fld>
            <a:endParaRPr lang="en-US"/>
          </a:p>
        </p:txBody>
      </p:sp>
    </p:spTree>
    <p:extLst>
      <p:ext uri="{BB962C8B-B14F-4D97-AF65-F5344CB8AC3E}">
        <p14:creationId xmlns:p14="http://schemas.microsoft.com/office/powerpoint/2010/main" val="1699144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repetitive transaction amount ($50640.5, shown in dark blue), is tied to desc1: EM</a:t>
            </a:r>
          </a:p>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25</a:t>
            </a:fld>
            <a:endParaRPr lang="en-US"/>
          </a:p>
        </p:txBody>
      </p:sp>
    </p:spTree>
    <p:extLst>
      <p:ext uri="{BB962C8B-B14F-4D97-AF65-F5344CB8AC3E}">
        <p14:creationId xmlns:p14="http://schemas.microsoft.com/office/powerpoint/2010/main" val="2312091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Change prediction and true line colors to match previous slide</a:t>
            </a:r>
          </a:p>
        </p:txBody>
      </p:sp>
      <p:sp>
        <p:nvSpPr>
          <p:cNvPr id="4" name="Slide Number Placeholder 3"/>
          <p:cNvSpPr>
            <a:spLocks noGrp="1"/>
          </p:cNvSpPr>
          <p:nvPr>
            <p:ph type="sldNum" sz="quarter" idx="5"/>
          </p:nvPr>
        </p:nvSpPr>
        <p:spPr/>
        <p:txBody>
          <a:bodyPr/>
          <a:lstStyle/>
          <a:p>
            <a:fld id="{25312087-3D22-F446-BAAD-EA48D1A62000}" type="slidenum">
              <a:rPr lang="en-US" smtClean="0"/>
              <a:t>27</a:t>
            </a:fld>
            <a:endParaRPr lang="en-US"/>
          </a:p>
        </p:txBody>
      </p:sp>
    </p:spTree>
    <p:extLst>
      <p:ext uri="{BB962C8B-B14F-4D97-AF65-F5344CB8AC3E}">
        <p14:creationId xmlns:p14="http://schemas.microsoft.com/office/powerpoint/2010/main" val="2091092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28</a:t>
            </a:fld>
            <a:endParaRPr lang="en-US"/>
          </a:p>
        </p:txBody>
      </p:sp>
    </p:spTree>
    <p:extLst>
      <p:ext uri="{BB962C8B-B14F-4D97-AF65-F5344CB8AC3E}">
        <p14:creationId xmlns:p14="http://schemas.microsoft.com/office/powerpoint/2010/main" val="2266441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29</a:t>
            </a:fld>
            <a:endParaRPr lang="en-US"/>
          </a:p>
        </p:txBody>
      </p:sp>
    </p:spTree>
    <p:extLst>
      <p:ext uri="{BB962C8B-B14F-4D97-AF65-F5344CB8AC3E}">
        <p14:creationId xmlns:p14="http://schemas.microsoft.com/office/powerpoint/2010/main" val="1725542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30</a:t>
            </a:fld>
            <a:endParaRPr lang="en-US"/>
          </a:p>
        </p:txBody>
      </p:sp>
    </p:spTree>
    <p:extLst>
      <p:ext uri="{BB962C8B-B14F-4D97-AF65-F5344CB8AC3E}">
        <p14:creationId xmlns:p14="http://schemas.microsoft.com/office/powerpoint/2010/main" val="396638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Didn’t have full access to the feature reference for the dataset, so assumptions had to be made about what each feature is using general accounting principles and exploratory data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 than 4 fiscal years of data was provided for analysis, making pre-pandemic trends particularly hard to identify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32</a:t>
            </a:fld>
            <a:endParaRPr lang="en-US"/>
          </a:p>
        </p:txBody>
      </p:sp>
    </p:spTree>
    <p:extLst>
      <p:ext uri="{BB962C8B-B14F-4D97-AF65-F5344CB8AC3E}">
        <p14:creationId xmlns:p14="http://schemas.microsoft.com/office/powerpoint/2010/main" val="15692220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34</a:t>
            </a:fld>
            <a:endParaRPr lang="en-US"/>
          </a:p>
        </p:txBody>
      </p:sp>
    </p:spTree>
    <p:extLst>
      <p:ext uri="{BB962C8B-B14F-4D97-AF65-F5344CB8AC3E}">
        <p14:creationId xmlns:p14="http://schemas.microsoft.com/office/powerpoint/2010/main" val="208296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3</a:t>
            </a:fld>
            <a:endParaRPr lang="en-US"/>
          </a:p>
        </p:txBody>
      </p:sp>
    </p:spTree>
    <p:extLst>
      <p:ext uri="{BB962C8B-B14F-4D97-AF65-F5344CB8AC3E}">
        <p14:creationId xmlns:p14="http://schemas.microsoft.com/office/powerpoint/2010/main" val="2615612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Time series matrix was used for different features (e.g., desc1 and Account) and the subtotal for each feature was compared against the total transaction amount</a:t>
            </a:r>
          </a:p>
          <a:p>
            <a:r>
              <a:rPr lang="en-US" sz="1200" dirty="0"/>
              <a:t>Granger Causality takes the total transaction amount and compares it against subtotals in previous (or lagged) timeframes (e.g., the total for Oct FY22 could be compared to the EM desc1 total for Jul FY21)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Period was preferable to week in keeping with the organization of the data, but using </a:t>
            </a:r>
            <a:r>
              <a:rPr lang="en-US" sz="1200" dirty="0" err="1"/>
              <a:t>adfuller</a:t>
            </a:r>
            <a:r>
              <a:rPr lang="en-US" sz="1200" dirty="0"/>
              <a:t> testing, </a:t>
            </a:r>
            <a:r>
              <a:rPr lang="en-US" sz="1200" dirty="0" err="1"/>
              <a:t>period_fyear</a:t>
            </a:r>
            <a:r>
              <a:rPr lang="en-US" sz="1200" dirty="0"/>
              <a:t> was found to be non stationary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a typeface="Calibri" panose="020F0502020204030204" pitchFamily="34" charset="0"/>
                <a:cs typeface="Times New Roman" panose="02020603050405020304" pitchFamily="18" charset="0"/>
              </a:rPr>
              <a:t>Isolated volatility (e.g., transaction troughs) to determine the reliability of the revenue stream for answering concerns about its predictability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36</a:t>
            </a:fld>
            <a:endParaRPr lang="en-US"/>
          </a:p>
        </p:txBody>
      </p:sp>
    </p:spTree>
    <p:extLst>
      <p:ext uri="{BB962C8B-B14F-4D97-AF65-F5344CB8AC3E}">
        <p14:creationId xmlns:p14="http://schemas.microsoft.com/office/powerpoint/2010/main" val="1196230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37</a:t>
            </a:fld>
            <a:endParaRPr lang="en-US"/>
          </a:p>
        </p:txBody>
      </p:sp>
    </p:spTree>
    <p:extLst>
      <p:ext uri="{BB962C8B-B14F-4D97-AF65-F5344CB8AC3E}">
        <p14:creationId xmlns:p14="http://schemas.microsoft.com/office/powerpoint/2010/main" val="41206539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ighlight>
                  <a:srgbClr val="FFFF00"/>
                </a:highlight>
              </a:rPr>
              <a:t>TODO: </a:t>
            </a:r>
          </a:p>
          <a:p>
            <a:pPr marL="285750" indent="-285750">
              <a:buFont typeface="Arial" panose="020B0604020202020204" pitchFamily="34" charset="0"/>
              <a:buChar char="•"/>
            </a:pPr>
            <a:r>
              <a:rPr lang="en-US" dirty="0">
                <a:highlight>
                  <a:srgbClr val="FFFF00"/>
                </a:highlight>
              </a:rPr>
              <a:t>Highlight one or two rows in the table</a:t>
            </a:r>
          </a:p>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38</a:t>
            </a:fld>
            <a:endParaRPr lang="en-US"/>
          </a:p>
        </p:txBody>
      </p:sp>
    </p:spTree>
    <p:extLst>
      <p:ext uri="{BB962C8B-B14F-4D97-AF65-F5344CB8AC3E}">
        <p14:creationId xmlns:p14="http://schemas.microsoft.com/office/powerpoint/2010/main" val="323190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4</a:t>
            </a:fld>
            <a:endParaRPr lang="en-US"/>
          </a:p>
        </p:txBody>
      </p:sp>
    </p:spTree>
    <p:extLst>
      <p:ext uri="{BB962C8B-B14F-4D97-AF65-F5344CB8AC3E}">
        <p14:creationId xmlns:p14="http://schemas.microsoft.com/office/powerpoint/2010/main" val="3881855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5</a:t>
            </a:fld>
            <a:endParaRPr lang="en-US"/>
          </a:p>
        </p:txBody>
      </p:sp>
    </p:spTree>
    <p:extLst>
      <p:ext uri="{BB962C8B-B14F-4D97-AF65-F5344CB8AC3E}">
        <p14:creationId xmlns:p14="http://schemas.microsoft.com/office/powerpoint/2010/main" val="2293509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Note: Change the tab indentation for the second level here</a:t>
            </a:r>
          </a:p>
        </p:txBody>
      </p:sp>
      <p:sp>
        <p:nvSpPr>
          <p:cNvPr id="4" name="Slide Number Placeholder 3"/>
          <p:cNvSpPr>
            <a:spLocks noGrp="1"/>
          </p:cNvSpPr>
          <p:nvPr>
            <p:ph type="sldNum" sz="quarter" idx="5"/>
          </p:nvPr>
        </p:nvSpPr>
        <p:spPr/>
        <p:txBody>
          <a:bodyPr/>
          <a:lstStyle/>
          <a:p>
            <a:fld id="{25312087-3D22-F446-BAAD-EA48D1A62000}" type="slidenum">
              <a:rPr lang="en-US" smtClean="0"/>
              <a:t>6</a:t>
            </a:fld>
            <a:endParaRPr lang="en-US"/>
          </a:p>
        </p:txBody>
      </p:sp>
    </p:spTree>
    <p:extLst>
      <p:ext uri="{BB962C8B-B14F-4D97-AF65-F5344CB8AC3E}">
        <p14:creationId xmlns:p14="http://schemas.microsoft.com/office/powerpoint/2010/main" val="89868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12087-3D22-F446-BAAD-EA48D1A62000}" type="slidenum">
              <a:rPr lang="en-US" smtClean="0"/>
              <a:t>7</a:t>
            </a:fld>
            <a:endParaRPr lang="en-US"/>
          </a:p>
        </p:txBody>
      </p:sp>
    </p:spTree>
    <p:extLst>
      <p:ext uri="{BB962C8B-B14F-4D97-AF65-F5344CB8AC3E}">
        <p14:creationId xmlns:p14="http://schemas.microsoft.com/office/powerpoint/2010/main" val="2942988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TODO: Replace plot with clearer version (may have been completed already, check)</a:t>
            </a:r>
          </a:p>
        </p:txBody>
      </p:sp>
      <p:sp>
        <p:nvSpPr>
          <p:cNvPr id="4" name="Slide Number Placeholder 3"/>
          <p:cNvSpPr>
            <a:spLocks noGrp="1"/>
          </p:cNvSpPr>
          <p:nvPr>
            <p:ph type="sldNum" sz="quarter" idx="5"/>
          </p:nvPr>
        </p:nvSpPr>
        <p:spPr/>
        <p:txBody>
          <a:bodyPr/>
          <a:lstStyle/>
          <a:p>
            <a:fld id="{25312087-3D22-F446-BAAD-EA48D1A62000}" type="slidenum">
              <a:rPr lang="en-US" smtClean="0"/>
              <a:t>8</a:t>
            </a:fld>
            <a:endParaRPr lang="en-US"/>
          </a:p>
        </p:txBody>
      </p:sp>
    </p:spTree>
    <p:extLst>
      <p:ext uri="{BB962C8B-B14F-4D97-AF65-F5344CB8AC3E}">
        <p14:creationId xmlns:p14="http://schemas.microsoft.com/office/powerpoint/2010/main" val="2698735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Note: Change the tab indentation for the second level here</a:t>
            </a:r>
          </a:p>
        </p:txBody>
      </p:sp>
      <p:sp>
        <p:nvSpPr>
          <p:cNvPr id="4" name="Slide Number Placeholder 3"/>
          <p:cNvSpPr>
            <a:spLocks noGrp="1"/>
          </p:cNvSpPr>
          <p:nvPr>
            <p:ph type="sldNum" sz="quarter" idx="5"/>
          </p:nvPr>
        </p:nvSpPr>
        <p:spPr/>
        <p:txBody>
          <a:bodyPr/>
          <a:lstStyle/>
          <a:p>
            <a:fld id="{25312087-3D22-F446-BAAD-EA48D1A62000}" type="slidenum">
              <a:rPr lang="en-US" smtClean="0"/>
              <a:t>9</a:t>
            </a:fld>
            <a:endParaRPr lang="en-US"/>
          </a:p>
        </p:txBody>
      </p:sp>
    </p:spTree>
    <p:extLst>
      <p:ext uri="{BB962C8B-B14F-4D97-AF65-F5344CB8AC3E}">
        <p14:creationId xmlns:p14="http://schemas.microsoft.com/office/powerpoint/2010/main" val="93200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D316-D3B5-E5C0-B9D5-EE387DE54F2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A9E4F2-E9F7-FB8B-FF5D-493698A415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81DD97-0840-FE45-9E80-944B7E4E7157}"/>
              </a:ext>
            </a:extLst>
          </p:cNvPr>
          <p:cNvSpPr>
            <a:spLocks noGrp="1"/>
          </p:cNvSpPr>
          <p:nvPr>
            <p:ph type="dt" sz="half" idx="10"/>
          </p:nvPr>
        </p:nvSpPr>
        <p:spPr>
          <a:xfrm>
            <a:off x="838200" y="6356350"/>
            <a:ext cx="2743200" cy="365125"/>
          </a:xfrm>
          <a:prstGeom prst="rect">
            <a:avLst/>
          </a:prstGeom>
        </p:spPr>
        <p:txBody>
          <a:bodyPr/>
          <a:lstStyle/>
          <a:p>
            <a:fld id="{9882782C-F709-9249-BAB1-F8B0D063E1D5}" type="datetimeFigureOut">
              <a:rPr lang="en-US" smtClean="0"/>
              <a:t>6/6/24</a:t>
            </a:fld>
            <a:endParaRPr lang="en-US"/>
          </a:p>
        </p:txBody>
      </p:sp>
      <p:sp>
        <p:nvSpPr>
          <p:cNvPr id="5" name="Footer Placeholder 4">
            <a:extLst>
              <a:ext uri="{FF2B5EF4-FFF2-40B4-BE49-F238E27FC236}">
                <a16:creationId xmlns:a16="http://schemas.microsoft.com/office/drawing/2014/main" id="{8F68FBFF-DBB4-3BAC-21B2-EEFAC69478F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19C976C-4A4C-0C0E-6E71-DC61BAF08BBA}"/>
              </a:ext>
            </a:extLst>
          </p:cNvPr>
          <p:cNvSpPr>
            <a:spLocks noGrp="1"/>
          </p:cNvSpPr>
          <p:nvPr>
            <p:ph type="sldNum" sz="quarter" idx="12"/>
          </p:nvPr>
        </p:nvSpPr>
        <p:spPr>
          <a:xfrm>
            <a:off x="8610600" y="6356350"/>
            <a:ext cx="2743200" cy="365125"/>
          </a:xfrm>
          <a:prstGeom prst="rect">
            <a:avLst/>
          </a:prstGeom>
        </p:spPr>
        <p:txBody>
          <a:bodyPr/>
          <a:lstStyle/>
          <a:p>
            <a:fld id="{D48FF75A-A78E-7642-97B2-AC88920B44AE}" type="slidenum">
              <a:rPr lang="en-US" smtClean="0"/>
              <a:t>‹#›</a:t>
            </a:fld>
            <a:endParaRPr lang="en-US"/>
          </a:p>
        </p:txBody>
      </p:sp>
    </p:spTree>
    <p:extLst>
      <p:ext uri="{BB962C8B-B14F-4D97-AF65-F5344CB8AC3E}">
        <p14:creationId xmlns:p14="http://schemas.microsoft.com/office/powerpoint/2010/main" val="1832479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3B6D-6263-1BB0-CEE6-062052F9EF54}"/>
              </a:ext>
            </a:extLst>
          </p:cNvPr>
          <p:cNvSpPr>
            <a:spLocks noGrp="1"/>
          </p:cNvSpPr>
          <p:nvPr>
            <p:ph type="title"/>
          </p:nvPr>
        </p:nvSpPr>
        <p:spPr>
          <a:xfrm>
            <a:off x="838200" y="375064"/>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A3FA43-C31A-2589-9102-AA7186473A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DA01E-05FD-1903-BF00-FEB6C4F30704}"/>
              </a:ext>
            </a:extLst>
          </p:cNvPr>
          <p:cNvSpPr>
            <a:spLocks noGrp="1"/>
          </p:cNvSpPr>
          <p:nvPr>
            <p:ph type="dt" sz="half" idx="10"/>
          </p:nvPr>
        </p:nvSpPr>
        <p:spPr>
          <a:xfrm>
            <a:off x="838200" y="6356350"/>
            <a:ext cx="2743200" cy="365125"/>
          </a:xfrm>
          <a:prstGeom prst="rect">
            <a:avLst/>
          </a:prstGeom>
        </p:spPr>
        <p:txBody>
          <a:bodyPr/>
          <a:lstStyle/>
          <a:p>
            <a:fld id="{9882782C-F709-9249-BAB1-F8B0D063E1D5}" type="datetimeFigureOut">
              <a:rPr lang="en-US" smtClean="0"/>
              <a:t>6/6/24</a:t>
            </a:fld>
            <a:endParaRPr lang="en-US"/>
          </a:p>
        </p:txBody>
      </p:sp>
      <p:sp>
        <p:nvSpPr>
          <p:cNvPr id="5" name="Footer Placeholder 4">
            <a:extLst>
              <a:ext uri="{FF2B5EF4-FFF2-40B4-BE49-F238E27FC236}">
                <a16:creationId xmlns:a16="http://schemas.microsoft.com/office/drawing/2014/main" id="{8F9FA51E-B452-A042-E263-8C4477BFEF3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D815EF-6935-5F43-1873-44715E41289C}"/>
              </a:ext>
            </a:extLst>
          </p:cNvPr>
          <p:cNvSpPr>
            <a:spLocks noGrp="1"/>
          </p:cNvSpPr>
          <p:nvPr>
            <p:ph type="sldNum" sz="quarter" idx="12"/>
          </p:nvPr>
        </p:nvSpPr>
        <p:spPr>
          <a:xfrm>
            <a:off x="8610600" y="6356350"/>
            <a:ext cx="2743200" cy="365125"/>
          </a:xfrm>
          <a:prstGeom prst="rect">
            <a:avLst/>
          </a:prstGeom>
        </p:spPr>
        <p:txBody>
          <a:bodyPr/>
          <a:lstStyle/>
          <a:p>
            <a:fld id="{D48FF75A-A78E-7642-97B2-AC88920B44AE}" type="slidenum">
              <a:rPr lang="en-US" smtClean="0"/>
              <a:t>‹#›</a:t>
            </a:fld>
            <a:endParaRPr lang="en-US"/>
          </a:p>
        </p:txBody>
      </p:sp>
    </p:spTree>
    <p:extLst>
      <p:ext uri="{BB962C8B-B14F-4D97-AF65-F5344CB8AC3E}">
        <p14:creationId xmlns:p14="http://schemas.microsoft.com/office/powerpoint/2010/main" val="846979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82146C-DC78-699D-9DDC-F93DED9B8490}"/>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81C437-3F62-0967-CAEE-2D8D60C4EB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97D4DB-3703-F8B0-0C51-C2AEABA8AD66}"/>
              </a:ext>
            </a:extLst>
          </p:cNvPr>
          <p:cNvSpPr>
            <a:spLocks noGrp="1"/>
          </p:cNvSpPr>
          <p:nvPr>
            <p:ph type="dt" sz="half" idx="10"/>
          </p:nvPr>
        </p:nvSpPr>
        <p:spPr>
          <a:xfrm>
            <a:off x="838200" y="6356350"/>
            <a:ext cx="2743200" cy="365125"/>
          </a:xfrm>
          <a:prstGeom prst="rect">
            <a:avLst/>
          </a:prstGeom>
        </p:spPr>
        <p:txBody>
          <a:bodyPr/>
          <a:lstStyle/>
          <a:p>
            <a:fld id="{9882782C-F709-9249-BAB1-F8B0D063E1D5}" type="datetimeFigureOut">
              <a:rPr lang="en-US" smtClean="0"/>
              <a:t>6/6/24</a:t>
            </a:fld>
            <a:endParaRPr lang="en-US"/>
          </a:p>
        </p:txBody>
      </p:sp>
      <p:sp>
        <p:nvSpPr>
          <p:cNvPr id="5" name="Footer Placeholder 4">
            <a:extLst>
              <a:ext uri="{FF2B5EF4-FFF2-40B4-BE49-F238E27FC236}">
                <a16:creationId xmlns:a16="http://schemas.microsoft.com/office/drawing/2014/main" id="{34C59A02-F6F1-8449-2970-473E4801F56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9A7DC6-CD13-18DC-DB21-CCCEF590030C}"/>
              </a:ext>
            </a:extLst>
          </p:cNvPr>
          <p:cNvSpPr>
            <a:spLocks noGrp="1"/>
          </p:cNvSpPr>
          <p:nvPr>
            <p:ph type="sldNum" sz="quarter" idx="12"/>
          </p:nvPr>
        </p:nvSpPr>
        <p:spPr>
          <a:xfrm>
            <a:off x="8610600" y="6356350"/>
            <a:ext cx="2743200" cy="365125"/>
          </a:xfrm>
          <a:prstGeom prst="rect">
            <a:avLst/>
          </a:prstGeom>
        </p:spPr>
        <p:txBody>
          <a:bodyPr/>
          <a:lstStyle/>
          <a:p>
            <a:fld id="{D48FF75A-A78E-7642-97B2-AC88920B44AE}" type="slidenum">
              <a:rPr lang="en-US" smtClean="0"/>
              <a:t>‹#›</a:t>
            </a:fld>
            <a:endParaRPr lang="en-US"/>
          </a:p>
        </p:txBody>
      </p:sp>
    </p:spTree>
    <p:extLst>
      <p:ext uri="{BB962C8B-B14F-4D97-AF65-F5344CB8AC3E}">
        <p14:creationId xmlns:p14="http://schemas.microsoft.com/office/powerpoint/2010/main" val="4151830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_Picture_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154024-D5D8-23C7-AC5C-092DEB70BDDE}"/>
              </a:ext>
            </a:extLst>
          </p:cNvPr>
          <p:cNvSpPr>
            <a:spLocks noGrp="1"/>
          </p:cNvSpPr>
          <p:nvPr>
            <p:ph idx="1"/>
          </p:nvPr>
        </p:nvSpPr>
        <p:spPr>
          <a:xfrm>
            <a:off x="838200" y="1848068"/>
            <a:ext cx="2243203" cy="4575495"/>
          </a:xfrm>
        </p:spPr>
        <p:txBody>
          <a:bodyPr anchor="ctr" anchorCtr="0"/>
          <a:lstStyle>
            <a:lvl1pPr marL="0" indent="0">
              <a:buNone/>
              <a:defRPr sz="1600" b="1"/>
            </a:lvl1pPr>
            <a:lvl2pPr marL="231775" indent="-222250" defTabSz="914400">
              <a:tabLst/>
              <a:defRPr sz="1400"/>
            </a:lvl2pPr>
            <a:lvl3pPr marL="463550" indent="-231775">
              <a:tabLst/>
              <a:defRPr sz="1200"/>
            </a:lvl3pPr>
          </a:lstStyle>
          <a:p>
            <a:pPr lvl="0"/>
            <a:r>
              <a:rPr lang="en-US" dirty="0"/>
              <a:t>Click to edit Master text styles</a:t>
            </a:r>
          </a:p>
          <a:p>
            <a:pPr lvl="1"/>
            <a:r>
              <a:rPr lang="en-US" dirty="0"/>
              <a:t>Second level</a:t>
            </a:r>
          </a:p>
          <a:p>
            <a:pPr lvl="2"/>
            <a:r>
              <a:rPr lang="en-US" dirty="0"/>
              <a:t>Third level</a:t>
            </a:r>
          </a:p>
        </p:txBody>
      </p:sp>
      <p:sp>
        <p:nvSpPr>
          <p:cNvPr id="13" name="Content Placeholder 12">
            <a:extLst>
              <a:ext uri="{FF2B5EF4-FFF2-40B4-BE49-F238E27FC236}">
                <a16:creationId xmlns:a16="http://schemas.microsoft.com/office/drawing/2014/main" id="{2D424774-E24D-6D76-E27C-CEF1F6E63176}"/>
              </a:ext>
            </a:extLst>
          </p:cNvPr>
          <p:cNvSpPr>
            <a:spLocks noGrp="1"/>
          </p:cNvSpPr>
          <p:nvPr>
            <p:ph sz="quarter" idx="14"/>
          </p:nvPr>
        </p:nvSpPr>
        <p:spPr>
          <a:xfrm>
            <a:off x="3294063" y="1847530"/>
            <a:ext cx="8059737" cy="45754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8470A663-E83D-24A8-DB80-680033055924}"/>
              </a:ext>
            </a:extLst>
          </p:cNvPr>
          <p:cNvSpPr>
            <a:spLocks noGrp="1"/>
          </p:cNvSpPr>
          <p:nvPr>
            <p:ph type="title"/>
          </p:nvPr>
        </p:nvSpPr>
        <p:spPr>
          <a:xfrm>
            <a:off x="838200" y="161080"/>
            <a:ext cx="10515600" cy="618172"/>
          </a:xfrm>
          <a:prstGeom prst="rect">
            <a:avLst/>
          </a:prstGeom>
        </p:spPr>
        <p:txBody>
          <a:bodyPr>
            <a:noAutofit/>
          </a:bodyPr>
          <a:lstStyle>
            <a:lvl1pPr>
              <a:defRPr sz="4400"/>
            </a:lvl1pPr>
          </a:lstStyle>
          <a:p>
            <a:r>
              <a:rPr lang="en-US" dirty="0"/>
              <a:t>Click to edit Master title style</a:t>
            </a:r>
          </a:p>
        </p:txBody>
      </p:sp>
      <p:sp>
        <p:nvSpPr>
          <p:cNvPr id="17" name="Text Placeholder 8">
            <a:extLst>
              <a:ext uri="{FF2B5EF4-FFF2-40B4-BE49-F238E27FC236}">
                <a16:creationId xmlns:a16="http://schemas.microsoft.com/office/drawing/2014/main" id="{200A1A67-2CC2-7AFD-4220-AB3A9EFEAE32}"/>
              </a:ext>
            </a:extLst>
          </p:cNvPr>
          <p:cNvSpPr>
            <a:spLocks noGrp="1"/>
          </p:cNvSpPr>
          <p:nvPr>
            <p:ph type="body" sz="quarter" idx="13"/>
          </p:nvPr>
        </p:nvSpPr>
        <p:spPr>
          <a:xfrm>
            <a:off x="838200" y="779252"/>
            <a:ext cx="10515600" cy="467232"/>
          </a:xfrm>
        </p:spPr>
        <p:txBody>
          <a:bodyPr>
            <a:noAutofit/>
          </a:bodyPr>
          <a:lstStyle>
            <a:lvl1pPr marL="0" indent="0">
              <a:buNone/>
              <a:defRPr sz="3000">
                <a:latin typeface="Calibri" panose="020F0502020204030204" pitchFamily="34" charset="0"/>
                <a:cs typeface="Calibri" panose="020F0502020204030204" pitchFamily="34" charset="0"/>
              </a:defRPr>
            </a:lvl1pPr>
          </a:lstStyle>
          <a:p>
            <a:pPr lvl="0"/>
            <a:r>
              <a:rPr lang="en-US" dirty="0"/>
              <a:t>Click to edit Master text styles</a:t>
            </a:r>
          </a:p>
        </p:txBody>
      </p:sp>
    </p:spTree>
    <p:extLst>
      <p:ext uri="{BB962C8B-B14F-4D97-AF65-F5344CB8AC3E}">
        <p14:creationId xmlns:p14="http://schemas.microsoft.com/office/powerpoint/2010/main" val="18750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_Picture_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154024-D5D8-23C7-AC5C-092DEB70BDDE}"/>
              </a:ext>
            </a:extLst>
          </p:cNvPr>
          <p:cNvSpPr>
            <a:spLocks noGrp="1"/>
          </p:cNvSpPr>
          <p:nvPr>
            <p:ph idx="1"/>
          </p:nvPr>
        </p:nvSpPr>
        <p:spPr>
          <a:xfrm>
            <a:off x="838200" y="1848068"/>
            <a:ext cx="6400800" cy="4575495"/>
          </a:xfrm>
        </p:spPr>
        <p:txBody>
          <a:bodyPr anchor="ctr" anchorCtr="0"/>
          <a:lstStyle>
            <a:lvl1pPr marL="0" indent="0">
              <a:buNone/>
              <a:defRPr sz="1800" b="1"/>
            </a:lvl1pPr>
            <a:lvl2pPr marL="231775" indent="-222250">
              <a:tabLst/>
              <a:defRPr sz="1600"/>
            </a:lvl2pPr>
            <a:lvl3pPr marL="463550" indent="-220663">
              <a:tabLst/>
              <a:defRPr sz="1400"/>
            </a:lvl3pPr>
          </a:lstStyle>
          <a:p>
            <a:pPr lvl="0"/>
            <a:r>
              <a:rPr lang="en-US" dirty="0"/>
              <a:t>Click to edit Master text styles</a:t>
            </a:r>
          </a:p>
          <a:p>
            <a:pPr lvl="1"/>
            <a:r>
              <a:rPr lang="en-US" dirty="0"/>
              <a:t>Second level</a:t>
            </a:r>
          </a:p>
          <a:p>
            <a:pPr lvl="2"/>
            <a:r>
              <a:rPr lang="en-US" dirty="0"/>
              <a:t>Third level</a:t>
            </a:r>
          </a:p>
        </p:txBody>
      </p:sp>
      <p:sp>
        <p:nvSpPr>
          <p:cNvPr id="13" name="Content Placeholder 12">
            <a:extLst>
              <a:ext uri="{FF2B5EF4-FFF2-40B4-BE49-F238E27FC236}">
                <a16:creationId xmlns:a16="http://schemas.microsoft.com/office/drawing/2014/main" id="{2D424774-E24D-6D76-E27C-CEF1F6E63176}"/>
              </a:ext>
            </a:extLst>
          </p:cNvPr>
          <p:cNvSpPr>
            <a:spLocks noGrp="1"/>
          </p:cNvSpPr>
          <p:nvPr>
            <p:ph sz="quarter" idx="14"/>
          </p:nvPr>
        </p:nvSpPr>
        <p:spPr>
          <a:xfrm>
            <a:off x="7696200" y="1847530"/>
            <a:ext cx="3657600" cy="45754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8470A663-E83D-24A8-DB80-680033055924}"/>
              </a:ext>
            </a:extLst>
          </p:cNvPr>
          <p:cNvSpPr>
            <a:spLocks noGrp="1"/>
          </p:cNvSpPr>
          <p:nvPr>
            <p:ph type="title"/>
          </p:nvPr>
        </p:nvSpPr>
        <p:spPr>
          <a:xfrm>
            <a:off x="838200" y="161080"/>
            <a:ext cx="10515600" cy="618172"/>
          </a:xfrm>
          <a:prstGeom prst="rect">
            <a:avLst/>
          </a:prstGeom>
        </p:spPr>
        <p:txBody>
          <a:bodyPr>
            <a:noAutofit/>
          </a:bodyPr>
          <a:lstStyle>
            <a:lvl1pPr>
              <a:defRPr sz="4400"/>
            </a:lvl1pPr>
          </a:lstStyle>
          <a:p>
            <a:r>
              <a:rPr lang="en-US" dirty="0"/>
              <a:t>Click to edit Master title style</a:t>
            </a:r>
          </a:p>
        </p:txBody>
      </p:sp>
      <p:sp>
        <p:nvSpPr>
          <p:cNvPr id="17" name="Text Placeholder 8">
            <a:extLst>
              <a:ext uri="{FF2B5EF4-FFF2-40B4-BE49-F238E27FC236}">
                <a16:creationId xmlns:a16="http://schemas.microsoft.com/office/drawing/2014/main" id="{200A1A67-2CC2-7AFD-4220-AB3A9EFEAE32}"/>
              </a:ext>
            </a:extLst>
          </p:cNvPr>
          <p:cNvSpPr>
            <a:spLocks noGrp="1"/>
          </p:cNvSpPr>
          <p:nvPr>
            <p:ph type="body" sz="quarter" idx="13"/>
          </p:nvPr>
        </p:nvSpPr>
        <p:spPr>
          <a:xfrm>
            <a:off x="838200" y="779252"/>
            <a:ext cx="10515600" cy="467232"/>
          </a:xfrm>
        </p:spPr>
        <p:txBody>
          <a:bodyPr>
            <a:noAutofit/>
          </a:bodyPr>
          <a:lstStyle>
            <a:lvl1pPr marL="0" indent="0">
              <a:buNone/>
              <a:defRPr sz="3000">
                <a:latin typeface="Calibri" panose="020F0502020204030204" pitchFamily="34" charset="0"/>
                <a:cs typeface="Calibri" panose="020F0502020204030204" pitchFamily="34" charset="0"/>
              </a:defRPr>
            </a:lvl1pPr>
          </a:lstStyle>
          <a:p>
            <a:pPr lvl="0"/>
            <a:r>
              <a:rPr lang="en-US" dirty="0"/>
              <a:t>Click to edit Master text styles</a:t>
            </a:r>
          </a:p>
        </p:txBody>
      </p:sp>
    </p:spTree>
    <p:extLst>
      <p:ext uri="{BB962C8B-B14F-4D97-AF65-F5344CB8AC3E}">
        <p14:creationId xmlns:p14="http://schemas.microsoft.com/office/powerpoint/2010/main" val="4149723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_Picture_3">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D3231A7-B424-73E7-B253-48E720ED5E44}"/>
              </a:ext>
            </a:extLst>
          </p:cNvPr>
          <p:cNvSpPr>
            <a:spLocks noGrp="1"/>
          </p:cNvSpPr>
          <p:nvPr>
            <p:ph type="title"/>
          </p:nvPr>
        </p:nvSpPr>
        <p:spPr>
          <a:xfrm>
            <a:off x="838200" y="161080"/>
            <a:ext cx="10515600" cy="618172"/>
          </a:xfrm>
          <a:prstGeom prst="rect">
            <a:avLst/>
          </a:prstGeom>
        </p:spPr>
        <p:txBody>
          <a:bodyPr>
            <a:noAutofit/>
          </a:bodyPr>
          <a:lstStyle>
            <a:lvl1pPr>
              <a:defRPr sz="4400"/>
            </a:lvl1pPr>
          </a:lstStyle>
          <a:p>
            <a:r>
              <a:rPr lang="en-US" dirty="0"/>
              <a:t>Click to edit Master title style</a:t>
            </a:r>
          </a:p>
        </p:txBody>
      </p:sp>
      <p:sp>
        <p:nvSpPr>
          <p:cNvPr id="4" name="Text Placeholder 8">
            <a:extLst>
              <a:ext uri="{FF2B5EF4-FFF2-40B4-BE49-F238E27FC236}">
                <a16:creationId xmlns:a16="http://schemas.microsoft.com/office/drawing/2014/main" id="{E73DA2FA-DE23-0D69-E3E1-DEE48F12C22C}"/>
              </a:ext>
            </a:extLst>
          </p:cNvPr>
          <p:cNvSpPr>
            <a:spLocks noGrp="1"/>
          </p:cNvSpPr>
          <p:nvPr>
            <p:ph type="body" sz="quarter" idx="17"/>
          </p:nvPr>
        </p:nvSpPr>
        <p:spPr>
          <a:xfrm>
            <a:off x="838200" y="779252"/>
            <a:ext cx="10515600" cy="467232"/>
          </a:xfrm>
        </p:spPr>
        <p:txBody>
          <a:bodyPr>
            <a:noAutofit/>
          </a:bodyPr>
          <a:lstStyle>
            <a:lvl1pPr marL="0" indent="0">
              <a:buNone/>
              <a:defRPr sz="3000">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C2E625B3-993B-B1C2-25BD-55419B72DAB1}"/>
              </a:ext>
            </a:extLst>
          </p:cNvPr>
          <p:cNvSpPr>
            <a:spLocks noGrp="1"/>
          </p:cNvSpPr>
          <p:nvPr>
            <p:ph sz="quarter" idx="18"/>
          </p:nvPr>
        </p:nvSpPr>
        <p:spPr>
          <a:xfrm>
            <a:off x="4495800" y="1433416"/>
            <a:ext cx="6858000" cy="5080096"/>
          </a:xfrm>
        </p:spPr>
        <p:txBody>
          <a:bodyPr/>
          <a:lstStyle/>
          <a:p>
            <a:pPr lvl="0"/>
            <a:r>
              <a:rPr lang="en-US" dirty="0"/>
              <a:t>Click to edit Master text styles</a:t>
            </a:r>
          </a:p>
          <a:p>
            <a:pPr lvl="1"/>
            <a:r>
              <a:rPr lang="en-US" dirty="0"/>
              <a:t>Second level</a:t>
            </a:r>
          </a:p>
        </p:txBody>
      </p:sp>
      <p:sp>
        <p:nvSpPr>
          <p:cNvPr id="7" name="Content Placeholder 5">
            <a:extLst>
              <a:ext uri="{FF2B5EF4-FFF2-40B4-BE49-F238E27FC236}">
                <a16:creationId xmlns:a16="http://schemas.microsoft.com/office/drawing/2014/main" id="{6DDAE58A-8171-1868-0359-6EAF8D436019}"/>
              </a:ext>
            </a:extLst>
          </p:cNvPr>
          <p:cNvSpPr>
            <a:spLocks noGrp="1"/>
          </p:cNvSpPr>
          <p:nvPr>
            <p:ph sz="quarter" idx="19"/>
          </p:nvPr>
        </p:nvSpPr>
        <p:spPr>
          <a:xfrm>
            <a:off x="838200" y="1433417"/>
            <a:ext cx="3657600" cy="5080096"/>
          </a:xfrm>
        </p:spPr>
        <p:txBody>
          <a:bodyPr anchor="ctr" anchorCtr="0"/>
          <a:lstStyle>
            <a:lvl1pPr marL="0" indent="0">
              <a:buNone/>
              <a:defRPr sz="1600" b="1"/>
            </a:lvl1pPr>
            <a:lvl2pPr marL="231775" indent="-231775">
              <a:tabLst/>
              <a:defRPr sz="1400"/>
            </a:lvl2pPr>
            <a:lvl3pPr marL="463550" indent="-231775">
              <a:tabLst/>
              <a:defRPr sz="12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8524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_Text_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2DD7-A511-410C-CB9B-8AA29CD4A8B2}"/>
              </a:ext>
            </a:extLst>
          </p:cNvPr>
          <p:cNvSpPr>
            <a:spLocks noGrp="1"/>
          </p:cNvSpPr>
          <p:nvPr>
            <p:ph type="title"/>
          </p:nvPr>
        </p:nvSpPr>
        <p:spPr>
          <a:xfrm>
            <a:off x="838200" y="161080"/>
            <a:ext cx="10515600" cy="618172"/>
          </a:xfrm>
          <a:prstGeom prst="rect">
            <a:avLst/>
          </a:prstGeom>
        </p:spPr>
        <p:txBody>
          <a:bodyPr>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D8154024-D5D8-23C7-AC5C-092DEB70BDDE}"/>
              </a:ext>
            </a:extLst>
          </p:cNvPr>
          <p:cNvSpPr>
            <a:spLocks noGrp="1"/>
          </p:cNvSpPr>
          <p:nvPr>
            <p:ph idx="1"/>
          </p:nvPr>
        </p:nvSpPr>
        <p:spPr>
          <a:xfrm>
            <a:off x="838199" y="4910203"/>
            <a:ext cx="10515601" cy="1582673"/>
          </a:xfrm>
        </p:spPr>
        <p:txBody>
          <a:bodyPr lIns="91440" numCol="2" anchor="t" anchorCtr="1">
            <a:noAutofit/>
          </a:bodyPr>
          <a:lstStyle>
            <a:lvl1pPr marL="0" indent="0">
              <a:buNone/>
              <a:defRPr sz="1800" b="1"/>
            </a:lvl1pPr>
            <a:lvl2pPr marL="231775" indent="-222250">
              <a:tabLst/>
              <a:defRPr sz="1600"/>
            </a:lvl2pPr>
            <a:lvl3pPr marL="463550" indent="-231775">
              <a:tabLst/>
              <a:defRPr sz="1400"/>
            </a:lvl3pPr>
          </a:lstStyle>
          <a:p>
            <a:pPr lvl="0"/>
            <a:r>
              <a:rPr lang="en-US" dirty="0"/>
              <a:t>Click to edit Master text styles</a:t>
            </a:r>
          </a:p>
          <a:p>
            <a:pPr lvl="1"/>
            <a:r>
              <a:rPr lang="en-US" dirty="0"/>
              <a:t>Second level</a:t>
            </a:r>
          </a:p>
          <a:p>
            <a:pPr lvl="2"/>
            <a:r>
              <a:rPr lang="en-US" dirty="0"/>
              <a:t>Third level</a:t>
            </a:r>
          </a:p>
        </p:txBody>
      </p:sp>
      <p:sp>
        <p:nvSpPr>
          <p:cNvPr id="9" name="Text Placeholder 8">
            <a:extLst>
              <a:ext uri="{FF2B5EF4-FFF2-40B4-BE49-F238E27FC236}">
                <a16:creationId xmlns:a16="http://schemas.microsoft.com/office/drawing/2014/main" id="{4E51E502-8581-58F0-C13E-B6026BBA199C}"/>
              </a:ext>
            </a:extLst>
          </p:cNvPr>
          <p:cNvSpPr>
            <a:spLocks noGrp="1"/>
          </p:cNvSpPr>
          <p:nvPr>
            <p:ph type="body" sz="quarter" idx="13"/>
          </p:nvPr>
        </p:nvSpPr>
        <p:spPr>
          <a:xfrm>
            <a:off x="838200" y="779252"/>
            <a:ext cx="10515600" cy="467232"/>
          </a:xfrm>
        </p:spPr>
        <p:txBody>
          <a:bodyPr>
            <a:noAutofit/>
          </a:bodyPr>
          <a:lstStyle>
            <a:lvl1pPr marL="0" indent="0">
              <a:buNone/>
              <a:defRPr sz="3000">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D2699AB7-BE29-FE71-C97E-F2426232CD1C}"/>
              </a:ext>
            </a:extLst>
          </p:cNvPr>
          <p:cNvSpPr>
            <a:spLocks noGrp="1"/>
          </p:cNvSpPr>
          <p:nvPr>
            <p:ph sz="quarter" idx="16"/>
          </p:nvPr>
        </p:nvSpPr>
        <p:spPr>
          <a:xfrm>
            <a:off x="838199" y="1835380"/>
            <a:ext cx="10515601" cy="2853437"/>
          </a:xfrm>
        </p:spPr>
        <p:txBody>
          <a:bodyPr/>
          <a:lstStyle>
            <a:lvl1pPr marL="0" indent="0">
              <a:buNone/>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08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_Text_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2DD7-A511-410C-CB9B-8AA29CD4A8B2}"/>
              </a:ext>
            </a:extLst>
          </p:cNvPr>
          <p:cNvSpPr>
            <a:spLocks noGrp="1"/>
          </p:cNvSpPr>
          <p:nvPr>
            <p:ph type="title"/>
          </p:nvPr>
        </p:nvSpPr>
        <p:spPr>
          <a:xfrm>
            <a:off x="838200" y="161080"/>
            <a:ext cx="10515600" cy="618172"/>
          </a:xfrm>
          <a:prstGeom prst="rect">
            <a:avLst/>
          </a:prstGeom>
        </p:spPr>
        <p:txBody>
          <a:bodyPr>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D8154024-D5D8-23C7-AC5C-092DEB70BDDE}"/>
              </a:ext>
            </a:extLst>
          </p:cNvPr>
          <p:cNvSpPr>
            <a:spLocks noGrp="1"/>
          </p:cNvSpPr>
          <p:nvPr>
            <p:ph idx="1"/>
          </p:nvPr>
        </p:nvSpPr>
        <p:spPr>
          <a:xfrm>
            <a:off x="838199" y="1600201"/>
            <a:ext cx="10515601" cy="4800599"/>
          </a:xfrm>
        </p:spPr>
        <p:txBody>
          <a:bodyPr numCol="1" anchor="ctr" anchorCtr="0">
            <a:noAutofit/>
          </a:bodyPr>
          <a:lstStyle>
            <a:lvl1pPr marL="0" indent="0" algn="l">
              <a:buNone/>
              <a:defRPr sz="1800" b="1"/>
            </a:lvl1pPr>
            <a:lvl2pPr algn="l">
              <a:defRPr sz="1600"/>
            </a:lvl2pPr>
            <a:lvl3pPr algn="l">
              <a:defRPr sz="1400"/>
            </a:lvl3pPr>
          </a:lstStyle>
          <a:p>
            <a:pPr lvl="0"/>
            <a:r>
              <a:rPr lang="en-US" dirty="0"/>
              <a:t>Click to edit Master text styles</a:t>
            </a:r>
          </a:p>
          <a:p>
            <a:pPr lvl="1"/>
            <a:r>
              <a:rPr lang="en-US" dirty="0"/>
              <a:t>Second level</a:t>
            </a:r>
          </a:p>
          <a:p>
            <a:pPr lvl="2"/>
            <a:r>
              <a:rPr lang="en-US" dirty="0"/>
              <a:t>Third level</a:t>
            </a:r>
          </a:p>
        </p:txBody>
      </p:sp>
      <p:sp>
        <p:nvSpPr>
          <p:cNvPr id="9" name="Text Placeholder 8">
            <a:extLst>
              <a:ext uri="{FF2B5EF4-FFF2-40B4-BE49-F238E27FC236}">
                <a16:creationId xmlns:a16="http://schemas.microsoft.com/office/drawing/2014/main" id="{4E51E502-8581-58F0-C13E-B6026BBA199C}"/>
              </a:ext>
            </a:extLst>
          </p:cNvPr>
          <p:cNvSpPr>
            <a:spLocks noGrp="1"/>
          </p:cNvSpPr>
          <p:nvPr>
            <p:ph type="body" sz="quarter" idx="13"/>
          </p:nvPr>
        </p:nvSpPr>
        <p:spPr>
          <a:xfrm>
            <a:off x="838200" y="779252"/>
            <a:ext cx="10515600" cy="467232"/>
          </a:xfrm>
        </p:spPr>
        <p:txBody>
          <a:bodyPr>
            <a:noAutofit/>
          </a:bodyPr>
          <a:lstStyle>
            <a:lvl1pPr marL="0" indent="0">
              <a:buNone/>
              <a:defRPr sz="3000">
                <a:latin typeface="Calibri" panose="020F0502020204030204" pitchFamily="34" charset="0"/>
                <a:cs typeface="Calibri" panose="020F0502020204030204" pitchFamily="34" charset="0"/>
              </a:defRPr>
            </a:lvl1pPr>
          </a:lstStyle>
          <a:p>
            <a:pPr lvl="0"/>
            <a:r>
              <a:rPr lang="en-US" dirty="0"/>
              <a:t>Click to edit Master text styles</a:t>
            </a:r>
          </a:p>
        </p:txBody>
      </p:sp>
    </p:spTree>
    <p:extLst>
      <p:ext uri="{BB962C8B-B14F-4D97-AF65-F5344CB8AC3E}">
        <p14:creationId xmlns:p14="http://schemas.microsoft.com/office/powerpoint/2010/main" val="2810981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_2_Text_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2DD7-A511-410C-CB9B-8AA29CD4A8B2}"/>
              </a:ext>
            </a:extLst>
          </p:cNvPr>
          <p:cNvSpPr>
            <a:spLocks noGrp="1"/>
          </p:cNvSpPr>
          <p:nvPr>
            <p:ph type="title"/>
          </p:nvPr>
        </p:nvSpPr>
        <p:spPr>
          <a:xfrm>
            <a:off x="838200" y="161080"/>
            <a:ext cx="10515600" cy="618172"/>
          </a:xfrm>
          <a:prstGeom prst="rect">
            <a:avLst/>
          </a:prstGeom>
        </p:spPr>
        <p:txBody>
          <a:bodyPr>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D8154024-D5D8-23C7-AC5C-092DEB70BDDE}"/>
              </a:ext>
            </a:extLst>
          </p:cNvPr>
          <p:cNvSpPr>
            <a:spLocks noGrp="1"/>
          </p:cNvSpPr>
          <p:nvPr>
            <p:ph idx="1"/>
          </p:nvPr>
        </p:nvSpPr>
        <p:spPr>
          <a:xfrm>
            <a:off x="6096000" y="4343401"/>
            <a:ext cx="5257800" cy="2149476"/>
          </a:xfrm>
        </p:spPr>
        <p:txBody>
          <a:bodyPr wrap="square" numCol="1" anchor="t" anchorCtr="1">
            <a:noAutofit/>
          </a:bodyPr>
          <a:lstStyle>
            <a:lvl1pPr>
              <a:defRPr sz="1400"/>
            </a:lvl1pPr>
            <a:lvl2pPr>
              <a:defRPr sz="1200"/>
            </a:lvl2pPr>
            <a:lvl3pPr>
              <a:defRPr sz="1200"/>
            </a:lvl3pPr>
          </a:lstStyle>
          <a:p>
            <a:pPr lvl="0"/>
            <a:r>
              <a:rPr lang="en-US" dirty="0"/>
              <a:t>Click to edit Master text styles</a:t>
            </a:r>
          </a:p>
          <a:p>
            <a:pPr lvl="1"/>
            <a:r>
              <a:rPr lang="en-US" dirty="0"/>
              <a:t>Second level</a:t>
            </a:r>
          </a:p>
          <a:p>
            <a:pPr lvl="2"/>
            <a:r>
              <a:rPr lang="en-US" dirty="0"/>
              <a:t>Third level</a:t>
            </a:r>
          </a:p>
        </p:txBody>
      </p:sp>
      <p:sp>
        <p:nvSpPr>
          <p:cNvPr id="9" name="Text Placeholder 8">
            <a:extLst>
              <a:ext uri="{FF2B5EF4-FFF2-40B4-BE49-F238E27FC236}">
                <a16:creationId xmlns:a16="http://schemas.microsoft.com/office/drawing/2014/main" id="{4E51E502-8581-58F0-C13E-B6026BBA199C}"/>
              </a:ext>
            </a:extLst>
          </p:cNvPr>
          <p:cNvSpPr>
            <a:spLocks noGrp="1"/>
          </p:cNvSpPr>
          <p:nvPr>
            <p:ph type="body" sz="quarter" idx="13"/>
          </p:nvPr>
        </p:nvSpPr>
        <p:spPr>
          <a:xfrm>
            <a:off x="838200" y="779252"/>
            <a:ext cx="10515600" cy="467232"/>
          </a:xfrm>
        </p:spPr>
        <p:txBody>
          <a:bodyPr>
            <a:noAutofit/>
          </a:bodyPr>
          <a:lstStyle>
            <a:lvl1pPr marL="0" indent="0">
              <a:buNone/>
              <a:defRPr sz="3000">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D2699AB7-BE29-FE71-C97E-F2426232CD1C}"/>
              </a:ext>
            </a:extLst>
          </p:cNvPr>
          <p:cNvSpPr>
            <a:spLocks noGrp="1"/>
          </p:cNvSpPr>
          <p:nvPr>
            <p:ph sz="quarter" idx="16"/>
          </p:nvPr>
        </p:nvSpPr>
        <p:spPr>
          <a:xfrm>
            <a:off x="838199" y="1835381"/>
            <a:ext cx="10515601" cy="2508020"/>
          </a:xfrm>
        </p:spPr>
        <p:txBody>
          <a:bodyPr anchor="ctr"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0FBF7559-B0A1-90D7-5134-742D1919BB04}"/>
              </a:ext>
            </a:extLst>
          </p:cNvPr>
          <p:cNvSpPr>
            <a:spLocks noGrp="1"/>
          </p:cNvSpPr>
          <p:nvPr>
            <p:ph idx="17"/>
          </p:nvPr>
        </p:nvSpPr>
        <p:spPr>
          <a:xfrm>
            <a:off x="838199" y="4343401"/>
            <a:ext cx="5257800" cy="2149476"/>
          </a:xfrm>
        </p:spPr>
        <p:txBody>
          <a:bodyPr wrap="none" numCol="1" anchor="t" anchorCtr="1">
            <a:noAutofit/>
          </a:bodyPr>
          <a:lstStyle>
            <a:lvl1pPr>
              <a:defRPr sz="1400"/>
            </a:lvl1pPr>
            <a:lvl2pPr>
              <a:defRPr sz="1200"/>
            </a:lvl2pPr>
            <a:lvl3pPr>
              <a:defRPr sz="1200"/>
            </a:lvl3pPr>
          </a:lstStyle>
          <a:p>
            <a:pPr lvl="0"/>
            <a:r>
              <a:rPr lang="en-US" dirty="0"/>
              <a:t>Click to edit Master text styles</a:t>
            </a:r>
          </a:p>
          <a:p>
            <a:pPr lvl="1"/>
            <a:r>
              <a:rPr lang="en-US" dirty="0"/>
              <a:t>Second level</a:t>
            </a:r>
          </a:p>
          <a:p>
            <a:pPr lvl="2"/>
            <a:r>
              <a:rPr lang="en-US" dirty="0"/>
              <a:t>Third level1</a:t>
            </a:r>
          </a:p>
        </p:txBody>
      </p:sp>
    </p:spTree>
    <p:extLst>
      <p:ext uri="{BB962C8B-B14F-4D97-AF65-F5344CB8AC3E}">
        <p14:creationId xmlns:p14="http://schemas.microsoft.com/office/powerpoint/2010/main" val="3533169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_Text_2x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154024-D5D8-23C7-AC5C-092DEB70BDDE}"/>
              </a:ext>
            </a:extLst>
          </p:cNvPr>
          <p:cNvSpPr>
            <a:spLocks noGrp="1"/>
          </p:cNvSpPr>
          <p:nvPr>
            <p:ph idx="1"/>
          </p:nvPr>
        </p:nvSpPr>
        <p:spPr>
          <a:xfrm>
            <a:off x="838199" y="5715000"/>
            <a:ext cx="5257801" cy="777876"/>
          </a:xfrm>
        </p:spPr>
        <p:txBody>
          <a:bodyPr anchor="t" anchorCtr="1"/>
          <a:lstStyle>
            <a:lvl1pPr marL="0" indent="0">
              <a:buNone/>
              <a:defRPr sz="1800" b="1"/>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779477B3-A209-D416-6F44-A7C880B895AE}"/>
              </a:ext>
            </a:extLst>
          </p:cNvPr>
          <p:cNvSpPr>
            <a:spLocks noGrp="1"/>
          </p:cNvSpPr>
          <p:nvPr>
            <p:ph idx="15"/>
          </p:nvPr>
        </p:nvSpPr>
        <p:spPr>
          <a:xfrm>
            <a:off x="6096000" y="5715000"/>
            <a:ext cx="5257801" cy="777876"/>
          </a:xfrm>
        </p:spPr>
        <p:txBody>
          <a:bodyPr anchor="t" anchorCtr="1"/>
          <a:lstStyle>
            <a:lvl1pPr marL="0" indent="0">
              <a:buNone/>
              <a:defRPr sz="1800" b="1"/>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1" name="Content Placeholder 10">
            <a:extLst>
              <a:ext uri="{FF2B5EF4-FFF2-40B4-BE49-F238E27FC236}">
                <a16:creationId xmlns:a16="http://schemas.microsoft.com/office/drawing/2014/main" id="{58F31683-5995-1D47-321D-A0BA1BCBA316}"/>
              </a:ext>
            </a:extLst>
          </p:cNvPr>
          <p:cNvSpPr>
            <a:spLocks noGrp="1"/>
          </p:cNvSpPr>
          <p:nvPr>
            <p:ph sz="quarter" idx="17"/>
          </p:nvPr>
        </p:nvSpPr>
        <p:spPr>
          <a:xfrm>
            <a:off x="838199" y="1600200"/>
            <a:ext cx="5257801" cy="3807273"/>
          </a:xfrm>
        </p:spPr>
        <p:txBody>
          <a:bodyPr anchor="t" anchorCtr="0"/>
          <a:lstStyle>
            <a:lvl1pPr marL="0" indent="0">
              <a:lnSpc>
                <a:spcPct val="100000"/>
              </a:lnSpc>
              <a:buNone/>
              <a:defRPr sz="1800" b="1"/>
            </a:lvl1pPr>
            <a:lvl2pPr marL="695325" indent="-231775">
              <a:lnSpc>
                <a:spcPct val="100000"/>
              </a:lnSpc>
              <a:tabLst/>
              <a:defRPr sz="1600"/>
            </a:lvl2pPr>
            <a:lvl3pPr>
              <a:lnSpc>
                <a:spcPct val="100000"/>
              </a:lnSpc>
              <a:defRPr sz="12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a:extLst>
              <a:ext uri="{FF2B5EF4-FFF2-40B4-BE49-F238E27FC236}">
                <a16:creationId xmlns:a16="http://schemas.microsoft.com/office/drawing/2014/main" id="{20697359-CBE8-79DF-0F6B-4AC137A68BF1}"/>
              </a:ext>
            </a:extLst>
          </p:cNvPr>
          <p:cNvSpPr>
            <a:spLocks noGrp="1"/>
          </p:cNvSpPr>
          <p:nvPr>
            <p:ph sz="quarter" idx="18"/>
          </p:nvPr>
        </p:nvSpPr>
        <p:spPr>
          <a:xfrm>
            <a:off x="6096000" y="1600199"/>
            <a:ext cx="5257801" cy="3807273"/>
          </a:xfrm>
        </p:spPr>
        <p:txBody>
          <a:bodyPr anchor="t" anchorCtr="0"/>
          <a:lstStyle>
            <a:lvl1pPr marL="0" indent="0">
              <a:lnSpc>
                <a:spcPct val="100000"/>
              </a:lnSpc>
              <a:buNone/>
              <a:defRPr sz="1800" b="1"/>
            </a:lvl1pPr>
            <a:lvl2pPr>
              <a:lnSpc>
                <a:spcPct val="100000"/>
              </a:lnSpc>
              <a:defRPr sz="1600"/>
            </a:lvl2pPr>
            <a:lvl3pPr>
              <a:lnSpc>
                <a:spcPct val="100000"/>
              </a:lnSpc>
              <a:defRPr sz="12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1">
            <a:extLst>
              <a:ext uri="{FF2B5EF4-FFF2-40B4-BE49-F238E27FC236}">
                <a16:creationId xmlns:a16="http://schemas.microsoft.com/office/drawing/2014/main" id="{4F5D9EA3-13AF-2D78-726B-06CEA6E1F909}"/>
              </a:ext>
            </a:extLst>
          </p:cNvPr>
          <p:cNvSpPr>
            <a:spLocks noGrp="1"/>
          </p:cNvSpPr>
          <p:nvPr>
            <p:ph type="title"/>
          </p:nvPr>
        </p:nvSpPr>
        <p:spPr>
          <a:xfrm>
            <a:off x="838200" y="161080"/>
            <a:ext cx="10515600" cy="618172"/>
          </a:xfrm>
          <a:prstGeom prst="rect">
            <a:avLst/>
          </a:prstGeom>
        </p:spPr>
        <p:txBody>
          <a:bodyPr>
            <a:noAutofit/>
          </a:bodyPr>
          <a:lstStyle>
            <a:lvl1pPr>
              <a:defRPr sz="4400"/>
            </a:lvl1pPr>
          </a:lstStyle>
          <a:p>
            <a:r>
              <a:rPr lang="en-US" dirty="0"/>
              <a:t>Click to edit Master title style</a:t>
            </a:r>
          </a:p>
        </p:txBody>
      </p:sp>
      <p:sp>
        <p:nvSpPr>
          <p:cNvPr id="15" name="Text Placeholder 8">
            <a:extLst>
              <a:ext uri="{FF2B5EF4-FFF2-40B4-BE49-F238E27FC236}">
                <a16:creationId xmlns:a16="http://schemas.microsoft.com/office/drawing/2014/main" id="{A6EC78F3-A758-8BF5-0763-0F9293B9CB3F}"/>
              </a:ext>
            </a:extLst>
          </p:cNvPr>
          <p:cNvSpPr>
            <a:spLocks noGrp="1"/>
          </p:cNvSpPr>
          <p:nvPr>
            <p:ph type="body" sz="quarter" idx="13"/>
          </p:nvPr>
        </p:nvSpPr>
        <p:spPr>
          <a:xfrm>
            <a:off x="838200" y="779252"/>
            <a:ext cx="10515600" cy="467232"/>
          </a:xfrm>
        </p:spPr>
        <p:txBody>
          <a:bodyPr>
            <a:noAutofit/>
          </a:bodyPr>
          <a:lstStyle>
            <a:lvl1pPr marL="0" indent="0">
              <a:buNone/>
              <a:defRPr sz="3000">
                <a:latin typeface="Calibri" panose="020F0502020204030204" pitchFamily="34" charset="0"/>
                <a:cs typeface="Calibri" panose="020F0502020204030204" pitchFamily="34" charset="0"/>
              </a:defRPr>
            </a:lvl1pPr>
          </a:lstStyle>
          <a:p>
            <a:pPr lvl="0"/>
            <a:r>
              <a:rPr lang="en-US" dirty="0"/>
              <a:t>Click to edit Master text styles</a:t>
            </a:r>
          </a:p>
        </p:txBody>
      </p:sp>
    </p:spTree>
    <p:extLst>
      <p:ext uri="{BB962C8B-B14F-4D97-AF65-F5344CB8AC3E}">
        <p14:creationId xmlns:p14="http://schemas.microsoft.com/office/powerpoint/2010/main" val="36589513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_Text_Sideba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36425A6-44BE-AB9A-3EA0-FFDF3294E0EC}"/>
              </a:ext>
            </a:extLst>
          </p:cNvPr>
          <p:cNvSpPr>
            <a:spLocks noGrp="1"/>
          </p:cNvSpPr>
          <p:nvPr>
            <p:ph sz="quarter" idx="13"/>
          </p:nvPr>
        </p:nvSpPr>
        <p:spPr>
          <a:xfrm>
            <a:off x="838200" y="1565753"/>
            <a:ext cx="8230644" cy="3507287"/>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4">
            <a:extLst>
              <a:ext uri="{FF2B5EF4-FFF2-40B4-BE49-F238E27FC236}">
                <a16:creationId xmlns:a16="http://schemas.microsoft.com/office/drawing/2014/main" id="{EB379C8A-1790-5A55-C843-B7176D43E67D}"/>
              </a:ext>
            </a:extLst>
          </p:cNvPr>
          <p:cNvSpPr>
            <a:spLocks noGrp="1"/>
          </p:cNvSpPr>
          <p:nvPr>
            <p:ph sz="quarter" idx="14"/>
          </p:nvPr>
        </p:nvSpPr>
        <p:spPr>
          <a:xfrm>
            <a:off x="9194800" y="1565753"/>
            <a:ext cx="2159000" cy="1978025"/>
          </a:xfrm>
        </p:spPr>
        <p:txBody>
          <a:bodyPr/>
          <a:lstStyle/>
          <a:p>
            <a:pPr lvl="0"/>
            <a:r>
              <a:rPr lang="en-US" dirty="0"/>
              <a:t>Click to edit Master text styles</a:t>
            </a:r>
          </a:p>
          <a:p>
            <a:pPr lvl="1"/>
            <a:r>
              <a:rPr lang="en-US" dirty="0"/>
              <a:t>level</a:t>
            </a:r>
          </a:p>
        </p:txBody>
      </p:sp>
      <p:sp>
        <p:nvSpPr>
          <p:cNvPr id="17" name="Content Placeholder 16">
            <a:extLst>
              <a:ext uri="{FF2B5EF4-FFF2-40B4-BE49-F238E27FC236}">
                <a16:creationId xmlns:a16="http://schemas.microsoft.com/office/drawing/2014/main" id="{6FA2F209-D9CD-E314-7CFD-2866FA8574A2}"/>
              </a:ext>
            </a:extLst>
          </p:cNvPr>
          <p:cNvSpPr>
            <a:spLocks noGrp="1"/>
          </p:cNvSpPr>
          <p:nvPr>
            <p:ph sz="quarter" idx="15"/>
          </p:nvPr>
        </p:nvSpPr>
        <p:spPr>
          <a:xfrm>
            <a:off x="9194800" y="3780395"/>
            <a:ext cx="2159000" cy="1102702"/>
          </a:xfrm>
        </p:spPr>
        <p:txBody>
          <a:bodyPr>
            <a:normAutofit/>
          </a:bodyPr>
          <a:lstStyle>
            <a:lvl1pPr>
              <a:defRPr sz="1400"/>
            </a:lvl1pPr>
          </a:lstStyle>
          <a:p>
            <a:pPr lvl="0"/>
            <a:r>
              <a:rPr lang="en-US" dirty="0"/>
              <a:t>Click to edit Master text styles</a:t>
            </a:r>
          </a:p>
        </p:txBody>
      </p:sp>
      <p:sp>
        <p:nvSpPr>
          <p:cNvPr id="19" name="Content Placeholder 18">
            <a:extLst>
              <a:ext uri="{FF2B5EF4-FFF2-40B4-BE49-F238E27FC236}">
                <a16:creationId xmlns:a16="http://schemas.microsoft.com/office/drawing/2014/main" id="{514FB381-2E06-53BE-FB92-5C581ECBBE50}"/>
              </a:ext>
            </a:extLst>
          </p:cNvPr>
          <p:cNvSpPr>
            <a:spLocks noGrp="1"/>
          </p:cNvSpPr>
          <p:nvPr>
            <p:ph sz="quarter" idx="16"/>
          </p:nvPr>
        </p:nvSpPr>
        <p:spPr>
          <a:xfrm>
            <a:off x="838200" y="5222875"/>
            <a:ext cx="8230644" cy="1270000"/>
          </a:xfrm>
        </p:spPr>
        <p:txBody>
          <a:bodyPr/>
          <a:lstStyle>
            <a:lvl1pPr marL="0" indent="0">
              <a:buNone/>
              <a:defRPr sz="1800" b="1"/>
            </a:lvl1pPr>
            <a:lvl2pPr marL="231775" indent="-222250">
              <a:tabLst/>
              <a:defRPr sz="1600"/>
            </a:lvl2pPr>
            <a:lvl3pPr marL="463550" indent="-220663">
              <a:tabLst/>
              <a:defRPr sz="1400"/>
            </a:lvl3pPr>
          </a:lstStyle>
          <a:p>
            <a:pPr lvl="0"/>
            <a:r>
              <a:rPr lang="en-US" dirty="0"/>
              <a:t>Click to edit Master text styles</a:t>
            </a:r>
          </a:p>
          <a:p>
            <a:pPr lvl="1"/>
            <a:r>
              <a:rPr lang="en-US" dirty="0"/>
              <a:t>Second level</a:t>
            </a:r>
          </a:p>
          <a:p>
            <a:pPr lvl="2"/>
            <a:r>
              <a:rPr lang="en-US" dirty="0"/>
              <a:t>Third level</a:t>
            </a:r>
          </a:p>
        </p:txBody>
      </p:sp>
      <p:sp>
        <p:nvSpPr>
          <p:cNvPr id="20" name="Title 1">
            <a:extLst>
              <a:ext uri="{FF2B5EF4-FFF2-40B4-BE49-F238E27FC236}">
                <a16:creationId xmlns:a16="http://schemas.microsoft.com/office/drawing/2014/main" id="{CC834A4A-9CDC-D909-45BC-D7AE0C9F871F}"/>
              </a:ext>
            </a:extLst>
          </p:cNvPr>
          <p:cNvSpPr>
            <a:spLocks noGrp="1"/>
          </p:cNvSpPr>
          <p:nvPr>
            <p:ph type="title"/>
          </p:nvPr>
        </p:nvSpPr>
        <p:spPr>
          <a:xfrm>
            <a:off x="838200" y="161080"/>
            <a:ext cx="10515600" cy="618172"/>
          </a:xfrm>
          <a:prstGeom prst="rect">
            <a:avLst/>
          </a:prstGeom>
        </p:spPr>
        <p:txBody>
          <a:bodyPr>
            <a:noAutofit/>
          </a:bodyPr>
          <a:lstStyle>
            <a:lvl1pPr>
              <a:defRPr sz="4400"/>
            </a:lvl1pPr>
          </a:lstStyle>
          <a:p>
            <a:r>
              <a:rPr lang="en-US" dirty="0"/>
              <a:t>Click to edit Master title style</a:t>
            </a:r>
          </a:p>
        </p:txBody>
      </p:sp>
      <p:sp>
        <p:nvSpPr>
          <p:cNvPr id="21" name="Text Placeholder 8">
            <a:extLst>
              <a:ext uri="{FF2B5EF4-FFF2-40B4-BE49-F238E27FC236}">
                <a16:creationId xmlns:a16="http://schemas.microsoft.com/office/drawing/2014/main" id="{CC29D6AF-2783-349A-539D-2BEAD9254A98}"/>
              </a:ext>
            </a:extLst>
          </p:cNvPr>
          <p:cNvSpPr>
            <a:spLocks noGrp="1"/>
          </p:cNvSpPr>
          <p:nvPr>
            <p:ph type="body" sz="quarter" idx="17"/>
          </p:nvPr>
        </p:nvSpPr>
        <p:spPr>
          <a:xfrm>
            <a:off x="838200" y="779252"/>
            <a:ext cx="10515600" cy="467232"/>
          </a:xfrm>
        </p:spPr>
        <p:txBody>
          <a:bodyPr>
            <a:noAutofit/>
          </a:bodyPr>
          <a:lstStyle>
            <a:lvl1pPr marL="0" indent="0">
              <a:buNone/>
              <a:defRPr sz="3000">
                <a:latin typeface="Calibri" panose="020F0502020204030204" pitchFamily="34" charset="0"/>
                <a:cs typeface="Calibri" panose="020F050202020403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906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18B7-884C-70A5-F924-D2CB5BD245DA}"/>
              </a:ext>
            </a:extLst>
          </p:cNvPr>
          <p:cNvSpPr>
            <a:spLocks noGrp="1"/>
          </p:cNvSpPr>
          <p:nvPr>
            <p:ph type="title"/>
          </p:nvPr>
        </p:nvSpPr>
        <p:spPr>
          <a:xfrm>
            <a:off x="838200" y="375064"/>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5465F0A-0CE2-AE75-B948-000E7558D1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B1A88-9F6D-E128-7046-6C9E7BCE8A01}"/>
              </a:ext>
            </a:extLst>
          </p:cNvPr>
          <p:cNvSpPr>
            <a:spLocks noGrp="1"/>
          </p:cNvSpPr>
          <p:nvPr>
            <p:ph type="dt" sz="half" idx="10"/>
          </p:nvPr>
        </p:nvSpPr>
        <p:spPr>
          <a:xfrm>
            <a:off x="838200" y="6356350"/>
            <a:ext cx="2743200" cy="365125"/>
          </a:xfrm>
          <a:prstGeom prst="rect">
            <a:avLst/>
          </a:prstGeom>
        </p:spPr>
        <p:txBody>
          <a:bodyPr/>
          <a:lstStyle/>
          <a:p>
            <a:fld id="{9882782C-F709-9249-BAB1-F8B0D063E1D5}" type="datetimeFigureOut">
              <a:rPr lang="en-US" smtClean="0"/>
              <a:t>6/6/24</a:t>
            </a:fld>
            <a:endParaRPr lang="en-US"/>
          </a:p>
        </p:txBody>
      </p:sp>
      <p:sp>
        <p:nvSpPr>
          <p:cNvPr id="5" name="Footer Placeholder 4">
            <a:extLst>
              <a:ext uri="{FF2B5EF4-FFF2-40B4-BE49-F238E27FC236}">
                <a16:creationId xmlns:a16="http://schemas.microsoft.com/office/drawing/2014/main" id="{6F36BCCB-D6DF-CC78-8C4A-7707DB09C91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E180EB4-82BE-FCD3-D947-FAC11C9A6F32}"/>
              </a:ext>
            </a:extLst>
          </p:cNvPr>
          <p:cNvSpPr>
            <a:spLocks noGrp="1"/>
          </p:cNvSpPr>
          <p:nvPr>
            <p:ph type="sldNum" sz="quarter" idx="12"/>
          </p:nvPr>
        </p:nvSpPr>
        <p:spPr>
          <a:xfrm>
            <a:off x="8610600" y="6356350"/>
            <a:ext cx="2743200" cy="365125"/>
          </a:xfrm>
          <a:prstGeom prst="rect">
            <a:avLst/>
          </a:prstGeom>
        </p:spPr>
        <p:txBody>
          <a:bodyPr/>
          <a:lstStyle/>
          <a:p>
            <a:fld id="{D48FF75A-A78E-7642-97B2-AC88920B44AE}" type="slidenum">
              <a:rPr lang="en-US" smtClean="0"/>
              <a:t>‹#›</a:t>
            </a:fld>
            <a:endParaRPr lang="en-US"/>
          </a:p>
        </p:txBody>
      </p:sp>
    </p:spTree>
    <p:extLst>
      <p:ext uri="{BB962C8B-B14F-4D97-AF65-F5344CB8AC3E}">
        <p14:creationId xmlns:p14="http://schemas.microsoft.com/office/powerpoint/2010/main" val="1839066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lumn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D3231A7-B424-73E7-B253-48E720ED5E44}"/>
              </a:ext>
            </a:extLst>
          </p:cNvPr>
          <p:cNvSpPr>
            <a:spLocks noGrp="1"/>
          </p:cNvSpPr>
          <p:nvPr>
            <p:ph type="title"/>
          </p:nvPr>
        </p:nvSpPr>
        <p:spPr>
          <a:xfrm>
            <a:off x="838200" y="161080"/>
            <a:ext cx="10515600" cy="618172"/>
          </a:xfrm>
          <a:prstGeom prst="rect">
            <a:avLst/>
          </a:prstGeom>
        </p:spPr>
        <p:txBody>
          <a:bodyPr>
            <a:noAutofit/>
          </a:bodyPr>
          <a:lstStyle>
            <a:lvl1pPr>
              <a:defRPr sz="4400"/>
            </a:lvl1pPr>
          </a:lstStyle>
          <a:p>
            <a:r>
              <a:rPr lang="en-US" dirty="0"/>
              <a:t>Click to edit Master title style</a:t>
            </a:r>
          </a:p>
        </p:txBody>
      </p:sp>
      <p:sp>
        <p:nvSpPr>
          <p:cNvPr id="4" name="Text Placeholder 8">
            <a:extLst>
              <a:ext uri="{FF2B5EF4-FFF2-40B4-BE49-F238E27FC236}">
                <a16:creationId xmlns:a16="http://schemas.microsoft.com/office/drawing/2014/main" id="{E73DA2FA-DE23-0D69-E3E1-DEE48F12C22C}"/>
              </a:ext>
            </a:extLst>
          </p:cNvPr>
          <p:cNvSpPr>
            <a:spLocks noGrp="1"/>
          </p:cNvSpPr>
          <p:nvPr>
            <p:ph type="body" sz="quarter" idx="17"/>
          </p:nvPr>
        </p:nvSpPr>
        <p:spPr>
          <a:xfrm>
            <a:off x="838200" y="779252"/>
            <a:ext cx="10515600" cy="467232"/>
          </a:xfrm>
        </p:spPr>
        <p:txBody>
          <a:bodyPr>
            <a:noAutofit/>
          </a:bodyPr>
          <a:lstStyle>
            <a:lvl1pPr marL="0" indent="0">
              <a:buNone/>
              <a:defRPr sz="3000">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C2E625B3-993B-B1C2-25BD-55419B72DAB1}"/>
              </a:ext>
            </a:extLst>
          </p:cNvPr>
          <p:cNvSpPr>
            <a:spLocks noGrp="1"/>
          </p:cNvSpPr>
          <p:nvPr>
            <p:ph sz="quarter" idx="18"/>
          </p:nvPr>
        </p:nvSpPr>
        <p:spPr>
          <a:xfrm>
            <a:off x="4495800" y="1433416"/>
            <a:ext cx="6858000" cy="3180251"/>
          </a:xfrm>
        </p:spPr>
        <p:txBody>
          <a:bodyPr anchor="ctr" anchorCtr="0"/>
          <a:lstStyle>
            <a:lvl2pPr algn="l">
              <a:defRPr/>
            </a:lvl2pPr>
          </a:lstStyle>
          <a:p>
            <a:pPr lvl="0"/>
            <a:r>
              <a:rPr lang="en-US" dirty="0"/>
              <a:t>Click to edit Master text styles</a:t>
            </a:r>
          </a:p>
          <a:p>
            <a:pPr lvl="1"/>
            <a:r>
              <a:rPr lang="en-US" dirty="0"/>
              <a:t>Second level</a:t>
            </a:r>
          </a:p>
        </p:txBody>
      </p:sp>
      <p:sp>
        <p:nvSpPr>
          <p:cNvPr id="7" name="Content Placeholder 5">
            <a:extLst>
              <a:ext uri="{FF2B5EF4-FFF2-40B4-BE49-F238E27FC236}">
                <a16:creationId xmlns:a16="http://schemas.microsoft.com/office/drawing/2014/main" id="{6DDAE58A-8171-1868-0359-6EAF8D436019}"/>
              </a:ext>
            </a:extLst>
          </p:cNvPr>
          <p:cNvSpPr>
            <a:spLocks noGrp="1"/>
          </p:cNvSpPr>
          <p:nvPr>
            <p:ph sz="quarter" idx="19"/>
          </p:nvPr>
        </p:nvSpPr>
        <p:spPr>
          <a:xfrm>
            <a:off x="838200" y="1433417"/>
            <a:ext cx="3200400" cy="5080096"/>
          </a:xfrm>
        </p:spPr>
        <p:txBody>
          <a:bodyPr anchor="ctr" anchorCtr="0"/>
          <a:lstStyle>
            <a:lvl1pPr marL="0" indent="0">
              <a:buNone/>
              <a:defRPr sz="1600" b="1"/>
            </a:lvl1pPr>
            <a:lvl2pPr marL="285750" indent="-276225">
              <a:buFont typeface="Arial" panose="020B0604020202020204" pitchFamily="34" charset="0"/>
              <a:buChar char="•"/>
              <a:tabLst/>
              <a:defRPr sz="1400"/>
            </a:lvl2pPr>
            <a:lvl3pPr marL="407988" indent="-176213">
              <a:buFont typeface="Arial" panose="020B0604020202020204" pitchFamily="34" charset="0"/>
              <a:buChar char="•"/>
              <a:tabLst/>
              <a:defRPr sz="1200"/>
            </a:lvl3pPr>
          </a:lstStyle>
          <a:p>
            <a:pPr lvl="0"/>
            <a:r>
              <a:rPr lang="en-US" dirty="0"/>
              <a:t>Click to edit Master text styles</a:t>
            </a:r>
          </a:p>
          <a:p>
            <a:pPr lvl="1"/>
            <a:r>
              <a:rPr lang="en-US" dirty="0"/>
              <a:t>Second level</a:t>
            </a:r>
          </a:p>
          <a:p>
            <a:pPr lvl="2"/>
            <a:r>
              <a:rPr lang="en-US" dirty="0"/>
              <a:t>Third level</a:t>
            </a:r>
          </a:p>
          <a:p>
            <a:pPr lvl="2"/>
            <a:endParaRPr lang="en-US" dirty="0"/>
          </a:p>
        </p:txBody>
      </p:sp>
      <p:sp>
        <p:nvSpPr>
          <p:cNvPr id="2" name="Content Placeholder 5">
            <a:extLst>
              <a:ext uri="{FF2B5EF4-FFF2-40B4-BE49-F238E27FC236}">
                <a16:creationId xmlns:a16="http://schemas.microsoft.com/office/drawing/2014/main" id="{8AD42F6E-4861-D55F-9A57-0D169C3127AC}"/>
              </a:ext>
            </a:extLst>
          </p:cNvPr>
          <p:cNvSpPr>
            <a:spLocks noGrp="1"/>
          </p:cNvSpPr>
          <p:nvPr>
            <p:ph sz="quarter" idx="20"/>
          </p:nvPr>
        </p:nvSpPr>
        <p:spPr>
          <a:xfrm>
            <a:off x="4495800" y="4343401"/>
            <a:ext cx="6858000" cy="2170112"/>
          </a:xfrm>
        </p:spPr>
        <p:txBody>
          <a:bodyPr anchor="ct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38143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lumn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D3231A7-B424-73E7-B253-48E720ED5E44}"/>
              </a:ext>
            </a:extLst>
          </p:cNvPr>
          <p:cNvSpPr>
            <a:spLocks noGrp="1"/>
          </p:cNvSpPr>
          <p:nvPr>
            <p:ph type="title"/>
          </p:nvPr>
        </p:nvSpPr>
        <p:spPr>
          <a:xfrm>
            <a:off x="838200" y="161080"/>
            <a:ext cx="10515600" cy="618172"/>
          </a:xfrm>
          <a:prstGeom prst="rect">
            <a:avLst/>
          </a:prstGeom>
        </p:spPr>
        <p:txBody>
          <a:bodyPr>
            <a:noAutofit/>
          </a:bodyPr>
          <a:lstStyle>
            <a:lvl1pPr>
              <a:defRPr sz="4400"/>
            </a:lvl1pPr>
          </a:lstStyle>
          <a:p>
            <a:r>
              <a:rPr lang="en-US" dirty="0"/>
              <a:t>Click to edit Master title style</a:t>
            </a:r>
          </a:p>
        </p:txBody>
      </p:sp>
      <p:sp>
        <p:nvSpPr>
          <p:cNvPr id="4" name="Text Placeholder 8">
            <a:extLst>
              <a:ext uri="{FF2B5EF4-FFF2-40B4-BE49-F238E27FC236}">
                <a16:creationId xmlns:a16="http://schemas.microsoft.com/office/drawing/2014/main" id="{E73DA2FA-DE23-0D69-E3E1-DEE48F12C22C}"/>
              </a:ext>
            </a:extLst>
          </p:cNvPr>
          <p:cNvSpPr>
            <a:spLocks noGrp="1"/>
          </p:cNvSpPr>
          <p:nvPr>
            <p:ph type="body" sz="quarter" idx="17"/>
          </p:nvPr>
        </p:nvSpPr>
        <p:spPr>
          <a:xfrm>
            <a:off x="838200" y="779252"/>
            <a:ext cx="10515600" cy="467232"/>
          </a:xfrm>
        </p:spPr>
        <p:txBody>
          <a:bodyPr>
            <a:noAutofit/>
          </a:bodyPr>
          <a:lstStyle>
            <a:lvl1pPr marL="0" indent="0">
              <a:buNone/>
              <a:defRPr sz="3000">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C2E625B3-993B-B1C2-25BD-55419B72DAB1}"/>
              </a:ext>
            </a:extLst>
          </p:cNvPr>
          <p:cNvSpPr>
            <a:spLocks noGrp="1"/>
          </p:cNvSpPr>
          <p:nvPr>
            <p:ph sz="quarter" idx="18"/>
          </p:nvPr>
        </p:nvSpPr>
        <p:spPr>
          <a:xfrm>
            <a:off x="4495800" y="2057399"/>
            <a:ext cx="6858000" cy="2057401"/>
          </a:xfrm>
        </p:spPr>
        <p:txBody>
          <a:bodyPr anchor="ctr" anchorCtr="0"/>
          <a:lstStyle>
            <a:lvl2pPr algn="l">
              <a:defRPr/>
            </a:lvl2pPr>
          </a:lstStyle>
          <a:p>
            <a:pPr lvl="0"/>
            <a:r>
              <a:rPr lang="en-US" dirty="0"/>
              <a:t>Click to edit Master text styles</a:t>
            </a:r>
          </a:p>
          <a:p>
            <a:pPr lvl="1"/>
            <a:r>
              <a:rPr lang="en-US" dirty="0"/>
              <a:t>Second level</a:t>
            </a:r>
          </a:p>
        </p:txBody>
      </p:sp>
      <p:sp>
        <p:nvSpPr>
          <p:cNvPr id="7" name="Content Placeholder 5">
            <a:extLst>
              <a:ext uri="{FF2B5EF4-FFF2-40B4-BE49-F238E27FC236}">
                <a16:creationId xmlns:a16="http://schemas.microsoft.com/office/drawing/2014/main" id="{6DDAE58A-8171-1868-0359-6EAF8D436019}"/>
              </a:ext>
            </a:extLst>
          </p:cNvPr>
          <p:cNvSpPr>
            <a:spLocks noGrp="1"/>
          </p:cNvSpPr>
          <p:nvPr>
            <p:ph sz="quarter" idx="19"/>
          </p:nvPr>
        </p:nvSpPr>
        <p:spPr>
          <a:xfrm>
            <a:off x="838200" y="1433417"/>
            <a:ext cx="3200400" cy="5080096"/>
          </a:xfrm>
        </p:spPr>
        <p:txBody>
          <a:bodyPr anchor="ctr" anchorCtr="0"/>
          <a:lstStyle>
            <a:lvl1pPr marL="0" indent="0">
              <a:buNone/>
              <a:defRPr sz="1600" b="1"/>
            </a:lvl1pPr>
            <a:lvl2pPr marL="231775" indent="-222250">
              <a:tabLst/>
              <a:defRPr sz="1400"/>
            </a:lvl2pPr>
            <a:lvl3pPr marL="463550" indent="-231775">
              <a:tabLst/>
              <a:defRPr sz="1200"/>
            </a:lvl3pPr>
          </a:lstStyle>
          <a:p>
            <a:pPr lvl="0"/>
            <a:r>
              <a:rPr lang="en-US" dirty="0"/>
              <a:t>Click to edit Master text styles</a:t>
            </a:r>
          </a:p>
          <a:p>
            <a:pPr lvl="1"/>
            <a:r>
              <a:rPr lang="en-US" dirty="0"/>
              <a:t>Second level</a:t>
            </a:r>
          </a:p>
          <a:p>
            <a:pPr lvl="2"/>
            <a:r>
              <a:rPr lang="en-US" dirty="0"/>
              <a:t>Third level</a:t>
            </a:r>
          </a:p>
        </p:txBody>
      </p:sp>
      <p:sp>
        <p:nvSpPr>
          <p:cNvPr id="5" name="Content Placeholder 5">
            <a:extLst>
              <a:ext uri="{FF2B5EF4-FFF2-40B4-BE49-F238E27FC236}">
                <a16:creationId xmlns:a16="http://schemas.microsoft.com/office/drawing/2014/main" id="{8268AD78-8E83-814C-449D-A3063EDC02BE}"/>
              </a:ext>
            </a:extLst>
          </p:cNvPr>
          <p:cNvSpPr>
            <a:spLocks noGrp="1"/>
          </p:cNvSpPr>
          <p:nvPr>
            <p:ph sz="quarter" idx="20"/>
          </p:nvPr>
        </p:nvSpPr>
        <p:spPr>
          <a:xfrm>
            <a:off x="4495800" y="4114800"/>
            <a:ext cx="6858000" cy="2057401"/>
          </a:xfrm>
        </p:spPr>
        <p:txBody>
          <a:bodyPr anchor="ctr" anchorCtr="0"/>
          <a:lstStyle>
            <a:lvl2pPr algn="l">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2604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DF2034F8-A200-DCE2-0E7A-2D27BEF622F0}"/>
              </a:ext>
            </a:extLst>
          </p:cNvPr>
          <p:cNvSpPr>
            <a:spLocks noGrp="1"/>
          </p:cNvSpPr>
          <p:nvPr>
            <p:ph sz="quarter" idx="20"/>
          </p:nvPr>
        </p:nvSpPr>
        <p:spPr>
          <a:xfrm>
            <a:off x="838200" y="1515649"/>
            <a:ext cx="10515600" cy="4697826"/>
          </a:xfrm>
        </p:spPr>
        <p:txBody>
          <a:bodyPr>
            <a:normAutofit/>
          </a:bodyPr>
          <a:lstStyle>
            <a:lvl1pPr>
              <a:defRPr sz="1000"/>
            </a:lvl1pPr>
            <a:lvl5pPr marL="1828800" indent="0">
              <a:buNone/>
              <a:defRPr/>
            </a:lvl5pPr>
          </a:lstStyle>
          <a:p>
            <a:pPr lvl="0"/>
            <a:r>
              <a:rPr lang="en-US" dirty="0"/>
              <a:t>Click to edit Master text styles</a:t>
            </a:r>
          </a:p>
        </p:txBody>
      </p:sp>
      <p:sp>
        <p:nvSpPr>
          <p:cNvPr id="3" name="Title 1">
            <a:extLst>
              <a:ext uri="{FF2B5EF4-FFF2-40B4-BE49-F238E27FC236}">
                <a16:creationId xmlns:a16="http://schemas.microsoft.com/office/drawing/2014/main" id="{7129E76A-7518-90A7-15EB-B96DA7BA4E28}"/>
              </a:ext>
            </a:extLst>
          </p:cNvPr>
          <p:cNvSpPr>
            <a:spLocks noGrp="1"/>
          </p:cNvSpPr>
          <p:nvPr>
            <p:ph type="title"/>
          </p:nvPr>
        </p:nvSpPr>
        <p:spPr>
          <a:xfrm>
            <a:off x="838200" y="161080"/>
            <a:ext cx="10515600" cy="618172"/>
          </a:xfrm>
          <a:prstGeom prst="rect">
            <a:avLst/>
          </a:prstGeom>
        </p:spPr>
        <p:txBody>
          <a:bodyPr>
            <a:noAutofit/>
          </a:bodyPr>
          <a:lstStyle>
            <a:lvl1pPr>
              <a:defRPr sz="4400"/>
            </a:lvl1pPr>
          </a:lstStyle>
          <a:p>
            <a:r>
              <a:rPr lang="en-US" dirty="0"/>
              <a:t>Click to edit Master title style</a:t>
            </a:r>
          </a:p>
        </p:txBody>
      </p:sp>
      <p:sp>
        <p:nvSpPr>
          <p:cNvPr id="4" name="Text Placeholder 8">
            <a:extLst>
              <a:ext uri="{FF2B5EF4-FFF2-40B4-BE49-F238E27FC236}">
                <a16:creationId xmlns:a16="http://schemas.microsoft.com/office/drawing/2014/main" id="{5A24B024-B19F-78D2-40E8-C9478B8EB19E}"/>
              </a:ext>
            </a:extLst>
          </p:cNvPr>
          <p:cNvSpPr>
            <a:spLocks noGrp="1"/>
          </p:cNvSpPr>
          <p:nvPr>
            <p:ph type="body" sz="quarter" idx="17"/>
          </p:nvPr>
        </p:nvSpPr>
        <p:spPr>
          <a:xfrm>
            <a:off x="838200" y="779252"/>
            <a:ext cx="10515600" cy="467232"/>
          </a:xfrm>
        </p:spPr>
        <p:txBody>
          <a:bodyPr>
            <a:noAutofit/>
          </a:bodyPr>
          <a:lstStyle>
            <a:lvl1pPr marL="0" indent="0">
              <a:buNone/>
              <a:defRPr sz="3000">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8351ECEB-7C64-3507-9C6E-84B0FB3BF375}"/>
              </a:ext>
            </a:extLst>
          </p:cNvPr>
          <p:cNvSpPr>
            <a:spLocks noGrp="1"/>
          </p:cNvSpPr>
          <p:nvPr>
            <p:ph sz="quarter" idx="18"/>
          </p:nvPr>
        </p:nvSpPr>
        <p:spPr>
          <a:xfrm>
            <a:off x="838200" y="1515649"/>
            <a:ext cx="4122738" cy="4697826"/>
          </a:xfrm>
        </p:spPr>
        <p:txBody>
          <a:bodyPr anchor="ctr" anchorCtr="1">
            <a:normAutofit/>
          </a:bodyPr>
          <a:lstStyle>
            <a:lvl1pPr marL="0" indent="0" algn="l">
              <a:buFontTx/>
              <a:buNone/>
              <a:defRPr sz="1400" b="1"/>
            </a:lvl1pPr>
            <a:lvl2pPr marL="228600" algn="l">
              <a:defRPr sz="1400"/>
            </a:lvl2pPr>
            <a:lvl3pPr marL="685800" algn="l">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9" name="Content Placeholder 5">
            <a:extLst>
              <a:ext uri="{FF2B5EF4-FFF2-40B4-BE49-F238E27FC236}">
                <a16:creationId xmlns:a16="http://schemas.microsoft.com/office/drawing/2014/main" id="{165F513C-DD91-A929-0048-FC29DC1D0036}"/>
              </a:ext>
            </a:extLst>
          </p:cNvPr>
          <p:cNvSpPr>
            <a:spLocks noGrp="1"/>
          </p:cNvSpPr>
          <p:nvPr>
            <p:ph sz="quarter" idx="19"/>
          </p:nvPr>
        </p:nvSpPr>
        <p:spPr>
          <a:xfrm>
            <a:off x="7231064" y="1515649"/>
            <a:ext cx="4122738" cy="4697826"/>
          </a:xfrm>
        </p:spPr>
        <p:txBody>
          <a:bodyPr anchor="ctr" anchorCtr="1">
            <a:normAutofit/>
          </a:bodyPr>
          <a:lstStyle>
            <a:lvl1pPr marL="0" indent="0" algn="l">
              <a:buNone/>
              <a:defRPr sz="1400" b="1"/>
            </a:lvl1pPr>
            <a:lvl2pPr marL="228600" algn="l">
              <a:defRPr sz="1400"/>
            </a:lvl2pPr>
            <a:lvl3pPr marL="685800" algn="l">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5" name="Content Placeholder 4">
            <a:extLst>
              <a:ext uri="{FF2B5EF4-FFF2-40B4-BE49-F238E27FC236}">
                <a16:creationId xmlns:a16="http://schemas.microsoft.com/office/drawing/2014/main" id="{2B21D8F4-62D5-4C9C-F88D-9ABC893A4E37}"/>
              </a:ext>
            </a:extLst>
          </p:cNvPr>
          <p:cNvSpPr>
            <a:spLocks noGrp="1"/>
          </p:cNvSpPr>
          <p:nvPr>
            <p:ph sz="quarter" idx="21"/>
          </p:nvPr>
        </p:nvSpPr>
        <p:spPr>
          <a:xfrm>
            <a:off x="838200" y="6213475"/>
            <a:ext cx="10515600" cy="525463"/>
          </a:xfrm>
        </p:spPr>
        <p:txBody>
          <a:bodyPr/>
          <a:lstStyle>
            <a:lvl1pPr>
              <a:defRPr sz="1400"/>
            </a:lvl1pPr>
            <a:lvl2pPr>
              <a:defRPr sz="12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024664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129E76A-7518-90A7-15EB-B96DA7BA4E28}"/>
              </a:ext>
            </a:extLst>
          </p:cNvPr>
          <p:cNvSpPr>
            <a:spLocks noGrp="1"/>
          </p:cNvSpPr>
          <p:nvPr>
            <p:ph type="title"/>
          </p:nvPr>
        </p:nvSpPr>
        <p:spPr>
          <a:xfrm>
            <a:off x="838200" y="161080"/>
            <a:ext cx="10515600" cy="618172"/>
          </a:xfrm>
          <a:prstGeom prst="rect">
            <a:avLst/>
          </a:prstGeom>
        </p:spPr>
        <p:txBody>
          <a:bodyPr>
            <a:noAutofit/>
          </a:bodyPr>
          <a:lstStyle>
            <a:lvl1pPr>
              <a:defRPr sz="4400"/>
            </a:lvl1pPr>
          </a:lstStyle>
          <a:p>
            <a:r>
              <a:rPr lang="en-US" dirty="0"/>
              <a:t>Click to edit Master title style</a:t>
            </a:r>
          </a:p>
        </p:txBody>
      </p:sp>
      <p:sp>
        <p:nvSpPr>
          <p:cNvPr id="4" name="Text Placeholder 8">
            <a:extLst>
              <a:ext uri="{FF2B5EF4-FFF2-40B4-BE49-F238E27FC236}">
                <a16:creationId xmlns:a16="http://schemas.microsoft.com/office/drawing/2014/main" id="{5A24B024-B19F-78D2-40E8-C9478B8EB19E}"/>
              </a:ext>
            </a:extLst>
          </p:cNvPr>
          <p:cNvSpPr>
            <a:spLocks noGrp="1"/>
          </p:cNvSpPr>
          <p:nvPr>
            <p:ph type="body" sz="quarter" idx="17"/>
          </p:nvPr>
        </p:nvSpPr>
        <p:spPr>
          <a:xfrm>
            <a:off x="838200" y="779252"/>
            <a:ext cx="10515600" cy="467232"/>
          </a:xfrm>
        </p:spPr>
        <p:txBody>
          <a:bodyPr>
            <a:noAutofit/>
          </a:bodyPr>
          <a:lstStyle>
            <a:lvl1pPr marL="0" indent="0">
              <a:buNone/>
              <a:defRPr sz="3000">
                <a:latin typeface="Calibri" panose="020F0502020204030204" pitchFamily="34" charset="0"/>
                <a:cs typeface="Calibri" panose="020F0502020204030204" pitchFamily="34" charset="0"/>
              </a:defRPr>
            </a:lvl1pPr>
          </a:lstStyle>
          <a:p>
            <a:pPr lvl="0"/>
            <a:r>
              <a:rPr lang="en-US" dirty="0"/>
              <a:t>Click to edit Master text styles</a:t>
            </a:r>
          </a:p>
        </p:txBody>
      </p:sp>
    </p:spTree>
    <p:extLst>
      <p:ext uri="{BB962C8B-B14F-4D97-AF65-F5344CB8AC3E}">
        <p14:creationId xmlns:p14="http://schemas.microsoft.com/office/powerpoint/2010/main" val="501640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7F30-A5C4-F656-155B-D9DFE70CD57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B52EE9-7F69-D7F6-992F-DCE341ACA9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31E5D-8AF8-A742-D791-3EF56525EB8A}"/>
              </a:ext>
            </a:extLst>
          </p:cNvPr>
          <p:cNvSpPr>
            <a:spLocks noGrp="1"/>
          </p:cNvSpPr>
          <p:nvPr>
            <p:ph type="dt" sz="half" idx="10"/>
          </p:nvPr>
        </p:nvSpPr>
        <p:spPr>
          <a:xfrm>
            <a:off x="838200" y="6356350"/>
            <a:ext cx="2743200" cy="365125"/>
          </a:xfrm>
          <a:prstGeom prst="rect">
            <a:avLst/>
          </a:prstGeom>
        </p:spPr>
        <p:txBody>
          <a:bodyPr/>
          <a:lstStyle/>
          <a:p>
            <a:fld id="{9882782C-F709-9249-BAB1-F8B0D063E1D5}" type="datetimeFigureOut">
              <a:rPr lang="en-US" smtClean="0"/>
              <a:t>6/6/24</a:t>
            </a:fld>
            <a:endParaRPr lang="en-US"/>
          </a:p>
        </p:txBody>
      </p:sp>
      <p:sp>
        <p:nvSpPr>
          <p:cNvPr id="5" name="Footer Placeholder 4">
            <a:extLst>
              <a:ext uri="{FF2B5EF4-FFF2-40B4-BE49-F238E27FC236}">
                <a16:creationId xmlns:a16="http://schemas.microsoft.com/office/drawing/2014/main" id="{77338712-57F0-04C7-97EB-D73599D6392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AD712E1-DC57-4133-6579-A2E520ED2DCA}"/>
              </a:ext>
            </a:extLst>
          </p:cNvPr>
          <p:cNvSpPr>
            <a:spLocks noGrp="1"/>
          </p:cNvSpPr>
          <p:nvPr>
            <p:ph type="sldNum" sz="quarter" idx="12"/>
          </p:nvPr>
        </p:nvSpPr>
        <p:spPr>
          <a:xfrm>
            <a:off x="8610600" y="6356350"/>
            <a:ext cx="2743200" cy="365125"/>
          </a:xfrm>
          <a:prstGeom prst="rect">
            <a:avLst/>
          </a:prstGeom>
        </p:spPr>
        <p:txBody>
          <a:bodyPr/>
          <a:lstStyle/>
          <a:p>
            <a:fld id="{D48FF75A-A78E-7642-97B2-AC88920B44AE}" type="slidenum">
              <a:rPr lang="en-US" smtClean="0"/>
              <a:t>‹#›</a:t>
            </a:fld>
            <a:endParaRPr lang="en-US"/>
          </a:p>
        </p:txBody>
      </p:sp>
    </p:spTree>
    <p:extLst>
      <p:ext uri="{BB962C8B-B14F-4D97-AF65-F5344CB8AC3E}">
        <p14:creationId xmlns:p14="http://schemas.microsoft.com/office/powerpoint/2010/main" val="3554526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D0AC-4B4A-1929-B47C-D660C6D24F62}"/>
              </a:ext>
            </a:extLst>
          </p:cNvPr>
          <p:cNvSpPr>
            <a:spLocks noGrp="1"/>
          </p:cNvSpPr>
          <p:nvPr>
            <p:ph type="title"/>
          </p:nvPr>
        </p:nvSpPr>
        <p:spPr>
          <a:xfrm>
            <a:off x="838200" y="375064"/>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F1B301F-0056-3E79-4623-EEDA19BA62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2E247E-0484-4E47-3648-A55519D73D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4B028B-5CC0-2467-2B2D-3E2DE595DC47}"/>
              </a:ext>
            </a:extLst>
          </p:cNvPr>
          <p:cNvSpPr>
            <a:spLocks noGrp="1"/>
          </p:cNvSpPr>
          <p:nvPr>
            <p:ph type="dt" sz="half" idx="10"/>
          </p:nvPr>
        </p:nvSpPr>
        <p:spPr>
          <a:xfrm>
            <a:off x="838200" y="6356350"/>
            <a:ext cx="2743200" cy="365125"/>
          </a:xfrm>
          <a:prstGeom prst="rect">
            <a:avLst/>
          </a:prstGeom>
        </p:spPr>
        <p:txBody>
          <a:bodyPr/>
          <a:lstStyle/>
          <a:p>
            <a:fld id="{9882782C-F709-9249-BAB1-F8B0D063E1D5}" type="datetimeFigureOut">
              <a:rPr lang="en-US" smtClean="0"/>
              <a:t>6/6/24</a:t>
            </a:fld>
            <a:endParaRPr lang="en-US"/>
          </a:p>
        </p:txBody>
      </p:sp>
      <p:sp>
        <p:nvSpPr>
          <p:cNvPr id="6" name="Footer Placeholder 5">
            <a:extLst>
              <a:ext uri="{FF2B5EF4-FFF2-40B4-BE49-F238E27FC236}">
                <a16:creationId xmlns:a16="http://schemas.microsoft.com/office/drawing/2014/main" id="{7F1EBE98-D0C0-6757-A6C7-A06AC2AF5FD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BC52C72-83D0-7D3B-8993-0EC9907126FA}"/>
              </a:ext>
            </a:extLst>
          </p:cNvPr>
          <p:cNvSpPr>
            <a:spLocks noGrp="1"/>
          </p:cNvSpPr>
          <p:nvPr>
            <p:ph type="sldNum" sz="quarter" idx="12"/>
          </p:nvPr>
        </p:nvSpPr>
        <p:spPr>
          <a:xfrm>
            <a:off x="8610600" y="6356350"/>
            <a:ext cx="2743200" cy="365125"/>
          </a:xfrm>
          <a:prstGeom prst="rect">
            <a:avLst/>
          </a:prstGeom>
        </p:spPr>
        <p:txBody>
          <a:bodyPr/>
          <a:lstStyle/>
          <a:p>
            <a:fld id="{D48FF75A-A78E-7642-97B2-AC88920B44AE}" type="slidenum">
              <a:rPr lang="en-US" smtClean="0"/>
              <a:t>‹#›</a:t>
            </a:fld>
            <a:endParaRPr lang="en-US"/>
          </a:p>
        </p:txBody>
      </p:sp>
    </p:spTree>
    <p:extLst>
      <p:ext uri="{BB962C8B-B14F-4D97-AF65-F5344CB8AC3E}">
        <p14:creationId xmlns:p14="http://schemas.microsoft.com/office/powerpoint/2010/main" val="279609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22C67-9A89-F7DC-E8A8-2343433FE6F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D7B3C7B-17CA-FFEA-3698-2324ED9A2C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4883B-4E5C-CDCF-92C2-E9DC24DC4B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F88C6-5B73-362F-CBC7-CB549F2C21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EEF962-F576-0724-C3B1-A25BF26733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FAACCD-D0EF-1306-1DBF-94FAC9F14D49}"/>
              </a:ext>
            </a:extLst>
          </p:cNvPr>
          <p:cNvSpPr>
            <a:spLocks noGrp="1"/>
          </p:cNvSpPr>
          <p:nvPr>
            <p:ph type="dt" sz="half" idx="10"/>
          </p:nvPr>
        </p:nvSpPr>
        <p:spPr>
          <a:xfrm>
            <a:off x="838200" y="6356350"/>
            <a:ext cx="2743200" cy="365125"/>
          </a:xfrm>
          <a:prstGeom prst="rect">
            <a:avLst/>
          </a:prstGeom>
        </p:spPr>
        <p:txBody>
          <a:bodyPr/>
          <a:lstStyle/>
          <a:p>
            <a:fld id="{9882782C-F709-9249-BAB1-F8B0D063E1D5}" type="datetimeFigureOut">
              <a:rPr lang="en-US" smtClean="0"/>
              <a:t>6/6/24</a:t>
            </a:fld>
            <a:endParaRPr lang="en-US"/>
          </a:p>
        </p:txBody>
      </p:sp>
      <p:sp>
        <p:nvSpPr>
          <p:cNvPr id="8" name="Footer Placeholder 7">
            <a:extLst>
              <a:ext uri="{FF2B5EF4-FFF2-40B4-BE49-F238E27FC236}">
                <a16:creationId xmlns:a16="http://schemas.microsoft.com/office/drawing/2014/main" id="{40DB58A2-EAF7-8A9A-513F-FDE51D99662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EEF1AD75-35FC-EA9A-6F94-5E4AA2168D37}"/>
              </a:ext>
            </a:extLst>
          </p:cNvPr>
          <p:cNvSpPr>
            <a:spLocks noGrp="1"/>
          </p:cNvSpPr>
          <p:nvPr>
            <p:ph type="sldNum" sz="quarter" idx="12"/>
          </p:nvPr>
        </p:nvSpPr>
        <p:spPr>
          <a:xfrm>
            <a:off x="8610600" y="6356350"/>
            <a:ext cx="2743200" cy="365125"/>
          </a:xfrm>
          <a:prstGeom prst="rect">
            <a:avLst/>
          </a:prstGeom>
        </p:spPr>
        <p:txBody>
          <a:bodyPr/>
          <a:lstStyle/>
          <a:p>
            <a:fld id="{D48FF75A-A78E-7642-97B2-AC88920B44AE}" type="slidenum">
              <a:rPr lang="en-US" smtClean="0"/>
              <a:t>‹#›</a:t>
            </a:fld>
            <a:endParaRPr lang="en-US"/>
          </a:p>
        </p:txBody>
      </p:sp>
    </p:spTree>
    <p:extLst>
      <p:ext uri="{BB962C8B-B14F-4D97-AF65-F5344CB8AC3E}">
        <p14:creationId xmlns:p14="http://schemas.microsoft.com/office/powerpoint/2010/main" val="12635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A96E-136C-4C9B-08D3-6A89F10E90FA}"/>
              </a:ext>
            </a:extLst>
          </p:cNvPr>
          <p:cNvSpPr>
            <a:spLocks noGrp="1"/>
          </p:cNvSpPr>
          <p:nvPr>
            <p:ph type="title"/>
          </p:nvPr>
        </p:nvSpPr>
        <p:spPr>
          <a:xfrm>
            <a:off x="838200" y="375064"/>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3ECC67A-0D5C-97A5-207D-63FA25FAC82B}"/>
              </a:ext>
            </a:extLst>
          </p:cNvPr>
          <p:cNvSpPr>
            <a:spLocks noGrp="1"/>
          </p:cNvSpPr>
          <p:nvPr>
            <p:ph type="dt" sz="half" idx="10"/>
          </p:nvPr>
        </p:nvSpPr>
        <p:spPr>
          <a:xfrm>
            <a:off x="838200" y="6356350"/>
            <a:ext cx="2743200" cy="365125"/>
          </a:xfrm>
          <a:prstGeom prst="rect">
            <a:avLst/>
          </a:prstGeom>
        </p:spPr>
        <p:txBody>
          <a:bodyPr/>
          <a:lstStyle/>
          <a:p>
            <a:fld id="{9882782C-F709-9249-BAB1-F8B0D063E1D5}" type="datetimeFigureOut">
              <a:rPr lang="en-US" smtClean="0"/>
              <a:t>6/6/24</a:t>
            </a:fld>
            <a:endParaRPr lang="en-US"/>
          </a:p>
        </p:txBody>
      </p:sp>
      <p:sp>
        <p:nvSpPr>
          <p:cNvPr id="4" name="Footer Placeholder 3">
            <a:extLst>
              <a:ext uri="{FF2B5EF4-FFF2-40B4-BE49-F238E27FC236}">
                <a16:creationId xmlns:a16="http://schemas.microsoft.com/office/drawing/2014/main" id="{EAE7DD45-05AE-6DF3-08F3-CF5E07AC63D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A9ABF75-AA6F-F5DB-9778-BC7B84814BDA}"/>
              </a:ext>
            </a:extLst>
          </p:cNvPr>
          <p:cNvSpPr>
            <a:spLocks noGrp="1"/>
          </p:cNvSpPr>
          <p:nvPr>
            <p:ph type="sldNum" sz="quarter" idx="12"/>
          </p:nvPr>
        </p:nvSpPr>
        <p:spPr>
          <a:xfrm>
            <a:off x="8610600" y="6356350"/>
            <a:ext cx="2743200" cy="365125"/>
          </a:xfrm>
          <a:prstGeom prst="rect">
            <a:avLst/>
          </a:prstGeom>
        </p:spPr>
        <p:txBody>
          <a:bodyPr/>
          <a:lstStyle/>
          <a:p>
            <a:fld id="{D48FF75A-A78E-7642-97B2-AC88920B44AE}" type="slidenum">
              <a:rPr lang="en-US" smtClean="0"/>
              <a:t>‹#›</a:t>
            </a:fld>
            <a:endParaRPr lang="en-US"/>
          </a:p>
        </p:txBody>
      </p:sp>
    </p:spTree>
    <p:extLst>
      <p:ext uri="{BB962C8B-B14F-4D97-AF65-F5344CB8AC3E}">
        <p14:creationId xmlns:p14="http://schemas.microsoft.com/office/powerpoint/2010/main" val="305026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0CA42-DB63-3FFC-941C-ECF45EF87B94}"/>
              </a:ext>
            </a:extLst>
          </p:cNvPr>
          <p:cNvSpPr>
            <a:spLocks noGrp="1"/>
          </p:cNvSpPr>
          <p:nvPr>
            <p:ph type="dt" sz="half" idx="10"/>
          </p:nvPr>
        </p:nvSpPr>
        <p:spPr>
          <a:xfrm>
            <a:off x="838200" y="6356350"/>
            <a:ext cx="2743200" cy="365125"/>
          </a:xfrm>
          <a:prstGeom prst="rect">
            <a:avLst/>
          </a:prstGeom>
        </p:spPr>
        <p:txBody>
          <a:bodyPr/>
          <a:lstStyle/>
          <a:p>
            <a:fld id="{9882782C-F709-9249-BAB1-F8B0D063E1D5}" type="datetimeFigureOut">
              <a:rPr lang="en-US" smtClean="0"/>
              <a:t>6/6/24</a:t>
            </a:fld>
            <a:endParaRPr lang="en-US"/>
          </a:p>
        </p:txBody>
      </p:sp>
      <p:sp>
        <p:nvSpPr>
          <p:cNvPr id="3" name="Footer Placeholder 2">
            <a:extLst>
              <a:ext uri="{FF2B5EF4-FFF2-40B4-BE49-F238E27FC236}">
                <a16:creationId xmlns:a16="http://schemas.microsoft.com/office/drawing/2014/main" id="{A1FC4AAE-0E66-CEBE-AFC3-6216543BAB7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398950C-A232-472B-A325-CA5B218A54F1}"/>
              </a:ext>
            </a:extLst>
          </p:cNvPr>
          <p:cNvSpPr>
            <a:spLocks noGrp="1"/>
          </p:cNvSpPr>
          <p:nvPr>
            <p:ph type="sldNum" sz="quarter" idx="12"/>
          </p:nvPr>
        </p:nvSpPr>
        <p:spPr>
          <a:xfrm>
            <a:off x="8610600" y="6356350"/>
            <a:ext cx="2743200" cy="365125"/>
          </a:xfrm>
          <a:prstGeom prst="rect">
            <a:avLst/>
          </a:prstGeom>
        </p:spPr>
        <p:txBody>
          <a:bodyPr/>
          <a:lstStyle/>
          <a:p>
            <a:fld id="{D48FF75A-A78E-7642-97B2-AC88920B44AE}" type="slidenum">
              <a:rPr lang="en-US" smtClean="0"/>
              <a:t>‹#›</a:t>
            </a:fld>
            <a:endParaRPr lang="en-US"/>
          </a:p>
        </p:txBody>
      </p:sp>
    </p:spTree>
    <p:extLst>
      <p:ext uri="{BB962C8B-B14F-4D97-AF65-F5344CB8AC3E}">
        <p14:creationId xmlns:p14="http://schemas.microsoft.com/office/powerpoint/2010/main" val="333683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772A8-4DB0-F075-25A4-17219072171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892DDE-F702-C45F-351D-CCB1E7914C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82219E-4292-0A61-D966-CECA4A8C3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C70E40-BEE3-AE93-1C52-1971DF259792}"/>
              </a:ext>
            </a:extLst>
          </p:cNvPr>
          <p:cNvSpPr>
            <a:spLocks noGrp="1"/>
          </p:cNvSpPr>
          <p:nvPr>
            <p:ph type="dt" sz="half" idx="10"/>
          </p:nvPr>
        </p:nvSpPr>
        <p:spPr>
          <a:xfrm>
            <a:off x="838200" y="6356350"/>
            <a:ext cx="2743200" cy="365125"/>
          </a:xfrm>
          <a:prstGeom prst="rect">
            <a:avLst/>
          </a:prstGeom>
        </p:spPr>
        <p:txBody>
          <a:bodyPr/>
          <a:lstStyle/>
          <a:p>
            <a:fld id="{9882782C-F709-9249-BAB1-F8B0D063E1D5}" type="datetimeFigureOut">
              <a:rPr lang="en-US" smtClean="0"/>
              <a:t>6/6/24</a:t>
            </a:fld>
            <a:endParaRPr lang="en-US"/>
          </a:p>
        </p:txBody>
      </p:sp>
      <p:sp>
        <p:nvSpPr>
          <p:cNvPr id="6" name="Footer Placeholder 5">
            <a:extLst>
              <a:ext uri="{FF2B5EF4-FFF2-40B4-BE49-F238E27FC236}">
                <a16:creationId xmlns:a16="http://schemas.microsoft.com/office/drawing/2014/main" id="{291EF4F3-4409-0417-139D-162C731D402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22C0C4C-DF42-F817-2ED5-1BA9D49B5AB9}"/>
              </a:ext>
            </a:extLst>
          </p:cNvPr>
          <p:cNvSpPr>
            <a:spLocks noGrp="1"/>
          </p:cNvSpPr>
          <p:nvPr>
            <p:ph type="sldNum" sz="quarter" idx="12"/>
          </p:nvPr>
        </p:nvSpPr>
        <p:spPr>
          <a:xfrm>
            <a:off x="8610600" y="6356350"/>
            <a:ext cx="2743200" cy="365125"/>
          </a:xfrm>
          <a:prstGeom prst="rect">
            <a:avLst/>
          </a:prstGeom>
        </p:spPr>
        <p:txBody>
          <a:bodyPr/>
          <a:lstStyle/>
          <a:p>
            <a:fld id="{D48FF75A-A78E-7642-97B2-AC88920B44AE}" type="slidenum">
              <a:rPr lang="en-US" smtClean="0"/>
              <a:t>‹#›</a:t>
            </a:fld>
            <a:endParaRPr lang="en-US"/>
          </a:p>
        </p:txBody>
      </p:sp>
    </p:spTree>
    <p:extLst>
      <p:ext uri="{BB962C8B-B14F-4D97-AF65-F5344CB8AC3E}">
        <p14:creationId xmlns:p14="http://schemas.microsoft.com/office/powerpoint/2010/main" val="234960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0A4A-C9A0-84FD-C276-F924988FD91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6EFF9B-29CB-8A0F-2AA3-95AE716ED1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D22064-F12C-F1F1-391B-C6867448C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8A3820-3F13-F3A5-461A-6D7E4277CC90}"/>
              </a:ext>
            </a:extLst>
          </p:cNvPr>
          <p:cNvSpPr>
            <a:spLocks noGrp="1"/>
          </p:cNvSpPr>
          <p:nvPr>
            <p:ph type="dt" sz="half" idx="10"/>
          </p:nvPr>
        </p:nvSpPr>
        <p:spPr>
          <a:xfrm>
            <a:off x="838200" y="6356350"/>
            <a:ext cx="2743200" cy="365125"/>
          </a:xfrm>
          <a:prstGeom prst="rect">
            <a:avLst/>
          </a:prstGeom>
        </p:spPr>
        <p:txBody>
          <a:bodyPr/>
          <a:lstStyle/>
          <a:p>
            <a:fld id="{9882782C-F709-9249-BAB1-F8B0D063E1D5}" type="datetimeFigureOut">
              <a:rPr lang="en-US" smtClean="0"/>
              <a:t>6/6/24</a:t>
            </a:fld>
            <a:endParaRPr lang="en-US"/>
          </a:p>
        </p:txBody>
      </p:sp>
      <p:sp>
        <p:nvSpPr>
          <p:cNvPr id="6" name="Footer Placeholder 5">
            <a:extLst>
              <a:ext uri="{FF2B5EF4-FFF2-40B4-BE49-F238E27FC236}">
                <a16:creationId xmlns:a16="http://schemas.microsoft.com/office/drawing/2014/main" id="{D10F70FB-0575-D00F-92B1-42D7793AD22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7E8EEBA-5DF3-9BDB-6D5D-A1353BC31E37}"/>
              </a:ext>
            </a:extLst>
          </p:cNvPr>
          <p:cNvSpPr>
            <a:spLocks noGrp="1"/>
          </p:cNvSpPr>
          <p:nvPr>
            <p:ph type="sldNum" sz="quarter" idx="12"/>
          </p:nvPr>
        </p:nvSpPr>
        <p:spPr>
          <a:xfrm>
            <a:off x="8610600" y="6356350"/>
            <a:ext cx="2743200" cy="365125"/>
          </a:xfrm>
          <a:prstGeom prst="rect">
            <a:avLst/>
          </a:prstGeom>
        </p:spPr>
        <p:txBody>
          <a:bodyPr/>
          <a:lstStyle/>
          <a:p>
            <a:fld id="{D48FF75A-A78E-7642-97B2-AC88920B44AE}" type="slidenum">
              <a:rPr lang="en-US" smtClean="0"/>
              <a:t>‹#›</a:t>
            </a:fld>
            <a:endParaRPr lang="en-US"/>
          </a:p>
        </p:txBody>
      </p:sp>
    </p:spTree>
    <p:extLst>
      <p:ext uri="{BB962C8B-B14F-4D97-AF65-F5344CB8AC3E}">
        <p14:creationId xmlns:p14="http://schemas.microsoft.com/office/powerpoint/2010/main" val="950506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41D5B87F-B75E-28DD-5DB9-B667AD0638D2}"/>
              </a:ext>
            </a:extLst>
          </p:cNvPr>
          <p:cNvSpPr/>
          <p:nvPr userDrawn="1"/>
        </p:nvSpPr>
        <p:spPr>
          <a:xfrm>
            <a:off x="0" y="0"/>
            <a:ext cx="12192000" cy="1325563"/>
          </a:xfrm>
          <a:custGeom>
            <a:avLst/>
            <a:gdLst>
              <a:gd name="connsiteX0" fmla="*/ 0 w 12192000"/>
              <a:gd name="connsiteY0" fmla="*/ 0 h 1835380"/>
              <a:gd name="connsiteX1" fmla="*/ 12192000 w 12192000"/>
              <a:gd name="connsiteY1" fmla="*/ 0 h 1835380"/>
              <a:gd name="connsiteX2" fmla="*/ 12192000 w 12192000"/>
              <a:gd name="connsiteY2" fmla="*/ 1190046 h 1835380"/>
              <a:gd name="connsiteX3" fmla="*/ 12168180 w 12192000"/>
              <a:gd name="connsiteY3" fmla="*/ 1195048 h 1835380"/>
              <a:gd name="connsiteX4" fmla="*/ 3223246 w 12192000"/>
              <a:gd name="connsiteY4" fmla="*/ 1835380 h 1835380"/>
              <a:gd name="connsiteX5" fmla="*/ 15456 w 12192000"/>
              <a:gd name="connsiteY5" fmla="*/ 1770085 h 1835380"/>
              <a:gd name="connsiteX6" fmla="*/ 0 w 12192000"/>
              <a:gd name="connsiteY6" fmla="*/ 1769323 h 18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35380">
                <a:moveTo>
                  <a:pt x="0" y="0"/>
                </a:moveTo>
                <a:lnTo>
                  <a:pt x="12192000" y="0"/>
                </a:lnTo>
                <a:lnTo>
                  <a:pt x="12192000" y="1190046"/>
                </a:lnTo>
                <a:lnTo>
                  <a:pt x="12168180" y="1195048"/>
                </a:lnTo>
                <a:cubicBezTo>
                  <a:pt x="10229638" y="1581379"/>
                  <a:pt x="6946758" y="1835380"/>
                  <a:pt x="3223246" y="1835380"/>
                </a:cubicBezTo>
                <a:cubicBezTo>
                  <a:pt x="2106193" y="1835380"/>
                  <a:pt x="1028796" y="1812520"/>
                  <a:pt x="15456" y="1770085"/>
                </a:cubicBezTo>
                <a:lnTo>
                  <a:pt x="0" y="1769323"/>
                </a:lnTo>
                <a:close/>
              </a:path>
            </a:pathLst>
          </a:custGeom>
          <a:solidFill>
            <a:srgbClr val="67C3E6">
              <a:alpha val="6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5730F43B-03A2-B7C2-AF27-D39F8FFAE1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9">
            <a:extLst>
              <a:ext uri="{FF2B5EF4-FFF2-40B4-BE49-F238E27FC236}">
                <a16:creationId xmlns:a16="http://schemas.microsoft.com/office/drawing/2014/main" id="{DD72215D-2235-D782-1BC1-0B5953E4F28D}"/>
              </a:ext>
            </a:extLst>
          </p:cNvPr>
          <p:cNvSpPr>
            <a:spLocks noGrp="1"/>
          </p:cNvSpPr>
          <p:nvPr>
            <p:ph type="title"/>
          </p:nvPr>
        </p:nvSpPr>
        <p:spPr>
          <a:xfrm>
            <a:off x="838200" y="94691"/>
            <a:ext cx="10515600" cy="820581"/>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123363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0" r:id="rId13"/>
    <p:sldLayoutId id="2147483676" r:id="rId14"/>
    <p:sldLayoutId id="2147483673" r:id="rId15"/>
    <p:sldLayoutId id="2147483681" r:id="rId16"/>
    <p:sldLayoutId id="2147483678" r:id="rId17"/>
    <p:sldLayoutId id="2147483674" r:id="rId18"/>
    <p:sldLayoutId id="2147483675" r:id="rId19"/>
    <p:sldLayoutId id="2147483679" r:id="rId20"/>
    <p:sldLayoutId id="2147483683" r:id="rId21"/>
    <p:sldLayoutId id="2147483677" r:id="rId22"/>
    <p:sldLayoutId id="2147483684"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imaa-institute.org/mergers-and-acquisitions-statistics/united-states-ma-statistics/"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hyperlink" Target="https://finance.yahoo.com/news/why-90-mergers-acquisitions-fail-155000525.html?guccounter=1&amp;guce_referrer=aHR0cHM6Ly93d3cuZ29vZ2xlLmNvbS8&amp;guce_referrer_sig=AQAAAMMPygZgHsUSbRChWNi1Y9vrF5gYt_2jYtCMRhakQU5mZzqSlqfp_qbtuNcxIV7XGAGiHQOnRja8Oei4mg42E_v4IKCHvgQZ5SJFPi2gmchba-avGF3PVxeF4Irxrmov19PPfwzp2mu5pE83UyepTWkYKaU6nbRuqjAQDQ_zkbNk"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2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1.xml"/><Relationship Id="rId5" Type="http://schemas.openxmlformats.org/officeDocument/2006/relationships/image" Target="../media/image16.png"/><Relationship Id="rId4" Type="http://schemas.openxmlformats.org/officeDocument/2006/relationships/image" Target="../media/image2.sv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635EC-2DE5-AF96-F6E8-6815A79E9307}"/>
              </a:ext>
            </a:extLst>
          </p:cNvPr>
          <p:cNvSpPr>
            <a:spLocks noGrp="1"/>
          </p:cNvSpPr>
          <p:nvPr>
            <p:ph type="ctrTitle"/>
          </p:nvPr>
        </p:nvSpPr>
        <p:spPr/>
        <p:txBody>
          <a:bodyPr/>
          <a:lstStyle/>
          <a:p>
            <a:r>
              <a:rPr lang="en-US" dirty="0"/>
              <a:t>Acquisition Due Diligence Project</a:t>
            </a:r>
          </a:p>
        </p:txBody>
      </p:sp>
      <p:sp>
        <p:nvSpPr>
          <p:cNvPr id="4" name="Subtitle 2">
            <a:extLst>
              <a:ext uri="{FF2B5EF4-FFF2-40B4-BE49-F238E27FC236}">
                <a16:creationId xmlns:a16="http://schemas.microsoft.com/office/drawing/2014/main" id="{16B19866-0DF4-E6AB-C663-8C3D0AD84BF4}"/>
              </a:ext>
            </a:extLst>
          </p:cNvPr>
          <p:cNvSpPr>
            <a:spLocks noGrp="1"/>
          </p:cNvSpPr>
          <p:nvPr>
            <p:ph type="subTitle" idx="1"/>
          </p:nvPr>
        </p:nvSpPr>
        <p:spPr/>
        <p:txBody>
          <a:bodyPr>
            <a:normAutofit lnSpcReduction="10000"/>
          </a:bodyPr>
          <a:lstStyle/>
          <a:p>
            <a:endParaRPr lang="en-US" dirty="0"/>
          </a:p>
          <a:p>
            <a:endParaRPr lang="en-US" dirty="0"/>
          </a:p>
          <a:p>
            <a:endParaRPr lang="en-US" dirty="0"/>
          </a:p>
          <a:p>
            <a:r>
              <a:rPr lang="en-US" dirty="0"/>
              <a:t>Leland Murrin</a:t>
            </a:r>
          </a:p>
        </p:txBody>
      </p:sp>
    </p:spTree>
    <p:extLst>
      <p:ext uri="{BB962C8B-B14F-4D97-AF65-F5344CB8AC3E}">
        <p14:creationId xmlns:p14="http://schemas.microsoft.com/office/powerpoint/2010/main" val="317073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6B8A089-5568-5BB9-AD31-81BBD2C3BC82}"/>
              </a:ext>
            </a:extLst>
          </p:cNvPr>
          <p:cNvSpPr>
            <a:spLocks noGrp="1"/>
          </p:cNvSpPr>
          <p:nvPr>
            <p:ph idx="1"/>
          </p:nvPr>
        </p:nvSpPr>
        <p:spPr>
          <a:xfrm>
            <a:off x="838200" y="1848068"/>
            <a:ext cx="2243203" cy="4575495"/>
          </a:xfrm>
        </p:spPr>
        <p:txBody>
          <a:bodyPr>
            <a:noAutofit/>
          </a:bodyPr>
          <a:lstStyle/>
          <a:p>
            <a:r>
              <a:rPr lang="en-US" dirty="0"/>
              <a:t>Accts 15, 17 &amp; 18:</a:t>
            </a:r>
          </a:p>
          <a:p>
            <a:pPr lvl="1"/>
            <a:r>
              <a:rPr lang="en-US" dirty="0"/>
              <a:t>Discontinuous</a:t>
            </a:r>
          </a:p>
          <a:p>
            <a:pPr lvl="1"/>
            <a:endParaRPr lang="en-US" dirty="0"/>
          </a:p>
          <a:p>
            <a:r>
              <a:rPr lang="en-US" dirty="0"/>
              <a:t>Accts 1, 6 &amp; 10:</a:t>
            </a:r>
          </a:p>
          <a:p>
            <a:pPr lvl="1"/>
            <a:r>
              <a:rPr lang="en-US" dirty="0"/>
              <a:t>Continuous</a:t>
            </a:r>
          </a:p>
          <a:p>
            <a:pPr lvl="1"/>
            <a:r>
              <a:rPr lang="en-US" dirty="0"/>
              <a:t>Constant</a:t>
            </a:r>
          </a:p>
          <a:p>
            <a:pPr lvl="1"/>
            <a:endParaRPr lang="en-US" dirty="0"/>
          </a:p>
          <a:p>
            <a:r>
              <a:rPr lang="en-US" dirty="0"/>
              <a:t>Accounts 2, 4 &amp; 5:</a:t>
            </a:r>
          </a:p>
          <a:p>
            <a:pPr lvl="1"/>
            <a:r>
              <a:rPr lang="en-US" dirty="0"/>
              <a:t>Continuous</a:t>
            </a:r>
          </a:p>
          <a:p>
            <a:pPr lvl="1"/>
            <a:r>
              <a:rPr lang="en-US" dirty="0"/>
              <a:t>High Variability</a:t>
            </a:r>
          </a:p>
        </p:txBody>
      </p:sp>
      <p:pic>
        <p:nvPicPr>
          <p:cNvPr id="11" name="Content Placeholder 10">
            <a:extLst>
              <a:ext uri="{FF2B5EF4-FFF2-40B4-BE49-F238E27FC236}">
                <a16:creationId xmlns:a16="http://schemas.microsoft.com/office/drawing/2014/main" id="{322CD360-A5A5-BD8B-6B43-E2B6BBC62F41}"/>
              </a:ext>
            </a:extLst>
          </p:cNvPr>
          <p:cNvPicPr>
            <a:picLocks noGrp="1" noChangeAspect="1"/>
          </p:cNvPicPr>
          <p:nvPr>
            <p:ph sz="quarter" idx="14"/>
          </p:nvPr>
        </p:nvPicPr>
        <p:blipFill>
          <a:blip r:embed="rId3"/>
          <a:srcRect/>
          <a:stretch/>
        </p:blipFill>
        <p:spPr>
          <a:xfrm>
            <a:off x="3791452" y="1847850"/>
            <a:ext cx="7064958" cy="4575175"/>
          </a:xfrm>
        </p:spPr>
      </p:pic>
      <p:sp>
        <p:nvSpPr>
          <p:cNvPr id="4" name="Title 3">
            <a:extLst>
              <a:ext uri="{FF2B5EF4-FFF2-40B4-BE49-F238E27FC236}">
                <a16:creationId xmlns:a16="http://schemas.microsoft.com/office/drawing/2014/main" id="{DBA1C685-FFC4-1B1A-BFBC-364A73D1C82E}"/>
              </a:ext>
            </a:extLst>
          </p:cNvPr>
          <p:cNvSpPr>
            <a:spLocks noGrp="1"/>
          </p:cNvSpPr>
          <p:nvPr>
            <p:ph type="title"/>
          </p:nvPr>
        </p:nvSpPr>
        <p:spPr>
          <a:xfrm>
            <a:off x="838200" y="161080"/>
            <a:ext cx="10515600" cy="618172"/>
          </a:xfrm>
        </p:spPr>
        <p:txBody>
          <a:bodyPr/>
          <a:lstStyle/>
          <a:p>
            <a:r>
              <a:rPr lang="en-US" dirty="0"/>
              <a:t>EDA</a:t>
            </a:r>
          </a:p>
        </p:txBody>
      </p:sp>
      <p:sp>
        <p:nvSpPr>
          <p:cNvPr id="6" name="Text Placeholder 5">
            <a:extLst>
              <a:ext uri="{FF2B5EF4-FFF2-40B4-BE49-F238E27FC236}">
                <a16:creationId xmlns:a16="http://schemas.microsoft.com/office/drawing/2014/main" id="{69C8E2FC-2A34-030F-0B02-86F0E4C6A858}"/>
              </a:ext>
            </a:extLst>
          </p:cNvPr>
          <p:cNvSpPr>
            <a:spLocks noGrp="1"/>
          </p:cNvSpPr>
          <p:nvPr>
            <p:ph type="body" sz="quarter" idx="13"/>
          </p:nvPr>
        </p:nvSpPr>
        <p:spPr>
          <a:xfrm>
            <a:off x="838200" y="779252"/>
            <a:ext cx="10515600" cy="467232"/>
          </a:xfrm>
        </p:spPr>
        <p:txBody>
          <a:bodyPr>
            <a:noAutofit/>
          </a:bodyPr>
          <a:lstStyle/>
          <a:p>
            <a:r>
              <a:rPr lang="en-US" dirty="0"/>
              <a:t>Transactions by Account</a:t>
            </a:r>
          </a:p>
        </p:txBody>
      </p:sp>
    </p:spTree>
    <p:extLst>
      <p:ext uri="{BB962C8B-B14F-4D97-AF65-F5344CB8AC3E}">
        <p14:creationId xmlns:p14="http://schemas.microsoft.com/office/powerpoint/2010/main" val="3885452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151BD3A-C55C-7671-29D7-37D777592369}"/>
              </a:ext>
            </a:extLst>
          </p:cNvPr>
          <p:cNvSpPr>
            <a:spLocks noGrp="1"/>
          </p:cNvSpPr>
          <p:nvPr>
            <p:ph idx="1"/>
          </p:nvPr>
        </p:nvSpPr>
        <p:spPr>
          <a:xfrm>
            <a:off x="838200" y="1848068"/>
            <a:ext cx="2243203" cy="4575495"/>
          </a:xfrm>
        </p:spPr>
        <p:txBody>
          <a:bodyPr>
            <a:noAutofit/>
          </a:bodyPr>
          <a:lstStyle/>
          <a:p>
            <a:r>
              <a:rPr lang="en-US" dirty="0"/>
              <a:t>BK and CB</a:t>
            </a:r>
          </a:p>
          <a:p>
            <a:pPr lvl="1"/>
            <a:r>
              <a:rPr lang="en-US" dirty="0"/>
              <a:t>Continuous</a:t>
            </a:r>
          </a:p>
          <a:p>
            <a:pPr lvl="1"/>
            <a:r>
              <a:rPr lang="en-US" dirty="0"/>
              <a:t>High Variability (CB)</a:t>
            </a:r>
          </a:p>
          <a:p>
            <a:pPr lvl="1"/>
            <a:endParaRPr lang="en-US" dirty="0"/>
          </a:p>
          <a:p>
            <a:r>
              <a:rPr lang="en-US" dirty="0"/>
              <a:t>CI and EM</a:t>
            </a:r>
          </a:p>
          <a:p>
            <a:pPr lvl="1"/>
            <a:r>
              <a:rPr lang="en-US" dirty="0"/>
              <a:t>Discontinuous</a:t>
            </a:r>
          </a:p>
          <a:p>
            <a:pPr lvl="1"/>
            <a:r>
              <a:rPr lang="en-US" dirty="0"/>
              <a:t>Variable</a:t>
            </a:r>
          </a:p>
          <a:p>
            <a:pPr lvl="1"/>
            <a:endParaRPr lang="en-US" dirty="0"/>
          </a:p>
          <a:p>
            <a:r>
              <a:rPr lang="en-US" dirty="0"/>
              <a:t>AD	</a:t>
            </a:r>
          </a:p>
          <a:p>
            <a:pPr lvl="1"/>
            <a:r>
              <a:rPr lang="en-US" dirty="0"/>
              <a:t>Continuous (50%)</a:t>
            </a:r>
          </a:p>
          <a:p>
            <a:pPr marL="9525" lvl="1" indent="0">
              <a:buNone/>
            </a:pPr>
            <a:endParaRPr lang="en-US" dirty="0"/>
          </a:p>
          <a:p>
            <a:pPr lvl="1"/>
            <a:r>
              <a:rPr lang="en-US" i="1" dirty="0"/>
              <a:t>Note: Heatmap displays top 15 (95th pct) out of 355 total desc1s</a:t>
            </a:r>
          </a:p>
          <a:p>
            <a:pPr marL="9525" lvl="1" indent="0">
              <a:buNone/>
            </a:pPr>
            <a:endParaRPr lang="en-US" dirty="0"/>
          </a:p>
        </p:txBody>
      </p:sp>
      <p:pic>
        <p:nvPicPr>
          <p:cNvPr id="10" name="Content Placeholder 9">
            <a:extLst>
              <a:ext uri="{FF2B5EF4-FFF2-40B4-BE49-F238E27FC236}">
                <a16:creationId xmlns:a16="http://schemas.microsoft.com/office/drawing/2014/main" id="{9BE8992E-3D6D-F0E1-398F-EE17EFE0FE21}"/>
              </a:ext>
            </a:extLst>
          </p:cNvPr>
          <p:cNvPicPr>
            <a:picLocks noGrp="1" noChangeAspect="1"/>
          </p:cNvPicPr>
          <p:nvPr>
            <p:ph sz="quarter" idx="14"/>
          </p:nvPr>
        </p:nvPicPr>
        <p:blipFill>
          <a:blip r:embed="rId3"/>
          <a:srcRect/>
          <a:stretch/>
        </p:blipFill>
        <p:spPr>
          <a:xfrm>
            <a:off x="3942108" y="1847850"/>
            <a:ext cx="6763646" cy="4575175"/>
          </a:xfrm>
        </p:spPr>
      </p:pic>
      <p:sp>
        <p:nvSpPr>
          <p:cNvPr id="4" name="Title 3">
            <a:extLst>
              <a:ext uri="{FF2B5EF4-FFF2-40B4-BE49-F238E27FC236}">
                <a16:creationId xmlns:a16="http://schemas.microsoft.com/office/drawing/2014/main" id="{4E7DF80B-DAA6-0D3B-6AD1-52F75FC31900}"/>
              </a:ext>
            </a:extLst>
          </p:cNvPr>
          <p:cNvSpPr>
            <a:spLocks noGrp="1"/>
          </p:cNvSpPr>
          <p:nvPr>
            <p:ph type="title"/>
          </p:nvPr>
        </p:nvSpPr>
        <p:spPr>
          <a:xfrm>
            <a:off x="838200" y="161080"/>
            <a:ext cx="10515600" cy="618172"/>
          </a:xfrm>
        </p:spPr>
        <p:txBody>
          <a:bodyPr/>
          <a:lstStyle/>
          <a:p>
            <a:r>
              <a:rPr lang="en-US" dirty="0"/>
              <a:t>EDA</a:t>
            </a:r>
          </a:p>
        </p:txBody>
      </p:sp>
      <p:sp>
        <p:nvSpPr>
          <p:cNvPr id="6" name="Text Placeholder 5">
            <a:extLst>
              <a:ext uri="{FF2B5EF4-FFF2-40B4-BE49-F238E27FC236}">
                <a16:creationId xmlns:a16="http://schemas.microsoft.com/office/drawing/2014/main" id="{0B3DAC59-9B86-BFB1-D898-12DC28F7994E}"/>
              </a:ext>
            </a:extLst>
          </p:cNvPr>
          <p:cNvSpPr>
            <a:spLocks noGrp="1"/>
          </p:cNvSpPr>
          <p:nvPr>
            <p:ph type="body" sz="quarter" idx="13"/>
          </p:nvPr>
        </p:nvSpPr>
        <p:spPr>
          <a:xfrm>
            <a:off x="838200" y="779252"/>
            <a:ext cx="10515600" cy="467232"/>
          </a:xfrm>
        </p:spPr>
        <p:txBody>
          <a:bodyPr>
            <a:noAutofit/>
          </a:bodyPr>
          <a:lstStyle/>
          <a:p>
            <a:r>
              <a:rPr lang="en-US" dirty="0"/>
              <a:t>Transactions by Desc1</a:t>
            </a:r>
          </a:p>
        </p:txBody>
      </p:sp>
    </p:spTree>
    <p:extLst>
      <p:ext uri="{BB962C8B-B14F-4D97-AF65-F5344CB8AC3E}">
        <p14:creationId xmlns:p14="http://schemas.microsoft.com/office/powerpoint/2010/main" val="1004451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D740F1B-DDD5-58E2-BBCB-F5B4B70B55D3}"/>
              </a:ext>
            </a:extLst>
          </p:cNvPr>
          <p:cNvSpPr>
            <a:spLocks noGrp="1"/>
          </p:cNvSpPr>
          <p:nvPr>
            <p:ph type="title"/>
          </p:nvPr>
        </p:nvSpPr>
        <p:spPr>
          <a:xfrm>
            <a:off x="838200" y="161080"/>
            <a:ext cx="10515600" cy="618172"/>
          </a:xfrm>
        </p:spPr>
        <p:txBody>
          <a:bodyPr/>
          <a:lstStyle/>
          <a:p>
            <a:r>
              <a:rPr lang="en-US" dirty="0"/>
              <a:t>EDA</a:t>
            </a:r>
          </a:p>
        </p:txBody>
      </p:sp>
      <p:sp>
        <p:nvSpPr>
          <p:cNvPr id="12" name="Text Placeholder 11">
            <a:extLst>
              <a:ext uri="{FF2B5EF4-FFF2-40B4-BE49-F238E27FC236}">
                <a16:creationId xmlns:a16="http://schemas.microsoft.com/office/drawing/2014/main" id="{3A6F59C1-07D7-89D7-C55A-635DBBB9BB9B}"/>
              </a:ext>
            </a:extLst>
          </p:cNvPr>
          <p:cNvSpPr>
            <a:spLocks noGrp="1"/>
          </p:cNvSpPr>
          <p:nvPr>
            <p:ph type="body" sz="quarter" idx="17"/>
          </p:nvPr>
        </p:nvSpPr>
        <p:spPr>
          <a:xfrm>
            <a:off x="838200" y="779252"/>
            <a:ext cx="10515600" cy="467232"/>
          </a:xfrm>
        </p:spPr>
        <p:txBody>
          <a:bodyPr/>
          <a:lstStyle/>
          <a:p>
            <a:r>
              <a:rPr lang="en-US" dirty="0"/>
              <a:t>Transaction Monthly Percentage by Desc1</a:t>
            </a:r>
          </a:p>
        </p:txBody>
      </p:sp>
      <p:pic>
        <p:nvPicPr>
          <p:cNvPr id="6" name="Content Placeholder 5">
            <a:extLst>
              <a:ext uri="{FF2B5EF4-FFF2-40B4-BE49-F238E27FC236}">
                <a16:creationId xmlns:a16="http://schemas.microsoft.com/office/drawing/2014/main" id="{BF04457B-6C1C-9614-EA01-619A74B152BF}"/>
              </a:ext>
            </a:extLst>
          </p:cNvPr>
          <p:cNvPicPr>
            <a:picLocks noGrp="1" noChangeAspect="1"/>
          </p:cNvPicPr>
          <p:nvPr>
            <p:ph sz="quarter" idx="18"/>
          </p:nvPr>
        </p:nvPicPr>
        <p:blipFill>
          <a:blip r:embed="rId3"/>
          <a:stretch>
            <a:fillRect/>
          </a:stretch>
        </p:blipFill>
        <p:spPr>
          <a:xfrm>
            <a:off x="5075844" y="1433513"/>
            <a:ext cx="5697911" cy="5080000"/>
          </a:xfrm>
        </p:spPr>
      </p:pic>
      <p:sp>
        <p:nvSpPr>
          <p:cNvPr id="4" name="Content Placeholder 3">
            <a:extLst>
              <a:ext uri="{FF2B5EF4-FFF2-40B4-BE49-F238E27FC236}">
                <a16:creationId xmlns:a16="http://schemas.microsoft.com/office/drawing/2014/main" id="{86B00817-A3CC-B729-B2A0-6180AB40ECF3}"/>
              </a:ext>
            </a:extLst>
          </p:cNvPr>
          <p:cNvSpPr>
            <a:spLocks noGrp="1"/>
          </p:cNvSpPr>
          <p:nvPr>
            <p:ph sz="quarter" idx="19"/>
          </p:nvPr>
        </p:nvSpPr>
        <p:spPr>
          <a:xfrm>
            <a:off x="838200" y="1433417"/>
            <a:ext cx="3657600" cy="5080096"/>
          </a:xfrm>
        </p:spPr>
        <p:txBody>
          <a:bodyPr anchor="ctr"/>
          <a:lstStyle/>
          <a:p>
            <a:r>
              <a:rPr lang="en-US" dirty="0"/>
              <a:t>CB:</a:t>
            </a:r>
          </a:p>
          <a:p>
            <a:pPr lvl="1"/>
            <a:r>
              <a:rPr lang="en-US" dirty="0"/>
              <a:t>High Variability (Total &gt; Percentage)</a:t>
            </a:r>
          </a:p>
          <a:p>
            <a:pPr lvl="1"/>
            <a:endParaRPr lang="en-US" dirty="0"/>
          </a:p>
          <a:p>
            <a:r>
              <a:rPr lang="en-US" dirty="0"/>
              <a:t>Other 3 Desc1s:</a:t>
            </a:r>
          </a:p>
          <a:p>
            <a:pPr lvl="1"/>
            <a:r>
              <a:rPr lang="en-US" dirty="0"/>
              <a:t>Low Variability (Total = Percentage)</a:t>
            </a:r>
          </a:p>
          <a:p>
            <a:pPr lvl="1"/>
            <a:endParaRPr lang="en-US" dirty="0"/>
          </a:p>
          <a:p>
            <a:pPr lvl="1"/>
            <a:endParaRPr lang="en-US" dirty="0"/>
          </a:p>
          <a:p>
            <a:pPr lvl="1"/>
            <a:r>
              <a:rPr lang="en-US" i="1" dirty="0"/>
              <a:t>Note: Percentage = desc1’s portion of total amount </a:t>
            </a:r>
          </a:p>
        </p:txBody>
      </p:sp>
    </p:spTree>
    <p:extLst>
      <p:ext uri="{BB962C8B-B14F-4D97-AF65-F5344CB8AC3E}">
        <p14:creationId xmlns:p14="http://schemas.microsoft.com/office/powerpoint/2010/main" val="132314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323AA-3FD0-99D9-5792-C38DB820288D}"/>
              </a:ext>
            </a:extLst>
          </p:cNvPr>
          <p:cNvSpPr>
            <a:spLocks noGrp="1"/>
          </p:cNvSpPr>
          <p:nvPr>
            <p:ph idx="1"/>
          </p:nvPr>
        </p:nvSpPr>
        <p:spPr>
          <a:xfrm>
            <a:off x="838200" y="1848068"/>
            <a:ext cx="6400800" cy="4575495"/>
          </a:xfrm>
        </p:spPr>
        <p:txBody>
          <a:bodyPr/>
          <a:lstStyle/>
          <a:p>
            <a:r>
              <a:rPr lang="en-US" dirty="0"/>
              <a:t>Large transactions:</a:t>
            </a:r>
          </a:p>
          <a:p>
            <a:pPr lvl="1"/>
            <a:r>
              <a:rPr lang="en-US" dirty="0"/>
              <a:t>Signs of major sales</a:t>
            </a:r>
          </a:p>
          <a:p>
            <a:pPr lvl="1"/>
            <a:r>
              <a:rPr lang="en-US" dirty="0"/>
              <a:t>Top priority for analysis</a:t>
            </a:r>
          </a:p>
          <a:p>
            <a:pPr lvl="1"/>
            <a:endParaRPr lang="en-US" dirty="0"/>
          </a:p>
          <a:p>
            <a:r>
              <a:rPr lang="en-US" dirty="0"/>
              <a:t>Repeated transactions:</a:t>
            </a:r>
          </a:p>
          <a:p>
            <a:pPr lvl="1"/>
            <a:r>
              <a:rPr lang="en-US" dirty="0"/>
              <a:t>Systematic stream of revenue </a:t>
            </a:r>
          </a:p>
          <a:p>
            <a:pPr lvl="1"/>
            <a:r>
              <a:rPr lang="en-US" dirty="0"/>
              <a:t>Accounting practices that are occurring consistently</a:t>
            </a:r>
          </a:p>
          <a:p>
            <a:pPr lvl="1"/>
            <a:endParaRPr lang="en-US" dirty="0"/>
          </a:p>
          <a:p>
            <a:r>
              <a:rPr lang="en-US" dirty="0"/>
              <a:t>Table shows large repeating transactions:</a:t>
            </a:r>
          </a:p>
          <a:p>
            <a:pPr lvl="1"/>
            <a:r>
              <a:rPr lang="en-US" dirty="0"/>
              <a:t>Greater than $50,000</a:t>
            </a:r>
          </a:p>
          <a:p>
            <a:pPr lvl="1"/>
            <a:r>
              <a:rPr lang="en-US" dirty="0"/>
              <a:t>Frequency &gt; 1 </a:t>
            </a:r>
          </a:p>
          <a:p>
            <a:pPr lvl="1"/>
            <a:r>
              <a:rPr lang="en-US" dirty="0"/>
              <a:t>Label ‘other’ = not repeated</a:t>
            </a:r>
          </a:p>
          <a:p>
            <a:pPr lvl="1"/>
            <a:endParaRPr lang="en-US" dirty="0"/>
          </a:p>
          <a:p>
            <a:pPr marL="517525" lvl="1" indent="-285750"/>
            <a:r>
              <a:rPr lang="en-US" i="1" dirty="0"/>
              <a:t>Note: $83,359.94 occurred 57 times, which is</a:t>
            </a:r>
            <a:br>
              <a:rPr lang="en-US" i="1" dirty="0"/>
            </a:br>
            <a:r>
              <a:rPr lang="en-US" i="1" dirty="0"/>
              <a:t>approximately more than 14 times a year across 4 years</a:t>
            </a:r>
          </a:p>
        </p:txBody>
      </p:sp>
      <p:graphicFrame>
        <p:nvGraphicFramePr>
          <p:cNvPr id="8" name="Content Placeholder 7">
            <a:extLst>
              <a:ext uri="{FF2B5EF4-FFF2-40B4-BE49-F238E27FC236}">
                <a16:creationId xmlns:a16="http://schemas.microsoft.com/office/drawing/2014/main" id="{57E82B87-033B-FD99-69F2-B2C1D3F0F14F}"/>
              </a:ext>
            </a:extLst>
          </p:cNvPr>
          <p:cNvGraphicFramePr>
            <a:graphicFrameLocks noGrp="1"/>
          </p:cNvGraphicFramePr>
          <p:nvPr>
            <p:ph sz="quarter" idx="14"/>
            <p:extLst>
              <p:ext uri="{D42A27DB-BD31-4B8C-83A1-F6EECF244321}">
                <p14:modId xmlns:p14="http://schemas.microsoft.com/office/powerpoint/2010/main" val="144945716"/>
              </p:ext>
            </p:extLst>
          </p:nvPr>
        </p:nvGraphicFramePr>
        <p:xfrm>
          <a:off x="7696200" y="1847850"/>
          <a:ext cx="2743200" cy="36576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0">
                <a:tc gridSpan="2">
                  <a:txBody>
                    <a:bodyPr/>
                    <a:lstStyle/>
                    <a:p>
                      <a:pPr algn="ctr"/>
                      <a:r>
                        <a:rPr dirty="0">
                          <a:solidFill>
                            <a:srgbClr val="000000"/>
                          </a:solidFill>
                        </a:rPr>
                        <a:t>Large Transactions by Frequency</a:t>
                      </a:r>
                    </a:p>
                  </a:txBody>
                  <a:tcPr>
                    <a:lnL w="12700" cmpd="sng">
                      <a:solidFill>
                        <a:srgbClr val="FFFFFF"/>
                      </a:solidFill>
                    </a:lnL>
                    <a:lnR w="38100" cmpd="sng">
                      <a:solidFill>
                        <a:srgbClr val="FFFFFF"/>
                      </a:solidFill>
                    </a:lnR>
                    <a:lnT w="12700" cmpd="sng">
                      <a:solidFill>
                        <a:srgbClr val="FFFFFF"/>
                      </a:solidFill>
                    </a:lnT>
                    <a:lnB w="12700" cmpd="sng">
                      <a:solidFill>
                        <a:srgbClr val="000000"/>
                      </a:solidFill>
                    </a:lnB>
                    <a:solidFill>
                      <a:srgbClr val="70AD47">
                        <a:alpha val="0"/>
                      </a:srgbClr>
                    </a:solidFill>
                  </a:tcPr>
                </a:tc>
                <a:tc hMerge="1">
                  <a:txBody>
                    <a:bodyPr/>
                    <a:lstStyle/>
                    <a:p>
                      <a:endParaRPr/>
                    </a:p>
                  </a:txBody>
                  <a:tcPr/>
                </a:tc>
                <a:extLst>
                  <a:ext uri="{0D108BD9-81ED-4DB2-BD59-A6C34878D82A}">
                    <a16:rowId xmlns:a16="http://schemas.microsoft.com/office/drawing/2014/main" val="10000"/>
                  </a:ext>
                </a:extLst>
              </a:tr>
              <a:tr h="228600">
                <a:tc>
                  <a:txBody>
                    <a:bodyPr/>
                    <a:lstStyle/>
                    <a:p>
                      <a:pPr algn="ctr"/>
                      <a:r>
                        <a:rPr sz="1200" b="1" dirty="0">
                          <a:solidFill>
                            <a:srgbClr val="000000"/>
                          </a:solidFill>
                        </a:rPr>
                        <a:t>Debit</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dirty="0">
                          <a:solidFill>
                            <a:srgbClr val="000000"/>
                          </a:solidFill>
                        </a:rPr>
                        <a:t>Freq</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extLst>
                  <a:ext uri="{0D108BD9-81ED-4DB2-BD59-A6C34878D82A}">
                    <a16:rowId xmlns:a16="http://schemas.microsoft.com/office/drawing/2014/main" val="10001"/>
                  </a:ext>
                </a:extLst>
              </a:tr>
              <a:tr h="228600">
                <a:tc>
                  <a:txBody>
                    <a:bodyPr/>
                    <a:lstStyle/>
                    <a:p>
                      <a:pPr algn="ctr"/>
                      <a:r>
                        <a:rPr sz="1200" dirty="0">
                          <a:solidFill>
                            <a:srgbClr val="000000"/>
                          </a:solidFill>
                        </a:rPr>
                        <a:t>$83,360</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57</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2"/>
                  </a:ext>
                </a:extLst>
              </a:tr>
              <a:tr h="228600">
                <a:tc>
                  <a:txBody>
                    <a:bodyPr/>
                    <a:lstStyle/>
                    <a:p>
                      <a:pPr algn="ctr"/>
                      <a:r>
                        <a:rPr sz="1200">
                          <a:solidFill>
                            <a:srgbClr val="000000"/>
                          </a:solidFill>
                        </a:rPr>
                        <a:t>other</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31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3"/>
                  </a:ext>
                </a:extLst>
              </a:tr>
              <a:tr h="228600">
                <a:tc>
                  <a:txBody>
                    <a:bodyPr/>
                    <a:lstStyle/>
                    <a:p>
                      <a:pPr algn="ctr"/>
                      <a:r>
                        <a:rPr sz="1200">
                          <a:solidFill>
                            <a:srgbClr val="000000"/>
                          </a:solidFill>
                        </a:rPr>
                        <a:t>$84,194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8</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4"/>
                  </a:ext>
                </a:extLst>
              </a:tr>
              <a:tr h="228600">
                <a:tc>
                  <a:txBody>
                    <a:bodyPr/>
                    <a:lstStyle/>
                    <a:p>
                      <a:pPr algn="ctr"/>
                      <a:r>
                        <a:rPr sz="1200">
                          <a:solidFill>
                            <a:srgbClr val="000000"/>
                          </a:solidFill>
                        </a:rPr>
                        <a:t>$135,659</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7</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5"/>
                  </a:ext>
                </a:extLst>
              </a:tr>
              <a:tr h="228600">
                <a:tc>
                  <a:txBody>
                    <a:bodyPr/>
                    <a:lstStyle/>
                    <a:p>
                      <a:pPr algn="ctr"/>
                      <a:r>
                        <a:rPr sz="1200">
                          <a:solidFill>
                            <a:srgbClr val="000000"/>
                          </a:solidFill>
                        </a:rPr>
                        <a:t>$84,050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6"/>
                  </a:ext>
                </a:extLst>
              </a:tr>
              <a:tr h="228600">
                <a:tc>
                  <a:txBody>
                    <a:bodyPr/>
                    <a:lstStyle/>
                    <a:p>
                      <a:pPr algn="ctr"/>
                      <a:r>
                        <a:rPr sz="1200">
                          <a:solidFill>
                            <a:srgbClr val="000000"/>
                          </a:solidFill>
                        </a:rPr>
                        <a:t>$84,324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7"/>
                  </a:ext>
                </a:extLst>
              </a:tr>
              <a:tr h="228600">
                <a:tc>
                  <a:txBody>
                    <a:bodyPr/>
                    <a:lstStyle/>
                    <a:p>
                      <a:pPr algn="ctr"/>
                      <a:r>
                        <a:rPr sz="1200">
                          <a:solidFill>
                            <a:srgbClr val="000000"/>
                          </a:solidFill>
                        </a:rPr>
                        <a:t>$84,603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8"/>
                  </a:ext>
                </a:extLst>
              </a:tr>
              <a:tr h="228600">
                <a:tc>
                  <a:txBody>
                    <a:bodyPr/>
                    <a:lstStyle/>
                    <a:p>
                      <a:pPr algn="ctr"/>
                      <a:r>
                        <a:rPr sz="1200">
                          <a:solidFill>
                            <a:srgbClr val="000000"/>
                          </a:solidFill>
                        </a:rPr>
                        <a:t>$86,290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9"/>
                  </a:ext>
                </a:extLst>
              </a:tr>
              <a:tr h="228600">
                <a:tc>
                  <a:txBody>
                    <a:bodyPr/>
                    <a:lstStyle/>
                    <a:p>
                      <a:pPr algn="ctr"/>
                      <a:r>
                        <a:rPr sz="1200">
                          <a:solidFill>
                            <a:srgbClr val="000000"/>
                          </a:solidFill>
                        </a:rPr>
                        <a:t>$91,054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10"/>
                  </a:ext>
                </a:extLst>
              </a:tr>
              <a:tr h="228600">
                <a:tc>
                  <a:txBody>
                    <a:bodyPr/>
                    <a:lstStyle/>
                    <a:p>
                      <a:pPr algn="ctr"/>
                      <a:r>
                        <a:rPr sz="1200">
                          <a:solidFill>
                            <a:srgbClr val="000000"/>
                          </a:solidFill>
                        </a:rPr>
                        <a:t>$97,603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11"/>
                  </a:ext>
                </a:extLst>
              </a:tr>
            </a:tbl>
          </a:graphicData>
        </a:graphic>
      </p:graphicFrame>
      <p:sp>
        <p:nvSpPr>
          <p:cNvPr id="7" name="Title 1">
            <a:extLst>
              <a:ext uri="{FF2B5EF4-FFF2-40B4-BE49-F238E27FC236}">
                <a16:creationId xmlns:a16="http://schemas.microsoft.com/office/drawing/2014/main" id="{ABF1F0D4-C632-2D25-58CF-EEC5C471F977}"/>
              </a:ext>
            </a:extLst>
          </p:cNvPr>
          <p:cNvSpPr>
            <a:spLocks noGrp="1"/>
          </p:cNvSpPr>
          <p:nvPr>
            <p:ph type="title"/>
          </p:nvPr>
        </p:nvSpPr>
        <p:spPr>
          <a:xfrm>
            <a:off x="838200" y="161080"/>
            <a:ext cx="10515600" cy="618172"/>
          </a:xfrm>
        </p:spPr>
        <p:txBody>
          <a:bodyPr/>
          <a:lstStyle/>
          <a:p>
            <a:r>
              <a:rPr lang="en-US" dirty="0"/>
              <a:t>EDA</a:t>
            </a:r>
          </a:p>
        </p:txBody>
      </p:sp>
      <p:sp>
        <p:nvSpPr>
          <p:cNvPr id="4" name="Text Placeholder 3">
            <a:extLst>
              <a:ext uri="{FF2B5EF4-FFF2-40B4-BE49-F238E27FC236}">
                <a16:creationId xmlns:a16="http://schemas.microsoft.com/office/drawing/2014/main" id="{8535FAAA-6A2D-D1E5-2091-D31BD80413BC}"/>
              </a:ext>
            </a:extLst>
          </p:cNvPr>
          <p:cNvSpPr>
            <a:spLocks noGrp="1"/>
          </p:cNvSpPr>
          <p:nvPr>
            <p:ph type="body" sz="quarter" idx="13"/>
          </p:nvPr>
        </p:nvSpPr>
        <p:spPr>
          <a:xfrm>
            <a:off x="838200" y="779252"/>
            <a:ext cx="10515600" cy="467232"/>
          </a:xfrm>
        </p:spPr>
        <p:txBody>
          <a:bodyPr/>
          <a:lstStyle/>
          <a:p>
            <a:r>
              <a:rPr lang="en-US" dirty="0"/>
              <a:t>Large Transactions by Frequency</a:t>
            </a:r>
          </a:p>
        </p:txBody>
      </p:sp>
    </p:spTree>
    <p:extLst>
      <p:ext uri="{BB962C8B-B14F-4D97-AF65-F5344CB8AC3E}">
        <p14:creationId xmlns:p14="http://schemas.microsoft.com/office/powerpoint/2010/main" val="76798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479A6B1A-660C-B6B1-880D-C418474625A7}"/>
              </a:ext>
            </a:extLst>
          </p:cNvPr>
          <p:cNvSpPr>
            <a:spLocks noGrp="1"/>
          </p:cNvSpPr>
          <p:nvPr>
            <p:ph idx="1"/>
          </p:nvPr>
        </p:nvSpPr>
        <p:spPr>
          <a:xfrm>
            <a:off x="838200" y="1848068"/>
            <a:ext cx="2243203" cy="4575495"/>
          </a:xfrm>
        </p:spPr>
        <p:txBody>
          <a:bodyPr>
            <a:noAutofit/>
          </a:bodyPr>
          <a:lstStyle/>
          <a:p>
            <a:r>
              <a:rPr lang="en-US" dirty="0"/>
              <a:t>Period 5, FY22:</a:t>
            </a:r>
          </a:p>
          <a:p>
            <a:pPr lvl="1"/>
            <a:r>
              <a:rPr lang="en-US" dirty="0"/>
              <a:t>Lack of large transactions at troughs</a:t>
            </a:r>
          </a:p>
          <a:p>
            <a:pPr lvl="1"/>
            <a:endParaRPr lang="en-US" dirty="0"/>
          </a:p>
          <a:p>
            <a:r>
              <a:rPr lang="en-US" dirty="0"/>
              <a:t>Period 6, FY22:</a:t>
            </a:r>
          </a:p>
          <a:p>
            <a:pPr lvl="1"/>
            <a:r>
              <a:rPr lang="en-US" dirty="0"/>
              <a:t>Increase in repeated transactions</a:t>
            </a:r>
          </a:p>
          <a:p>
            <a:pPr lvl="1"/>
            <a:endParaRPr lang="en-US" dirty="0"/>
          </a:p>
          <a:p>
            <a:pPr lvl="1"/>
            <a:endParaRPr lang="en-US" dirty="0"/>
          </a:p>
          <a:p>
            <a:pPr lvl="1"/>
            <a:r>
              <a:rPr lang="en-US" i="1" dirty="0"/>
              <a:t>Note: Sales revenue =  dashed red line</a:t>
            </a:r>
          </a:p>
          <a:p>
            <a:pPr lvl="1"/>
            <a:endParaRPr lang="en-US" dirty="0"/>
          </a:p>
        </p:txBody>
      </p:sp>
      <p:pic>
        <p:nvPicPr>
          <p:cNvPr id="6" name="Content Placeholder 5">
            <a:extLst>
              <a:ext uri="{FF2B5EF4-FFF2-40B4-BE49-F238E27FC236}">
                <a16:creationId xmlns:a16="http://schemas.microsoft.com/office/drawing/2014/main" id="{39D7A772-D97C-1895-2E3D-05A98997FB6E}"/>
              </a:ext>
            </a:extLst>
          </p:cNvPr>
          <p:cNvPicPr>
            <a:picLocks noGrp="1" noChangeAspect="1"/>
          </p:cNvPicPr>
          <p:nvPr>
            <p:ph sz="quarter" idx="14"/>
          </p:nvPr>
        </p:nvPicPr>
        <p:blipFill>
          <a:blip r:embed="rId3"/>
          <a:stretch>
            <a:fillRect/>
          </a:stretch>
        </p:blipFill>
        <p:spPr>
          <a:xfrm>
            <a:off x="3294063" y="2018163"/>
            <a:ext cx="8059737" cy="4234549"/>
          </a:xfrm>
        </p:spPr>
      </p:pic>
      <p:sp>
        <p:nvSpPr>
          <p:cNvPr id="2" name="Title 1">
            <a:extLst>
              <a:ext uri="{FF2B5EF4-FFF2-40B4-BE49-F238E27FC236}">
                <a16:creationId xmlns:a16="http://schemas.microsoft.com/office/drawing/2014/main" id="{73E8A680-07EF-D846-6851-1147E4C0D06A}"/>
              </a:ext>
            </a:extLst>
          </p:cNvPr>
          <p:cNvSpPr>
            <a:spLocks noGrp="1"/>
          </p:cNvSpPr>
          <p:nvPr>
            <p:ph type="title"/>
          </p:nvPr>
        </p:nvSpPr>
        <p:spPr>
          <a:xfrm>
            <a:off x="838200" y="161080"/>
            <a:ext cx="10515600" cy="618172"/>
          </a:xfrm>
        </p:spPr>
        <p:txBody>
          <a:bodyPr/>
          <a:lstStyle/>
          <a:p>
            <a:r>
              <a:rPr lang="en-US"/>
              <a:t>EDA</a:t>
            </a:r>
            <a:endParaRPr lang="en-US" dirty="0"/>
          </a:p>
        </p:txBody>
      </p:sp>
      <p:sp>
        <p:nvSpPr>
          <p:cNvPr id="3" name="Text Placeholder 2">
            <a:extLst>
              <a:ext uri="{FF2B5EF4-FFF2-40B4-BE49-F238E27FC236}">
                <a16:creationId xmlns:a16="http://schemas.microsoft.com/office/drawing/2014/main" id="{AEE30170-F918-41B7-E45A-3A59D2C5D6F7}"/>
              </a:ext>
            </a:extLst>
          </p:cNvPr>
          <p:cNvSpPr>
            <a:spLocks noGrp="1"/>
          </p:cNvSpPr>
          <p:nvPr>
            <p:ph type="body" sz="quarter" idx="13"/>
          </p:nvPr>
        </p:nvSpPr>
        <p:spPr>
          <a:xfrm>
            <a:off x="838200" y="779252"/>
            <a:ext cx="10515600" cy="467232"/>
          </a:xfrm>
        </p:spPr>
        <p:txBody>
          <a:bodyPr>
            <a:noAutofit/>
          </a:bodyPr>
          <a:lstStyle/>
          <a:p>
            <a:r>
              <a:rPr lang="en-US"/>
              <a:t>Large Transactions by Frequency</a:t>
            </a:r>
            <a:endParaRPr lang="en-US" dirty="0"/>
          </a:p>
        </p:txBody>
      </p:sp>
    </p:spTree>
    <p:extLst>
      <p:ext uri="{BB962C8B-B14F-4D97-AF65-F5344CB8AC3E}">
        <p14:creationId xmlns:p14="http://schemas.microsoft.com/office/powerpoint/2010/main" val="4247106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4BE32D9-6FB6-C99F-0C9E-961170220F3B}"/>
              </a:ext>
            </a:extLst>
          </p:cNvPr>
          <p:cNvSpPr>
            <a:spLocks noGrp="1"/>
          </p:cNvSpPr>
          <p:nvPr>
            <p:ph idx="1"/>
          </p:nvPr>
        </p:nvSpPr>
        <p:spPr>
          <a:xfrm>
            <a:off x="838200" y="1848068"/>
            <a:ext cx="2243203" cy="4575495"/>
          </a:xfrm>
        </p:spPr>
        <p:txBody>
          <a:bodyPr>
            <a:noAutofit/>
          </a:bodyPr>
          <a:lstStyle/>
          <a:p>
            <a:r>
              <a:rPr lang="en-US" dirty="0"/>
              <a:t>Transaction Count:</a:t>
            </a:r>
          </a:p>
          <a:p>
            <a:pPr lvl="1"/>
            <a:r>
              <a:rPr lang="en-US" dirty="0"/>
              <a:t>Max and min occurred in FY 2020</a:t>
            </a:r>
          </a:p>
          <a:p>
            <a:pPr lvl="1"/>
            <a:endParaRPr lang="en-US" dirty="0"/>
          </a:p>
          <a:p>
            <a:r>
              <a:rPr lang="en-US" dirty="0"/>
              <a:t>Transaction Sum:</a:t>
            </a:r>
          </a:p>
          <a:p>
            <a:pPr lvl="1"/>
            <a:r>
              <a:rPr lang="en-US" dirty="0"/>
              <a:t>Max (FY 2022)</a:t>
            </a:r>
          </a:p>
          <a:p>
            <a:pPr lvl="1"/>
            <a:r>
              <a:rPr lang="en-US" dirty="0"/>
              <a:t>Min (FY 2020)</a:t>
            </a:r>
          </a:p>
          <a:p>
            <a:pPr lvl="2"/>
            <a:r>
              <a:rPr lang="en-US" dirty="0"/>
              <a:t>Yearly Sum &lt; Others</a:t>
            </a:r>
          </a:p>
          <a:p>
            <a:pPr marL="9525" lvl="1" indent="0">
              <a:buNone/>
            </a:pPr>
            <a:endParaRPr lang="en-US" dirty="0"/>
          </a:p>
          <a:p>
            <a:pPr marL="9525" lvl="1" indent="0">
              <a:buNone/>
            </a:pPr>
            <a:endParaRPr lang="en-US" dirty="0"/>
          </a:p>
          <a:p>
            <a:pPr lvl="1"/>
            <a:r>
              <a:rPr lang="en-US" i="1" dirty="0"/>
              <a:t>Note: Pandemic began in Spring 2020</a:t>
            </a:r>
          </a:p>
        </p:txBody>
      </p:sp>
      <p:pic>
        <p:nvPicPr>
          <p:cNvPr id="10" name="Content Placeholder 9">
            <a:extLst>
              <a:ext uri="{FF2B5EF4-FFF2-40B4-BE49-F238E27FC236}">
                <a16:creationId xmlns:a16="http://schemas.microsoft.com/office/drawing/2014/main" id="{8C888A21-69C9-CAB2-872D-F36EF90964C8}"/>
              </a:ext>
            </a:extLst>
          </p:cNvPr>
          <p:cNvPicPr>
            <a:picLocks noGrp="1" noChangeAspect="1"/>
          </p:cNvPicPr>
          <p:nvPr>
            <p:ph sz="quarter" idx="14"/>
          </p:nvPr>
        </p:nvPicPr>
        <p:blipFill>
          <a:blip r:embed="rId3"/>
          <a:srcRect/>
          <a:stretch/>
        </p:blipFill>
        <p:spPr>
          <a:xfrm>
            <a:off x="3294063" y="1894542"/>
            <a:ext cx="8059737" cy="4481791"/>
          </a:xfrm>
        </p:spPr>
      </p:pic>
      <p:sp>
        <p:nvSpPr>
          <p:cNvPr id="11" name="Title 10">
            <a:extLst>
              <a:ext uri="{FF2B5EF4-FFF2-40B4-BE49-F238E27FC236}">
                <a16:creationId xmlns:a16="http://schemas.microsoft.com/office/drawing/2014/main" id="{39FCB1E7-8DA1-E877-2A69-27CF44FFB577}"/>
              </a:ext>
            </a:extLst>
          </p:cNvPr>
          <p:cNvSpPr>
            <a:spLocks noGrp="1"/>
          </p:cNvSpPr>
          <p:nvPr>
            <p:ph type="title"/>
          </p:nvPr>
        </p:nvSpPr>
        <p:spPr>
          <a:xfrm>
            <a:off x="838200" y="161080"/>
            <a:ext cx="10515600" cy="618172"/>
          </a:xfrm>
        </p:spPr>
        <p:txBody>
          <a:bodyPr/>
          <a:lstStyle/>
          <a:p>
            <a:r>
              <a:rPr lang="en-US" dirty="0"/>
              <a:t>EDA</a:t>
            </a:r>
          </a:p>
        </p:txBody>
      </p:sp>
      <p:sp>
        <p:nvSpPr>
          <p:cNvPr id="12" name="Text Placeholder 11">
            <a:extLst>
              <a:ext uri="{FF2B5EF4-FFF2-40B4-BE49-F238E27FC236}">
                <a16:creationId xmlns:a16="http://schemas.microsoft.com/office/drawing/2014/main" id="{3CAB807E-F776-BB35-AB4D-E39069366A18}"/>
              </a:ext>
            </a:extLst>
          </p:cNvPr>
          <p:cNvSpPr>
            <a:spLocks noGrp="1"/>
          </p:cNvSpPr>
          <p:nvPr>
            <p:ph type="body" sz="quarter" idx="13"/>
          </p:nvPr>
        </p:nvSpPr>
        <p:spPr>
          <a:xfrm>
            <a:off x="838200" y="779252"/>
            <a:ext cx="10515600" cy="467232"/>
          </a:xfrm>
        </p:spPr>
        <p:txBody>
          <a:bodyPr>
            <a:noAutofit/>
          </a:bodyPr>
          <a:lstStyle/>
          <a:p>
            <a:r>
              <a:rPr lang="en-US" dirty="0"/>
              <a:t>Covid Effects</a:t>
            </a:r>
          </a:p>
        </p:txBody>
      </p:sp>
    </p:spTree>
    <p:extLst>
      <p:ext uri="{BB962C8B-B14F-4D97-AF65-F5344CB8AC3E}">
        <p14:creationId xmlns:p14="http://schemas.microsoft.com/office/powerpoint/2010/main" val="30450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F6283F07-054E-0E5F-A4F4-434BEAAD2B3F}"/>
              </a:ext>
            </a:extLst>
          </p:cNvPr>
          <p:cNvGraphicFramePr>
            <a:graphicFrameLocks noGrp="1"/>
          </p:cNvGraphicFramePr>
          <p:nvPr>
            <p:ph sz="quarter" idx="20"/>
            <p:extLst>
              <p:ext uri="{D42A27DB-BD31-4B8C-83A1-F6EECF244321}">
                <p14:modId xmlns:p14="http://schemas.microsoft.com/office/powerpoint/2010/main" val="3744869654"/>
              </p:ext>
            </p:extLst>
          </p:nvPr>
        </p:nvGraphicFramePr>
        <p:xfrm>
          <a:off x="838200" y="1516063"/>
          <a:ext cx="10515600" cy="4697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8" name="Title 87">
            <a:extLst>
              <a:ext uri="{FF2B5EF4-FFF2-40B4-BE49-F238E27FC236}">
                <a16:creationId xmlns:a16="http://schemas.microsoft.com/office/drawing/2014/main" id="{90034965-3E3B-1528-9CC4-18785F20EE03}"/>
              </a:ext>
            </a:extLst>
          </p:cNvPr>
          <p:cNvSpPr>
            <a:spLocks noGrp="1"/>
          </p:cNvSpPr>
          <p:nvPr>
            <p:ph type="title"/>
          </p:nvPr>
        </p:nvSpPr>
        <p:spPr>
          <a:xfrm>
            <a:off x="838200" y="161080"/>
            <a:ext cx="10515600" cy="618172"/>
          </a:xfrm>
        </p:spPr>
        <p:txBody>
          <a:bodyPr/>
          <a:lstStyle/>
          <a:p>
            <a:r>
              <a:rPr lang="en-US" dirty="0"/>
              <a:t>Methods</a:t>
            </a:r>
          </a:p>
        </p:txBody>
      </p:sp>
      <p:sp>
        <p:nvSpPr>
          <p:cNvPr id="89" name="Text Placeholder 88">
            <a:extLst>
              <a:ext uri="{FF2B5EF4-FFF2-40B4-BE49-F238E27FC236}">
                <a16:creationId xmlns:a16="http://schemas.microsoft.com/office/drawing/2014/main" id="{B47DE2E2-F226-3275-B5D6-EEAE87EF0471}"/>
              </a:ext>
            </a:extLst>
          </p:cNvPr>
          <p:cNvSpPr>
            <a:spLocks noGrp="1"/>
          </p:cNvSpPr>
          <p:nvPr>
            <p:ph type="body" sz="quarter" idx="17"/>
          </p:nvPr>
        </p:nvSpPr>
        <p:spPr>
          <a:xfrm>
            <a:off x="838200" y="779252"/>
            <a:ext cx="10515600" cy="467232"/>
          </a:xfrm>
        </p:spPr>
        <p:txBody>
          <a:bodyPr/>
          <a:lstStyle/>
          <a:p>
            <a:r>
              <a:rPr lang="en-US" dirty="0"/>
              <a:t>Introduction</a:t>
            </a:r>
          </a:p>
        </p:txBody>
      </p:sp>
      <p:sp>
        <p:nvSpPr>
          <p:cNvPr id="13" name="Content Placeholder 12">
            <a:extLst>
              <a:ext uri="{FF2B5EF4-FFF2-40B4-BE49-F238E27FC236}">
                <a16:creationId xmlns:a16="http://schemas.microsoft.com/office/drawing/2014/main" id="{42A9AB5A-16B7-B5E1-1185-C8322904AB87}"/>
              </a:ext>
            </a:extLst>
          </p:cNvPr>
          <p:cNvSpPr>
            <a:spLocks noGrp="1"/>
          </p:cNvSpPr>
          <p:nvPr>
            <p:ph sz="quarter" idx="18"/>
          </p:nvPr>
        </p:nvSpPr>
        <p:spPr>
          <a:xfrm>
            <a:off x="838200" y="1515649"/>
            <a:ext cx="4122738" cy="4697826"/>
          </a:xfrm>
        </p:spPr>
        <p:txBody>
          <a:bodyPr>
            <a:normAutofit/>
          </a:bodyPr>
          <a:lstStyle/>
          <a:p>
            <a:r>
              <a:rPr lang="en-US" dirty="0"/>
              <a:t>Testing</a:t>
            </a:r>
            <a:br>
              <a:rPr lang="en-US" dirty="0"/>
            </a:br>
            <a:r>
              <a:rPr lang="en-US" dirty="0"/>
              <a:t> (Granger Causality):</a:t>
            </a:r>
          </a:p>
          <a:p>
            <a:pPr lvl="1"/>
            <a:r>
              <a:rPr lang="en-US" dirty="0"/>
              <a:t>Determines if there are significant relationships between past transactions (lags) </a:t>
            </a:r>
            <a:br>
              <a:rPr lang="en-US" dirty="0"/>
            </a:br>
            <a:r>
              <a:rPr lang="en-US" dirty="0"/>
              <a:t>and total transaction amount</a:t>
            </a:r>
          </a:p>
          <a:p>
            <a:pPr lvl="1"/>
            <a:r>
              <a:rPr lang="en-US" dirty="0"/>
              <a:t>Further discussion in Appendix C</a:t>
            </a:r>
          </a:p>
          <a:p>
            <a:endParaRPr lang="en-US" dirty="0"/>
          </a:p>
          <a:p>
            <a:r>
              <a:rPr lang="en-US" dirty="0"/>
              <a:t>Modelling </a:t>
            </a:r>
            <a:br>
              <a:rPr lang="en-US" dirty="0"/>
            </a:br>
            <a:r>
              <a:rPr lang="en-US" dirty="0"/>
              <a:t>(ARIMA, RandomForest, and GradientBoosting):</a:t>
            </a:r>
          </a:p>
          <a:p>
            <a:pPr lvl="1"/>
            <a:r>
              <a:rPr lang="en-US" dirty="0"/>
              <a:t>Feature selection</a:t>
            </a:r>
          </a:p>
          <a:p>
            <a:pPr lvl="1"/>
            <a:r>
              <a:rPr lang="en-US" dirty="0"/>
              <a:t>Feature prioritization</a:t>
            </a:r>
          </a:p>
          <a:p>
            <a:pPr lvl="1"/>
            <a:r>
              <a:rPr lang="en-US" dirty="0"/>
              <a:t>Variance prediction</a:t>
            </a:r>
          </a:p>
          <a:p>
            <a:pPr lvl="1"/>
            <a:r>
              <a:rPr lang="en-US" dirty="0"/>
              <a:t>Performance optimization</a:t>
            </a:r>
          </a:p>
        </p:txBody>
      </p:sp>
      <p:sp>
        <p:nvSpPr>
          <p:cNvPr id="19" name="Content Placeholder 18">
            <a:extLst>
              <a:ext uri="{FF2B5EF4-FFF2-40B4-BE49-F238E27FC236}">
                <a16:creationId xmlns:a16="http://schemas.microsoft.com/office/drawing/2014/main" id="{87A2B33A-0849-DC46-740A-B8138D899111}"/>
              </a:ext>
            </a:extLst>
          </p:cNvPr>
          <p:cNvSpPr>
            <a:spLocks noGrp="1"/>
          </p:cNvSpPr>
          <p:nvPr>
            <p:ph sz="quarter" idx="19"/>
          </p:nvPr>
        </p:nvSpPr>
        <p:spPr>
          <a:xfrm>
            <a:off x="7231064" y="1515649"/>
            <a:ext cx="4122738" cy="4697826"/>
          </a:xfrm>
        </p:spPr>
        <p:txBody>
          <a:bodyPr>
            <a:normAutofit/>
          </a:bodyPr>
          <a:lstStyle/>
          <a:p>
            <a:r>
              <a:rPr lang="en-US" dirty="0"/>
              <a:t>Clustering </a:t>
            </a:r>
            <a:br>
              <a:rPr lang="en-US" dirty="0"/>
            </a:br>
            <a:r>
              <a:rPr lang="en-US" dirty="0"/>
              <a:t>(PCA &amp; KMeans):</a:t>
            </a:r>
          </a:p>
          <a:p>
            <a:pPr lvl="1"/>
            <a:r>
              <a:rPr lang="en-US" dirty="0"/>
              <a:t>Aggregating data into groups with similar characteristics</a:t>
            </a:r>
          </a:p>
          <a:p>
            <a:pPr lvl="2"/>
            <a:r>
              <a:rPr lang="en-US" dirty="0"/>
              <a:t>PCA: similar variance</a:t>
            </a:r>
          </a:p>
          <a:p>
            <a:pPr lvl="2"/>
            <a:r>
              <a:rPr lang="en-US" dirty="0"/>
              <a:t>KMeans: similar data</a:t>
            </a:r>
          </a:p>
          <a:p>
            <a:pPr lvl="1"/>
            <a:r>
              <a:rPr lang="en-US" dirty="0"/>
              <a:t>Clustering works better than imputation</a:t>
            </a:r>
            <a:br>
              <a:rPr lang="en-US" dirty="0"/>
            </a:br>
            <a:r>
              <a:rPr lang="en-US" dirty="0"/>
              <a:t>for this dataset </a:t>
            </a:r>
          </a:p>
          <a:p>
            <a:pPr lvl="1"/>
            <a:endParaRPr lang="en-US" dirty="0"/>
          </a:p>
          <a:p>
            <a:r>
              <a:rPr lang="en-US" dirty="0"/>
              <a:t>Seasonal Decomposition:</a:t>
            </a:r>
          </a:p>
          <a:p>
            <a:pPr lvl="1"/>
            <a:r>
              <a:rPr lang="en-US" dirty="0"/>
              <a:t>Decomposes time series data into plots: </a:t>
            </a:r>
          </a:p>
          <a:p>
            <a:pPr lvl="2"/>
            <a:r>
              <a:rPr lang="en-US" dirty="0"/>
              <a:t>Trend</a:t>
            </a:r>
          </a:p>
          <a:p>
            <a:pPr lvl="2"/>
            <a:r>
              <a:rPr lang="en-US" dirty="0"/>
              <a:t>Seasonality</a:t>
            </a:r>
          </a:p>
          <a:p>
            <a:pPr lvl="2"/>
            <a:r>
              <a:rPr lang="en-US" dirty="0"/>
              <a:t>Residual</a:t>
            </a:r>
          </a:p>
          <a:p>
            <a:pPr lvl="1"/>
            <a:r>
              <a:rPr lang="en-US" dirty="0"/>
              <a:t>May help identify anomalies:</a:t>
            </a:r>
          </a:p>
          <a:p>
            <a:pPr lvl="2"/>
            <a:r>
              <a:rPr lang="en-US" dirty="0"/>
              <a:t>Inaccurate accounting</a:t>
            </a:r>
          </a:p>
          <a:p>
            <a:pPr lvl="2"/>
            <a:r>
              <a:rPr lang="en-US" dirty="0"/>
              <a:t>Lack of seasonality</a:t>
            </a:r>
          </a:p>
          <a:p>
            <a:pPr lvl="2"/>
            <a:r>
              <a:rPr lang="en-US" dirty="0"/>
              <a:t>Unexplained variation</a:t>
            </a:r>
          </a:p>
        </p:txBody>
      </p:sp>
    </p:spTree>
    <p:extLst>
      <p:ext uri="{BB962C8B-B14F-4D97-AF65-F5344CB8AC3E}">
        <p14:creationId xmlns:p14="http://schemas.microsoft.com/office/powerpoint/2010/main" val="3653749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87777CDC-BC6E-1EBF-F49F-D14C64A03060}"/>
              </a:ext>
            </a:extLst>
          </p:cNvPr>
          <p:cNvPicPr>
            <a:picLocks noGrp="1" noChangeAspect="1"/>
          </p:cNvPicPr>
          <p:nvPr>
            <p:ph sz="quarter" idx="13"/>
          </p:nvPr>
        </p:nvPicPr>
        <p:blipFill>
          <a:blip r:embed="rId3"/>
          <a:stretch>
            <a:fillRect/>
          </a:stretch>
        </p:blipFill>
        <p:spPr>
          <a:xfrm>
            <a:off x="838200" y="1707982"/>
            <a:ext cx="8231188" cy="3222960"/>
          </a:xfrm>
        </p:spPr>
      </p:pic>
      <p:graphicFrame>
        <p:nvGraphicFramePr>
          <p:cNvPr id="12" name="Content Placeholder 11">
            <a:extLst>
              <a:ext uri="{FF2B5EF4-FFF2-40B4-BE49-F238E27FC236}">
                <a16:creationId xmlns:a16="http://schemas.microsoft.com/office/drawing/2014/main" id="{918CF1CF-C405-D7D5-9C3C-6934DDB9CF77}"/>
              </a:ext>
            </a:extLst>
          </p:cNvPr>
          <p:cNvGraphicFramePr>
            <a:graphicFrameLocks noGrp="1"/>
          </p:cNvGraphicFramePr>
          <p:nvPr>
            <p:ph sz="quarter" idx="14"/>
            <p:extLst>
              <p:ext uri="{D42A27DB-BD31-4B8C-83A1-F6EECF244321}">
                <p14:modId xmlns:p14="http://schemas.microsoft.com/office/powerpoint/2010/main" val="2614492873"/>
              </p:ext>
            </p:extLst>
          </p:nvPr>
        </p:nvGraphicFramePr>
        <p:xfrm>
          <a:off x="9302626" y="1965960"/>
          <a:ext cx="2030730" cy="1463040"/>
        </p:xfrm>
        <a:graphic>
          <a:graphicData uri="http://schemas.openxmlformats.org/drawingml/2006/table">
            <a:tbl>
              <a:tblPr firstRow="1" bandRow="1">
                <a:tableStyleId>{5C22544A-7EE6-4342-B048-85BDC9FD1C3A}</a:tableStyleId>
              </a:tblPr>
              <a:tblGrid>
                <a:gridCol w="1015365">
                  <a:extLst>
                    <a:ext uri="{9D8B030D-6E8A-4147-A177-3AD203B41FA5}">
                      <a16:colId xmlns:a16="http://schemas.microsoft.com/office/drawing/2014/main" val="20000"/>
                    </a:ext>
                  </a:extLst>
                </a:gridCol>
                <a:gridCol w="1015365">
                  <a:extLst>
                    <a:ext uri="{9D8B030D-6E8A-4147-A177-3AD203B41FA5}">
                      <a16:colId xmlns:a16="http://schemas.microsoft.com/office/drawing/2014/main" val="20001"/>
                    </a:ext>
                  </a:extLst>
                </a:gridCol>
              </a:tblGrid>
              <a:tr h="0">
                <a:tc gridSpan="2">
                  <a:txBody>
                    <a:bodyPr/>
                    <a:lstStyle/>
                    <a:p>
                      <a:pPr algn="ctr"/>
                      <a:r>
                        <a:rPr dirty="0">
                          <a:solidFill>
                            <a:srgbClr val="000000"/>
                          </a:solidFill>
                        </a:rPr>
                        <a:t>Desc1 T</a:t>
                      </a:r>
                      <a:r>
                        <a:rPr lang="en-US" dirty="0">
                          <a:solidFill>
                            <a:srgbClr val="000000"/>
                          </a:solidFill>
                        </a:rPr>
                        <a:t>-</a:t>
                      </a:r>
                      <a:r>
                        <a:rPr dirty="0">
                          <a:solidFill>
                            <a:srgbClr val="000000"/>
                          </a:solidFill>
                        </a:rPr>
                        <a:t>testing</a:t>
                      </a:r>
                    </a:p>
                  </a:txBody>
                  <a:tcPr>
                    <a:lnL w="12700" cmpd="sng">
                      <a:solidFill>
                        <a:srgbClr val="FFFFFF"/>
                      </a:solidFill>
                    </a:lnL>
                    <a:lnR w="38100" cmpd="sng">
                      <a:solidFill>
                        <a:srgbClr val="FFFFFF"/>
                      </a:solidFill>
                    </a:lnR>
                    <a:lnT w="12700" cmpd="sng">
                      <a:solidFill>
                        <a:srgbClr val="FFFFFF"/>
                      </a:solidFill>
                    </a:lnT>
                    <a:lnB w="12700" cmpd="sng">
                      <a:solidFill>
                        <a:srgbClr val="000000"/>
                      </a:solidFill>
                    </a:lnB>
                    <a:solidFill>
                      <a:srgbClr val="70AD47">
                        <a:alpha val="0"/>
                      </a:srgbClr>
                    </a:solidFill>
                  </a:tcPr>
                </a:tc>
                <a:tc hMerge="1">
                  <a:txBody>
                    <a:bodyPr/>
                    <a:lstStyle/>
                    <a:p>
                      <a:endParaRPr/>
                    </a:p>
                  </a:txBody>
                  <a:tcPr/>
                </a:tc>
                <a:extLst>
                  <a:ext uri="{0D108BD9-81ED-4DB2-BD59-A6C34878D82A}">
                    <a16:rowId xmlns:a16="http://schemas.microsoft.com/office/drawing/2014/main" val="10000"/>
                  </a:ext>
                </a:extLst>
              </a:tr>
              <a:tr h="228600">
                <a:tc>
                  <a:txBody>
                    <a:bodyPr/>
                    <a:lstStyle/>
                    <a:p>
                      <a:pPr algn="ctr"/>
                      <a:r>
                        <a:rPr sz="1200" b="1" dirty="0">
                          <a:solidFill>
                            <a:srgbClr val="000000"/>
                          </a:solidFill>
                        </a:rPr>
                        <a:t>Test</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dirty="0">
                          <a:solidFill>
                            <a:srgbClr val="000000"/>
                          </a:solidFill>
                        </a:rPr>
                        <a:t>P-Value</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extLst>
                  <a:ext uri="{0D108BD9-81ED-4DB2-BD59-A6C34878D82A}">
                    <a16:rowId xmlns:a16="http://schemas.microsoft.com/office/drawing/2014/main" val="10001"/>
                  </a:ext>
                </a:extLst>
              </a:tr>
              <a:tr h="228600">
                <a:tc>
                  <a:txBody>
                    <a:bodyPr/>
                    <a:lstStyle/>
                    <a:p>
                      <a:pPr algn="ctr"/>
                      <a:r>
                        <a:rPr sz="1200">
                          <a:solidFill>
                            <a:srgbClr val="000000"/>
                          </a:solidFill>
                        </a:rPr>
                        <a:t>no_EM</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0.43</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2"/>
                  </a:ext>
                </a:extLst>
              </a:tr>
              <a:tr h="228600">
                <a:tc>
                  <a:txBody>
                    <a:bodyPr/>
                    <a:lstStyle/>
                    <a:p>
                      <a:pPr algn="ctr"/>
                      <a:r>
                        <a:rPr sz="1200">
                          <a:solidFill>
                            <a:srgbClr val="000000"/>
                          </a:solidFill>
                        </a:rPr>
                        <a:t>no_BK</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0.05</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3"/>
                  </a:ext>
                </a:extLst>
              </a:tr>
              <a:tr h="228600">
                <a:tc>
                  <a:txBody>
                    <a:bodyPr/>
                    <a:lstStyle/>
                    <a:p>
                      <a:pPr algn="ctr"/>
                      <a:r>
                        <a:rPr sz="1200" dirty="0" err="1">
                          <a:solidFill>
                            <a:srgbClr val="000000"/>
                          </a:solidFill>
                        </a:rPr>
                        <a:t>no_CB</a:t>
                      </a:r>
                      <a:endParaRPr sz="1200" dirty="0">
                        <a:solidFill>
                          <a:srgbClr val="000000"/>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0.0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4"/>
                  </a:ext>
                </a:extLst>
              </a:tr>
            </a:tbl>
          </a:graphicData>
        </a:graphic>
      </p:graphicFrame>
      <p:sp>
        <p:nvSpPr>
          <p:cNvPr id="49" name="Content Placeholder 48">
            <a:extLst>
              <a:ext uri="{FF2B5EF4-FFF2-40B4-BE49-F238E27FC236}">
                <a16:creationId xmlns:a16="http://schemas.microsoft.com/office/drawing/2014/main" id="{C9B71987-EFBC-E91F-1D17-7531298099D2}"/>
              </a:ext>
            </a:extLst>
          </p:cNvPr>
          <p:cNvSpPr>
            <a:spLocks noGrp="1"/>
          </p:cNvSpPr>
          <p:nvPr>
            <p:ph sz="quarter" idx="15"/>
          </p:nvPr>
        </p:nvSpPr>
        <p:spPr>
          <a:xfrm>
            <a:off x="9194800" y="3780395"/>
            <a:ext cx="2159000" cy="1102702"/>
          </a:xfrm>
        </p:spPr>
        <p:txBody>
          <a:bodyPr/>
          <a:lstStyle/>
          <a:p>
            <a:r>
              <a:rPr lang="en-US" i="1" dirty="0"/>
              <a:t>Note: Table results compare transaction amount vs. transaction amount (w/o Desc1)</a:t>
            </a:r>
          </a:p>
        </p:txBody>
      </p:sp>
      <p:sp>
        <p:nvSpPr>
          <p:cNvPr id="8" name="Content Placeholder 7">
            <a:extLst>
              <a:ext uri="{FF2B5EF4-FFF2-40B4-BE49-F238E27FC236}">
                <a16:creationId xmlns:a16="http://schemas.microsoft.com/office/drawing/2014/main" id="{DD719847-BE52-42E8-4BCB-3561D05B3D11}"/>
              </a:ext>
            </a:extLst>
          </p:cNvPr>
          <p:cNvSpPr>
            <a:spLocks noGrp="1"/>
          </p:cNvSpPr>
          <p:nvPr>
            <p:ph sz="quarter" idx="16"/>
          </p:nvPr>
        </p:nvSpPr>
        <p:spPr>
          <a:xfrm>
            <a:off x="838200" y="5222875"/>
            <a:ext cx="8230644" cy="1270000"/>
          </a:xfrm>
        </p:spPr>
        <p:txBody>
          <a:bodyPr>
            <a:normAutofit/>
          </a:bodyPr>
          <a:lstStyle/>
          <a:p>
            <a:pPr lvl="1"/>
            <a:r>
              <a:rPr lang="en-US" dirty="0"/>
              <a:t>Desc1 “CB” shows the greatest variation by a factor of 6 compared to all other desc1s</a:t>
            </a:r>
          </a:p>
          <a:p>
            <a:pPr lvl="1"/>
            <a:endParaRPr lang="en-US" dirty="0"/>
          </a:p>
          <a:p>
            <a:pPr lvl="1"/>
            <a:endParaRPr lang="en-US" dirty="0"/>
          </a:p>
        </p:txBody>
      </p:sp>
      <p:sp>
        <p:nvSpPr>
          <p:cNvPr id="21" name="Title 20">
            <a:extLst>
              <a:ext uri="{FF2B5EF4-FFF2-40B4-BE49-F238E27FC236}">
                <a16:creationId xmlns:a16="http://schemas.microsoft.com/office/drawing/2014/main" id="{C5D3A68B-9A04-440E-4B8E-42D4A95361C6}"/>
              </a:ext>
            </a:extLst>
          </p:cNvPr>
          <p:cNvSpPr>
            <a:spLocks noGrp="1"/>
          </p:cNvSpPr>
          <p:nvPr>
            <p:ph type="title"/>
          </p:nvPr>
        </p:nvSpPr>
        <p:spPr>
          <a:xfrm>
            <a:off x="838200" y="161080"/>
            <a:ext cx="10515600" cy="618172"/>
          </a:xfrm>
        </p:spPr>
        <p:txBody>
          <a:bodyPr/>
          <a:lstStyle/>
          <a:p>
            <a:r>
              <a:rPr lang="en-US" dirty="0"/>
              <a:t>Methods</a:t>
            </a:r>
          </a:p>
        </p:txBody>
      </p:sp>
      <p:sp>
        <p:nvSpPr>
          <p:cNvPr id="22" name="Text Placeholder 21">
            <a:extLst>
              <a:ext uri="{FF2B5EF4-FFF2-40B4-BE49-F238E27FC236}">
                <a16:creationId xmlns:a16="http://schemas.microsoft.com/office/drawing/2014/main" id="{F1E822DD-CDEE-193E-F8E5-41B67FFCFFE0}"/>
              </a:ext>
            </a:extLst>
          </p:cNvPr>
          <p:cNvSpPr>
            <a:spLocks noGrp="1"/>
          </p:cNvSpPr>
          <p:nvPr>
            <p:ph type="body" sz="quarter" idx="17"/>
          </p:nvPr>
        </p:nvSpPr>
        <p:spPr>
          <a:xfrm>
            <a:off x="838200" y="779252"/>
            <a:ext cx="10515600" cy="467232"/>
          </a:xfrm>
        </p:spPr>
        <p:txBody>
          <a:bodyPr/>
          <a:lstStyle/>
          <a:p>
            <a:r>
              <a:rPr lang="en-US" dirty="0"/>
              <a:t>PCA (Desc1)</a:t>
            </a:r>
          </a:p>
        </p:txBody>
      </p:sp>
    </p:spTree>
    <p:extLst>
      <p:ext uri="{BB962C8B-B14F-4D97-AF65-F5344CB8AC3E}">
        <p14:creationId xmlns:p14="http://schemas.microsoft.com/office/powerpoint/2010/main" val="1838629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7D6DB71-F834-9790-44D8-2A8D19336DAC}"/>
              </a:ext>
            </a:extLst>
          </p:cNvPr>
          <p:cNvPicPr>
            <a:picLocks noGrp="1" noChangeAspect="1"/>
          </p:cNvPicPr>
          <p:nvPr>
            <p:ph sz="quarter" idx="13"/>
          </p:nvPr>
        </p:nvPicPr>
        <p:blipFill>
          <a:blip r:embed="rId3"/>
          <a:stretch>
            <a:fillRect/>
          </a:stretch>
        </p:blipFill>
        <p:spPr>
          <a:xfrm>
            <a:off x="838200" y="1727839"/>
            <a:ext cx="8231188" cy="3183246"/>
          </a:xfrm>
        </p:spPr>
      </p:pic>
      <p:graphicFrame>
        <p:nvGraphicFramePr>
          <p:cNvPr id="9" name="Content Placeholder 8">
            <a:extLst>
              <a:ext uri="{FF2B5EF4-FFF2-40B4-BE49-F238E27FC236}">
                <a16:creationId xmlns:a16="http://schemas.microsoft.com/office/drawing/2014/main" id="{875122BA-255B-D8C1-B949-680E4C1C1C72}"/>
              </a:ext>
            </a:extLst>
          </p:cNvPr>
          <p:cNvGraphicFramePr>
            <a:graphicFrameLocks noGrp="1"/>
          </p:cNvGraphicFramePr>
          <p:nvPr>
            <p:ph sz="quarter" idx="14"/>
            <p:extLst>
              <p:ext uri="{D42A27DB-BD31-4B8C-83A1-F6EECF244321}">
                <p14:modId xmlns:p14="http://schemas.microsoft.com/office/powerpoint/2010/main" val="441953299"/>
              </p:ext>
            </p:extLst>
          </p:nvPr>
        </p:nvGraphicFramePr>
        <p:xfrm>
          <a:off x="9296400" y="1965960"/>
          <a:ext cx="2057400" cy="1463040"/>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0">
                <a:tc gridSpan="2">
                  <a:txBody>
                    <a:bodyPr/>
                    <a:lstStyle/>
                    <a:p>
                      <a:pPr algn="ctr"/>
                      <a:r>
                        <a:rPr dirty="0">
                          <a:solidFill>
                            <a:srgbClr val="000000"/>
                          </a:solidFill>
                        </a:rPr>
                        <a:t>Account T</a:t>
                      </a:r>
                      <a:r>
                        <a:rPr lang="en-US" dirty="0">
                          <a:solidFill>
                            <a:srgbClr val="000000"/>
                          </a:solidFill>
                        </a:rPr>
                        <a:t>-</a:t>
                      </a:r>
                      <a:r>
                        <a:rPr dirty="0">
                          <a:solidFill>
                            <a:srgbClr val="000000"/>
                          </a:solidFill>
                        </a:rPr>
                        <a:t>testing</a:t>
                      </a:r>
                    </a:p>
                  </a:txBody>
                  <a:tcPr>
                    <a:lnL w="12700" cmpd="sng">
                      <a:solidFill>
                        <a:srgbClr val="FFFFFF"/>
                      </a:solidFill>
                    </a:lnL>
                    <a:lnR w="38100" cmpd="sng">
                      <a:solidFill>
                        <a:srgbClr val="FFFFFF"/>
                      </a:solidFill>
                    </a:lnR>
                    <a:lnT w="12700" cmpd="sng">
                      <a:solidFill>
                        <a:srgbClr val="FFFFFF"/>
                      </a:solidFill>
                    </a:lnT>
                    <a:lnB w="12700" cmpd="sng">
                      <a:solidFill>
                        <a:srgbClr val="000000"/>
                      </a:solidFill>
                    </a:lnB>
                    <a:solidFill>
                      <a:srgbClr val="70AD47">
                        <a:alpha val="0"/>
                      </a:srgbClr>
                    </a:solidFill>
                  </a:tcPr>
                </a:tc>
                <a:tc hMerge="1">
                  <a:txBody>
                    <a:bodyPr/>
                    <a:lstStyle/>
                    <a:p>
                      <a:endParaRPr/>
                    </a:p>
                  </a:txBody>
                  <a:tcPr/>
                </a:tc>
                <a:extLst>
                  <a:ext uri="{0D108BD9-81ED-4DB2-BD59-A6C34878D82A}">
                    <a16:rowId xmlns:a16="http://schemas.microsoft.com/office/drawing/2014/main" val="10000"/>
                  </a:ext>
                </a:extLst>
              </a:tr>
              <a:tr h="228600">
                <a:tc>
                  <a:txBody>
                    <a:bodyPr/>
                    <a:lstStyle/>
                    <a:p>
                      <a:pPr algn="ctr"/>
                      <a:r>
                        <a:rPr sz="1200" b="1" dirty="0">
                          <a:solidFill>
                            <a:srgbClr val="000000"/>
                          </a:solidFill>
                        </a:rPr>
                        <a:t>Test</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dirty="0">
                          <a:solidFill>
                            <a:srgbClr val="000000"/>
                          </a:solidFill>
                        </a:rPr>
                        <a:t>P-Value</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extLst>
                  <a:ext uri="{0D108BD9-81ED-4DB2-BD59-A6C34878D82A}">
                    <a16:rowId xmlns:a16="http://schemas.microsoft.com/office/drawing/2014/main" val="10001"/>
                  </a:ext>
                </a:extLst>
              </a:tr>
              <a:tr h="228600">
                <a:tc>
                  <a:txBody>
                    <a:bodyPr/>
                    <a:lstStyle/>
                    <a:p>
                      <a:pPr algn="ctr"/>
                      <a:r>
                        <a:rPr sz="1200" dirty="0">
                          <a:solidFill>
                            <a:srgbClr val="000000"/>
                          </a:solidFill>
                        </a:rPr>
                        <a:t>no_Acct2</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0.03</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2"/>
                  </a:ext>
                </a:extLst>
              </a:tr>
              <a:tr h="228600">
                <a:tc>
                  <a:txBody>
                    <a:bodyPr/>
                    <a:lstStyle/>
                    <a:p>
                      <a:pPr algn="ctr"/>
                      <a:r>
                        <a:rPr sz="1200">
                          <a:solidFill>
                            <a:srgbClr val="000000"/>
                          </a:solidFill>
                        </a:rPr>
                        <a:t>no_Acct5</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3"/>
                  </a:ext>
                </a:extLst>
              </a:tr>
              <a:tr h="228600">
                <a:tc>
                  <a:txBody>
                    <a:bodyPr/>
                    <a:lstStyle/>
                    <a:p>
                      <a:pPr algn="ctr"/>
                      <a:r>
                        <a:rPr sz="1200">
                          <a:solidFill>
                            <a:srgbClr val="000000"/>
                          </a:solidFill>
                        </a:rPr>
                        <a:t>no_Acct4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0.0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4"/>
                  </a:ext>
                </a:extLst>
              </a:tr>
            </a:tbl>
          </a:graphicData>
        </a:graphic>
      </p:graphicFrame>
      <p:sp>
        <p:nvSpPr>
          <p:cNvPr id="7" name="Content Placeholder 6">
            <a:extLst>
              <a:ext uri="{FF2B5EF4-FFF2-40B4-BE49-F238E27FC236}">
                <a16:creationId xmlns:a16="http://schemas.microsoft.com/office/drawing/2014/main" id="{4FF6F539-F3DE-9348-B6DA-13807504330F}"/>
              </a:ext>
            </a:extLst>
          </p:cNvPr>
          <p:cNvSpPr>
            <a:spLocks noGrp="1"/>
          </p:cNvSpPr>
          <p:nvPr>
            <p:ph sz="quarter" idx="15"/>
          </p:nvPr>
        </p:nvSpPr>
        <p:spPr>
          <a:xfrm>
            <a:off x="9194800" y="3780395"/>
            <a:ext cx="2159000" cy="1102702"/>
          </a:xfrm>
        </p:spPr>
        <p:txBody>
          <a:bodyPr/>
          <a:lstStyle/>
          <a:p>
            <a:r>
              <a:rPr lang="en-US" i="1" dirty="0"/>
              <a:t>Note: Table results compare transaction amount vs. transaction amount (w/o Account)</a:t>
            </a:r>
          </a:p>
        </p:txBody>
      </p:sp>
      <p:sp>
        <p:nvSpPr>
          <p:cNvPr id="8" name="Content Placeholder 7">
            <a:extLst>
              <a:ext uri="{FF2B5EF4-FFF2-40B4-BE49-F238E27FC236}">
                <a16:creationId xmlns:a16="http://schemas.microsoft.com/office/drawing/2014/main" id="{E1C5FD88-F345-6B2E-A296-CDB4314F14BB}"/>
              </a:ext>
            </a:extLst>
          </p:cNvPr>
          <p:cNvSpPr>
            <a:spLocks noGrp="1"/>
          </p:cNvSpPr>
          <p:nvPr>
            <p:ph sz="quarter" idx="16"/>
          </p:nvPr>
        </p:nvSpPr>
        <p:spPr>
          <a:xfrm>
            <a:off x="838200" y="5222875"/>
            <a:ext cx="8230644" cy="1270000"/>
          </a:xfrm>
        </p:spPr>
        <p:txBody>
          <a:bodyPr/>
          <a:lstStyle/>
          <a:p>
            <a:pPr lvl="1"/>
            <a:r>
              <a:rPr lang="en-US" dirty="0"/>
              <a:t>Account 4 shows the greatest variability</a:t>
            </a:r>
          </a:p>
        </p:txBody>
      </p:sp>
      <p:sp>
        <p:nvSpPr>
          <p:cNvPr id="22" name="Title 21">
            <a:extLst>
              <a:ext uri="{FF2B5EF4-FFF2-40B4-BE49-F238E27FC236}">
                <a16:creationId xmlns:a16="http://schemas.microsoft.com/office/drawing/2014/main" id="{6B419BDA-5778-93A2-6599-7FA6B36730E9}"/>
              </a:ext>
            </a:extLst>
          </p:cNvPr>
          <p:cNvSpPr>
            <a:spLocks noGrp="1"/>
          </p:cNvSpPr>
          <p:nvPr>
            <p:ph type="title"/>
          </p:nvPr>
        </p:nvSpPr>
        <p:spPr>
          <a:xfrm>
            <a:off x="838200" y="161080"/>
            <a:ext cx="10515600" cy="618172"/>
          </a:xfrm>
        </p:spPr>
        <p:txBody>
          <a:bodyPr/>
          <a:lstStyle/>
          <a:p>
            <a:r>
              <a:rPr lang="en-US" dirty="0"/>
              <a:t>Methods</a:t>
            </a:r>
          </a:p>
        </p:txBody>
      </p:sp>
      <p:sp>
        <p:nvSpPr>
          <p:cNvPr id="23" name="Text Placeholder 22">
            <a:extLst>
              <a:ext uri="{FF2B5EF4-FFF2-40B4-BE49-F238E27FC236}">
                <a16:creationId xmlns:a16="http://schemas.microsoft.com/office/drawing/2014/main" id="{B1939753-109D-37CF-9318-05636CE9AF75}"/>
              </a:ext>
            </a:extLst>
          </p:cNvPr>
          <p:cNvSpPr>
            <a:spLocks noGrp="1"/>
          </p:cNvSpPr>
          <p:nvPr>
            <p:ph type="body" sz="quarter" idx="17"/>
          </p:nvPr>
        </p:nvSpPr>
        <p:spPr>
          <a:xfrm>
            <a:off x="838200" y="779252"/>
            <a:ext cx="10515600" cy="467232"/>
          </a:xfrm>
        </p:spPr>
        <p:txBody>
          <a:bodyPr/>
          <a:lstStyle/>
          <a:p>
            <a:r>
              <a:rPr lang="en-US" dirty="0"/>
              <a:t>PCA (Account)</a:t>
            </a:r>
          </a:p>
        </p:txBody>
      </p:sp>
    </p:spTree>
    <p:extLst>
      <p:ext uri="{BB962C8B-B14F-4D97-AF65-F5344CB8AC3E}">
        <p14:creationId xmlns:p14="http://schemas.microsoft.com/office/powerpoint/2010/main" val="370886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3AB31E-BE7D-345A-6FA2-D5CB494E7EF5}"/>
              </a:ext>
            </a:extLst>
          </p:cNvPr>
          <p:cNvSpPr>
            <a:spLocks noGrp="1"/>
          </p:cNvSpPr>
          <p:nvPr>
            <p:ph type="title"/>
          </p:nvPr>
        </p:nvSpPr>
        <p:spPr>
          <a:xfrm>
            <a:off x="838200" y="161080"/>
            <a:ext cx="10515600" cy="618172"/>
          </a:xfrm>
        </p:spPr>
        <p:txBody>
          <a:bodyPr/>
          <a:lstStyle/>
          <a:p>
            <a:r>
              <a:rPr lang="en-US" dirty="0"/>
              <a:t>Methods</a:t>
            </a:r>
          </a:p>
        </p:txBody>
      </p:sp>
      <p:sp>
        <p:nvSpPr>
          <p:cNvPr id="5" name="Content Placeholder 4">
            <a:extLst>
              <a:ext uri="{FF2B5EF4-FFF2-40B4-BE49-F238E27FC236}">
                <a16:creationId xmlns:a16="http://schemas.microsoft.com/office/drawing/2014/main" id="{0198A971-664A-8436-F2D5-97C2B1D4B2C1}"/>
              </a:ext>
            </a:extLst>
          </p:cNvPr>
          <p:cNvSpPr>
            <a:spLocks noGrp="1"/>
          </p:cNvSpPr>
          <p:nvPr>
            <p:ph idx="1"/>
          </p:nvPr>
        </p:nvSpPr>
        <p:spPr>
          <a:xfrm>
            <a:off x="838199" y="4910203"/>
            <a:ext cx="10515601" cy="1582673"/>
          </a:xfrm>
        </p:spPr>
        <p:txBody>
          <a:bodyPr/>
          <a:lstStyle/>
          <a:p>
            <a:pPr lvl="1"/>
            <a:r>
              <a:rPr lang="en-US" dirty="0"/>
              <a:t>KMeans Analysis yielded 4 distinct clusters:</a:t>
            </a:r>
          </a:p>
          <a:p>
            <a:pPr lvl="2"/>
            <a:r>
              <a:rPr lang="en-US" dirty="0"/>
              <a:t>3 consisted of desc1s EM, BK, and CB</a:t>
            </a:r>
          </a:p>
          <a:p>
            <a:pPr lvl="2"/>
            <a:r>
              <a:rPr lang="en-US" dirty="0"/>
              <a:t>1 consisting of all other desc1s</a:t>
            </a:r>
          </a:p>
          <a:p>
            <a:pPr lvl="2"/>
            <a:endParaRPr lang="en-US" dirty="0"/>
          </a:p>
          <a:p>
            <a:pPr lvl="2"/>
            <a:endParaRPr lang="en-US" dirty="0"/>
          </a:p>
          <a:p>
            <a:pPr lvl="1"/>
            <a:r>
              <a:rPr lang="en-US" dirty="0"/>
              <a:t>The Top 3 Desc1s account for 68% of total transactions</a:t>
            </a:r>
          </a:p>
          <a:p>
            <a:endParaRPr lang="en-US" dirty="0"/>
          </a:p>
        </p:txBody>
      </p:sp>
      <p:sp>
        <p:nvSpPr>
          <p:cNvPr id="6" name="Text Placeholder 5">
            <a:extLst>
              <a:ext uri="{FF2B5EF4-FFF2-40B4-BE49-F238E27FC236}">
                <a16:creationId xmlns:a16="http://schemas.microsoft.com/office/drawing/2014/main" id="{337C045D-AF93-FEC7-7725-4BC1D3EFE2A1}"/>
              </a:ext>
            </a:extLst>
          </p:cNvPr>
          <p:cNvSpPr>
            <a:spLocks noGrp="1"/>
          </p:cNvSpPr>
          <p:nvPr>
            <p:ph type="body" sz="quarter" idx="13"/>
          </p:nvPr>
        </p:nvSpPr>
        <p:spPr>
          <a:xfrm>
            <a:off x="838200" y="779252"/>
            <a:ext cx="10515600" cy="467232"/>
          </a:xfrm>
        </p:spPr>
        <p:txBody>
          <a:bodyPr/>
          <a:lstStyle/>
          <a:p>
            <a:r>
              <a:rPr lang="en-US" dirty="0"/>
              <a:t>KMeans</a:t>
            </a:r>
          </a:p>
        </p:txBody>
      </p:sp>
      <p:pic>
        <p:nvPicPr>
          <p:cNvPr id="9" name="Content Placeholder 8">
            <a:extLst>
              <a:ext uri="{FF2B5EF4-FFF2-40B4-BE49-F238E27FC236}">
                <a16:creationId xmlns:a16="http://schemas.microsoft.com/office/drawing/2014/main" id="{7FF45259-71C9-56EC-1FDE-470F7496EFEA}"/>
              </a:ext>
            </a:extLst>
          </p:cNvPr>
          <p:cNvPicPr>
            <a:picLocks noGrp="1" noChangeAspect="1"/>
          </p:cNvPicPr>
          <p:nvPr>
            <p:ph sz="quarter" idx="16"/>
          </p:nvPr>
        </p:nvPicPr>
        <p:blipFill>
          <a:blip r:embed="rId2"/>
          <a:stretch>
            <a:fillRect/>
          </a:stretch>
        </p:blipFill>
        <p:spPr>
          <a:xfrm>
            <a:off x="1338792" y="1835150"/>
            <a:ext cx="9514416" cy="2854325"/>
          </a:xfrm>
        </p:spPr>
      </p:pic>
    </p:spTree>
    <p:extLst>
      <p:ext uri="{BB962C8B-B14F-4D97-AF65-F5344CB8AC3E}">
        <p14:creationId xmlns:p14="http://schemas.microsoft.com/office/powerpoint/2010/main" val="4033480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605581-BE17-04FD-4B10-38E863B029DE}"/>
              </a:ext>
            </a:extLst>
          </p:cNvPr>
          <p:cNvSpPr>
            <a:spLocks noGrp="1"/>
          </p:cNvSpPr>
          <p:nvPr>
            <p:ph type="title"/>
          </p:nvPr>
        </p:nvSpPr>
        <p:spPr>
          <a:xfrm>
            <a:off x="838200" y="161080"/>
            <a:ext cx="10515600" cy="618172"/>
          </a:xfrm>
        </p:spPr>
        <p:txBody>
          <a:bodyPr/>
          <a:lstStyle/>
          <a:p>
            <a:r>
              <a:rPr lang="en-US" dirty="0"/>
              <a:t>Introduction</a:t>
            </a:r>
          </a:p>
        </p:txBody>
      </p:sp>
      <p:sp>
        <p:nvSpPr>
          <p:cNvPr id="5" name="Content Placeholder 4">
            <a:extLst>
              <a:ext uri="{FF2B5EF4-FFF2-40B4-BE49-F238E27FC236}">
                <a16:creationId xmlns:a16="http://schemas.microsoft.com/office/drawing/2014/main" id="{40816A01-8DE6-E3FC-A032-E791E7B924DB}"/>
              </a:ext>
            </a:extLst>
          </p:cNvPr>
          <p:cNvSpPr>
            <a:spLocks noGrp="1"/>
          </p:cNvSpPr>
          <p:nvPr>
            <p:ph idx="1"/>
          </p:nvPr>
        </p:nvSpPr>
        <p:spPr>
          <a:xfrm>
            <a:off x="838199" y="4910203"/>
            <a:ext cx="10515601" cy="1582673"/>
          </a:xfrm>
        </p:spPr>
        <p:txBody>
          <a:bodyPr/>
          <a:lstStyle/>
          <a:p>
            <a:pPr lvl="1"/>
            <a:r>
              <a:rPr lang="en-US" dirty="0"/>
              <a:t>The problem stems from companies handling M&amp;A in addition to their other responsibilities</a:t>
            </a:r>
          </a:p>
          <a:p>
            <a:pPr lvl="2"/>
            <a:r>
              <a:rPr lang="en-US" dirty="0"/>
              <a:t>From Yahoo Finance: ”…lack of dedicated resources and expertise dooms many mid-sized transactions from the start.”</a:t>
            </a:r>
          </a:p>
          <a:p>
            <a:pPr lvl="1"/>
            <a:endParaRPr lang="en-US" dirty="0"/>
          </a:p>
          <a:p>
            <a:pPr lvl="1"/>
            <a:endParaRPr lang="en-US" dirty="0"/>
          </a:p>
          <a:p>
            <a:pPr lvl="1"/>
            <a:r>
              <a:rPr lang="en-US" dirty="0"/>
              <a:t>Accounting firms specialize in helping companies with due diligence work for the merger or acquisition process</a:t>
            </a:r>
          </a:p>
          <a:p>
            <a:pPr lvl="2"/>
            <a:r>
              <a:rPr lang="en-US" dirty="0"/>
              <a:t>From Yahoo Finance: “For mid-sized companies, the solution lies in seeking outside expertise to supplement internal resources.”</a:t>
            </a:r>
          </a:p>
          <a:p>
            <a:pPr lvl="2"/>
            <a:endParaRPr lang="en-US" dirty="0"/>
          </a:p>
          <a:p>
            <a:pPr lvl="1"/>
            <a:r>
              <a:rPr lang="en-US" dirty="0"/>
              <a:t>Sources: </a:t>
            </a:r>
            <a:r>
              <a:rPr lang="en-US" dirty="0">
                <a:hlinkClick r:id="rId3"/>
              </a:rPr>
              <a:t>IMAA</a:t>
            </a:r>
            <a:r>
              <a:rPr lang="en-US" dirty="0"/>
              <a:t>, </a:t>
            </a:r>
            <a:r>
              <a:rPr lang="en-US" dirty="0">
                <a:hlinkClick r:id="rId4"/>
              </a:rPr>
              <a:t>Yahoo Finance</a:t>
            </a:r>
            <a:endParaRPr lang="en-US" dirty="0"/>
          </a:p>
        </p:txBody>
      </p:sp>
      <p:sp>
        <p:nvSpPr>
          <p:cNvPr id="6" name="Text Placeholder 5">
            <a:extLst>
              <a:ext uri="{FF2B5EF4-FFF2-40B4-BE49-F238E27FC236}">
                <a16:creationId xmlns:a16="http://schemas.microsoft.com/office/drawing/2014/main" id="{14466D91-DC52-8930-49D9-1AD5F030BF5A}"/>
              </a:ext>
            </a:extLst>
          </p:cNvPr>
          <p:cNvSpPr>
            <a:spLocks noGrp="1"/>
          </p:cNvSpPr>
          <p:nvPr>
            <p:ph type="body" sz="quarter" idx="13"/>
          </p:nvPr>
        </p:nvSpPr>
        <p:spPr>
          <a:xfrm>
            <a:off x="838200" y="779252"/>
            <a:ext cx="10515600" cy="467232"/>
          </a:xfrm>
        </p:spPr>
        <p:txBody>
          <a:bodyPr/>
          <a:lstStyle/>
          <a:p>
            <a:r>
              <a:rPr lang="en-US" dirty="0"/>
              <a:t>Mergers &amp; Acquisitions</a:t>
            </a:r>
          </a:p>
        </p:txBody>
      </p:sp>
      <p:sp>
        <p:nvSpPr>
          <p:cNvPr id="2" name="Content Placeholder 1">
            <a:extLst>
              <a:ext uri="{FF2B5EF4-FFF2-40B4-BE49-F238E27FC236}">
                <a16:creationId xmlns:a16="http://schemas.microsoft.com/office/drawing/2014/main" id="{D9072444-7C67-1FC4-B8EB-7B9528820CAA}"/>
              </a:ext>
            </a:extLst>
          </p:cNvPr>
          <p:cNvSpPr>
            <a:spLocks noGrp="1"/>
          </p:cNvSpPr>
          <p:nvPr>
            <p:ph sz="quarter" idx="16"/>
          </p:nvPr>
        </p:nvSpPr>
        <p:spPr>
          <a:xfrm>
            <a:off x="838199" y="1835380"/>
            <a:ext cx="10515601" cy="2853437"/>
          </a:xfrm>
        </p:spPr>
        <p:txBody>
          <a:bodyPr/>
          <a:lstStyle/>
          <a:p>
            <a:pPr lvl="0"/>
            <a:r>
              <a:rPr lang="en-US" dirty="0"/>
              <a:t>Mergers and Acquisitions (M&amp;A) from 2020 to 2023</a:t>
            </a:r>
          </a:p>
          <a:p>
            <a:pPr lvl="1"/>
            <a:r>
              <a:rPr lang="en-US" dirty="0"/>
              <a:t>80,000 Closed</a:t>
            </a:r>
          </a:p>
          <a:p>
            <a:pPr lvl="1"/>
            <a:r>
              <a:rPr lang="en-US" dirty="0"/>
              <a:t>$8.8 Trillion</a:t>
            </a:r>
          </a:p>
          <a:p>
            <a:pPr lvl="1"/>
            <a:endParaRPr lang="en-US" dirty="0"/>
          </a:p>
          <a:p>
            <a:pPr lvl="0"/>
            <a:r>
              <a:rPr lang="en-US" dirty="0"/>
              <a:t>Successful Transactions</a:t>
            </a:r>
          </a:p>
          <a:p>
            <a:pPr lvl="1"/>
            <a:r>
              <a:rPr lang="en-US" dirty="0"/>
              <a:t>Only 10-50% reached expected value</a:t>
            </a:r>
          </a:p>
        </p:txBody>
      </p:sp>
    </p:spTree>
    <p:extLst>
      <p:ext uri="{BB962C8B-B14F-4D97-AF65-F5344CB8AC3E}">
        <p14:creationId xmlns:p14="http://schemas.microsoft.com/office/powerpoint/2010/main" val="1353343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69FAB8-865D-4E32-EE33-D27EB87D527F}"/>
              </a:ext>
            </a:extLst>
          </p:cNvPr>
          <p:cNvSpPr>
            <a:spLocks noGrp="1"/>
          </p:cNvSpPr>
          <p:nvPr>
            <p:ph type="title"/>
          </p:nvPr>
        </p:nvSpPr>
        <p:spPr>
          <a:xfrm>
            <a:off x="838200" y="161080"/>
            <a:ext cx="10515600" cy="618172"/>
          </a:xfrm>
        </p:spPr>
        <p:txBody>
          <a:bodyPr/>
          <a:lstStyle/>
          <a:p>
            <a:r>
              <a:rPr lang="en-US" dirty="0"/>
              <a:t>Methods</a:t>
            </a:r>
          </a:p>
        </p:txBody>
      </p:sp>
      <p:sp>
        <p:nvSpPr>
          <p:cNvPr id="6" name="Text Placeholder 5">
            <a:extLst>
              <a:ext uri="{FF2B5EF4-FFF2-40B4-BE49-F238E27FC236}">
                <a16:creationId xmlns:a16="http://schemas.microsoft.com/office/drawing/2014/main" id="{15EC6D34-4CBF-E754-874F-8CD36D94523A}"/>
              </a:ext>
            </a:extLst>
          </p:cNvPr>
          <p:cNvSpPr>
            <a:spLocks noGrp="1"/>
          </p:cNvSpPr>
          <p:nvPr>
            <p:ph type="body" sz="quarter" idx="17"/>
          </p:nvPr>
        </p:nvSpPr>
        <p:spPr>
          <a:xfrm>
            <a:off x="838200" y="779252"/>
            <a:ext cx="10515600" cy="467232"/>
          </a:xfrm>
        </p:spPr>
        <p:txBody>
          <a:bodyPr/>
          <a:lstStyle/>
          <a:p>
            <a:r>
              <a:rPr lang="en-US" dirty="0"/>
              <a:t>Seasonal Decomp (4 Years)</a:t>
            </a:r>
          </a:p>
        </p:txBody>
      </p:sp>
      <p:pic>
        <p:nvPicPr>
          <p:cNvPr id="16" name="Content Placeholder 15">
            <a:extLst>
              <a:ext uri="{FF2B5EF4-FFF2-40B4-BE49-F238E27FC236}">
                <a16:creationId xmlns:a16="http://schemas.microsoft.com/office/drawing/2014/main" id="{6F937ABE-1735-D876-2858-70986A8783CD}"/>
              </a:ext>
            </a:extLst>
          </p:cNvPr>
          <p:cNvPicPr>
            <a:picLocks noGrp="1" noChangeAspect="1"/>
          </p:cNvPicPr>
          <p:nvPr>
            <p:ph sz="quarter" idx="18"/>
          </p:nvPr>
        </p:nvPicPr>
        <p:blipFill>
          <a:blip r:embed="rId3"/>
          <a:srcRect/>
          <a:stretch/>
        </p:blipFill>
        <p:spPr>
          <a:xfrm>
            <a:off x="5157868" y="1433513"/>
            <a:ext cx="5533864" cy="5080000"/>
          </a:xfrm>
        </p:spPr>
      </p:pic>
      <p:sp>
        <p:nvSpPr>
          <p:cNvPr id="17" name="Content Placeholder 16">
            <a:extLst>
              <a:ext uri="{FF2B5EF4-FFF2-40B4-BE49-F238E27FC236}">
                <a16:creationId xmlns:a16="http://schemas.microsoft.com/office/drawing/2014/main" id="{DD18F5DC-8040-6FE9-51ED-4EE6C1F1CED9}"/>
              </a:ext>
            </a:extLst>
          </p:cNvPr>
          <p:cNvSpPr>
            <a:spLocks noGrp="1"/>
          </p:cNvSpPr>
          <p:nvPr>
            <p:ph sz="quarter" idx="19"/>
          </p:nvPr>
        </p:nvSpPr>
        <p:spPr>
          <a:xfrm>
            <a:off x="838200" y="1433417"/>
            <a:ext cx="3657600" cy="5080096"/>
          </a:xfrm>
        </p:spPr>
        <p:txBody>
          <a:bodyPr>
            <a:noAutofit/>
          </a:bodyPr>
          <a:lstStyle/>
          <a:p>
            <a:r>
              <a:rPr lang="en-US" dirty="0"/>
              <a:t>Total:</a:t>
            </a:r>
          </a:p>
          <a:p>
            <a:pPr lvl="1"/>
            <a:r>
              <a:rPr lang="en-US" dirty="0"/>
              <a:t>Transactions emphasize peaks</a:t>
            </a:r>
          </a:p>
          <a:p>
            <a:pPr lvl="1"/>
            <a:r>
              <a:rPr lang="en-US" dirty="0"/>
              <a:t>Percentages emphasize troughs</a:t>
            </a:r>
          </a:p>
          <a:p>
            <a:pPr lvl="1"/>
            <a:endParaRPr lang="en-US" dirty="0"/>
          </a:p>
          <a:p>
            <a:r>
              <a:rPr lang="en-US" dirty="0"/>
              <a:t>Trend:</a:t>
            </a:r>
          </a:p>
          <a:p>
            <a:pPr lvl="1"/>
            <a:r>
              <a:rPr lang="en-US" dirty="0"/>
              <a:t>Similar across both</a:t>
            </a:r>
          </a:p>
          <a:p>
            <a:pPr lvl="1"/>
            <a:r>
              <a:rPr lang="en-US" dirty="0"/>
              <a:t>Average upward progression</a:t>
            </a:r>
          </a:p>
          <a:p>
            <a:pPr lvl="1"/>
            <a:endParaRPr lang="en-US" dirty="0"/>
          </a:p>
          <a:p>
            <a:r>
              <a:rPr lang="en-US" dirty="0"/>
              <a:t>Seasonal &amp; Residual:</a:t>
            </a:r>
          </a:p>
          <a:p>
            <a:pPr lvl="1"/>
            <a:r>
              <a:rPr lang="en-US" dirty="0"/>
              <a:t>Transaction:</a:t>
            </a:r>
          </a:p>
          <a:p>
            <a:pPr lvl="2"/>
            <a:r>
              <a:rPr lang="en-US" dirty="0"/>
              <a:t>Same magnitude</a:t>
            </a:r>
          </a:p>
          <a:p>
            <a:pPr lvl="1"/>
            <a:r>
              <a:rPr lang="en-US" dirty="0"/>
              <a:t>Percentage:</a:t>
            </a:r>
          </a:p>
          <a:p>
            <a:pPr lvl="2"/>
            <a:r>
              <a:rPr lang="en-US" dirty="0"/>
              <a:t>Seasonal range is approx. half of residual range</a:t>
            </a:r>
          </a:p>
          <a:p>
            <a:pPr lvl="1"/>
            <a:r>
              <a:rPr lang="en-US" dirty="0"/>
              <a:t>Transaction seasonality is slightly more significant than percentage seasonality</a:t>
            </a:r>
          </a:p>
        </p:txBody>
      </p:sp>
    </p:spTree>
    <p:extLst>
      <p:ext uri="{BB962C8B-B14F-4D97-AF65-F5344CB8AC3E}">
        <p14:creationId xmlns:p14="http://schemas.microsoft.com/office/powerpoint/2010/main" val="1245071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3C669E-8EC4-F17D-4724-D5BB3466A0CC}"/>
              </a:ext>
            </a:extLst>
          </p:cNvPr>
          <p:cNvSpPr>
            <a:spLocks noGrp="1"/>
          </p:cNvSpPr>
          <p:nvPr>
            <p:ph type="title"/>
          </p:nvPr>
        </p:nvSpPr>
        <p:spPr>
          <a:xfrm>
            <a:off x="838200" y="161080"/>
            <a:ext cx="10515600" cy="618172"/>
          </a:xfrm>
        </p:spPr>
        <p:txBody>
          <a:bodyPr/>
          <a:lstStyle/>
          <a:p>
            <a:r>
              <a:rPr lang="en-US" dirty="0"/>
              <a:t>Methods</a:t>
            </a:r>
          </a:p>
        </p:txBody>
      </p:sp>
      <p:sp>
        <p:nvSpPr>
          <p:cNvPr id="5" name="Text Placeholder 4">
            <a:extLst>
              <a:ext uri="{FF2B5EF4-FFF2-40B4-BE49-F238E27FC236}">
                <a16:creationId xmlns:a16="http://schemas.microsoft.com/office/drawing/2014/main" id="{884838F1-DFD4-D497-8909-77486BB50B8E}"/>
              </a:ext>
            </a:extLst>
          </p:cNvPr>
          <p:cNvSpPr>
            <a:spLocks noGrp="1"/>
          </p:cNvSpPr>
          <p:nvPr>
            <p:ph type="body" sz="quarter" idx="17"/>
          </p:nvPr>
        </p:nvSpPr>
        <p:spPr>
          <a:xfrm>
            <a:off x="838200" y="779252"/>
            <a:ext cx="10515600" cy="467232"/>
          </a:xfrm>
        </p:spPr>
        <p:txBody>
          <a:bodyPr/>
          <a:lstStyle/>
          <a:p>
            <a:r>
              <a:rPr lang="en-US" dirty="0"/>
              <a:t>Seasonal Decomp (3 Years)</a:t>
            </a:r>
          </a:p>
        </p:txBody>
      </p:sp>
      <p:pic>
        <p:nvPicPr>
          <p:cNvPr id="19" name="Content Placeholder 18">
            <a:extLst>
              <a:ext uri="{FF2B5EF4-FFF2-40B4-BE49-F238E27FC236}">
                <a16:creationId xmlns:a16="http://schemas.microsoft.com/office/drawing/2014/main" id="{8D70C2F0-79F2-C773-18A6-846E4A2D0711}"/>
              </a:ext>
            </a:extLst>
          </p:cNvPr>
          <p:cNvPicPr>
            <a:picLocks noGrp="1" noChangeAspect="1"/>
          </p:cNvPicPr>
          <p:nvPr>
            <p:ph sz="quarter" idx="18"/>
          </p:nvPr>
        </p:nvPicPr>
        <p:blipFill>
          <a:blip r:embed="rId3"/>
          <a:srcRect/>
          <a:stretch/>
        </p:blipFill>
        <p:spPr>
          <a:xfrm>
            <a:off x="5157868" y="1433513"/>
            <a:ext cx="5533864" cy="5080000"/>
          </a:xfrm>
        </p:spPr>
      </p:pic>
      <p:sp>
        <p:nvSpPr>
          <p:cNvPr id="7" name="Content Placeholder 6">
            <a:extLst>
              <a:ext uri="{FF2B5EF4-FFF2-40B4-BE49-F238E27FC236}">
                <a16:creationId xmlns:a16="http://schemas.microsoft.com/office/drawing/2014/main" id="{35C58C1D-5B53-5DB3-D442-E5E87EB3D135}"/>
              </a:ext>
            </a:extLst>
          </p:cNvPr>
          <p:cNvSpPr>
            <a:spLocks noGrp="1"/>
          </p:cNvSpPr>
          <p:nvPr>
            <p:ph sz="quarter" idx="19"/>
          </p:nvPr>
        </p:nvSpPr>
        <p:spPr>
          <a:xfrm>
            <a:off x="838200" y="1433417"/>
            <a:ext cx="3657600" cy="5080096"/>
          </a:xfrm>
        </p:spPr>
        <p:txBody>
          <a:bodyPr>
            <a:normAutofit/>
          </a:bodyPr>
          <a:lstStyle/>
          <a:p>
            <a:r>
              <a:rPr lang="en-US" dirty="0"/>
              <a:t>Seasonal &amp; Residual:</a:t>
            </a:r>
          </a:p>
          <a:p>
            <a:pPr lvl="1"/>
            <a:r>
              <a:rPr lang="en-US" dirty="0"/>
              <a:t>Transaction:</a:t>
            </a:r>
          </a:p>
          <a:p>
            <a:pPr lvl="2"/>
            <a:r>
              <a:rPr lang="en-US" dirty="0"/>
              <a:t>Same magnitude</a:t>
            </a:r>
          </a:p>
          <a:p>
            <a:pPr lvl="1"/>
            <a:r>
              <a:rPr lang="en-US" dirty="0"/>
              <a:t>Percentage:</a:t>
            </a:r>
          </a:p>
          <a:p>
            <a:pPr lvl="2"/>
            <a:r>
              <a:rPr lang="en-US" dirty="0"/>
              <a:t>Seasonal range is approx. 4x residual range</a:t>
            </a:r>
          </a:p>
          <a:p>
            <a:pPr lvl="1"/>
            <a:r>
              <a:rPr lang="en-US" dirty="0"/>
              <a:t>Percentage seasonality is much more significant than transaction seasonality</a:t>
            </a:r>
          </a:p>
        </p:txBody>
      </p:sp>
    </p:spTree>
    <p:extLst>
      <p:ext uri="{BB962C8B-B14F-4D97-AF65-F5344CB8AC3E}">
        <p14:creationId xmlns:p14="http://schemas.microsoft.com/office/powerpoint/2010/main" val="2538655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68E8F4-BFF4-6633-AC04-30404CE77FE6}"/>
              </a:ext>
            </a:extLst>
          </p:cNvPr>
          <p:cNvSpPr>
            <a:spLocks noGrp="1"/>
          </p:cNvSpPr>
          <p:nvPr>
            <p:ph type="title"/>
          </p:nvPr>
        </p:nvSpPr>
        <p:spPr>
          <a:xfrm>
            <a:off x="838200" y="161080"/>
            <a:ext cx="10515600" cy="618172"/>
          </a:xfrm>
        </p:spPr>
        <p:txBody>
          <a:bodyPr/>
          <a:lstStyle/>
          <a:p>
            <a:r>
              <a:rPr lang="en-US" dirty="0"/>
              <a:t>Methods</a:t>
            </a:r>
          </a:p>
        </p:txBody>
      </p:sp>
      <p:sp>
        <p:nvSpPr>
          <p:cNvPr id="5" name="Content Placeholder 4">
            <a:extLst>
              <a:ext uri="{FF2B5EF4-FFF2-40B4-BE49-F238E27FC236}">
                <a16:creationId xmlns:a16="http://schemas.microsoft.com/office/drawing/2014/main" id="{4391915A-EEDE-7906-D696-13AC0F84F799}"/>
              </a:ext>
            </a:extLst>
          </p:cNvPr>
          <p:cNvSpPr>
            <a:spLocks noGrp="1"/>
          </p:cNvSpPr>
          <p:nvPr>
            <p:ph idx="1"/>
          </p:nvPr>
        </p:nvSpPr>
        <p:spPr>
          <a:xfrm>
            <a:off x="838199" y="4910203"/>
            <a:ext cx="10515601" cy="1582673"/>
          </a:xfrm>
        </p:spPr>
        <p:txBody>
          <a:bodyPr/>
          <a:lstStyle/>
          <a:p>
            <a:pPr lvl="0"/>
            <a:r>
              <a:rPr lang="en-US" dirty="0"/>
              <a:t>ARIMA Models:</a:t>
            </a:r>
          </a:p>
          <a:p>
            <a:pPr lvl="1"/>
            <a:r>
              <a:rPr lang="en-US" dirty="0"/>
              <a:t>Used the ‘auto_arima’ function for optimization</a:t>
            </a:r>
          </a:p>
          <a:p>
            <a:pPr lvl="1"/>
            <a:r>
              <a:rPr lang="en-US" dirty="0">
                <a:solidFill>
                  <a:srgbClr val="FF0000"/>
                </a:solidFill>
              </a:rPr>
              <a:t>Dropped fiscal year 2020 (as seasonal decomposition suggests)</a:t>
            </a:r>
          </a:p>
          <a:p>
            <a:endParaRPr lang="en-US" dirty="0"/>
          </a:p>
          <a:p>
            <a:endParaRPr lang="en-US" dirty="0"/>
          </a:p>
          <a:p>
            <a:endParaRPr lang="en-US" dirty="0"/>
          </a:p>
          <a:p>
            <a:pPr lvl="0"/>
            <a:r>
              <a:rPr lang="en-US" dirty="0"/>
              <a:t>Ensemble Models:</a:t>
            </a:r>
          </a:p>
          <a:p>
            <a:pPr lvl="1"/>
            <a:r>
              <a:rPr lang="en-US" dirty="0"/>
              <a:t>A 12-month feature window was created for every window (to include seasonality considerations)</a:t>
            </a:r>
          </a:p>
          <a:p>
            <a:pPr lvl="1"/>
            <a:r>
              <a:rPr lang="en-US" dirty="0"/>
              <a:t>The first target period starts in fiscal year 2021</a:t>
            </a:r>
          </a:p>
          <a:p>
            <a:pPr lvl="1"/>
            <a:r>
              <a:rPr lang="en-US" dirty="0"/>
              <a:t>Optimization done using ‘</a:t>
            </a:r>
            <a:r>
              <a:rPr lang="en-US" dirty="0" err="1"/>
              <a:t>GridSearchCV</a:t>
            </a:r>
            <a:r>
              <a:rPr lang="en-US" dirty="0"/>
              <a:t>’</a:t>
            </a:r>
          </a:p>
          <a:p>
            <a:pPr lvl="0"/>
            <a:endParaRPr lang="en-US" dirty="0"/>
          </a:p>
          <a:p>
            <a:endParaRPr lang="en-US" dirty="0"/>
          </a:p>
        </p:txBody>
      </p:sp>
      <p:sp>
        <p:nvSpPr>
          <p:cNvPr id="6" name="Text Placeholder 5">
            <a:extLst>
              <a:ext uri="{FF2B5EF4-FFF2-40B4-BE49-F238E27FC236}">
                <a16:creationId xmlns:a16="http://schemas.microsoft.com/office/drawing/2014/main" id="{D8E9FC4B-52F3-EFE8-1A1E-B90BFC7809A0}"/>
              </a:ext>
            </a:extLst>
          </p:cNvPr>
          <p:cNvSpPr>
            <a:spLocks noGrp="1"/>
          </p:cNvSpPr>
          <p:nvPr>
            <p:ph type="body" sz="quarter" idx="13"/>
          </p:nvPr>
        </p:nvSpPr>
        <p:spPr>
          <a:xfrm>
            <a:off x="838200" y="779252"/>
            <a:ext cx="10515600" cy="467232"/>
          </a:xfrm>
        </p:spPr>
        <p:txBody>
          <a:bodyPr/>
          <a:lstStyle/>
          <a:p>
            <a:r>
              <a:rPr lang="en-US" dirty="0"/>
              <a:t>Time Series Models</a:t>
            </a:r>
          </a:p>
        </p:txBody>
      </p:sp>
      <p:sp>
        <p:nvSpPr>
          <p:cNvPr id="7" name="Content Placeholder 6">
            <a:extLst>
              <a:ext uri="{FF2B5EF4-FFF2-40B4-BE49-F238E27FC236}">
                <a16:creationId xmlns:a16="http://schemas.microsoft.com/office/drawing/2014/main" id="{98F407BC-EAF0-CAD9-68EC-DF2DC5AC5A27}"/>
              </a:ext>
            </a:extLst>
          </p:cNvPr>
          <p:cNvSpPr>
            <a:spLocks noGrp="1"/>
          </p:cNvSpPr>
          <p:nvPr>
            <p:ph sz="quarter" idx="16"/>
          </p:nvPr>
        </p:nvSpPr>
        <p:spPr>
          <a:xfrm>
            <a:off x="838199" y="1835380"/>
            <a:ext cx="10515601" cy="2853437"/>
          </a:xfrm>
        </p:spPr>
        <p:txBody>
          <a:bodyPr/>
          <a:lstStyle/>
          <a:p>
            <a:pPr lvl="0"/>
            <a:r>
              <a:rPr lang="en-US" dirty="0"/>
              <a:t>All Models:</a:t>
            </a:r>
          </a:p>
          <a:p>
            <a:pPr lvl="1"/>
            <a:r>
              <a:rPr lang="en-US" dirty="0"/>
              <a:t>Transaction/Percent Revenue by period is used for all models</a:t>
            </a:r>
          </a:p>
          <a:p>
            <a:pPr lvl="1"/>
            <a:r>
              <a:rPr lang="en-US" dirty="0"/>
              <a:t>The scoring metric used was Mean Absolute Percentage Error (MAPE)</a:t>
            </a:r>
          </a:p>
          <a:p>
            <a:pPr lvl="2"/>
            <a:r>
              <a:rPr lang="en-US" dirty="0"/>
              <a:t>Advantage of MAPE: it’s a relative measure of error that requires no past knowledge of transaction values to determine a threshold for good performance vs bad</a:t>
            </a:r>
          </a:p>
          <a:p>
            <a:endParaRPr lang="en-US" dirty="0"/>
          </a:p>
        </p:txBody>
      </p:sp>
    </p:spTree>
    <p:extLst>
      <p:ext uri="{BB962C8B-B14F-4D97-AF65-F5344CB8AC3E}">
        <p14:creationId xmlns:p14="http://schemas.microsoft.com/office/powerpoint/2010/main" val="2464343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0F0D29-7525-C4B5-DD06-FAD9BE4C36F5}"/>
              </a:ext>
            </a:extLst>
          </p:cNvPr>
          <p:cNvSpPr>
            <a:spLocks noGrp="1"/>
          </p:cNvSpPr>
          <p:nvPr>
            <p:ph type="title"/>
          </p:nvPr>
        </p:nvSpPr>
        <p:spPr>
          <a:xfrm>
            <a:off x="838200" y="161080"/>
            <a:ext cx="10515600" cy="618172"/>
          </a:xfrm>
        </p:spPr>
        <p:txBody>
          <a:bodyPr/>
          <a:lstStyle/>
          <a:p>
            <a:r>
              <a:rPr lang="en-US" dirty="0"/>
              <a:t>Methods</a:t>
            </a:r>
          </a:p>
        </p:txBody>
      </p:sp>
      <p:sp>
        <p:nvSpPr>
          <p:cNvPr id="2" name="Text Placeholder 1">
            <a:extLst>
              <a:ext uri="{FF2B5EF4-FFF2-40B4-BE49-F238E27FC236}">
                <a16:creationId xmlns:a16="http://schemas.microsoft.com/office/drawing/2014/main" id="{D019F2EC-206A-3429-D7A8-0B28EF07D8D4}"/>
              </a:ext>
            </a:extLst>
          </p:cNvPr>
          <p:cNvSpPr>
            <a:spLocks noGrp="1"/>
          </p:cNvSpPr>
          <p:nvPr>
            <p:ph type="body" sz="quarter" idx="17"/>
          </p:nvPr>
        </p:nvSpPr>
        <p:spPr>
          <a:xfrm>
            <a:off x="838200" y="779252"/>
            <a:ext cx="10515600" cy="467232"/>
          </a:xfrm>
        </p:spPr>
        <p:txBody>
          <a:bodyPr/>
          <a:lstStyle/>
          <a:p>
            <a:r>
              <a:rPr lang="en-US" dirty="0"/>
              <a:t>ARIMA Modelling (Top 3 Desc1s vs. Others)</a:t>
            </a:r>
          </a:p>
        </p:txBody>
      </p:sp>
      <p:sp>
        <p:nvSpPr>
          <p:cNvPr id="48" name="Content Placeholder 47">
            <a:extLst>
              <a:ext uri="{FF2B5EF4-FFF2-40B4-BE49-F238E27FC236}">
                <a16:creationId xmlns:a16="http://schemas.microsoft.com/office/drawing/2014/main" id="{EFFD4E6C-6643-3975-EA88-A748078D252A}"/>
              </a:ext>
            </a:extLst>
          </p:cNvPr>
          <p:cNvSpPr>
            <a:spLocks noGrp="1"/>
          </p:cNvSpPr>
          <p:nvPr>
            <p:ph sz="quarter" idx="19"/>
          </p:nvPr>
        </p:nvSpPr>
        <p:spPr>
          <a:xfrm>
            <a:off x="838200" y="1433417"/>
            <a:ext cx="3200400" cy="5080096"/>
          </a:xfrm>
        </p:spPr>
        <p:txBody>
          <a:bodyPr/>
          <a:lstStyle/>
          <a:p>
            <a:r>
              <a:rPr lang="en-US" dirty="0"/>
              <a:t>Top 3 desc1s:</a:t>
            </a:r>
          </a:p>
          <a:p>
            <a:pPr lvl="1"/>
            <a:r>
              <a:rPr lang="en-US" dirty="0"/>
              <a:t>Best Model: Percentage 3 years</a:t>
            </a:r>
          </a:p>
          <a:p>
            <a:pPr lvl="1"/>
            <a:r>
              <a:rPr lang="en-US" dirty="0"/>
              <a:t>MAPE: 0.18</a:t>
            </a:r>
          </a:p>
          <a:p>
            <a:pPr lvl="1"/>
            <a:r>
              <a:rPr lang="en-US" dirty="0"/>
              <a:t>Parameters: Seasonal Q = 1 (Seasonal only)</a:t>
            </a:r>
          </a:p>
          <a:p>
            <a:pPr lvl="1"/>
            <a:endParaRPr lang="en-US" dirty="0"/>
          </a:p>
          <a:p>
            <a:r>
              <a:rPr lang="en-US" dirty="0"/>
              <a:t>Other desc1s: </a:t>
            </a:r>
          </a:p>
          <a:p>
            <a:pPr lvl="1"/>
            <a:r>
              <a:rPr lang="en-US" dirty="0"/>
              <a:t>Best Model: Transaction total 4 years</a:t>
            </a:r>
          </a:p>
          <a:p>
            <a:pPr lvl="1"/>
            <a:r>
              <a:rPr lang="en-US" dirty="0"/>
              <a:t>MAPE: 0.26</a:t>
            </a:r>
          </a:p>
          <a:p>
            <a:pPr lvl="1"/>
            <a:r>
              <a:rPr lang="en-US" dirty="0"/>
              <a:t>Parameters: D = 1, Q = 2</a:t>
            </a:r>
          </a:p>
          <a:p>
            <a:pPr lvl="1"/>
            <a:endParaRPr lang="en-US" dirty="0"/>
          </a:p>
          <a:p>
            <a:pPr lvl="1"/>
            <a:r>
              <a:rPr lang="en-US" i="1" dirty="0"/>
              <a:t>Note: MAPE is based on in-sample predictions</a:t>
            </a:r>
          </a:p>
        </p:txBody>
      </p:sp>
      <p:graphicFrame>
        <p:nvGraphicFramePr>
          <p:cNvPr id="53" name="Content Placeholder 52">
            <a:extLst>
              <a:ext uri="{FF2B5EF4-FFF2-40B4-BE49-F238E27FC236}">
                <a16:creationId xmlns:a16="http://schemas.microsoft.com/office/drawing/2014/main" id="{7A608138-7FCB-AC31-725A-6480CE81DDEB}"/>
              </a:ext>
            </a:extLst>
          </p:cNvPr>
          <p:cNvGraphicFramePr>
            <a:graphicFrameLocks noGrp="1"/>
          </p:cNvGraphicFramePr>
          <p:nvPr>
            <p:ph sz="quarter" idx="20"/>
            <p:extLst>
              <p:ext uri="{D42A27DB-BD31-4B8C-83A1-F6EECF244321}">
                <p14:modId xmlns:p14="http://schemas.microsoft.com/office/powerpoint/2010/main" val="3762367454"/>
              </p:ext>
            </p:extLst>
          </p:nvPr>
        </p:nvGraphicFramePr>
        <p:xfrm>
          <a:off x="4495800" y="4114800"/>
          <a:ext cx="6857995" cy="1737360"/>
        </p:xfrm>
        <a:graphic>
          <a:graphicData uri="http://schemas.openxmlformats.org/drawingml/2006/table">
            <a:tbl>
              <a:tblPr firstRow="1" bandRow="1">
                <a:tableStyleId>{5C22544A-7EE6-4342-B048-85BDC9FD1C3A}</a:tableStyleId>
              </a:tblPr>
              <a:tblGrid>
                <a:gridCol w="1461949">
                  <a:extLst>
                    <a:ext uri="{9D8B030D-6E8A-4147-A177-3AD203B41FA5}">
                      <a16:colId xmlns:a16="http://schemas.microsoft.com/office/drawing/2014/main" val="20000"/>
                    </a:ext>
                  </a:extLst>
                </a:gridCol>
                <a:gridCol w="617537">
                  <a:extLst>
                    <a:ext uri="{9D8B030D-6E8A-4147-A177-3AD203B41FA5}">
                      <a16:colId xmlns:a16="http://schemas.microsoft.com/office/drawing/2014/main" val="20001"/>
                    </a:ext>
                  </a:extLst>
                </a:gridCol>
                <a:gridCol w="336520">
                  <a:extLst>
                    <a:ext uri="{9D8B030D-6E8A-4147-A177-3AD203B41FA5}">
                      <a16:colId xmlns:a16="http://schemas.microsoft.com/office/drawing/2014/main" val="20002"/>
                    </a:ext>
                  </a:extLst>
                </a:gridCol>
                <a:gridCol w="354400">
                  <a:extLst>
                    <a:ext uri="{9D8B030D-6E8A-4147-A177-3AD203B41FA5}">
                      <a16:colId xmlns:a16="http://schemas.microsoft.com/office/drawing/2014/main" val="20003"/>
                    </a:ext>
                  </a:extLst>
                </a:gridCol>
                <a:gridCol w="363341">
                  <a:extLst>
                    <a:ext uri="{9D8B030D-6E8A-4147-A177-3AD203B41FA5}">
                      <a16:colId xmlns:a16="http://schemas.microsoft.com/office/drawing/2014/main" val="20004"/>
                    </a:ext>
                  </a:extLst>
                </a:gridCol>
                <a:gridCol w="1007056">
                  <a:extLst>
                    <a:ext uri="{9D8B030D-6E8A-4147-A177-3AD203B41FA5}">
                      <a16:colId xmlns:a16="http://schemas.microsoft.com/office/drawing/2014/main" val="20005"/>
                    </a:ext>
                  </a:extLst>
                </a:gridCol>
                <a:gridCol w="1024937">
                  <a:extLst>
                    <a:ext uri="{9D8B030D-6E8A-4147-A177-3AD203B41FA5}">
                      <a16:colId xmlns:a16="http://schemas.microsoft.com/office/drawing/2014/main" val="20006"/>
                    </a:ext>
                  </a:extLst>
                </a:gridCol>
                <a:gridCol w="1033877">
                  <a:extLst>
                    <a:ext uri="{9D8B030D-6E8A-4147-A177-3AD203B41FA5}">
                      <a16:colId xmlns:a16="http://schemas.microsoft.com/office/drawing/2014/main" val="20007"/>
                    </a:ext>
                  </a:extLst>
                </a:gridCol>
                <a:gridCol w="658378">
                  <a:extLst>
                    <a:ext uri="{9D8B030D-6E8A-4147-A177-3AD203B41FA5}">
                      <a16:colId xmlns:a16="http://schemas.microsoft.com/office/drawing/2014/main" val="20008"/>
                    </a:ext>
                  </a:extLst>
                </a:gridCol>
              </a:tblGrid>
              <a:tr h="0">
                <a:tc gridSpan="9">
                  <a:txBody>
                    <a:bodyPr/>
                    <a:lstStyle/>
                    <a:p>
                      <a:pPr algn="ctr"/>
                      <a:r>
                        <a:rPr dirty="0">
                          <a:solidFill>
                            <a:srgbClr val="000000"/>
                          </a:solidFill>
                        </a:rPr>
                        <a:t>ARIMA Model Results Others</a:t>
                      </a:r>
                    </a:p>
                  </a:txBody>
                  <a:tcPr>
                    <a:lnL w="12700" cmpd="sng">
                      <a:solidFill>
                        <a:srgbClr val="FFFFFF"/>
                      </a:solidFill>
                    </a:lnL>
                    <a:lnR w="38100" cmpd="sng">
                      <a:solidFill>
                        <a:srgbClr val="FFFFFF"/>
                      </a:solidFill>
                    </a:lnR>
                    <a:lnT w="12700" cmpd="sng">
                      <a:solidFill>
                        <a:srgbClr val="FFFFFF"/>
                      </a:solidFill>
                    </a:lnT>
                    <a:lnB w="12700" cmpd="sng">
                      <a:solidFill>
                        <a:srgbClr val="000000"/>
                      </a:solidFill>
                    </a:lnB>
                    <a:solidFill>
                      <a:srgbClr val="70AD47">
                        <a:alpha val="0"/>
                      </a:srgbClr>
                    </a:solidFill>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extLst>
                  <a:ext uri="{0D108BD9-81ED-4DB2-BD59-A6C34878D82A}">
                    <a16:rowId xmlns:a16="http://schemas.microsoft.com/office/drawing/2014/main" val="10000"/>
                  </a:ext>
                </a:extLst>
              </a:tr>
              <a:tr h="228600">
                <a:tc>
                  <a:txBody>
                    <a:bodyPr/>
                    <a:lstStyle/>
                    <a:p>
                      <a:pPr algn="ctr"/>
                      <a:r>
                        <a:rPr sz="1200" b="1">
                          <a:solidFill>
                            <a:srgbClr val="000000"/>
                          </a:solidFill>
                        </a:rPr>
                        <a:t>Data Type</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dirty="0">
                          <a:solidFill>
                            <a:srgbClr val="000000"/>
                          </a:solidFill>
                        </a:rPr>
                        <a:t>Years</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P</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dirty="0">
                          <a:solidFill>
                            <a:srgbClr val="000000"/>
                          </a:solidFill>
                        </a:rPr>
                        <a:t>D</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dirty="0">
                          <a:solidFill>
                            <a:srgbClr val="000000"/>
                          </a:solidFill>
                        </a:rPr>
                        <a:t>Q</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dirty="0">
                          <a:solidFill>
                            <a:srgbClr val="000000"/>
                          </a:solidFill>
                        </a:rPr>
                        <a:t>Seasonal P</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Seasonal D</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Seasonal Q</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dirty="0">
                          <a:solidFill>
                            <a:srgbClr val="000000"/>
                          </a:solidFill>
                        </a:rPr>
                        <a:t>M</a:t>
                      </a:r>
                      <a:r>
                        <a:rPr lang="en-US" sz="1200" b="1" dirty="0">
                          <a:solidFill>
                            <a:srgbClr val="000000"/>
                          </a:solidFill>
                        </a:rPr>
                        <a:t>APE</a:t>
                      </a:r>
                      <a:endParaRPr sz="1200" b="1" dirty="0">
                        <a:solidFill>
                          <a:srgbClr val="000000"/>
                        </a:solidFill>
                      </a:endParaRP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extLst>
                  <a:ext uri="{0D108BD9-81ED-4DB2-BD59-A6C34878D82A}">
                    <a16:rowId xmlns:a16="http://schemas.microsoft.com/office/drawing/2014/main" val="10001"/>
                  </a:ext>
                </a:extLst>
              </a:tr>
              <a:tr h="228600">
                <a:tc>
                  <a:txBody>
                    <a:bodyPr/>
                    <a:lstStyle/>
                    <a:p>
                      <a:pPr algn="ctr"/>
                      <a:r>
                        <a:rPr sz="1200" dirty="0">
                          <a:solidFill>
                            <a:srgbClr val="FF0000"/>
                          </a:solidFill>
                        </a:rPr>
                        <a:t> Transaction Total</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4</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0</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1</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2</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0</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0</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0</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0.26</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2"/>
                  </a:ext>
                </a:extLst>
              </a:tr>
              <a:tr h="228600">
                <a:tc>
                  <a:txBody>
                    <a:bodyPr/>
                    <a:lstStyle/>
                    <a:p>
                      <a:pPr algn="ctr"/>
                      <a:r>
                        <a:rPr sz="1200">
                          <a:solidFill>
                            <a:srgbClr val="000000"/>
                          </a:solidFill>
                        </a:rPr>
                        <a:t> Percentage</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0.36</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3"/>
                  </a:ext>
                </a:extLst>
              </a:tr>
              <a:tr h="228600">
                <a:tc>
                  <a:txBody>
                    <a:bodyPr/>
                    <a:lstStyle/>
                    <a:p>
                      <a:pPr algn="ctr"/>
                      <a:r>
                        <a:rPr sz="1200">
                          <a:solidFill>
                            <a:srgbClr val="000000"/>
                          </a:solidFill>
                        </a:rPr>
                        <a:t> Transaction Total</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0.36</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4"/>
                  </a:ext>
                </a:extLst>
              </a:tr>
              <a:tr h="228600">
                <a:tc>
                  <a:txBody>
                    <a:bodyPr/>
                    <a:lstStyle/>
                    <a:p>
                      <a:pPr algn="ctr"/>
                      <a:r>
                        <a:rPr sz="1200">
                          <a:solidFill>
                            <a:srgbClr val="000000"/>
                          </a:solidFill>
                        </a:rPr>
                        <a:t> Percentage</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0.34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5"/>
                  </a:ext>
                </a:extLst>
              </a:tr>
            </a:tbl>
          </a:graphicData>
        </a:graphic>
      </p:graphicFrame>
      <p:graphicFrame>
        <p:nvGraphicFramePr>
          <p:cNvPr id="91" name="Content Placeholder 90">
            <a:extLst>
              <a:ext uri="{FF2B5EF4-FFF2-40B4-BE49-F238E27FC236}">
                <a16:creationId xmlns:a16="http://schemas.microsoft.com/office/drawing/2014/main" id="{0689B792-2436-715D-3178-4499925568AE}"/>
              </a:ext>
            </a:extLst>
          </p:cNvPr>
          <p:cNvGraphicFramePr>
            <a:graphicFrameLocks noGrp="1"/>
          </p:cNvGraphicFramePr>
          <p:nvPr>
            <p:ph sz="quarter" idx="18"/>
            <p:extLst>
              <p:ext uri="{D42A27DB-BD31-4B8C-83A1-F6EECF244321}">
                <p14:modId xmlns:p14="http://schemas.microsoft.com/office/powerpoint/2010/main" val="1011490674"/>
              </p:ext>
            </p:extLst>
          </p:nvPr>
        </p:nvGraphicFramePr>
        <p:xfrm>
          <a:off x="4495799" y="2057400"/>
          <a:ext cx="6857994" cy="1737360"/>
        </p:xfrm>
        <a:graphic>
          <a:graphicData uri="http://schemas.openxmlformats.org/drawingml/2006/table">
            <a:tbl>
              <a:tblPr firstRow="1" bandRow="1">
                <a:tableStyleId>{5C22544A-7EE6-4342-B048-85BDC9FD1C3A}</a:tableStyleId>
              </a:tblPr>
              <a:tblGrid>
                <a:gridCol w="1461948">
                  <a:extLst>
                    <a:ext uri="{9D8B030D-6E8A-4147-A177-3AD203B41FA5}">
                      <a16:colId xmlns:a16="http://schemas.microsoft.com/office/drawing/2014/main" val="20000"/>
                    </a:ext>
                  </a:extLst>
                </a:gridCol>
                <a:gridCol w="617537">
                  <a:extLst>
                    <a:ext uri="{9D8B030D-6E8A-4147-A177-3AD203B41FA5}">
                      <a16:colId xmlns:a16="http://schemas.microsoft.com/office/drawing/2014/main" val="20001"/>
                    </a:ext>
                  </a:extLst>
                </a:gridCol>
                <a:gridCol w="336520">
                  <a:extLst>
                    <a:ext uri="{9D8B030D-6E8A-4147-A177-3AD203B41FA5}">
                      <a16:colId xmlns:a16="http://schemas.microsoft.com/office/drawing/2014/main" val="20002"/>
                    </a:ext>
                  </a:extLst>
                </a:gridCol>
                <a:gridCol w="354400">
                  <a:extLst>
                    <a:ext uri="{9D8B030D-6E8A-4147-A177-3AD203B41FA5}">
                      <a16:colId xmlns:a16="http://schemas.microsoft.com/office/drawing/2014/main" val="20003"/>
                    </a:ext>
                  </a:extLst>
                </a:gridCol>
                <a:gridCol w="363341">
                  <a:extLst>
                    <a:ext uri="{9D8B030D-6E8A-4147-A177-3AD203B41FA5}">
                      <a16:colId xmlns:a16="http://schemas.microsoft.com/office/drawing/2014/main" val="20004"/>
                    </a:ext>
                  </a:extLst>
                </a:gridCol>
                <a:gridCol w="1007056">
                  <a:extLst>
                    <a:ext uri="{9D8B030D-6E8A-4147-A177-3AD203B41FA5}">
                      <a16:colId xmlns:a16="http://schemas.microsoft.com/office/drawing/2014/main" val="20005"/>
                    </a:ext>
                  </a:extLst>
                </a:gridCol>
                <a:gridCol w="1024937">
                  <a:extLst>
                    <a:ext uri="{9D8B030D-6E8A-4147-A177-3AD203B41FA5}">
                      <a16:colId xmlns:a16="http://schemas.microsoft.com/office/drawing/2014/main" val="20006"/>
                    </a:ext>
                  </a:extLst>
                </a:gridCol>
                <a:gridCol w="1033877">
                  <a:extLst>
                    <a:ext uri="{9D8B030D-6E8A-4147-A177-3AD203B41FA5}">
                      <a16:colId xmlns:a16="http://schemas.microsoft.com/office/drawing/2014/main" val="20007"/>
                    </a:ext>
                  </a:extLst>
                </a:gridCol>
                <a:gridCol w="658378">
                  <a:extLst>
                    <a:ext uri="{9D8B030D-6E8A-4147-A177-3AD203B41FA5}">
                      <a16:colId xmlns:a16="http://schemas.microsoft.com/office/drawing/2014/main" val="20008"/>
                    </a:ext>
                  </a:extLst>
                </a:gridCol>
              </a:tblGrid>
              <a:tr h="0">
                <a:tc gridSpan="9">
                  <a:txBody>
                    <a:bodyPr/>
                    <a:lstStyle/>
                    <a:p>
                      <a:pPr algn="ctr"/>
                      <a:r>
                        <a:rPr dirty="0">
                          <a:solidFill>
                            <a:srgbClr val="000000"/>
                          </a:solidFill>
                        </a:rPr>
                        <a:t>ARIMA Model Results</a:t>
                      </a:r>
                    </a:p>
                  </a:txBody>
                  <a:tcPr>
                    <a:lnL w="12700" cmpd="sng">
                      <a:solidFill>
                        <a:srgbClr val="FFFFFF"/>
                      </a:solidFill>
                    </a:lnL>
                    <a:lnR w="38100" cmpd="sng">
                      <a:solidFill>
                        <a:srgbClr val="FFFFFF"/>
                      </a:solidFill>
                    </a:lnR>
                    <a:lnT w="12700" cmpd="sng">
                      <a:solidFill>
                        <a:srgbClr val="FFFFFF"/>
                      </a:solidFill>
                    </a:lnT>
                    <a:lnB w="12700" cmpd="sng">
                      <a:solidFill>
                        <a:srgbClr val="000000"/>
                      </a:solidFill>
                    </a:lnB>
                    <a:solidFill>
                      <a:srgbClr val="70AD47">
                        <a:alpha val="0"/>
                      </a:srgbClr>
                    </a:solidFill>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extLst>
                  <a:ext uri="{0D108BD9-81ED-4DB2-BD59-A6C34878D82A}">
                    <a16:rowId xmlns:a16="http://schemas.microsoft.com/office/drawing/2014/main" val="10000"/>
                  </a:ext>
                </a:extLst>
              </a:tr>
              <a:tr h="228600">
                <a:tc>
                  <a:txBody>
                    <a:bodyPr/>
                    <a:lstStyle/>
                    <a:p>
                      <a:pPr algn="ctr"/>
                      <a:r>
                        <a:rPr sz="1200" b="1">
                          <a:solidFill>
                            <a:srgbClr val="000000"/>
                          </a:solidFill>
                        </a:rPr>
                        <a:t>Data Type</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Years</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P</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D</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Q</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dirty="0">
                          <a:solidFill>
                            <a:srgbClr val="000000"/>
                          </a:solidFill>
                        </a:rPr>
                        <a:t>Seasonal P</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Seasonal D</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Seasonal Q</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dirty="0">
                          <a:solidFill>
                            <a:srgbClr val="000000"/>
                          </a:solidFill>
                        </a:rPr>
                        <a:t>M</a:t>
                      </a:r>
                      <a:r>
                        <a:rPr lang="en-US" sz="1200" b="1" dirty="0">
                          <a:solidFill>
                            <a:srgbClr val="000000"/>
                          </a:solidFill>
                        </a:rPr>
                        <a:t>APE</a:t>
                      </a:r>
                      <a:endParaRPr sz="1200" b="1" dirty="0">
                        <a:solidFill>
                          <a:srgbClr val="000000"/>
                        </a:solidFill>
                      </a:endParaRP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extLst>
                  <a:ext uri="{0D108BD9-81ED-4DB2-BD59-A6C34878D82A}">
                    <a16:rowId xmlns:a16="http://schemas.microsoft.com/office/drawing/2014/main" val="10001"/>
                  </a:ext>
                </a:extLst>
              </a:tr>
              <a:tr h="228600">
                <a:tc>
                  <a:txBody>
                    <a:bodyPr/>
                    <a:lstStyle/>
                    <a:p>
                      <a:pPr algn="ctr"/>
                      <a:r>
                        <a:rPr sz="1200">
                          <a:solidFill>
                            <a:srgbClr val="000000"/>
                          </a:solidFill>
                        </a:rPr>
                        <a:t>Transaction Total</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4</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1</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1</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0.61</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2"/>
                  </a:ext>
                </a:extLst>
              </a:tr>
              <a:tr h="228600">
                <a:tc>
                  <a:txBody>
                    <a:bodyPr/>
                    <a:lstStyle/>
                    <a:p>
                      <a:pPr algn="ctr"/>
                      <a:r>
                        <a:rPr sz="1200">
                          <a:solidFill>
                            <a:srgbClr val="000000"/>
                          </a:solidFill>
                        </a:rPr>
                        <a:t>Percentage</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0.21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3"/>
                  </a:ext>
                </a:extLst>
              </a:tr>
              <a:tr h="228600">
                <a:tc>
                  <a:txBody>
                    <a:bodyPr/>
                    <a:lstStyle/>
                    <a:p>
                      <a:pPr algn="ctr"/>
                      <a:r>
                        <a:rPr sz="1200">
                          <a:solidFill>
                            <a:srgbClr val="000000"/>
                          </a:solidFill>
                        </a:rPr>
                        <a:t>Transaction Total</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0.64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4"/>
                  </a:ext>
                </a:extLst>
              </a:tr>
              <a:tr h="228600">
                <a:tc>
                  <a:txBody>
                    <a:bodyPr/>
                    <a:lstStyle/>
                    <a:p>
                      <a:pPr algn="ctr"/>
                      <a:r>
                        <a:rPr sz="1200" dirty="0">
                          <a:solidFill>
                            <a:srgbClr val="FF0000"/>
                          </a:solidFill>
                        </a:rPr>
                        <a:t>Percentage</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0.18</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30405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9B8ECD-1AC6-D856-68DE-3317255F8CFE}"/>
              </a:ext>
            </a:extLst>
          </p:cNvPr>
          <p:cNvSpPr>
            <a:spLocks noGrp="1"/>
          </p:cNvSpPr>
          <p:nvPr>
            <p:ph type="title"/>
          </p:nvPr>
        </p:nvSpPr>
        <p:spPr>
          <a:xfrm>
            <a:off x="838200" y="161080"/>
            <a:ext cx="10515600" cy="618172"/>
          </a:xfrm>
        </p:spPr>
        <p:txBody>
          <a:bodyPr/>
          <a:lstStyle/>
          <a:p>
            <a:r>
              <a:rPr lang="en-US" dirty="0"/>
              <a:t>Methods</a:t>
            </a:r>
          </a:p>
        </p:txBody>
      </p:sp>
      <p:sp>
        <p:nvSpPr>
          <p:cNvPr id="7" name="Text Placeholder 6">
            <a:extLst>
              <a:ext uri="{FF2B5EF4-FFF2-40B4-BE49-F238E27FC236}">
                <a16:creationId xmlns:a16="http://schemas.microsoft.com/office/drawing/2014/main" id="{92C89F5D-850B-3AAF-AAAB-1B4F4C7E14D9}"/>
              </a:ext>
            </a:extLst>
          </p:cNvPr>
          <p:cNvSpPr>
            <a:spLocks noGrp="1"/>
          </p:cNvSpPr>
          <p:nvPr>
            <p:ph type="body" sz="quarter" idx="17"/>
          </p:nvPr>
        </p:nvSpPr>
        <p:spPr>
          <a:xfrm>
            <a:off x="838200" y="779252"/>
            <a:ext cx="10515600" cy="467232"/>
          </a:xfrm>
        </p:spPr>
        <p:txBody>
          <a:bodyPr/>
          <a:lstStyle/>
          <a:p>
            <a:r>
              <a:rPr lang="en-US" dirty="0"/>
              <a:t>Ensemble Modelling (Top 3 Desc1s vs. Others)</a:t>
            </a:r>
          </a:p>
        </p:txBody>
      </p:sp>
      <p:graphicFrame>
        <p:nvGraphicFramePr>
          <p:cNvPr id="13" name="Content Placeholder 12">
            <a:extLst>
              <a:ext uri="{FF2B5EF4-FFF2-40B4-BE49-F238E27FC236}">
                <a16:creationId xmlns:a16="http://schemas.microsoft.com/office/drawing/2014/main" id="{8C5E94CB-51D5-0775-D2DD-20DE2BA90252}"/>
              </a:ext>
            </a:extLst>
          </p:cNvPr>
          <p:cNvGraphicFramePr>
            <a:graphicFrameLocks noGrp="1"/>
          </p:cNvGraphicFramePr>
          <p:nvPr>
            <p:ph sz="quarter" idx="18"/>
            <p:extLst>
              <p:ext uri="{D42A27DB-BD31-4B8C-83A1-F6EECF244321}">
                <p14:modId xmlns:p14="http://schemas.microsoft.com/office/powerpoint/2010/main" val="2823057844"/>
              </p:ext>
            </p:extLst>
          </p:nvPr>
        </p:nvGraphicFramePr>
        <p:xfrm>
          <a:off x="4495800" y="2057400"/>
          <a:ext cx="6858000" cy="17373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0">
                <a:tc gridSpan="3">
                  <a:txBody>
                    <a:bodyPr/>
                    <a:lstStyle/>
                    <a:p>
                      <a:pPr algn="ctr"/>
                      <a:r>
                        <a:rPr dirty="0">
                          <a:solidFill>
                            <a:srgbClr val="000000"/>
                          </a:solidFill>
                        </a:rPr>
                        <a:t>Ensemble Model Results</a:t>
                      </a:r>
                    </a:p>
                  </a:txBody>
                  <a:tcPr>
                    <a:lnL w="12700" cmpd="sng">
                      <a:solidFill>
                        <a:srgbClr val="FFFFFF"/>
                      </a:solidFill>
                    </a:lnL>
                    <a:lnR w="12700" cmpd="sng">
                      <a:solidFill>
                        <a:srgbClr val="FFFFFF"/>
                      </a:solidFill>
                    </a:lnR>
                    <a:lnT w="12700" cmpd="sng">
                      <a:solidFill>
                        <a:srgbClr val="FFFFFF"/>
                      </a:solidFill>
                    </a:lnT>
                    <a:lnB w="12700" cmpd="sng">
                      <a:solidFill>
                        <a:srgbClr val="000000"/>
                      </a:solidFill>
                    </a:lnB>
                    <a:solidFill>
                      <a:schemeClr val="accent1">
                        <a:alpha val="0"/>
                      </a:schemeClr>
                    </a:solidFill>
                  </a:tcPr>
                </a:tc>
                <a:tc hMerge="1">
                  <a:txBody>
                    <a:bodyPr/>
                    <a:lstStyle/>
                    <a:p>
                      <a:endParaRPr/>
                    </a:p>
                  </a:txBody>
                  <a:tcPr/>
                </a:tc>
                <a:tc hMerge="1">
                  <a:txBody>
                    <a:bodyPr/>
                    <a:lstStyle/>
                    <a:p>
                      <a:endParaRPr/>
                    </a:p>
                  </a:txBody>
                  <a:tcPr/>
                </a:tc>
                <a:extLst>
                  <a:ext uri="{0D108BD9-81ED-4DB2-BD59-A6C34878D82A}">
                    <a16:rowId xmlns:a16="http://schemas.microsoft.com/office/drawing/2014/main" val="10000"/>
                  </a:ext>
                </a:extLst>
              </a:tr>
              <a:tr h="228600">
                <a:tc>
                  <a:txBody>
                    <a:bodyPr/>
                    <a:lstStyle/>
                    <a:p>
                      <a:pPr algn="ctr"/>
                      <a:r>
                        <a:rPr sz="1200" b="1" dirty="0">
                          <a:solidFill>
                            <a:srgbClr val="000000"/>
                          </a:solidFill>
                        </a:rPr>
                        <a:t>Data Type</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Model</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dirty="0">
                          <a:solidFill>
                            <a:srgbClr val="000000"/>
                          </a:solidFill>
                        </a:rPr>
                        <a:t>M</a:t>
                      </a:r>
                      <a:r>
                        <a:rPr lang="en-US" sz="1200" b="1" dirty="0">
                          <a:solidFill>
                            <a:srgbClr val="000000"/>
                          </a:solidFill>
                        </a:rPr>
                        <a:t>APE</a:t>
                      </a:r>
                      <a:endParaRPr sz="1200" b="1" dirty="0">
                        <a:solidFill>
                          <a:srgbClr val="000000"/>
                        </a:solidFill>
                      </a:endParaRP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extLst>
                  <a:ext uri="{0D108BD9-81ED-4DB2-BD59-A6C34878D82A}">
                    <a16:rowId xmlns:a16="http://schemas.microsoft.com/office/drawing/2014/main" val="10001"/>
                  </a:ext>
                </a:extLst>
              </a:tr>
              <a:tr h="228600">
                <a:tc>
                  <a:txBody>
                    <a:bodyPr/>
                    <a:lstStyle/>
                    <a:p>
                      <a:pPr algn="ctr"/>
                      <a:r>
                        <a:rPr sz="1200" dirty="0">
                          <a:solidFill>
                            <a:srgbClr val="FF0000"/>
                          </a:solidFill>
                        </a:rPr>
                        <a:t>Percentage</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Gradient Boosting Regressor</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0.19</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2"/>
                  </a:ext>
                </a:extLst>
              </a:tr>
              <a:tr h="228600">
                <a:tc>
                  <a:txBody>
                    <a:bodyPr/>
                    <a:lstStyle/>
                    <a:p>
                      <a:pPr algn="ctr"/>
                      <a:r>
                        <a:rPr sz="1200">
                          <a:solidFill>
                            <a:srgbClr val="000000"/>
                          </a:solidFill>
                        </a:rPr>
                        <a:t>Percentage</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Random Forest Regressor</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0.19</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3"/>
                  </a:ext>
                </a:extLst>
              </a:tr>
              <a:tr h="228600">
                <a:tc>
                  <a:txBody>
                    <a:bodyPr/>
                    <a:lstStyle/>
                    <a:p>
                      <a:pPr algn="ctr"/>
                      <a:r>
                        <a:rPr sz="1200">
                          <a:solidFill>
                            <a:srgbClr val="000000"/>
                          </a:solidFill>
                        </a:rPr>
                        <a:t>Transaction Total</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Gradient Boosting Regressor</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0.82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4"/>
                  </a:ext>
                </a:extLst>
              </a:tr>
              <a:tr h="228600">
                <a:tc>
                  <a:txBody>
                    <a:bodyPr/>
                    <a:lstStyle/>
                    <a:p>
                      <a:pPr algn="ctr"/>
                      <a:r>
                        <a:rPr sz="1200">
                          <a:solidFill>
                            <a:srgbClr val="000000"/>
                          </a:solidFill>
                        </a:rPr>
                        <a:t>Transaction Total</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Random Forest Regressor</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0.74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5"/>
                  </a:ext>
                </a:extLst>
              </a:tr>
            </a:tbl>
          </a:graphicData>
        </a:graphic>
      </p:graphicFrame>
      <p:sp>
        <p:nvSpPr>
          <p:cNvPr id="11" name="Content Placeholder 10">
            <a:extLst>
              <a:ext uri="{FF2B5EF4-FFF2-40B4-BE49-F238E27FC236}">
                <a16:creationId xmlns:a16="http://schemas.microsoft.com/office/drawing/2014/main" id="{E9E9F5E8-27C4-278D-51E1-BF02D2FADE41}"/>
              </a:ext>
            </a:extLst>
          </p:cNvPr>
          <p:cNvSpPr>
            <a:spLocks noGrp="1"/>
          </p:cNvSpPr>
          <p:nvPr>
            <p:ph sz="quarter" idx="19"/>
          </p:nvPr>
        </p:nvSpPr>
        <p:spPr>
          <a:xfrm>
            <a:off x="838200" y="1433417"/>
            <a:ext cx="3200400" cy="5080096"/>
          </a:xfrm>
        </p:spPr>
        <p:txBody>
          <a:bodyPr>
            <a:normAutofit/>
          </a:bodyPr>
          <a:lstStyle/>
          <a:p>
            <a:r>
              <a:rPr lang="en-US" dirty="0"/>
              <a:t>Top 3 Desc1s:</a:t>
            </a:r>
          </a:p>
          <a:p>
            <a:pPr lvl="1"/>
            <a:r>
              <a:rPr lang="en-US" dirty="0"/>
              <a:t>Best Model: Percentage Gradient Boosting</a:t>
            </a:r>
          </a:p>
          <a:p>
            <a:pPr lvl="1"/>
            <a:r>
              <a:rPr lang="en-US" dirty="0"/>
              <a:t>MAPE: 0.19</a:t>
            </a:r>
          </a:p>
          <a:p>
            <a:pPr lvl="1"/>
            <a:r>
              <a:rPr lang="en-US" dirty="0"/>
              <a:t>Large difference between percentage and transaction total</a:t>
            </a:r>
          </a:p>
          <a:p>
            <a:pPr lvl="2"/>
            <a:endParaRPr lang="en-US" dirty="0"/>
          </a:p>
          <a:p>
            <a:r>
              <a:rPr lang="en-US" dirty="0"/>
              <a:t>Other Desc1s:</a:t>
            </a:r>
          </a:p>
          <a:p>
            <a:pPr lvl="1"/>
            <a:r>
              <a:rPr lang="en-US" dirty="0"/>
              <a:t>Best Model: Transaction Total Random Forest Regressor</a:t>
            </a:r>
          </a:p>
          <a:p>
            <a:pPr lvl="1"/>
            <a:r>
              <a:rPr lang="en-US" dirty="0"/>
              <a:t>MAPE: 0.31</a:t>
            </a:r>
          </a:p>
          <a:p>
            <a:pPr lvl="2"/>
            <a:endParaRPr lang="en-US" dirty="0"/>
          </a:p>
          <a:p>
            <a:r>
              <a:rPr lang="en-US" dirty="0"/>
              <a:t>Data Structure:</a:t>
            </a:r>
          </a:p>
          <a:p>
            <a:pPr lvl="1"/>
            <a:r>
              <a:rPr lang="en-US" dirty="0"/>
              <a:t>Features: last 12 periods (seasonality)</a:t>
            </a:r>
          </a:p>
          <a:p>
            <a:pPr lvl="1"/>
            <a:r>
              <a:rPr lang="en-US" dirty="0"/>
              <a:t>Target feature: current period</a:t>
            </a:r>
          </a:p>
          <a:p>
            <a:endParaRPr lang="en-US" dirty="0"/>
          </a:p>
          <a:p>
            <a:pPr lvl="1"/>
            <a:r>
              <a:rPr lang="en-US" i="1" dirty="0"/>
              <a:t>Note: MAPE is based on cross-validation with cv = 3</a:t>
            </a:r>
          </a:p>
        </p:txBody>
      </p:sp>
      <p:graphicFrame>
        <p:nvGraphicFramePr>
          <p:cNvPr id="14" name="Content Placeholder 13">
            <a:extLst>
              <a:ext uri="{FF2B5EF4-FFF2-40B4-BE49-F238E27FC236}">
                <a16:creationId xmlns:a16="http://schemas.microsoft.com/office/drawing/2014/main" id="{8E527191-7803-9509-ADC6-F58165685EBF}"/>
              </a:ext>
            </a:extLst>
          </p:cNvPr>
          <p:cNvGraphicFramePr>
            <a:graphicFrameLocks noGrp="1"/>
          </p:cNvGraphicFramePr>
          <p:nvPr>
            <p:ph sz="quarter" idx="20"/>
            <p:extLst>
              <p:ext uri="{D42A27DB-BD31-4B8C-83A1-F6EECF244321}">
                <p14:modId xmlns:p14="http://schemas.microsoft.com/office/powerpoint/2010/main" val="1590198518"/>
              </p:ext>
            </p:extLst>
          </p:nvPr>
        </p:nvGraphicFramePr>
        <p:xfrm>
          <a:off x="4495800" y="4114800"/>
          <a:ext cx="6858000" cy="17373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0">
                <a:tc gridSpan="3">
                  <a:txBody>
                    <a:bodyPr/>
                    <a:lstStyle/>
                    <a:p>
                      <a:pPr algn="ctr"/>
                      <a:r>
                        <a:rPr>
                          <a:solidFill>
                            <a:srgbClr val="000000"/>
                          </a:solidFill>
                        </a:rPr>
                        <a:t>Ensemble Model Results Others</a:t>
                      </a:r>
                    </a:p>
                  </a:txBody>
                  <a:tcPr>
                    <a:lnL w="12700" cmpd="sng">
                      <a:solidFill>
                        <a:srgbClr val="FFFFFF"/>
                      </a:solidFill>
                    </a:lnL>
                    <a:lnR w="12700" cmpd="sng">
                      <a:solidFill>
                        <a:srgbClr val="FFFFFF"/>
                      </a:solidFill>
                    </a:lnR>
                    <a:lnT w="12700" cmpd="sng">
                      <a:solidFill>
                        <a:srgbClr val="FFFFFF"/>
                      </a:solidFill>
                    </a:lnT>
                    <a:lnB w="12700" cmpd="sng">
                      <a:solidFill>
                        <a:srgbClr val="000000"/>
                      </a:solidFill>
                    </a:lnB>
                    <a:solidFill>
                      <a:schemeClr val="accent1">
                        <a:alpha val="0"/>
                      </a:schemeClr>
                    </a:solidFill>
                  </a:tcPr>
                </a:tc>
                <a:tc hMerge="1">
                  <a:txBody>
                    <a:bodyPr/>
                    <a:lstStyle/>
                    <a:p>
                      <a:endParaRPr/>
                    </a:p>
                  </a:txBody>
                  <a:tcPr/>
                </a:tc>
                <a:tc hMerge="1">
                  <a:txBody>
                    <a:bodyPr/>
                    <a:lstStyle/>
                    <a:p>
                      <a:endParaRPr/>
                    </a:p>
                  </a:txBody>
                  <a:tcPr/>
                </a:tc>
                <a:extLst>
                  <a:ext uri="{0D108BD9-81ED-4DB2-BD59-A6C34878D82A}">
                    <a16:rowId xmlns:a16="http://schemas.microsoft.com/office/drawing/2014/main" val="10000"/>
                  </a:ext>
                </a:extLst>
              </a:tr>
              <a:tr h="228600">
                <a:tc>
                  <a:txBody>
                    <a:bodyPr/>
                    <a:lstStyle/>
                    <a:p>
                      <a:pPr algn="ctr"/>
                      <a:r>
                        <a:rPr sz="1200" b="1" dirty="0">
                          <a:solidFill>
                            <a:srgbClr val="000000"/>
                          </a:solidFill>
                        </a:rPr>
                        <a:t>Data Type</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Model</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dirty="0">
                          <a:solidFill>
                            <a:srgbClr val="000000"/>
                          </a:solidFill>
                        </a:rPr>
                        <a:t>M</a:t>
                      </a:r>
                      <a:r>
                        <a:rPr lang="en-US" sz="1200" b="1" dirty="0">
                          <a:solidFill>
                            <a:srgbClr val="000000"/>
                          </a:solidFill>
                        </a:rPr>
                        <a:t>APE</a:t>
                      </a:r>
                      <a:endParaRPr sz="1200" b="1" dirty="0">
                        <a:solidFill>
                          <a:srgbClr val="000000"/>
                        </a:solidFill>
                      </a:endParaRP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extLst>
                  <a:ext uri="{0D108BD9-81ED-4DB2-BD59-A6C34878D82A}">
                    <a16:rowId xmlns:a16="http://schemas.microsoft.com/office/drawing/2014/main" val="10001"/>
                  </a:ext>
                </a:extLst>
              </a:tr>
              <a:tr h="228600">
                <a:tc>
                  <a:txBody>
                    <a:bodyPr/>
                    <a:lstStyle/>
                    <a:p>
                      <a:pPr algn="ctr"/>
                      <a:r>
                        <a:rPr sz="1200">
                          <a:solidFill>
                            <a:srgbClr val="000000"/>
                          </a:solidFill>
                        </a:rPr>
                        <a:t>Percentage</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Gradient Boosting Regressor</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0.37</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2"/>
                  </a:ext>
                </a:extLst>
              </a:tr>
              <a:tr h="228600">
                <a:tc>
                  <a:txBody>
                    <a:bodyPr/>
                    <a:lstStyle/>
                    <a:p>
                      <a:pPr algn="ctr"/>
                      <a:r>
                        <a:rPr sz="1200">
                          <a:solidFill>
                            <a:srgbClr val="000000"/>
                          </a:solidFill>
                        </a:rPr>
                        <a:t>Percentage</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Random Forest Regressor</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0.34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3"/>
                  </a:ext>
                </a:extLst>
              </a:tr>
              <a:tr h="228600">
                <a:tc>
                  <a:txBody>
                    <a:bodyPr/>
                    <a:lstStyle/>
                    <a:p>
                      <a:pPr algn="ctr"/>
                      <a:r>
                        <a:rPr sz="1200">
                          <a:solidFill>
                            <a:srgbClr val="000000"/>
                          </a:solidFill>
                        </a:rPr>
                        <a:t>Transaction Total</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Gradient Boosting Regressor</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0.33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4"/>
                  </a:ext>
                </a:extLst>
              </a:tr>
              <a:tr h="228600">
                <a:tc>
                  <a:txBody>
                    <a:bodyPr/>
                    <a:lstStyle/>
                    <a:p>
                      <a:pPr algn="ctr"/>
                      <a:r>
                        <a:rPr sz="1200">
                          <a:solidFill>
                            <a:srgbClr val="FF0000"/>
                          </a:solidFill>
                        </a:rPr>
                        <a:t>Transaction Total</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FF0000"/>
                          </a:solidFill>
                        </a:rPr>
                        <a:t>Random Forest Regressor</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FF0000"/>
                          </a:solidFill>
                        </a:rPr>
                        <a:t>0.31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41969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C617-D30B-E49A-5F4B-DFF481A4C608}"/>
              </a:ext>
            </a:extLst>
          </p:cNvPr>
          <p:cNvSpPr>
            <a:spLocks noGrp="1"/>
          </p:cNvSpPr>
          <p:nvPr>
            <p:ph type="title"/>
          </p:nvPr>
        </p:nvSpPr>
        <p:spPr/>
        <p:txBody>
          <a:bodyPr/>
          <a:lstStyle/>
          <a:p>
            <a:r>
              <a:rPr lang="en-US" dirty="0"/>
              <a:t>Results</a:t>
            </a:r>
            <a:endParaRPr lang="en-US" sz="3000" dirty="0"/>
          </a:p>
        </p:txBody>
      </p:sp>
      <p:sp>
        <p:nvSpPr>
          <p:cNvPr id="5" name="Text Placeholder 4">
            <a:extLst>
              <a:ext uri="{FF2B5EF4-FFF2-40B4-BE49-F238E27FC236}">
                <a16:creationId xmlns:a16="http://schemas.microsoft.com/office/drawing/2014/main" id="{7897352D-72E6-2DAF-81C0-8AAB787FDFE3}"/>
              </a:ext>
            </a:extLst>
          </p:cNvPr>
          <p:cNvSpPr>
            <a:spLocks noGrp="1"/>
          </p:cNvSpPr>
          <p:nvPr>
            <p:ph type="body" sz="quarter" idx="17"/>
          </p:nvPr>
        </p:nvSpPr>
        <p:spPr/>
        <p:txBody>
          <a:bodyPr/>
          <a:lstStyle/>
          <a:p>
            <a:r>
              <a:rPr lang="en-US" sz="3000" dirty="0"/>
              <a:t>OLS &amp; </a:t>
            </a:r>
            <a:r>
              <a:rPr lang="en-US" sz="3000" dirty="0" err="1"/>
              <a:t>Adfuller</a:t>
            </a:r>
            <a:r>
              <a:rPr lang="en-US" sz="3000" dirty="0"/>
              <a:t> Testing</a:t>
            </a:r>
            <a:endParaRPr lang="en-US" dirty="0"/>
          </a:p>
        </p:txBody>
      </p:sp>
      <p:sp>
        <p:nvSpPr>
          <p:cNvPr id="24" name="TextBox 23">
            <a:extLst>
              <a:ext uri="{FF2B5EF4-FFF2-40B4-BE49-F238E27FC236}">
                <a16:creationId xmlns:a16="http://schemas.microsoft.com/office/drawing/2014/main" id="{07319203-13D9-3200-A2E7-970B77058D8A}"/>
              </a:ext>
            </a:extLst>
          </p:cNvPr>
          <p:cNvSpPr txBox="1"/>
          <p:nvPr/>
        </p:nvSpPr>
        <p:spPr>
          <a:xfrm>
            <a:off x="1087755" y="5943600"/>
            <a:ext cx="2743200" cy="800219"/>
          </a:xfrm>
          <a:prstGeom prst="rect">
            <a:avLst/>
          </a:prstGeom>
          <a:noFill/>
        </p:spPr>
        <p:txBody>
          <a:bodyPr wrap="square" rtlCol="0">
            <a:spAutoFit/>
          </a:bodyPr>
          <a:lstStyle/>
          <a:p>
            <a:r>
              <a:rPr lang="en-US" b="1" dirty="0"/>
              <a:t>Large Transactions/OLS:</a:t>
            </a:r>
          </a:p>
          <a:p>
            <a:pPr marL="285750" indent="-285750">
              <a:buFont typeface="Arial" panose="020B0604020202020204" pitchFamily="34" charset="0"/>
              <a:buChar char="•"/>
            </a:pPr>
            <a:r>
              <a:rPr lang="en-US" sz="1400" dirty="0"/>
              <a:t>Have no significant association with total transaction amount</a:t>
            </a:r>
          </a:p>
        </p:txBody>
      </p:sp>
      <p:graphicFrame>
        <p:nvGraphicFramePr>
          <p:cNvPr id="3" name="Table 2">
            <a:extLst>
              <a:ext uri="{FF2B5EF4-FFF2-40B4-BE49-F238E27FC236}">
                <a16:creationId xmlns:a16="http://schemas.microsoft.com/office/drawing/2014/main" id="{B05E20FF-F664-7871-5A9A-1FDE82B85D14}"/>
              </a:ext>
            </a:extLst>
          </p:cNvPr>
          <p:cNvGraphicFramePr>
            <a:graphicFrameLocks noGrp="1"/>
          </p:cNvGraphicFramePr>
          <p:nvPr/>
        </p:nvGraphicFramePr>
        <p:xfrm>
          <a:off x="1087755" y="1666856"/>
          <a:ext cx="2743200" cy="41148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0">
                <a:tc gridSpan="2">
                  <a:txBody>
                    <a:bodyPr/>
                    <a:lstStyle/>
                    <a:p>
                      <a:pPr algn="ctr"/>
                      <a:r>
                        <a:rPr dirty="0">
                          <a:solidFill>
                            <a:srgbClr val="000000"/>
                          </a:solidFill>
                        </a:rPr>
                        <a:t>Large Transactions Regression Results</a:t>
                      </a:r>
                    </a:p>
                  </a:txBody>
                  <a:tcPr>
                    <a:lnL w="12700" cmpd="sng">
                      <a:solidFill>
                        <a:srgbClr val="FFFFFF"/>
                      </a:solidFill>
                    </a:lnL>
                    <a:lnR w="12700" cmpd="sng">
                      <a:solidFill>
                        <a:srgbClr val="FFFFFF"/>
                      </a:solidFill>
                    </a:lnR>
                    <a:lnT w="12700" cmpd="sng">
                      <a:solidFill>
                        <a:srgbClr val="FFFFFF"/>
                      </a:solidFill>
                    </a:lnT>
                    <a:lnB w="12700" cmpd="sng">
                      <a:solidFill>
                        <a:srgbClr val="000000"/>
                      </a:solidFill>
                    </a:lnB>
                    <a:solidFill>
                      <a:schemeClr val="accent1">
                        <a:alpha val="0"/>
                      </a:schemeClr>
                    </a:solidFill>
                  </a:tcPr>
                </a:tc>
                <a:tc hMerge="1">
                  <a:txBody>
                    <a:bodyPr/>
                    <a:lstStyle/>
                    <a:p>
                      <a:endParaRPr/>
                    </a:p>
                  </a:txBody>
                  <a:tcPr/>
                </a:tc>
                <a:extLst>
                  <a:ext uri="{0D108BD9-81ED-4DB2-BD59-A6C34878D82A}">
                    <a16:rowId xmlns:a16="http://schemas.microsoft.com/office/drawing/2014/main" val="10000"/>
                  </a:ext>
                </a:extLst>
              </a:tr>
              <a:tr h="228600">
                <a:tc>
                  <a:txBody>
                    <a:bodyPr/>
                    <a:lstStyle/>
                    <a:p>
                      <a:pPr algn="ctr"/>
                      <a:r>
                        <a:rPr sz="1200" b="1" dirty="0">
                          <a:solidFill>
                            <a:srgbClr val="000000"/>
                          </a:solidFill>
                        </a:rPr>
                        <a:t>Transaction Amounts</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dirty="0">
                          <a:solidFill>
                            <a:srgbClr val="000000"/>
                          </a:solidFill>
                        </a:rPr>
                        <a:t>P-Values</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extLst>
                  <a:ext uri="{0D108BD9-81ED-4DB2-BD59-A6C34878D82A}">
                    <a16:rowId xmlns:a16="http://schemas.microsoft.com/office/drawing/2014/main" val="10001"/>
                  </a:ext>
                </a:extLst>
              </a:tr>
              <a:tr h="228600">
                <a:tc>
                  <a:txBody>
                    <a:bodyPr/>
                    <a:lstStyle/>
                    <a:p>
                      <a:pPr algn="ctr"/>
                      <a:r>
                        <a:rPr sz="1200" dirty="0">
                          <a:solidFill>
                            <a:srgbClr val="000000"/>
                          </a:solidFill>
                        </a:rPr>
                        <a:t>Intercept</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0.0</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2"/>
                  </a:ext>
                </a:extLst>
              </a:tr>
              <a:tr h="228600">
                <a:tc>
                  <a:txBody>
                    <a:bodyPr/>
                    <a:lstStyle/>
                    <a:p>
                      <a:pPr algn="ctr"/>
                      <a:r>
                        <a:rPr sz="1200" dirty="0">
                          <a:solidFill>
                            <a:srgbClr val="000000"/>
                          </a:solidFill>
                        </a:rPr>
                        <a:t>$83,360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0.06</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3"/>
                  </a:ext>
                </a:extLst>
              </a:tr>
              <a:tr h="228600">
                <a:tc>
                  <a:txBody>
                    <a:bodyPr/>
                    <a:lstStyle/>
                    <a:p>
                      <a:pPr algn="ctr"/>
                      <a:r>
                        <a:rPr sz="1200">
                          <a:solidFill>
                            <a:srgbClr val="000000"/>
                          </a:solidFill>
                        </a:rPr>
                        <a:t>$84,050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0.16</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4"/>
                  </a:ext>
                </a:extLst>
              </a:tr>
              <a:tr h="228600">
                <a:tc>
                  <a:txBody>
                    <a:bodyPr/>
                    <a:lstStyle/>
                    <a:p>
                      <a:pPr algn="ctr"/>
                      <a:r>
                        <a:rPr sz="1200">
                          <a:solidFill>
                            <a:srgbClr val="000000"/>
                          </a:solidFill>
                        </a:rPr>
                        <a:t>$84,194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0.12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5"/>
                  </a:ext>
                </a:extLst>
              </a:tr>
              <a:tr h="228600">
                <a:tc>
                  <a:txBody>
                    <a:bodyPr/>
                    <a:lstStyle/>
                    <a:p>
                      <a:pPr algn="ctr"/>
                      <a:r>
                        <a:rPr sz="1200">
                          <a:solidFill>
                            <a:srgbClr val="000000"/>
                          </a:solidFill>
                        </a:rPr>
                        <a:t>$84,324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0.16</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6"/>
                  </a:ext>
                </a:extLst>
              </a:tr>
              <a:tr h="228600">
                <a:tc>
                  <a:txBody>
                    <a:bodyPr/>
                    <a:lstStyle/>
                    <a:p>
                      <a:pPr algn="ctr"/>
                      <a:r>
                        <a:rPr sz="1200">
                          <a:solidFill>
                            <a:srgbClr val="000000"/>
                          </a:solidFill>
                        </a:rPr>
                        <a:t>$84,603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0.95</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7"/>
                  </a:ext>
                </a:extLst>
              </a:tr>
              <a:tr h="228600">
                <a:tc>
                  <a:txBody>
                    <a:bodyPr/>
                    <a:lstStyle/>
                    <a:p>
                      <a:pPr algn="ctr"/>
                      <a:r>
                        <a:rPr sz="1200">
                          <a:solidFill>
                            <a:srgbClr val="000000"/>
                          </a:solidFill>
                        </a:rPr>
                        <a:t>$86,290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0.73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8"/>
                  </a:ext>
                </a:extLst>
              </a:tr>
              <a:tr h="228600">
                <a:tc>
                  <a:txBody>
                    <a:bodyPr/>
                    <a:lstStyle/>
                    <a:p>
                      <a:pPr algn="ctr"/>
                      <a:r>
                        <a:rPr sz="1200">
                          <a:solidFill>
                            <a:srgbClr val="000000"/>
                          </a:solidFill>
                        </a:rPr>
                        <a:t>$91,054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0.51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9"/>
                  </a:ext>
                </a:extLst>
              </a:tr>
              <a:tr h="228600">
                <a:tc>
                  <a:txBody>
                    <a:bodyPr/>
                    <a:lstStyle/>
                    <a:p>
                      <a:pPr algn="ctr"/>
                      <a:r>
                        <a:rPr sz="1200">
                          <a:solidFill>
                            <a:srgbClr val="000000"/>
                          </a:solidFill>
                        </a:rPr>
                        <a:t>$97,603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0.17</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10"/>
                  </a:ext>
                </a:extLst>
              </a:tr>
              <a:tr h="228600">
                <a:tc>
                  <a:txBody>
                    <a:bodyPr/>
                    <a:lstStyle/>
                    <a:p>
                      <a:pPr algn="ctr"/>
                      <a:r>
                        <a:rPr sz="1200">
                          <a:solidFill>
                            <a:srgbClr val="000000"/>
                          </a:solidFill>
                        </a:rPr>
                        <a:t>$135,659</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0.12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11"/>
                  </a:ext>
                </a:extLst>
              </a:tr>
              <a:tr h="228600">
                <a:tc>
                  <a:txBody>
                    <a:bodyPr/>
                    <a:lstStyle/>
                    <a:p>
                      <a:pPr algn="ctr"/>
                      <a:r>
                        <a:rPr sz="1200">
                          <a:solidFill>
                            <a:srgbClr val="000000"/>
                          </a:solidFill>
                        </a:rPr>
                        <a:t>other</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0.4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12"/>
                  </a:ext>
                </a:extLst>
              </a:tr>
            </a:tbl>
          </a:graphicData>
        </a:graphic>
      </p:graphicFrame>
      <p:graphicFrame>
        <p:nvGraphicFramePr>
          <p:cNvPr id="4" name="Table 3">
            <a:extLst>
              <a:ext uri="{FF2B5EF4-FFF2-40B4-BE49-F238E27FC236}">
                <a16:creationId xmlns:a16="http://schemas.microsoft.com/office/drawing/2014/main" id="{0DF915A1-16B1-C0AF-F869-1E12C28C0DB1}"/>
              </a:ext>
            </a:extLst>
          </p:cNvPr>
          <p:cNvGraphicFramePr>
            <a:graphicFrameLocks noGrp="1"/>
          </p:cNvGraphicFramePr>
          <p:nvPr/>
        </p:nvGraphicFramePr>
        <p:xfrm>
          <a:off x="4799106" y="2992736"/>
          <a:ext cx="2743200" cy="14630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0">
                <a:tc gridSpan="2">
                  <a:txBody>
                    <a:bodyPr/>
                    <a:lstStyle/>
                    <a:p>
                      <a:pPr algn="ctr"/>
                      <a:r>
                        <a:rPr dirty="0">
                          <a:solidFill>
                            <a:srgbClr val="000000"/>
                          </a:solidFill>
                        </a:rPr>
                        <a:t>Stationarity Testing Results</a:t>
                      </a:r>
                    </a:p>
                  </a:txBody>
                  <a:tcPr>
                    <a:lnL w="12700" cmpd="sng">
                      <a:solidFill>
                        <a:srgbClr val="FFFFFF"/>
                      </a:solidFill>
                    </a:lnL>
                    <a:lnR w="12700" cmpd="sng">
                      <a:solidFill>
                        <a:srgbClr val="FFFFFF"/>
                      </a:solidFill>
                    </a:lnR>
                    <a:lnT w="12700" cmpd="sng">
                      <a:solidFill>
                        <a:srgbClr val="FFFFFF"/>
                      </a:solidFill>
                    </a:lnT>
                    <a:lnB w="12700" cmpd="sng">
                      <a:solidFill>
                        <a:srgbClr val="000000"/>
                      </a:solidFill>
                    </a:lnB>
                    <a:solidFill>
                      <a:schemeClr val="accent1">
                        <a:alpha val="0"/>
                      </a:schemeClr>
                    </a:solidFill>
                  </a:tcPr>
                </a:tc>
                <a:tc hMerge="1">
                  <a:txBody>
                    <a:bodyPr/>
                    <a:lstStyle/>
                    <a:p>
                      <a:endParaRPr/>
                    </a:p>
                  </a:txBody>
                  <a:tcPr/>
                </a:tc>
                <a:extLst>
                  <a:ext uri="{0D108BD9-81ED-4DB2-BD59-A6C34878D82A}">
                    <a16:rowId xmlns:a16="http://schemas.microsoft.com/office/drawing/2014/main" val="10000"/>
                  </a:ext>
                </a:extLst>
              </a:tr>
              <a:tr h="228600">
                <a:tc>
                  <a:txBody>
                    <a:bodyPr/>
                    <a:lstStyle/>
                    <a:p>
                      <a:pPr algn="ctr"/>
                      <a:r>
                        <a:rPr sz="1200" b="1">
                          <a:solidFill>
                            <a:srgbClr val="000000"/>
                          </a:solidFill>
                        </a:rPr>
                        <a:t>Time Interval</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P-Values</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extLst>
                  <a:ext uri="{0D108BD9-81ED-4DB2-BD59-A6C34878D82A}">
                    <a16:rowId xmlns:a16="http://schemas.microsoft.com/office/drawing/2014/main" val="10001"/>
                  </a:ext>
                </a:extLst>
              </a:tr>
              <a:tr h="228600">
                <a:tc>
                  <a:txBody>
                    <a:bodyPr/>
                    <a:lstStyle/>
                    <a:p>
                      <a:pPr algn="ctr"/>
                      <a:r>
                        <a:rPr sz="1200">
                          <a:solidFill>
                            <a:srgbClr val="000000"/>
                          </a:solidFill>
                        </a:rPr>
                        <a:t>period (d=0)</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0.1</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2"/>
                  </a:ext>
                </a:extLst>
              </a:tr>
              <a:tr h="228600">
                <a:tc>
                  <a:txBody>
                    <a:bodyPr/>
                    <a:lstStyle/>
                    <a:p>
                      <a:pPr algn="ctr"/>
                      <a:r>
                        <a:rPr sz="1200">
                          <a:solidFill>
                            <a:srgbClr val="000000"/>
                          </a:solidFill>
                        </a:rPr>
                        <a:t>period (d=1)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3"/>
                  </a:ext>
                </a:extLst>
              </a:tr>
              <a:tr h="228600">
                <a:tc>
                  <a:txBody>
                    <a:bodyPr/>
                    <a:lstStyle/>
                    <a:p>
                      <a:pPr algn="ctr"/>
                      <a:r>
                        <a:rPr sz="1200">
                          <a:solidFill>
                            <a:srgbClr val="000000"/>
                          </a:solidFill>
                        </a:rPr>
                        <a:t>week (d=0)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0.0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4"/>
                  </a:ext>
                </a:extLst>
              </a:tr>
            </a:tbl>
          </a:graphicData>
        </a:graphic>
      </p:graphicFrame>
      <p:graphicFrame>
        <p:nvGraphicFramePr>
          <p:cNvPr id="6" name="Table 5">
            <a:extLst>
              <a:ext uri="{FF2B5EF4-FFF2-40B4-BE49-F238E27FC236}">
                <a16:creationId xmlns:a16="http://schemas.microsoft.com/office/drawing/2014/main" id="{AB248D28-5D97-9731-39AA-793990D1383C}"/>
              </a:ext>
            </a:extLst>
          </p:cNvPr>
          <p:cNvGraphicFramePr>
            <a:graphicFrameLocks noGrp="1"/>
          </p:cNvGraphicFramePr>
          <p:nvPr>
            <p:extLst>
              <p:ext uri="{D42A27DB-BD31-4B8C-83A1-F6EECF244321}">
                <p14:modId xmlns:p14="http://schemas.microsoft.com/office/powerpoint/2010/main" val="4096439754"/>
              </p:ext>
            </p:extLst>
          </p:nvPr>
        </p:nvGraphicFramePr>
        <p:xfrm>
          <a:off x="8510457" y="2032616"/>
          <a:ext cx="2515108" cy="3383280"/>
        </p:xfrm>
        <a:graphic>
          <a:graphicData uri="http://schemas.openxmlformats.org/drawingml/2006/table">
            <a:tbl>
              <a:tblPr firstRow="1" bandRow="1">
                <a:tableStyleId>{5C22544A-7EE6-4342-B048-85BDC9FD1C3A}</a:tableStyleId>
              </a:tblPr>
              <a:tblGrid>
                <a:gridCol w="798386">
                  <a:extLst>
                    <a:ext uri="{9D8B030D-6E8A-4147-A177-3AD203B41FA5}">
                      <a16:colId xmlns:a16="http://schemas.microsoft.com/office/drawing/2014/main" val="20000"/>
                    </a:ext>
                  </a:extLst>
                </a:gridCol>
                <a:gridCol w="961390">
                  <a:extLst>
                    <a:ext uri="{9D8B030D-6E8A-4147-A177-3AD203B41FA5}">
                      <a16:colId xmlns:a16="http://schemas.microsoft.com/office/drawing/2014/main" val="20001"/>
                    </a:ext>
                  </a:extLst>
                </a:gridCol>
                <a:gridCol w="755332">
                  <a:extLst>
                    <a:ext uri="{9D8B030D-6E8A-4147-A177-3AD203B41FA5}">
                      <a16:colId xmlns:a16="http://schemas.microsoft.com/office/drawing/2014/main" val="20002"/>
                    </a:ext>
                  </a:extLst>
                </a:gridCol>
              </a:tblGrid>
              <a:tr h="0">
                <a:tc gridSpan="3">
                  <a:txBody>
                    <a:bodyPr/>
                    <a:lstStyle/>
                    <a:p>
                      <a:pPr algn="ctr"/>
                      <a:r>
                        <a:rPr dirty="0">
                          <a:solidFill>
                            <a:srgbClr val="000000"/>
                          </a:solidFill>
                        </a:rPr>
                        <a:t>Week Lags</a:t>
                      </a:r>
                    </a:p>
                  </a:txBody>
                  <a:tcPr>
                    <a:lnL w="12700" cmpd="sng">
                      <a:solidFill>
                        <a:srgbClr val="FFFFFF"/>
                      </a:solidFill>
                    </a:lnL>
                    <a:lnR w="38100" cmpd="sng">
                      <a:solidFill>
                        <a:srgbClr val="FFFFFF"/>
                      </a:solidFill>
                    </a:lnR>
                    <a:lnT w="12700" cmpd="sng">
                      <a:solidFill>
                        <a:srgbClr val="FFFFFF"/>
                      </a:solidFill>
                    </a:lnT>
                    <a:lnB w="12700" cmpd="sng">
                      <a:solidFill>
                        <a:srgbClr val="000000"/>
                      </a:solidFill>
                    </a:lnB>
                    <a:solidFill>
                      <a:srgbClr val="70AD47">
                        <a:alpha val="0"/>
                      </a:srgbClr>
                    </a:solidFill>
                  </a:tcPr>
                </a:tc>
                <a:tc hMerge="1">
                  <a:txBody>
                    <a:bodyPr/>
                    <a:lstStyle/>
                    <a:p>
                      <a:endParaRPr/>
                    </a:p>
                  </a:txBody>
                  <a:tcPr/>
                </a:tc>
                <a:tc hMerge="1">
                  <a:txBody>
                    <a:bodyPr/>
                    <a:lstStyle/>
                    <a:p>
                      <a:endParaRPr/>
                    </a:p>
                  </a:txBody>
                  <a:tcPr/>
                </a:tc>
                <a:extLst>
                  <a:ext uri="{0D108BD9-81ED-4DB2-BD59-A6C34878D82A}">
                    <a16:rowId xmlns:a16="http://schemas.microsoft.com/office/drawing/2014/main" val="10000"/>
                  </a:ext>
                </a:extLst>
              </a:tr>
              <a:tr h="0">
                <a:tc>
                  <a:txBody>
                    <a:bodyPr/>
                    <a:lstStyle/>
                    <a:p>
                      <a:pPr algn="ctr"/>
                      <a:r>
                        <a:rPr sz="1200" b="1">
                          <a:solidFill>
                            <a:srgbClr val="000000"/>
                          </a:solidFill>
                        </a:rPr>
                        <a:t>Variables</a:t>
                      </a:r>
                    </a:p>
                  </a:txBody>
                  <a:tcPr>
                    <a:lnL w="12700" cmpd="sng">
                      <a:solidFill>
                        <a:srgbClr val="000000"/>
                      </a:solidFill>
                    </a:lnL>
                    <a:lnR w="381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Coefficients</a:t>
                      </a:r>
                    </a:p>
                  </a:txBody>
                  <a:tcPr>
                    <a:lnL w="381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P-Values</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extLst>
                  <a:ext uri="{0D108BD9-81ED-4DB2-BD59-A6C34878D82A}">
                    <a16:rowId xmlns:a16="http://schemas.microsoft.com/office/drawing/2014/main" val="10001"/>
                  </a:ext>
                </a:extLst>
              </a:tr>
              <a:tr h="228600">
                <a:tc>
                  <a:txBody>
                    <a:bodyPr/>
                    <a:lstStyle/>
                    <a:p>
                      <a:pPr algn="ctr"/>
                      <a:r>
                        <a:rPr sz="1200">
                          <a:solidFill>
                            <a:srgbClr val="000000"/>
                          </a:solidFill>
                        </a:rPr>
                        <a:t>Intercept</a:t>
                      </a:r>
                    </a:p>
                  </a:txBody>
                  <a:tcPr>
                    <a:lnL w="12700" cmpd="sng">
                      <a:solidFill>
                        <a:srgbClr val="000000"/>
                      </a:solidFill>
                    </a:lnL>
                    <a:lnR w="38100" cmpd="sng">
                      <a:solidFill>
                        <a:srgbClr val="000000"/>
                      </a:solidFill>
                    </a:lnR>
                    <a:lnT w="38100" cmpd="sng">
                      <a:solidFill>
                        <a:srgbClr val="000000"/>
                      </a:solidFill>
                    </a:lnT>
                    <a:lnB w="12700" cmpd="sng">
                      <a:solidFill>
                        <a:srgbClr val="000000"/>
                      </a:solidFill>
                    </a:lnB>
                    <a:solidFill>
                      <a:srgbClr val="70AD47"/>
                    </a:solidFill>
                  </a:tcPr>
                </a:tc>
                <a:tc>
                  <a:txBody>
                    <a:bodyPr/>
                    <a:lstStyle/>
                    <a:p>
                      <a:pPr algn="ctr"/>
                      <a:r>
                        <a:rPr sz="1200">
                          <a:solidFill>
                            <a:srgbClr val="000000"/>
                          </a:solidFill>
                        </a:rPr>
                        <a:t>0.02</a:t>
                      </a:r>
                    </a:p>
                  </a:txBody>
                  <a:tcPr>
                    <a:lnL w="381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0.73</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2"/>
                  </a:ext>
                </a:extLst>
              </a:tr>
              <a:tr h="228600">
                <a:tc>
                  <a:txBody>
                    <a:bodyPr/>
                    <a:lstStyle/>
                    <a:p>
                      <a:pPr algn="ctr"/>
                      <a:r>
                        <a:rPr sz="1200">
                          <a:solidFill>
                            <a:srgbClr val="000000"/>
                          </a:solidFill>
                        </a:rPr>
                        <a:t>Lag 1</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algn="ctr"/>
                      <a:r>
                        <a:rPr sz="1200">
                          <a:solidFill>
                            <a:srgbClr val="000000"/>
                          </a:solidFill>
                        </a:rPr>
                        <a:t>-0.02</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0.75</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3"/>
                  </a:ext>
                </a:extLst>
              </a:tr>
              <a:tr h="228600">
                <a:tc>
                  <a:txBody>
                    <a:bodyPr/>
                    <a:lstStyle/>
                    <a:p>
                      <a:pPr algn="ctr"/>
                      <a:r>
                        <a:rPr sz="1200">
                          <a:solidFill>
                            <a:srgbClr val="000000"/>
                          </a:solidFill>
                        </a:rPr>
                        <a:t>Lag 2</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algn="ctr"/>
                      <a:r>
                        <a:rPr sz="1200">
                          <a:solidFill>
                            <a:srgbClr val="000000"/>
                          </a:solidFill>
                        </a:rPr>
                        <a:t>0.03</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0.68</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4"/>
                  </a:ext>
                </a:extLst>
              </a:tr>
              <a:tr h="228600">
                <a:tc>
                  <a:txBody>
                    <a:bodyPr/>
                    <a:lstStyle/>
                    <a:p>
                      <a:pPr algn="ctr"/>
                      <a:r>
                        <a:rPr sz="1200" dirty="0">
                          <a:solidFill>
                            <a:srgbClr val="000000"/>
                          </a:solidFill>
                        </a:rPr>
                        <a:t>Lag 3</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algn="ctr"/>
                      <a:r>
                        <a:rPr sz="1200">
                          <a:solidFill>
                            <a:srgbClr val="000000"/>
                          </a:solidFill>
                        </a:rPr>
                        <a:t>0.22</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5"/>
                  </a:ext>
                </a:extLst>
              </a:tr>
              <a:tr h="228600">
                <a:tc>
                  <a:txBody>
                    <a:bodyPr/>
                    <a:lstStyle/>
                    <a:p>
                      <a:pPr algn="ctr"/>
                      <a:r>
                        <a:rPr sz="1200">
                          <a:solidFill>
                            <a:srgbClr val="000000"/>
                          </a:solidFill>
                        </a:rPr>
                        <a:t>Lag 4</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algn="ctr"/>
                      <a:r>
                        <a:rPr sz="1200">
                          <a:solidFill>
                            <a:srgbClr val="000000"/>
                          </a:solidFill>
                        </a:rPr>
                        <a:t>0.23</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6"/>
                  </a:ext>
                </a:extLst>
              </a:tr>
              <a:tr h="228600">
                <a:tc>
                  <a:txBody>
                    <a:bodyPr/>
                    <a:lstStyle/>
                    <a:p>
                      <a:pPr algn="ctr"/>
                      <a:r>
                        <a:rPr sz="1200">
                          <a:solidFill>
                            <a:srgbClr val="000000"/>
                          </a:solidFill>
                        </a:rPr>
                        <a:t>Lag 5</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algn="ctr"/>
                      <a:r>
                        <a:rPr sz="1200">
                          <a:solidFill>
                            <a:srgbClr val="000000"/>
                          </a:solidFill>
                        </a:rPr>
                        <a:t>-0.11</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0.16</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7"/>
                  </a:ext>
                </a:extLst>
              </a:tr>
              <a:tr h="228600">
                <a:tc>
                  <a:txBody>
                    <a:bodyPr/>
                    <a:lstStyle/>
                    <a:p>
                      <a:pPr algn="ctr"/>
                      <a:r>
                        <a:rPr sz="1200">
                          <a:solidFill>
                            <a:srgbClr val="000000"/>
                          </a:solidFill>
                        </a:rPr>
                        <a:t>Lag 6</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algn="ctr"/>
                      <a:r>
                        <a:rPr sz="1200">
                          <a:solidFill>
                            <a:srgbClr val="000000"/>
                          </a:solidFill>
                        </a:rPr>
                        <a:t>0.15</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0.05</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8"/>
                  </a:ext>
                </a:extLst>
              </a:tr>
              <a:tr h="228600">
                <a:tc>
                  <a:txBody>
                    <a:bodyPr/>
                    <a:lstStyle/>
                    <a:p>
                      <a:pPr algn="ctr"/>
                      <a:r>
                        <a:rPr sz="1200">
                          <a:solidFill>
                            <a:srgbClr val="000000"/>
                          </a:solidFill>
                        </a:rPr>
                        <a:t>Lag 7</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algn="ctr"/>
                      <a:r>
                        <a:rPr sz="1200">
                          <a:solidFill>
                            <a:srgbClr val="000000"/>
                          </a:solidFill>
                        </a:rPr>
                        <a:t>0.04</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0.65</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9"/>
                  </a:ext>
                </a:extLst>
              </a:tr>
              <a:tr h="228600">
                <a:tc>
                  <a:txBody>
                    <a:bodyPr/>
                    <a:lstStyle/>
                    <a:p>
                      <a:pPr algn="ctr"/>
                      <a:r>
                        <a:rPr sz="1200">
                          <a:solidFill>
                            <a:srgbClr val="000000"/>
                          </a:solidFill>
                        </a:rPr>
                        <a:t>Lag 8</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algn="ctr"/>
                      <a:r>
                        <a:rPr sz="1200">
                          <a:solidFill>
                            <a:srgbClr val="000000"/>
                          </a:solidFill>
                        </a:rPr>
                        <a:t>-0.1</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10"/>
                  </a:ext>
                </a:extLst>
              </a:tr>
              <a:tr h="228600">
                <a:tc>
                  <a:txBody>
                    <a:bodyPr/>
                    <a:lstStyle/>
                    <a:p>
                      <a:pPr algn="ctr"/>
                      <a:r>
                        <a:rPr sz="1200">
                          <a:solidFill>
                            <a:srgbClr val="000000"/>
                          </a:solidFill>
                        </a:rPr>
                        <a:t>Lag 9</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algn="ctr"/>
                      <a:r>
                        <a:rPr sz="1200">
                          <a:solidFill>
                            <a:srgbClr val="000000"/>
                          </a:solidFill>
                        </a:rPr>
                        <a:t>0.25</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0.0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11"/>
                  </a:ext>
                </a:extLst>
              </a:tr>
            </a:tbl>
          </a:graphicData>
        </a:graphic>
      </p:graphicFrame>
      <p:sp>
        <p:nvSpPr>
          <p:cNvPr id="23" name="TextBox 22">
            <a:extLst>
              <a:ext uri="{FF2B5EF4-FFF2-40B4-BE49-F238E27FC236}">
                <a16:creationId xmlns:a16="http://schemas.microsoft.com/office/drawing/2014/main" id="{66B00691-A77F-291E-A38F-DFDBA433E997}"/>
              </a:ext>
            </a:extLst>
          </p:cNvPr>
          <p:cNvSpPr txBox="1"/>
          <p:nvPr/>
        </p:nvSpPr>
        <p:spPr>
          <a:xfrm>
            <a:off x="4950759" y="4677232"/>
            <a:ext cx="2439894" cy="1231106"/>
          </a:xfrm>
          <a:prstGeom prst="rect">
            <a:avLst/>
          </a:prstGeom>
          <a:noFill/>
        </p:spPr>
        <p:txBody>
          <a:bodyPr wrap="square" rtlCol="0">
            <a:spAutoFit/>
          </a:bodyPr>
          <a:lstStyle/>
          <a:p>
            <a:r>
              <a:rPr lang="en-US" b="1" dirty="0" err="1"/>
              <a:t>Adfuller</a:t>
            </a:r>
            <a:r>
              <a:rPr lang="en-US" b="1" dirty="0"/>
              <a:t>:</a:t>
            </a:r>
          </a:p>
          <a:p>
            <a:pPr marL="285750" indent="-285750">
              <a:buFont typeface="Arial" panose="020B0604020202020204" pitchFamily="34" charset="0"/>
              <a:buChar char="•"/>
            </a:pPr>
            <a:r>
              <a:rPr lang="en-US" sz="1400" dirty="0"/>
              <a:t>Period is not stationary</a:t>
            </a:r>
          </a:p>
          <a:p>
            <a:pPr marL="285750" indent="-285750">
              <a:buFont typeface="Arial" panose="020B0604020202020204" pitchFamily="34" charset="0"/>
              <a:buChar char="•"/>
            </a:pPr>
            <a:r>
              <a:rPr lang="en-US" sz="1400" dirty="0">
                <a:solidFill>
                  <a:srgbClr val="FF0000"/>
                </a:solidFill>
              </a:rPr>
              <a:t>Confirms trendline in seasonal decomposition</a:t>
            </a:r>
          </a:p>
          <a:p>
            <a:pPr marL="285750" indent="-285750">
              <a:buFont typeface="Arial" panose="020B0604020202020204" pitchFamily="34" charset="0"/>
              <a:buChar char="•"/>
            </a:pPr>
            <a:endParaRPr lang="en-US" sz="1400" dirty="0"/>
          </a:p>
        </p:txBody>
      </p:sp>
      <p:sp>
        <p:nvSpPr>
          <p:cNvPr id="7" name="TextBox 6">
            <a:extLst>
              <a:ext uri="{FF2B5EF4-FFF2-40B4-BE49-F238E27FC236}">
                <a16:creationId xmlns:a16="http://schemas.microsoft.com/office/drawing/2014/main" id="{C940090A-DBE8-7AA1-4B57-6374C1EB2921}"/>
              </a:ext>
            </a:extLst>
          </p:cNvPr>
          <p:cNvSpPr txBox="1"/>
          <p:nvPr/>
        </p:nvSpPr>
        <p:spPr>
          <a:xfrm>
            <a:off x="8510457" y="5543490"/>
            <a:ext cx="3300543" cy="1015663"/>
          </a:xfrm>
          <a:prstGeom prst="rect">
            <a:avLst/>
          </a:prstGeom>
          <a:noFill/>
        </p:spPr>
        <p:txBody>
          <a:bodyPr wrap="square" rtlCol="0">
            <a:spAutoFit/>
          </a:bodyPr>
          <a:lstStyle/>
          <a:p>
            <a:r>
              <a:rPr lang="en-US" b="1" dirty="0"/>
              <a:t>Granger Causality/OLS:</a:t>
            </a:r>
          </a:p>
          <a:p>
            <a:pPr marL="285750" indent="-285750">
              <a:buFont typeface="Arial" panose="020B0604020202020204" pitchFamily="34" charset="0"/>
              <a:buChar char="•"/>
            </a:pPr>
            <a:r>
              <a:rPr lang="en-US" sz="1400" dirty="0"/>
              <a:t>Inconclusive</a:t>
            </a:r>
          </a:p>
          <a:p>
            <a:pPr marL="285750" indent="-285750">
              <a:buFont typeface="Arial" panose="020B0604020202020204" pitchFamily="34" charset="0"/>
              <a:buChar char="•"/>
            </a:pPr>
            <a:r>
              <a:rPr lang="en-US" sz="1400" dirty="0"/>
              <a:t>Only 19.1% of the variation explained</a:t>
            </a:r>
          </a:p>
          <a:p>
            <a:pPr marL="285750" indent="-285750">
              <a:buFont typeface="Arial" panose="020B0604020202020204" pitchFamily="34" charset="0"/>
              <a:buChar char="•"/>
            </a:pPr>
            <a:r>
              <a:rPr lang="en-US" sz="1400" dirty="0"/>
              <a:t>Further discussion in Appendix C</a:t>
            </a:r>
          </a:p>
        </p:txBody>
      </p:sp>
    </p:spTree>
    <p:extLst>
      <p:ext uri="{BB962C8B-B14F-4D97-AF65-F5344CB8AC3E}">
        <p14:creationId xmlns:p14="http://schemas.microsoft.com/office/powerpoint/2010/main" val="1017221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165841-47AF-EFB6-06CB-C03F6985B91F}"/>
              </a:ext>
            </a:extLst>
          </p:cNvPr>
          <p:cNvSpPr>
            <a:spLocks noGrp="1"/>
          </p:cNvSpPr>
          <p:nvPr>
            <p:ph type="title"/>
          </p:nvPr>
        </p:nvSpPr>
        <p:spPr>
          <a:xfrm>
            <a:off x="838200" y="161080"/>
            <a:ext cx="10515600" cy="618172"/>
          </a:xfrm>
        </p:spPr>
        <p:txBody>
          <a:bodyPr/>
          <a:lstStyle/>
          <a:p>
            <a:r>
              <a:rPr lang="en-US" dirty="0"/>
              <a:t>Results</a:t>
            </a:r>
          </a:p>
        </p:txBody>
      </p:sp>
      <p:sp>
        <p:nvSpPr>
          <p:cNvPr id="6" name="Text Placeholder 5">
            <a:extLst>
              <a:ext uri="{FF2B5EF4-FFF2-40B4-BE49-F238E27FC236}">
                <a16:creationId xmlns:a16="http://schemas.microsoft.com/office/drawing/2014/main" id="{2ABAADF8-8D4A-B120-1290-57D0244E30BB}"/>
              </a:ext>
            </a:extLst>
          </p:cNvPr>
          <p:cNvSpPr>
            <a:spLocks noGrp="1"/>
          </p:cNvSpPr>
          <p:nvPr>
            <p:ph type="body" sz="quarter" idx="17"/>
          </p:nvPr>
        </p:nvSpPr>
        <p:spPr>
          <a:xfrm>
            <a:off x="838200" y="779252"/>
            <a:ext cx="10515600" cy="467232"/>
          </a:xfrm>
        </p:spPr>
        <p:txBody>
          <a:bodyPr>
            <a:noAutofit/>
          </a:bodyPr>
          <a:lstStyle/>
          <a:p>
            <a:r>
              <a:rPr lang="en-US" dirty="0"/>
              <a:t>ARIMA (Best Model Top 3)</a:t>
            </a:r>
          </a:p>
        </p:txBody>
      </p:sp>
      <p:pic>
        <p:nvPicPr>
          <p:cNvPr id="2" name="Content Placeholder 24">
            <a:extLst>
              <a:ext uri="{FF2B5EF4-FFF2-40B4-BE49-F238E27FC236}">
                <a16:creationId xmlns:a16="http://schemas.microsoft.com/office/drawing/2014/main" id="{1861DA63-AA14-601E-8017-670681D80CA9}"/>
              </a:ext>
            </a:extLst>
          </p:cNvPr>
          <p:cNvPicPr>
            <a:picLocks noGrp="1" noChangeAspect="1"/>
          </p:cNvPicPr>
          <p:nvPr>
            <p:ph sz="quarter" idx="18"/>
          </p:nvPr>
        </p:nvPicPr>
        <p:blipFill>
          <a:blip r:embed="rId2"/>
          <a:srcRect/>
          <a:stretch/>
        </p:blipFill>
        <p:spPr>
          <a:xfrm>
            <a:off x="4851490" y="1433513"/>
            <a:ext cx="6146619" cy="5080000"/>
          </a:xfrm>
        </p:spPr>
      </p:pic>
      <p:sp>
        <p:nvSpPr>
          <p:cNvPr id="8" name="Content Placeholder 7">
            <a:extLst>
              <a:ext uri="{FF2B5EF4-FFF2-40B4-BE49-F238E27FC236}">
                <a16:creationId xmlns:a16="http://schemas.microsoft.com/office/drawing/2014/main" id="{B2B209C3-C5EC-30ED-8B60-CCB67544057B}"/>
              </a:ext>
            </a:extLst>
          </p:cNvPr>
          <p:cNvSpPr>
            <a:spLocks noGrp="1"/>
          </p:cNvSpPr>
          <p:nvPr>
            <p:ph sz="quarter" idx="19"/>
          </p:nvPr>
        </p:nvSpPr>
        <p:spPr>
          <a:xfrm>
            <a:off x="838200" y="1433417"/>
            <a:ext cx="3657600" cy="5080096"/>
          </a:xfrm>
        </p:spPr>
        <p:txBody>
          <a:bodyPr>
            <a:normAutofit/>
          </a:bodyPr>
          <a:lstStyle/>
          <a:p>
            <a:r>
              <a:rPr lang="en-US" dirty="0"/>
              <a:t>Best Seasonality Model:</a:t>
            </a:r>
          </a:p>
          <a:p>
            <a:pPr lvl="1"/>
            <a:r>
              <a:rPr lang="en-US" dirty="0"/>
              <a:t>Based on prior year’s period</a:t>
            </a:r>
          </a:p>
          <a:p>
            <a:pPr lvl="1"/>
            <a:r>
              <a:rPr lang="en-US" dirty="0"/>
              <a:t>Predictions can be made on a year-to-year basis purely on seasonality</a:t>
            </a:r>
          </a:p>
        </p:txBody>
      </p:sp>
    </p:spTree>
    <p:extLst>
      <p:ext uri="{BB962C8B-B14F-4D97-AF65-F5344CB8AC3E}">
        <p14:creationId xmlns:p14="http://schemas.microsoft.com/office/powerpoint/2010/main" val="2386536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00788-B381-C827-20A7-0B18081A4AFF}"/>
              </a:ext>
            </a:extLst>
          </p:cNvPr>
          <p:cNvSpPr>
            <a:spLocks noGrp="1"/>
          </p:cNvSpPr>
          <p:nvPr>
            <p:ph type="title"/>
          </p:nvPr>
        </p:nvSpPr>
        <p:spPr>
          <a:xfrm>
            <a:off x="838200" y="161080"/>
            <a:ext cx="10515600" cy="618172"/>
          </a:xfrm>
        </p:spPr>
        <p:txBody>
          <a:bodyPr/>
          <a:lstStyle/>
          <a:p>
            <a:r>
              <a:rPr lang="en-US" dirty="0"/>
              <a:t>Results</a:t>
            </a:r>
          </a:p>
        </p:txBody>
      </p:sp>
      <p:sp>
        <p:nvSpPr>
          <p:cNvPr id="6" name="Text Placeholder 5">
            <a:extLst>
              <a:ext uri="{FF2B5EF4-FFF2-40B4-BE49-F238E27FC236}">
                <a16:creationId xmlns:a16="http://schemas.microsoft.com/office/drawing/2014/main" id="{6514A5BC-9F11-D47B-4364-E9ECEF9EEF74}"/>
              </a:ext>
            </a:extLst>
          </p:cNvPr>
          <p:cNvSpPr>
            <a:spLocks noGrp="1"/>
          </p:cNvSpPr>
          <p:nvPr>
            <p:ph type="body" sz="quarter" idx="17"/>
          </p:nvPr>
        </p:nvSpPr>
        <p:spPr>
          <a:xfrm>
            <a:off x="838200" y="779252"/>
            <a:ext cx="10515600" cy="467232"/>
          </a:xfrm>
        </p:spPr>
        <p:txBody>
          <a:bodyPr>
            <a:noAutofit/>
          </a:bodyPr>
          <a:lstStyle/>
          <a:p>
            <a:r>
              <a:rPr lang="en-US" dirty="0"/>
              <a:t>Ensemble (Best Model Top 3)</a:t>
            </a:r>
          </a:p>
        </p:txBody>
      </p:sp>
      <p:pic>
        <p:nvPicPr>
          <p:cNvPr id="2" name="Content Placeholder 6">
            <a:extLst>
              <a:ext uri="{FF2B5EF4-FFF2-40B4-BE49-F238E27FC236}">
                <a16:creationId xmlns:a16="http://schemas.microsoft.com/office/drawing/2014/main" id="{3E87A07F-E576-4D80-504F-F802A1BF112B}"/>
              </a:ext>
            </a:extLst>
          </p:cNvPr>
          <p:cNvPicPr>
            <a:picLocks noGrp="1" noChangeAspect="1"/>
          </p:cNvPicPr>
          <p:nvPr>
            <p:ph sz="quarter" idx="18"/>
          </p:nvPr>
        </p:nvPicPr>
        <p:blipFill>
          <a:blip r:embed="rId3"/>
          <a:srcRect/>
          <a:stretch/>
        </p:blipFill>
        <p:spPr>
          <a:xfrm>
            <a:off x="4851490" y="1433513"/>
            <a:ext cx="6146619" cy="5080000"/>
          </a:xfrm>
        </p:spPr>
      </p:pic>
      <p:sp>
        <p:nvSpPr>
          <p:cNvPr id="8" name="Content Placeholder 7">
            <a:extLst>
              <a:ext uri="{FF2B5EF4-FFF2-40B4-BE49-F238E27FC236}">
                <a16:creationId xmlns:a16="http://schemas.microsoft.com/office/drawing/2014/main" id="{47EC4DBA-9933-AA98-FF2B-D760767E66D5}"/>
              </a:ext>
            </a:extLst>
          </p:cNvPr>
          <p:cNvSpPr>
            <a:spLocks noGrp="1"/>
          </p:cNvSpPr>
          <p:nvPr>
            <p:ph sz="quarter" idx="19"/>
          </p:nvPr>
        </p:nvSpPr>
        <p:spPr>
          <a:xfrm>
            <a:off x="838200" y="1433417"/>
            <a:ext cx="3657600" cy="5080096"/>
          </a:xfrm>
        </p:spPr>
        <p:txBody>
          <a:bodyPr/>
          <a:lstStyle/>
          <a:p>
            <a:r>
              <a:rPr lang="en-US" dirty="0"/>
              <a:t>Best Trend Model:</a:t>
            </a:r>
          </a:p>
          <a:p>
            <a:pPr lvl="1"/>
            <a:r>
              <a:rPr lang="en-US" dirty="0"/>
              <a:t>Cross validation MAPE: 19.1%</a:t>
            </a:r>
          </a:p>
          <a:p>
            <a:pPr lvl="1"/>
            <a:r>
              <a:rPr lang="en-US" dirty="0"/>
              <a:t>In-sample MAPE: 8.2%</a:t>
            </a:r>
          </a:p>
          <a:p>
            <a:pPr lvl="1"/>
            <a:r>
              <a:rPr lang="en-US" dirty="0"/>
              <a:t>Only creates a few months of forecast</a:t>
            </a:r>
          </a:p>
        </p:txBody>
      </p:sp>
    </p:spTree>
    <p:extLst>
      <p:ext uri="{BB962C8B-B14F-4D97-AF65-F5344CB8AC3E}">
        <p14:creationId xmlns:p14="http://schemas.microsoft.com/office/powerpoint/2010/main" val="3355098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8">
            <a:extLst>
              <a:ext uri="{FF2B5EF4-FFF2-40B4-BE49-F238E27FC236}">
                <a16:creationId xmlns:a16="http://schemas.microsoft.com/office/drawing/2014/main" id="{27C5F25E-844E-B2C2-2A3B-9CD0A4B2E9C4}"/>
              </a:ext>
            </a:extLst>
          </p:cNvPr>
          <p:cNvGraphicFramePr>
            <a:graphicFrameLocks noGrp="1"/>
          </p:cNvGraphicFramePr>
          <p:nvPr>
            <p:ph sz="quarter" idx="20"/>
            <p:extLst>
              <p:ext uri="{D42A27DB-BD31-4B8C-83A1-F6EECF244321}">
                <p14:modId xmlns:p14="http://schemas.microsoft.com/office/powerpoint/2010/main" val="560785938"/>
              </p:ext>
            </p:extLst>
          </p:nvPr>
        </p:nvGraphicFramePr>
        <p:xfrm>
          <a:off x="838200" y="1516063"/>
          <a:ext cx="10515600" cy="4697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itle 13">
            <a:extLst>
              <a:ext uri="{FF2B5EF4-FFF2-40B4-BE49-F238E27FC236}">
                <a16:creationId xmlns:a16="http://schemas.microsoft.com/office/drawing/2014/main" id="{0828EB5F-E347-7E4C-01AA-9BD6A66CFA2F}"/>
              </a:ext>
            </a:extLst>
          </p:cNvPr>
          <p:cNvSpPr>
            <a:spLocks noGrp="1"/>
          </p:cNvSpPr>
          <p:nvPr>
            <p:ph type="title"/>
          </p:nvPr>
        </p:nvSpPr>
        <p:spPr>
          <a:xfrm>
            <a:off x="838200" y="161080"/>
            <a:ext cx="10515600" cy="618172"/>
          </a:xfrm>
        </p:spPr>
        <p:txBody>
          <a:bodyPr/>
          <a:lstStyle/>
          <a:p>
            <a:r>
              <a:rPr lang="en-US" dirty="0"/>
              <a:t>Results</a:t>
            </a:r>
          </a:p>
        </p:txBody>
      </p:sp>
      <p:sp>
        <p:nvSpPr>
          <p:cNvPr id="15" name="Text Placeholder 14">
            <a:extLst>
              <a:ext uri="{FF2B5EF4-FFF2-40B4-BE49-F238E27FC236}">
                <a16:creationId xmlns:a16="http://schemas.microsoft.com/office/drawing/2014/main" id="{2177A5A8-FCBD-D630-0DD2-4AB53A9D895D}"/>
              </a:ext>
            </a:extLst>
          </p:cNvPr>
          <p:cNvSpPr>
            <a:spLocks noGrp="1"/>
          </p:cNvSpPr>
          <p:nvPr>
            <p:ph type="body" sz="quarter" idx="17"/>
          </p:nvPr>
        </p:nvSpPr>
        <p:spPr>
          <a:xfrm>
            <a:off x="838200" y="779252"/>
            <a:ext cx="10515600" cy="467232"/>
          </a:xfrm>
        </p:spPr>
        <p:txBody>
          <a:bodyPr/>
          <a:lstStyle/>
          <a:p>
            <a:r>
              <a:rPr lang="en-US" dirty="0"/>
              <a:t>Summary</a:t>
            </a:r>
          </a:p>
        </p:txBody>
      </p:sp>
      <p:sp>
        <p:nvSpPr>
          <p:cNvPr id="18" name="Content Placeholder 17">
            <a:extLst>
              <a:ext uri="{FF2B5EF4-FFF2-40B4-BE49-F238E27FC236}">
                <a16:creationId xmlns:a16="http://schemas.microsoft.com/office/drawing/2014/main" id="{5E182A98-3EE1-133B-D7C3-A17108DD7797}"/>
              </a:ext>
            </a:extLst>
          </p:cNvPr>
          <p:cNvSpPr>
            <a:spLocks noGrp="1"/>
          </p:cNvSpPr>
          <p:nvPr>
            <p:ph sz="quarter" idx="18"/>
          </p:nvPr>
        </p:nvSpPr>
        <p:spPr>
          <a:xfrm>
            <a:off x="838200" y="1515649"/>
            <a:ext cx="4122738" cy="4697826"/>
          </a:xfrm>
        </p:spPr>
        <p:txBody>
          <a:bodyPr/>
          <a:lstStyle/>
          <a:p>
            <a:pPr lvl="0"/>
            <a:r>
              <a:rPr lang="en-US" dirty="0"/>
              <a:t>Testing (Best Predictors):</a:t>
            </a:r>
          </a:p>
          <a:p>
            <a:pPr lvl="1"/>
            <a:r>
              <a:rPr lang="en-US" dirty="0"/>
              <a:t>Desc1s (validated by account analysis)</a:t>
            </a:r>
          </a:p>
          <a:p>
            <a:pPr marL="0" lvl="1" indent="0">
              <a:buNone/>
            </a:pPr>
            <a:endParaRPr lang="en-US" dirty="0"/>
          </a:p>
          <a:p>
            <a:pPr lvl="0"/>
            <a:r>
              <a:rPr lang="en-US" dirty="0"/>
              <a:t>Decomposition (Transactions by period):</a:t>
            </a:r>
          </a:p>
          <a:p>
            <a:pPr lvl="1"/>
            <a:r>
              <a:rPr lang="en-US" dirty="0"/>
              <a:t>Upward trend because</a:t>
            </a:r>
            <a:br>
              <a:rPr lang="en-US" dirty="0"/>
            </a:br>
            <a:r>
              <a:rPr lang="en-US" dirty="0"/>
              <a:t>transaction data by period</a:t>
            </a:r>
            <a:br>
              <a:rPr lang="en-US" dirty="0"/>
            </a:br>
            <a:r>
              <a:rPr lang="en-US" dirty="0"/>
              <a:t>is non-stationary (</a:t>
            </a:r>
            <a:r>
              <a:rPr lang="en-US" dirty="0" err="1"/>
              <a:t>Adfuller</a:t>
            </a:r>
            <a:r>
              <a:rPr lang="en-US" dirty="0"/>
              <a:t>, p &gt; 0.05)</a:t>
            </a:r>
          </a:p>
          <a:p>
            <a:pPr lvl="1"/>
            <a:r>
              <a:rPr lang="en-US" dirty="0"/>
              <a:t>Significant seasonality</a:t>
            </a:r>
          </a:p>
        </p:txBody>
      </p:sp>
      <p:sp>
        <p:nvSpPr>
          <p:cNvPr id="7" name="Content Placeholder 6">
            <a:extLst>
              <a:ext uri="{FF2B5EF4-FFF2-40B4-BE49-F238E27FC236}">
                <a16:creationId xmlns:a16="http://schemas.microsoft.com/office/drawing/2014/main" id="{A55371B6-E024-9281-14E9-C43ED1C83D58}"/>
              </a:ext>
            </a:extLst>
          </p:cNvPr>
          <p:cNvSpPr>
            <a:spLocks noGrp="1"/>
          </p:cNvSpPr>
          <p:nvPr>
            <p:ph sz="quarter" idx="19"/>
          </p:nvPr>
        </p:nvSpPr>
        <p:spPr>
          <a:xfrm>
            <a:off x="7231064" y="1515649"/>
            <a:ext cx="4122738" cy="4697826"/>
          </a:xfrm>
        </p:spPr>
        <p:txBody>
          <a:bodyPr>
            <a:normAutofit/>
          </a:bodyPr>
          <a:lstStyle/>
          <a:p>
            <a:r>
              <a:rPr lang="en-US" dirty="0"/>
              <a:t>Clustering (Top 3 Desc1s): </a:t>
            </a:r>
          </a:p>
          <a:p>
            <a:pPr lvl="1"/>
            <a:r>
              <a:rPr lang="en-US" dirty="0"/>
              <a:t>CB, BK, and EM</a:t>
            </a:r>
          </a:p>
          <a:p>
            <a:pPr lvl="1"/>
            <a:r>
              <a:rPr lang="en-US" dirty="0"/>
              <a:t>CB was most important Desc1</a:t>
            </a:r>
          </a:p>
          <a:p>
            <a:pPr marL="0" lvl="1" indent="0">
              <a:buNone/>
            </a:pPr>
            <a:endParaRPr lang="en-US" dirty="0"/>
          </a:p>
          <a:p>
            <a:r>
              <a:rPr lang="en-US" dirty="0"/>
              <a:t>Modelling (Best Model):</a:t>
            </a:r>
          </a:p>
          <a:p>
            <a:pPr lvl="1"/>
            <a:r>
              <a:rPr lang="en-US" dirty="0"/>
              <a:t>Post-pandemic (last 3 years) </a:t>
            </a:r>
          </a:p>
          <a:p>
            <a:pPr lvl="1"/>
            <a:r>
              <a:rPr lang="en-US" dirty="0"/>
              <a:t>Percentage</a:t>
            </a:r>
          </a:p>
        </p:txBody>
      </p:sp>
    </p:spTree>
    <p:extLst>
      <p:ext uri="{BB962C8B-B14F-4D97-AF65-F5344CB8AC3E}">
        <p14:creationId xmlns:p14="http://schemas.microsoft.com/office/powerpoint/2010/main" val="1609836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BF3A76-D655-31DF-2271-DF928C54C0ED}"/>
              </a:ext>
            </a:extLst>
          </p:cNvPr>
          <p:cNvSpPr>
            <a:spLocks noGrp="1"/>
          </p:cNvSpPr>
          <p:nvPr>
            <p:ph type="title"/>
          </p:nvPr>
        </p:nvSpPr>
        <p:spPr>
          <a:xfrm>
            <a:off x="838200" y="161080"/>
            <a:ext cx="10515600" cy="618172"/>
          </a:xfrm>
        </p:spPr>
        <p:txBody>
          <a:bodyPr/>
          <a:lstStyle/>
          <a:p>
            <a:r>
              <a:rPr lang="en-US" dirty="0"/>
              <a:t>Conclusion</a:t>
            </a:r>
          </a:p>
        </p:txBody>
      </p:sp>
      <p:sp>
        <p:nvSpPr>
          <p:cNvPr id="3" name="Content Placeholder 2">
            <a:extLst>
              <a:ext uri="{FF2B5EF4-FFF2-40B4-BE49-F238E27FC236}">
                <a16:creationId xmlns:a16="http://schemas.microsoft.com/office/drawing/2014/main" id="{DAB94556-DDC5-A898-A3E5-A3A29C84DCF6}"/>
              </a:ext>
            </a:extLst>
          </p:cNvPr>
          <p:cNvSpPr>
            <a:spLocks noGrp="1"/>
          </p:cNvSpPr>
          <p:nvPr>
            <p:ph idx="1"/>
          </p:nvPr>
        </p:nvSpPr>
        <p:spPr>
          <a:xfrm>
            <a:off x="838199" y="1600201"/>
            <a:ext cx="10515601" cy="4800599"/>
          </a:xfrm>
        </p:spPr>
        <p:txBody>
          <a:bodyPr/>
          <a:lstStyle/>
          <a:p>
            <a:pPr lvl="0"/>
            <a:r>
              <a:rPr lang="en-US" dirty="0"/>
              <a:t>Question:</a:t>
            </a:r>
          </a:p>
          <a:p>
            <a:pPr lvl="1"/>
            <a:r>
              <a:rPr lang="en-US" dirty="0"/>
              <a:t>Is the variability in the data explained by seasonality or randomness (particularly concerning identified troughs)?</a:t>
            </a:r>
          </a:p>
          <a:p>
            <a:pPr lvl="1"/>
            <a:endParaRPr lang="en-US" dirty="0"/>
          </a:p>
          <a:p>
            <a:pPr lvl="0"/>
            <a:r>
              <a:rPr lang="en-US" dirty="0"/>
              <a:t>Assumptions:</a:t>
            </a:r>
          </a:p>
          <a:p>
            <a:pPr lvl="1"/>
            <a:r>
              <a:rPr lang="en-US" dirty="0"/>
              <a:t>The pandemic caused a significant change in business revenue streams</a:t>
            </a:r>
          </a:p>
          <a:p>
            <a:pPr lvl="1"/>
            <a:r>
              <a:rPr lang="en-US" dirty="0"/>
              <a:t>3 transaction categories (desc1s CB, EM, BK) drive the main variability in the revenue stream</a:t>
            </a:r>
          </a:p>
          <a:p>
            <a:pPr lvl="1"/>
            <a:endParaRPr lang="en-US" dirty="0"/>
          </a:p>
          <a:p>
            <a:pPr lvl="0"/>
            <a:r>
              <a:rPr lang="en-US" dirty="0"/>
              <a:t>Answer:</a:t>
            </a:r>
          </a:p>
          <a:p>
            <a:pPr lvl="1"/>
            <a:r>
              <a:rPr lang="en-US" dirty="0"/>
              <a:t>Based on the best models, seasonality was found to be the prominent component of the prediction</a:t>
            </a:r>
          </a:p>
          <a:p>
            <a:endParaRPr lang="en-US" dirty="0"/>
          </a:p>
        </p:txBody>
      </p:sp>
      <p:sp>
        <p:nvSpPr>
          <p:cNvPr id="2" name="Content Placeholder 1">
            <a:extLst>
              <a:ext uri="{FF2B5EF4-FFF2-40B4-BE49-F238E27FC236}">
                <a16:creationId xmlns:a16="http://schemas.microsoft.com/office/drawing/2014/main" id="{4DC23C0F-44D0-33D2-6650-C782AAD3FD55}"/>
              </a:ext>
            </a:extLst>
          </p:cNvPr>
          <p:cNvSpPr>
            <a:spLocks noGrp="1"/>
          </p:cNvSpPr>
          <p:nvPr>
            <p:ph type="body" sz="quarter" idx="13"/>
          </p:nvPr>
        </p:nvSpPr>
        <p:spPr>
          <a:xfrm>
            <a:off x="838200" y="779252"/>
            <a:ext cx="10515600" cy="467232"/>
          </a:xfrm>
        </p:spPr>
        <p:txBody>
          <a:bodyPr>
            <a:noAutofit/>
          </a:bodyPr>
          <a:lstStyle/>
          <a:p>
            <a:pPr lvl="0"/>
            <a:r>
              <a:rPr lang="en-US" dirty="0"/>
              <a:t>Main Concern</a:t>
            </a:r>
          </a:p>
        </p:txBody>
      </p:sp>
    </p:spTree>
    <p:extLst>
      <p:ext uri="{BB962C8B-B14F-4D97-AF65-F5344CB8AC3E}">
        <p14:creationId xmlns:p14="http://schemas.microsoft.com/office/powerpoint/2010/main" val="2951520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FE855054-08A7-13F9-14AC-A752125FA8C0}"/>
              </a:ext>
            </a:extLst>
          </p:cNvPr>
          <p:cNvGraphicFramePr>
            <a:graphicFrameLocks noGrp="1"/>
          </p:cNvGraphicFramePr>
          <p:nvPr>
            <p:ph sz="quarter" idx="20"/>
            <p:extLst>
              <p:ext uri="{D42A27DB-BD31-4B8C-83A1-F6EECF244321}">
                <p14:modId xmlns:p14="http://schemas.microsoft.com/office/powerpoint/2010/main" val="3766347502"/>
              </p:ext>
            </p:extLst>
          </p:nvPr>
        </p:nvGraphicFramePr>
        <p:xfrm>
          <a:off x="838200" y="1516063"/>
          <a:ext cx="10515600" cy="4697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9863066C-8AEF-BCA1-87CB-A18ABDA6E50B}"/>
              </a:ext>
            </a:extLst>
          </p:cNvPr>
          <p:cNvSpPr>
            <a:spLocks noGrp="1"/>
          </p:cNvSpPr>
          <p:nvPr>
            <p:ph type="title"/>
          </p:nvPr>
        </p:nvSpPr>
        <p:spPr>
          <a:xfrm>
            <a:off x="838200" y="161080"/>
            <a:ext cx="10515600" cy="618172"/>
          </a:xfrm>
        </p:spPr>
        <p:txBody>
          <a:bodyPr/>
          <a:lstStyle/>
          <a:p>
            <a:r>
              <a:rPr lang="en-US" dirty="0"/>
              <a:t>Introduction</a:t>
            </a:r>
          </a:p>
        </p:txBody>
      </p:sp>
      <p:sp>
        <p:nvSpPr>
          <p:cNvPr id="5" name="Text Placeholder 4">
            <a:extLst>
              <a:ext uri="{FF2B5EF4-FFF2-40B4-BE49-F238E27FC236}">
                <a16:creationId xmlns:a16="http://schemas.microsoft.com/office/drawing/2014/main" id="{A5892AA1-FDBB-7D50-3AB4-E6B0717A25E5}"/>
              </a:ext>
            </a:extLst>
          </p:cNvPr>
          <p:cNvSpPr>
            <a:spLocks noGrp="1"/>
          </p:cNvSpPr>
          <p:nvPr>
            <p:ph type="body" sz="quarter" idx="17"/>
          </p:nvPr>
        </p:nvSpPr>
        <p:spPr>
          <a:xfrm>
            <a:off x="838200" y="779252"/>
            <a:ext cx="10515600" cy="467232"/>
          </a:xfrm>
        </p:spPr>
        <p:txBody>
          <a:bodyPr/>
          <a:lstStyle/>
          <a:p>
            <a:r>
              <a:rPr lang="en-US" dirty="0"/>
              <a:t>Stakeholders &amp; Acquisition Process</a:t>
            </a:r>
          </a:p>
        </p:txBody>
      </p:sp>
      <p:sp>
        <p:nvSpPr>
          <p:cNvPr id="6" name="Content Placeholder 5">
            <a:extLst>
              <a:ext uri="{FF2B5EF4-FFF2-40B4-BE49-F238E27FC236}">
                <a16:creationId xmlns:a16="http://schemas.microsoft.com/office/drawing/2014/main" id="{45F4E501-B040-E0BF-D92E-4946113C3995}"/>
              </a:ext>
            </a:extLst>
          </p:cNvPr>
          <p:cNvSpPr>
            <a:spLocks noGrp="1"/>
          </p:cNvSpPr>
          <p:nvPr>
            <p:ph sz="quarter" idx="18"/>
          </p:nvPr>
        </p:nvSpPr>
        <p:spPr>
          <a:xfrm>
            <a:off x="838200" y="1515649"/>
            <a:ext cx="4122738" cy="4697826"/>
          </a:xfrm>
        </p:spPr>
        <p:txBody>
          <a:bodyPr>
            <a:normAutofit/>
          </a:bodyPr>
          <a:lstStyle/>
          <a:p>
            <a:endParaRPr lang="en-US" dirty="0"/>
          </a:p>
          <a:p>
            <a:endParaRPr lang="en-US" dirty="0"/>
          </a:p>
          <a:p>
            <a:r>
              <a:rPr lang="en-US" dirty="0"/>
              <a:t>Private Equity Firm:</a:t>
            </a:r>
          </a:p>
          <a:p>
            <a:pPr lvl="1"/>
            <a:r>
              <a:rPr lang="en-US" dirty="0"/>
              <a:t>Main goal is to make informed</a:t>
            </a:r>
            <a:br>
              <a:rPr lang="en-US" dirty="0"/>
            </a:br>
            <a:r>
              <a:rPr lang="en-US" dirty="0"/>
              <a:t>decisions on what companies (target firms)</a:t>
            </a:r>
            <a:br>
              <a:rPr lang="en-US" dirty="0"/>
            </a:br>
            <a:r>
              <a:rPr lang="en-US" dirty="0"/>
              <a:t>to invest in or to acquire</a:t>
            </a:r>
          </a:p>
          <a:p>
            <a:endParaRPr lang="en-US" dirty="0"/>
          </a:p>
          <a:p>
            <a:r>
              <a:rPr lang="en-US" dirty="0"/>
              <a:t>The Accounting Firm:</a:t>
            </a:r>
          </a:p>
          <a:p>
            <a:pPr lvl="1"/>
            <a:r>
              <a:rPr lang="en-US" dirty="0"/>
              <a:t>Goal is to perform due diligence</a:t>
            </a:r>
            <a:br>
              <a:rPr lang="en-US" dirty="0"/>
            </a:br>
            <a:r>
              <a:rPr lang="en-US" dirty="0"/>
              <a:t>analysis efficiently no matter the</a:t>
            </a:r>
            <a:br>
              <a:rPr lang="en-US" dirty="0"/>
            </a:br>
            <a:r>
              <a:rPr lang="en-US" dirty="0"/>
              <a:t>size of the company</a:t>
            </a:r>
          </a:p>
          <a:p>
            <a:endParaRPr lang="en-US" dirty="0"/>
          </a:p>
          <a:p>
            <a:r>
              <a:rPr lang="en-US" dirty="0"/>
              <a:t>The Target Firm:</a:t>
            </a:r>
          </a:p>
          <a:p>
            <a:pPr lvl="1"/>
            <a:r>
              <a:rPr lang="en-US" dirty="0"/>
              <a:t>Goal is to provide a thorough</a:t>
            </a:r>
            <a:br>
              <a:rPr lang="en-US" dirty="0"/>
            </a:br>
            <a:r>
              <a:rPr lang="en-US" dirty="0"/>
              <a:t>accounting of its business practices</a:t>
            </a:r>
            <a:br>
              <a:rPr lang="en-US" dirty="0"/>
            </a:br>
            <a:r>
              <a:rPr lang="en-US" dirty="0"/>
              <a:t>and revenue sources</a:t>
            </a:r>
          </a:p>
          <a:p>
            <a:endParaRPr lang="en-US" dirty="0"/>
          </a:p>
          <a:p>
            <a:endParaRPr lang="en-US" dirty="0"/>
          </a:p>
        </p:txBody>
      </p:sp>
      <p:sp>
        <p:nvSpPr>
          <p:cNvPr id="7" name="Content Placeholder 6">
            <a:extLst>
              <a:ext uri="{FF2B5EF4-FFF2-40B4-BE49-F238E27FC236}">
                <a16:creationId xmlns:a16="http://schemas.microsoft.com/office/drawing/2014/main" id="{CC76ADA9-E8F1-E420-ACC4-9A8EE3301D7B}"/>
              </a:ext>
            </a:extLst>
          </p:cNvPr>
          <p:cNvSpPr>
            <a:spLocks noGrp="1"/>
          </p:cNvSpPr>
          <p:nvPr>
            <p:ph sz="quarter" idx="19"/>
          </p:nvPr>
        </p:nvSpPr>
        <p:spPr>
          <a:xfrm>
            <a:off x="7231064" y="1515649"/>
            <a:ext cx="4122738" cy="4697826"/>
          </a:xfrm>
        </p:spPr>
        <p:txBody>
          <a:bodyPr>
            <a:normAutofit/>
          </a:bodyPr>
          <a:lstStyle/>
          <a:p>
            <a:r>
              <a:rPr lang="en-US" dirty="0"/>
              <a:t>Private Equity Firm:</a:t>
            </a:r>
          </a:p>
          <a:p>
            <a:pPr lvl="1"/>
            <a:r>
              <a:rPr lang="en-US" dirty="0"/>
              <a:t>Hire accounting firms to help advise</a:t>
            </a:r>
            <a:br>
              <a:rPr lang="en-US" dirty="0"/>
            </a:br>
            <a:r>
              <a:rPr lang="en-US" dirty="0"/>
              <a:t>during key steps in the acquisition</a:t>
            </a:r>
            <a:br>
              <a:rPr lang="en-US" dirty="0"/>
            </a:br>
            <a:r>
              <a:rPr lang="en-US" dirty="0"/>
              <a:t>process</a:t>
            </a:r>
          </a:p>
          <a:p>
            <a:endParaRPr lang="en-US" dirty="0"/>
          </a:p>
          <a:p>
            <a:r>
              <a:rPr lang="en-US" dirty="0"/>
              <a:t> The Accounting Firm:</a:t>
            </a:r>
          </a:p>
          <a:p>
            <a:pPr lvl="1"/>
            <a:r>
              <a:rPr lang="en-US" dirty="0"/>
              <a:t>Role is to audit the target firm’s </a:t>
            </a:r>
            <a:br>
              <a:rPr lang="en-US" dirty="0"/>
            </a:br>
            <a:r>
              <a:rPr lang="en-US" dirty="0"/>
              <a:t>revenue to measure its viability as an</a:t>
            </a:r>
            <a:br>
              <a:rPr lang="en-US" dirty="0"/>
            </a:br>
            <a:r>
              <a:rPr lang="en-US" dirty="0"/>
              <a:t>acquisition candidate</a:t>
            </a:r>
          </a:p>
          <a:p>
            <a:endParaRPr lang="en-US" dirty="0"/>
          </a:p>
          <a:p>
            <a:r>
              <a:rPr lang="en-US" dirty="0"/>
              <a:t>The Target Firm:</a:t>
            </a:r>
          </a:p>
          <a:p>
            <a:pPr lvl="1"/>
            <a:r>
              <a:rPr lang="en-US" dirty="0"/>
              <a:t>Hopes to increase its market share and </a:t>
            </a:r>
            <a:br>
              <a:rPr lang="en-US" dirty="0"/>
            </a:br>
            <a:r>
              <a:rPr lang="en-US" dirty="0"/>
              <a:t>diversify its services</a:t>
            </a:r>
          </a:p>
        </p:txBody>
      </p:sp>
      <p:sp>
        <p:nvSpPr>
          <p:cNvPr id="27" name="Content Placeholder 26">
            <a:extLst>
              <a:ext uri="{FF2B5EF4-FFF2-40B4-BE49-F238E27FC236}">
                <a16:creationId xmlns:a16="http://schemas.microsoft.com/office/drawing/2014/main" id="{F3BF7989-11CB-47C9-BF0B-29F75C5EADFB}"/>
              </a:ext>
            </a:extLst>
          </p:cNvPr>
          <p:cNvSpPr>
            <a:spLocks noGrp="1"/>
          </p:cNvSpPr>
          <p:nvPr>
            <p:ph sz="quarter" idx="21"/>
          </p:nvPr>
        </p:nvSpPr>
        <p:spPr>
          <a:xfrm>
            <a:off x="838200" y="6213475"/>
            <a:ext cx="10515600" cy="525463"/>
          </a:xfrm>
        </p:spPr>
        <p:txBody>
          <a:bodyPr/>
          <a:lstStyle/>
          <a:p>
            <a:r>
              <a:rPr lang="en-US" dirty="0"/>
              <a:t>Accounting Firms and Private Equity Firms are looking for new ways to automate the due diligence process, thereby guaranteeing a more successful result and achieving the expected value</a:t>
            </a:r>
          </a:p>
        </p:txBody>
      </p:sp>
    </p:spTree>
    <p:extLst>
      <p:ext uri="{BB962C8B-B14F-4D97-AF65-F5344CB8AC3E}">
        <p14:creationId xmlns:p14="http://schemas.microsoft.com/office/powerpoint/2010/main" val="1073648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24D7-D95C-AF05-92F8-106EE70AF252}"/>
              </a:ext>
            </a:extLst>
          </p:cNvPr>
          <p:cNvSpPr>
            <a:spLocks noGrp="1"/>
          </p:cNvSpPr>
          <p:nvPr>
            <p:ph type="title"/>
          </p:nvPr>
        </p:nvSpPr>
        <p:spPr>
          <a:xfrm>
            <a:off x="838200" y="161080"/>
            <a:ext cx="10515600" cy="618172"/>
          </a:xfrm>
        </p:spPr>
        <p:txBody>
          <a:bodyPr/>
          <a:lstStyle/>
          <a:p>
            <a:r>
              <a:rPr lang="en-US" dirty="0"/>
              <a:t>Conclusion</a:t>
            </a:r>
          </a:p>
        </p:txBody>
      </p:sp>
      <p:sp>
        <p:nvSpPr>
          <p:cNvPr id="5" name="Content Placeholder 4">
            <a:extLst>
              <a:ext uri="{FF2B5EF4-FFF2-40B4-BE49-F238E27FC236}">
                <a16:creationId xmlns:a16="http://schemas.microsoft.com/office/drawing/2014/main" id="{BA8ED4D2-FDF0-9FE6-51EA-1D3339BE6FFD}"/>
              </a:ext>
            </a:extLst>
          </p:cNvPr>
          <p:cNvSpPr>
            <a:spLocks noGrp="1"/>
          </p:cNvSpPr>
          <p:nvPr>
            <p:ph idx="1"/>
          </p:nvPr>
        </p:nvSpPr>
        <p:spPr>
          <a:xfrm>
            <a:off x="838199" y="1600201"/>
            <a:ext cx="10515601" cy="4800599"/>
          </a:xfrm>
        </p:spPr>
        <p:txBody>
          <a:bodyPr/>
          <a:lstStyle/>
          <a:p>
            <a:pPr lvl="0"/>
            <a:r>
              <a:rPr lang="en-US" dirty="0"/>
              <a:t>Is the target company’s revenue stream volatile?</a:t>
            </a:r>
          </a:p>
          <a:p>
            <a:pPr lvl="1"/>
            <a:r>
              <a:rPr lang="en-US" dirty="0"/>
              <a:t>Yes, due to 66% of the revenue consisting of volatile top 3 desc1 transactions that were 41 times the average standard deviation</a:t>
            </a:r>
          </a:p>
          <a:p>
            <a:pPr lvl="1"/>
            <a:endParaRPr lang="en-US" dirty="0"/>
          </a:p>
          <a:p>
            <a:pPr lvl="0"/>
            <a:r>
              <a:rPr lang="en-US" dirty="0"/>
              <a:t>Is there any component of the revenue stream that seems to be inconsistent or sporadic?</a:t>
            </a:r>
          </a:p>
          <a:p>
            <a:pPr lvl="1"/>
            <a:r>
              <a:rPr lang="en-US" dirty="0"/>
              <a:t>No inconsistency was found amongst the top 3 desc1s since the stream depends heavily on seasonality</a:t>
            </a:r>
          </a:p>
          <a:p>
            <a:pPr lvl="1"/>
            <a:endParaRPr lang="en-US" dirty="0"/>
          </a:p>
          <a:p>
            <a:pPr lvl="0"/>
            <a:r>
              <a:rPr lang="en-US" dirty="0"/>
              <a:t>Is the target company experiencing reliable growth?</a:t>
            </a:r>
          </a:p>
          <a:p>
            <a:pPr lvl="1"/>
            <a:r>
              <a:rPr lang="en-US" dirty="0"/>
              <a:t>Yes, the revenue stream grouped by period seems to show non-stationarity and shows a positive trend, though this effect could be due to post-pandemic trends</a:t>
            </a:r>
          </a:p>
          <a:p>
            <a:endParaRPr lang="en-US" dirty="0"/>
          </a:p>
        </p:txBody>
      </p:sp>
      <p:sp>
        <p:nvSpPr>
          <p:cNvPr id="6" name="Text Placeholder 5">
            <a:extLst>
              <a:ext uri="{FF2B5EF4-FFF2-40B4-BE49-F238E27FC236}">
                <a16:creationId xmlns:a16="http://schemas.microsoft.com/office/drawing/2014/main" id="{2112D6EF-3D43-9E0C-27B7-2D39E801CF70}"/>
              </a:ext>
            </a:extLst>
          </p:cNvPr>
          <p:cNvSpPr>
            <a:spLocks noGrp="1"/>
          </p:cNvSpPr>
          <p:nvPr>
            <p:ph type="body" sz="quarter" idx="13"/>
          </p:nvPr>
        </p:nvSpPr>
        <p:spPr>
          <a:xfrm>
            <a:off x="838200" y="779252"/>
            <a:ext cx="10515600" cy="467232"/>
          </a:xfrm>
        </p:spPr>
        <p:txBody>
          <a:bodyPr/>
          <a:lstStyle/>
          <a:p>
            <a:r>
              <a:rPr lang="en-US" dirty="0"/>
              <a:t>Private Equity Concerns</a:t>
            </a:r>
          </a:p>
        </p:txBody>
      </p:sp>
    </p:spTree>
    <p:extLst>
      <p:ext uri="{BB962C8B-B14F-4D97-AF65-F5344CB8AC3E}">
        <p14:creationId xmlns:p14="http://schemas.microsoft.com/office/powerpoint/2010/main" val="2315345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CF2F-0683-5F51-B143-1239A9FA11E8}"/>
              </a:ext>
            </a:extLst>
          </p:cNvPr>
          <p:cNvSpPr>
            <a:spLocks noGrp="1"/>
          </p:cNvSpPr>
          <p:nvPr>
            <p:ph type="title"/>
          </p:nvPr>
        </p:nvSpPr>
        <p:spPr>
          <a:xfrm>
            <a:off x="838200" y="161080"/>
            <a:ext cx="10515600" cy="618172"/>
          </a:xfrm>
        </p:spPr>
        <p:txBody>
          <a:bodyPr/>
          <a:lstStyle/>
          <a:p>
            <a:r>
              <a:rPr lang="en-US" dirty="0"/>
              <a:t>Conclusion</a:t>
            </a:r>
          </a:p>
        </p:txBody>
      </p:sp>
      <p:sp>
        <p:nvSpPr>
          <p:cNvPr id="3" name="Content Placeholder 2">
            <a:extLst>
              <a:ext uri="{FF2B5EF4-FFF2-40B4-BE49-F238E27FC236}">
                <a16:creationId xmlns:a16="http://schemas.microsoft.com/office/drawing/2014/main" id="{E5189707-1B94-8906-F8E8-11641B040400}"/>
              </a:ext>
            </a:extLst>
          </p:cNvPr>
          <p:cNvSpPr>
            <a:spLocks noGrp="1"/>
          </p:cNvSpPr>
          <p:nvPr>
            <p:ph idx="1"/>
          </p:nvPr>
        </p:nvSpPr>
        <p:spPr>
          <a:xfrm>
            <a:off x="838199" y="1600201"/>
            <a:ext cx="10515601" cy="4800599"/>
          </a:xfrm>
        </p:spPr>
        <p:txBody>
          <a:bodyPr/>
          <a:lstStyle/>
          <a:p>
            <a:r>
              <a:rPr lang="en-US" dirty="0"/>
              <a:t>This analysis is generally applicable to small or mid-sized companies by using the following steps</a:t>
            </a:r>
          </a:p>
          <a:p>
            <a:pPr marL="800100" lvl="1" indent="-342900">
              <a:buFont typeface="+mj-lt"/>
              <a:buAutoNum type="arabicPeriod"/>
            </a:pPr>
            <a:r>
              <a:rPr lang="en-US" dirty="0"/>
              <a:t>Feature Engineering:</a:t>
            </a:r>
          </a:p>
          <a:p>
            <a:pPr lvl="2"/>
            <a:r>
              <a:rPr lang="en-US" dirty="0"/>
              <a:t>Transforming IDs that persist across multiple periods</a:t>
            </a:r>
          </a:p>
          <a:p>
            <a:pPr marL="800100" lvl="1" indent="-342900">
              <a:buFont typeface="+mj-lt"/>
              <a:buAutoNum type="arabicPeriod"/>
            </a:pPr>
            <a:r>
              <a:rPr lang="en-US" dirty="0"/>
              <a:t>Grouping:</a:t>
            </a:r>
          </a:p>
          <a:p>
            <a:pPr lvl="2"/>
            <a:r>
              <a:rPr lang="en-US" dirty="0"/>
              <a:t>Clustering methods that help with determining the predictors with the highest variations</a:t>
            </a:r>
          </a:p>
          <a:p>
            <a:pPr marL="800100" lvl="1" indent="-342900">
              <a:buFont typeface="+mj-lt"/>
              <a:buAutoNum type="arabicPeriod"/>
            </a:pPr>
            <a:r>
              <a:rPr lang="en-US" dirty="0"/>
              <a:t>Decomposition:</a:t>
            </a:r>
          </a:p>
          <a:p>
            <a:pPr lvl="2"/>
            <a:r>
              <a:rPr lang="en-US" dirty="0"/>
              <a:t>Splitting the data, separating trends from seasonality</a:t>
            </a:r>
          </a:p>
          <a:p>
            <a:pPr marL="800100" lvl="1" indent="-342900">
              <a:buFont typeface="+mj-lt"/>
              <a:buAutoNum type="arabicPeriod"/>
            </a:pPr>
            <a:r>
              <a:rPr lang="en-US" dirty="0"/>
              <a:t>Modelling:</a:t>
            </a:r>
          </a:p>
          <a:p>
            <a:pPr lvl="2"/>
            <a:r>
              <a:rPr lang="en-US" dirty="0"/>
              <a:t>ARIMA –best for predicting seasonality</a:t>
            </a:r>
          </a:p>
          <a:p>
            <a:pPr lvl="2"/>
            <a:r>
              <a:rPr lang="en-US" dirty="0"/>
              <a:t>Ensemble –best for predicting trends</a:t>
            </a:r>
          </a:p>
          <a:p>
            <a:pPr lvl="2"/>
            <a:endParaRPr lang="en-US" dirty="0"/>
          </a:p>
          <a:p>
            <a:r>
              <a:rPr lang="en-US" dirty="0"/>
              <a:t>Using this methodology expedites the acquisition process by creating an automated blueprint for the due diligence analysis</a:t>
            </a:r>
          </a:p>
        </p:txBody>
      </p:sp>
      <p:sp>
        <p:nvSpPr>
          <p:cNvPr id="4" name="Text Placeholder 3">
            <a:extLst>
              <a:ext uri="{FF2B5EF4-FFF2-40B4-BE49-F238E27FC236}">
                <a16:creationId xmlns:a16="http://schemas.microsoft.com/office/drawing/2014/main" id="{70DC502B-6C3A-57F1-DE10-DBAB64E8F0DC}"/>
              </a:ext>
            </a:extLst>
          </p:cNvPr>
          <p:cNvSpPr>
            <a:spLocks noGrp="1"/>
          </p:cNvSpPr>
          <p:nvPr>
            <p:ph type="body" sz="quarter" idx="13"/>
          </p:nvPr>
        </p:nvSpPr>
        <p:spPr>
          <a:xfrm>
            <a:off x="838200" y="779252"/>
            <a:ext cx="10515600" cy="467232"/>
          </a:xfrm>
        </p:spPr>
        <p:txBody>
          <a:bodyPr/>
          <a:lstStyle/>
          <a:p>
            <a:r>
              <a:rPr lang="en-US" dirty="0"/>
              <a:t>Future Application</a:t>
            </a:r>
          </a:p>
        </p:txBody>
      </p:sp>
    </p:spTree>
    <p:extLst>
      <p:ext uri="{BB962C8B-B14F-4D97-AF65-F5344CB8AC3E}">
        <p14:creationId xmlns:p14="http://schemas.microsoft.com/office/powerpoint/2010/main" val="56738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9BE1-49F4-E0B4-3456-C2E0674937C3}"/>
              </a:ext>
            </a:extLst>
          </p:cNvPr>
          <p:cNvSpPr>
            <a:spLocks noGrp="1"/>
          </p:cNvSpPr>
          <p:nvPr>
            <p:ph type="title"/>
          </p:nvPr>
        </p:nvSpPr>
        <p:spPr>
          <a:xfrm>
            <a:off x="838200" y="161080"/>
            <a:ext cx="10515600" cy="618172"/>
          </a:xfrm>
        </p:spPr>
        <p:txBody>
          <a:bodyPr/>
          <a:lstStyle/>
          <a:p>
            <a:r>
              <a:rPr lang="en-US" dirty="0"/>
              <a:t>Limitations  &amp; Future Work</a:t>
            </a:r>
          </a:p>
        </p:txBody>
      </p:sp>
      <p:sp>
        <p:nvSpPr>
          <p:cNvPr id="3" name="Content Placeholder 2">
            <a:extLst>
              <a:ext uri="{FF2B5EF4-FFF2-40B4-BE49-F238E27FC236}">
                <a16:creationId xmlns:a16="http://schemas.microsoft.com/office/drawing/2014/main" id="{E146BC6D-5CBC-66F7-8CAE-0CFAC72F8439}"/>
              </a:ext>
            </a:extLst>
          </p:cNvPr>
          <p:cNvSpPr>
            <a:spLocks noGrp="1"/>
          </p:cNvSpPr>
          <p:nvPr>
            <p:ph idx="1"/>
          </p:nvPr>
        </p:nvSpPr>
        <p:spPr>
          <a:xfrm>
            <a:off x="838199" y="1600201"/>
            <a:ext cx="10515601" cy="4800599"/>
          </a:xfrm>
        </p:spPr>
        <p:txBody>
          <a:bodyPr>
            <a:normAutofit/>
          </a:bodyPr>
          <a:lstStyle/>
          <a:p>
            <a:pPr lvl="0"/>
            <a:r>
              <a:rPr lang="en-US" dirty="0"/>
              <a:t>Limitations:</a:t>
            </a:r>
          </a:p>
          <a:p>
            <a:pPr lvl="1"/>
            <a:r>
              <a:rPr lang="en-US" dirty="0"/>
              <a:t>Limited access to protocols and procedures:</a:t>
            </a:r>
          </a:p>
          <a:p>
            <a:pPr lvl="2"/>
            <a:r>
              <a:rPr lang="en-US" dirty="0"/>
              <a:t>Assumptions made about meaning of features</a:t>
            </a:r>
          </a:p>
          <a:p>
            <a:pPr lvl="2"/>
            <a:r>
              <a:rPr lang="en-US" dirty="0"/>
              <a:t>Used general accounting principles</a:t>
            </a:r>
          </a:p>
          <a:p>
            <a:pPr lvl="2"/>
            <a:r>
              <a:rPr lang="en-US" dirty="0"/>
              <a:t>Time wasted on EDA</a:t>
            </a:r>
          </a:p>
          <a:p>
            <a:pPr lvl="1"/>
            <a:r>
              <a:rPr lang="en-US" dirty="0"/>
              <a:t>Dataset size:</a:t>
            </a:r>
          </a:p>
          <a:p>
            <a:pPr lvl="2"/>
            <a:r>
              <a:rPr lang="en-US" dirty="0"/>
              <a:t>Fiscal Year 2023 ended in August</a:t>
            </a:r>
          </a:p>
          <a:p>
            <a:pPr lvl="2"/>
            <a:r>
              <a:rPr lang="en-US" dirty="0"/>
              <a:t>4 fiscal years (47 periods) led to limited insights (inadequate for post-pandemic analysis)</a:t>
            </a:r>
          </a:p>
          <a:p>
            <a:pPr lvl="2"/>
            <a:endParaRPr lang="en-US" dirty="0"/>
          </a:p>
          <a:p>
            <a:pPr lvl="0"/>
            <a:r>
              <a:rPr lang="en-US" dirty="0"/>
              <a:t>Future Work:</a:t>
            </a:r>
          </a:p>
          <a:p>
            <a:pPr lvl="1"/>
            <a:r>
              <a:rPr lang="en-US" dirty="0"/>
              <a:t>Explore gross profit margin (Appendix B)</a:t>
            </a:r>
          </a:p>
          <a:p>
            <a:pPr lvl="1"/>
            <a:r>
              <a:rPr lang="en-US" dirty="0"/>
              <a:t>Focus more on moving average to mitigate sparse data</a:t>
            </a:r>
          </a:p>
          <a:p>
            <a:pPr lvl="1"/>
            <a:r>
              <a:rPr lang="en-US" dirty="0"/>
              <a:t>Investigate desc1 “CB” individually</a:t>
            </a:r>
          </a:p>
          <a:p>
            <a:pPr lvl="1"/>
            <a:r>
              <a:rPr lang="en-US" dirty="0"/>
              <a:t>Compare models for accounts with desc1 models</a:t>
            </a:r>
          </a:p>
        </p:txBody>
      </p:sp>
      <p:sp>
        <p:nvSpPr>
          <p:cNvPr id="11" name="Text Placeholder 10">
            <a:extLst>
              <a:ext uri="{FF2B5EF4-FFF2-40B4-BE49-F238E27FC236}">
                <a16:creationId xmlns:a16="http://schemas.microsoft.com/office/drawing/2014/main" id="{BD398AE4-ED90-1AF2-D3B9-E47A680F5A44}"/>
              </a:ext>
            </a:extLst>
          </p:cNvPr>
          <p:cNvSpPr>
            <a:spLocks noGrp="1"/>
          </p:cNvSpPr>
          <p:nvPr>
            <p:ph type="body" sz="quarter" idx="13"/>
          </p:nvPr>
        </p:nvSpPr>
        <p:spPr>
          <a:xfrm>
            <a:off x="838200" y="779252"/>
            <a:ext cx="10515600" cy="467232"/>
          </a:xfrm>
        </p:spPr>
        <p:txBody>
          <a:bodyPr/>
          <a:lstStyle/>
          <a:p>
            <a:r>
              <a:rPr lang="en-US" dirty="0"/>
              <a:t> </a:t>
            </a:r>
          </a:p>
        </p:txBody>
      </p:sp>
    </p:spTree>
    <p:extLst>
      <p:ext uri="{BB962C8B-B14F-4D97-AF65-F5344CB8AC3E}">
        <p14:creationId xmlns:p14="http://schemas.microsoft.com/office/powerpoint/2010/main" val="3715758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8D93-1342-666E-F8D9-052EB63CE2F9}"/>
              </a:ext>
            </a:extLst>
          </p:cNvPr>
          <p:cNvSpPr>
            <a:spLocks noGrp="1"/>
          </p:cNvSpPr>
          <p:nvPr>
            <p:ph type="title"/>
          </p:nvPr>
        </p:nvSpPr>
        <p:spPr>
          <a:xfrm>
            <a:off x="4438650" y="2766218"/>
            <a:ext cx="3314700" cy="1325563"/>
          </a:xfrm>
        </p:spPr>
        <p:txBody>
          <a:bodyPr>
            <a:noAutofit/>
          </a:bodyPr>
          <a:lstStyle/>
          <a:p>
            <a:r>
              <a:rPr lang="en-US" sz="10000" b="1" dirty="0"/>
              <a:t>Q &amp; A</a:t>
            </a:r>
          </a:p>
        </p:txBody>
      </p:sp>
    </p:spTree>
    <p:extLst>
      <p:ext uri="{BB962C8B-B14F-4D97-AF65-F5344CB8AC3E}">
        <p14:creationId xmlns:p14="http://schemas.microsoft.com/office/powerpoint/2010/main" val="4293782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C168432-C420-7D2B-C899-ECABB58DFB89}"/>
              </a:ext>
            </a:extLst>
          </p:cNvPr>
          <p:cNvSpPr>
            <a:spLocks noGrp="1"/>
          </p:cNvSpPr>
          <p:nvPr>
            <p:ph type="title"/>
          </p:nvPr>
        </p:nvSpPr>
        <p:spPr>
          <a:xfrm>
            <a:off x="838200" y="161080"/>
            <a:ext cx="10515600" cy="618172"/>
          </a:xfrm>
        </p:spPr>
        <p:txBody>
          <a:bodyPr/>
          <a:lstStyle/>
          <a:p>
            <a:r>
              <a:rPr lang="en-US" dirty="0"/>
              <a:t>Appendix A</a:t>
            </a:r>
          </a:p>
        </p:txBody>
      </p:sp>
      <p:sp>
        <p:nvSpPr>
          <p:cNvPr id="21" name="Text Placeholder 20">
            <a:extLst>
              <a:ext uri="{FF2B5EF4-FFF2-40B4-BE49-F238E27FC236}">
                <a16:creationId xmlns:a16="http://schemas.microsoft.com/office/drawing/2014/main" id="{3875CFF4-3E11-29D5-4E80-DD5A1C8221FE}"/>
              </a:ext>
            </a:extLst>
          </p:cNvPr>
          <p:cNvSpPr>
            <a:spLocks noGrp="1"/>
          </p:cNvSpPr>
          <p:nvPr>
            <p:ph type="body" sz="quarter" idx="17"/>
          </p:nvPr>
        </p:nvSpPr>
        <p:spPr>
          <a:xfrm>
            <a:off x="838200" y="779252"/>
            <a:ext cx="10515600" cy="467232"/>
          </a:xfrm>
        </p:spPr>
        <p:txBody>
          <a:bodyPr/>
          <a:lstStyle/>
          <a:p>
            <a:r>
              <a:rPr lang="en-US" dirty="0"/>
              <a:t>Plot Automation</a:t>
            </a:r>
          </a:p>
        </p:txBody>
      </p:sp>
      <p:sp>
        <p:nvSpPr>
          <p:cNvPr id="4" name="Content Placeholder 3">
            <a:extLst>
              <a:ext uri="{FF2B5EF4-FFF2-40B4-BE49-F238E27FC236}">
                <a16:creationId xmlns:a16="http://schemas.microsoft.com/office/drawing/2014/main" id="{A500689D-00A9-856D-D91F-FB7CDC07E09B}"/>
              </a:ext>
            </a:extLst>
          </p:cNvPr>
          <p:cNvSpPr>
            <a:spLocks noGrp="1"/>
          </p:cNvSpPr>
          <p:nvPr>
            <p:ph sz="quarter" idx="19"/>
          </p:nvPr>
        </p:nvSpPr>
        <p:spPr>
          <a:xfrm>
            <a:off x="838200" y="1433417"/>
            <a:ext cx="3200400" cy="5080096"/>
          </a:xfrm>
        </p:spPr>
        <p:txBody>
          <a:bodyPr/>
          <a:lstStyle/>
          <a:p>
            <a:pPr lvl="1"/>
            <a:r>
              <a:rPr lang="en-US" dirty="0"/>
              <a:t>Recreation of Excel plot based on imported data from General Ledger data</a:t>
            </a:r>
          </a:p>
          <a:p>
            <a:pPr lvl="1"/>
            <a:endParaRPr lang="en-US" dirty="0"/>
          </a:p>
          <a:p>
            <a:pPr lvl="1"/>
            <a:r>
              <a:rPr lang="en-US" dirty="0"/>
              <a:t>Python Matplotlib and Seaborn were used</a:t>
            </a:r>
          </a:p>
          <a:p>
            <a:pPr lvl="1"/>
            <a:endParaRPr lang="en-US" dirty="0"/>
          </a:p>
          <a:p>
            <a:pPr lvl="1"/>
            <a:r>
              <a:rPr lang="en-US" dirty="0"/>
              <a:t>Part of the effort to automate the generation of the Due Diligence Workbook, which currently is manually created through parsing General Ledger data</a:t>
            </a:r>
          </a:p>
        </p:txBody>
      </p:sp>
      <p:pic>
        <p:nvPicPr>
          <p:cNvPr id="37" name="Picture 4">
            <a:extLst>
              <a:ext uri="{FF2B5EF4-FFF2-40B4-BE49-F238E27FC236}">
                <a16:creationId xmlns:a16="http://schemas.microsoft.com/office/drawing/2014/main" id="{E0E3ABE5-FE0B-B302-A712-DB038C9F71C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495800" y="1505996"/>
            <a:ext cx="6622567" cy="2195512"/>
          </a:xfrm>
          <a:prstGeom prst="rect">
            <a:avLst/>
          </a:prstGeom>
        </p:spPr>
      </p:pic>
      <p:pic>
        <p:nvPicPr>
          <p:cNvPr id="38" name="Picture 37">
            <a:extLst>
              <a:ext uri="{FF2B5EF4-FFF2-40B4-BE49-F238E27FC236}">
                <a16:creationId xmlns:a16="http://schemas.microsoft.com/office/drawing/2014/main" id="{3B346A95-B215-8022-26B1-B2B0EFC2AEDA}"/>
              </a:ext>
            </a:extLst>
          </p:cNvPr>
          <p:cNvPicPr>
            <a:picLocks/>
          </p:cNvPicPr>
          <p:nvPr/>
        </p:nvPicPr>
        <p:blipFill>
          <a:blip r:embed="rId5"/>
          <a:srcRect/>
          <a:stretch/>
        </p:blipFill>
        <p:spPr>
          <a:xfrm>
            <a:off x="4781964" y="4075385"/>
            <a:ext cx="6050239" cy="2402404"/>
          </a:xfrm>
          <a:prstGeom prst="rect">
            <a:avLst/>
          </a:prstGeom>
        </p:spPr>
      </p:pic>
    </p:spTree>
    <p:extLst>
      <p:ext uri="{BB962C8B-B14F-4D97-AF65-F5344CB8AC3E}">
        <p14:creationId xmlns:p14="http://schemas.microsoft.com/office/powerpoint/2010/main" val="2503806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0E8501-B1C1-885D-1EB5-45DA97B67129}"/>
              </a:ext>
            </a:extLst>
          </p:cNvPr>
          <p:cNvSpPr>
            <a:spLocks noGrp="1"/>
          </p:cNvSpPr>
          <p:nvPr>
            <p:ph type="title"/>
          </p:nvPr>
        </p:nvSpPr>
        <p:spPr>
          <a:xfrm>
            <a:off x="838200" y="161080"/>
            <a:ext cx="10515600" cy="618172"/>
          </a:xfrm>
        </p:spPr>
        <p:txBody>
          <a:bodyPr/>
          <a:lstStyle/>
          <a:p>
            <a:r>
              <a:rPr lang="en-US" dirty="0"/>
              <a:t>Appendix B</a:t>
            </a:r>
          </a:p>
        </p:txBody>
      </p:sp>
      <p:sp>
        <p:nvSpPr>
          <p:cNvPr id="3" name="Content Placeholder 2">
            <a:extLst>
              <a:ext uri="{FF2B5EF4-FFF2-40B4-BE49-F238E27FC236}">
                <a16:creationId xmlns:a16="http://schemas.microsoft.com/office/drawing/2014/main" id="{25C8A46B-B6B1-33FD-BAF3-0F4C07A8607E}"/>
              </a:ext>
            </a:extLst>
          </p:cNvPr>
          <p:cNvSpPr>
            <a:spLocks noGrp="1"/>
          </p:cNvSpPr>
          <p:nvPr>
            <p:ph idx="1"/>
          </p:nvPr>
        </p:nvSpPr>
        <p:spPr>
          <a:xfrm>
            <a:off x="838199" y="1600201"/>
            <a:ext cx="10515601" cy="4800599"/>
          </a:xfrm>
        </p:spPr>
        <p:txBody>
          <a:bodyPr numCol="1">
            <a:noAutofit/>
          </a:bodyPr>
          <a:lstStyle/>
          <a:p>
            <a:pPr lvl="1"/>
            <a:r>
              <a:rPr lang="en-US" dirty="0"/>
              <a:t>Unable to accurately calculate gross profit margin from General Ledger data to match it with the Trial Balance data. Particularly the Cost of Sales component of gross profit margin had to be taken directly from Trial Balance data instead.</a:t>
            </a:r>
          </a:p>
          <a:p>
            <a:pPr lvl="1"/>
            <a:endParaRPr lang="en-US" dirty="0"/>
          </a:p>
          <a:p>
            <a:pPr lvl="1"/>
            <a:r>
              <a:rPr lang="en-US" dirty="0"/>
              <a:t>Cost of Sales wasn’t subdivided into accounts or descriptions, so it’s difficult to analyze on anything other than a Period basis.</a:t>
            </a:r>
          </a:p>
          <a:p>
            <a:pPr lvl="1"/>
            <a:endParaRPr lang="en-US" dirty="0"/>
          </a:p>
          <a:p>
            <a:pPr lvl="1"/>
            <a:r>
              <a:rPr lang="en-US" dirty="0"/>
              <a:t>Gross Profit Margin troughs didn’t coincide with Sales troughs, thus predicting troughs in Sales data using GPM was too difficult</a:t>
            </a:r>
          </a:p>
          <a:p>
            <a:pPr lvl="1"/>
            <a:endParaRPr lang="en-US" dirty="0"/>
          </a:p>
          <a:p>
            <a:pPr lvl="1"/>
            <a:r>
              <a:rPr lang="en-US" dirty="0"/>
              <a:t>Missing Data for FY20 for COS, so GPM could only be considered from FY21 to June FY23. </a:t>
            </a:r>
          </a:p>
        </p:txBody>
      </p:sp>
      <p:sp>
        <p:nvSpPr>
          <p:cNvPr id="2" name="Text Placeholder 1">
            <a:extLst>
              <a:ext uri="{FF2B5EF4-FFF2-40B4-BE49-F238E27FC236}">
                <a16:creationId xmlns:a16="http://schemas.microsoft.com/office/drawing/2014/main" id="{514477E2-B642-D765-627C-C113B24684C4}"/>
              </a:ext>
            </a:extLst>
          </p:cNvPr>
          <p:cNvSpPr>
            <a:spLocks noGrp="1"/>
          </p:cNvSpPr>
          <p:nvPr>
            <p:ph type="body" sz="quarter" idx="13"/>
          </p:nvPr>
        </p:nvSpPr>
        <p:spPr>
          <a:xfrm>
            <a:off x="838200" y="779252"/>
            <a:ext cx="10515600" cy="467232"/>
          </a:xfrm>
        </p:spPr>
        <p:txBody>
          <a:bodyPr/>
          <a:lstStyle/>
          <a:p>
            <a:r>
              <a:rPr lang="en-US" dirty="0"/>
              <a:t>Gross Profit Margin</a:t>
            </a:r>
          </a:p>
        </p:txBody>
      </p:sp>
    </p:spTree>
    <p:extLst>
      <p:ext uri="{BB962C8B-B14F-4D97-AF65-F5344CB8AC3E}">
        <p14:creationId xmlns:p14="http://schemas.microsoft.com/office/powerpoint/2010/main" val="2957283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69C79-4AEC-A605-9288-E1A8B3D8E3DE}"/>
              </a:ext>
            </a:extLst>
          </p:cNvPr>
          <p:cNvSpPr>
            <a:spLocks noGrp="1"/>
          </p:cNvSpPr>
          <p:nvPr>
            <p:ph type="title"/>
          </p:nvPr>
        </p:nvSpPr>
        <p:spPr>
          <a:xfrm>
            <a:off x="838200" y="161080"/>
            <a:ext cx="10515600" cy="618172"/>
          </a:xfrm>
        </p:spPr>
        <p:txBody>
          <a:bodyPr/>
          <a:lstStyle/>
          <a:p>
            <a:r>
              <a:rPr lang="en-US" dirty="0"/>
              <a:t>Appendix C</a:t>
            </a:r>
          </a:p>
        </p:txBody>
      </p:sp>
      <p:sp>
        <p:nvSpPr>
          <p:cNvPr id="3" name="Content Placeholder 2">
            <a:extLst>
              <a:ext uri="{FF2B5EF4-FFF2-40B4-BE49-F238E27FC236}">
                <a16:creationId xmlns:a16="http://schemas.microsoft.com/office/drawing/2014/main" id="{2B206023-C6B5-E239-F769-60DD7546C8DB}"/>
              </a:ext>
            </a:extLst>
          </p:cNvPr>
          <p:cNvSpPr>
            <a:spLocks noGrp="1"/>
          </p:cNvSpPr>
          <p:nvPr>
            <p:ph idx="1"/>
          </p:nvPr>
        </p:nvSpPr>
        <p:spPr>
          <a:xfrm>
            <a:off x="838199" y="1600201"/>
            <a:ext cx="10515601" cy="4800599"/>
          </a:xfrm>
        </p:spPr>
        <p:txBody>
          <a:bodyPr>
            <a:normAutofit lnSpcReduction="10000"/>
          </a:bodyPr>
          <a:lstStyle/>
          <a:p>
            <a:pPr lvl="0"/>
            <a:r>
              <a:rPr lang="en-US" dirty="0"/>
              <a:t>Input: </a:t>
            </a:r>
          </a:p>
          <a:p>
            <a:pPr lvl="1"/>
            <a:r>
              <a:rPr lang="en-US" dirty="0"/>
              <a:t>X: Time series based on the labels for different features (e.g., desc1 &amp; account)</a:t>
            </a:r>
          </a:p>
          <a:p>
            <a:pPr lvl="1"/>
            <a:r>
              <a:rPr lang="en-US" dirty="0"/>
              <a:t>Y: Total transaction time series</a:t>
            </a:r>
          </a:p>
          <a:p>
            <a:pPr lvl="1"/>
            <a:endParaRPr lang="en-US" dirty="0"/>
          </a:p>
          <a:p>
            <a:pPr lvl="0"/>
            <a:r>
              <a:rPr lang="en-US" dirty="0"/>
              <a:t>Output:</a:t>
            </a:r>
          </a:p>
          <a:p>
            <a:pPr lvl="1"/>
            <a:r>
              <a:rPr lang="en-US" dirty="0"/>
              <a:t>Significance of all X time series (including lags) causing Y</a:t>
            </a:r>
          </a:p>
          <a:p>
            <a:pPr lvl="1"/>
            <a:r>
              <a:rPr lang="en-US" dirty="0"/>
              <a:t>E.g., total for Oct FY22 affected by desc1 ”EM” total for Jul FY21</a:t>
            </a:r>
          </a:p>
          <a:p>
            <a:pPr lvl="1"/>
            <a:endParaRPr lang="en-US" dirty="0"/>
          </a:p>
          <a:p>
            <a:pPr lvl="0"/>
            <a:r>
              <a:rPr lang="en-US" dirty="0"/>
              <a:t>Time Intervals (based on </a:t>
            </a:r>
            <a:r>
              <a:rPr lang="en-US" dirty="0" err="1"/>
              <a:t>Adfuller</a:t>
            </a:r>
            <a:r>
              <a:rPr lang="en-US" dirty="0"/>
              <a:t> test):</a:t>
            </a:r>
          </a:p>
          <a:p>
            <a:pPr lvl="1"/>
            <a:r>
              <a:rPr lang="en-US" dirty="0"/>
              <a:t>Granger Causality requires stationary time series</a:t>
            </a:r>
          </a:p>
          <a:p>
            <a:pPr lvl="1"/>
            <a:r>
              <a:rPr lang="en-US" dirty="0"/>
              <a:t>Period is preferable but not stationary </a:t>
            </a:r>
          </a:p>
          <a:p>
            <a:pPr lvl="1"/>
            <a:r>
              <a:rPr lang="en-US" dirty="0"/>
              <a:t>Week is stationary</a:t>
            </a:r>
          </a:p>
          <a:p>
            <a:pPr lvl="1"/>
            <a:endParaRPr lang="en-US" dirty="0"/>
          </a:p>
          <a:p>
            <a:pPr lvl="0"/>
            <a:r>
              <a:rPr lang="en-US" dirty="0"/>
              <a:t>Process:</a:t>
            </a:r>
          </a:p>
          <a:p>
            <a:pPr lvl="1"/>
            <a:r>
              <a:rPr lang="en-US" dirty="0"/>
              <a:t>Two-step process where testing was done with week and translated to period scale</a:t>
            </a:r>
          </a:p>
          <a:p>
            <a:pPr lvl="1"/>
            <a:r>
              <a:rPr lang="en-US" dirty="0"/>
              <a:t>Focused on troughs to determine causality</a:t>
            </a:r>
          </a:p>
          <a:p>
            <a:pPr lvl="1"/>
            <a:r>
              <a:rPr lang="en-US" dirty="0"/>
              <a:t>Looked for correlation between the lagged feature category and the response variable using an OLS model</a:t>
            </a:r>
          </a:p>
        </p:txBody>
      </p:sp>
      <p:sp>
        <p:nvSpPr>
          <p:cNvPr id="5" name="Text Placeholder 4">
            <a:extLst>
              <a:ext uri="{FF2B5EF4-FFF2-40B4-BE49-F238E27FC236}">
                <a16:creationId xmlns:a16="http://schemas.microsoft.com/office/drawing/2014/main" id="{49479B19-E3FF-84F0-BA14-D9A7EB22AAB7}"/>
              </a:ext>
            </a:extLst>
          </p:cNvPr>
          <p:cNvSpPr>
            <a:spLocks noGrp="1"/>
          </p:cNvSpPr>
          <p:nvPr>
            <p:ph type="body" sz="quarter" idx="13"/>
          </p:nvPr>
        </p:nvSpPr>
        <p:spPr>
          <a:xfrm>
            <a:off x="838200" y="779252"/>
            <a:ext cx="10515600" cy="467232"/>
          </a:xfrm>
        </p:spPr>
        <p:txBody>
          <a:bodyPr/>
          <a:lstStyle/>
          <a:p>
            <a:r>
              <a:rPr lang="en-US" dirty="0"/>
              <a:t>Granger Causality</a:t>
            </a:r>
          </a:p>
        </p:txBody>
      </p:sp>
    </p:spTree>
    <p:extLst>
      <p:ext uri="{BB962C8B-B14F-4D97-AF65-F5344CB8AC3E}">
        <p14:creationId xmlns:p14="http://schemas.microsoft.com/office/powerpoint/2010/main" val="343746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E1DCDD-A1DF-02AD-0D88-C081DB663549}"/>
              </a:ext>
            </a:extLst>
          </p:cNvPr>
          <p:cNvSpPr>
            <a:spLocks noGrp="1"/>
          </p:cNvSpPr>
          <p:nvPr>
            <p:ph type="title"/>
          </p:nvPr>
        </p:nvSpPr>
        <p:spPr>
          <a:xfrm>
            <a:off x="838200" y="161080"/>
            <a:ext cx="10515600" cy="618172"/>
          </a:xfrm>
        </p:spPr>
        <p:txBody>
          <a:bodyPr>
            <a:noAutofit/>
          </a:bodyPr>
          <a:lstStyle/>
          <a:p>
            <a:r>
              <a:rPr lang="en-US" dirty="0"/>
              <a:t>Appendix C</a:t>
            </a:r>
          </a:p>
        </p:txBody>
      </p:sp>
      <p:sp>
        <p:nvSpPr>
          <p:cNvPr id="3" name="Content Placeholder 2">
            <a:extLst>
              <a:ext uri="{FF2B5EF4-FFF2-40B4-BE49-F238E27FC236}">
                <a16:creationId xmlns:a16="http://schemas.microsoft.com/office/drawing/2014/main" id="{D8BB49E9-696B-0BC7-A5F9-52FA3F53B9FB}"/>
              </a:ext>
            </a:extLst>
          </p:cNvPr>
          <p:cNvSpPr>
            <a:spLocks noGrp="1"/>
          </p:cNvSpPr>
          <p:nvPr>
            <p:ph idx="1"/>
          </p:nvPr>
        </p:nvSpPr>
        <p:spPr>
          <a:xfrm>
            <a:off x="6096000" y="4343401"/>
            <a:ext cx="5257800" cy="2149476"/>
          </a:xfrm>
        </p:spPr>
        <p:txBody>
          <a:bodyPr>
            <a:normAutofit/>
          </a:bodyPr>
          <a:lstStyle/>
          <a:p>
            <a:r>
              <a:rPr lang="en-US" sz="1400" dirty="0"/>
              <a:t>Analysis of period 40 (Feb FY23)</a:t>
            </a:r>
          </a:p>
          <a:p>
            <a:r>
              <a:rPr lang="en-US" sz="1400" dirty="0"/>
              <a:t>Test Features: Desc1</a:t>
            </a:r>
          </a:p>
          <a:p>
            <a:r>
              <a:rPr lang="en-US" sz="1400" dirty="0"/>
              <a:t>Time Col: Week</a:t>
            </a:r>
          </a:p>
          <a:p>
            <a:r>
              <a:rPr lang="en-US" sz="1400" dirty="0"/>
              <a:t>Causal relationship in weeks 171 to 173 which exists in period 39</a:t>
            </a:r>
          </a:p>
          <a:p>
            <a:r>
              <a:rPr lang="en-US" sz="1400" dirty="0"/>
              <a:t>Highest transaction value: CB</a:t>
            </a:r>
          </a:p>
        </p:txBody>
      </p:sp>
      <p:sp>
        <p:nvSpPr>
          <p:cNvPr id="15" name="Text Placeholder 14">
            <a:extLst>
              <a:ext uri="{FF2B5EF4-FFF2-40B4-BE49-F238E27FC236}">
                <a16:creationId xmlns:a16="http://schemas.microsoft.com/office/drawing/2014/main" id="{3AEF501F-E57A-7E5F-85BA-41D4368EB6A9}"/>
              </a:ext>
            </a:extLst>
          </p:cNvPr>
          <p:cNvSpPr>
            <a:spLocks noGrp="1"/>
          </p:cNvSpPr>
          <p:nvPr>
            <p:ph type="body" sz="quarter" idx="13"/>
          </p:nvPr>
        </p:nvSpPr>
        <p:spPr/>
        <p:txBody>
          <a:bodyPr/>
          <a:lstStyle/>
          <a:p>
            <a:r>
              <a:rPr lang="en-US" dirty="0"/>
              <a:t>Granger Causality</a:t>
            </a:r>
          </a:p>
        </p:txBody>
      </p:sp>
      <p:graphicFrame>
        <p:nvGraphicFramePr>
          <p:cNvPr id="9" name="Content Placeholder 8">
            <a:extLst>
              <a:ext uri="{FF2B5EF4-FFF2-40B4-BE49-F238E27FC236}">
                <a16:creationId xmlns:a16="http://schemas.microsoft.com/office/drawing/2014/main" id="{AA618D04-3B4B-C675-59FD-82077F3B67B4}"/>
              </a:ext>
            </a:extLst>
          </p:cNvPr>
          <p:cNvGraphicFramePr>
            <a:graphicFrameLocks noGrp="1"/>
          </p:cNvGraphicFramePr>
          <p:nvPr>
            <p:ph sz="quarter" idx="16"/>
          </p:nvPr>
        </p:nvGraphicFramePr>
        <p:xfrm>
          <a:off x="1684972" y="2088474"/>
          <a:ext cx="8822055" cy="1463040"/>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gridCol w="1371600">
                  <a:extLst>
                    <a:ext uri="{9D8B030D-6E8A-4147-A177-3AD203B41FA5}">
                      <a16:colId xmlns:a16="http://schemas.microsoft.com/office/drawing/2014/main" val="20006"/>
                    </a:ext>
                  </a:extLst>
                </a:gridCol>
              </a:tblGrid>
              <a:tr h="0">
                <a:tc gridSpan="7">
                  <a:txBody>
                    <a:bodyPr/>
                    <a:lstStyle/>
                    <a:p>
                      <a:pPr algn="ctr"/>
                      <a:r>
                        <a:rPr dirty="0">
                          <a:solidFill>
                            <a:srgbClr val="000000"/>
                          </a:solidFill>
                        </a:rPr>
                        <a:t>Desc1 Lag Metrics for Feb FY23</a:t>
                      </a:r>
                    </a:p>
                  </a:txBody>
                  <a:tcPr>
                    <a:lnL w="12700" cmpd="sng">
                      <a:solidFill>
                        <a:srgbClr val="FFFFFF"/>
                      </a:solidFill>
                    </a:lnL>
                    <a:lnR w="38100" cmpd="sng">
                      <a:solidFill>
                        <a:srgbClr val="FFFFFF"/>
                      </a:solidFill>
                    </a:lnR>
                    <a:lnT w="12700" cmpd="sng">
                      <a:solidFill>
                        <a:srgbClr val="FFFFFF"/>
                      </a:solidFill>
                    </a:lnT>
                    <a:lnB w="12700" cmpd="sng">
                      <a:solidFill>
                        <a:srgbClr val="000000"/>
                      </a:solidFill>
                    </a:lnB>
                    <a:solidFill>
                      <a:srgbClr val="70AD47">
                        <a:alpha val="0"/>
                      </a:srgbClr>
                    </a:solidFill>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extLst>
                  <a:ext uri="{0D108BD9-81ED-4DB2-BD59-A6C34878D82A}">
                    <a16:rowId xmlns:a16="http://schemas.microsoft.com/office/drawing/2014/main" val="10000"/>
                  </a:ext>
                </a:extLst>
              </a:tr>
              <a:tr h="0">
                <a:tc>
                  <a:txBody>
                    <a:bodyPr/>
                    <a:lstStyle/>
                    <a:p>
                      <a:pPr algn="ctr"/>
                      <a:r>
                        <a:rPr sz="1200" b="1">
                          <a:solidFill>
                            <a:srgbClr val="000000"/>
                          </a:solidFill>
                        </a:rPr>
                        <a:t>Desc1</a:t>
                      </a:r>
                    </a:p>
                  </a:txBody>
                  <a:tcPr>
                    <a:lnL w="12700" cmpd="sng">
                      <a:solidFill>
                        <a:srgbClr val="000000"/>
                      </a:solidFill>
                    </a:lnL>
                    <a:lnR w="381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Metric</a:t>
                      </a:r>
                    </a:p>
                  </a:txBody>
                  <a:tcPr>
                    <a:lnL w="381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Value</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dirty="0">
                          <a:solidFill>
                            <a:srgbClr val="000000"/>
                          </a:solidFill>
                        </a:rPr>
                        <a:t>Week FY</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dirty="0">
                          <a:solidFill>
                            <a:srgbClr val="000000"/>
                          </a:solidFill>
                        </a:rPr>
                        <a:t>Lag</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Period</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FY</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extLst>
                  <a:ext uri="{0D108BD9-81ED-4DB2-BD59-A6C34878D82A}">
                    <a16:rowId xmlns:a16="http://schemas.microsoft.com/office/drawing/2014/main" val="10001"/>
                  </a:ext>
                </a:extLst>
              </a:tr>
              <a:tr h="228600">
                <a:tc>
                  <a:txBody>
                    <a:bodyPr/>
                    <a:lstStyle/>
                    <a:p>
                      <a:pPr algn="ctr"/>
                      <a:r>
                        <a:rPr sz="1200">
                          <a:solidFill>
                            <a:srgbClr val="000000"/>
                          </a:solidFill>
                        </a:rPr>
                        <a:t>CB</a:t>
                      </a:r>
                    </a:p>
                  </a:txBody>
                  <a:tcPr>
                    <a:lnL w="12700" cmpd="sng">
                      <a:solidFill>
                        <a:srgbClr val="000000"/>
                      </a:solidFill>
                    </a:lnL>
                    <a:lnR w="38100" cmpd="sng">
                      <a:solidFill>
                        <a:srgbClr val="000000"/>
                      </a:solidFill>
                    </a:lnR>
                    <a:lnT w="38100" cmpd="sng">
                      <a:solidFill>
                        <a:srgbClr val="000000"/>
                      </a:solidFill>
                    </a:lnT>
                    <a:lnB w="12700" cmpd="sng">
                      <a:solidFill>
                        <a:srgbClr val="000000"/>
                      </a:solidFill>
                    </a:lnB>
                    <a:solidFill>
                      <a:srgbClr val="70AD47"/>
                    </a:solidFill>
                  </a:tcPr>
                </a:tc>
                <a:tc>
                  <a:txBody>
                    <a:bodyPr/>
                    <a:lstStyle/>
                    <a:p>
                      <a:pPr algn="ctr"/>
                      <a:r>
                        <a:rPr sz="1200">
                          <a:solidFill>
                            <a:srgbClr val="000000"/>
                          </a:solidFill>
                        </a:rPr>
                        <a:t>sum</a:t>
                      </a:r>
                    </a:p>
                  </a:txBody>
                  <a:tcPr>
                    <a:lnL w="381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$187,871</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172</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[3, 5]</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4</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2023</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2"/>
                  </a:ext>
                </a:extLst>
              </a:tr>
              <a:tr h="228600">
                <a:tc>
                  <a:txBody>
                    <a:bodyPr/>
                    <a:lstStyle/>
                    <a:p>
                      <a:pPr algn="ctr"/>
                      <a:r>
                        <a:rPr sz="1200">
                          <a:solidFill>
                            <a:srgbClr val="000000"/>
                          </a:solidFill>
                        </a:rPr>
                        <a:t>FJ</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algn="ctr"/>
                      <a:r>
                        <a:rPr sz="1200">
                          <a:solidFill>
                            <a:srgbClr val="000000"/>
                          </a:solidFill>
                        </a:rPr>
                        <a:t>freq</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0.08</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173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[3, 5]</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2023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3"/>
                  </a:ext>
                </a:extLst>
              </a:tr>
              <a:tr h="228600">
                <a:tc>
                  <a:txBody>
                    <a:bodyPr/>
                    <a:lstStyle/>
                    <a:p>
                      <a:pPr algn="ctr"/>
                      <a:r>
                        <a:rPr sz="1200">
                          <a:solidFill>
                            <a:srgbClr val="000000"/>
                          </a:solidFill>
                        </a:rPr>
                        <a:t>EI</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algn="ctr"/>
                      <a:r>
                        <a:rPr sz="1200" dirty="0">
                          <a:solidFill>
                            <a:srgbClr val="000000"/>
                          </a:solidFill>
                        </a:rPr>
                        <a:t>mean</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$27,047</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171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[5]</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2023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4"/>
                  </a:ext>
                </a:extLst>
              </a:tr>
            </a:tbl>
          </a:graphicData>
        </a:graphic>
      </p:graphicFrame>
      <p:pic>
        <p:nvPicPr>
          <p:cNvPr id="10" name="Content Placeholder 9">
            <a:extLst>
              <a:ext uri="{FF2B5EF4-FFF2-40B4-BE49-F238E27FC236}">
                <a16:creationId xmlns:a16="http://schemas.microsoft.com/office/drawing/2014/main" id="{21978656-1A91-6F63-EA57-84C922624D2E}"/>
              </a:ext>
            </a:extLst>
          </p:cNvPr>
          <p:cNvPicPr>
            <a:picLocks noGrp="1" noChangeAspect="1"/>
          </p:cNvPicPr>
          <p:nvPr>
            <p:ph idx="17"/>
          </p:nvPr>
        </p:nvPicPr>
        <p:blipFill>
          <a:blip r:embed="rId3"/>
          <a:stretch>
            <a:fillRect/>
          </a:stretch>
        </p:blipFill>
        <p:spPr>
          <a:xfrm>
            <a:off x="2041484" y="4343400"/>
            <a:ext cx="2851231" cy="2149475"/>
          </a:xfrm>
        </p:spPr>
      </p:pic>
    </p:spTree>
    <p:extLst>
      <p:ext uri="{BB962C8B-B14F-4D97-AF65-F5344CB8AC3E}">
        <p14:creationId xmlns:p14="http://schemas.microsoft.com/office/powerpoint/2010/main" val="3255919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35D5B48-8E2C-E68B-1E04-742DE61F23CA}"/>
              </a:ext>
            </a:extLst>
          </p:cNvPr>
          <p:cNvSpPr>
            <a:spLocks noGrp="1"/>
          </p:cNvSpPr>
          <p:nvPr>
            <p:ph type="title"/>
          </p:nvPr>
        </p:nvSpPr>
        <p:spPr>
          <a:xfrm>
            <a:off x="838200" y="161080"/>
            <a:ext cx="10515600" cy="618172"/>
          </a:xfrm>
        </p:spPr>
        <p:txBody>
          <a:bodyPr/>
          <a:lstStyle/>
          <a:p>
            <a:r>
              <a:rPr lang="en-US" dirty="0"/>
              <a:t>Appendix C</a:t>
            </a:r>
          </a:p>
        </p:txBody>
      </p:sp>
      <p:sp>
        <p:nvSpPr>
          <p:cNvPr id="10" name="Content Placeholder 9">
            <a:extLst>
              <a:ext uri="{FF2B5EF4-FFF2-40B4-BE49-F238E27FC236}">
                <a16:creationId xmlns:a16="http://schemas.microsoft.com/office/drawing/2014/main" id="{99132B64-CC77-45B9-712B-8D89D2D05830}"/>
              </a:ext>
            </a:extLst>
          </p:cNvPr>
          <p:cNvSpPr>
            <a:spLocks noGrp="1"/>
          </p:cNvSpPr>
          <p:nvPr>
            <p:ph idx="1"/>
          </p:nvPr>
        </p:nvSpPr>
        <p:spPr>
          <a:xfrm>
            <a:off x="6096000" y="4343401"/>
            <a:ext cx="5257800" cy="2149476"/>
          </a:xfrm>
        </p:spPr>
        <p:txBody>
          <a:bodyPr/>
          <a:lstStyle/>
          <a:p>
            <a:r>
              <a:rPr lang="en-US" dirty="0"/>
              <a:t>Analysis of Period 40 (Feb FY23, red circle on the left) </a:t>
            </a:r>
          </a:p>
          <a:p>
            <a:r>
              <a:rPr lang="en-US" dirty="0"/>
              <a:t>Analyzing Account 5, a decrease from period 4 to 5 generally shows a downward trend </a:t>
            </a:r>
          </a:p>
          <a:p>
            <a:r>
              <a:rPr lang="en-US" dirty="0"/>
              <a:t>This is inconclusive because of sparse data for other 4 accounts</a:t>
            </a:r>
          </a:p>
        </p:txBody>
      </p:sp>
      <p:sp>
        <p:nvSpPr>
          <p:cNvPr id="17" name="Text Placeholder 16">
            <a:extLst>
              <a:ext uri="{FF2B5EF4-FFF2-40B4-BE49-F238E27FC236}">
                <a16:creationId xmlns:a16="http://schemas.microsoft.com/office/drawing/2014/main" id="{F3DF7550-57FB-6578-146E-E17F2CD822F1}"/>
              </a:ext>
            </a:extLst>
          </p:cNvPr>
          <p:cNvSpPr>
            <a:spLocks noGrp="1"/>
          </p:cNvSpPr>
          <p:nvPr>
            <p:ph type="body" sz="quarter" idx="13"/>
          </p:nvPr>
        </p:nvSpPr>
        <p:spPr>
          <a:xfrm>
            <a:off x="838200" y="779252"/>
            <a:ext cx="10515600" cy="467232"/>
          </a:xfrm>
        </p:spPr>
        <p:txBody>
          <a:bodyPr/>
          <a:lstStyle/>
          <a:p>
            <a:r>
              <a:rPr lang="en-US" dirty="0"/>
              <a:t>Granger Causality</a:t>
            </a:r>
          </a:p>
        </p:txBody>
      </p:sp>
      <p:graphicFrame>
        <p:nvGraphicFramePr>
          <p:cNvPr id="7" name="Content Placeholder 6">
            <a:extLst>
              <a:ext uri="{FF2B5EF4-FFF2-40B4-BE49-F238E27FC236}">
                <a16:creationId xmlns:a16="http://schemas.microsoft.com/office/drawing/2014/main" id="{B4543F3A-5900-FB76-4F47-5FD95B59533B}"/>
              </a:ext>
            </a:extLst>
          </p:cNvPr>
          <p:cNvGraphicFramePr>
            <a:graphicFrameLocks noGrp="1"/>
          </p:cNvGraphicFramePr>
          <p:nvPr>
            <p:ph sz="quarter" idx="16"/>
          </p:nvPr>
        </p:nvGraphicFramePr>
        <p:xfrm>
          <a:off x="838200" y="1835150"/>
          <a:ext cx="10515600" cy="2103120"/>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gridCol w="876300">
                  <a:extLst>
                    <a:ext uri="{9D8B030D-6E8A-4147-A177-3AD203B41FA5}">
                      <a16:colId xmlns:a16="http://schemas.microsoft.com/office/drawing/2014/main" val="20004"/>
                    </a:ext>
                  </a:extLst>
                </a:gridCol>
                <a:gridCol w="876300">
                  <a:extLst>
                    <a:ext uri="{9D8B030D-6E8A-4147-A177-3AD203B41FA5}">
                      <a16:colId xmlns:a16="http://schemas.microsoft.com/office/drawing/2014/main" val="20005"/>
                    </a:ext>
                  </a:extLst>
                </a:gridCol>
                <a:gridCol w="876300">
                  <a:extLst>
                    <a:ext uri="{9D8B030D-6E8A-4147-A177-3AD203B41FA5}">
                      <a16:colId xmlns:a16="http://schemas.microsoft.com/office/drawing/2014/main" val="20006"/>
                    </a:ext>
                  </a:extLst>
                </a:gridCol>
                <a:gridCol w="876300">
                  <a:extLst>
                    <a:ext uri="{9D8B030D-6E8A-4147-A177-3AD203B41FA5}">
                      <a16:colId xmlns:a16="http://schemas.microsoft.com/office/drawing/2014/main" val="20007"/>
                    </a:ext>
                  </a:extLst>
                </a:gridCol>
                <a:gridCol w="876300">
                  <a:extLst>
                    <a:ext uri="{9D8B030D-6E8A-4147-A177-3AD203B41FA5}">
                      <a16:colId xmlns:a16="http://schemas.microsoft.com/office/drawing/2014/main" val="20008"/>
                    </a:ext>
                  </a:extLst>
                </a:gridCol>
                <a:gridCol w="876300">
                  <a:extLst>
                    <a:ext uri="{9D8B030D-6E8A-4147-A177-3AD203B41FA5}">
                      <a16:colId xmlns:a16="http://schemas.microsoft.com/office/drawing/2014/main" val="20009"/>
                    </a:ext>
                  </a:extLst>
                </a:gridCol>
                <a:gridCol w="876300">
                  <a:extLst>
                    <a:ext uri="{9D8B030D-6E8A-4147-A177-3AD203B41FA5}">
                      <a16:colId xmlns:a16="http://schemas.microsoft.com/office/drawing/2014/main" val="20010"/>
                    </a:ext>
                  </a:extLst>
                </a:gridCol>
                <a:gridCol w="876300">
                  <a:extLst>
                    <a:ext uri="{9D8B030D-6E8A-4147-A177-3AD203B41FA5}">
                      <a16:colId xmlns:a16="http://schemas.microsoft.com/office/drawing/2014/main" val="20011"/>
                    </a:ext>
                  </a:extLst>
                </a:gridCol>
              </a:tblGrid>
              <a:tr h="0">
                <a:tc gridSpan="12">
                  <a:txBody>
                    <a:bodyPr/>
                    <a:lstStyle/>
                    <a:p>
                      <a:pPr algn="ctr"/>
                      <a:r>
                        <a:rPr>
                          <a:solidFill>
                            <a:srgbClr val="000000"/>
                          </a:solidFill>
                        </a:rPr>
                        <a:t>Desc1 CB Comparison for Jan and Feb Periods</a:t>
                      </a:r>
                    </a:p>
                  </a:txBody>
                  <a:tcPr>
                    <a:lnL w="12700" cmpd="sng">
                      <a:solidFill>
                        <a:srgbClr val="FFFFFF"/>
                      </a:solidFill>
                    </a:lnL>
                    <a:lnR w="38100" cmpd="sng">
                      <a:solidFill>
                        <a:srgbClr val="FFFFFF"/>
                      </a:solidFill>
                    </a:lnR>
                    <a:lnT w="12700" cmpd="sng">
                      <a:solidFill>
                        <a:srgbClr val="FFFFFF"/>
                      </a:solidFill>
                    </a:lnT>
                    <a:lnB w="12700" cmpd="sng">
                      <a:solidFill>
                        <a:srgbClr val="000000"/>
                      </a:solidFill>
                    </a:lnB>
                    <a:solidFill>
                      <a:srgbClr val="70AD47">
                        <a:alpha val="0"/>
                      </a:srgbClr>
                    </a:solidFill>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extLst>
                  <a:ext uri="{0D108BD9-81ED-4DB2-BD59-A6C34878D82A}">
                    <a16:rowId xmlns:a16="http://schemas.microsoft.com/office/drawing/2014/main" val="10000"/>
                  </a:ext>
                </a:extLst>
              </a:tr>
              <a:tr h="0">
                <a:tc>
                  <a:txBody>
                    <a:bodyPr/>
                    <a:lstStyle/>
                    <a:p>
                      <a:endParaRPr>
                        <a:solidFill>
                          <a:srgbClr val="000000"/>
                        </a:solidFill>
                      </a:endParaRP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gridSpan="2">
                  <a:txBody>
                    <a:bodyPr/>
                    <a:lstStyle/>
                    <a:p>
                      <a:pPr algn="ctr"/>
                      <a:r>
                        <a:rPr sz="1200" b="1">
                          <a:solidFill>
                            <a:srgbClr val="000000"/>
                          </a:solidFill>
                        </a:rPr>
                        <a:t>Acct 1</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70AD47"/>
                    </a:solidFill>
                  </a:tcPr>
                </a:tc>
                <a:tc hMerge="1">
                  <a:txBody>
                    <a:bodyPr/>
                    <a:lstStyle/>
                    <a:p>
                      <a:endParaRPr/>
                    </a:p>
                  </a:txBody>
                  <a:tcPr/>
                </a:tc>
                <a:tc>
                  <a:txBody>
                    <a:bodyPr/>
                    <a:lstStyle/>
                    <a:p>
                      <a:pPr algn="ctr"/>
                      <a:r>
                        <a:rPr sz="1200" b="1">
                          <a:solidFill>
                            <a:srgbClr val="000000"/>
                          </a:solidFill>
                        </a:rPr>
                        <a:t>Acct 10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70AD47"/>
                    </a:solidFill>
                  </a:tcPr>
                </a:tc>
                <a:tc gridSpan="2">
                  <a:txBody>
                    <a:bodyPr/>
                    <a:lstStyle/>
                    <a:p>
                      <a:pPr algn="ctr"/>
                      <a:r>
                        <a:rPr sz="1200" b="1">
                          <a:solidFill>
                            <a:srgbClr val="000000"/>
                          </a:solidFill>
                        </a:rPr>
                        <a:t>Acct 11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70AD47"/>
                    </a:solidFill>
                  </a:tcPr>
                </a:tc>
                <a:tc hMerge="1">
                  <a:txBody>
                    <a:bodyPr/>
                    <a:lstStyle/>
                    <a:p>
                      <a:endParaRPr/>
                    </a:p>
                  </a:txBody>
                  <a:tcPr/>
                </a:tc>
                <a:tc gridSpan="2">
                  <a:txBody>
                    <a:bodyPr/>
                    <a:lstStyle/>
                    <a:p>
                      <a:pPr algn="ctr"/>
                      <a:r>
                        <a:rPr sz="1200" b="1" dirty="0">
                          <a:solidFill>
                            <a:srgbClr val="000000"/>
                          </a:solidFill>
                        </a:rPr>
                        <a:t>Acct 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70AD47"/>
                    </a:solidFill>
                  </a:tcPr>
                </a:tc>
                <a:tc hMerge="1">
                  <a:txBody>
                    <a:bodyPr/>
                    <a:lstStyle/>
                    <a:p>
                      <a:endParaRPr/>
                    </a:p>
                  </a:txBody>
                  <a:tcPr/>
                </a:tc>
                <a:tc gridSpan="2">
                  <a:txBody>
                    <a:bodyPr/>
                    <a:lstStyle/>
                    <a:p>
                      <a:pPr algn="ctr"/>
                      <a:r>
                        <a:rPr sz="1200" b="1">
                          <a:solidFill>
                            <a:srgbClr val="000000"/>
                          </a:solidFill>
                        </a:rPr>
                        <a:t>Acct 5</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70AD47"/>
                    </a:solidFill>
                  </a:tcPr>
                </a:tc>
                <a:tc hMerge="1">
                  <a:txBody>
                    <a:bodyPr/>
                    <a:lstStyle/>
                    <a:p>
                      <a:endParaRPr/>
                    </a:p>
                  </a:txBody>
                  <a:tcPr/>
                </a:tc>
                <a:tc gridSpan="2">
                  <a:txBody>
                    <a:bodyPr/>
                    <a:lstStyle/>
                    <a:p>
                      <a:pPr algn="ctr"/>
                      <a:r>
                        <a:rPr sz="1200" b="1">
                          <a:solidFill>
                            <a:srgbClr val="000000"/>
                          </a:solidFill>
                        </a:rPr>
                        <a:t>Trends</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70AD47"/>
                    </a:solidFill>
                  </a:tcPr>
                </a:tc>
                <a:tc hMerge="1">
                  <a:txBody>
                    <a:bodyPr/>
                    <a:lstStyle/>
                    <a:p>
                      <a:endParaRPr/>
                    </a:p>
                  </a:txBody>
                  <a:tcPr/>
                </a:tc>
                <a:extLst>
                  <a:ext uri="{0D108BD9-81ED-4DB2-BD59-A6C34878D82A}">
                    <a16:rowId xmlns:a16="http://schemas.microsoft.com/office/drawing/2014/main" val="10001"/>
                  </a:ext>
                </a:extLst>
              </a:tr>
              <a:tr h="0">
                <a:tc>
                  <a:txBody>
                    <a:bodyPr/>
                    <a:lstStyle/>
                    <a:p>
                      <a:pPr algn="ctr"/>
                      <a:r>
                        <a:rPr sz="1200" b="1">
                          <a:solidFill>
                            <a:srgbClr val="000000"/>
                          </a:solidFill>
                        </a:rPr>
                        <a:t>Year</a:t>
                      </a:r>
                    </a:p>
                  </a:txBody>
                  <a:tcPr>
                    <a:lnL w="12700" cmpd="sng">
                      <a:solidFill>
                        <a:srgbClr val="000000"/>
                      </a:solidFill>
                    </a:lnL>
                    <a:lnR w="381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Jan</a:t>
                      </a:r>
                    </a:p>
                  </a:txBody>
                  <a:tcPr>
                    <a:lnL w="381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Feb</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Jan</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Jan</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Feb</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Jan</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Feb</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Jan</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Feb</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Jan</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Feb</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extLst>
                  <a:ext uri="{0D108BD9-81ED-4DB2-BD59-A6C34878D82A}">
                    <a16:rowId xmlns:a16="http://schemas.microsoft.com/office/drawing/2014/main" val="10002"/>
                  </a:ext>
                </a:extLst>
              </a:tr>
              <a:tr h="228600">
                <a:tc>
                  <a:txBody>
                    <a:bodyPr/>
                    <a:lstStyle/>
                    <a:p>
                      <a:pPr algn="ctr"/>
                      <a:r>
                        <a:rPr sz="1200">
                          <a:solidFill>
                            <a:srgbClr val="000000"/>
                          </a:solidFill>
                        </a:rPr>
                        <a:t>2020</a:t>
                      </a:r>
                    </a:p>
                  </a:txBody>
                  <a:tcPr>
                    <a:lnL w="12700" cmpd="sng">
                      <a:solidFill>
                        <a:srgbClr val="000000"/>
                      </a:solidFill>
                    </a:lnL>
                    <a:lnR w="38100" cmpd="sng">
                      <a:solidFill>
                        <a:srgbClr val="000000"/>
                      </a:solidFill>
                    </a:lnR>
                    <a:lnT w="38100" cmpd="sng">
                      <a:solidFill>
                        <a:srgbClr val="000000"/>
                      </a:solidFill>
                    </a:lnT>
                    <a:lnB w="12700" cmpd="sng">
                      <a:solidFill>
                        <a:srgbClr val="000000"/>
                      </a:solidFill>
                    </a:lnB>
                    <a:solidFill>
                      <a:srgbClr val="70AD47"/>
                    </a:solidFill>
                  </a:tcPr>
                </a:tc>
                <a:tc>
                  <a:txBody>
                    <a:bodyPr/>
                    <a:lstStyle/>
                    <a:p>
                      <a:pPr algn="ctr"/>
                      <a:r>
                        <a:rPr sz="1200">
                          <a:solidFill>
                            <a:srgbClr val="000000"/>
                          </a:solidFill>
                        </a:rPr>
                        <a:t>0.03</a:t>
                      </a:r>
                    </a:p>
                  </a:txBody>
                  <a:tcPr>
                    <a:lnL w="381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0.93</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0.0</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0.1</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0.73</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downward</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 -- </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3"/>
                  </a:ext>
                </a:extLst>
              </a:tr>
              <a:tr h="228600">
                <a:tc>
                  <a:txBody>
                    <a:bodyPr/>
                    <a:lstStyle/>
                    <a:p>
                      <a:pPr algn="ctr"/>
                      <a:r>
                        <a:rPr sz="1200">
                          <a:solidFill>
                            <a:srgbClr val="000000"/>
                          </a:solidFill>
                        </a:rPr>
                        <a:t>2021</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algn="ctr"/>
                      <a:r>
                        <a:rPr sz="1200">
                          <a:solidFill>
                            <a:srgbClr val="000000"/>
                          </a:solidFill>
                        </a:rPr>
                        <a:t>0.0</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0.13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0.11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0.8</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0.72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0.93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0.93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upward</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peaks</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4"/>
                  </a:ext>
                </a:extLst>
              </a:tr>
              <a:tr h="228600">
                <a:tc>
                  <a:txBody>
                    <a:bodyPr/>
                    <a:lstStyle/>
                    <a:p>
                      <a:pPr algn="ctr"/>
                      <a:r>
                        <a:rPr sz="1200">
                          <a:solidFill>
                            <a:srgbClr val="000000"/>
                          </a:solidFill>
                        </a:rPr>
                        <a:t>2022</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algn="ctr"/>
                      <a:r>
                        <a:rPr sz="1200">
                          <a:solidFill>
                            <a:srgbClr val="000000"/>
                          </a:solidFill>
                        </a:rPr>
                        <a:t>0.52</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0.37</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0.63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0.15</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0.98</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0.64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peaks</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troughs</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5"/>
                  </a:ext>
                </a:extLst>
              </a:tr>
              <a:tr h="228600">
                <a:tc>
                  <a:txBody>
                    <a:bodyPr/>
                    <a:lstStyle/>
                    <a:p>
                      <a:pPr algn="ctr"/>
                      <a:r>
                        <a:rPr sz="1200">
                          <a:solidFill>
                            <a:srgbClr val="000000"/>
                          </a:solidFill>
                        </a:rPr>
                        <a:t>2023</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algn="ctr"/>
                      <a:r>
                        <a:rPr sz="1200">
                          <a:solidFill>
                            <a:srgbClr val="000000"/>
                          </a:solidFill>
                        </a:rPr>
                        <a:t>0.0</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0.98</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0.45</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0.73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0.06</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downward</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troughs</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6"/>
                  </a:ext>
                </a:extLst>
              </a:tr>
            </a:tbl>
          </a:graphicData>
        </a:graphic>
      </p:graphicFrame>
      <p:pic>
        <p:nvPicPr>
          <p:cNvPr id="12" name="Content Placeholder 11">
            <a:extLst>
              <a:ext uri="{FF2B5EF4-FFF2-40B4-BE49-F238E27FC236}">
                <a16:creationId xmlns:a16="http://schemas.microsoft.com/office/drawing/2014/main" id="{17CF0AC3-033F-79CC-53B9-F84A6BFB33C9}"/>
              </a:ext>
            </a:extLst>
          </p:cNvPr>
          <p:cNvPicPr>
            <a:picLocks noGrp="1" noChangeAspect="1"/>
          </p:cNvPicPr>
          <p:nvPr>
            <p:ph idx="17"/>
          </p:nvPr>
        </p:nvPicPr>
        <p:blipFill>
          <a:blip r:embed="rId3"/>
          <a:stretch>
            <a:fillRect/>
          </a:stretch>
        </p:blipFill>
        <p:spPr>
          <a:xfrm>
            <a:off x="2041484" y="4343400"/>
            <a:ext cx="2851231" cy="2149475"/>
          </a:xfrm>
        </p:spPr>
      </p:pic>
      <p:sp>
        <p:nvSpPr>
          <p:cNvPr id="29" name="Rectangle 28">
            <a:extLst>
              <a:ext uri="{FF2B5EF4-FFF2-40B4-BE49-F238E27FC236}">
                <a16:creationId xmlns:a16="http://schemas.microsoft.com/office/drawing/2014/main" id="{040C500D-74F3-C7F4-C820-48C86FD8327D}"/>
              </a:ext>
            </a:extLst>
          </p:cNvPr>
          <p:cNvSpPr/>
          <p:nvPr/>
        </p:nvSpPr>
        <p:spPr>
          <a:xfrm>
            <a:off x="7822453" y="3415674"/>
            <a:ext cx="3531347" cy="530208"/>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56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E56B-E59B-445D-6C91-86837937AE66}"/>
              </a:ext>
            </a:extLst>
          </p:cNvPr>
          <p:cNvSpPr>
            <a:spLocks noGrp="1"/>
          </p:cNvSpPr>
          <p:nvPr>
            <p:ph type="title"/>
          </p:nvPr>
        </p:nvSpPr>
        <p:spPr>
          <a:xfrm>
            <a:off x="838200" y="161080"/>
            <a:ext cx="10515600" cy="618172"/>
          </a:xfrm>
        </p:spPr>
        <p:txBody>
          <a:bodyPr/>
          <a:lstStyle/>
          <a:p>
            <a:r>
              <a:rPr lang="en-US" dirty="0"/>
              <a:t>Background</a:t>
            </a:r>
          </a:p>
        </p:txBody>
      </p:sp>
      <p:sp>
        <p:nvSpPr>
          <p:cNvPr id="3" name="Content Placeholder 2">
            <a:extLst>
              <a:ext uri="{FF2B5EF4-FFF2-40B4-BE49-F238E27FC236}">
                <a16:creationId xmlns:a16="http://schemas.microsoft.com/office/drawing/2014/main" id="{13B28054-BEA4-4F37-A51F-D24B30EB32E6}"/>
              </a:ext>
            </a:extLst>
          </p:cNvPr>
          <p:cNvSpPr>
            <a:spLocks noGrp="1"/>
          </p:cNvSpPr>
          <p:nvPr>
            <p:ph idx="1"/>
          </p:nvPr>
        </p:nvSpPr>
        <p:spPr>
          <a:xfrm>
            <a:off x="838199" y="1600201"/>
            <a:ext cx="10515601" cy="4800599"/>
          </a:xfrm>
        </p:spPr>
        <p:txBody>
          <a:bodyPr>
            <a:noAutofit/>
          </a:bodyPr>
          <a:lstStyle/>
          <a:p>
            <a:r>
              <a:rPr lang="en-US" dirty="0"/>
              <a:t>Who we are:</a:t>
            </a:r>
          </a:p>
          <a:p>
            <a:pPr lvl="1"/>
            <a:r>
              <a:rPr lang="en-US" dirty="0"/>
              <a:t>Accounting Firm Consultants specializing in performing due diligence on more mid to small-size target firms that incur the same overhead as large firms</a:t>
            </a:r>
          </a:p>
          <a:p>
            <a:pPr lvl="1"/>
            <a:endParaRPr lang="en-US" dirty="0"/>
          </a:p>
          <a:p>
            <a:r>
              <a:rPr lang="en-US" dirty="0"/>
              <a:t>Target Audience: </a:t>
            </a:r>
          </a:p>
          <a:p>
            <a:pPr lvl="1"/>
            <a:r>
              <a:rPr lang="en-US" dirty="0"/>
              <a:t>Private Equity Firm (or other Acquisition Firm) conducting due diligence on prospective acquisitions</a:t>
            </a:r>
          </a:p>
          <a:p>
            <a:pPr lvl="1"/>
            <a:endParaRPr lang="en-US" dirty="0"/>
          </a:p>
          <a:p>
            <a:r>
              <a:rPr lang="en-US" dirty="0"/>
              <a:t>Private Equity Firm Concerns:</a:t>
            </a:r>
          </a:p>
          <a:p>
            <a:pPr lvl="1"/>
            <a:r>
              <a:rPr lang="en-US" dirty="0"/>
              <a:t>Is the target company’s revenue stream volatile (i.e., are there extreme swings in revenue from period to period)?</a:t>
            </a:r>
          </a:p>
          <a:p>
            <a:pPr lvl="1"/>
            <a:r>
              <a:rPr lang="en-US" dirty="0"/>
              <a:t>Is there any component of the revenue stream that seems inconsistent or sporadic (i.e., are there random transactions that make up a large percentage of the revenue stream)?</a:t>
            </a:r>
          </a:p>
          <a:p>
            <a:pPr lvl="1"/>
            <a:r>
              <a:rPr lang="en-US" dirty="0"/>
              <a:t>Is the target company experiencing reliable growth (i.e., is this company a good long-term investment)?</a:t>
            </a:r>
          </a:p>
        </p:txBody>
      </p:sp>
      <p:sp>
        <p:nvSpPr>
          <p:cNvPr id="4" name="Text Placeholder 3">
            <a:extLst>
              <a:ext uri="{FF2B5EF4-FFF2-40B4-BE49-F238E27FC236}">
                <a16:creationId xmlns:a16="http://schemas.microsoft.com/office/drawing/2014/main" id="{677154E6-2A37-069D-156E-2E7176DAB63B}"/>
              </a:ext>
            </a:extLst>
          </p:cNvPr>
          <p:cNvSpPr>
            <a:spLocks noGrp="1"/>
          </p:cNvSpPr>
          <p:nvPr>
            <p:ph type="body" sz="quarter" idx="13"/>
          </p:nvPr>
        </p:nvSpPr>
        <p:spPr>
          <a:xfrm>
            <a:off x="838200" y="779252"/>
            <a:ext cx="10515600" cy="467232"/>
          </a:xfrm>
        </p:spPr>
        <p:txBody>
          <a:bodyPr/>
          <a:lstStyle/>
          <a:p>
            <a:r>
              <a:rPr lang="en-US" dirty="0"/>
              <a:t>Scenario</a:t>
            </a:r>
          </a:p>
        </p:txBody>
      </p:sp>
    </p:spTree>
    <p:extLst>
      <p:ext uri="{BB962C8B-B14F-4D97-AF65-F5344CB8AC3E}">
        <p14:creationId xmlns:p14="http://schemas.microsoft.com/office/powerpoint/2010/main" val="5054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3F8C352-806F-2070-79F8-6B627A5C3AE7}"/>
              </a:ext>
            </a:extLst>
          </p:cNvPr>
          <p:cNvSpPr>
            <a:spLocks noGrp="1"/>
          </p:cNvSpPr>
          <p:nvPr>
            <p:ph sz="quarter" idx="17"/>
          </p:nvPr>
        </p:nvSpPr>
        <p:spPr>
          <a:xfrm>
            <a:off x="838199" y="1600200"/>
            <a:ext cx="5257801" cy="3807273"/>
          </a:xfrm>
        </p:spPr>
        <p:txBody>
          <a:bodyPr>
            <a:normAutofit/>
          </a:bodyPr>
          <a:lstStyle/>
          <a:p>
            <a:r>
              <a:rPr lang="en-US" dirty="0"/>
              <a:t>Target Firm:</a:t>
            </a:r>
          </a:p>
          <a:p>
            <a:pPr lvl="1"/>
            <a:r>
              <a:rPr lang="en-US" dirty="0"/>
              <a:t>A mid-sized manufacturing company with older accounting software and practices</a:t>
            </a:r>
          </a:p>
          <a:p>
            <a:pPr lvl="1"/>
            <a:endParaRPr lang="en-US" dirty="0"/>
          </a:p>
          <a:p>
            <a:pPr lvl="1"/>
            <a:r>
              <a:rPr lang="en-US" dirty="0"/>
              <a:t>Responsible for delivering the General Ledger data, which consists of itemized transaction items by date and time</a:t>
            </a:r>
          </a:p>
          <a:p>
            <a:pPr lvl="1"/>
            <a:endParaRPr lang="en-US" dirty="0"/>
          </a:p>
          <a:p>
            <a:pPr lvl="1"/>
            <a:r>
              <a:rPr lang="en-US" dirty="0"/>
              <a:t>Supplies trial balance data as a summary of account performance</a:t>
            </a:r>
          </a:p>
          <a:p>
            <a:endParaRPr lang="en-US" dirty="0"/>
          </a:p>
        </p:txBody>
      </p:sp>
      <p:sp>
        <p:nvSpPr>
          <p:cNvPr id="8" name="Content Placeholder 7">
            <a:extLst>
              <a:ext uri="{FF2B5EF4-FFF2-40B4-BE49-F238E27FC236}">
                <a16:creationId xmlns:a16="http://schemas.microsoft.com/office/drawing/2014/main" id="{798AB58A-88FA-E402-23AD-366CCAE0BCE9}"/>
              </a:ext>
            </a:extLst>
          </p:cNvPr>
          <p:cNvSpPr>
            <a:spLocks noGrp="1"/>
          </p:cNvSpPr>
          <p:nvPr>
            <p:ph sz="quarter" idx="18"/>
          </p:nvPr>
        </p:nvSpPr>
        <p:spPr>
          <a:xfrm>
            <a:off x="6096000" y="1600199"/>
            <a:ext cx="5257801" cy="3807273"/>
          </a:xfrm>
        </p:spPr>
        <p:txBody>
          <a:bodyPr>
            <a:normAutofit/>
          </a:bodyPr>
          <a:lstStyle/>
          <a:p>
            <a:r>
              <a:rPr lang="en-US" dirty="0"/>
              <a:t>Accounting Firm:</a:t>
            </a:r>
          </a:p>
          <a:p>
            <a:pPr lvl="1"/>
            <a:r>
              <a:rPr lang="en-US" dirty="0"/>
              <a:t>Compiles due diligence workbook, which includes metric visualizations for decision-making </a:t>
            </a:r>
            <a:br>
              <a:rPr lang="en-US" dirty="0"/>
            </a:br>
            <a:r>
              <a:rPr lang="en-US" dirty="0"/>
              <a:t>(See Appendix A)</a:t>
            </a:r>
          </a:p>
          <a:p>
            <a:pPr lvl="1"/>
            <a:endParaRPr lang="en-US" dirty="0"/>
          </a:p>
          <a:p>
            <a:pPr lvl="1"/>
            <a:r>
              <a:rPr lang="en-US" dirty="0"/>
              <a:t>Anonymizes data before analysis to safeguard privacy</a:t>
            </a:r>
          </a:p>
          <a:p>
            <a:pPr lvl="1"/>
            <a:endParaRPr lang="en-US" dirty="0"/>
          </a:p>
          <a:p>
            <a:pPr lvl="1"/>
            <a:r>
              <a:rPr lang="en-US" dirty="0"/>
              <a:t>Assumes partial visibility into the target firm’s accounting procedures and process, including transaction categories and labels</a:t>
            </a:r>
          </a:p>
          <a:p>
            <a:endParaRPr lang="en-US" dirty="0"/>
          </a:p>
        </p:txBody>
      </p:sp>
      <p:sp>
        <p:nvSpPr>
          <p:cNvPr id="2" name="Title 1">
            <a:extLst>
              <a:ext uri="{FF2B5EF4-FFF2-40B4-BE49-F238E27FC236}">
                <a16:creationId xmlns:a16="http://schemas.microsoft.com/office/drawing/2014/main" id="{DCEC0952-FA23-18AC-2CF3-EED688B1A080}"/>
              </a:ext>
            </a:extLst>
          </p:cNvPr>
          <p:cNvSpPr>
            <a:spLocks noGrp="1"/>
          </p:cNvSpPr>
          <p:nvPr>
            <p:ph type="title"/>
          </p:nvPr>
        </p:nvSpPr>
        <p:spPr>
          <a:xfrm>
            <a:off x="838200" y="161080"/>
            <a:ext cx="10515600" cy="618172"/>
          </a:xfrm>
        </p:spPr>
        <p:txBody>
          <a:bodyPr/>
          <a:lstStyle/>
          <a:p>
            <a:r>
              <a:rPr lang="en-US" dirty="0"/>
              <a:t>Background</a:t>
            </a:r>
          </a:p>
        </p:txBody>
      </p:sp>
      <p:sp>
        <p:nvSpPr>
          <p:cNvPr id="6" name="Text Placeholder 5">
            <a:extLst>
              <a:ext uri="{FF2B5EF4-FFF2-40B4-BE49-F238E27FC236}">
                <a16:creationId xmlns:a16="http://schemas.microsoft.com/office/drawing/2014/main" id="{D36EAAEB-97B2-298D-32A3-CF72D81EB312}"/>
              </a:ext>
            </a:extLst>
          </p:cNvPr>
          <p:cNvSpPr>
            <a:spLocks noGrp="1"/>
          </p:cNvSpPr>
          <p:nvPr>
            <p:ph type="body" sz="quarter" idx="13"/>
          </p:nvPr>
        </p:nvSpPr>
        <p:spPr>
          <a:xfrm>
            <a:off x="838200" y="779252"/>
            <a:ext cx="10515600" cy="467232"/>
          </a:xfrm>
        </p:spPr>
        <p:txBody>
          <a:bodyPr/>
          <a:lstStyle/>
          <a:p>
            <a:r>
              <a:rPr lang="en-US" dirty="0"/>
              <a:t>Bookkeeping &amp; Data</a:t>
            </a:r>
          </a:p>
        </p:txBody>
      </p:sp>
    </p:spTree>
    <p:extLst>
      <p:ext uri="{BB962C8B-B14F-4D97-AF65-F5344CB8AC3E}">
        <p14:creationId xmlns:p14="http://schemas.microsoft.com/office/powerpoint/2010/main" val="366065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127E-F119-2993-AE6A-7C1DFFD2E5A8}"/>
              </a:ext>
            </a:extLst>
          </p:cNvPr>
          <p:cNvSpPr>
            <a:spLocks noGrp="1"/>
          </p:cNvSpPr>
          <p:nvPr>
            <p:ph type="title"/>
          </p:nvPr>
        </p:nvSpPr>
        <p:spPr>
          <a:xfrm>
            <a:off x="838200" y="161080"/>
            <a:ext cx="10515600" cy="618172"/>
          </a:xfrm>
        </p:spPr>
        <p:txBody>
          <a:bodyPr/>
          <a:lstStyle/>
          <a:p>
            <a:r>
              <a:rPr lang="en-US" dirty="0"/>
              <a:t>Data Processing</a:t>
            </a:r>
          </a:p>
        </p:txBody>
      </p:sp>
      <p:sp>
        <p:nvSpPr>
          <p:cNvPr id="3" name="Text Placeholder 2">
            <a:extLst>
              <a:ext uri="{FF2B5EF4-FFF2-40B4-BE49-F238E27FC236}">
                <a16:creationId xmlns:a16="http://schemas.microsoft.com/office/drawing/2014/main" id="{2172DAE7-B1EC-EA34-7F10-D00EC1BEC6AC}"/>
              </a:ext>
            </a:extLst>
          </p:cNvPr>
          <p:cNvSpPr>
            <a:spLocks noGrp="1"/>
          </p:cNvSpPr>
          <p:nvPr>
            <p:ph type="body" sz="quarter" idx="17"/>
          </p:nvPr>
        </p:nvSpPr>
        <p:spPr>
          <a:xfrm>
            <a:off x="838200" y="779252"/>
            <a:ext cx="10515600" cy="467232"/>
          </a:xfrm>
        </p:spPr>
        <p:txBody>
          <a:bodyPr/>
          <a:lstStyle/>
          <a:p>
            <a:r>
              <a:rPr lang="en-US" dirty="0"/>
              <a:t>Raw Data</a:t>
            </a:r>
          </a:p>
        </p:txBody>
      </p:sp>
      <p:graphicFrame>
        <p:nvGraphicFramePr>
          <p:cNvPr id="23" name="Content Placeholder 22">
            <a:extLst>
              <a:ext uri="{FF2B5EF4-FFF2-40B4-BE49-F238E27FC236}">
                <a16:creationId xmlns:a16="http://schemas.microsoft.com/office/drawing/2014/main" id="{7B7B01A0-1CC6-775F-02D9-667BF56C7AD4}"/>
              </a:ext>
            </a:extLst>
          </p:cNvPr>
          <p:cNvGraphicFramePr>
            <a:graphicFrameLocks noGrp="1"/>
          </p:cNvGraphicFramePr>
          <p:nvPr>
            <p:ph sz="quarter" idx="18"/>
            <p:extLst>
              <p:ext uri="{D42A27DB-BD31-4B8C-83A1-F6EECF244321}">
                <p14:modId xmlns:p14="http://schemas.microsoft.com/office/powerpoint/2010/main" val="1932236503"/>
              </p:ext>
            </p:extLst>
          </p:nvPr>
        </p:nvGraphicFramePr>
        <p:xfrm>
          <a:off x="4495800" y="1433513"/>
          <a:ext cx="6256774" cy="2743200"/>
        </p:xfrm>
        <a:graphic>
          <a:graphicData uri="http://schemas.openxmlformats.org/drawingml/2006/table">
            <a:tbl>
              <a:tblPr firstRow="1" bandRow="1">
                <a:tableStyleId>{5C22544A-7EE6-4342-B048-85BDC9FD1C3A}</a:tableStyleId>
              </a:tblPr>
              <a:tblGrid>
                <a:gridCol w="1281420">
                  <a:extLst>
                    <a:ext uri="{9D8B030D-6E8A-4147-A177-3AD203B41FA5}">
                      <a16:colId xmlns:a16="http://schemas.microsoft.com/office/drawing/2014/main" val="240507700"/>
                    </a:ext>
                  </a:extLst>
                </a:gridCol>
                <a:gridCol w="4975354">
                  <a:extLst>
                    <a:ext uri="{9D8B030D-6E8A-4147-A177-3AD203B41FA5}">
                      <a16:colId xmlns:a16="http://schemas.microsoft.com/office/drawing/2014/main" val="2578895633"/>
                    </a:ext>
                  </a:extLst>
                </a:gridCol>
              </a:tblGrid>
              <a:tr h="323536">
                <a:tc gridSpan="2">
                  <a:txBody>
                    <a:bodyPr/>
                    <a:lstStyle/>
                    <a:p>
                      <a:pPr algn="ctr"/>
                      <a:r>
                        <a:rPr lang="en-US" sz="1800" dirty="0">
                          <a:solidFill>
                            <a:srgbClr val="000000"/>
                          </a:solidFill>
                        </a:rPr>
                        <a:t>Data Cleaning</a:t>
                      </a:r>
                    </a:p>
                  </a:txBody>
                  <a:tcPr>
                    <a:lnL w="12700" cmpd="sng">
                      <a:solidFill>
                        <a:srgbClr val="FFFFFF"/>
                      </a:solidFill>
                    </a:lnL>
                    <a:lnR w="38100" cmpd="sng">
                      <a:solidFill>
                        <a:srgbClr val="FFFFFF"/>
                      </a:solidFill>
                    </a:lnR>
                    <a:lnT w="12700" cmpd="sng">
                      <a:solidFill>
                        <a:srgbClr val="FFFFFF"/>
                      </a:solidFill>
                    </a:lnT>
                    <a:lnB w="12700" cmpd="sng">
                      <a:solidFill>
                        <a:srgbClr val="000000"/>
                      </a:solidFill>
                    </a:lnB>
                    <a:solidFill>
                      <a:srgbClr val="70AD47">
                        <a:alpha val="0"/>
                      </a:srgbClr>
                    </a:solidFill>
                  </a:tcPr>
                </a:tc>
                <a:tc hMerge="1">
                  <a:txBody>
                    <a:bodyPr/>
                    <a:lstStyle/>
                    <a:p>
                      <a:endParaRPr lang="en-US" dirty="0"/>
                    </a:p>
                  </a:txBody>
                  <a:tcPr/>
                </a:tc>
                <a:extLst>
                  <a:ext uri="{0D108BD9-81ED-4DB2-BD59-A6C34878D82A}">
                    <a16:rowId xmlns:a16="http://schemas.microsoft.com/office/drawing/2014/main" val="2526729258"/>
                  </a:ext>
                </a:extLst>
              </a:tr>
              <a:tr h="242652">
                <a:tc>
                  <a:txBody>
                    <a:bodyPr/>
                    <a:lstStyle/>
                    <a:p>
                      <a:r>
                        <a:rPr lang="en-US" sz="1200" dirty="0">
                          <a:solidFill>
                            <a:srgbClr val="000000"/>
                          </a:solidFill>
                        </a:rPr>
                        <a:t>Feature</a:t>
                      </a:r>
                    </a:p>
                  </a:txBody>
                  <a:tcPr>
                    <a:lnL w="12700" cmpd="sng">
                      <a:solidFill>
                        <a:srgbClr val="000000"/>
                      </a:solidFill>
                    </a:lnL>
                    <a:lnR w="38100" cmpd="sng">
                      <a:solidFill>
                        <a:srgbClr val="000000"/>
                      </a:solidFill>
                    </a:lnR>
                    <a:lnT w="12700" cmpd="sng">
                      <a:solidFill>
                        <a:srgbClr val="000000"/>
                      </a:solidFill>
                    </a:lnT>
                    <a:lnB w="38100" cmpd="sng">
                      <a:solidFill>
                        <a:srgbClr val="000000"/>
                      </a:solidFill>
                    </a:lnB>
                    <a:solidFill>
                      <a:srgbClr val="70AD47"/>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000000"/>
                          </a:solidFill>
                        </a:rPr>
                        <a:t>Description</a:t>
                      </a:r>
                    </a:p>
                  </a:txBody>
                  <a:tcPr>
                    <a:lnL w="381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extLst>
                  <a:ext uri="{0D108BD9-81ED-4DB2-BD59-A6C34878D82A}">
                    <a16:rowId xmlns:a16="http://schemas.microsoft.com/office/drawing/2014/main" val="146497922"/>
                  </a:ext>
                </a:extLst>
              </a:tr>
              <a:tr h="404419">
                <a:tc>
                  <a:txBody>
                    <a:bodyPr/>
                    <a:lstStyle/>
                    <a:p>
                      <a:r>
                        <a:rPr lang="en-US" sz="1200" dirty="0">
                          <a:solidFill>
                            <a:srgbClr val="000000"/>
                          </a:solidFill>
                        </a:rPr>
                        <a:t>Description</a:t>
                      </a:r>
                    </a:p>
                    <a:p>
                      <a:r>
                        <a:rPr lang="en-US" sz="1200" dirty="0">
                          <a:solidFill>
                            <a:srgbClr val="000000"/>
                          </a:solidFill>
                        </a:rPr>
                        <a:t>(Transaction ID)</a:t>
                      </a:r>
                    </a:p>
                  </a:txBody>
                  <a:tcPr>
                    <a:lnL w="12700" cmpd="sng">
                      <a:solidFill>
                        <a:srgbClr val="000000"/>
                      </a:solidFill>
                    </a:lnL>
                    <a:lnR w="38100" cmpd="sng">
                      <a:solidFill>
                        <a:srgbClr val="000000"/>
                      </a:solidFill>
                    </a:lnR>
                    <a:lnT w="38100" cmpd="sng">
                      <a:solidFill>
                        <a:srgbClr val="000000"/>
                      </a:solidFill>
                    </a:lnT>
                    <a:lnB w="12700" cmpd="sng">
                      <a:solidFill>
                        <a:srgbClr val="000000"/>
                      </a:solidFill>
                    </a:lnB>
                    <a:solidFill>
                      <a:srgbClr val="70AD47"/>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000000"/>
                          </a:solidFill>
                        </a:rPr>
                        <a:t>Unique for each initial sale (13,947 unique values)</a:t>
                      </a:r>
                    </a:p>
                  </a:txBody>
                  <a:tcPr>
                    <a:lnL w="381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2650780467"/>
                  </a:ext>
                </a:extLst>
              </a:tr>
              <a:tr h="242652">
                <a:tc>
                  <a:txBody>
                    <a:bodyPr/>
                    <a:lstStyle/>
                    <a:p>
                      <a:r>
                        <a:rPr lang="en-US" sz="1200" dirty="0">
                          <a:solidFill>
                            <a:srgbClr val="000000"/>
                          </a:solidFill>
                        </a:rPr>
                        <a:t>Organization</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marL="0" indent="0">
                        <a:buFont typeface="Arial" panose="020B0604020202020204" pitchFamily="34" charset="0"/>
                        <a:buNone/>
                      </a:pPr>
                      <a:r>
                        <a:rPr lang="en-US" sz="1200" dirty="0">
                          <a:solidFill>
                            <a:srgbClr val="000000"/>
                          </a:solidFill>
                        </a:rPr>
                        <a:t>Internal department label (4 total)</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932360151"/>
                  </a:ext>
                </a:extLst>
              </a:tr>
              <a:tr h="242652">
                <a:tc>
                  <a:txBody>
                    <a:bodyPr/>
                    <a:lstStyle/>
                    <a:p>
                      <a:r>
                        <a:rPr lang="en-US" sz="1200" dirty="0">
                          <a:solidFill>
                            <a:srgbClr val="000000"/>
                          </a:solidFill>
                        </a:rPr>
                        <a:t>Account</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marL="0" indent="0">
                        <a:buFont typeface="Arial" panose="020B0604020202020204" pitchFamily="34" charset="0"/>
                        <a:buNone/>
                      </a:pPr>
                      <a:r>
                        <a:rPr lang="en-US" sz="1200" dirty="0">
                          <a:solidFill>
                            <a:srgbClr val="000000"/>
                          </a:solidFill>
                        </a:rPr>
                        <a:t>Internal accounting label (20 total)</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3908772914"/>
                  </a:ext>
                </a:extLst>
              </a:tr>
              <a:tr h="242652">
                <a:tc>
                  <a:txBody>
                    <a:bodyPr/>
                    <a:lstStyle/>
                    <a:p>
                      <a:r>
                        <a:rPr lang="en-US" sz="1200" dirty="0">
                          <a:solidFill>
                            <a:srgbClr val="000000"/>
                          </a:solidFill>
                        </a:rPr>
                        <a:t>Transaction Amt</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000000"/>
                          </a:solidFill>
                        </a:rPr>
                        <a:t>Recorded Debit or Credit amount</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2303148224"/>
                  </a:ext>
                </a:extLst>
              </a:tr>
              <a:tr h="242652">
                <a:tc>
                  <a:txBody>
                    <a:bodyPr/>
                    <a:lstStyle/>
                    <a:p>
                      <a:r>
                        <a:rPr lang="en-US" sz="1200" dirty="0">
                          <a:solidFill>
                            <a:srgbClr val="000000"/>
                          </a:solidFill>
                        </a:rPr>
                        <a:t>Fiscal Year</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marL="0" indent="0">
                        <a:buFont typeface="Arial" panose="020B0604020202020204" pitchFamily="34" charset="0"/>
                        <a:buNone/>
                      </a:pPr>
                      <a:r>
                        <a:rPr lang="en-US" sz="1200" dirty="0">
                          <a:solidFill>
                            <a:srgbClr val="000000"/>
                          </a:solidFill>
                        </a:rPr>
                        <a:t>General Ledger accounting year (FY20 to FY23)</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258162637"/>
                  </a:ext>
                </a:extLst>
              </a:tr>
              <a:tr h="242652">
                <a:tc>
                  <a:txBody>
                    <a:bodyPr/>
                    <a:lstStyle/>
                    <a:p>
                      <a:r>
                        <a:rPr lang="en-US" sz="1200" dirty="0">
                          <a:solidFill>
                            <a:srgbClr val="000000"/>
                          </a:solidFill>
                        </a:rPr>
                        <a:t>Period</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marL="0" indent="0">
                        <a:buFont typeface="Arial" panose="020B0604020202020204" pitchFamily="34" charset="0"/>
                        <a:buNone/>
                      </a:pPr>
                      <a:r>
                        <a:rPr lang="en-US" sz="1200" dirty="0">
                          <a:solidFill>
                            <a:srgbClr val="000000"/>
                          </a:solidFill>
                        </a:rPr>
                        <a:t>Accounting monthly time unit (1 to 12)</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414625233"/>
                  </a:ext>
                </a:extLst>
              </a:tr>
              <a:tr h="252415">
                <a:tc>
                  <a:txBody>
                    <a:bodyPr/>
                    <a:lstStyle/>
                    <a:p>
                      <a:r>
                        <a:rPr lang="en-US" sz="1200" dirty="0">
                          <a:solidFill>
                            <a:srgbClr val="000000"/>
                          </a:solidFill>
                        </a:rPr>
                        <a:t>Date</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marL="0" indent="0">
                        <a:buFont typeface="Arial" panose="020B0604020202020204" pitchFamily="34" charset="0"/>
                        <a:buNone/>
                      </a:pPr>
                      <a:r>
                        <a:rPr lang="en-US" sz="1200" dirty="0">
                          <a:solidFill>
                            <a:srgbClr val="000000"/>
                          </a:solidFill>
                        </a:rPr>
                        <a:t>Transaction time stamp (09/28/19 to 08/25/23)</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3405178693"/>
                  </a:ext>
                </a:extLst>
              </a:tr>
            </a:tbl>
          </a:graphicData>
        </a:graphic>
      </p:graphicFrame>
      <p:sp>
        <p:nvSpPr>
          <p:cNvPr id="5" name="Content Placeholder 4">
            <a:extLst>
              <a:ext uri="{FF2B5EF4-FFF2-40B4-BE49-F238E27FC236}">
                <a16:creationId xmlns:a16="http://schemas.microsoft.com/office/drawing/2014/main" id="{E9C27CB0-882B-1259-5A8D-4C4553427CA8}"/>
              </a:ext>
            </a:extLst>
          </p:cNvPr>
          <p:cNvSpPr>
            <a:spLocks noGrp="1"/>
          </p:cNvSpPr>
          <p:nvPr>
            <p:ph sz="quarter" idx="19"/>
          </p:nvPr>
        </p:nvSpPr>
        <p:spPr>
          <a:xfrm>
            <a:off x="838200" y="1433417"/>
            <a:ext cx="3200400" cy="5080096"/>
          </a:xfrm>
        </p:spPr>
        <p:txBody>
          <a:bodyPr>
            <a:noAutofit/>
          </a:bodyPr>
          <a:lstStyle/>
          <a:p>
            <a:r>
              <a:rPr lang="en-US" dirty="0"/>
              <a:t>Data Filtering:</a:t>
            </a:r>
          </a:p>
          <a:p>
            <a:pPr lvl="1"/>
            <a:r>
              <a:rPr lang="en-US" dirty="0"/>
              <a:t>Filtered non-sales revenue accounts</a:t>
            </a:r>
          </a:p>
          <a:p>
            <a:pPr lvl="1"/>
            <a:endParaRPr lang="en-US" dirty="0"/>
          </a:p>
          <a:p>
            <a:r>
              <a:rPr lang="en-US" dirty="0"/>
              <a:t>Anonymization:</a:t>
            </a:r>
          </a:p>
          <a:p>
            <a:pPr lvl="1"/>
            <a:r>
              <a:rPr lang="en-US" dirty="0"/>
              <a:t>Labels changed:</a:t>
            </a:r>
          </a:p>
          <a:p>
            <a:pPr lvl="2"/>
            <a:r>
              <a:rPr lang="en-US" dirty="0"/>
              <a:t>Descriptions</a:t>
            </a:r>
          </a:p>
          <a:p>
            <a:pPr lvl="2"/>
            <a:r>
              <a:rPr lang="en-US" dirty="0"/>
              <a:t>Organizations</a:t>
            </a:r>
          </a:p>
          <a:p>
            <a:pPr lvl="2"/>
            <a:r>
              <a:rPr lang="en-US" dirty="0"/>
              <a:t>Accounts</a:t>
            </a:r>
          </a:p>
          <a:p>
            <a:pPr lvl="1"/>
            <a:r>
              <a:rPr lang="en-US" dirty="0"/>
              <a:t>Multiplied transaction data by random scalar</a:t>
            </a:r>
          </a:p>
        </p:txBody>
      </p:sp>
      <p:graphicFrame>
        <p:nvGraphicFramePr>
          <p:cNvPr id="26" name="Content Placeholder 25">
            <a:extLst>
              <a:ext uri="{FF2B5EF4-FFF2-40B4-BE49-F238E27FC236}">
                <a16:creationId xmlns:a16="http://schemas.microsoft.com/office/drawing/2014/main" id="{1FBB64FD-AF71-8321-5F8C-CD2A9B2FE6E2}"/>
              </a:ext>
            </a:extLst>
          </p:cNvPr>
          <p:cNvGraphicFramePr>
            <a:graphicFrameLocks noGrp="1"/>
          </p:cNvGraphicFramePr>
          <p:nvPr>
            <p:ph sz="quarter" idx="20"/>
            <p:extLst>
              <p:ext uri="{D42A27DB-BD31-4B8C-83A1-F6EECF244321}">
                <p14:modId xmlns:p14="http://schemas.microsoft.com/office/powerpoint/2010/main" val="2944725339"/>
              </p:ext>
            </p:extLst>
          </p:nvPr>
        </p:nvGraphicFramePr>
        <p:xfrm>
          <a:off x="4495800" y="4343400"/>
          <a:ext cx="6256774" cy="1845113"/>
        </p:xfrm>
        <a:graphic>
          <a:graphicData uri="http://schemas.openxmlformats.org/drawingml/2006/table">
            <a:tbl>
              <a:tblPr firstRow="1" bandRow="1">
                <a:tableStyleId>{5C22544A-7EE6-4342-B048-85BDC9FD1C3A}</a:tableStyleId>
              </a:tblPr>
              <a:tblGrid>
                <a:gridCol w="1281420">
                  <a:extLst>
                    <a:ext uri="{9D8B030D-6E8A-4147-A177-3AD203B41FA5}">
                      <a16:colId xmlns:a16="http://schemas.microsoft.com/office/drawing/2014/main" val="240507700"/>
                    </a:ext>
                  </a:extLst>
                </a:gridCol>
                <a:gridCol w="4975354">
                  <a:extLst>
                    <a:ext uri="{9D8B030D-6E8A-4147-A177-3AD203B41FA5}">
                      <a16:colId xmlns:a16="http://schemas.microsoft.com/office/drawing/2014/main" val="2578895633"/>
                    </a:ext>
                  </a:extLst>
                </a:gridCol>
              </a:tblGrid>
              <a:tr h="339612">
                <a:tc gridSpan="2">
                  <a:txBody>
                    <a:bodyPr/>
                    <a:lstStyle/>
                    <a:p>
                      <a:pPr algn="ctr"/>
                      <a:r>
                        <a:rPr lang="en-US" sz="1800" dirty="0">
                          <a:solidFill>
                            <a:srgbClr val="000000"/>
                          </a:solidFill>
                        </a:rPr>
                        <a:t>Feature Engineering</a:t>
                      </a:r>
                    </a:p>
                  </a:txBody>
                  <a:tcPr>
                    <a:lnL w="12700" cmpd="sng">
                      <a:solidFill>
                        <a:srgbClr val="FFFFFF"/>
                      </a:solidFill>
                    </a:lnL>
                    <a:lnR w="38100" cmpd="sng">
                      <a:solidFill>
                        <a:srgbClr val="FFFFFF"/>
                      </a:solidFill>
                    </a:lnR>
                    <a:lnT w="12700" cmpd="sng">
                      <a:solidFill>
                        <a:srgbClr val="FFFFFF"/>
                      </a:solidFill>
                    </a:lnT>
                    <a:lnB w="12700" cmpd="sng">
                      <a:solidFill>
                        <a:srgbClr val="000000"/>
                      </a:solidFill>
                    </a:lnB>
                    <a:solidFill>
                      <a:srgbClr val="70AD47">
                        <a:alpha val="0"/>
                      </a:srgbClr>
                    </a:solidFill>
                  </a:tcPr>
                </a:tc>
                <a:tc hMerge="1">
                  <a:txBody>
                    <a:bodyPr/>
                    <a:lstStyle/>
                    <a:p>
                      <a:endParaRPr lang="en-US" dirty="0"/>
                    </a:p>
                  </a:txBody>
                  <a:tcPr/>
                </a:tc>
                <a:extLst>
                  <a:ext uri="{0D108BD9-81ED-4DB2-BD59-A6C34878D82A}">
                    <a16:rowId xmlns:a16="http://schemas.microsoft.com/office/drawing/2014/main" val="2526729258"/>
                  </a:ext>
                </a:extLst>
              </a:tr>
              <a:tr h="254709">
                <a:tc>
                  <a:txBody>
                    <a:bodyPr/>
                    <a:lstStyle/>
                    <a:p>
                      <a:r>
                        <a:rPr lang="en-US" sz="1200" dirty="0">
                          <a:solidFill>
                            <a:srgbClr val="000000"/>
                          </a:solidFill>
                        </a:rPr>
                        <a:t>Feature</a:t>
                      </a:r>
                    </a:p>
                  </a:txBody>
                  <a:tcPr>
                    <a:lnL w="12700" cmpd="sng">
                      <a:solidFill>
                        <a:srgbClr val="000000"/>
                      </a:solidFill>
                    </a:lnL>
                    <a:lnR w="38100" cmpd="sng">
                      <a:solidFill>
                        <a:srgbClr val="000000"/>
                      </a:solidFill>
                    </a:lnR>
                    <a:lnT w="12700" cmpd="sng">
                      <a:solidFill>
                        <a:srgbClr val="000000"/>
                      </a:solidFill>
                    </a:lnT>
                    <a:lnB w="38100" cmpd="sng">
                      <a:solidFill>
                        <a:srgbClr val="000000"/>
                      </a:solidFill>
                    </a:lnB>
                    <a:solidFill>
                      <a:srgbClr val="70AD47"/>
                    </a:solidFill>
                  </a:tcPr>
                </a:tc>
                <a:tc>
                  <a:txBody>
                    <a:bodyPr/>
                    <a:lstStyle/>
                    <a:p>
                      <a:pPr marL="0" indent="0">
                        <a:buFont typeface="Arial" panose="020B0604020202020204" pitchFamily="34" charset="0"/>
                        <a:buNone/>
                      </a:pPr>
                      <a:r>
                        <a:rPr lang="en-US" sz="1200" dirty="0">
                          <a:solidFill>
                            <a:srgbClr val="000000"/>
                          </a:solidFill>
                        </a:rPr>
                        <a:t>Description</a:t>
                      </a:r>
                    </a:p>
                  </a:txBody>
                  <a:tcPr>
                    <a:lnL w="381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extLst>
                  <a:ext uri="{0D108BD9-81ED-4DB2-BD59-A6C34878D82A}">
                    <a16:rowId xmlns:a16="http://schemas.microsoft.com/office/drawing/2014/main" val="2875834071"/>
                  </a:ext>
                </a:extLst>
              </a:tr>
              <a:tr h="424514">
                <a:tc>
                  <a:txBody>
                    <a:bodyPr/>
                    <a:lstStyle/>
                    <a:p>
                      <a:r>
                        <a:rPr lang="en-US" sz="1200" dirty="0">
                          <a:solidFill>
                            <a:srgbClr val="000000"/>
                          </a:solidFill>
                        </a:rPr>
                        <a:t>Desc1</a:t>
                      </a:r>
                    </a:p>
                    <a:p>
                      <a:r>
                        <a:rPr lang="en-US" sz="1200" dirty="0">
                          <a:solidFill>
                            <a:srgbClr val="000000"/>
                          </a:solidFill>
                        </a:rPr>
                        <a:t>Desc2</a:t>
                      </a:r>
                    </a:p>
                  </a:txBody>
                  <a:tcPr>
                    <a:lnL w="12700" cmpd="sng">
                      <a:solidFill>
                        <a:srgbClr val="000000"/>
                      </a:solidFill>
                    </a:lnL>
                    <a:lnR w="38100" cmpd="sng">
                      <a:solidFill>
                        <a:srgbClr val="000000"/>
                      </a:solidFill>
                    </a:lnR>
                    <a:lnT w="38100" cmpd="sng">
                      <a:solidFill>
                        <a:srgbClr val="000000"/>
                      </a:solidFill>
                    </a:lnT>
                    <a:lnB w="12700" cmpd="sng">
                      <a:solidFill>
                        <a:srgbClr val="000000"/>
                      </a:solidFill>
                    </a:lnB>
                    <a:solidFill>
                      <a:srgbClr val="70AD47"/>
                    </a:solidFill>
                  </a:tcPr>
                </a:tc>
                <a:tc>
                  <a:txBody>
                    <a:bodyPr/>
                    <a:lstStyle/>
                    <a:p>
                      <a:pPr marL="0" indent="0">
                        <a:buFont typeface="Arial" panose="020B0604020202020204" pitchFamily="34" charset="0"/>
                        <a:buNone/>
                      </a:pPr>
                      <a:r>
                        <a:rPr lang="en-US" sz="1200" dirty="0">
                          <a:solidFill>
                            <a:srgbClr val="FF0000"/>
                          </a:solidFill>
                        </a:rPr>
                        <a:t>First part of Description (355 unique two-letter combinations)</a:t>
                      </a:r>
                      <a:r>
                        <a:rPr lang="en-US" sz="1200" dirty="0">
                          <a:solidFill>
                            <a:srgbClr val="000000"/>
                          </a:solidFill>
                        </a:rPr>
                        <a:t> </a:t>
                      </a:r>
                    </a:p>
                    <a:p>
                      <a:pPr marL="0" indent="0">
                        <a:buFont typeface="Arial" panose="020B0604020202020204" pitchFamily="34" charset="0"/>
                        <a:buNone/>
                      </a:pPr>
                      <a:r>
                        <a:rPr lang="en-US" sz="1200" dirty="0">
                          <a:solidFill>
                            <a:srgbClr val="000000"/>
                          </a:solidFill>
                        </a:rPr>
                        <a:t>Second part of Description (5-digit combination)</a:t>
                      </a:r>
                    </a:p>
                  </a:txBody>
                  <a:tcPr>
                    <a:lnL w="381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2650780467"/>
                  </a:ext>
                </a:extLst>
              </a:tr>
              <a:tr h="290633">
                <a:tc>
                  <a:txBody>
                    <a:bodyPr/>
                    <a:lstStyle/>
                    <a:p>
                      <a:r>
                        <a:rPr lang="en-US" sz="1200" dirty="0">
                          <a:solidFill>
                            <a:srgbClr val="000000"/>
                          </a:solidFill>
                        </a:rPr>
                        <a:t>Period Fiscal Year</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FF0000"/>
                          </a:solidFill>
                        </a:rPr>
                        <a:t>Dataset monthly time unit (0 to 46)</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414625233"/>
                  </a:ext>
                </a:extLst>
              </a:tr>
              <a:tr h="424514">
                <a:tc>
                  <a:txBody>
                    <a:bodyPr/>
                    <a:lstStyle/>
                    <a:p>
                      <a:r>
                        <a:rPr lang="en-US" sz="1200" dirty="0">
                          <a:solidFill>
                            <a:srgbClr val="000000"/>
                          </a:solidFill>
                        </a:rPr>
                        <a:t>Week</a:t>
                      </a:r>
                    </a:p>
                    <a:p>
                      <a:r>
                        <a:rPr lang="en-US" sz="1200" dirty="0">
                          <a:solidFill>
                            <a:srgbClr val="000000"/>
                          </a:solidFill>
                        </a:rPr>
                        <a:t>Week Fiscal Year</a:t>
                      </a:r>
                    </a:p>
                  </a:txBody>
                  <a:tcPr>
                    <a:lnL w="12700" cmpd="sng">
                      <a:solidFill>
                        <a:srgbClr val="000000"/>
                      </a:solidFill>
                    </a:lnL>
                    <a:lnR w="38100" cmpd="sng">
                      <a:solidFill>
                        <a:srgbClr val="000000"/>
                      </a:solidFill>
                    </a:lnR>
                    <a:lnT w="12700" cmpd="sng">
                      <a:solidFill>
                        <a:srgbClr val="000000"/>
                      </a:solidFill>
                    </a:lnT>
                    <a:lnB w="12700" cmpd="sng">
                      <a:solidFill>
                        <a:srgbClr val="000000"/>
                      </a:solidFill>
                    </a:lnB>
                    <a:solidFill>
                      <a:srgbClr val="70AD47"/>
                    </a:solidFill>
                  </a:tcPr>
                </a:tc>
                <a:tc>
                  <a:txBody>
                    <a:bodyPr/>
                    <a:lstStyle/>
                    <a:p>
                      <a:pPr marL="0" indent="0">
                        <a:buFont typeface="Arial" panose="020B0604020202020204" pitchFamily="34" charset="0"/>
                        <a:buNone/>
                      </a:pPr>
                      <a:r>
                        <a:rPr lang="en-US" sz="1200" dirty="0">
                          <a:solidFill>
                            <a:srgbClr val="000000"/>
                          </a:solidFill>
                        </a:rPr>
                        <a:t>Calendar week (1 to 52 or 53)</a:t>
                      </a:r>
                    </a:p>
                    <a:p>
                      <a:pPr marL="0" indent="0">
                        <a:buFont typeface="Arial" panose="020B0604020202020204" pitchFamily="34" charset="0"/>
                        <a:buNone/>
                      </a:pPr>
                      <a:r>
                        <a:rPr lang="en-US" sz="1200" dirty="0">
                          <a:solidFill>
                            <a:srgbClr val="000000"/>
                          </a:solidFill>
                        </a:rPr>
                        <a:t>Dataset week index (0 to 204)</a:t>
                      </a:r>
                    </a:p>
                  </a:txBody>
                  <a:tcPr>
                    <a:lnL w="381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3405178693"/>
                  </a:ext>
                </a:extLst>
              </a:tr>
            </a:tbl>
          </a:graphicData>
        </a:graphic>
      </p:graphicFrame>
    </p:spTree>
    <p:extLst>
      <p:ext uri="{BB962C8B-B14F-4D97-AF65-F5344CB8AC3E}">
        <p14:creationId xmlns:p14="http://schemas.microsoft.com/office/powerpoint/2010/main" val="2922613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5B4989-B2C5-668A-5897-59F217FED424}"/>
              </a:ext>
            </a:extLst>
          </p:cNvPr>
          <p:cNvSpPr>
            <a:spLocks noGrp="1"/>
          </p:cNvSpPr>
          <p:nvPr>
            <p:ph type="title"/>
          </p:nvPr>
        </p:nvSpPr>
        <p:spPr>
          <a:xfrm>
            <a:off x="838200" y="161080"/>
            <a:ext cx="10515600" cy="618172"/>
          </a:xfrm>
        </p:spPr>
        <p:txBody>
          <a:bodyPr/>
          <a:lstStyle/>
          <a:p>
            <a:r>
              <a:rPr lang="en-US" dirty="0"/>
              <a:t>Data Processing</a:t>
            </a:r>
          </a:p>
        </p:txBody>
      </p:sp>
      <p:sp>
        <p:nvSpPr>
          <p:cNvPr id="7" name="Content Placeholder 6">
            <a:extLst>
              <a:ext uri="{FF2B5EF4-FFF2-40B4-BE49-F238E27FC236}">
                <a16:creationId xmlns:a16="http://schemas.microsoft.com/office/drawing/2014/main" id="{C796326F-387C-A655-6FF8-1C512B0DB65E}"/>
              </a:ext>
            </a:extLst>
          </p:cNvPr>
          <p:cNvSpPr>
            <a:spLocks noGrp="1"/>
          </p:cNvSpPr>
          <p:nvPr>
            <p:ph idx="1"/>
          </p:nvPr>
        </p:nvSpPr>
        <p:spPr>
          <a:xfrm>
            <a:off x="838199" y="4910203"/>
            <a:ext cx="10515601" cy="1582673"/>
          </a:xfrm>
        </p:spPr>
        <p:txBody>
          <a:bodyPr/>
          <a:lstStyle/>
          <a:p>
            <a:pPr lvl="1"/>
            <a:r>
              <a:rPr lang="en-US" dirty="0"/>
              <a:t>80% of the Debit transactions are less than $1250 (i.e., most of the transactions are small with a mean of $1688.16)</a:t>
            </a:r>
          </a:p>
          <a:p>
            <a:pPr lvl="1"/>
            <a:r>
              <a:rPr lang="en-US" dirty="0"/>
              <a:t>Transactions in November are almost 2x the number of transactions in April</a:t>
            </a:r>
          </a:p>
          <a:p>
            <a:pPr lvl="1"/>
            <a:endParaRPr lang="en-US" dirty="0"/>
          </a:p>
          <a:p>
            <a:pPr lvl="1"/>
            <a:r>
              <a:rPr lang="en-US" dirty="0"/>
              <a:t>11 periods for FY23 had approximately the same # of transactions as a full year of FY20</a:t>
            </a:r>
          </a:p>
          <a:p>
            <a:pPr lvl="1"/>
            <a:r>
              <a:rPr lang="en-US" dirty="0"/>
              <a:t>For efficiency, when Period or Week is mentioned during the remainder of the presentation, it refers to </a:t>
            </a:r>
            <a:r>
              <a:rPr lang="en-US" dirty="0" err="1"/>
              <a:t>period_fyear</a:t>
            </a:r>
            <a:r>
              <a:rPr lang="en-US" dirty="0"/>
              <a:t> and </a:t>
            </a:r>
            <a:r>
              <a:rPr lang="en-US" dirty="0" err="1"/>
              <a:t>week_fyear</a:t>
            </a:r>
            <a:r>
              <a:rPr lang="en-US" dirty="0"/>
              <a:t> respectively</a:t>
            </a:r>
          </a:p>
          <a:p>
            <a:endParaRPr lang="en-US" dirty="0"/>
          </a:p>
        </p:txBody>
      </p:sp>
      <p:sp>
        <p:nvSpPr>
          <p:cNvPr id="8" name="Text Placeholder 7">
            <a:extLst>
              <a:ext uri="{FF2B5EF4-FFF2-40B4-BE49-F238E27FC236}">
                <a16:creationId xmlns:a16="http://schemas.microsoft.com/office/drawing/2014/main" id="{1EB86BBE-B8AD-4C0F-E25C-2B0AC00AF6C9}"/>
              </a:ext>
            </a:extLst>
          </p:cNvPr>
          <p:cNvSpPr>
            <a:spLocks noGrp="1"/>
          </p:cNvSpPr>
          <p:nvPr>
            <p:ph type="body" sz="quarter" idx="13"/>
          </p:nvPr>
        </p:nvSpPr>
        <p:spPr>
          <a:xfrm>
            <a:off x="838200" y="779252"/>
            <a:ext cx="10515600" cy="467232"/>
          </a:xfrm>
        </p:spPr>
        <p:txBody>
          <a:bodyPr/>
          <a:lstStyle/>
          <a:p>
            <a:r>
              <a:rPr lang="en-US" dirty="0"/>
              <a:t>Final Data</a:t>
            </a:r>
          </a:p>
        </p:txBody>
      </p:sp>
      <p:graphicFrame>
        <p:nvGraphicFramePr>
          <p:cNvPr id="5" name="Content Placeholder 4">
            <a:extLst>
              <a:ext uri="{FF2B5EF4-FFF2-40B4-BE49-F238E27FC236}">
                <a16:creationId xmlns:a16="http://schemas.microsoft.com/office/drawing/2014/main" id="{3539C2FA-1F44-D2B0-C4E0-A43233F0717F}"/>
              </a:ext>
            </a:extLst>
          </p:cNvPr>
          <p:cNvGraphicFramePr>
            <a:graphicFrameLocks noGrp="1"/>
          </p:cNvGraphicFramePr>
          <p:nvPr>
            <p:ph sz="quarter" idx="16"/>
            <p:extLst>
              <p:ext uri="{D42A27DB-BD31-4B8C-83A1-F6EECF244321}">
                <p14:modId xmlns:p14="http://schemas.microsoft.com/office/powerpoint/2010/main" val="666332547"/>
              </p:ext>
            </p:extLst>
          </p:nvPr>
        </p:nvGraphicFramePr>
        <p:xfrm>
          <a:off x="838200" y="1835150"/>
          <a:ext cx="10344765" cy="2011680"/>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20000"/>
                    </a:ext>
                  </a:extLst>
                </a:gridCol>
                <a:gridCol w="1029015">
                  <a:extLst>
                    <a:ext uri="{9D8B030D-6E8A-4147-A177-3AD203B41FA5}">
                      <a16:colId xmlns:a16="http://schemas.microsoft.com/office/drawing/2014/main" val="20001"/>
                    </a:ext>
                  </a:extLst>
                </a:gridCol>
                <a:gridCol w="944308">
                  <a:extLst>
                    <a:ext uri="{9D8B030D-6E8A-4147-A177-3AD203B41FA5}">
                      <a16:colId xmlns:a16="http://schemas.microsoft.com/office/drawing/2014/main" val="20002"/>
                    </a:ext>
                  </a:extLst>
                </a:gridCol>
                <a:gridCol w="1029015">
                  <a:extLst>
                    <a:ext uri="{9D8B030D-6E8A-4147-A177-3AD203B41FA5}">
                      <a16:colId xmlns:a16="http://schemas.microsoft.com/office/drawing/2014/main" val="20003"/>
                    </a:ext>
                  </a:extLst>
                </a:gridCol>
                <a:gridCol w="1029015">
                  <a:extLst>
                    <a:ext uri="{9D8B030D-6E8A-4147-A177-3AD203B41FA5}">
                      <a16:colId xmlns:a16="http://schemas.microsoft.com/office/drawing/2014/main" val="20004"/>
                    </a:ext>
                  </a:extLst>
                </a:gridCol>
                <a:gridCol w="1029015">
                  <a:extLst>
                    <a:ext uri="{9D8B030D-6E8A-4147-A177-3AD203B41FA5}">
                      <a16:colId xmlns:a16="http://schemas.microsoft.com/office/drawing/2014/main" val="20005"/>
                    </a:ext>
                  </a:extLst>
                </a:gridCol>
                <a:gridCol w="1029015">
                  <a:extLst>
                    <a:ext uri="{9D8B030D-6E8A-4147-A177-3AD203B41FA5}">
                      <a16:colId xmlns:a16="http://schemas.microsoft.com/office/drawing/2014/main" val="20006"/>
                    </a:ext>
                  </a:extLst>
                </a:gridCol>
                <a:gridCol w="1029015">
                  <a:extLst>
                    <a:ext uri="{9D8B030D-6E8A-4147-A177-3AD203B41FA5}">
                      <a16:colId xmlns:a16="http://schemas.microsoft.com/office/drawing/2014/main" val="20007"/>
                    </a:ext>
                  </a:extLst>
                </a:gridCol>
                <a:gridCol w="1029015">
                  <a:extLst>
                    <a:ext uri="{9D8B030D-6E8A-4147-A177-3AD203B41FA5}">
                      <a16:colId xmlns:a16="http://schemas.microsoft.com/office/drawing/2014/main" val="20008"/>
                    </a:ext>
                  </a:extLst>
                </a:gridCol>
                <a:gridCol w="575882">
                  <a:extLst>
                    <a:ext uri="{9D8B030D-6E8A-4147-A177-3AD203B41FA5}">
                      <a16:colId xmlns:a16="http://schemas.microsoft.com/office/drawing/2014/main" val="20009"/>
                    </a:ext>
                  </a:extLst>
                </a:gridCol>
                <a:gridCol w="1029015">
                  <a:extLst>
                    <a:ext uri="{9D8B030D-6E8A-4147-A177-3AD203B41FA5}">
                      <a16:colId xmlns:a16="http://schemas.microsoft.com/office/drawing/2014/main" val="20010"/>
                    </a:ext>
                  </a:extLst>
                </a:gridCol>
              </a:tblGrid>
              <a:tr h="0">
                <a:tc gridSpan="11">
                  <a:txBody>
                    <a:bodyPr/>
                    <a:lstStyle/>
                    <a:p>
                      <a:pPr algn="ctr"/>
                      <a:r>
                        <a:rPr dirty="0">
                          <a:solidFill>
                            <a:srgbClr val="000000"/>
                          </a:solidFill>
                        </a:rPr>
                        <a:t>Sample Transformed Data</a:t>
                      </a:r>
                    </a:p>
                  </a:txBody>
                  <a:tcPr>
                    <a:lnL w="12700" cmpd="sng">
                      <a:solidFill>
                        <a:srgbClr val="FFFFFF"/>
                      </a:solidFill>
                    </a:lnL>
                    <a:lnR w="12700" cmpd="sng">
                      <a:solidFill>
                        <a:srgbClr val="FFFFFF"/>
                      </a:solidFill>
                    </a:lnR>
                    <a:lnT w="12700" cmpd="sng">
                      <a:solidFill>
                        <a:srgbClr val="FFFFFF"/>
                      </a:solidFill>
                    </a:lnT>
                    <a:lnB w="12700" cmpd="sng">
                      <a:solidFill>
                        <a:srgbClr val="000000"/>
                      </a:solidFill>
                    </a:lnB>
                    <a:solidFill>
                      <a:schemeClr val="accent1">
                        <a:alpha val="0"/>
                      </a:schemeClr>
                    </a:solidFill>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extLst>
                  <a:ext uri="{0D108BD9-81ED-4DB2-BD59-A6C34878D82A}">
                    <a16:rowId xmlns:a16="http://schemas.microsoft.com/office/drawing/2014/main" val="10000"/>
                  </a:ext>
                </a:extLst>
              </a:tr>
              <a:tr h="228600">
                <a:tc>
                  <a:txBody>
                    <a:bodyPr/>
                    <a:lstStyle/>
                    <a:p>
                      <a:pPr algn="ctr"/>
                      <a:r>
                        <a:rPr sz="1200" b="1">
                          <a:solidFill>
                            <a:srgbClr val="000000"/>
                          </a:solidFill>
                        </a:rPr>
                        <a:t>Desc1</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Desc2</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Description</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Account</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Txn_Amt</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Date</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Fyear</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Period</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dirty="0" err="1">
                          <a:solidFill>
                            <a:srgbClr val="000000"/>
                          </a:solidFill>
                        </a:rPr>
                        <a:t>Period_Fyear</a:t>
                      </a:r>
                      <a:endParaRPr sz="1200" b="1" dirty="0">
                        <a:solidFill>
                          <a:srgbClr val="000000"/>
                        </a:solidFill>
                      </a:endParaRP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Week</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tc>
                  <a:txBody>
                    <a:bodyPr/>
                    <a:lstStyle/>
                    <a:p>
                      <a:pPr algn="ctr"/>
                      <a:r>
                        <a:rPr sz="1200" b="1">
                          <a:solidFill>
                            <a:srgbClr val="000000"/>
                          </a:solidFill>
                        </a:rPr>
                        <a:t>Week_Fyear</a:t>
                      </a:r>
                    </a:p>
                  </a:txBody>
                  <a:tcPr>
                    <a:lnL w="12700" cmpd="sng">
                      <a:solidFill>
                        <a:srgbClr val="000000"/>
                      </a:solidFill>
                    </a:lnL>
                    <a:lnR w="12700" cmpd="sng">
                      <a:solidFill>
                        <a:srgbClr val="000000"/>
                      </a:solidFill>
                    </a:lnR>
                    <a:lnT w="12700" cmpd="sng">
                      <a:solidFill>
                        <a:srgbClr val="000000"/>
                      </a:solidFill>
                    </a:lnT>
                    <a:lnB w="38100" cmpd="sng">
                      <a:solidFill>
                        <a:srgbClr val="000000"/>
                      </a:solidFill>
                    </a:lnB>
                    <a:solidFill>
                      <a:srgbClr val="70AD47"/>
                    </a:solidFill>
                  </a:tcPr>
                </a:tc>
                <a:extLst>
                  <a:ext uri="{0D108BD9-81ED-4DB2-BD59-A6C34878D82A}">
                    <a16:rowId xmlns:a16="http://schemas.microsoft.com/office/drawing/2014/main" val="10001"/>
                  </a:ext>
                </a:extLst>
              </a:tr>
              <a:tr h="228600">
                <a:tc>
                  <a:txBody>
                    <a:bodyPr/>
                    <a:lstStyle/>
                    <a:p>
                      <a:pPr algn="ctr"/>
                      <a:r>
                        <a:rPr sz="1200">
                          <a:solidFill>
                            <a:srgbClr val="000000"/>
                          </a:solidFill>
                        </a:rPr>
                        <a:t>AU</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5324</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AU 05324</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Acct 4</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74.91</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2021-06-07</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2021</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9</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20</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23</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89</a:t>
                      </a:r>
                    </a:p>
                  </a:txBody>
                  <a:tcPr>
                    <a:lnL w="12700" cmpd="sng">
                      <a:solidFill>
                        <a:srgbClr val="000000"/>
                      </a:solidFill>
                    </a:lnL>
                    <a:lnR w="12700" cmpd="sng">
                      <a:solidFill>
                        <a:srgbClr val="000000"/>
                      </a:solidFill>
                    </a:lnR>
                    <a:lnT w="381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2"/>
                  </a:ext>
                </a:extLst>
              </a:tr>
              <a:tr h="228600">
                <a:tc>
                  <a:txBody>
                    <a:bodyPr/>
                    <a:lstStyle/>
                    <a:p>
                      <a:pPr algn="ctr"/>
                      <a:r>
                        <a:rPr sz="1200">
                          <a:solidFill>
                            <a:srgbClr val="000000"/>
                          </a:solidFill>
                        </a:rPr>
                        <a:t>BR</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9866</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BR 09866</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Acct 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79.62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2022-06-17</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2022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9</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32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142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3"/>
                  </a:ext>
                </a:extLst>
              </a:tr>
              <a:tr h="228600">
                <a:tc>
                  <a:txBody>
                    <a:bodyPr/>
                    <a:lstStyle/>
                    <a:p>
                      <a:pPr algn="ctr"/>
                      <a:r>
                        <a:rPr sz="1200">
                          <a:solidFill>
                            <a:srgbClr val="000000"/>
                          </a:solidFill>
                        </a:rPr>
                        <a:t>CV</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6521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CV 06521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Acct 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55.55</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2021-09-21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2021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12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23</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38</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104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4"/>
                  </a:ext>
                </a:extLst>
              </a:tr>
              <a:tr h="228600">
                <a:tc>
                  <a:txBody>
                    <a:bodyPr/>
                    <a:lstStyle/>
                    <a:p>
                      <a:pPr algn="ctr"/>
                      <a:r>
                        <a:rPr sz="1200">
                          <a:solidFill>
                            <a:srgbClr val="000000"/>
                          </a:solidFill>
                        </a:rPr>
                        <a:t>CA</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6040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CA 06040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Acct 6</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475.62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2021-08-09</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2021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11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32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98</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5"/>
                  </a:ext>
                </a:extLst>
              </a:tr>
              <a:tr h="228600">
                <a:tc>
                  <a:txBody>
                    <a:bodyPr/>
                    <a:lstStyle/>
                    <a:p>
                      <a:pPr algn="ctr"/>
                      <a:r>
                        <a:rPr sz="1200">
                          <a:solidFill>
                            <a:srgbClr val="000000"/>
                          </a:solidFill>
                        </a:rPr>
                        <a:t>FS</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9940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FS 09940</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Acct 9</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395.67</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2022-06-28</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2022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9</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32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a:solidFill>
                            <a:srgbClr val="000000"/>
                          </a:solidFill>
                        </a:rPr>
                        <a:t>26</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tc>
                  <a:txBody>
                    <a:bodyPr/>
                    <a:lstStyle/>
                    <a:p>
                      <a:pPr algn="ctr"/>
                      <a:r>
                        <a:rPr sz="1200" dirty="0">
                          <a:solidFill>
                            <a:srgbClr val="000000"/>
                          </a:solidFill>
                        </a:rPr>
                        <a:t>144</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EBF1E9"/>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79674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61D6CC9-073C-688C-D3AD-4A0E3B3DA238}"/>
              </a:ext>
            </a:extLst>
          </p:cNvPr>
          <p:cNvSpPr>
            <a:spLocks noGrp="1"/>
          </p:cNvSpPr>
          <p:nvPr>
            <p:ph type="title"/>
          </p:nvPr>
        </p:nvSpPr>
        <p:spPr>
          <a:xfrm>
            <a:off x="838200" y="161080"/>
            <a:ext cx="10515600" cy="618172"/>
          </a:xfrm>
        </p:spPr>
        <p:txBody>
          <a:bodyPr/>
          <a:lstStyle/>
          <a:p>
            <a:r>
              <a:rPr lang="en-US" dirty="0"/>
              <a:t>EDA</a:t>
            </a:r>
          </a:p>
        </p:txBody>
      </p:sp>
      <p:sp>
        <p:nvSpPr>
          <p:cNvPr id="5" name="Content Placeholder 4">
            <a:extLst>
              <a:ext uri="{FF2B5EF4-FFF2-40B4-BE49-F238E27FC236}">
                <a16:creationId xmlns:a16="http://schemas.microsoft.com/office/drawing/2014/main" id="{538031EC-0EFD-477B-4685-A983C7788AF7}"/>
              </a:ext>
            </a:extLst>
          </p:cNvPr>
          <p:cNvSpPr>
            <a:spLocks noGrp="1"/>
          </p:cNvSpPr>
          <p:nvPr>
            <p:ph idx="1"/>
          </p:nvPr>
        </p:nvSpPr>
        <p:spPr>
          <a:xfrm>
            <a:off x="838199" y="4910203"/>
            <a:ext cx="10515601" cy="1582673"/>
          </a:xfrm>
        </p:spPr>
        <p:txBody>
          <a:bodyPr>
            <a:normAutofit/>
          </a:bodyPr>
          <a:lstStyle/>
          <a:p>
            <a:pPr lvl="1"/>
            <a:r>
              <a:rPr lang="en-US" dirty="0"/>
              <a:t>This graph was created as a product of the due diligence analysis conducted by the accounting firm from the General Ledger data</a:t>
            </a:r>
          </a:p>
          <a:p>
            <a:pPr lvl="2"/>
            <a:r>
              <a:rPr lang="en-US" dirty="0"/>
              <a:t>Revenue, Gross Profit Margin (see Appendix B), and EBITDA Margin as designed by the accounting firm using Excel</a:t>
            </a:r>
          </a:p>
          <a:p>
            <a:pPr lvl="2"/>
            <a:r>
              <a:rPr lang="en-US" dirty="0"/>
              <a:t>Automated recreation can be found in Appendix A</a:t>
            </a:r>
          </a:p>
          <a:p>
            <a:pPr lvl="1"/>
            <a:r>
              <a:rPr lang="en-US" dirty="0"/>
              <a:t>The revenue stream seems to be highly volatile</a:t>
            </a:r>
          </a:p>
          <a:p>
            <a:pPr lvl="2"/>
            <a:r>
              <a:rPr lang="en-US" dirty="0"/>
              <a:t>There are dramatic differences between peaks and troughs, especially in February 2022 and 2023</a:t>
            </a:r>
          </a:p>
          <a:p>
            <a:pPr lvl="1"/>
            <a:r>
              <a:rPr lang="en-US" dirty="0"/>
              <a:t>No significantly visible upward trend is present</a:t>
            </a:r>
          </a:p>
          <a:p>
            <a:pPr lvl="2"/>
            <a:endParaRPr lang="en-US" dirty="0"/>
          </a:p>
        </p:txBody>
      </p:sp>
      <p:sp>
        <p:nvSpPr>
          <p:cNvPr id="15" name="Text Placeholder 14">
            <a:extLst>
              <a:ext uri="{FF2B5EF4-FFF2-40B4-BE49-F238E27FC236}">
                <a16:creationId xmlns:a16="http://schemas.microsoft.com/office/drawing/2014/main" id="{E9EE7CBE-CC25-19A5-BF40-49A9398152E2}"/>
              </a:ext>
            </a:extLst>
          </p:cNvPr>
          <p:cNvSpPr>
            <a:spLocks noGrp="1"/>
          </p:cNvSpPr>
          <p:nvPr>
            <p:ph type="body" sz="quarter" idx="13"/>
          </p:nvPr>
        </p:nvSpPr>
        <p:spPr>
          <a:xfrm>
            <a:off x="838200" y="779252"/>
            <a:ext cx="10515600" cy="467232"/>
          </a:xfrm>
        </p:spPr>
        <p:txBody>
          <a:bodyPr/>
          <a:lstStyle/>
          <a:p>
            <a:r>
              <a:rPr lang="en-US" dirty="0"/>
              <a:t>Accounting Firm Visualization</a:t>
            </a:r>
          </a:p>
        </p:txBody>
      </p:sp>
      <p:pic>
        <p:nvPicPr>
          <p:cNvPr id="9" name="Picture 4">
            <a:extLst>
              <a:ext uri="{FF2B5EF4-FFF2-40B4-BE49-F238E27FC236}">
                <a16:creationId xmlns:a16="http://schemas.microsoft.com/office/drawing/2014/main" id="{FBBF7C6D-75BC-5A6A-CF38-E62E2292C52A}"/>
              </a:ext>
            </a:extLst>
          </p:cNvPr>
          <p:cNvPicPr>
            <a:picLocks noGrp="1" noChangeAspect="1"/>
          </p:cNvPicPr>
          <p:nvPr>
            <p:ph sz="quarter" idx="16"/>
          </p:nvPr>
        </p:nvPicPr>
        <p:blipFill rotWithShape="1">
          <a:blip r:embed="rId3">
            <a:extLst>
              <a:ext uri="{96DAC541-7B7A-43D3-8B79-37D633B846F1}">
                <asvg:svgBlip xmlns:asvg="http://schemas.microsoft.com/office/drawing/2016/SVG/main" r:embed="rId4"/>
              </a:ext>
            </a:extLst>
          </a:blip>
          <a:srcRect l="-3223" r="-3223"/>
          <a:stretch/>
        </p:blipFill>
        <p:spPr>
          <a:xfrm>
            <a:off x="838200" y="1836273"/>
            <a:ext cx="10515600" cy="2852079"/>
          </a:xfrm>
        </p:spPr>
      </p:pic>
    </p:spTree>
    <p:extLst>
      <p:ext uri="{BB962C8B-B14F-4D97-AF65-F5344CB8AC3E}">
        <p14:creationId xmlns:p14="http://schemas.microsoft.com/office/powerpoint/2010/main" val="379883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8E4C0DF0-BE3F-A3FE-D5DC-96C0288C4542}"/>
              </a:ext>
            </a:extLst>
          </p:cNvPr>
          <p:cNvSpPr>
            <a:spLocks noGrp="1"/>
          </p:cNvSpPr>
          <p:nvPr>
            <p:ph idx="1"/>
          </p:nvPr>
        </p:nvSpPr>
        <p:spPr>
          <a:xfrm>
            <a:off x="838200" y="1848068"/>
            <a:ext cx="2243203" cy="4575495"/>
          </a:xfrm>
        </p:spPr>
        <p:txBody>
          <a:bodyPr>
            <a:noAutofit/>
          </a:bodyPr>
          <a:lstStyle/>
          <a:p>
            <a:r>
              <a:rPr lang="en-US" dirty="0"/>
              <a:t>Dept D</a:t>
            </a:r>
          </a:p>
          <a:p>
            <a:pPr lvl="1"/>
            <a:r>
              <a:rPr lang="en-US" dirty="0"/>
              <a:t>Discontinuous</a:t>
            </a:r>
          </a:p>
          <a:p>
            <a:pPr lvl="1"/>
            <a:r>
              <a:rPr lang="en-US" dirty="0"/>
              <a:t>Constant</a:t>
            </a:r>
          </a:p>
          <a:p>
            <a:pPr lvl="1"/>
            <a:endParaRPr lang="en-US" dirty="0"/>
          </a:p>
          <a:p>
            <a:r>
              <a:rPr lang="en-US" dirty="0"/>
              <a:t>Dept B</a:t>
            </a:r>
          </a:p>
          <a:p>
            <a:pPr lvl="1"/>
            <a:r>
              <a:rPr lang="en-US" dirty="0"/>
              <a:t>Continuous</a:t>
            </a:r>
          </a:p>
          <a:p>
            <a:pPr lvl="1"/>
            <a:r>
              <a:rPr lang="en-US" dirty="0"/>
              <a:t>Low Variability</a:t>
            </a:r>
          </a:p>
          <a:p>
            <a:pPr lvl="1"/>
            <a:endParaRPr lang="en-US" dirty="0"/>
          </a:p>
          <a:p>
            <a:r>
              <a:rPr lang="en-US" dirty="0"/>
              <a:t>Depts A &amp; C</a:t>
            </a:r>
          </a:p>
          <a:p>
            <a:pPr lvl="1"/>
            <a:r>
              <a:rPr lang="en-US" dirty="0"/>
              <a:t>Continuous</a:t>
            </a:r>
          </a:p>
          <a:p>
            <a:pPr lvl="1"/>
            <a:r>
              <a:rPr lang="en-US" dirty="0"/>
              <a:t>High Variability</a:t>
            </a:r>
          </a:p>
        </p:txBody>
      </p:sp>
      <p:pic>
        <p:nvPicPr>
          <p:cNvPr id="11" name="Content Placeholder 10">
            <a:extLst>
              <a:ext uri="{FF2B5EF4-FFF2-40B4-BE49-F238E27FC236}">
                <a16:creationId xmlns:a16="http://schemas.microsoft.com/office/drawing/2014/main" id="{86BD6ACE-6DA0-E9ED-8111-54585961B364}"/>
              </a:ext>
            </a:extLst>
          </p:cNvPr>
          <p:cNvPicPr>
            <a:picLocks noGrp="1" noChangeAspect="1"/>
          </p:cNvPicPr>
          <p:nvPr>
            <p:ph sz="quarter" idx="14"/>
          </p:nvPr>
        </p:nvPicPr>
        <p:blipFill>
          <a:blip r:embed="rId3"/>
          <a:srcRect/>
          <a:stretch/>
        </p:blipFill>
        <p:spPr>
          <a:xfrm>
            <a:off x="4213393" y="1847850"/>
            <a:ext cx="6221077" cy="4575175"/>
          </a:xfrm>
        </p:spPr>
      </p:pic>
      <p:sp>
        <p:nvSpPr>
          <p:cNvPr id="3" name="Title 1">
            <a:extLst>
              <a:ext uri="{FF2B5EF4-FFF2-40B4-BE49-F238E27FC236}">
                <a16:creationId xmlns:a16="http://schemas.microsoft.com/office/drawing/2014/main" id="{4696D180-CED2-7C31-07A7-AE72AB210E03}"/>
              </a:ext>
            </a:extLst>
          </p:cNvPr>
          <p:cNvSpPr>
            <a:spLocks noGrp="1"/>
          </p:cNvSpPr>
          <p:nvPr>
            <p:ph type="title"/>
          </p:nvPr>
        </p:nvSpPr>
        <p:spPr>
          <a:xfrm>
            <a:off x="838200" y="161080"/>
            <a:ext cx="10515600" cy="618172"/>
          </a:xfrm>
        </p:spPr>
        <p:txBody>
          <a:bodyPr/>
          <a:lstStyle/>
          <a:p>
            <a:r>
              <a:rPr lang="en-US" dirty="0"/>
              <a:t>EDA</a:t>
            </a:r>
          </a:p>
        </p:txBody>
      </p:sp>
      <p:sp>
        <p:nvSpPr>
          <p:cNvPr id="29" name="Text Placeholder 28">
            <a:extLst>
              <a:ext uri="{FF2B5EF4-FFF2-40B4-BE49-F238E27FC236}">
                <a16:creationId xmlns:a16="http://schemas.microsoft.com/office/drawing/2014/main" id="{3528A3F5-A061-A4C8-5373-25C52017B7DC}"/>
              </a:ext>
            </a:extLst>
          </p:cNvPr>
          <p:cNvSpPr>
            <a:spLocks noGrp="1"/>
          </p:cNvSpPr>
          <p:nvPr>
            <p:ph type="body" sz="quarter" idx="13"/>
          </p:nvPr>
        </p:nvSpPr>
        <p:spPr>
          <a:xfrm>
            <a:off x="838200" y="779252"/>
            <a:ext cx="10515600" cy="467232"/>
          </a:xfrm>
        </p:spPr>
        <p:txBody>
          <a:bodyPr>
            <a:noAutofit/>
          </a:bodyPr>
          <a:lstStyle/>
          <a:p>
            <a:r>
              <a:rPr lang="en-US" dirty="0"/>
              <a:t>Transactions by Organization</a:t>
            </a:r>
          </a:p>
        </p:txBody>
      </p:sp>
    </p:spTree>
    <p:extLst>
      <p:ext uri="{BB962C8B-B14F-4D97-AF65-F5344CB8AC3E}">
        <p14:creationId xmlns:p14="http://schemas.microsoft.com/office/powerpoint/2010/main" val="113420033"/>
      </p:ext>
    </p:extLst>
  </p:cSld>
  <p:clrMapOvr>
    <a:masterClrMapping/>
  </p:clrMapOvr>
</p:sld>
</file>

<file path=ppt/theme/theme1.xml><?xml version="1.0" encoding="utf-8"?>
<a:theme xmlns:a="http://schemas.openxmlformats.org/drawingml/2006/main" name="Orange_title_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title_theme1" id="{3BF188AC-346F-204D-8703-A9714070F8CF}" vid="{07E38B80-A70E-AB40-B859-B802FB8B55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Orange_title_theme1</Template>
  <TotalTime>136492</TotalTime>
  <Words>3728</Words>
  <Application>Microsoft Macintosh PowerPoint</Application>
  <PresentationFormat>Widescreen</PresentationFormat>
  <Paragraphs>941</Paragraphs>
  <Slides>38</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Orange_title_theme1</vt:lpstr>
      <vt:lpstr>Acquisition Due Diligence Project</vt:lpstr>
      <vt:lpstr>Introduction</vt:lpstr>
      <vt:lpstr>Introduction</vt:lpstr>
      <vt:lpstr>Background</vt:lpstr>
      <vt:lpstr>Background</vt:lpstr>
      <vt:lpstr>Data Processing</vt:lpstr>
      <vt:lpstr>Data Processing</vt:lpstr>
      <vt:lpstr>EDA</vt:lpstr>
      <vt:lpstr>EDA</vt:lpstr>
      <vt:lpstr>EDA</vt:lpstr>
      <vt:lpstr>EDA</vt:lpstr>
      <vt:lpstr>EDA</vt:lpstr>
      <vt:lpstr>EDA</vt:lpstr>
      <vt:lpstr>EDA</vt:lpstr>
      <vt:lpstr>EDA</vt:lpstr>
      <vt:lpstr>Methods</vt:lpstr>
      <vt:lpstr>Methods</vt:lpstr>
      <vt:lpstr>Methods</vt:lpstr>
      <vt:lpstr>Methods</vt:lpstr>
      <vt:lpstr>Methods</vt:lpstr>
      <vt:lpstr>Methods</vt:lpstr>
      <vt:lpstr>Methods</vt:lpstr>
      <vt:lpstr>Methods</vt:lpstr>
      <vt:lpstr>Methods</vt:lpstr>
      <vt:lpstr>Results</vt:lpstr>
      <vt:lpstr>Results</vt:lpstr>
      <vt:lpstr>Results</vt:lpstr>
      <vt:lpstr>Results</vt:lpstr>
      <vt:lpstr>Conclusion</vt:lpstr>
      <vt:lpstr>Conclusion</vt:lpstr>
      <vt:lpstr>Conclusion</vt:lpstr>
      <vt:lpstr>Limitations  &amp; Future Work</vt:lpstr>
      <vt:lpstr>Q &amp; A</vt:lpstr>
      <vt:lpstr>Appendix A</vt:lpstr>
      <vt:lpstr>Appendix B</vt:lpstr>
      <vt:lpstr>Appendix C</vt:lpstr>
      <vt:lpstr>Appendix C</vt:lpstr>
      <vt:lpstr>Appendix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Project</dc:title>
  <dc:creator>Leland Murrin</dc:creator>
  <cp:lastModifiedBy>Leland Murrin</cp:lastModifiedBy>
  <cp:revision>558</cp:revision>
  <dcterms:created xsi:type="dcterms:W3CDTF">2024-03-04T20:44:26Z</dcterms:created>
  <dcterms:modified xsi:type="dcterms:W3CDTF">2024-06-21T19:14:50Z</dcterms:modified>
</cp:coreProperties>
</file>