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B059-9E5A-3FB2-CF77-550D50EF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8471-B29C-A836-CEB2-803468808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BE5D-D95A-3E83-CE0E-40C5AEB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3F91-DC0F-8B38-439B-206C9DC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2032-D18E-1A69-27A2-ECF4D47C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E08-35E5-15CE-BE10-97DAD21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2E55-AF5D-8AAC-D8A7-A1E08F8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408-DEB3-0A6A-ACD8-6FD71DD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13A0-44E2-EF51-C846-C63EB238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7211-6B5D-7F4A-CE2B-83ADF4C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1AA60-B201-926B-F9BC-31DF1F1C6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42B37-BD23-AECC-69B9-7988FA0D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9832-629E-B247-9778-6103B98E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61C0-DEE7-84A3-9D7A-24462FD8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9BF7-AC91-12E2-AB4F-E78EB8A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F9CE-78C3-CED9-D21D-A8B6A679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3DE2-9D88-BCC9-0653-6226B592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D63F-3771-0ADF-074E-168B8BAF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C7DC-2A5A-3E1D-E7BE-D7EDDC78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955C-D465-93AA-CE69-0DE61797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F5F-7FDC-7984-17BE-9F8D705D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CC41-5B26-29BC-6089-1D433A68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A1DA-F4BB-73D5-1606-40849FE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8351-73C1-6BF5-42DC-FA7D7CBC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0E1C-8BC5-CBE3-F2B8-3188F00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1B5-7F6C-CC2D-C869-60BC719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CA90-F0AF-54A3-94AD-58097986D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0E74-A32C-ED61-F4B3-EB7C97F8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135CC-CA10-94CC-7B2E-BD5BCBA5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546C8-CD20-AD54-D43F-2762005D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8DA7F-DBB7-BE41-783A-4083BF9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166-6DF8-07F0-2C76-BE23F4A1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6430-917B-5512-3487-2414F6F6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BD647-FBC2-D224-F508-DA034404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D4198-62B6-302F-A9B6-D9EEF515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EFE0F-A260-8AD4-9A1A-0596B2EA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A3176-5EF8-68B7-89B3-13E71B74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9620-7054-2EBC-F0A7-A34573B3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E453C-4F71-2437-9CC1-154BA437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AA7-847A-5C84-E470-11523288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2A1A1-92DB-B760-8B57-04C929A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C2531-DC50-E619-44AE-053CBD0A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2116-EEB5-A5FC-F760-16D28152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8C4AD-0429-C6F7-86CB-10A140F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4F5F-CB0D-2287-D651-EEBA9C5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4293F-9D02-7ACF-F58E-0232E72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286-2268-5E23-40FD-4E11B187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D4DF-7952-E713-1F81-13EC2057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0BC7-3657-0342-93A0-AB9CBBB2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127ED-88E3-C838-B6E4-8CCF5891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49CB-389A-466C-27D7-CDCABF34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40D1-682D-81E9-A7B1-5402BBDE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4716-7A03-00BE-4321-A1BD5BE7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5287E-0522-98F9-9BBC-49614C03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2AE3F-913F-B9BA-9854-0BF6AC9D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99893-A87E-1939-D153-9BE5B370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F495-C2F9-23D9-2B89-79171D1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3DCB-3E1A-31B8-2AF0-8C317B07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DC8D6-5DD0-2CD1-ADE1-B796B78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A8CF-F3F6-CC72-FFD7-DEE50522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5496-B6B4-CAF1-5308-03A18E45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A8CB-40E7-AD43-BA9D-877E7F09CF8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1F4B-8B84-F765-2FED-8674C520E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CD4B-BA8E-9057-42EA-DE4EB71A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4A6D-08C8-9D2C-5FCE-C0FBE77FF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C6CB-C69D-850D-9A1E-DB01CE0B8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(Add Ames, Iowa background photo)</a:t>
            </a:r>
          </a:p>
        </p:txBody>
      </p:sp>
    </p:spTree>
    <p:extLst>
      <p:ext uri="{BB962C8B-B14F-4D97-AF65-F5344CB8AC3E}">
        <p14:creationId xmlns:p14="http://schemas.microsoft.com/office/powerpoint/2010/main" val="38262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B741-627B-A993-7B96-1CFFB86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B159-5ADF-4611-D580-8D26899D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models were tried (Linear, </a:t>
            </a:r>
            <a:r>
              <a:rPr lang="en-US" dirty="0" err="1"/>
              <a:t>RandomForest</a:t>
            </a:r>
            <a:r>
              <a:rPr lang="en-US" dirty="0"/>
              <a:t>, Support Vector Regression, </a:t>
            </a:r>
            <a:r>
              <a:rPr lang="en-US" dirty="0" err="1"/>
              <a:t>GradientBoosting</a:t>
            </a:r>
            <a:r>
              <a:rPr lang="en-US" dirty="0"/>
              <a:t>)</a:t>
            </a:r>
          </a:p>
          <a:p>
            <a:r>
              <a:rPr lang="en-US" dirty="0"/>
              <a:t>Found that </a:t>
            </a:r>
            <a:r>
              <a:rPr lang="en-US" dirty="0" err="1"/>
              <a:t>GradientBoosting</a:t>
            </a:r>
            <a:r>
              <a:rPr lang="en-US" dirty="0"/>
              <a:t> was the best model with R^2 of ~89%</a:t>
            </a:r>
          </a:p>
          <a:p>
            <a:r>
              <a:rPr lang="en-US" dirty="0"/>
              <a:t>Performed </a:t>
            </a:r>
            <a:r>
              <a:rPr lang="en-US" dirty="0" err="1"/>
              <a:t>GridSearchCV</a:t>
            </a:r>
            <a:r>
              <a:rPr lang="en-US" dirty="0"/>
              <a:t> to tune hyperparameters for our best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43A-08FE-4ADB-464F-B6EAAABC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House Sale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C722-24F7-C9AF-F5BB-FA9AFD2A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predict price for 2019 and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5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AEB2-E4AB-B65F-6BDB-FA67CEE8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7599-E5C0-175A-0EEB-EB6B1787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pandemic affect house prices and the </a:t>
            </a:r>
            <a:r>
              <a:rPr lang="en-US" dirty="0" err="1"/>
              <a:t>housemarket</a:t>
            </a:r>
            <a:r>
              <a:rPr lang="en-US" dirty="0"/>
              <a:t> in Ames, Iowa</a:t>
            </a:r>
          </a:p>
          <a:p>
            <a:r>
              <a:rPr lang="en-US" dirty="0"/>
              <a:t>What locations would Real Estate Agents want to advertise as good locations for people coming from out of town</a:t>
            </a:r>
          </a:p>
          <a:p>
            <a:r>
              <a:rPr lang="en-US" dirty="0"/>
              <a:t>For some out of towners moving from another city what are the best locations for them in terms of convenience and price of the homes (particularly for remote workers)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8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2460-F467-A9D6-0782-0C24AB1A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165-1FBB-D018-3EF1-1EFCB60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Who we are: a consultant for real estate firm</a:t>
            </a:r>
          </a:p>
          <a:p>
            <a:r>
              <a:rPr lang="en-US" sz="1600" dirty="0"/>
              <a:t>Real Estate firm clients would be people moving from a larger city to a smaller town like Ames to save on housing costs, but work remotely</a:t>
            </a:r>
          </a:p>
          <a:p>
            <a:r>
              <a:rPr lang="en-US" sz="1600" dirty="0"/>
              <a:t>Client main concerns:</a:t>
            </a:r>
          </a:p>
          <a:p>
            <a:pPr lvl="1"/>
            <a:r>
              <a:rPr lang="en-US" sz="1600" dirty="0"/>
              <a:t>Proximity to particular services specified by the client</a:t>
            </a:r>
          </a:p>
          <a:p>
            <a:pPr lvl="1"/>
            <a:r>
              <a:rPr lang="en-US" sz="1600" dirty="0"/>
              <a:t>Housing price based on amenities</a:t>
            </a:r>
          </a:p>
          <a:p>
            <a:r>
              <a:rPr lang="en-US" sz="1600" dirty="0"/>
              <a:t>Real Estate Firm concerns:</a:t>
            </a:r>
          </a:p>
          <a:p>
            <a:pPr lvl="1"/>
            <a:r>
              <a:rPr lang="en-US" sz="1600" dirty="0"/>
              <a:t>How did the housing market change due to the pandemic (i.e. 2019 vs 2021 data)</a:t>
            </a:r>
          </a:p>
          <a:p>
            <a:pPr lvl="1"/>
            <a:r>
              <a:rPr lang="en-US" sz="1600" dirty="0"/>
              <a:t>Proximity to which services impact sale price the most to better advise their clients </a:t>
            </a:r>
          </a:p>
          <a:p>
            <a:pPr lvl="1"/>
            <a:r>
              <a:rPr lang="en-US" sz="1600" dirty="0"/>
              <a:t>Wants to understand where to position advertising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1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3298-AF45-D14C-DE1C-4D03C62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63D-A8F1-09BE-303E-AC0E98AD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Describe specific fields</a:t>
            </a:r>
          </a:p>
          <a:p>
            <a:pPr lvl="1"/>
            <a:r>
              <a:rPr lang="en-US" dirty="0"/>
              <a:t>Feature Engineered fields</a:t>
            </a:r>
          </a:p>
          <a:p>
            <a:pPr lvl="1"/>
            <a:r>
              <a:rPr lang="en-US" dirty="0"/>
              <a:t>Regular standard features selected by greedy algorithm</a:t>
            </a:r>
          </a:p>
          <a:p>
            <a:r>
              <a:rPr lang="en-US" dirty="0"/>
              <a:t>Discuss where the housing data came from (Ames City Assessor)</a:t>
            </a:r>
          </a:p>
          <a:p>
            <a:r>
              <a:rPr lang="en-US" dirty="0"/>
              <a:t>Show distribution of important fields for predicting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Show descriptive models (what fields affect and correlate with </a:t>
            </a:r>
            <a:r>
              <a:rPr lang="en-US" dirty="0" err="1"/>
              <a:t>SalePrice</a:t>
            </a:r>
            <a:r>
              <a:rPr lang="en-US" dirty="0"/>
              <a:t>)</a:t>
            </a:r>
          </a:p>
          <a:p>
            <a:r>
              <a:rPr lang="en-US" dirty="0"/>
              <a:t>Discuss which years were chosen and why (2019, 2021)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Show visualizations for trends in the housing prices and the number of homes sold per month</a:t>
            </a:r>
          </a:p>
          <a:p>
            <a:pPr lvl="1"/>
            <a:r>
              <a:rPr lang="en-US" dirty="0"/>
              <a:t>Show all Area/SF fields and engineered fields in one bar chart</a:t>
            </a:r>
          </a:p>
          <a:p>
            <a:pPr lvl="1"/>
            <a:r>
              <a:rPr lang="en-US" dirty="0"/>
              <a:t>Show frequency table of “Has_” fields</a:t>
            </a:r>
          </a:p>
          <a:p>
            <a:pPr lvl="1"/>
            <a:r>
              <a:rPr lang="en-US" dirty="0"/>
              <a:t>Show Correlations using heatmap to show which fields are more correlated to </a:t>
            </a:r>
            <a:r>
              <a:rPr lang="en-US" dirty="0" err="1"/>
              <a:t>SalePrice</a:t>
            </a:r>
            <a:endParaRPr lang="en-US" dirty="0"/>
          </a:p>
          <a:p>
            <a:pPr lvl="1"/>
            <a:r>
              <a:rPr lang="en-US" dirty="0"/>
              <a:t>Data Visualization of the important fields from Real Estate data for 2019, 2021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00F-9163-AEB2-7F71-C051499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Slide (</a:t>
            </a:r>
            <a:r>
              <a:rPr lang="en-US" dirty="0" err="1"/>
              <a:t>df_Essentials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203-FF2A-0380-F151-756A0CB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criteria for selecting a business within each service</a:t>
            </a:r>
          </a:p>
          <a:p>
            <a:r>
              <a:rPr lang="en-US" dirty="0"/>
              <a:t>Give a list and description of services that we considered</a:t>
            </a:r>
          </a:p>
          <a:p>
            <a:r>
              <a:rPr lang="en-US" dirty="0"/>
              <a:t>Provide map of businesses by services (color coded with their distribution across the city)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Map of the businesses selected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A93C-7117-F49E-CE67-2AC72EF5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a city with many cities&#10;&#10;Description automatically generated">
            <a:extLst>
              <a:ext uri="{FF2B5EF4-FFF2-40B4-BE49-F238E27FC236}">
                <a16:creationId xmlns:a16="http://schemas.microsoft.com/office/drawing/2014/main" id="{F4D51016-38FF-729F-FED1-A64B1BCE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119" y="262493"/>
            <a:ext cx="7852627" cy="6333013"/>
          </a:xfrm>
        </p:spPr>
      </p:pic>
    </p:spTree>
    <p:extLst>
      <p:ext uri="{BB962C8B-B14F-4D97-AF65-F5344CB8AC3E}">
        <p14:creationId xmlns:p14="http://schemas.microsoft.com/office/powerpoint/2010/main" val="11275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4513-6B9E-E9F6-70DB-3E1BAA84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LatLong</a:t>
            </a:r>
            <a:r>
              <a:rPr lang="en-US" dirty="0"/>
              <a:t> and Drive Time section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4303-4881-B5CF-33E2-B7C1C231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Describe source and method for calculating </a:t>
            </a:r>
            <a:r>
              <a:rPr lang="en-US" dirty="0" err="1"/>
              <a:t>LatLongs</a:t>
            </a:r>
            <a:r>
              <a:rPr lang="en-US" dirty="0"/>
              <a:t>, drive time and min point to point distances (OSMR, </a:t>
            </a:r>
            <a:r>
              <a:rPr lang="en-US" dirty="0" err="1"/>
              <a:t>Nominatim</a:t>
            </a:r>
            <a:r>
              <a:rPr lang="en-US" dirty="0"/>
              <a:t>, </a:t>
            </a:r>
            <a:r>
              <a:rPr lang="en-US" dirty="0" err="1"/>
              <a:t>GeoApify</a:t>
            </a:r>
            <a:r>
              <a:rPr lang="en-US" dirty="0"/>
              <a:t>, </a:t>
            </a:r>
            <a:r>
              <a:rPr lang="en-US" dirty="0" err="1"/>
              <a:t>reverselookup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Talk about why we used drive time as opposed to driving distance</a:t>
            </a:r>
          </a:p>
          <a:p>
            <a:pPr lvl="1"/>
            <a:r>
              <a:rPr lang="en-US" dirty="0"/>
              <a:t>Using preliminary descriptive linear models, time presented a higher R^2 than driving distance. This is probably because drive time takes road conditions into account (number of traffic lights, stop signs, traffic conditions, street directions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Discuss methodology for </a:t>
            </a:r>
            <a:r>
              <a:rPr lang="en-US" dirty="0" err="1"/>
              <a:t>latlong</a:t>
            </a:r>
            <a:r>
              <a:rPr lang="en-US" dirty="0"/>
              <a:t> and drive time lookup</a:t>
            </a:r>
          </a:p>
          <a:p>
            <a:pPr lvl="1"/>
            <a:r>
              <a:rPr lang="en-US" dirty="0"/>
              <a:t>First found </a:t>
            </a:r>
            <a:r>
              <a:rPr lang="en-US" dirty="0" err="1"/>
              <a:t>Latlongs</a:t>
            </a:r>
            <a:r>
              <a:rPr lang="en-US" dirty="0"/>
              <a:t>. The </a:t>
            </a:r>
            <a:r>
              <a:rPr lang="en-US" dirty="0" err="1"/>
              <a:t>Latlongs</a:t>
            </a:r>
            <a:r>
              <a:rPr lang="en-US" dirty="0"/>
              <a:t> found were verified using </a:t>
            </a:r>
            <a:r>
              <a:rPr lang="en-US" dirty="0" err="1"/>
              <a:t>reverselookup</a:t>
            </a:r>
            <a:r>
              <a:rPr lang="en-US" dirty="0"/>
              <a:t>. Manually corrected any discrepancies. Then looked up driving times and driving distances through an API</a:t>
            </a:r>
          </a:p>
          <a:p>
            <a:pPr lvl="1"/>
            <a:r>
              <a:rPr lang="en-US" dirty="0"/>
              <a:t>List of resource used: OSMR, </a:t>
            </a:r>
            <a:r>
              <a:rPr lang="en-US" dirty="0" err="1"/>
              <a:t>Nominatim</a:t>
            </a:r>
            <a:r>
              <a:rPr lang="en-US" dirty="0"/>
              <a:t>, </a:t>
            </a:r>
            <a:r>
              <a:rPr lang="en-US" dirty="0" err="1"/>
              <a:t>GeoApify</a:t>
            </a:r>
            <a:r>
              <a:rPr lang="en-US" dirty="0"/>
              <a:t> and Google Maps.</a:t>
            </a:r>
          </a:p>
        </p:txBody>
      </p:sp>
    </p:spTree>
    <p:extLst>
      <p:ext uri="{BB962C8B-B14F-4D97-AF65-F5344CB8AC3E}">
        <p14:creationId xmlns:p14="http://schemas.microsoft.com/office/powerpoint/2010/main" val="19480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62F-6D7E-DE84-C43A-DBFA2B80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7C1C-8F3F-2E0A-2B2F-5C61ED01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fields we created and their significance (“Has_” Booleans, </a:t>
            </a:r>
            <a:r>
              <a:rPr lang="en-US" dirty="0" err="1"/>
              <a:t>TotalArea</a:t>
            </a:r>
            <a:r>
              <a:rPr lang="en-US" dirty="0"/>
              <a:t> and </a:t>
            </a:r>
            <a:r>
              <a:rPr lang="en-US" dirty="0" err="1"/>
              <a:t>TotalArea</a:t>
            </a:r>
            <a:r>
              <a:rPr lang="en-US" dirty="0"/>
              <a:t> with Garage, combined Ext1/2 field into dummy set of cols, dummies for </a:t>
            </a:r>
            <a:r>
              <a:rPr lang="en-US" dirty="0" err="1"/>
              <a:t>HouseStyle</a:t>
            </a:r>
            <a:r>
              <a:rPr lang="en-US" dirty="0"/>
              <a:t> and </a:t>
            </a:r>
            <a:r>
              <a:rPr lang="en-US" dirty="0" err="1"/>
              <a:t>GarageType</a:t>
            </a:r>
            <a:r>
              <a:rPr lang="en-US" dirty="0"/>
              <a:t>)</a:t>
            </a:r>
          </a:p>
          <a:p>
            <a:r>
              <a:rPr lang="en-US" dirty="0"/>
              <a:t>Talk about reengineered times and distances. Minimum distances based on geography.</a:t>
            </a:r>
          </a:p>
          <a:p>
            <a:pPr lvl="1"/>
            <a:r>
              <a:rPr lang="en-US" dirty="0"/>
              <a:t>Closest_5 field, convenience, centrality, </a:t>
            </a:r>
            <a:r>
              <a:rPr lang="en-US" dirty="0" err="1"/>
              <a:t>num_biz</a:t>
            </a:r>
            <a:r>
              <a:rPr lang="en-US" dirty="0"/>
              <a:t> within 180s/480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F9-ED1F-B0C6-B175-03809EAC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60C1-E1B2-C39D-A3A9-6FDA797E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used for feature selection (Lasso, VIF, SFS)</a:t>
            </a:r>
          </a:p>
          <a:p>
            <a:r>
              <a:rPr lang="en-US" dirty="0"/>
              <a:t>Due to multicollinearity issues, VIF and Lasso were unnecessary</a:t>
            </a:r>
          </a:p>
          <a:p>
            <a:r>
              <a:rPr lang="en-US" dirty="0"/>
              <a:t>Chose to use ensemble techniques that can handle multicollinearity</a:t>
            </a:r>
          </a:p>
          <a:p>
            <a:r>
              <a:rPr lang="en-US" dirty="0"/>
              <a:t>Thus SFS was used as a greedy process, both </a:t>
            </a:r>
            <a:r>
              <a:rPr lang="en-US" dirty="0" err="1"/>
              <a:t>fwd</a:t>
            </a:r>
            <a:r>
              <a:rPr lang="en-US" dirty="0"/>
              <a:t> and </a:t>
            </a:r>
            <a:r>
              <a:rPr lang="en-US" dirty="0" err="1"/>
              <a:t>bwd</a:t>
            </a:r>
            <a:r>
              <a:rPr lang="en-US" dirty="0"/>
              <a:t>, which resulted in 37 features selected for the final model</a:t>
            </a:r>
          </a:p>
          <a:p>
            <a:r>
              <a:rPr lang="en-US" dirty="0"/>
              <a:t>Describe the important features in some way using a diagram or list of correlation/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7817-1BFF-C9E7-63CC-91790F7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2019 to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878B-CD2C-B39F-AFE7-28C09C35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means of different features across both years, including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Assess how the market may have changed due to the Pandemic</a:t>
            </a:r>
          </a:p>
          <a:p>
            <a:r>
              <a:rPr lang="en-US" dirty="0"/>
              <a:t>Add visualizations (map comparisons, AB testing table, hypothesis testing table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0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11366</TotalTime>
  <Words>723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Page</vt:lpstr>
      <vt:lpstr>Introduction</vt:lpstr>
      <vt:lpstr>Housing Data Slide</vt:lpstr>
      <vt:lpstr>Services Slide (df_Essentials)</vt:lpstr>
      <vt:lpstr>PowerPoint Presentation</vt:lpstr>
      <vt:lpstr>LatLong and Drive Time section </vt:lpstr>
      <vt:lpstr>Feature Engineering Section</vt:lpstr>
      <vt:lpstr>Feature Selection Section</vt:lpstr>
      <vt:lpstr>Compare 2019 to 2021</vt:lpstr>
      <vt:lpstr>Final Model selection Section</vt:lpstr>
      <vt:lpstr>Sample House Sale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Murrin</dc:creator>
  <cp:lastModifiedBy>Leland Murrin</cp:lastModifiedBy>
  <cp:revision>9</cp:revision>
  <dcterms:created xsi:type="dcterms:W3CDTF">2023-07-15T21:09:27Z</dcterms:created>
  <dcterms:modified xsi:type="dcterms:W3CDTF">2023-07-23T18:35:49Z</dcterms:modified>
</cp:coreProperties>
</file>