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sldIdLst>
    <p:sldId id="3808" r:id="rId2"/>
    <p:sldId id="3830" r:id="rId3"/>
    <p:sldId id="3831" r:id="rId4"/>
    <p:sldId id="307" r:id="rId5"/>
    <p:sldId id="3881" r:id="rId6"/>
    <p:sldId id="313" r:id="rId7"/>
    <p:sldId id="314" r:id="rId8"/>
    <p:sldId id="315" r:id="rId9"/>
    <p:sldId id="308" r:id="rId10"/>
    <p:sldId id="317" r:id="rId11"/>
    <p:sldId id="319" r:id="rId12"/>
    <p:sldId id="318" r:id="rId13"/>
    <p:sldId id="321" r:id="rId14"/>
    <p:sldId id="3832" r:id="rId15"/>
    <p:sldId id="3833" r:id="rId16"/>
    <p:sldId id="3834" r:id="rId17"/>
    <p:sldId id="3835" r:id="rId18"/>
    <p:sldId id="309" r:id="rId19"/>
    <p:sldId id="322" r:id="rId20"/>
    <p:sldId id="323" r:id="rId21"/>
    <p:sldId id="3836" r:id="rId22"/>
    <p:sldId id="3851" r:id="rId23"/>
    <p:sldId id="3853" r:id="rId24"/>
    <p:sldId id="3837" r:id="rId25"/>
    <p:sldId id="3839" r:id="rId26"/>
    <p:sldId id="3852" r:id="rId27"/>
    <p:sldId id="3840" r:id="rId28"/>
    <p:sldId id="3882" r:id="rId29"/>
    <p:sldId id="3841" r:id="rId30"/>
    <p:sldId id="3842" r:id="rId31"/>
    <p:sldId id="3843" r:id="rId32"/>
    <p:sldId id="3844" r:id="rId33"/>
    <p:sldId id="310" r:id="rId34"/>
    <p:sldId id="3845" r:id="rId35"/>
    <p:sldId id="3854" r:id="rId36"/>
    <p:sldId id="3846" r:id="rId37"/>
    <p:sldId id="3855" r:id="rId38"/>
    <p:sldId id="3856" r:id="rId39"/>
    <p:sldId id="3847" r:id="rId40"/>
    <p:sldId id="3857" r:id="rId41"/>
    <p:sldId id="3848" r:id="rId42"/>
    <p:sldId id="3850" r:id="rId43"/>
    <p:sldId id="3849" r:id="rId44"/>
    <p:sldId id="3870" r:id="rId45"/>
    <p:sldId id="3872" r:id="rId46"/>
    <p:sldId id="324" r:id="rId47"/>
    <p:sldId id="3873" r:id="rId48"/>
    <p:sldId id="3874" r:id="rId49"/>
    <p:sldId id="3875" r:id="rId50"/>
    <p:sldId id="3876" r:id="rId51"/>
    <p:sldId id="3877" r:id="rId52"/>
    <p:sldId id="3878" r:id="rId53"/>
    <p:sldId id="3879" r:id="rId54"/>
    <p:sldId id="3880" r:id="rId55"/>
    <p:sldId id="388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p:restoredTop sz="80305" autoAdjust="0"/>
  </p:normalViewPr>
  <p:slideViewPr>
    <p:cSldViewPr snapToGrid="0" snapToObjects="1">
      <p:cViewPr varScale="1">
        <p:scale>
          <a:sx n="92" d="100"/>
          <a:sy n="92" d="100"/>
        </p:scale>
        <p:origin x="1236" y="78"/>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CCE95-9802-FF4D-BF14-C0BADA9BA38E}" type="datetimeFigureOut">
              <a:rPr kumimoji="1" lang="zh-CN" altLang="en-US" smtClean="0"/>
              <a:t>2021/1/9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05F7E-8FCD-B247-8658-9B89ABB1145E}" type="slidenum">
              <a:rPr kumimoji="1" lang="zh-CN" altLang="en-US" smtClean="0"/>
              <a:t>‹#›</a:t>
            </a:fld>
            <a:endParaRPr kumimoji="1" lang="zh-CN" altLang="en-US"/>
          </a:p>
        </p:txBody>
      </p:sp>
    </p:spTree>
    <p:extLst>
      <p:ext uri="{BB962C8B-B14F-4D97-AF65-F5344CB8AC3E}">
        <p14:creationId xmlns:p14="http://schemas.microsoft.com/office/powerpoint/2010/main" val="188969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xy.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xy.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link.zhihu.com/?target=http%3A//www.foo.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a:t>
            </a:fld>
            <a:endParaRPr kumimoji="1" lang="zh-CN" altLang="en-US"/>
          </a:p>
        </p:txBody>
      </p:sp>
    </p:spTree>
    <p:extLst>
      <p:ext uri="{BB962C8B-B14F-4D97-AF65-F5344CB8AC3E}">
        <p14:creationId xmlns:p14="http://schemas.microsoft.com/office/powerpoint/2010/main" val="290470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在</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Internet</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上域名与</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地址之间存在一对一（或多对一）关系，域名便于人们记忆，但通信终端只认识</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地址，互联网用户计算机中的应用需要与另一台计算机通信时，需要知道目的计算机的</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地址，域名到</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地址的转换工作称为域名解析，域名解析需要由专门的域名解析服务器来完成</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本地计算机使用</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服务的过程为应用向本机</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解析器发起请求，该解析器如果从它的数据中寻找到对应</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地址，则发送给应用，否则发送请求至系统指定的本地</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服务器，本地</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服务器查看自己的数据，如果没有，则会从互联网其它</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服务器查询到</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地址，发送给用户。</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用户打开</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Web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浏览器，在地址栏中输入</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www.example.com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2.www.example.com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的请求被路由到</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解析程序，这一般由用户的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Internet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服务提供商</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(ISP)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进行管理，例如有线</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Internet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服务提供商、</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DSL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宽带提供商或公司网络。</a:t>
            </a: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3.ISP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解析程序经过一个迭代查询过程，最终获得</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www.example.com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相关值</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a:t>
            </a:r>
            <a:r>
              <a:rPr lang="x-none" altLang="zh-CN" sz="18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47.94.221.113</a:t>
            </a:r>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解析程序将此值返回至</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Web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浏览器。</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解析程序还会将</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example.com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地址缓存一定时长，以便在下次有人浏览</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example.com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时更快地作出响应。</a:t>
            </a: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5.Web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浏览器将</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www.example.com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的请求发送到从</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解析程序中获得的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a:t>
            </a:r>
          </a:p>
          <a:p>
            <a:pPr marL="127000" indent="304800" algn="just"/>
            <a:r>
              <a:rPr lang="x-none" altLang="zh-CN" sz="1800" kern="100" dirty="0">
                <a:effectLst/>
                <a:latin typeface="宋体" panose="02010600030101010101" pitchFamily="2" charset="-122"/>
                <a:ea typeface="宋体" panose="02010600030101010101" pitchFamily="2" charset="-122"/>
                <a:cs typeface="Times New Roman" panose="02020603050405020304" pitchFamily="18" charset="0"/>
              </a:rPr>
              <a:t>6.</a:t>
            </a:r>
            <a:r>
              <a:rPr lang="x-none" altLang="zh-CN" sz="1800"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47.94.221.113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服务器或其他资源将</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www.example.com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页面返回到</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浏览器，</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浏览器显示该页面。</a:t>
            </a:r>
          </a:p>
          <a:p>
            <a:pPr marL="304800" algn="just">
              <a:lnSpc>
                <a:spcPct val="150000"/>
              </a:lnSpc>
            </a:pP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10</a:t>
            </a:fld>
            <a:endParaRPr kumimoji="1" lang="zh-CN" altLang="en-US"/>
          </a:p>
        </p:txBody>
      </p:sp>
    </p:spTree>
    <p:extLst>
      <p:ext uri="{BB962C8B-B14F-4D97-AF65-F5344CB8AC3E}">
        <p14:creationId xmlns:p14="http://schemas.microsoft.com/office/powerpoint/2010/main" val="33697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域名系统对每一条查询请求均按照域</a:t>
            </a:r>
            <a:r>
              <a:rPr lang="zh-CN" altLang="zh-CN" sz="1800" kern="0" dirty="0">
                <a:solidFill>
                  <a:srgbClr val="000000"/>
                </a:solidFill>
                <a:effectLst/>
                <a:ea typeface="宋体" panose="02010600030101010101" pitchFamily="2" charset="-122"/>
                <a:cs typeface="宋体" panose="02010600030101010101" pitchFamily="2" charset="-122"/>
              </a:rPr>
              <a:t>名空间层次化结构，以自上而下的方式进行应答。权威域名服务器在接收到查询请求后</a:t>
            </a:r>
            <a:r>
              <a:rPr lang="zh-CN" altLang="en-US" sz="1800" kern="0" dirty="0">
                <a:solidFill>
                  <a:srgbClr val="000000"/>
                </a:solidFill>
                <a:effectLst/>
                <a:ea typeface="宋体" panose="02010600030101010101" pitchFamily="2" charset="-122"/>
                <a:cs typeface="宋体" panose="02010600030101010101" pitchFamily="2" charset="-122"/>
              </a:rPr>
              <a:t>，</a:t>
            </a:r>
            <a:r>
              <a:rPr lang="zh-CN" altLang="zh-CN" sz="1800" kern="0" dirty="0">
                <a:solidFill>
                  <a:srgbClr val="000000"/>
                </a:solidFill>
                <a:effectLst/>
                <a:ea typeface="宋体" panose="02010600030101010101" pitchFamily="2" charset="-122"/>
                <a:cs typeface="宋体" panose="02010600030101010101" pitchFamily="2" charset="-122"/>
              </a:rPr>
              <a:t>若所查询域名出现在其区域文件中，则权威服务器直接返回解析结果；若所查询域名属于其子域，则权威域名服务器返回其子域的授权信息（步骤</a:t>
            </a:r>
            <a:r>
              <a:rPr lang="en-US" altLang="zh-CN" sz="1800" kern="0" dirty="0">
                <a:solidFill>
                  <a:srgbClr val="000000"/>
                </a:solidFill>
                <a:effectLst/>
                <a:ea typeface="宋体" panose="02010600030101010101" pitchFamily="2" charset="-122"/>
                <a:cs typeface="宋体" panose="02010600030101010101" pitchFamily="2" charset="-122"/>
              </a:rPr>
              <a:t>3</a:t>
            </a:r>
            <a:r>
              <a:rPr lang="zh-CN" altLang="zh-CN" sz="1800" kern="0" dirty="0">
                <a:solidFill>
                  <a:srgbClr val="000000"/>
                </a:solidFill>
                <a:effectLst/>
                <a:ea typeface="宋体" panose="02010600030101010101" pitchFamily="2" charset="-122"/>
                <a:cs typeface="宋体" panose="02010600030101010101" pitchFamily="2" charset="-122"/>
              </a:rPr>
              <a:t>、</a:t>
            </a:r>
            <a:r>
              <a:rPr lang="en-US" altLang="zh-CN" sz="1800" kern="0" dirty="0">
                <a:solidFill>
                  <a:srgbClr val="000000"/>
                </a:solidFill>
                <a:effectLst/>
                <a:ea typeface="宋体" panose="02010600030101010101" pitchFamily="2" charset="-122"/>
                <a:cs typeface="宋体" panose="02010600030101010101" pitchFamily="2" charset="-122"/>
              </a:rPr>
              <a:t>5</a:t>
            </a:r>
            <a:r>
              <a:rPr lang="zh-CN" altLang="zh-CN" sz="1800" kern="0" dirty="0">
                <a:solidFill>
                  <a:srgbClr val="000000"/>
                </a:solidFill>
                <a:effectLst/>
                <a:ea typeface="宋体" panose="02010600030101010101" pitchFamily="2" charset="-122"/>
                <a:cs typeface="宋体" panose="02010600030101010101" pitchFamily="2" charset="-122"/>
              </a:rPr>
              <a:t>、</a:t>
            </a:r>
            <a:r>
              <a:rPr lang="en-US" altLang="zh-CN" sz="1800" kern="0" dirty="0">
                <a:solidFill>
                  <a:srgbClr val="000000"/>
                </a:solidFill>
                <a:effectLst/>
                <a:ea typeface="宋体" panose="02010600030101010101" pitchFamily="2" charset="-122"/>
                <a:cs typeface="宋体" panose="02010600030101010101" pitchFamily="2" charset="-122"/>
              </a:rPr>
              <a:t>7</a:t>
            </a:r>
            <a:r>
              <a:rPr lang="zh-CN" altLang="zh-CN" sz="1800" kern="0" dirty="0">
                <a:solidFill>
                  <a:srgbClr val="000000"/>
                </a:solidFill>
                <a:effectLst/>
                <a:ea typeface="宋体" panose="02010600030101010101" pitchFamily="2" charset="-122"/>
                <a:cs typeface="宋体" panose="02010600030101010101" pitchFamily="2" charset="-122"/>
              </a:rPr>
              <a:t>）。此后，域名查询方将继续根据子域的权威域名服务器信息进行迭代查询，直至获得最终的解析结果，向客户端返回结果（步骤</a:t>
            </a:r>
            <a:r>
              <a:rPr lang="en-US" altLang="zh-CN" sz="1800" kern="0" dirty="0">
                <a:solidFill>
                  <a:srgbClr val="000000"/>
                </a:solidFill>
                <a:effectLst/>
                <a:ea typeface="宋体" panose="02010600030101010101" pitchFamily="2" charset="-122"/>
                <a:cs typeface="宋体" panose="02010600030101010101" pitchFamily="2" charset="-122"/>
              </a:rPr>
              <a:t>8</a:t>
            </a:r>
            <a:r>
              <a:rPr lang="zh-CN" altLang="zh-CN" sz="1800" kern="0" dirty="0">
                <a:solidFill>
                  <a:srgbClr val="000000"/>
                </a:solidFill>
                <a:effectLst/>
                <a:ea typeface="宋体" panose="02010600030101010101" pitchFamily="2" charset="-122"/>
                <a:cs typeface="宋体" panose="02010600030101010101" pitchFamily="2" charset="-122"/>
              </a:rPr>
              <a:t>）</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11</a:t>
            </a:fld>
            <a:endParaRPr kumimoji="1" lang="zh-CN" altLang="en-US"/>
          </a:p>
        </p:txBody>
      </p:sp>
    </p:spTree>
    <p:extLst>
      <p:ext uri="{BB962C8B-B14F-4D97-AF65-F5344CB8AC3E}">
        <p14:creationId xmlns:p14="http://schemas.microsoft.com/office/powerpoint/2010/main" val="11457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0" dirty="0">
                <a:solidFill>
                  <a:srgbClr val="000000"/>
                </a:solidFill>
                <a:effectLst/>
                <a:ea typeface="宋体" panose="02010600030101010101" pitchFamily="2" charset="-122"/>
                <a:cs typeface="宋体" panose="02010600030101010101" pitchFamily="2" charset="-122"/>
              </a:rPr>
              <a:t>实际请求过程中，并不是每一次域名解析都要完成整个查询流程。</a:t>
            </a:r>
            <a:endParaRPr lang="en-US" altLang="zh-CN" sz="1800" kern="0" dirty="0">
              <a:solidFill>
                <a:srgbClr val="000000"/>
              </a:solidFill>
              <a:effectLst/>
              <a:ea typeface="宋体" panose="02010600030101010101" pitchFamily="2" charset="-122"/>
              <a:cs typeface="宋体" panose="02010600030101010101" pitchFamily="2" charset="-122"/>
            </a:endParaRP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以访问</a:t>
            </a: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www.xy.com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为例，客户端去本地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服务器的查询过程为递归查询，本地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服务器获取最终域名对应</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的过程为迭代查询。</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一个实际的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域名解析过程包括：</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）客户端查询本机</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缓存，如缓存没有，则查询</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hosts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文件，如果找到该域名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地址，直接读取该地址。</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hosts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记录里不存在，则查询指定本地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服务器查找本地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服务器缓存，有结果就返回。</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）如没有结果，则查找根服务器，如根服务器查找无结果，则会告知本地服务器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顶级域位置。</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）本地服务器去</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顶级域查找，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顶级域查找无结果，则告知本地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服务器本地无记录，但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xy.com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应该会知道。</a:t>
            </a:r>
          </a:p>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xy.com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获取结果，并向客户端返回查询结果，此时可在本地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服务器缓存一份结果，方便再次查询时直接获取。</a:t>
            </a: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12</a:t>
            </a:fld>
            <a:endParaRPr kumimoji="1" lang="zh-CN" altLang="en-US"/>
          </a:p>
        </p:txBody>
      </p:sp>
    </p:spTree>
    <p:extLst>
      <p:ext uri="{BB962C8B-B14F-4D97-AF65-F5344CB8AC3E}">
        <p14:creationId xmlns:p14="http://schemas.microsoft.com/office/powerpoint/2010/main" val="66296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304800" algn="just"/>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13</a:t>
            </a:fld>
            <a:endParaRPr kumimoji="1" lang="zh-CN" altLang="en-US"/>
          </a:p>
        </p:txBody>
      </p:sp>
    </p:spTree>
    <p:extLst>
      <p:ext uri="{BB962C8B-B14F-4D97-AF65-F5344CB8AC3E}">
        <p14:creationId xmlns:p14="http://schemas.microsoft.com/office/powerpoint/2010/main" val="146777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304800" algn="just"/>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问题区（</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Question Section</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）：这里填写所要查询的问题（可以是一个或多个），主要填查询内容和查询类型，比如想要查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www.baidu.com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记录，就填</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www.baidu.com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127000" indent="304800" algn="just"/>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7000" indent="304800" algn="just"/>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应答区（</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Answer Section</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）：这里给出查询问题的答案，对于</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记录类型的问题，这里会给出一个或多个</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记录，也可能给出一个或多个</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CNAME</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记录。当然，如果问题问的是</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记录，这里就会应答</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a:t>
            </a:r>
          </a:p>
          <a:p>
            <a:pPr marL="127000" indent="304800" algn="just"/>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7000" indent="304800" algn="just"/>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权威区（</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Authority Section</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）：这里给出一个或多个</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记录，其实就是那些</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referral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，也即告诉</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LDNS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问谁会更接近答案一些，比如</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com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会在这里给出</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baidu.com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的权威</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（可以给出多个）。注意，在必要情况下，权威</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在应答区给出回答的同时，还会在权威区给出</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NS</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记录。</a:t>
            </a:r>
          </a:p>
          <a:p>
            <a:pPr marL="127000" indent="304800" algn="just"/>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dirty="0">
                <a:effectLst/>
                <a:ea typeface="宋体" panose="02010600030101010101" pitchFamily="2" charset="-122"/>
                <a:cs typeface="Times New Roman" panose="02020603050405020304" pitchFamily="18" charset="0"/>
              </a:rPr>
              <a:t>附加区（</a:t>
            </a:r>
            <a:r>
              <a:rPr lang="en-US" altLang="zh-CN" sz="1200" dirty="0">
                <a:effectLst/>
                <a:ea typeface="宋体" panose="02010600030101010101" pitchFamily="2" charset="-122"/>
                <a:cs typeface="Times New Roman" panose="02020603050405020304" pitchFamily="18" charset="0"/>
              </a:rPr>
              <a:t>Additional Section</a:t>
            </a:r>
            <a:r>
              <a:rPr lang="zh-CN" altLang="zh-CN" sz="1200" dirty="0">
                <a:effectLst/>
                <a:ea typeface="宋体" panose="02010600030101010101" pitchFamily="2" charset="-122"/>
                <a:cs typeface="Times New Roman" panose="02020603050405020304" pitchFamily="18" charset="0"/>
              </a:rPr>
              <a:t>）：这里存放附加的一些记录。比如在给出权威</a:t>
            </a:r>
            <a:r>
              <a:rPr lang="en-US" altLang="zh-CN" sz="1200" dirty="0">
                <a:effectLst/>
                <a:ea typeface="宋体" panose="02010600030101010101" pitchFamily="2" charset="-122"/>
                <a:cs typeface="Times New Roman" panose="02020603050405020304" pitchFamily="18" charset="0"/>
              </a:rPr>
              <a:t>NS</a:t>
            </a:r>
            <a:r>
              <a:rPr lang="zh-CN" altLang="zh-CN" sz="1200" dirty="0">
                <a:effectLst/>
                <a:ea typeface="宋体" panose="02010600030101010101" pitchFamily="2" charset="-122"/>
                <a:cs typeface="Times New Roman" panose="02020603050405020304" pitchFamily="18" charset="0"/>
              </a:rPr>
              <a:t>记录的同时，会把它的</a:t>
            </a:r>
            <a:r>
              <a:rPr lang="en-US" altLang="zh-CN" sz="1200" dirty="0">
                <a:effectLst/>
                <a:ea typeface="宋体" panose="02010600030101010101" pitchFamily="2" charset="-122"/>
                <a:cs typeface="Times New Roman" panose="02020603050405020304" pitchFamily="18" charset="0"/>
              </a:rPr>
              <a:t>A</a:t>
            </a:r>
            <a:r>
              <a:rPr lang="zh-CN" altLang="zh-CN" sz="1200" dirty="0">
                <a:effectLst/>
                <a:ea typeface="宋体" panose="02010600030101010101" pitchFamily="2" charset="-122"/>
                <a:cs typeface="Times New Roman" panose="02020603050405020304" pitchFamily="18" charset="0"/>
              </a:rPr>
              <a:t>记录放在这里（在</a:t>
            </a:r>
            <a:r>
              <a:rPr lang="en-US" altLang="zh-CN" sz="1200" dirty="0">
                <a:effectLst/>
                <a:ea typeface="宋体" panose="02010600030101010101" pitchFamily="2" charset="-122"/>
                <a:cs typeface="Times New Roman" panose="02020603050405020304" pitchFamily="18" charset="0"/>
              </a:rPr>
              <a:t>NS</a:t>
            </a:r>
            <a:r>
              <a:rPr lang="zh-CN" altLang="zh-CN" sz="1200" dirty="0">
                <a:effectLst/>
                <a:ea typeface="宋体" panose="02010600030101010101" pitchFamily="2" charset="-122"/>
                <a:cs typeface="Times New Roman" panose="02020603050405020304" pitchFamily="18" charset="0"/>
              </a:rPr>
              <a:t>记录中是不会有</a:t>
            </a:r>
            <a:r>
              <a:rPr lang="en-US" altLang="zh-CN" sz="1200" dirty="0">
                <a:effectLst/>
                <a:ea typeface="宋体" panose="02010600030101010101" pitchFamily="2" charset="-122"/>
                <a:cs typeface="Times New Roman" panose="02020603050405020304" pitchFamily="18" charset="0"/>
              </a:rPr>
              <a:t>IP</a:t>
            </a:r>
            <a:r>
              <a:rPr lang="zh-CN" altLang="zh-CN" sz="1200" dirty="0">
                <a:effectLst/>
                <a:ea typeface="宋体" panose="02010600030101010101" pitchFamily="2" charset="-122"/>
                <a:cs typeface="Times New Roman" panose="02020603050405020304" pitchFamily="18" charset="0"/>
              </a:rPr>
              <a:t>的），这样做的好处是可以解决鸡生蛋蛋生鸡的问题，比如你查</a:t>
            </a:r>
            <a:r>
              <a:rPr lang="en-US" altLang="zh-CN" sz="1200" dirty="0">
                <a:effectLst/>
                <a:ea typeface="宋体" panose="02010600030101010101" pitchFamily="2" charset="-122"/>
                <a:cs typeface="Times New Roman" panose="02020603050405020304" pitchFamily="18" charset="0"/>
              </a:rPr>
              <a:t>www.baidu.com</a:t>
            </a:r>
            <a:r>
              <a:rPr lang="zh-CN" altLang="zh-CN" sz="1200" dirty="0">
                <a:effectLst/>
                <a:ea typeface="宋体" panose="02010600030101010101" pitchFamily="2" charset="-122"/>
                <a:cs typeface="Times New Roman" panose="02020603050405020304" pitchFamily="18" charset="0"/>
              </a:rPr>
              <a:t>，权威告诉你去找</a:t>
            </a:r>
            <a:r>
              <a:rPr lang="en-US" altLang="zh-CN" sz="1200" dirty="0">
                <a:effectLst/>
                <a:ea typeface="宋体" panose="02010600030101010101" pitchFamily="2" charset="-122"/>
                <a:cs typeface="Times New Roman" panose="02020603050405020304" pitchFamily="18" charset="0"/>
              </a:rPr>
              <a:t>ns.baidu.com</a:t>
            </a:r>
            <a:r>
              <a:rPr lang="zh-CN" altLang="zh-CN" sz="1200" dirty="0">
                <a:effectLst/>
                <a:ea typeface="宋体" panose="02010600030101010101" pitchFamily="2" charset="-122"/>
                <a:cs typeface="Times New Roman" panose="02020603050405020304" pitchFamily="18" charset="0"/>
              </a:rPr>
              <a:t>，如果没有这个附加的</a:t>
            </a:r>
            <a:r>
              <a:rPr lang="en-US" altLang="zh-CN" sz="1200" dirty="0">
                <a:effectLst/>
                <a:ea typeface="宋体" panose="02010600030101010101" pitchFamily="2" charset="-122"/>
                <a:cs typeface="Times New Roman" panose="02020603050405020304" pitchFamily="18" charset="0"/>
              </a:rPr>
              <a:t>A</a:t>
            </a:r>
            <a:r>
              <a:rPr lang="zh-CN" altLang="zh-CN" sz="1200" dirty="0">
                <a:effectLst/>
                <a:ea typeface="宋体" panose="02010600030101010101" pitchFamily="2" charset="-122"/>
                <a:cs typeface="Times New Roman" panose="02020603050405020304" pitchFamily="18" charset="0"/>
              </a:rPr>
              <a:t>记录（又称胶水记录，</a:t>
            </a:r>
            <a:r>
              <a:rPr lang="en-US" altLang="zh-CN" sz="1200" dirty="0">
                <a:effectLst/>
                <a:ea typeface="宋体" panose="02010600030101010101" pitchFamily="2" charset="-122"/>
                <a:cs typeface="Times New Roman" panose="02020603050405020304" pitchFamily="18" charset="0"/>
              </a:rPr>
              <a:t>glue record</a:t>
            </a:r>
            <a:r>
              <a:rPr lang="zh-CN" altLang="zh-CN" sz="1200" dirty="0">
                <a:effectLst/>
                <a:ea typeface="宋体" panose="02010600030101010101" pitchFamily="2" charset="-122"/>
                <a:cs typeface="Times New Roman" panose="02020603050405020304" pitchFamily="18" charset="0"/>
              </a:rPr>
              <a:t>），你就得去问</a:t>
            </a:r>
            <a:r>
              <a:rPr lang="en-US" altLang="zh-CN" sz="1200" dirty="0">
                <a:effectLst/>
                <a:ea typeface="宋体" panose="02010600030101010101" pitchFamily="2" charset="-122"/>
                <a:cs typeface="Times New Roman" panose="02020603050405020304" pitchFamily="18" charset="0"/>
              </a:rPr>
              <a:t>ns.baidu.com</a:t>
            </a:r>
            <a:r>
              <a:rPr lang="zh-CN" altLang="zh-CN" sz="1200" dirty="0">
                <a:effectLst/>
                <a:ea typeface="宋体" panose="02010600030101010101" pitchFamily="2" charset="-122"/>
                <a:cs typeface="Times New Roman" panose="02020603050405020304" pitchFamily="18" charset="0"/>
              </a:rPr>
              <a:t>的</a:t>
            </a:r>
            <a:r>
              <a:rPr lang="en-US" altLang="zh-CN" sz="1200" dirty="0">
                <a:effectLst/>
                <a:ea typeface="宋体" panose="02010600030101010101" pitchFamily="2" charset="-122"/>
                <a:cs typeface="Times New Roman" panose="02020603050405020304" pitchFamily="18" charset="0"/>
              </a:rPr>
              <a:t>A</a:t>
            </a:r>
            <a:r>
              <a:rPr lang="zh-CN" altLang="zh-CN" sz="1200" dirty="0">
                <a:effectLst/>
                <a:ea typeface="宋体" panose="02010600030101010101" pitchFamily="2" charset="-122"/>
                <a:cs typeface="Times New Roman" panose="02020603050405020304" pitchFamily="18" charset="0"/>
              </a:rPr>
              <a:t>记录，然后权威又告诉你去找</a:t>
            </a:r>
            <a:r>
              <a:rPr lang="en-US" altLang="zh-CN" sz="1200" dirty="0">
                <a:effectLst/>
                <a:ea typeface="宋体" panose="02010600030101010101" pitchFamily="2" charset="-122"/>
                <a:cs typeface="Times New Roman" panose="02020603050405020304" pitchFamily="18" charset="0"/>
              </a:rPr>
              <a:t>ns.baidu.com</a:t>
            </a:r>
            <a:r>
              <a:rPr lang="zh-CN" altLang="zh-CN" sz="1200" dirty="0">
                <a:effectLst/>
                <a:ea typeface="宋体" panose="02010600030101010101" pitchFamily="2" charset="-122"/>
                <a:cs typeface="Times New Roman" panose="02020603050405020304" pitchFamily="18" charset="0"/>
              </a:rPr>
              <a:t>，这就进入一个无解的循环之中。</a:t>
            </a:r>
            <a:endParaRPr lang="en-US" altLang="zh-CN" sz="1200" dirty="0">
              <a:effectLst/>
              <a:ea typeface="宋体" panose="02010600030101010101" pitchFamily="2" charset="-122"/>
              <a:cs typeface="Times New Roman" panose="02020603050405020304" pitchFamily="18" charset="0"/>
            </a:endParaRPr>
          </a:p>
          <a:p>
            <a:pPr marL="127000" indent="304800" algn="just"/>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14</a:t>
            </a:fld>
            <a:endParaRPr kumimoji="1" lang="zh-CN" altLang="en-US"/>
          </a:p>
        </p:txBody>
      </p:sp>
    </p:spTree>
    <p:extLst>
      <p:ext uri="{BB962C8B-B14F-4D97-AF65-F5344CB8AC3E}">
        <p14:creationId xmlns:p14="http://schemas.microsoft.com/office/powerpoint/2010/main" val="156345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发送“</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dig @a.root-servers.net  </a:t>
            </a:r>
            <a:r>
              <a:rPr lang="x-none" altLang="zh-CN" sz="1800" u="sng" kern="0" dirty="0">
                <a:solidFill>
                  <a:srgbClr val="0563C1"/>
                </a:solidFill>
                <a:effectLst/>
                <a:latin typeface="Times New Roman" panose="02020603050405020304" pitchFamily="18" charset="0"/>
                <a:ea typeface="宋体" panose="02010600030101010101" pitchFamily="2" charset="-122"/>
                <a:cs typeface="NotoSerifCJKjp-Light-Identity-H"/>
                <a:hlinkClick r:id="rId3"/>
              </a:rPr>
              <a:t>www.</a:t>
            </a:r>
            <a:r>
              <a:rPr lang="x-none" altLang="zh-CN" sz="1800" u="none" strike="noStrike" dirty="0">
                <a:solidFill>
                  <a:srgbClr val="0563C1"/>
                </a:solidFill>
                <a:effectLst/>
                <a:latin typeface="Times New Roman" panose="02020603050405020304" pitchFamily="18" charset="0"/>
                <a:ea typeface="宋体" panose="02010600030101010101" pitchFamily="2" charset="-122"/>
                <a:hlinkClick r:id="rId3"/>
              </a:rPr>
              <a:t> </a:t>
            </a:r>
            <a:r>
              <a:rPr lang="x-none" altLang="zh-CN" sz="1800" u="sng" kern="0" dirty="0">
                <a:solidFill>
                  <a:srgbClr val="0563C1"/>
                </a:solidFill>
                <a:effectLst/>
                <a:latin typeface="Times New Roman" panose="02020603050405020304" pitchFamily="18" charset="0"/>
                <a:ea typeface="宋体" panose="02010600030101010101" pitchFamily="2" charset="-122"/>
                <a:cs typeface="NotoSerifCJKjp-Light-Identity-H"/>
                <a:hlinkClick r:id="rId3"/>
              </a:rPr>
              <a:t>thucsnet.com</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”命令。由于根服务器不知道答案，应答中不包含回复部分，因此在授权部分提供了</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.com</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区域的权威域名服务器名字（一个或多个）</a:t>
            </a:r>
            <a:r>
              <a:rPr lang="zh-CN" altLang="en-US" sz="1800" kern="0" dirty="0">
                <a:solidFill>
                  <a:srgbClr val="000000"/>
                </a:solidFill>
                <a:effectLst/>
                <a:latin typeface="Times New Roman" panose="02020603050405020304" pitchFamily="18" charset="0"/>
                <a:ea typeface="宋体" panose="02010600030101010101" pitchFamily="2" charset="-122"/>
                <a:cs typeface="NotoSerifCJKjp-Light-Identity-H"/>
              </a:rPr>
              <a:t>，</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对应的地址在附加部分</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15</a:t>
            </a:fld>
            <a:endParaRPr kumimoji="1" lang="zh-CN" altLang="en-US"/>
          </a:p>
        </p:txBody>
      </p:sp>
    </p:spTree>
    <p:extLst>
      <p:ext uri="{BB962C8B-B14F-4D97-AF65-F5344CB8AC3E}">
        <p14:creationId xmlns:p14="http://schemas.microsoft.com/office/powerpoint/2010/main" val="3202744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LDNS</a:t>
            </a:r>
            <a:r>
              <a:rPr lang="zh-CN" altLang="en-US"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选择权威域名服务器，如通过“</a:t>
            </a:r>
            <a:r>
              <a:rPr lang="en-US" altLang="zh-CN"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dig @f.gtld-servers.net  www.thucsnet.com”</a:t>
            </a:r>
            <a:r>
              <a:rPr lang="zh-CN" altLang="en-US"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 发送。得到</a:t>
            </a:r>
            <a:r>
              <a:rPr lang="en-US" altLang="zh-CN"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thucsnet.com</a:t>
            </a:r>
            <a:r>
              <a:rPr lang="zh-CN" altLang="en-US" sz="1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区域的权威域名服务器及地址</a:t>
            </a: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16</a:t>
            </a:fld>
            <a:endParaRPr kumimoji="1" lang="zh-CN" altLang="en-US"/>
          </a:p>
        </p:txBody>
      </p:sp>
    </p:spTree>
    <p:extLst>
      <p:ext uri="{BB962C8B-B14F-4D97-AF65-F5344CB8AC3E}">
        <p14:creationId xmlns:p14="http://schemas.microsoft.com/office/powerpoint/2010/main" val="3327100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反向查询和正向查询相似，使用</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dig -x 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，给定一个</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解析器通过迭代查询发送请求，从</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root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服务器开始查询，找到指针（</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PTR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）记录，使用</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地址获得相关的域名或主机名。每个</a:t>
            </a:r>
            <a:r>
              <a:rPr lang="x-none"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PTR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记录都应存在一个对应的域名记录，从而找到对应域名。</a:t>
            </a:r>
          </a:p>
          <a:p>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如对地址</a:t>
            </a:r>
            <a:r>
              <a:rPr lang="x-none" altLang="zh-CN" sz="1800" dirty="0">
                <a:effectLst/>
                <a:ea typeface="宋体" panose="02010600030101010101" pitchFamily="2" charset="-122"/>
                <a:cs typeface="Times New Roman" panose="02020603050405020304" pitchFamily="18" charset="0"/>
              </a:rPr>
              <a:t>8.8.8.8</a:t>
            </a:r>
            <a:r>
              <a:rPr lang="zh-CN" altLang="zh-CN" sz="1800" dirty="0">
                <a:effectLst/>
                <a:ea typeface="宋体" panose="02010600030101010101" pitchFamily="2" charset="-122"/>
                <a:cs typeface="Times New Roman" panose="02020603050405020304" pitchFamily="18" charset="0"/>
              </a:rPr>
              <a:t>发起查询，则</a:t>
            </a:r>
            <a:r>
              <a:rPr lang="x-none" altLang="zh-CN" sz="1800" dirty="0">
                <a:effectLst/>
                <a:ea typeface="宋体" panose="02010600030101010101" pitchFamily="2" charset="-122"/>
                <a:cs typeface="Times New Roman" panose="02020603050405020304" pitchFamily="18" charset="0"/>
              </a:rPr>
              <a:t>ANSWER SECTION</a:t>
            </a:r>
            <a:r>
              <a:rPr lang="zh-CN" altLang="zh-CN" sz="1800" dirty="0">
                <a:effectLst/>
                <a:ea typeface="宋体" panose="02010600030101010101" pitchFamily="2" charset="-122"/>
                <a:cs typeface="Times New Roman" panose="02020603050405020304" pitchFamily="18" charset="0"/>
              </a:rPr>
              <a:t>得到地址对应的域名</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17</a:t>
            </a:fld>
            <a:endParaRPr kumimoji="1" lang="zh-CN" altLang="en-US"/>
          </a:p>
        </p:txBody>
      </p:sp>
    </p:spTree>
    <p:extLst>
      <p:ext uri="{BB962C8B-B14F-4D97-AF65-F5344CB8AC3E}">
        <p14:creationId xmlns:p14="http://schemas.microsoft.com/office/powerpoint/2010/main" val="377462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18</a:t>
            </a:fld>
            <a:endParaRPr kumimoji="1" lang="zh-CN" altLang="en-US"/>
          </a:p>
        </p:txBody>
      </p:sp>
    </p:spTree>
    <p:extLst>
      <p:ext uri="{BB962C8B-B14F-4D97-AF65-F5344CB8AC3E}">
        <p14:creationId xmlns:p14="http://schemas.microsoft.com/office/powerpoint/2010/main" val="854133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19</a:t>
            </a:fld>
            <a:endParaRPr kumimoji="1" lang="zh-CN" altLang="en-US"/>
          </a:p>
        </p:txBody>
      </p:sp>
    </p:spTree>
    <p:extLst>
      <p:ext uri="{BB962C8B-B14F-4D97-AF65-F5344CB8AC3E}">
        <p14:creationId xmlns:p14="http://schemas.microsoft.com/office/powerpoint/2010/main" val="289904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海滨</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a:t>
            </a:fld>
            <a:endParaRPr kumimoji="1" lang="zh-CN" altLang="en-US"/>
          </a:p>
        </p:txBody>
      </p:sp>
    </p:spTree>
    <p:extLst>
      <p:ext uri="{BB962C8B-B14F-4D97-AF65-F5344CB8AC3E}">
        <p14:creationId xmlns:p14="http://schemas.microsoft.com/office/powerpoint/2010/main" val="245178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伪造</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回复，通常是</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数据包。为了实现伪造</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数据包，攻击者需要知道请求中的一些参数，如</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源端口号、请求的交易</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ID</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、请求的问题等。由于</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包并没有加密措施，攻击者可以直接捕获请求</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20</a:t>
            </a:fld>
            <a:endParaRPr kumimoji="1" lang="zh-CN" altLang="en-US"/>
          </a:p>
        </p:txBody>
      </p:sp>
    </p:spTree>
    <p:extLst>
      <p:ext uri="{BB962C8B-B14F-4D97-AF65-F5344CB8AC3E}">
        <p14:creationId xmlns:p14="http://schemas.microsoft.com/office/powerpoint/2010/main" val="2412535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latin typeface="微软雅黑" panose="020B0503020204020204" charset="-122"/>
                <a:ea typeface="微软雅黑" panose="020B0503020204020204" charset="-122"/>
              </a:rPr>
              <a:t>只针对回复部分伪造，影响面一个主机名</a:t>
            </a:r>
            <a:endParaRPr lang="en-US" altLang="zh-CN" sz="1200" b="1" dirty="0">
              <a:solidFill>
                <a:schemeClr val="tx1">
                  <a:lumMod val="75000"/>
                  <a:lumOff val="25000"/>
                </a:schemeClr>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针对本地</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服务器的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服务请求，攻击者使用伪造源地址发送伪造回复，在伪造回复中，把主机名</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www.example.com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映射到攻击地址，并且告诉本地</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服务器</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www.example.com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的域名服务器是攻击者的计算机</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ns.attack.com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dirty="0">
                <a:solidFill>
                  <a:schemeClr val="tx1">
                    <a:lumMod val="75000"/>
                    <a:lumOff val="25000"/>
                  </a:schemeClr>
                </a:solidFill>
                <a:latin typeface="微软雅黑" panose="020B0503020204020204" charset="-122"/>
                <a:ea typeface="微软雅黑" panose="020B0503020204020204" charset="-122"/>
              </a:rPr>
              <a:t>针对授权部分攻击</a:t>
            </a:r>
            <a:r>
              <a:rPr lang="zh-CN" altLang="en-US" sz="1200" b="1" dirty="0">
                <a:solidFill>
                  <a:schemeClr val="tx1">
                    <a:lumMod val="75000"/>
                    <a:lumOff val="25000"/>
                  </a:schemeClr>
                </a:solidFill>
                <a:latin typeface="微软雅黑" panose="020B0503020204020204" charset="-122"/>
                <a:ea typeface="微软雅黑" panose="020B0503020204020204" charset="-122"/>
              </a:rPr>
              <a:t>，影响面：整个域</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ns.attack.com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放在授权部分，该记录被本地</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服务器放入缓存后，当查询目标域内任何一个主机名时，本地服务器会把请求发给</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ns.attack.com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，由于本地</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服务器并不知道</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ns.attack.com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地址，因此先发送一个</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请求查询地址。因此在实际的攻击中，需要为购买域名，为</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ns.attack.com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注册一个真正的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地址</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tx1">
                  <a:lumMod val="75000"/>
                  <a:lumOff val="25000"/>
                </a:schemeClr>
              </a:solidFill>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21</a:t>
            </a:fld>
            <a:endParaRPr kumimoji="1" lang="zh-CN" altLang="en-US"/>
          </a:p>
        </p:txBody>
      </p:sp>
    </p:spTree>
    <p:extLst>
      <p:ext uri="{BB962C8B-B14F-4D97-AF65-F5344CB8AC3E}">
        <p14:creationId xmlns:p14="http://schemas.microsoft.com/office/powerpoint/2010/main" val="2308634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难点：</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由于不能嗅探</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请求，很难获取</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请求中的两个数据：一是</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UDP</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的头部端口号，</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请求通过</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UDP</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发送，源端口号是</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16bit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的随机数字，二是</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头部的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16bit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交易</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。由于不能嗅探，远程攻击者猜测准确的概率为</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1/2^32</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，即便远程攻击者用上千台主机发起攻击，成功猜测的时间也远远超过了本地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服务器得到真实回答并存入缓存的时间</a:t>
            </a:r>
            <a:endParaRPr lang="zh-CN" altLang="en-US" sz="1200" dirty="0">
              <a:latin typeface="微软雅黑" panose="020B0503020204020204" pitchFamily="34" charset="-122"/>
              <a:ea typeface="微软雅黑" panose="020B0503020204020204" pitchFamily="34" charset="-122"/>
            </a:endParaRPr>
          </a:p>
          <a:p>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22</a:t>
            </a:fld>
            <a:endParaRPr kumimoji="1" lang="zh-CN" altLang="en-US"/>
          </a:p>
        </p:txBody>
      </p:sp>
    </p:spTree>
    <p:extLst>
      <p:ext uri="{BB962C8B-B14F-4D97-AF65-F5344CB8AC3E}">
        <p14:creationId xmlns:p14="http://schemas.microsoft.com/office/powerpoint/2010/main" val="51782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为了克服约束，就有了</a:t>
            </a:r>
            <a:r>
              <a:rPr lang="en-US" altLang="zh-CN" b="0" i="0" dirty="0">
                <a:solidFill>
                  <a:srgbClr val="4D4D4D"/>
                </a:solidFill>
                <a:effectLst/>
                <a:latin typeface="-apple-system"/>
              </a:rPr>
              <a:t>Kaminsky Attack</a:t>
            </a:r>
            <a:r>
              <a:rPr lang="zh-CN" altLang="en-US" b="0" i="0" dirty="0">
                <a:solidFill>
                  <a:srgbClr val="4D4D4D"/>
                </a:solidFill>
                <a:effectLst/>
                <a:latin typeface="-apple-system"/>
              </a:rPr>
              <a:t>这种攻击方法。</a:t>
            </a:r>
            <a:r>
              <a:rPr lang="en-US" altLang="zh-CN" b="0" i="0" dirty="0">
                <a:solidFill>
                  <a:srgbClr val="4D4D4D"/>
                </a:solidFill>
                <a:effectLst/>
                <a:latin typeface="-apple-system"/>
              </a:rPr>
              <a:t>Kaminsky</a:t>
            </a:r>
            <a:r>
              <a:rPr lang="zh-CN" altLang="en-US" b="0" i="0" dirty="0">
                <a:solidFill>
                  <a:srgbClr val="4D4D4D"/>
                </a:solidFill>
                <a:effectLst/>
                <a:latin typeface="-apple-system"/>
              </a:rPr>
              <a:t>的主要技术是绕开</a:t>
            </a:r>
            <a:r>
              <a:rPr lang="en-US" altLang="zh-CN" b="0" i="0" dirty="0">
                <a:solidFill>
                  <a:srgbClr val="4D4D4D"/>
                </a:solidFill>
                <a:effectLst/>
                <a:latin typeface="-apple-system"/>
              </a:rPr>
              <a:t>TTL</a:t>
            </a:r>
            <a:r>
              <a:rPr lang="zh-CN" altLang="en-US" b="0" i="0" dirty="0">
                <a:solidFill>
                  <a:srgbClr val="4D4D4D"/>
                </a:solidFill>
                <a:effectLst/>
                <a:latin typeface="-apple-system"/>
              </a:rPr>
              <a:t>的约束，使得攻击具有较高的成功率。</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23</a:t>
            </a:fld>
            <a:endParaRPr kumimoji="1" lang="zh-CN" altLang="en-US"/>
          </a:p>
        </p:txBody>
      </p:sp>
    </p:spTree>
    <p:extLst>
      <p:ext uri="{BB962C8B-B14F-4D97-AF65-F5344CB8AC3E}">
        <p14:creationId xmlns:p14="http://schemas.microsoft.com/office/powerpoint/2010/main" val="10189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成功的攻击需要实现三个任务</a:t>
            </a: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just"/>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触发</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目标</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服务器（称为</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Apollo</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）发送</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请求；</a:t>
            </a:r>
          </a:p>
          <a:p>
            <a:pPr marL="127000" algn="just"/>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发送欺骗回复；</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just"/>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使缓存失效</a:t>
            </a: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24</a:t>
            </a:fld>
            <a:endParaRPr kumimoji="1" lang="zh-CN" altLang="en-US"/>
          </a:p>
        </p:txBody>
      </p:sp>
    </p:spTree>
    <p:extLst>
      <p:ext uri="{BB962C8B-B14F-4D97-AF65-F5344CB8AC3E}">
        <p14:creationId xmlns:p14="http://schemas.microsoft.com/office/powerpoint/2010/main" val="146620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怎么匹配</a:t>
            </a:r>
            <a:r>
              <a:rPr lang="en-US" altLang="zh-CN" sz="1200" dirty="0">
                <a:latin typeface="微软雅黑" panose="020B0503020204020204" pitchFamily="34" charset="-122"/>
                <a:ea typeface="微软雅黑" panose="020B0503020204020204" pitchFamily="34" charset="-122"/>
              </a:rPr>
              <a:t>correspond </a:t>
            </a:r>
            <a:r>
              <a:rPr lang="en-US" altLang="zh-CN" sz="1200" dirty="0" err="1">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request </a:t>
            </a:r>
            <a:r>
              <a:rPr lang="en-US" altLang="zh-CN" sz="1200" dirty="0" err="1">
                <a:latin typeface="微软雅黑" panose="020B0503020204020204" pitchFamily="34" charset="-122"/>
                <a:ea typeface="微软雅黑" panose="020B0503020204020204" pitchFamily="34" charset="-122"/>
              </a:rPr>
              <a:t>ip</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回复包（</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）头部如图所示，头部许多字段都是标准的，只需要关注攻击者难以获取的字段。在回复包的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头和</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头，有</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个字段必须必须与请求包匹配，包括源</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地址、目的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地址、源端口号、目的端口号。回复包的源字段与请求包的目的字段相同，反之亦然。请求包的源</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地址为本地</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服务器的地址，目的端口号为</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的端口号，为</a:t>
            </a:r>
            <a:r>
              <a:rPr lang="en-US" altLang="zh-CN" sz="1200" dirty="0">
                <a:latin typeface="微软雅黑" panose="020B0503020204020204" pitchFamily="34" charset="-122"/>
                <a:ea typeface="微软雅黑" panose="020B0503020204020204" pitchFamily="34" charset="-122"/>
              </a:rPr>
              <a:t>53</a:t>
            </a:r>
            <a:r>
              <a:rPr lang="zh-CN" altLang="en-US" sz="1200" dirty="0">
                <a:latin typeface="微软雅黑" panose="020B0503020204020204" pitchFamily="34" charset="-122"/>
                <a:ea typeface="微软雅黑" panose="020B0503020204020204" pitchFamily="34" charset="-122"/>
              </a:rPr>
              <a:t>。请求包的源端口号和目的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地址攻击者很难得到。</a:t>
            </a:r>
            <a:r>
              <a:rPr lang="en-US" altLang="zh-CN" sz="1200" dirty="0">
                <a:latin typeface="微软雅黑" panose="020B0503020204020204" pitchFamily="34" charset="-122"/>
                <a:ea typeface="微软雅黑" panose="020B0503020204020204" pitchFamily="34" charset="-122"/>
              </a:rPr>
              <a:t>TCP</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比特源端口号为操作系统随机产生，攻击者需要猜测该字段。在实际中猜测</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比特的字段并不难。</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实际中，如果</a:t>
            </a:r>
            <a:r>
              <a:rPr lang="en-US" altLang="zh-CN" sz="1800" dirty="0">
                <a:effectLst/>
                <a:ea typeface="宋体" panose="02010600030101010101" pitchFamily="2" charset="-122"/>
                <a:cs typeface="Times New Roman" panose="02020603050405020304" pitchFamily="18" charset="0"/>
              </a:rPr>
              <a:t>example.com</a:t>
            </a:r>
            <a:r>
              <a:rPr lang="zh-CN" altLang="zh-CN" sz="1800" dirty="0">
                <a:effectLst/>
                <a:ea typeface="宋体" panose="02010600030101010101" pitchFamily="2" charset="-122"/>
                <a:cs typeface="Times New Roman" panose="02020603050405020304" pitchFamily="18" charset="0"/>
              </a:rPr>
              <a:t>域有多个域名服务器，则攻击中需要随机选择一个服务器发送回复包，或者同时发送多个回复包</a:t>
            </a:r>
            <a:endPar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欺骗回复的</a:t>
            </a:r>
            <a:r>
              <a:rPr lang="en-US" altLang="zh-CN" sz="1800" dirty="0">
                <a:effectLst/>
                <a:ea typeface="宋体" panose="02010600030101010101" pitchFamily="2" charset="-122"/>
                <a:cs typeface="Times New Roman" panose="02020603050405020304" pitchFamily="18" charset="0"/>
              </a:rPr>
              <a:t>DNS</a:t>
            </a:r>
            <a:r>
              <a:rPr lang="zh-CN" altLang="zh-CN" sz="1800" dirty="0">
                <a:effectLst/>
                <a:ea typeface="宋体" panose="02010600030101010101" pitchFamily="2" charset="-122"/>
                <a:cs typeface="Times New Roman" panose="02020603050405020304" pitchFamily="18" charset="0"/>
              </a:rPr>
              <a:t>头中，第一个字段是交易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，需要与请求包的交易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匹配，否则会被服务器丢弃。这个</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是随机产生的</a:t>
            </a:r>
            <a:r>
              <a:rPr lang="en-US" altLang="zh-CN" sz="1800" dirty="0">
                <a:effectLst/>
                <a:ea typeface="宋体" panose="02010600030101010101" pitchFamily="2" charset="-122"/>
                <a:cs typeface="Times New Roman" panose="02020603050405020304" pitchFamily="18" charset="0"/>
              </a:rPr>
              <a:t>16bit</a:t>
            </a:r>
            <a:r>
              <a:rPr lang="zh-CN" altLang="zh-CN" sz="1800" dirty="0">
                <a:effectLst/>
                <a:ea typeface="宋体" panose="02010600030101010101" pitchFamily="2" charset="-122"/>
                <a:cs typeface="Times New Roman" panose="02020603050405020304" pitchFamily="18" charset="0"/>
              </a:rPr>
              <a:t>数字，在看不到请求包的情况下，这个数字需要猜测</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25</a:t>
            </a:fld>
            <a:endParaRPr kumimoji="1" lang="zh-CN" altLang="en-US"/>
          </a:p>
        </p:txBody>
      </p:sp>
    </p:spTree>
    <p:extLst>
      <p:ext uri="{BB962C8B-B14F-4D97-AF65-F5344CB8AC3E}">
        <p14:creationId xmlns:p14="http://schemas.microsoft.com/office/powerpoint/2010/main" val="3139262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怎么匹配</a:t>
            </a:r>
            <a:r>
              <a:rPr lang="en-US" altLang="zh-CN" sz="1200" dirty="0">
                <a:latin typeface="微软雅黑" panose="020B0503020204020204" pitchFamily="34" charset="-122"/>
                <a:ea typeface="微软雅黑" panose="020B0503020204020204" pitchFamily="34" charset="-122"/>
              </a:rPr>
              <a:t>correspond </a:t>
            </a:r>
            <a:r>
              <a:rPr lang="en-US" altLang="zh-CN" sz="1200" dirty="0" err="1">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request </a:t>
            </a:r>
            <a:r>
              <a:rPr lang="en-US" altLang="zh-CN" sz="1200" dirty="0" err="1">
                <a:latin typeface="微软雅黑" panose="020B0503020204020204" pitchFamily="34" charset="-122"/>
                <a:ea typeface="微软雅黑" panose="020B0503020204020204" pitchFamily="34" charset="-122"/>
              </a:rPr>
              <a:t>ip</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实际中，如果</a:t>
            </a:r>
            <a:r>
              <a:rPr lang="en-US" altLang="zh-CN" sz="1800" dirty="0">
                <a:effectLst/>
                <a:ea typeface="宋体" panose="02010600030101010101" pitchFamily="2" charset="-122"/>
                <a:cs typeface="Times New Roman" panose="02020603050405020304" pitchFamily="18" charset="0"/>
              </a:rPr>
              <a:t>example.com</a:t>
            </a:r>
            <a:r>
              <a:rPr lang="zh-CN" altLang="zh-CN" sz="1800" dirty="0">
                <a:effectLst/>
                <a:ea typeface="宋体" panose="02010600030101010101" pitchFamily="2" charset="-122"/>
                <a:cs typeface="Times New Roman" panose="02020603050405020304" pitchFamily="18" charset="0"/>
              </a:rPr>
              <a:t>域有多个域名服务器，则攻击中需要随机选择一个服务器发送回复包，或者同时发送多个回复包</a:t>
            </a:r>
            <a:endParaRPr lang="en-US" altLang="zh-CN" sz="1800" dirty="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欺骗回复的</a:t>
            </a:r>
            <a:r>
              <a:rPr lang="en-US" altLang="zh-CN" sz="1800" dirty="0">
                <a:effectLst/>
                <a:ea typeface="宋体" panose="02010600030101010101" pitchFamily="2" charset="-122"/>
                <a:cs typeface="Times New Roman" panose="02020603050405020304" pitchFamily="18" charset="0"/>
              </a:rPr>
              <a:t>DNS</a:t>
            </a:r>
            <a:r>
              <a:rPr lang="zh-CN" altLang="zh-CN" sz="1800" dirty="0">
                <a:effectLst/>
                <a:ea typeface="宋体" panose="02010600030101010101" pitchFamily="2" charset="-122"/>
                <a:cs typeface="Times New Roman" panose="02020603050405020304" pitchFamily="18" charset="0"/>
              </a:rPr>
              <a:t>头中，第一个字段是交易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，需要与请求包的交易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匹配，否则会被服务器丢弃。这个</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是随机产生的</a:t>
            </a:r>
            <a:r>
              <a:rPr lang="en-US" altLang="zh-CN" sz="1800" dirty="0">
                <a:effectLst/>
                <a:ea typeface="宋体" panose="02010600030101010101" pitchFamily="2" charset="-122"/>
                <a:cs typeface="Times New Roman" panose="02020603050405020304" pitchFamily="18" charset="0"/>
              </a:rPr>
              <a:t>16bit</a:t>
            </a:r>
            <a:r>
              <a:rPr lang="zh-CN" altLang="zh-CN" sz="1800" dirty="0">
                <a:effectLst/>
                <a:ea typeface="宋体" panose="02010600030101010101" pitchFamily="2" charset="-122"/>
                <a:cs typeface="Times New Roman" panose="02020603050405020304" pitchFamily="18" charset="0"/>
              </a:rPr>
              <a:t>数字，在看不到请求包的情况下，这个数字需要猜测</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26</a:t>
            </a:fld>
            <a:endParaRPr kumimoji="1" lang="zh-CN" altLang="en-US"/>
          </a:p>
        </p:txBody>
      </p:sp>
    </p:spTree>
    <p:extLst>
      <p:ext uri="{BB962C8B-B14F-4D97-AF65-F5344CB8AC3E}">
        <p14:creationId xmlns:p14="http://schemas.microsoft.com/office/powerpoint/2010/main" val="1185913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回复包（</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）头部如图所示，头部许多字段都是标准的，只需要关注攻击者难以获取的字段。在回复包的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头和</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头，有</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个字段必须必须与请求包匹配，包括源</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地址、目的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地址、源端口号、目的端口号。回复包的源字段与请求包的目的字段相同，反之亦然。请求包的源</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地址为本地</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服务器的地址，目的端口号为</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的端口号，为</a:t>
            </a:r>
            <a:r>
              <a:rPr lang="en-US" altLang="zh-CN" sz="1200" dirty="0">
                <a:latin typeface="微软雅黑" panose="020B0503020204020204" pitchFamily="34" charset="-122"/>
                <a:ea typeface="微软雅黑" panose="020B0503020204020204" pitchFamily="34" charset="-122"/>
              </a:rPr>
              <a:t>53</a:t>
            </a:r>
            <a:r>
              <a:rPr lang="zh-CN" altLang="en-US" sz="1200" dirty="0">
                <a:latin typeface="微软雅黑" panose="020B0503020204020204" pitchFamily="34" charset="-122"/>
                <a:ea typeface="微软雅黑" panose="020B0503020204020204" pitchFamily="34" charset="-122"/>
              </a:rPr>
              <a:t>。请求包的源端口号和目的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地址攻击者很难得到。</a:t>
            </a:r>
            <a:r>
              <a:rPr lang="en-US" altLang="zh-CN" sz="1200" dirty="0">
                <a:latin typeface="微软雅黑" panose="020B0503020204020204" pitchFamily="34" charset="-122"/>
                <a:ea typeface="微软雅黑" panose="020B0503020204020204" pitchFamily="34" charset="-122"/>
              </a:rPr>
              <a:t>TCP</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UDP</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比特源端口号为操作系统随机产生，攻击者需要猜测该字段。在实际中猜测</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比特的字段并不难。</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实际中，如果</a:t>
            </a:r>
            <a:r>
              <a:rPr lang="en-US" altLang="zh-CN" sz="1800" dirty="0">
                <a:effectLst/>
                <a:ea typeface="宋体" panose="02010600030101010101" pitchFamily="2" charset="-122"/>
                <a:cs typeface="Times New Roman" panose="02020603050405020304" pitchFamily="18" charset="0"/>
              </a:rPr>
              <a:t>example.com</a:t>
            </a:r>
            <a:r>
              <a:rPr lang="zh-CN" altLang="zh-CN" sz="1800" dirty="0">
                <a:effectLst/>
                <a:ea typeface="宋体" panose="02010600030101010101" pitchFamily="2" charset="-122"/>
                <a:cs typeface="Times New Roman" panose="02020603050405020304" pitchFamily="18" charset="0"/>
              </a:rPr>
              <a:t>域有多个域名服务器，则攻击中需要随机选择一个服务器发送回复包，或者同时发送多个回复包</a:t>
            </a:r>
            <a:endPar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宋体" panose="02010600030101010101" pitchFamily="2" charset="-122"/>
                <a:cs typeface="Times New Roman" panose="02020603050405020304" pitchFamily="18" charset="0"/>
              </a:rPr>
              <a:t>欺骗回复的</a:t>
            </a:r>
            <a:r>
              <a:rPr lang="en-US" altLang="zh-CN" sz="1800" dirty="0">
                <a:effectLst/>
                <a:ea typeface="宋体" panose="02010600030101010101" pitchFamily="2" charset="-122"/>
                <a:cs typeface="Times New Roman" panose="02020603050405020304" pitchFamily="18" charset="0"/>
              </a:rPr>
              <a:t>DNS</a:t>
            </a:r>
            <a:r>
              <a:rPr lang="zh-CN" altLang="zh-CN" sz="1800" dirty="0">
                <a:effectLst/>
                <a:ea typeface="宋体" panose="02010600030101010101" pitchFamily="2" charset="-122"/>
                <a:cs typeface="Times New Roman" panose="02020603050405020304" pitchFamily="18" charset="0"/>
              </a:rPr>
              <a:t>头中，第一个字段是交易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，需要与请求包的交易</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匹配，否则会被服务器丢弃。这个</a:t>
            </a:r>
            <a:r>
              <a:rPr lang="en-US" altLang="zh-CN" sz="1800" dirty="0">
                <a:effectLst/>
                <a:ea typeface="宋体" panose="02010600030101010101" pitchFamily="2" charset="-122"/>
                <a:cs typeface="Times New Roman" panose="02020603050405020304" pitchFamily="18" charset="0"/>
              </a:rPr>
              <a:t>ID</a:t>
            </a:r>
            <a:r>
              <a:rPr lang="zh-CN" altLang="zh-CN" sz="1800" dirty="0">
                <a:effectLst/>
                <a:ea typeface="宋体" panose="02010600030101010101" pitchFamily="2" charset="-122"/>
                <a:cs typeface="Times New Roman" panose="02020603050405020304" pitchFamily="18" charset="0"/>
              </a:rPr>
              <a:t>是随机产生的</a:t>
            </a:r>
            <a:r>
              <a:rPr lang="en-US" altLang="zh-CN" sz="1800" dirty="0">
                <a:effectLst/>
                <a:ea typeface="宋体" panose="02010600030101010101" pitchFamily="2" charset="-122"/>
                <a:cs typeface="Times New Roman" panose="02020603050405020304" pitchFamily="18" charset="0"/>
              </a:rPr>
              <a:t>16bit</a:t>
            </a:r>
            <a:r>
              <a:rPr lang="zh-CN" altLang="zh-CN" sz="1800" dirty="0">
                <a:effectLst/>
                <a:ea typeface="宋体" panose="02010600030101010101" pitchFamily="2" charset="-122"/>
                <a:cs typeface="Times New Roman" panose="02020603050405020304" pitchFamily="18" charset="0"/>
              </a:rPr>
              <a:t>数字，在看不到请求包的情况下，这个数字需要猜测</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27</a:t>
            </a:fld>
            <a:endParaRPr kumimoji="1" lang="zh-CN" altLang="en-US"/>
          </a:p>
        </p:txBody>
      </p:sp>
    </p:spTree>
    <p:extLst>
      <p:ext uri="{BB962C8B-B14F-4D97-AF65-F5344CB8AC3E}">
        <p14:creationId xmlns:p14="http://schemas.microsoft.com/office/powerpoint/2010/main" val="153030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rPr>
              <a:t>Haya Shulman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等人利用</a:t>
            </a:r>
            <a:r>
              <a:rPr lang="en-US" altLang="zh-CN" sz="1800" dirty="0">
                <a:effectLst/>
                <a:latin typeface="Times New Roman" panose="02020603050405020304" pitchFamily="18" charset="0"/>
                <a:ea typeface="宋体" panose="02010600030101010101" pitchFamily="2" charset="-122"/>
              </a:rPr>
              <a:t> UDP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数据包分片重组技术，实现了一种旁路注入攻击</a:t>
            </a:r>
            <a:r>
              <a:rPr lang="en-US" altLang="zh-CN" sz="1800" baseline="30000" dirty="0">
                <a:effectLst/>
                <a:latin typeface="Times New Roman" panose="02020603050405020304" pitchFamily="18" charset="0"/>
                <a:ea typeface="宋体" panose="02010600030101010101" pitchFamily="2" charset="-122"/>
              </a:rPr>
              <a:t>[9]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。互联网连接不同的网络，每段网络的最大传输单元（</a:t>
            </a:r>
            <a:r>
              <a:rPr lang="en-US" altLang="zh-CN" sz="1800" dirty="0">
                <a:effectLst/>
                <a:latin typeface="Times New Roman" panose="02020603050405020304" pitchFamily="18" charset="0"/>
                <a:ea typeface="宋体" panose="02010600030101010101" pitchFamily="2" charset="-122"/>
              </a:rPr>
              <a:t>Maximum Transmission Unit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MTU</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）不一定相同。当应答报文超出某段网络</a:t>
            </a:r>
            <a:r>
              <a:rPr lang="en-US" altLang="zh-CN" sz="1800" dirty="0">
                <a:effectLst/>
                <a:latin typeface="Times New Roman" panose="02020603050405020304" pitchFamily="18" charset="0"/>
                <a:ea typeface="宋体" panose="02010600030101010101" pitchFamily="2" charset="-122"/>
              </a:rPr>
              <a:t>MTU</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时会被中间路由器强制分片，并在递归解析服务器上重组。攻击者提前向递归解析服务器注入虚假</a:t>
            </a:r>
            <a:r>
              <a:rPr lang="en-US" altLang="zh-CN" sz="1800" dirty="0">
                <a:effectLst/>
                <a:latin typeface="Times New Roman" panose="02020603050405020304" pitchFamily="18" charset="0"/>
                <a:ea typeface="宋体" panose="02010600030101010101" pitchFamily="2" charset="-122"/>
              </a:rPr>
              <a:t> DNS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响应分片，利用数据包重组过程篡改重组后的域名解析结果，同样能够实现缓存攻击。</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Keyu</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Man</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等人通过侧信道实现</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UDP</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端口扫描，将需要猜测的</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位数据（</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r>
              <a:rPr kumimoji="0" lang="en-US" altLang="zh-CN" sz="18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）进一步降低至</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16</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1800" baseline="30000" dirty="0">
                <a:latin typeface="微软雅黑" panose="020B0503020204020204" pitchFamily="34" charset="-122"/>
                <a:ea typeface="微软雅黑" panose="020B0503020204020204" pitchFamily="34" charset="-122"/>
                <a:cs typeface="Times New Roman" panose="02020603050405020304" pitchFamily="18" charset="0"/>
              </a:rPr>
              <a:t>16</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），能够在几分钟内成功实现攻击</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28</a:t>
            </a:fld>
            <a:endParaRPr kumimoji="1" lang="zh-CN" altLang="en-US"/>
          </a:p>
        </p:txBody>
      </p:sp>
    </p:spTree>
    <p:extLst>
      <p:ext uri="{BB962C8B-B14F-4D97-AF65-F5344CB8AC3E}">
        <p14:creationId xmlns:p14="http://schemas.microsoft.com/office/powerpoint/2010/main" val="1503742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29</a:t>
            </a:fld>
            <a:endParaRPr kumimoji="1" lang="zh-CN" altLang="en-US"/>
          </a:p>
        </p:txBody>
      </p:sp>
    </p:spTree>
    <p:extLst>
      <p:ext uri="{BB962C8B-B14F-4D97-AF65-F5344CB8AC3E}">
        <p14:creationId xmlns:p14="http://schemas.microsoft.com/office/powerpoint/2010/main" val="3332897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3350" algn="just">
              <a:lnSpc>
                <a:spcPct val="115000"/>
              </a:lnSpc>
            </a:pPr>
            <a:r>
              <a:rPr lang="en-US"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10.1 DNS</a:t>
            </a:r>
            <a:r>
              <a:rPr lang="zh-CN"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概述</a:t>
            </a:r>
          </a:p>
          <a:p>
            <a:pPr marL="304800" marR="0" lvl="0" indent="0" algn="just" defTabSz="914400" rtl="0" eaLnBrk="1" fontAlgn="auto" latinLnBrk="0" hangingPunct="1">
              <a:lnSpc>
                <a:spcPct val="100000"/>
              </a:lnSpc>
              <a:spcBef>
                <a:spcPts val="0"/>
              </a:spcBef>
              <a:spcAft>
                <a:spcPts val="0"/>
              </a:spcAft>
              <a:buClrTx/>
              <a:buSzTx/>
              <a:buFontTx/>
              <a:buNone/>
              <a:tabLst/>
              <a:defRPr/>
            </a:pP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10.1.1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的</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演进</a:t>
            </a:r>
            <a:endPar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10.1.2 DNS</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域名</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结构</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10.1.3 DNS</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区域</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组织形式</a:t>
            </a:r>
          </a:p>
          <a:p>
            <a:pPr marL="133350" algn="just">
              <a:lnSpc>
                <a:spcPct val="115000"/>
              </a:lnSpc>
            </a:pPr>
            <a:r>
              <a:rPr lang="en-US"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10.2 DNS</a:t>
            </a:r>
            <a:r>
              <a:rPr lang="zh-CN"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10.2.1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使用</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10.2.2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133350" algn="just">
              <a:lnSpc>
                <a:spcPct val="115000"/>
              </a:lnSpc>
            </a:pPr>
            <a:r>
              <a:rPr lang="en-US"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10.3 DNS</a:t>
            </a:r>
            <a:r>
              <a:rPr lang="zh-CN" altLang="zh-CN" sz="1800" b="1" kern="100" dirty="0">
                <a:latin typeface="Microsoft YaHei" panose="020B0503020204020204" pitchFamily="34" charset="-122"/>
                <a:ea typeface="Microsoft YaHei" panose="020B0503020204020204" pitchFamily="34" charset="-122"/>
                <a:cs typeface="Times New Roman" panose="02020603050405020304" pitchFamily="18" charset="0"/>
              </a:rPr>
              <a:t>攻击</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本地</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远程</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11049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 10.3.2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来自恶意</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服务器的</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污染</a:t>
            </a:r>
            <a:endPar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11049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 10.3.3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拒绝服务攻击</a:t>
            </a:r>
          </a:p>
          <a:p>
            <a:pPr marL="133350" algn="just">
              <a:lnSpc>
                <a:spcPct val="115000"/>
              </a:lnSpc>
            </a:pP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10.4 </a:t>
            </a:r>
            <a:r>
              <a:rPr lang="zh-CN"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预防</a:t>
            </a: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10.4.1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通过加密验证身份</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10.4.2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升级</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133350" algn="just">
              <a:lnSpc>
                <a:spcPct val="115000"/>
              </a:lnSpc>
            </a:pP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10.5 </a:t>
            </a:r>
            <a:r>
              <a:rPr lang="zh-CN"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实操：实现</a:t>
            </a: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r>
              <a:rPr lang="zh-CN" altLang="en-US" sz="1200" b="1" kern="100" dirty="0">
                <a:latin typeface="Microsoft YaHei" panose="020B0503020204020204" pitchFamily="34" charset="-122"/>
                <a:ea typeface="Microsoft YaHei" panose="020B0503020204020204" pitchFamily="34" charset="-122"/>
                <a:cs typeface="Times New Roman" panose="02020603050405020304" pitchFamily="18" charset="0"/>
              </a:rPr>
              <a:t>（本地</a:t>
            </a: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b="1"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缓存中毒攻击，搭建三台虚拟机分别模拟主机，本地</a:t>
            </a:r>
            <a:r>
              <a:rPr lang="en-US" altLang="zh-CN" sz="1200" b="1"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b="1" kern="100" dirty="0">
                <a:latin typeface="Microsoft YaHei" panose="020B0503020204020204" pitchFamily="34" charset="-122"/>
                <a:ea typeface="Microsoft YaHei" panose="020B0503020204020204" pitchFamily="34" charset="-122"/>
                <a:cs typeface="Times New Roman" panose="02020603050405020304" pitchFamily="18" charset="0"/>
              </a:rPr>
              <a:t>服务器，攻击者）</a:t>
            </a:r>
            <a:endParaRPr lang="zh-CN" altLang="zh-CN" sz="1200" b="1"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a:t>
            </a:fld>
            <a:endParaRPr kumimoji="1" lang="zh-CN" altLang="en-US"/>
          </a:p>
        </p:txBody>
      </p:sp>
    </p:spTree>
    <p:extLst>
      <p:ext uri="{BB962C8B-B14F-4D97-AF65-F5344CB8AC3E}">
        <p14:creationId xmlns:p14="http://schemas.microsoft.com/office/powerpoint/2010/main" val="2444461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30</a:t>
            </a:fld>
            <a:endParaRPr kumimoji="1" lang="zh-CN" altLang="en-US"/>
          </a:p>
        </p:txBody>
      </p:sp>
    </p:spTree>
    <p:extLst>
      <p:ext uri="{BB962C8B-B14F-4D97-AF65-F5344CB8AC3E}">
        <p14:creationId xmlns:p14="http://schemas.microsoft.com/office/powerpoint/2010/main" val="713936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微软雅黑" panose="020B0503020204020204" pitchFamily="34" charset="-122"/>
                <a:ea typeface="微软雅黑" panose="020B0503020204020204" pitchFamily="34" charset="-122"/>
              </a:rPr>
              <a:t>如一些计算机希望从</a:t>
            </a:r>
            <a:r>
              <a:rPr lang="en-US" altLang="zh-CN" sz="1200" dirty="0">
                <a:effectLst/>
                <a:latin typeface="微软雅黑" panose="020B0503020204020204" pitchFamily="34" charset="-122"/>
                <a:ea typeface="微软雅黑" panose="020B0503020204020204" pitchFamily="34" charset="-122"/>
              </a:rPr>
              <a:t>IP</a:t>
            </a:r>
            <a:r>
              <a:rPr lang="zh-CN" altLang="en-US" sz="1200" dirty="0">
                <a:effectLst/>
                <a:latin typeface="微软雅黑" panose="020B0503020204020204" pitchFamily="34" charset="-122"/>
                <a:ea typeface="微软雅黑" panose="020B0503020204020204" pitchFamily="34" charset="-122"/>
              </a:rPr>
              <a:t>地址得知其域名来源，从而给予数据包相应的权限。这种情况下，反向查找将会影响计算机对数据包的操作</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微软雅黑" panose="020B0503020204020204" pitchFamily="34" charset="-122"/>
                <a:ea typeface="微软雅黑" panose="020B0503020204020204" pitchFamily="34" charset="-122"/>
              </a:rPr>
              <a:t>如计算机希望</a:t>
            </a:r>
            <a:r>
              <a:rPr lang="en-US" altLang="zh-CN" sz="1200" dirty="0">
                <a:effectLst/>
                <a:latin typeface="微软雅黑" panose="020B0503020204020204" pitchFamily="34" charset="-122"/>
                <a:ea typeface="微软雅黑" panose="020B0503020204020204" pitchFamily="34" charset="-122"/>
              </a:rPr>
              <a:t>example.com</a:t>
            </a:r>
            <a:r>
              <a:rPr lang="zh-CN" altLang="en-US" sz="1200" dirty="0">
                <a:effectLst/>
                <a:latin typeface="微软雅黑" panose="020B0503020204020204" pitchFamily="34" charset="-122"/>
                <a:ea typeface="微软雅黑" panose="020B0503020204020204" pitchFamily="34" charset="-122"/>
              </a:rPr>
              <a:t>的所有数据包不能进入防火墙，而来自</a:t>
            </a:r>
            <a:r>
              <a:rPr lang="en-US" altLang="zh-CN" sz="1200" dirty="0" err="1">
                <a:effectLst/>
                <a:latin typeface="微软雅黑" panose="020B0503020204020204" pitchFamily="34" charset="-122"/>
                <a:ea typeface="微软雅黑" panose="020B0503020204020204" pitchFamily="34" charset="-122"/>
              </a:rPr>
              <a:t>baidu</a:t>
            </a:r>
            <a:r>
              <a:rPr lang="zh-CN" altLang="en-US" sz="1200" dirty="0">
                <a:effectLst/>
                <a:latin typeface="微软雅黑" panose="020B0503020204020204" pitchFamily="34" charset="-122"/>
                <a:ea typeface="微软雅黑" panose="020B0503020204020204" pitchFamily="34" charset="-122"/>
              </a:rPr>
              <a:t>的数据包则可以。来自</a:t>
            </a:r>
            <a:r>
              <a:rPr lang="en-US" altLang="zh-CN" sz="1200" dirty="0">
                <a:effectLst/>
                <a:latin typeface="微软雅黑" panose="020B0503020204020204" pitchFamily="34" charset="-122"/>
                <a:ea typeface="微软雅黑" panose="020B0503020204020204" pitchFamily="34" charset="-122"/>
              </a:rPr>
              <a:t>example.com</a:t>
            </a:r>
            <a:r>
              <a:rPr lang="zh-CN" altLang="en-US" sz="1200" dirty="0">
                <a:effectLst/>
                <a:latin typeface="微软雅黑" panose="020B0503020204020204" pitchFamily="34" charset="-122"/>
                <a:ea typeface="微软雅黑" panose="020B0503020204020204" pitchFamily="34" charset="-122"/>
              </a:rPr>
              <a:t>的数据包如果希望绕过限制，则需要对接收到的信息进行鉴别。对使用域名作为安全检查基础的应用，在得到反向查询结果时，还需要用这个结果做一次正向查询，并将查询得到的</a:t>
            </a:r>
            <a:r>
              <a:rPr lang="en-US" altLang="zh-CN" sz="1200" dirty="0">
                <a:effectLst/>
                <a:latin typeface="微软雅黑" panose="020B0503020204020204" pitchFamily="34" charset="-122"/>
                <a:ea typeface="微软雅黑" panose="020B0503020204020204" pitchFamily="34" charset="-122"/>
              </a:rPr>
              <a:t>IP</a:t>
            </a:r>
            <a:r>
              <a:rPr lang="zh-CN" altLang="en-US" sz="1200" dirty="0">
                <a:effectLst/>
                <a:latin typeface="微软雅黑" panose="020B0503020204020204" pitchFamily="34" charset="-122"/>
                <a:ea typeface="微软雅黑" panose="020B0503020204020204" pitchFamily="34" charset="-122"/>
              </a:rPr>
              <a:t>地址与原来的</a:t>
            </a:r>
            <a:r>
              <a:rPr lang="en-US" altLang="zh-CN" sz="1200" dirty="0">
                <a:effectLst/>
                <a:latin typeface="微软雅黑" panose="020B0503020204020204" pitchFamily="34" charset="-122"/>
                <a:ea typeface="微软雅黑" panose="020B0503020204020204" pitchFamily="34" charset="-122"/>
              </a:rPr>
              <a:t>IP</a:t>
            </a:r>
            <a:r>
              <a:rPr lang="zh-CN" altLang="en-US" sz="1200" dirty="0">
                <a:effectLst/>
                <a:latin typeface="微软雅黑" panose="020B0503020204020204" pitchFamily="34" charset="-122"/>
                <a:ea typeface="微软雅黑" panose="020B0503020204020204" pitchFamily="34" charset="-122"/>
              </a:rPr>
              <a:t>地址进行比较</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31</a:t>
            </a:fld>
            <a:endParaRPr kumimoji="1" lang="zh-CN" altLang="en-US"/>
          </a:p>
        </p:txBody>
      </p:sp>
    </p:spTree>
    <p:extLst>
      <p:ext uri="{BB962C8B-B14F-4D97-AF65-F5344CB8AC3E}">
        <p14:creationId xmlns:p14="http://schemas.microsoft.com/office/powerpoint/2010/main" val="2557838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32</a:t>
            </a:fld>
            <a:endParaRPr kumimoji="1" lang="zh-CN" altLang="en-US"/>
          </a:p>
        </p:txBody>
      </p:sp>
    </p:spTree>
    <p:extLst>
      <p:ext uri="{BB962C8B-B14F-4D97-AF65-F5344CB8AC3E}">
        <p14:creationId xmlns:p14="http://schemas.microsoft.com/office/powerpoint/2010/main" val="387593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10.4.1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通过非对称加密验证身份</a:t>
            </a: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DNSSEC</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TLS/SSL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10.4.2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升级</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请求过程</a:t>
            </a: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（严格的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Bailiwick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检查</a:t>
            </a: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匹配字母大小写</a:t>
            </a:r>
          </a:p>
          <a:p>
            <a:pPr marL="3048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限制用户在短时间内发起大量的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a:t>
            </a:r>
          </a:p>
          <a:p>
            <a:pPr marL="304800" indent="4572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新的架构？如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DONA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BlockStack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04800" indent="457200" algn="just"/>
            <a:r>
              <a:rPr lang="en-US" altLang="zh-CN" sz="2800" b="0" i="0" dirty="0">
                <a:solidFill>
                  <a:srgbClr val="1A1A1A"/>
                </a:solidFill>
                <a:effectLst/>
                <a:latin typeface="-apple-system"/>
              </a:rPr>
              <a:t>bailiwick</a:t>
            </a:r>
            <a:r>
              <a:rPr lang="zh-CN" altLang="en-US" sz="2800" b="0" i="0" dirty="0">
                <a:solidFill>
                  <a:srgbClr val="1A1A1A"/>
                </a:solidFill>
                <a:effectLst/>
                <a:latin typeface="-apple-system"/>
              </a:rPr>
              <a:t>检查被设计出来专门防范缓存污染，主要原则是：如果检查发现附加区中的记录和问题区中的问题不在同一个域管辖之下，就会格外谨慎而不会采信（更不会记入缓存）此记录，这可以防范恶意权威</a:t>
            </a:r>
            <a:r>
              <a:rPr lang="en-US" altLang="zh-CN" sz="2800" b="0" i="0" dirty="0">
                <a:solidFill>
                  <a:srgbClr val="1A1A1A"/>
                </a:solidFill>
                <a:effectLst/>
                <a:latin typeface="-apple-system"/>
              </a:rPr>
              <a:t>DNS</a:t>
            </a:r>
            <a:r>
              <a:rPr lang="zh-CN" altLang="en-US" sz="2800" b="0" i="0" dirty="0">
                <a:solidFill>
                  <a:srgbClr val="1A1A1A"/>
                </a:solidFill>
                <a:effectLst/>
                <a:latin typeface="-apple-system"/>
              </a:rPr>
              <a:t>发出虚假的记录以污染缓存。比如在</a:t>
            </a:r>
            <a:r>
              <a:rPr lang="en-US" altLang="zh-CN" sz="2800" b="0" i="0" dirty="0">
                <a:solidFill>
                  <a:srgbClr val="1A1A1A"/>
                </a:solidFill>
                <a:effectLst/>
                <a:latin typeface="-apple-system"/>
              </a:rPr>
              <a:t>BIND9</a:t>
            </a:r>
            <a:r>
              <a:rPr lang="zh-CN" altLang="en-US" sz="2800" b="0" i="0" dirty="0">
                <a:solidFill>
                  <a:srgbClr val="1A1A1A"/>
                </a:solidFill>
                <a:effectLst/>
                <a:latin typeface="-apple-system"/>
              </a:rPr>
              <a:t>的实现中，如果缓存中有来自应答区的</a:t>
            </a:r>
            <a:r>
              <a:rPr lang="en-US" altLang="zh-CN" sz="2800" b="0" i="0" u="none" strike="noStrike" dirty="0">
                <a:effectLst/>
                <a:latin typeface="a"/>
                <a:hlinkClick r:id="rId3"/>
              </a:rPr>
              <a:t>http://www.</a:t>
            </a:r>
            <a:r>
              <a:rPr lang="en-US" altLang="zh-CN" sz="2800" b="0" i="0" u="none" strike="noStrike" dirty="0">
                <a:effectLst/>
                <a:latin typeface="-apple-system"/>
                <a:hlinkClick r:id="rId3"/>
              </a:rPr>
              <a:t>foo.com</a:t>
            </a:r>
            <a:r>
              <a:rPr lang="zh-CN" altLang="en-US" sz="2800" b="0" i="0" dirty="0">
                <a:solidFill>
                  <a:srgbClr val="1A1A1A"/>
                </a:solidFill>
                <a:effectLst/>
                <a:latin typeface="-apple-system"/>
              </a:rPr>
              <a:t>的</a:t>
            </a:r>
            <a:r>
              <a:rPr lang="en-US" altLang="zh-CN" sz="2800" b="0" i="0" dirty="0">
                <a:solidFill>
                  <a:srgbClr val="1A1A1A"/>
                </a:solidFill>
                <a:effectLst/>
                <a:latin typeface="-apple-system"/>
              </a:rPr>
              <a:t>A</a:t>
            </a:r>
            <a:r>
              <a:rPr lang="zh-CN" altLang="en-US" sz="2800" b="0" i="0" dirty="0">
                <a:solidFill>
                  <a:srgbClr val="1A1A1A"/>
                </a:solidFill>
                <a:effectLst/>
                <a:latin typeface="-apple-system"/>
              </a:rPr>
              <a:t>记录，那么来自附加区的</a:t>
            </a:r>
            <a:r>
              <a:rPr lang="en-US" altLang="zh-CN" sz="2800" b="0" i="0" u="none" strike="noStrike" dirty="0">
                <a:effectLst/>
                <a:latin typeface="a"/>
                <a:hlinkClick r:id="rId3"/>
              </a:rPr>
              <a:t>http://www.</a:t>
            </a:r>
            <a:r>
              <a:rPr lang="en-US" altLang="zh-CN" sz="2800" b="0" i="0" u="none" strike="noStrike" dirty="0">
                <a:effectLst/>
                <a:latin typeface="-apple-system"/>
                <a:hlinkClick r:id="rId3"/>
              </a:rPr>
              <a:t>foo.com</a:t>
            </a:r>
            <a:r>
              <a:rPr lang="zh-CN" altLang="en-US" sz="2800" b="0" i="0" dirty="0">
                <a:solidFill>
                  <a:srgbClr val="1A1A1A"/>
                </a:solidFill>
                <a:effectLst/>
                <a:latin typeface="-apple-system"/>
              </a:rPr>
              <a:t>的</a:t>
            </a:r>
            <a:r>
              <a:rPr lang="en-US" altLang="zh-CN" sz="2800" b="0" i="0" dirty="0">
                <a:solidFill>
                  <a:srgbClr val="1A1A1A"/>
                </a:solidFill>
                <a:effectLst/>
                <a:latin typeface="-apple-system"/>
              </a:rPr>
              <a:t>A</a:t>
            </a:r>
            <a:r>
              <a:rPr lang="zh-CN" altLang="en-US" sz="2800" b="0" i="0" dirty="0">
                <a:solidFill>
                  <a:srgbClr val="1A1A1A"/>
                </a:solidFill>
                <a:effectLst/>
                <a:latin typeface="-apple-system"/>
              </a:rPr>
              <a:t>记录将不能覆盖前者。</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33</a:t>
            </a:fld>
            <a:endParaRPr kumimoji="1" lang="zh-CN" altLang="en-US"/>
          </a:p>
        </p:txBody>
      </p:sp>
    </p:spTree>
    <p:extLst>
      <p:ext uri="{BB962C8B-B14F-4D97-AF65-F5344CB8AC3E}">
        <p14:creationId xmlns:p14="http://schemas.microsoft.com/office/powerpoint/2010/main" val="1894550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altLang="zh-CN" sz="12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zh-CN" sz="12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在兼容现有协议基础上引入公钥加密</a:t>
            </a:r>
            <a:r>
              <a:rPr lang="x-none" altLang="zh-CN" sz="1200" kern="0" dirty="0">
                <a:solidFill>
                  <a:srgbClr val="000000"/>
                </a:solidFill>
                <a:effectLst/>
                <a:latin typeface="微软雅黑" panose="020B0503020204020204" pitchFamily="34" charset="-122"/>
                <a:ea typeface="微软雅黑" panose="020B0503020204020204" pitchFamily="34" charset="-122"/>
                <a:cs typeface="TT7ADF8o00536922991"/>
              </a:rPr>
              <a:t>/</a:t>
            </a:r>
            <a:r>
              <a:rPr lang="zh-CN" altLang="zh-CN" sz="12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认证体系，通过签名提供端到端的数据真实性和完整性保护。主要功能包括：密钥分发；数据完整性和原始性认证；事务和请求认证</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34</a:t>
            </a:fld>
            <a:endParaRPr kumimoji="1" lang="zh-CN" altLang="en-US"/>
          </a:p>
        </p:txBody>
      </p:sp>
    </p:spTree>
    <p:extLst>
      <p:ext uri="{BB962C8B-B14F-4D97-AF65-F5344CB8AC3E}">
        <p14:creationId xmlns:p14="http://schemas.microsoft.com/office/powerpoint/2010/main" val="1597814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kern="0" dirty="0">
                <a:solidFill>
                  <a:srgbClr val="000000"/>
                </a:solidFill>
                <a:effectLst/>
                <a:latin typeface="微软雅黑" panose="020B0503020204020204" pitchFamily="34" charset="-122"/>
                <a:ea typeface="微软雅黑" panose="020B0503020204020204" pitchFamily="34" charset="-122"/>
                <a:cs typeface="TT7ADF8o00536922991"/>
              </a:rPr>
              <a:t>签名过程原理</a:t>
            </a:r>
            <a:endParaRPr lang="en-US" altLang="zh-CN" sz="1400" kern="0" dirty="0">
              <a:solidFill>
                <a:srgbClr val="000000"/>
              </a:solidFill>
              <a:latin typeface="微软雅黑" panose="020B0503020204020204" pitchFamily="34" charset="-122"/>
              <a:ea typeface="微软雅黑" panose="020B0503020204020204" pitchFamily="34" charset="-122"/>
              <a:cs typeface="TT7ADF8o00536922991"/>
            </a:endParaRPr>
          </a:p>
          <a:p>
            <a:endPar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rPr>
              <a:t>在域名服务器收到域名注册数据后，用散列函数将要回复 </a:t>
            </a:r>
            <a:r>
              <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rPr>
              <a:t>DNS </a:t>
            </a:r>
            <a:r>
              <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rPr>
              <a:t>报文的内容进行散列运算， 得到 “内容摘要”，然后使用私钥对其加密，并将加密后的信息附加到</a:t>
            </a:r>
            <a:r>
              <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rPr>
              <a:t>DNS </a:t>
            </a:r>
            <a:r>
              <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rPr>
              <a:t>报文中</a:t>
            </a:r>
            <a:endPar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1400" kern="0" dirty="0">
                <a:solidFill>
                  <a:srgbClr val="000000"/>
                </a:solidFill>
                <a:effectLst/>
                <a:latin typeface="微软雅黑" panose="020B0503020204020204" pitchFamily="34" charset="-122"/>
                <a:ea typeface="微软雅黑" panose="020B0503020204020204" pitchFamily="34" charset="-122"/>
                <a:cs typeface="TT7ADF8o00536922991"/>
              </a:rPr>
              <a:t>验证过程原理</a:t>
            </a:r>
            <a:endParaRPr lang="en-US" altLang="zh-CN" sz="14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rPr>
              <a:t>递归服务器收到 </a:t>
            </a:r>
            <a:r>
              <a:rPr lang="en-US" altLang="zh-CN" sz="1200" kern="0" dirty="0">
                <a:solidFill>
                  <a:srgbClr val="000000"/>
                </a:solidFill>
                <a:effectLst/>
                <a:latin typeface="微软雅黑" panose="020B0503020204020204" pitchFamily="34" charset="-122"/>
                <a:ea typeface="微软雅黑" panose="020B0503020204020204" pitchFamily="34" charset="-122"/>
                <a:cs typeface="TT7ADF8o00536922991"/>
              </a:rPr>
              <a:t>DNSSEC </a:t>
            </a:r>
            <a:r>
              <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rPr>
              <a:t>报文，利用散列函数计算报文 “内容摘要”，利用公钥解密收到加密 “内容摘要”。 对比 “摘要”内容，相同则确认收到的 数据正确</a:t>
            </a:r>
          </a:p>
          <a:p>
            <a:endParaRPr lang="zh-CN" altLang="en-US" sz="12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35</a:t>
            </a:fld>
            <a:endParaRPr kumimoji="1" lang="zh-CN" altLang="en-US"/>
          </a:p>
        </p:txBody>
      </p:sp>
    </p:spTree>
    <p:extLst>
      <p:ext uri="{BB962C8B-B14F-4D97-AF65-F5344CB8AC3E}">
        <p14:creationId xmlns:p14="http://schemas.microsoft.com/office/powerpoint/2010/main" val="196418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0" dirty="0">
                <a:solidFill>
                  <a:srgbClr val="000000"/>
                </a:solidFill>
                <a:effectLst/>
                <a:ea typeface="宋体" panose="02010600030101010101" pitchFamily="2" charset="-122"/>
                <a:cs typeface="宋体" panose="02010600030101010101" pitchFamily="2" charset="-122"/>
              </a:rPr>
              <a:t>一台支持</a:t>
            </a:r>
            <a:r>
              <a:rPr lang="x-none" altLang="zh-CN" sz="1800" kern="0" dirty="0">
                <a:solidFill>
                  <a:srgbClr val="000000"/>
                </a:solidFill>
                <a:effectLst/>
                <a:ea typeface="宋体" panose="02010600030101010101" pitchFamily="2" charset="-122"/>
                <a:cs typeface="宋体" panose="02010600030101010101" pitchFamily="2" charset="-122"/>
              </a:rPr>
              <a:t>dnssec</a:t>
            </a:r>
            <a:r>
              <a:rPr lang="zh-CN" altLang="zh-CN" sz="1800" kern="0" dirty="0">
                <a:solidFill>
                  <a:srgbClr val="000000"/>
                </a:solidFill>
                <a:effectLst/>
                <a:ea typeface="宋体" panose="02010600030101010101" pitchFamily="2" charset="-122"/>
                <a:cs typeface="宋体" panose="02010600030101010101" pitchFamily="2" charset="-122"/>
              </a:rPr>
              <a:t>的递归服务器向支持</a:t>
            </a:r>
            <a:r>
              <a:rPr lang="x-none" altLang="zh-CN" sz="1800" kern="0" dirty="0">
                <a:solidFill>
                  <a:srgbClr val="000000"/>
                </a:solidFill>
                <a:effectLst/>
                <a:ea typeface="宋体" panose="02010600030101010101" pitchFamily="2" charset="-122"/>
                <a:cs typeface="宋体" panose="02010600030101010101" pitchFamily="2" charset="-122"/>
              </a:rPr>
              <a:t>dnssec</a:t>
            </a:r>
            <a:r>
              <a:rPr lang="zh-CN" altLang="zh-CN" sz="1800" kern="0" dirty="0">
                <a:solidFill>
                  <a:srgbClr val="000000"/>
                </a:solidFill>
                <a:effectLst/>
                <a:ea typeface="宋体" panose="02010600030101010101" pitchFamily="2" charset="-122"/>
                <a:cs typeface="宋体" panose="02010600030101010101" pitchFamily="2" charset="-122"/>
              </a:rPr>
              <a:t>的权威服务器发起</a:t>
            </a:r>
            <a:r>
              <a:rPr lang="x-none" altLang="zh-CN" sz="1800" kern="0" dirty="0">
                <a:solidFill>
                  <a:srgbClr val="000000"/>
                </a:solidFill>
                <a:effectLst/>
                <a:ea typeface="宋体" panose="02010600030101010101" pitchFamily="2" charset="-122"/>
                <a:cs typeface="宋体" panose="02010600030101010101" pitchFamily="2" charset="-122"/>
              </a:rPr>
              <a:t>paypal.com.</a:t>
            </a:r>
            <a:r>
              <a:rPr lang="zh-CN" altLang="zh-CN" sz="1800" kern="0" dirty="0">
                <a:solidFill>
                  <a:srgbClr val="000000"/>
                </a:solidFill>
                <a:effectLst/>
                <a:ea typeface="宋体" panose="02010600030101010101" pitchFamily="2" charset="-122"/>
                <a:cs typeface="宋体" panose="02010600030101010101" pitchFamily="2" charset="-122"/>
              </a:rPr>
              <a:t>的</a:t>
            </a:r>
            <a:r>
              <a:rPr lang="x-none" altLang="zh-CN" sz="1800" kern="0" dirty="0">
                <a:solidFill>
                  <a:srgbClr val="000000"/>
                </a:solidFill>
                <a:effectLst/>
                <a:ea typeface="宋体" panose="02010600030101010101" pitchFamily="2" charset="-122"/>
                <a:cs typeface="宋体" panose="02010600030101010101" pitchFamily="2" charset="-122"/>
              </a:rPr>
              <a:t>A</a:t>
            </a:r>
            <a:r>
              <a:rPr lang="zh-CN" altLang="zh-CN" sz="1800" kern="0" dirty="0">
                <a:solidFill>
                  <a:srgbClr val="000000"/>
                </a:solidFill>
                <a:effectLst/>
                <a:ea typeface="宋体" panose="02010600030101010101" pitchFamily="2" charset="-122"/>
                <a:cs typeface="宋体" panose="02010600030101010101" pitchFamily="2" charset="-122"/>
              </a:rPr>
              <a:t>记录请求，它除了得到</a:t>
            </a:r>
            <a:r>
              <a:rPr lang="x-none" altLang="zh-CN" sz="1800" kern="0" dirty="0">
                <a:solidFill>
                  <a:srgbClr val="000000"/>
                </a:solidFill>
                <a:effectLst/>
                <a:ea typeface="宋体" panose="02010600030101010101" pitchFamily="2" charset="-122"/>
                <a:cs typeface="宋体" panose="02010600030101010101" pitchFamily="2" charset="-122"/>
              </a:rPr>
              <a:t>A</a:t>
            </a:r>
            <a:r>
              <a:rPr lang="zh-CN" altLang="zh-CN" sz="1800" kern="0" dirty="0">
                <a:solidFill>
                  <a:srgbClr val="000000"/>
                </a:solidFill>
                <a:effectLst/>
                <a:ea typeface="宋体" panose="02010600030101010101" pitchFamily="2" charset="-122"/>
                <a:cs typeface="宋体" panose="02010600030101010101" pitchFamily="2" charset="-122"/>
              </a:rPr>
              <a:t>记录以外还得到了同名的</a:t>
            </a:r>
            <a:r>
              <a:rPr lang="x-none" altLang="zh-CN" sz="1800" kern="0" dirty="0">
                <a:solidFill>
                  <a:srgbClr val="000000"/>
                </a:solidFill>
                <a:effectLst/>
                <a:ea typeface="宋体" panose="02010600030101010101" pitchFamily="2" charset="-122"/>
                <a:cs typeface="宋体" panose="02010600030101010101" pitchFamily="2" charset="-122"/>
              </a:rPr>
              <a:t>RRSIG</a:t>
            </a:r>
            <a:r>
              <a:rPr lang="zh-CN" altLang="zh-CN" sz="1800" kern="0" dirty="0">
                <a:solidFill>
                  <a:srgbClr val="000000"/>
                </a:solidFill>
                <a:effectLst/>
                <a:ea typeface="宋体" panose="02010600030101010101" pitchFamily="2" charset="-122"/>
                <a:cs typeface="宋体" panose="02010600030101010101" pitchFamily="2" charset="-122"/>
              </a:rPr>
              <a:t>记录，其中包含了</a:t>
            </a:r>
            <a:r>
              <a:rPr lang="x-none" altLang="zh-CN" sz="1800" kern="0" dirty="0">
                <a:solidFill>
                  <a:srgbClr val="000000"/>
                </a:solidFill>
                <a:effectLst/>
                <a:ea typeface="宋体" panose="02010600030101010101" pitchFamily="2" charset="-122"/>
                <a:cs typeface="宋体" panose="02010600030101010101" pitchFamily="2" charset="-122"/>
              </a:rPr>
              <a:t>paypal.com.</a:t>
            </a:r>
            <a:r>
              <a:rPr lang="zh-CN" altLang="zh-CN" sz="1800" kern="0" dirty="0">
                <a:solidFill>
                  <a:srgbClr val="000000"/>
                </a:solidFill>
                <a:effectLst/>
                <a:ea typeface="宋体" panose="02010600030101010101" pitchFamily="2" charset="-122"/>
                <a:cs typeface="宋体" panose="02010600030101010101" pitchFamily="2" charset="-122"/>
              </a:rPr>
              <a:t>这个</a:t>
            </a:r>
            <a:r>
              <a:rPr lang="x-none" altLang="zh-CN" sz="1800" kern="0" dirty="0">
                <a:solidFill>
                  <a:srgbClr val="000000"/>
                </a:solidFill>
                <a:effectLst/>
                <a:ea typeface="宋体" panose="02010600030101010101" pitchFamily="2" charset="-122"/>
                <a:cs typeface="宋体" panose="02010600030101010101" pitchFamily="2" charset="-122"/>
              </a:rPr>
              <a:t>ZONE</a:t>
            </a:r>
            <a:r>
              <a:rPr lang="zh-CN" altLang="zh-CN" sz="1800" kern="0" dirty="0">
                <a:solidFill>
                  <a:srgbClr val="000000"/>
                </a:solidFill>
                <a:effectLst/>
                <a:ea typeface="宋体" panose="02010600030101010101" pitchFamily="2" charset="-122"/>
                <a:cs typeface="宋体" panose="02010600030101010101" pitchFamily="2" charset="-122"/>
              </a:rPr>
              <a:t>的权威数字签名，它使用</a:t>
            </a:r>
            <a:r>
              <a:rPr lang="x-none" altLang="zh-CN" sz="1800" kern="0" dirty="0">
                <a:solidFill>
                  <a:srgbClr val="000000"/>
                </a:solidFill>
                <a:effectLst/>
                <a:ea typeface="宋体" panose="02010600030101010101" pitchFamily="2" charset="-122"/>
                <a:cs typeface="宋体" panose="02010600030101010101" pitchFamily="2" charset="-122"/>
              </a:rPr>
              <a:t>paypal.com.</a:t>
            </a:r>
            <a:r>
              <a:rPr lang="zh-CN" altLang="zh-CN" sz="1800" kern="0" dirty="0">
                <a:solidFill>
                  <a:srgbClr val="000000"/>
                </a:solidFill>
                <a:effectLst/>
                <a:ea typeface="宋体" panose="02010600030101010101" pitchFamily="2" charset="-122"/>
                <a:cs typeface="宋体" panose="02010600030101010101" pitchFamily="2" charset="-122"/>
              </a:rPr>
              <a:t>的私钥来签名。为了验证这一签名是否正确，递归服务器再次向</a:t>
            </a:r>
            <a:r>
              <a:rPr lang="x-none" altLang="zh-CN" sz="1800" kern="0" dirty="0">
                <a:solidFill>
                  <a:srgbClr val="000000"/>
                </a:solidFill>
                <a:effectLst/>
                <a:ea typeface="宋体" panose="02010600030101010101" pitchFamily="2" charset="-122"/>
                <a:cs typeface="宋体" panose="02010600030101010101" pitchFamily="2" charset="-122"/>
              </a:rPr>
              <a:t>paypal.com.</a:t>
            </a:r>
            <a:r>
              <a:rPr lang="zh-CN" altLang="zh-CN" sz="1800" kern="0" dirty="0">
                <a:solidFill>
                  <a:srgbClr val="000000"/>
                </a:solidFill>
                <a:effectLst/>
                <a:ea typeface="宋体" panose="02010600030101010101" pitchFamily="2" charset="-122"/>
                <a:cs typeface="宋体" panose="02010600030101010101" pitchFamily="2" charset="-122"/>
              </a:rPr>
              <a:t>权威查询其公钥，即请求</a:t>
            </a:r>
            <a:r>
              <a:rPr lang="x-none" altLang="zh-CN" sz="1800" kern="0" dirty="0">
                <a:solidFill>
                  <a:srgbClr val="000000"/>
                </a:solidFill>
                <a:effectLst/>
                <a:ea typeface="宋体" panose="02010600030101010101" pitchFamily="2" charset="-122"/>
                <a:cs typeface="宋体" panose="02010600030101010101" pitchFamily="2" charset="-122"/>
              </a:rPr>
              <a:t>paypal.com.</a:t>
            </a:r>
            <a:r>
              <a:rPr lang="zh-CN" altLang="zh-CN" sz="1800" kern="0" dirty="0">
                <a:solidFill>
                  <a:srgbClr val="000000"/>
                </a:solidFill>
                <a:effectLst/>
                <a:ea typeface="宋体" panose="02010600030101010101" pitchFamily="2" charset="-122"/>
                <a:cs typeface="宋体" panose="02010600030101010101" pitchFamily="2" charset="-122"/>
              </a:rPr>
              <a:t>的</a:t>
            </a:r>
            <a:r>
              <a:rPr lang="x-none" altLang="zh-CN" sz="1800" kern="0" dirty="0">
                <a:solidFill>
                  <a:srgbClr val="000000"/>
                </a:solidFill>
                <a:effectLst/>
                <a:ea typeface="宋体" panose="02010600030101010101" pitchFamily="2" charset="-122"/>
                <a:cs typeface="宋体" panose="02010600030101010101" pitchFamily="2" charset="-122"/>
              </a:rPr>
              <a:t>dnskey</a:t>
            </a:r>
            <a:r>
              <a:rPr lang="zh-CN" altLang="zh-CN" sz="1800" kern="0" dirty="0">
                <a:solidFill>
                  <a:srgbClr val="000000"/>
                </a:solidFill>
                <a:effectLst/>
                <a:ea typeface="宋体" panose="02010600030101010101" pitchFamily="2" charset="-122"/>
                <a:cs typeface="宋体" panose="02010600030101010101" pitchFamily="2" charset="-122"/>
              </a:rPr>
              <a:t>类型的记录。递归服务器就可以使用公钥来验证收到的</a:t>
            </a:r>
            <a:r>
              <a:rPr lang="x-none" altLang="zh-CN" sz="1800" kern="0" dirty="0">
                <a:solidFill>
                  <a:srgbClr val="000000"/>
                </a:solidFill>
                <a:effectLst/>
                <a:ea typeface="宋体" panose="02010600030101010101" pitchFamily="2" charset="-122"/>
                <a:cs typeface="宋体" panose="02010600030101010101" pitchFamily="2" charset="-122"/>
              </a:rPr>
              <a:t>A</a:t>
            </a:r>
            <a:r>
              <a:rPr lang="zh-CN" altLang="zh-CN" sz="1800" kern="0" dirty="0">
                <a:solidFill>
                  <a:srgbClr val="000000"/>
                </a:solidFill>
                <a:effectLst/>
                <a:ea typeface="宋体" panose="02010600030101010101" pitchFamily="2" charset="-122"/>
                <a:cs typeface="宋体" panose="02010600030101010101" pitchFamily="2" charset="-122"/>
              </a:rPr>
              <a:t>记录是否是真实且完整的。但是注意：这种状态下，这台权威服务器可能是假冒的，递归服务器请求这台假冒的权威服务器，那么对于解析结果的正确性和完整性的验证上认为是正确的，但其实这个解析结果是假冒的，怎么发现？</a:t>
            </a:r>
            <a:r>
              <a:rPr lang="x-none" altLang="zh-CN" sz="1800" kern="0" dirty="0">
                <a:solidFill>
                  <a:srgbClr val="000000"/>
                </a:solidFill>
                <a:effectLst/>
                <a:ea typeface="宋体" panose="02010600030101010101" pitchFamily="2" charset="-122"/>
                <a:cs typeface="宋体" panose="02010600030101010101" pitchFamily="2" charset="-122"/>
              </a:rPr>
              <a:t>DNSSEC</a:t>
            </a:r>
            <a:r>
              <a:rPr lang="zh-CN" altLang="zh-CN" sz="1800" kern="0" dirty="0">
                <a:solidFill>
                  <a:srgbClr val="000000"/>
                </a:solidFill>
                <a:effectLst/>
                <a:ea typeface="宋体" panose="02010600030101010101" pitchFamily="2" charset="-122"/>
                <a:cs typeface="宋体" panose="02010600030101010101" pitchFamily="2" charset="-122"/>
              </a:rPr>
              <a:t>需要一条信任链，即必须要有一个或者多个相信的公钥，这些公钥被称为信任锚。</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36</a:t>
            </a:fld>
            <a:endParaRPr kumimoji="1" lang="zh-CN" altLang="en-US"/>
          </a:p>
        </p:txBody>
      </p:sp>
    </p:spTree>
    <p:extLst>
      <p:ext uri="{BB962C8B-B14F-4D97-AF65-F5344CB8AC3E}">
        <p14:creationId xmlns:p14="http://schemas.microsoft.com/office/powerpoint/2010/main" val="3597038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algn="l" rtl="0"/>
            <a:r>
              <a:rPr lang="en-US" altLang="zh-CN" sz="1200" b="0" i="0" u="none" strike="noStrike" baseline="0" dirty="0">
                <a:solidFill>
                  <a:srgbClr val="4672C4"/>
                </a:solidFill>
                <a:latin typeface="微软雅黑" panose="020B0503020204020204" pitchFamily="34" charset="-122"/>
                <a:ea typeface="微软雅黑" panose="020B0503020204020204" pitchFamily="34" charset="-122"/>
              </a:rPr>
              <a:t>RRSIG</a:t>
            </a:r>
            <a:endParaRPr lang="zh-CN" altLang="en-US"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1200" b="0" i="0" u="none" strike="noStrike" baseline="0" dirty="0">
                <a:solidFill>
                  <a:srgbClr val="4672C4"/>
                </a:solidFill>
                <a:latin typeface="微软雅黑" panose="020B0503020204020204" pitchFamily="34" charset="-122"/>
                <a:ea typeface="微软雅黑" panose="020B0503020204020204" pitchFamily="34" charset="-122"/>
              </a:rPr>
              <a:t>Resource Record Signature</a:t>
            </a:r>
            <a:endParaRPr lang="zh-CN" altLang="en-US"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zh-CN" altLang="en-US" sz="1200" b="0" i="0" u="none" strike="noStrike" baseline="0" dirty="0">
                <a:solidFill>
                  <a:srgbClr val="4672C4"/>
                </a:solidFill>
                <a:latin typeface="微软雅黑" panose="020B0503020204020204" pitchFamily="34" charset="-122"/>
                <a:ea typeface="微软雅黑" panose="020B0503020204020204" pitchFamily="34" charset="-122"/>
              </a:rPr>
              <a:t>资源记录签名</a:t>
            </a:r>
            <a:endParaRPr lang="en-US" altLang="zh-CN"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endParaRPr lang="zh-CN" altLang="en-US"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1200" b="0" i="0" u="none" strike="noStrike" baseline="0" dirty="0">
                <a:solidFill>
                  <a:srgbClr val="4672C4"/>
                </a:solidFill>
                <a:latin typeface="微软雅黑" panose="020B0503020204020204" pitchFamily="34" charset="-122"/>
                <a:ea typeface="微软雅黑" panose="020B0503020204020204" pitchFamily="34" charset="-122"/>
              </a:rPr>
              <a:t>DS</a:t>
            </a:r>
            <a:endParaRPr lang="zh-CN" altLang="en-US"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1200" b="0" i="0" u="none" strike="noStrike" baseline="0" dirty="0">
                <a:solidFill>
                  <a:srgbClr val="4672C4"/>
                </a:solidFill>
                <a:latin typeface="微软雅黑" panose="020B0503020204020204" pitchFamily="34" charset="-122"/>
                <a:ea typeface="微软雅黑" panose="020B0503020204020204" pitchFamily="34" charset="-122"/>
              </a:rPr>
              <a:t>Delegation Signer</a:t>
            </a:r>
            <a:endParaRPr lang="zh-CN" altLang="en-US" sz="12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1200" dirty="0">
                <a:solidFill>
                  <a:srgbClr val="4672C4"/>
                </a:solidFill>
                <a:latin typeface="微软雅黑" panose="020B0503020204020204" pitchFamily="34" charset="-122"/>
                <a:ea typeface="微软雅黑" panose="020B0503020204020204" pitchFamily="34" charset="-122"/>
              </a:rPr>
              <a:t>DNSKEY</a:t>
            </a:r>
            <a:r>
              <a:rPr lang="zh-CN" altLang="en-US" sz="1200" dirty="0">
                <a:solidFill>
                  <a:srgbClr val="4672C4"/>
                </a:solidFill>
                <a:latin typeface="微软雅黑" panose="020B0503020204020204" pitchFamily="34" charset="-122"/>
                <a:ea typeface="微软雅黑" panose="020B0503020204020204" pitchFamily="34" charset="-122"/>
              </a:rPr>
              <a:t>的散列值</a:t>
            </a:r>
            <a:endParaRPr lang="en-US" altLang="zh-CN" sz="1200" dirty="0">
              <a:solidFill>
                <a:srgbClr val="4672C4"/>
              </a:solidFill>
              <a:latin typeface="微软雅黑" panose="020B0503020204020204" pitchFamily="34" charset="-122"/>
              <a:ea typeface="微软雅黑" panose="020B0503020204020204" pitchFamily="34" charset="-122"/>
            </a:endParaRPr>
          </a:p>
          <a:p>
            <a:pPr marR="0" algn="l" rtl="0"/>
            <a:endParaRPr lang="en-US" altLang="zh-CN" sz="1200" dirty="0">
              <a:solidFill>
                <a:srgbClr val="4672C4"/>
              </a:solidFill>
              <a:latin typeface="微软雅黑" panose="020B0503020204020204" pitchFamily="34" charset="-122"/>
              <a:ea typeface="微软雅黑" panose="020B0503020204020204" pitchFamily="34" charset="-122"/>
            </a:endParaRPr>
          </a:p>
          <a:p>
            <a:pPr marR="0" algn="l" rtl="0"/>
            <a:r>
              <a:rPr lang="en-US" altLang="zh-CN" sz="1200" dirty="0">
                <a:solidFill>
                  <a:srgbClr val="4672C4"/>
                </a:solidFill>
                <a:latin typeface="微软雅黑" panose="020B0503020204020204" pitchFamily="34" charset="-122"/>
                <a:ea typeface="微软雅黑" panose="020B0503020204020204" pitchFamily="34" charset="-122"/>
              </a:rPr>
              <a:t>DNSKEY</a:t>
            </a:r>
          </a:p>
          <a:p>
            <a:pPr marR="0" algn="l" rtl="0"/>
            <a:r>
              <a:rPr lang="zh-CN" altLang="en-US" sz="1200" dirty="0">
                <a:solidFill>
                  <a:srgbClr val="4672C4"/>
                </a:solidFill>
                <a:latin typeface="微软雅黑" panose="020B0503020204020204" pitchFamily="34" charset="-122"/>
                <a:ea typeface="微软雅黑" panose="020B0503020204020204" pitchFamily="34" charset="-122"/>
              </a:rPr>
              <a:t>公开密钥记录</a:t>
            </a:r>
            <a:endParaRPr lang="en-US" altLang="zh-CN" sz="1200" dirty="0">
              <a:solidFill>
                <a:srgbClr val="4672C4"/>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37</a:t>
            </a:fld>
            <a:endParaRPr kumimoji="1" lang="zh-CN" altLang="en-US"/>
          </a:p>
        </p:txBody>
      </p:sp>
    </p:spTree>
    <p:extLst>
      <p:ext uri="{BB962C8B-B14F-4D97-AF65-F5344CB8AC3E}">
        <p14:creationId xmlns:p14="http://schemas.microsoft.com/office/powerpoint/2010/main" val="387506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F8o00536922991"/>
              </a:rPr>
              <a:t>1)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效率问题。大量签名和验证带来严重的负载</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F8o00536922991"/>
              </a:rPr>
              <a:t>2)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密钥系统管理问题。</a:t>
            </a:r>
            <a:r>
              <a:rPr lang="zh-CN" altLang="zh-CN" sz="1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离线存储密钥</a:t>
            </a:r>
            <a:r>
              <a:rPr lang="zh-CN" altLang="en-US"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与</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频繁使用密钥</a:t>
            </a:r>
            <a:r>
              <a:rPr lang="zh-CN" altLang="en-US"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存在矛盾</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，假定私钥不被窃取违反了安全管理和域名服务器管理角色分离的原则</a:t>
            </a:r>
            <a:endPar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F8o00536922991"/>
              </a:rPr>
              <a:t>3)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只提供数据原始性验证和完整性检查，没有提供机密性和一致性检验，无法抵御重放攻击</a:t>
            </a:r>
            <a:endPar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F8o00536922991"/>
              </a:rPr>
              <a:t>4)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只提供单向认证，没有对客户的认证，不能解决缓存中毒</a:t>
            </a:r>
            <a:endPar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F8o00536922991"/>
              </a:rPr>
              <a:t>5)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没有提供</a:t>
            </a:r>
            <a:r>
              <a:rPr lang="x-none" altLang="zh-CN" sz="1800" kern="0" dirty="0">
                <a:solidFill>
                  <a:srgbClr val="000000"/>
                </a:solidFill>
                <a:effectLst/>
                <a:latin typeface="微软雅黑" panose="020B0503020204020204" pitchFamily="34" charset="-122"/>
                <a:ea typeface="微软雅黑" panose="020B0503020204020204" pitchFamily="34" charset="-122"/>
                <a:cs typeface="TT7ADD2o00536922989"/>
              </a:rPr>
              <a:t>DoS</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防护</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indent="266700" algn="just">
              <a:lnSpc>
                <a:spcPct val="150000"/>
              </a:lnSpc>
            </a:pPr>
            <a:r>
              <a:rPr lang="x-none" altLang="zh-CN" sz="1800" kern="0" dirty="0">
                <a:solidFill>
                  <a:srgbClr val="000000"/>
                </a:solidFill>
                <a:effectLst/>
                <a:latin typeface="微软雅黑" panose="020B0503020204020204" pitchFamily="34" charset="-122"/>
                <a:ea typeface="微软雅黑" panose="020B0503020204020204" pitchFamily="34" charset="-122"/>
                <a:cs typeface="TT7ADD2o00536922989"/>
              </a:rPr>
              <a:t>6) </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增加了新的实现错误和配置错误机会，如攻击者能够轻易遍历区域文件中全部子域名</a:t>
            </a:r>
            <a:endPar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indent="266700" algn="just">
              <a:lnSpc>
                <a:spcPct val="150000"/>
              </a:lnSpc>
            </a:pPr>
            <a:r>
              <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7</a:t>
            </a:r>
            <a:r>
              <a:rPr lang="zh-CN" altLang="en-US"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花费较高，经济因素制约其部署</a:t>
            </a:r>
            <a:endParaRPr lang="en-US" altLang="zh-CN"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indent="266700" algn="just">
              <a:lnSpc>
                <a:spcPct val="150000"/>
              </a:lnSpc>
            </a:pPr>
            <a:r>
              <a:rPr lang="en-US" altLang="zh-CN" sz="1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1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8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最终仍然取决于递归服务器以及客户端是否对数字签名记录做校验</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38</a:t>
            </a:fld>
            <a:endParaRPr kumimoji="1" lang="zh-CN" altLang="en-US"/>
          </a:p>
        </p:txBody>
      </p:sp>
    </p:spTree>
    <p:extLst>
      <p:ext uri="{BB962C8B-B14F-4D97-AF65-F5344CB8AC3E}">
        <p14:creationId xmlns:p14="http://schemas.microsoft.com/office/powerpoint/2010/main" val="3147170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0" dirty="0">
              <a:solidFill>
                <a:srgbClr val="000000"/>
              </a:solidFill>
              <a:effectLst/>
              <a:latin typeface="宋体" panose="02010600030101010101" pitchFamily="2" charset="-122"/>
              <a:ea typeface="宋体" panose="02010600030101010101" pitchFamily="2" charset="-122"/>
              <a:cs typeface="TeXGyreTermes-Regular-Identity-"/>
            </a:endParaRPr>
          </a:p>
          <a:p>
            <a:r>
              <a:rPr lang="x-none" altLang="zh-CN" sz="1800" kern="0" dirty="0">
                <a:solidFill>
                  <a:srgbClr val="000000"/>
                </a:solidFill>
                <a:effectLst/>
                <a:latin typeface="宋体" panose="02010600030101010101" pitchFamily="2" charset="-122"/>
                <a:cs typeface="TeXGyreTermes-Regular-Identity-"/>
              </a:rPr>
              <a:t>DNS-over-TLS </a:t>
            </a:r>
            <a:r>
              <a:rPr lang="zh-CN" altLang="zh-CN" sz="1800" kern="0" dirty="0">
                <a:solidFill>
                  <a:srgbClr val="000000"/>
                </a:solidFill>
                <a:effectLst/>
                <a:ea typeface="宋体" panose="02010600030101010101" pitchFamily="2" charset="-122"/>
                <a:cs typeface="宋体" panose="02010600030101010101" pitchFamily="2" charset="-122"/>
              </a:rPr>
              <a:t>协议直接使用传输层安全协议（</a:t>
            </a:r>
            <a:r>
              <a:rPr lang="x-none" altLang="zh-CN" sz="1800" kern="0" dirty="0">
                <a:solidFill>
                  <a:srgbClr val="000000"/>
                </a:solidFill>
                <a:effectLst/>
                <a:latin typeface="宋体" panose="02010600030101010101" pitchFamily="2" charset="-122"/>
                <a:cs typeface="TeXGyreTermes-Regular-Identity-"/>
              </a:rPr>
              <a:t>Transport Layer Security</a:t>
            </a:r>
            <a:r>
              <a:rPr lang="zh-CN" altLang="zh-CN" sz="1800" kern="0" dirty="0">
                <a:solidFill>
                  <a:srgbClr val="000000"/>
                </a:solidFill>
                <a:effectLst/>
                <a:ea typeface="宋体" panose="02010600030101010101" pitchFamily="2" charset="-122"/>
                <a:cs typeface="宋体" panose="02010600030101010101" pitchFamily="2" charset="-122"/>
              </a:rPr>
              <a:t>，</a:t>
            </a:r>
            <a:r>
              <a:rPr lang="x-none" altLang="zh-CN" sz="1800" kern="0" dirty="0">
                <a:solidFill>
                  <a:srgbClr val="000000"/>
                </a:solidFill>
                <a:effectLst/>
                <a:latin typeface="宋体" panose="02010600030101010101" pitchFamily="2" charset="-122"/>
                <a:cs typeface="TeXGyreTermes-Regular-Identity-"/>
              </a:rPr>
              <a:t>TLS</a:t>
            </a:r>
            <a:r>
              <a:rPr lang="zh-CN" altLang="zh-CN" sz="1800" kern="0" dirty="0">
                <a:solidFill>
                  <a:srgbClr val="000000"/>
                </a:solidFill>
                <a:effectLst/>
                <a:ea typeface="宋体" panose="02010600030101010101" pitchFamily="2" charset="-122"/>
                <a:cs typeface="宋体" panose="02010600030101010101" pitchFamily="2" charset="-122"/>
              </a:rPr>
              <a:t>）对数据执行加密操作，保证了域名协议交互中信息的完整性与机密性。此外，为使</a:t>
            </a:r>
            <a:r>
              <a:rPr lang="x-none" altLang="zh-CN" sz="1800" kern="0" dirty="0">
                <a:solidFill>
                  <a:srgbClr val="000000"/>
                </a:solidFill>
                <a:effectLst/>
                <a:latin typeface="宋体" panose="02010600030101010101" pitchFamily="2" charset="-122"/>
                <a:cs typeface="TeXGyreTermes-Regular-Identity-"/>
              </a:rPr>
              <a:t>DNS </a:t>
            </a:r>
            <a:r>
              <a:rPr lang="zh-CN" altLang="zh-CN" sz="1800" kern="0" dirty="0">
                <a:solidFill>
                  <a:srgbClr val="000000"/>
                </a:solidFill>
                <a:effectLst/>
                <a:ea typeface="宋体" panose="02010600030101010101" pitchFamily="2" charset="-122"/>
                <a:cs typeface="宋体" panose="02010600030101010101" pitchFamily="2" charset="-122"/>
              </a:rPr>
              <a:t>加密流量能够与传统</a:t>
            </a:r>
            <a:r>
              <a:rPr lang="x-none" altLang="zh-CN" sz="1800" kern="0" dirty="0">
                <a:solidFill>
                  <a:srgbClr val="000000"/>
                </a:solidFill>
                <a:effectLst/>
                <a:latin typeface="宋体" panose="02010600030101010101" pitchFamily="2" charset="-122"/>
                <a:cs typeface="TeXGyreTermes-Regular-Identity-"/>
              </a:rPr>
              <a:t>DNS </a:t>
            </a:r>
            <a:r>
              <a:rPr lang="zh-CN" altLang="zh-CN" sz="1800" kern="0" dirty="0">
                <a:solidFill>
                  <a:srgbClr val="000000"/>
                </a:solidFill>
                <a:effectLst/>
                <a:ea typeface="宋体" panose="02010600030101010101" pitchFamily="2" charset="-122"/>
                <a:cs typeface="宋体" panose="02010600030101010101" pitchFamily="2" charset="-122"/>
              </a:rPr>
              <a:t>流量相互区分，</a:t>
            </a:r>
            <a:r>
              <a:rPr lang="x-none" altLang="zh-CN" sz="1800" kern="0" dirty="0">
                <a:solidFill>
                  <a:srgbClr val="000000"/>
                </a:solidFill>
                <a:effectLst/>
                <a:latin typeface="宋体" panose="02010600030101010101" pitchFamily="2" charset="-122"/>
                <a:cs typeface="TeXGyreTermes-Regular-Identity-"/>
              </a:rPr>
              <a:t>DNS-over-TLS </a:t>
            </a:r>
            <a:r>
              <a:rPr lang="zh-CN" altLang="zh-CN" sz="1800" kern="0" dirty="0">
                <a:solidFill>
                  <a:srgbClr val="000000"/>
                </a:solidFill>
                <a:effectLst/>
                <a:ea typeface="宋体" panose="02010600030101010101" pitchFamily="2" charset="-122"/>
                <a:cs typeface="宋体" panose="02010600030101010101" pitchFamily="2" charset="-122"/>
              </a:rPr>
              <a:t>使用了</a:t>
            </a:r>
            <a:r>
              <a:rPr lang="x-none" altLang="zh-CN" sz="1800" kern="0" dirty="0">
                <a:solidFill>
                  <a:srgbClr val="000000"/>
                </a:solidFill>
                <a:effectLst/>
                <a:latin typeface="宋体" panose="02010600030101010101" pitchFamily="2" charset="-122"/>
                <a:cs typeface="TeXGyreTermes-Regular-Identity-"/>
              </a:rPr>
              <a:t>853 </a:t>
            </a:r>
            <a:r>
              <a:rPr lang="zh-CN" altLang="zh-CN" sz="1800" kern="0" dirty="0">
                <a:solidFill>
                  <a:srgbClr val="000000"/>
                </a:solidFill>
                <a:effectLst/>
                <a:ea typeface="宋体" panose="02010600030101010101" pitchFamily="2" charset="-122"/>
                <a:cs typeface="宋体" panose="02010600030101010101" pitchFamily="2" charset="-122"/>
              </a:rPr>
              <a:t>专用端口传输数据。</a:t>
            </a:r>
            <a:endParaRPr lang="en-US" altLang="zh-CN" sz="1800" kern="0" dirty="0">
              <a:solidFill>
                <a:srgbClr val="000000"/>
              </a:solidFill>
              <a:effectLst/>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DNSSEC</a:t>
            </a:r>
            <a:r>
              <a:rPr kumimoji="0" lang="zh-CN" altLang="en-US"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用</a:t>
            </a:r>
            <a:r>
              <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DNS</a:t>
            </a:r>
            <a:r>
              <a:rPr kumimoji="0" lang="zh-CN" altLang="en-US"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区域层次结构提供信任链，</a:t>
            </a:r>
            <a:r>
              <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TLS/SSL</a:t>
            </a:r>
            <a:r>
              <a:rPr kumimoji="0" lang="zh-CN" altLang="en-US"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协议依赖公钥基础设施（</a:t>
            </a:r>
            <a:r>
              <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PKI</a:t>
            </a:r>
            <a:r>
              <a:rPr kumimoji="0" lang="zh-CN" altLang="en-US"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），这其中包括许多证书授权中心（</a:t>
            </a:r>
            <a:r>
              <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CA</a:t>
            </a:r>
            <a:r>
              <a:rPr kumimoji="0" lang="zh-CN" altLang="en-US"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rPr>
              <a:t>）</a:t>
            </a:r>
            <a:endParaRPr kumimoji="0" lang="en-US" altLang="zh-CN" sz="18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39</a:t>
            </a:fld>
            <a:endParaRPr kumimoji="1" lang="zh-CN" altLang="en-US"/>
          </a:p>
        </p:txBody>
      </p:sp>
    </p:spTree>
    <p:extLst>
      <p:ext uri="{BB962C8B-B14F-4D97-AF65-F5344CB8AC3E}">
        <p14:creationId xmlns:p14="http://schemas.microsoft.com/office/powerpoint/2010/main" val="354488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a:t>
            </a:fld>
            <a:endParaRPr kumimoji="1" lang="zh-CN" altLang="en-US"/>
          </a:p>
        </p:txBody>
      </p:sp>
    </p:spTree>
    <p:extLst>
      <p:ext uri="{BB962C8B-B14F-4D97-AF65-F5344CB8AC3E}">
        <p14:creationId xmlns:p14="http://schemas.microsoft.com/office/powerpoint/2010/main" val="2905687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0" dirty="0">
              <a:solidFill>
                <a:srgbClr val="000000"/>
              </a:solidFill>
              <a:effectLst/>
              <a:latin typeface="宋体" panose="02010600030101010101" pitchFamily="2" charset="-122"/>
              <a:ea typeface="宋体" panose="02010600030101010101" pitchFamily="2" charset="-122"/>
              <a:cs typeface="TeXGyreTermes-Regular-Identity-"/>
            </a:endParaRPr>
          </a:p>
          <a:p>
            <a:endParaRPr lang="en-US" altLang="zh-CN" sz="1800" kern="0" dirty="0">
              <a:solidFill>
                <a:srgbClr val="000000"/>
              </a:solidFill>
              <a:effectLst/>
              <a:latin typeface="宋体" panose="02010600030101010101" pitchFamily="2" charset="-122"/>
              <a:ea typeface="宋体" panose="02010600030101010101" pitchFamily="2" charset="-122"/>
              <a:cs typeface="TeXGyreTermes-Regular-Identity-"/>
            </a:endParaRPr>
          </a:p>
          <a:p>
            <a:r>
              <a:rPr lang="x-none" altLang="zh-CN" sz="1800" kern="0" dirty="0">
                <a:solidFill>
                  <a:srgbClr val="000000"/>
                </a:solidFill>
                <a:effectLst/>
                <a:latin typeface="宋体" panose="02010600030101010101" pitchFamily="2" charset="-122"/>
                <a:cs typeface="TeXGyreTermes-Regular-Identity-"/>
              </a:rPr>
              <a:t>DNS-over-HTTPS </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协议</a:t>
            </a:r>
            <a:r>
              <a:rPr lang="zh-CN" altLang="zh-CN" sz="1800" kern="0" dirty="0">
                <a:solidFill>
                  <a:srgbClr val="000000"/>
                </a:solidFill>
                <a:effectLst/>
                <a:ea typeface="宋体" panose="02010600030101010101" pitchFamily="2" charset="-122"/>
                <a:cs typeface="宋体" panose="02010600030101010101" pitchFamily="2" charset="-122"/>
              </a:rPr>
              <a:t>则是采用一种完全颠覆式的域名系统架构，不与现有域名系统相兼容，采用</a:t>
            </a:r>
            <a:r>
              <a:rPr lang="x-none" altLang="zh-CN" sz="1800" kern="0" dirty="0">
                <a:solidFill>
                  <a:srgbClr val="000000"/>
                </a:solidFill>
                <a:effectLst/>
                <a:latin typeface="宋体" panose="02010600030101010101" pitchFamily="2" charset="-122"/>
                <a:cs typeface="TeXGyreTermes-Regular-Identity-"/>
              </a:rPr>
              <a:t>HTTPS </a:t>
            </a:r>
            <a:r>
              <a:rPr lang="zh-CN" altLang="zh-CN" sz="1800" kern="0" dirty="0">
                <a:solidFill>
                  <a:srgbClr val="000000"/>
                </a:solidFill>
                <a:effectLst/>
                <a:ea typeface="宋体" panose="02010600030101010101" pitchFamily="2" charset="-122"/>
                <a:cs typeface="宋体" panose="02010600030101010101" pitchFamily="2" charset="-122"/>
              </a:rPr>
              <a:t>信道传输域名协议数据，将控制平面信息混杂在数据平面之中。</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40</a:t>
            </a:fld>
            <a:endParaRPr kumimoji="1" lang="zh-CN" altLang="en-US"/>
          </a:p>
        </p:txBody>
      </p:sp>
    </p:spTree>
    <p:extLst>
      <p:ext uri="{BB962C8B-B14F-4D97-AF65-F5344CB8AC3E}">
        <p14:creationId xmlns:p14="http://schemas.microsoft.com/office/powerpoint/2010/main" val="42461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27000" indent="304800" algn="just"/>
                <a:r>
                  <a:rPr lang="en-US" altLang="zh-CN" sz="1800" kern="100" dirty="0">
                    <a:effectLst/>
                    <a:latin typeface="宋体" panose="02010600030101010101" pitchFamily="2" charset="-122"/>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之间可以共享由长期密钥派生出来的</a:t>
                </a:r>
                <a:r>
                  <a:rPr lang="en-US" altLang="zh-CN" sz="1800" kern="100" dirty="0">
                    <a:effectLst/>
                    <a:latin typeface="Times New Roman" panose="02020603050405020304" pitchFamily="18" charset="0"/>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级别会话密钥（如图中</a:t>
                </a:r>
                <a:r>
                  <a:rPr lang="en-US" altLang="zh-CN" sz="1800" kern="100" dirty="0">
                    <a:effectLst/>
                    <a:latin typeface="Times New Roman" panose="02020603050405020304" pitchFamily="18" charset="0"/>
                    <a:ea typeface="宋体" panose="02010600030101010101" pitchFamily="2" charset="-122"/>
                    <a:cs typeface="NotoSerifCJKjp-Light-Identity-H"/>
                  </a:rPr>
                  <a:t>1a</a:t>
                </a:r>
                <a:r>
                  <a:rPr lang="zh-CN" altLang="zh-CN" sz="1800" kern="100" dirty="0">
                    <a:effectLst/>
                    <a:latin typeface="Times New Roman" panose="02020603050405020304" pitchFamily="18" charset="0"/>
                    <a:ea typeface="宋体" panose="02010600030101010101" pitchFamily="2" charset="-122"/>
                    <a:cs typeface="NotoSerifCJKjp-Light-Identity-H"/>
                  </a:rPr>
                  <a:t>及</a:t>
                </a:r>
                <a:r>
                  <a:rPr lang="en-US" altLang="zh-CN" sz="1800" kern="100" dirty="0">
                    <a:effectLst/>
                    <a:latin typeface="Times New Roman" panose="02020603050405020304" pitchFamily="18" charset="0"/>
                    <a:ea typeface="宋体" panose="02010600030101010101" pitchFamily="2" charset="-122"/>
                    <a:cs typeface="NotoSerifCJKjp-Light-Identity-H"/>
                  </a:rPr>
                  <a:t>1b</a:t>
                </a:r>
                <a:r>
                  <a:rPr lang="zh-CN" altLang="zh-CN" sz="1800" kern="100" dirty="0">
                    <a:effectLst/>
                    <a:latin typeface="Times New Roman" panose="02020603050405020304" pitchFamily="18" charset="0"/>
                    <a:ea typeface="宋体" panose="02010600030101010101" pitchFamily="2" charset="-122"/>
                    <a:cs typeface="NotoSerifCJKjp-Light-Identity-H"/>
                  </a:rPr>
                  <a:t>为</a:t>
                </a:r>
                <a:r>
                  <a:rPr lang="en-US" altLang="zh-CN" sz="1800" kern="100" dirty="0">
                    <a:effectLst/>
                    <a:latin typeface="Times New Roman" panose="02020603050405020304" pitchFamily="18" charset="0"/>
                    <a:ea typeface="宋体" panose="02010600030101010101" pitchFamily="2" charset="-122"/>
                    <a:cs typeface="NotoSerifCJKjp-Light-Identity-H"/>
                  </a:rPr>
                  <a:t>AS A</a:t>
                </a:r>
                <a:r>
                  <a:rPr lang="zh-CN" altLang="zh-CN" sz="1800" kern="100" dirty="0">
                    <a:effectLst/>
                    <a:latin typeface="Times New Roman" panose="02020603050405020304" pitchFamily="18" charset="0"/>
                    <a:ea typeface="宋体" panose="02010600030101010101" pitchFamily="2" charset="-122"/>
                    <a:cs typeface="NotoSerifCJKjp-Light-Identity-H"/>
                  </a:rPr>
                  <a:t>与</a:t>
                </a:r>
                <a:r>
                  <a:rPr lang="en-US" altLang="zh-CN" sz="1800" kern="100" dirty="0">
                    <a:effectLst/>
                    <a:latin typeface="Times New Roman" panose="02020603050405020304" pitchFamily="18" charset="0"/>
                    <a:ea typeface="宋体" panose="02010600030101010101" pitchFamily="2" charset="-122"/>
                    <a:cs typeface="NotoSerifCJKjp-Light-Identity-H"/>
                  </a:rPr>
                  <a:t>B</a:t>
                </a:r>
                <a:r>
                  <a:rPr lang="zh-CN" altLang="zh-CN" sz="1800" kern="100" dirty="0">
                    <a:effectLst/>
                    <a:latin typeface="Times New Roman" panose="02020603050405020304" pitchFamily="18" charset="0"/>
                    <a:ea typeface="宋体" panose="02010600030101010101" pitchFamily="2" charset="-122"/>
                    <a:cs typeface="NotoSerifCJKjp-Light-Identity-H"/>
                  </a:rPr>
                  <a:t>之间共享相互的</a:t>
                </a:r>
                <a:r>
                  <a:rPr lang="en-US" altLang="zh-CN" sz="1800" kern="100" dirty="0">
                    <a:effectLst/>
                    <a:latin typeface="Times New Roman" panose="02020603050405020304" pitchFamily="18" charset="0"/>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级别密钥），</a:t>
                </a:r>
                <a:r>
                  <a:rPr lang="x-none" altLang="zh-CN" sz="1800" kern="0" dirty="0">
                    <a:solidFill>
                      <a:srgbClr val="000000"/>
                    </a:solidFill>
                    <a:effectLst/>
                    <a:latin typeface="宋体" panose="02010600030101010101" pitchFamily="2" charset="-122"/>
                    <a:ea typeface="宋体" panose="02010600030101010101" pitchFamily="2" charset="-122"/>
                    <a:cs typeface="NotoSerifCJKjp-Light-Identity-H"/>
                  </a:rPr>
                  <a:t>AS A</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与</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AS B</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之间的会话密钥为</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𝐴</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𝐵</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𝑃𝑅𝐹</m:t>
                        </m:r>
                      </m:e>
                      <m:sub>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altLang="zh-CN" sz="1800" kern="100">
                                <a:effectLst/>
                                <a:latin typeface="Cambria Math" panose="02040503050406030204" pitchFamily="18" charset="0"/>
                                <a:ea typeface="宋体" panose="02010600030101010101" pitchFamily="2" charset="-122"/>
                                <a:cs typeface="宋体" panose="02010600030101010101" pitchFamily="2" charset="-122"/>
                              </a:rPr>
                              <m:t>SV</m:t>
                            </m:r>
                          </m:e>
                          <m:sub>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𝐴</m:t>
                            </m:r>
                          </m:sub>
                        </m:sSub>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𝐵</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0" dirty="0">
                    <a:solidFill>
                      <a:srgbClr val="000000"/>
                    </a:solidFill>
                    <a:effectLst/>
                    <a:ea typeface="宋体" panose="02010600030101010101" pitchFamily="2" charset="-122"/>
                    <a:cs typeface="NotoSerifCJKjp-Light-Identity-H"/>
                  </a:rPr>
                  <a:t>其中</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oMath>
                </a14:m>
                <a:r>
                  <a:rPr lang="zh-CN" altLang="zh-CN" sz="1800" dirty="0">
                    <a:effectLst/>
                    <a:ea typeface="宋体" panose="02010600030101010101" pitchFamily="2" charset="-122"/>
                    <a:cs typeface="NotoSerifCJKjp-Light-Identity-H"/>
                  </a:rPr>
                  <a:t>为</a:t>
                </a:r>
                <a:r>
                  <a:rPr lang="en-US" altLang="zh-CN" sz="1800" dirty="0">
                    <a:effectLst/>
                    <a:ea typeface="宋体" panose="02010600030101010101" pitchFamily="2" charset="-122"/>
                    <a:cs typeface="NotoSerifCJKjp-Light-Identity-H"/>
                  </a:rPr>
                  <a:t>AS B</a:t>
                </a:r>
                <a:r>
                  <a:rPr lang="zh-CN" altLang="zh-CN" sz="1800" dirty="0">
                    <a:effectLst/>
                    <a:ea typeface="宋体" panose="02010600030101010101" pitchFamily="2" charset="-122"/>
                    <a:cs typeface="NotoSerifCJKjp-Light-Identity-H"/>
                  </a:rPr>
                  <a:t>的</a:t>
                </a:r>
                <a:r>
                  <a:rPr lang="en-US" altLang="zh-CN" sz="1800" dirty="0">
                    <a:effectLst/>
                    <a:ea typeface="宋体" panose="02010600030101010101" pitchFamily="2" charset="-122"/>
                    <a:cs typeface="NotoSerifCJKjp-Light-Identity-H"/>
                  </a:rPr>
                  <a:t>AS</a:t>
                </a:r>
                <a:r>
                  <a:rPr lang="zh-CN" altLang="zh-CN" sz="1800" dirty="0">
                    <a:effectLst/>
                    <a:ea typeface="宋体" panose="02010600030101010101" pitchFamily="2" charset="-122"/>
                    <a:cs typeface="NotoSerifCJKjp-Light-Identity-H"/>
                  </a:rPr>
                  <a:t>号</a:t>
                </a:r>
                <a:r>
                  <a:rPr lang="zh-CN" altLang="zh-CN" sz="1800" kern="0" dirty="0">
                    <a:solidFill>
                      <a:srgbClr val="000000"/>
                    </a:solidFill>
                    <a:effectLst/>
                    <a:ea typeface="宋体" panose="02010600030101010101" pitchFamily="2" charset="-122"/>
                    <a:cs typeface="NotoSerifCJKjp-Light-Identity-H"/>
                  </a:rPr>
                  <a:t>，</a:t>
                </a:r>
                <a:r>
                  <a:rPr lang="x-none" altLang="zh-CN" sz="1800" kern="0" dirty="0">
                    <a:solidFill>
                      <a:srgbClr val="000000"/>
                    </a:solidFill>
                    <a:effectLst/>
                    <a:ea typeface="宋体" panose="02010600030101010101" pitchFamily="2" charset="-122"/>
                    <a:cs typeface="NotoSerifCJKjp-Light-Identity-H"/>
                  </a:rPr>
                  <a:t>PRF</a:t>
                </a:r>
                <a:r>
                  <a:rPr lang="zh-CN" altLang="zh-CN" sz="1800" kern="0" dirty="0">
                    <a:solidFill>
                      <a:srgbClr val="000000"/>
                    </a:solidFill>
                    <a:effectLst/>
                    <a:ea typeface="宋体" panose="02010600030101010101" pitchFamily="2" charset="-122"/>
                    <a:cs typeface="NotoSerifCJKjp-Light-Identity-H"/>
                  </a:rPr>
                  <a:t>为基于</a:t>
                </a:r>
                <a:r>
                  <a:rPr lang="x-none" altLang="zh-CN" sz="1800" kern="0" dirty="0">
                    <a:solidFill>
                      <a:srgbClr val="000000"/>
                    </a:solidFill>
                    <a:effectLst/>
                    <a:ea typeface="宋体" panose="02010600030101010101" pitchFamily="2" charset="-122"/>
                    <a:cs typeface="NotoSerifCJKjp-Light-Identity-H"/>
                  </a:rPr>
                  <a:t>AES</a:t>
                </a:r>
                <a:r>
                  <a:rPr lang="zh-CN" altLang="zh-CN" sz="1800" kern="0" dirty="0">
                    <a:solidFill>
                      <a:srgbClr val="000000"/>
                    </a:solidFill>
                    <a:effectLst/>
                    <a:ea typeface="宋体" panose="02010600030101010101" pitchFamily="2" charset="-122"/>
                    <a:cs typeface="NotoSerifCJKjp-Light-Identity-H"/>
                  </a:rPr>
                  <a:t>实现的伪随机函数，基于</a:t>
                </a:r>
                <a:r>
                  <a:rPr lang="x-none" altLang="zh-CN" sz="1800" kern="0" dirty="0">
                    <a:solidFill>
                      <a:srgbClr val="000000"/>
                    </a:solidFill>
                    <a:effectLst/>
                    <a:ea typeface="宋体" panose="02010600030101010101" pitchFamily="2" charset="-122"/>
                    <a:cs typeface="NotoSerifCJKjp-Light-Identity-H"/>
                  </a:rPr>
                  <a:t>AS</a:t>
                </a:r>
                <a:r>
                  <a:rPr lang="zh-CN" altLang="zh-CN" sz="1800" kern="0" dirty="0">
                    <a:solidFill>
                      <a:srgbClr val="000000"/>
                    </a:solidFill>
                    <a:effectLst/>
                    <a:ea typeface="宋体" panose="02010600030101010101" pitchFamily="2" charset="-122"/>
                    <a:cs typeface="NotoSerifCJKjp-Light-Identity-H"/>
                  </a:rPr>
                  <a:t>之间的会话密钥和会话主机地址，任意密钥服务器可以为任意主机间会话进一步派生出会话密钥，为端到端通信提供保障。由于每个密钥服务器都能够计算出任意主机间的会话密钥，主机可实时向密钥服务器获取对称密钥实现验证，图中</a:t>
                </a:r>
                <a:r>
                  <a:rPr lang="x-none" altLang="zh-CN" sz="1800" kern="0" dirty="0">
                    <a:solidFill>
                      <a:srgbClr val="000000"/>
                    </a:solidFill>
                    <a:effectLst/>
                    <a:ea typeface="宋体" panose="02010600030101010101" pitchFamily="2" charset="-122"/>
                    <a:cs typeface="NotoSerifCJKjp-Light-Identity-H"/>
                  </a:rPr>
                  <a:t>AS B</a:t>
                </a:r>
                <a:r>
                  <a:rPr lang="zh-CN" altLang="zh-CN" sz="1800" kern="0" dirty="0">
                    <a:solidFill>
                      <a:srgbClr val="000000"/>
                    </a:solidFill>
                    <a:effectLst/>
                    <a:ea typeface="宋体" panose="02010600030101010101" pitchFamily="2" charset="-122"/>
                    <a:cs typeface="NotoSerifCJKjp-Light-Identity-H"/>
                  </a:rPr>
                  <a:t>使用会话密钥</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𝑆</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sub>
                        </m:sSub>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𝐴</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𝐻</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𝐴</m:t>
                            </m:r>
                          </m:sub>
                        </m:sSub>
                      </m:sub>
                    </m:sSub>
                  </m:oMath>
                </a14:m>
                <a:r>
                  <a:rPr lang="zh-CN" altLang="zh-CN" sz="1800" dirty="0">
                    <a:effectLst/>
                    <a:ea typeface="宋体" panose="02010600030101010101" pitchFamily="2" charset="-122"/>
                    <a:cs typeface="NotoSerifCJKjp-Light-Identity-H"/>
                  </a:rPr>
                  <a:t>与主机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𝐻</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𝐴</m:t>
                        </m:r>
                      </m:sub>
                    </m:sSub>
                  </m:oMath>
                </a14:m>
                <a:r>
                  <a:rPr lang="zh-CN" altLang="zh-CN" sz="1800" dirty="0">
                    <a:effectLst/>
                    <a:ea typeface="宋体" panose="02010600030101010101" pitchFamily="2" charset="-122"/>
                    <a:cs typeface="NotoSerifCJKjp-Light-Identity-H"/>
                  </a:rPr>
                  <a:t>通信，主机</a:t>
                </a:r>
                <a:r>
                  <a:rPr lang="en-US" altLang="zh-CN" sz="1800" dirty="0">
                    <a:effectLst/>
                    <a:ea typeface="宋体" panose="02010600030101010101" pitchFamily="2" charset="-122"/>
                    <a:cs typeface="NotoSerifCJKjp-Light-Identity-H"/>
                  </a:rPr>
                  <a:t>A</a:t>
                </a:r>
                <a:r>
                  <a:rPr lang="zh-CN" altLang="zh-CN" sz="1800" dirty="0">
                    <a:effectLst/>
                    <a:ea typeface="宋体" panose="02010600030101010101" pitchFamily="2" charset="-122"/>
                    <a:cs typeface="NotoSerifCJKjp-Light-Identity-H"/>
                  </a:rPr>
                  <a:t>可以从本域服务器获取该会话密钥</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𝑆</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sub>
                        </m:sSub>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𝐴</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𝐻</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𝐴</m:t>
                            </m:r>
                          </m:sub>
                        </m:sSub>
                      </m:sub>
                    </m:sSub>
                  </m:oMath>
                </a14:m>
                <a:r>
                  <a:rPr lang="zh-CN" altLang="zh-CN" sz="1800" kern="0" dirty="0">
                    <a:solidFill>
                      <a:srgbClr val="000000"/>
                    </a:solidFill>
                    <a:effectLst/>
                    <a:ea typeface="宋体" panose="02010600030101010101" pitchFamily="2" charset="-122"/>
                    <a:cs typeface="NotoSerifCJKjp-Light-Identity-H"/>
                  </a:rPr>
                  <a:t>（如图中</a:t>
                </a:r>
                <a:r>
                  <a:rPr lang="x-none" altLang="zh-CN" sz="1800" kern="0" dirty="0">
                    <a:solidFill>
                      <a:srgbClr val="000000"/>
                    </a:solidFill>
                    <a:effectLst/>
                    <a:ea typeface="宋体" panose="02010600030101010101" pitchFamily="2" charset="-122"/>
                    <a:cs typeface="NotoSerifCJKjp-Light-Identity-H"/>
                  </a:rPr>
                  <a:t>3a</a:t>
                </a:r>
                <a:r>
                  <a:rPr lang="zh-CN" altLang="zh-CN" sz="1800" kern="0" dirty="0">
                    <a:solidFill>
                      <a:srgbClr val="000000"/>
                    </a:solidFill>
                    <a:effectLst/>
                    <a:ea typeface="宋体" panose="02010600030101010101" pitchFamily="2" charset="-122"/>
                    <a:cs typeface="NotoSerifCJKjp-Light-Identity-H"/>
                  </a:rPr>
                  <a:t>，</a:t>
                </a:r>
                <a:r>
                  <a:rPr lang="x-none" altLang="zh-CN" sz="1800" kern="0" dirty="0">
                    <a:solidFill>
                      <a:srgbClr val="000000"/>
                    </a:solidFill>
                    <a:effectLst/>
                    <a:ea typeface="宋体" panose="02010600030101010101" pitchFamily="2" charset="-122"/>
                    <a:cs typeface="NotoSerifCJKjp-Light-Identity-H"/>
                  </a:rPr>
                  <a:t>3b</a:t>
                </a:r>
                <a:r>
                  <a:rPr lang="zh-CN" altLang="zh-CN" sz="1800" kern="0" dirty="0">
                    <a:solidFill>
                      <a:srgbClr val="000000"/>
                    </a:solidFill>
                    <a:effectLst/>
                    <a:ea typeface="宋体" panose="02010600030101010101" pitchFamily="2" charset="-122"/>
                    <a:cs typeface="NotoSerifCJKjp-Light-Identity-H"/>
                  </a:rPr>
                  <a:t>），从而实现对服务器</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altLang="zh-CN" sz="1800">
                            <a:effectLst/>
                            <a:latin typeface="Cambria Math" panose="02040503050406030204" pitchFamily="18" charset="0"/>
                            <a:ea typeface="宋体" panose="02010600030101010101" pitchFamily="2" charset="-122"/>
                            <a:cs typeface="宋体" panose="02010600030101010101" pitchFamily="2" charset="-122"/>
                          </a:rPr>
                          <m:t>S</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𝐵</m:t>
                        </m:r>
                      </m:sub>
                    </m:sSub>
                  </m:oMath>
                </a14:m>
                <a:r>
                  <a:rPr lang="zh-CN" altLang="zh-CN" sz="1800" kern="0" dirty="0">
                    <a:solidFill>
                      <a:srgbClr val="000000"/>
                    </a:solidFill>
                    <a:effectLst/>
                    <a:ea typeface="宋体" panose="02010600030101010101" pitchFamily="2" charset="-122"/>
                    <a:cs typeface="NotoSerifCJKjp-Light-Identity-H"/>
                  </a:rPr>
                  <a:t>的验证</a:t>
                </a:r>
                <a:endParaRPr lang="zh-CN" altLang="en-US" dirty="0"/>
              </a:p>
            </p:txBody>
          </p:sp>
        </mc:Choice>
        <mc:Fallback xmlns="">
          <p:sp>
            <p:nvSpPr>
              <p:cNvPr id="3" name="备注占位符 2"/>
              <p:cNvSpPr>
                <a:spLocks noGrp="1"/>
              </p:cNvSpPr>
              <p:nvPr>
                <p:ph type="body" idx="1"/>
              </p:nvPr>
            </p:nvSpPr>
            <p:spPr/>
            <p:txBody>
              <a:bodyPr/>
              <a:lstStyle/>
              <a:p>
                <a:pPr marL="127000" indent="304800" algn="just"/>
                <a:r>
                  <a:rPr lang="en-US" altLang="zh-CN" sz="1800" kern="100" dirty="0">
                    <a:effectLst/>
                    <a:latin typeface="宋体" panose="02010600030101010101" pitchFamily="2" charset="-122"/>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之间可以共享由长期密钥派生出来的</a:t>
                </a:r>
                <a:r>
                  <a:rPr lang="en-US" altLang="zh-CN" sz="1800" kern="100" dirty="0">
                    <a:effectLst/>
                    <a:latin typeface="Times New Roman" panose="02020603050405020304" pitchFamily="18" charset="0"/>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级别会话密钥（如图中</a:t>
                </a:r>
                <a:r>
                  <a:rPr lang="en-US" altLang="zh-CN" sz="1800" kern="100" dirty="0">
                    <a:effectLst/>
                    <a:latin typeface="Times New Roman" panose="02020603050405020304" pitchFamily="18" charset="0"/>
                    <a:ea typeface="宋体" panose="02010600030101010101" pitchFamily="2" charset="-122"/>
                    <a:cs typeface="NotoSerifCJKjp-Light-Identity-H"/>
                  </a:rPr>
                  <a:t>1a</a:t>
                </a:r>
                <a:r>
                  <a:rPr lang="zh-CN" altLang="zh-CN" sz="1800" kern="100" dirty="0">
                    <a:effectLst/>
                    <a:latin typeface="Times New Roman" panose="02020603050405020304" pitchFamily="18" charset="0"/>
                    <a:ea typeface="宋体" panose="02010600030101010101" pitchFamily="2" charset="-122"/>
                    <a:cs typeface="NotoSerifCJKjp-Light-Identity-H"/>
                  </a:rPr>
                  <a:t>及</a:t>
                </a:r>
                <a:r>
                  <a:rPr lang="en-US" altLang="zh-CN" sz="1800" kern="100" dirty="0">
                    <a:effectLst/>
                    <a:latin typeface="Times New Roman" panose="02020603050405020304" pitchFamily="18" charset="0"/>
                    <a:ea typeface="宋体" panose="02010600030101010101" pitchFamily="2" charset="-122"/>
                    <a:cs typeface="NotoSerifCJKjp-Light-Identity-H"/>
                  </a:rPr>
                  <a:t>1b</a:t>
                </a:r>
                <a:r>
                  <a:rPr lang="zh-CN" altLang="zh-CN" sz="1800" kern="100" dirty="0">
                    <a:effectLst/>
                    <a:latin typeface="Times New Roman" panose="02020603050405020304" pitchFamily="18" charset="0"/>
                    <a:ea typeface="宋体" panose="02010600030101010101" pitchFamily="2" charset="-122"/>
                    <a:cs typeface="NotoSerifCJKjp-Light-Identity-H"/>
                  </a:rPr>
                  <a:t>为</a:t>
                </a:r>
                <a:r>
                  <a:rPr lang="en-US" altLang="zh-CN" sz="1800" kern="100" dirty="0">
                    <a:effectLst/>
                    <a:latin typeface="Times New Roman" panose="02020603050405020304" pitchFamily="18" charset="0"/>
                    <a:ea typeface="宋体" panose="02010600030101010101" pitchFamily="2" charset="-122"/>
                    <a:cs typeface="NotoSerifCJKjp-Light-Identity-H"/>
                  </a:rPr>
                  <a:t>AS A</a:t>
                </a:r>
                <a:r>
                  <a:rPr lang="zh-CN" altLang="zh-CN" sz="1800" kern="100" dirty="0">
                    <a:effectLst/>
                    <a:latin typeface="Times New Roman" panose="02020603050405020304" pitchFamily="18" charset="0"/>
                    <a:ea typeface="宋体" panose="02010600030101010101" pitchFamily="2" charset="-122"/>
                    <a:cs typeface="NotoSerifCJKjp-Light-Identity-H"/>
                  </a:rPr>
                  <a:t>与</a:t>
                </a:r>
                <a:r>
                  <a:rPr lang="en-US" altLang="zh-CN" sz="1800" kern="100" dirty="0">
                    <a:effectLst/>
                    <a:latin typeface="Times New Roman" panose="02020603050405020304" pitchFamily="18" charset="0"/>
                    <a:ea typeface="宋体" panose="02010600030101010101" pitchFamily="2" charset="-122"/>
                    <a:cs typeface="NotoSerifCJKjp-Light-Identity-H"/>
                  </a:rPr>
                  <a:t>B</a:t>
                </a:r>
                <a:r>
                  <a:rPr lang="zh-CN" altLang="zh-CN" sz="1800" kern="100" dirty="0">
                    <a:effectLst/>
                    <a:latin typeface="Times New Roman" panose="02020603050405020304" pitchFamily="18" charset="0"/>
                    <a:ea typeface="宋体" panose="02010600030101010101" pitchFamily="2" charset="-122"/>
                    <a:cs typeface="NotoSerifCJKjp-Light-Identity-H"/>
                  </a:rPr>
                  <a:t>之间共享相互的</a:t>
                </a:r>
                <a:r>
                  <a:rPr lang="en-US" altLang="zh-CN" sz="1800" kern="100" dirty="0">
                    <a:effectLst/>
                    <a:latin typeface="Times New Roman" panose="02020603050405020304" pitchFamily="18" charset="0"/>
                    <a:ea typeface="宋体" panose="02010600030101010101" pitchFamily="2" charset="-122"/>
                    <a:cs typeface="NotoSerifCJKjp-Light-Identity-H"/>
                  </a:rPr>
                  <a:t>AS</a:t>
                </a:r>
                <a:r>
                  <a:rPr lang="zh-CN" altLang="zh-CN" sz="1800" kern="100" dirty="0">
                    <a:effectLst/>
                    <a:latin typeface="Times New Roman" panose="02020603050405020304" pitchFamily="18" charset="0"/>
                    <a:ea typeface="宋体" panose="02010600030101010101" pitchFamily="2" charset="-122"/>
                    <a:cs typeface="NotoSerifCJKjp-Light-Identity-H"/>
                  </a:rPr>
                  <a:t>级别密钥），</a:t>
                </a:r>
                <a:r>
                  <a:rPr lang="x-none" altLang="zh-CN" sz="1800" kern="0" dirty="0">
                    <a:solidFill>
                      <a:srgbClr val="000000"/>
                    </a:solidFill>
                    <a:effectLst/>
                    <a:latin typeface="宋体" panose="02010600030101010101" pitchFamily="2" charset="-122"/>
                    <a:ea typeface="宋体" panose="02010600030101010101" pitchFamily="2" charset="-122"/>
                    <a:cs typeface="NotoSerifCJKjp-Light-Identity-H"/>
                  </a:rPr>
                  <a:t>AS A</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与</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AS B</a:t>
                </a:r>
                <a:r>
                  <a:rPr lang="zh-CN"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之间的会话密钥为</a:t>
                </a:r>
                <a:r>
                  <a:rPr lang="x-none" altLang="zh-CN" sz="1800" kern="0" dirty="0">
                    <a:solidFill>
                      <a:srgbClr val="000000"/>
                    </a:solidFill>
                    <a:effectLst/>
                    <a:latin typeface="Times New Roman" panose="02020603050405020304" pitchFamily="18" charset="0"/>
                    <a:ea typeface="宋体" panose="02010600030101010101" pitchFamily="2" charset="-122"/>
                    <a:cs typeface="NotoSerifCJKjp-Light-Identity-H"/>
                  </a:rPr>
                  <a:t>:</a:t>
                </a:r>
                <a:r>
                  <a:rPr lang="zh-CN" altLang="zh-CN" sz="1800" i="0" kern="100">
                    <a:effectLst/>
                    <a:latin typeface="Cambria Math" panose="02040503050406030204" pitchFamily="18" charset="0"/>
                  </a:rPr>
                  <a:t>〖</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𝐾</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宋体" panose="02010600030101010101" pitchFamily="2" charset="-122"/>
                  </a:rPr>
                  <a:t>𝐴→𝐵</a:t>
                </a:r>
                <a:r>
                  <a:rPr lang="zh-CN" altLang="zh-CN" sz="1800" i="0" kern="100">
                    <a:effectLst/>
                    <a:latin typeface="Cambria Math" panose="02040503050406030204" pitchFamily="18" charset="0"/>
                    <a:ea typeface="宋体" panose="02010600030101010101" pitchFamily="2" charset="-122"/>
                    <a:cs typeface="宋体" panose="02010600030101010101" pitchFamily="2" charset="-122"/>
                  </a:rPr>
                  <a:t>)</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:𝑃𝑅𝐹</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宋体" panose="02010600030101010101" pitchFamily="2" charset="-122"/>
                  </a:rPr>
                  <a:t>SV</a:t>
                </a:r>
                <a:r>
                  <a:rPr lang="zh-CN" altLang="zh-CN" sz="1800" i="0" kern="10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cs typeface="宋体" panose="02010600030101010101" pitchFamily="2" charset="-122"/>
                  </a:rPr>
                  <a:t>𝐴 </a:t>
                </a:r>
                <a:r>
                  <a:rPr lang="zh-CN" altLang="zh-CN" sz="1800" i="0" kern="100">
                    <a:effectLst/>
                    <a:latin typeface="Cambria Math" panose="02040503050406030204" pitchFamily="18" charset="0"/>
                    <a:ea typeface="宋体" panose="02010600030101010101" pitchFamily="2" charset="-122"/>
                    <a:cs typeface="宋体" panose="02010600030101010101" pitchFamily="2" charset="-122"/>
                  </a:rPr>
                  <a:t>)</a:t>
                </a:r>
                <a:r>
                  <a:rPr lang="en-US" altLang="zh-CN" sz="1800" i="0" kern="0">
                    <a:effectLst/>
                    <a:latin typeface="Cambria Math" panose="02040503050406030204" pitchFamily="18" charset="0"/>
                    <a:ea typeface="宋体" panose="02010600030101010101" pitchFamily="2" charset="-122"/>
                    <a:cs typeface="宋体" panose="02010600030101010101" pitchFamily="2" charset="-122"/>
                  </a:rPr>
                  <a:t> </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宋体" panose="02010600030101010101" pitchFamily="2" charset="-122"/>
                  </a:rPr>
                  <a:t>𝐵</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0" dirty="0">
                    <a:solidFill>
                      <a:srgbClr val="000000"/>
                    </a:solidFill>
                    <a:effectLst/>
                    <a:ea typeface="宋体" panose="02010600030101010101" pitchFamily="2" charset="-122"/>
                    <a:cs typeface="NotoSerifCJKjp-Light-Identity-H"/>
                  </a:rPr>
                  <a:t>其中</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a:t>
                </a:r>
                <a:r>
                  <a:rPr lang="zh-CN" altLang="zh-CN" sz="1800" dirty="0">
                    <a:effectLst/>
                    <a:ea typeface="宋体" panose="02010600030101010101" pitchFamily="2" charset="-122"/>
                    <a:cs typeface="NotoSerifCJKjp-Light-Identity-H"/>
                  </a:rPr>
                  <a:t>为</a:t>
                </a:r>
                <a:r>
                  <a:rPr lang="en-US" altLang="zh-CN" sz="1800" dirty="0">
                    <a:effectLst/>
                    <a:ea typeface="宋体" panose="02010600030101010101" pitchFamily="2" charset="-122"/>
                    <a:cs typeface="NotoSerifCJKjp-Light-Identity-H"/>
                  </a:rPr>
                  <a:t>AS B</a:t>
                </a:r>
                <a:r>
                  <a:rPr lang="zh-CN" altLang="zh-CN" sz="1800" dirty="0">
                    <a:effectLst/>
                    <a:ea typeface="宋体" panose="02010600030101010101" pitchFamily="2" charset="-122"/>
                    <a:cs typeface="NotoSerifCJKjp-Light-Identity-H"/>
                  </a:rPr>
                  <a:t>的</a:t>
                </a:r>
                <a:r>
                  <a:rPr lang="en-US" altLang="zh-CN" sz="1800" dirty="0">
                    <a:effectLst/>
                    <a:ea typeface="宋体" panose="02010600030101010101" pitchFamily="2" charset="-122"/>
                    <a:cs typeface="NotoSerifCJKjp-Light-Identity-H"/>
                  </a:rPr>
                  <a:t>AS</a:t>
                </a:r>
                <a:r>
                  <a:rPr lang="zh-CN" altLang="zh-CN" sz="1800" dirty="0">
                    <a:effectLst/>
                    <a:ea typeface="宋体" panose="02010600030101010101" pitchFamily="2" charset="-122"/>
                    <a:cs typeface="NotoSerifCJKjp-Light-Identity-H"/>
                  </a:rPr>
                  <a:t>号</a:t>
                </a:r>
                <a:r>
                  <a:rPr lang="zh-CN" altLang="zh-CN" sz="1800" kern="0" dirty="0">
                    <a:solidFill>
                      <a:srgbClr val="000000"/>
                    </a:solidFill>
                    <a:effectLst/>
                    <a:ea typeface="宋体" panose="02010600030101010101" pitchFamily="2" charset="-122"/>
                    <a:cs typeface="NotoSerifCJKjp-Light-Identity-H"/>
                  </a:rPr>
                  <a:t>，</a:t>
                </a:r>
                <a:r>
                  <a:rPr lang="x-none" altLang="zh-CN" sz="1800" kern="0" dirty="0">
                    <a:solidFill>
                      <a:srgbClr val="000000"/>
                    </a:solidFill>
                    <a:effectLst/>
                    <a:ea typeface="宋体" panose="02010600030101010101" pitchFamily="2" charset="-122"/>
                    <a:cs typeface="NotoSerifCJKjp-Light-Identity-H"/>
                  </a:rPr>
                  <a:t>PRF</a:t>
                </a:r>
                <a:r>
                  <a:rPr lang="zh-CN" altLang="zh-CN" sz="1800" kern="0" dirty="0">
                    <a:solidFill>
                      <a:srgbClr val="000000"/>
                    </a:solidFill>
                    <a:effectLst/>
                    <a:ea typeface="宋体" panose="02010600030101010101" pitchFamily="2" charset="-122"/>
                    <a:cs typeface="NotoSerifCJKjp-Light-Identity-H"/>
                  </a:rPr>
                  <a:t>为基于</a:t>
                </a:r>
                <a:r>
                  <a:rPr lang="x-none" altLang="zh-CN" sz="1800" kern="0" dirty="0">
                    <a:solidFill>
                      <a:srgbClr val="000000"/>
                    </a:solidFill>
                    <a:effectLst/>
                    <a:ea typeface="宋体" panose="02010600030101010101" pitchFamily="2" charset="-122"/>
                    <a:cs typeface="NotoSerifCJKjp-Light-Identity-H"/>
                  </a:rPr>
                  <a:t>AES</a:t>
                </a:r>
                <a:r>
                  <a:rPr lang="zh-CN" altLang="zh-CN" sz="1800" kern="0" dirty="0">
                    <a:solidFill>
                      <a:srgbClr val="000000"/>
                    </a:solidFill>
                    <a:effectLst/>
                    <a:ea typeface="宋体" panose="02010600030101010101" pitchFamily="2" charset="-122"/>
                    <a:cs typeface="NotoSerifCJKjp-Light-Identity-H"/>
                  </a:rPr>
                  <a:t>实现的伪随机函数，基于</a:t>
                </a:r>
                <a:r>
                  <a:rPr lang="x-none" altLang="zh-CN" sz="1800" kern="0" dirty="0">
                    <a:solidFill>
                      <a:srgbClr val="000000"/>
                    </a:solidFill>
                    <a:effectLst/>
                    <a:ea typeface="宋体" panose="02010600030101010101" pitchFamily="2" charset="-122"/>
                    <a:cs typeface="NotoSerifCJKjp-Light-Identity-H"/>
                  </a:rPr>
                  <a:t>AS</a:t>
                </a:r>
                <a:r>
                  <a:rPr lang="zh-CN" altLang="zh-CN" sz="1800" kern="0" dirty="0">
                    <a:solidFill>
                      <a:srgbClr val="000000"/>
                    </a:solidFill>
                    <a:effectLst/>
                    <a:ea typeface="宋体" panose="02010600030101010101" pitchFamily="2" charset="-122"/>
                    <a:cs typeface="NotoSerifCJKjp-Light-Identity-H"/>
                  </a:rPr>
                  <a:t>之间的会话密钥和会话主机地址，任意密钥服务器可以为任意主机间会话进一步派生出会话密钥，为端到端通信提供保障。由于每个密钥服务器都能够计算出任意主机间的会话密钥，主机可实时向密钥服务器获取对称密钥实现验证，图中</a:t>
                </a:r>
                <a:r>
                  <a:rPr lang="x-none" altLang="zh-CN" sz="1800" kern="0" dirty="0">
                    <a:solidFill>
                      <a:srgbClr val="000000"/>
                    </a:solidFill>
                    <a:effectLst/>
                    <a:ea typeface="宋体" panose="02010600030101010101" pitchFamily="2" charset="-122"/>
                    <a:cs typeface="NotoSerifCJKjp-Light-Identity-H"/>
                  </a:rPr>
                  <a:t>AS B</a:t>
                </a:r>
                <a:r>
                  <a:rPr lang="zh-CN" altLang="zh-CN" sz="1800" kern="0" dirty="0">
                    <a:solidFill>
                      <a:srgbClr val="000000"/>
                    </a:solidFill>
                    <a:effectLst/>
                    <a:ea typeface="宋体" panose="02010600030101010101" pitchFamily="2" charset="-122"/>
                    <a:cs typeface="NotoSerifCJKjp-Light-Identity-H"/>
                  </a:rPr>
                  <a:t>使用会话密钥</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𝐾</a:t>
                </a:r>
                <a:r>
                  <a:rPr lang="zh-CN" altLang="zh-CN" sz="1800" i="0" kern="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𝐵:𝑆</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𝐵→𝐴:𝐻</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𝐴 </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a:t>
                </a:r>
                <a:r>
                  <a:rPr lang="zh-CN" altLang="zh-CN" sz="1800" dirty="0">
                    <a:effectLst/>
                    <a:ea typeface="宋体" panose="02010600030101010101" pitchFamily="2" charset="-122"/>
                    <a:cs typeface="NotoSerifCJKjp-Light-Identity-H"/>
                  </a:rPr>
                  <a:t>与主机</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𝐻</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𝐴</a:t>
                </a:r>
                <a:r>
                  <a:rPr lang="zh-CN" altLang="zh-CN" sz="1800" dirty="0">
                    <a:effectLst/>
                    <a:ea typeface="宋体" panose="02010600030101010101" pitchFamily="2" charset="-122"/>
                    <a:cs typeface="NotoSerifCJKjp-Light-Identity-H"/>
                  </a:rPr>
                  <a:t>通信，主机</a:t>
                </a:r>
                <a:r>
                  <a:rPr lang="en-US" altLang="zh-CN" sz="1800" dirty="0">
                    <a:effectLst/>
                    <a:ea typeface="宋体" panose="02010600030101010101" pitchFamily="2" charset="-122"/>
                    <a:cs typeface="NotoSerifCJKjp-Light-Identity-H"/>
                  </a:rPr>
                  <a:t>A</a:t>
                </a:r>
                <a:r>
                  <a:rPr lang="zh-CN" altLang="zh-CN" sz="1800" dirty="0">
                    <a:effectLst/>
                    <a:ea typeface="宋体" panose="02010600030101010101" pitchFamily="2" charset="-122"/>
                    <a:cs typeface="NotoSerifCJKjp-Light-Identity-H"/>
                  </a:rPr>
                  <a:t>可以从本域服务器获取该会话密钥</a:t>
                </a:r>
                <a:r>
                  <a:rPr lang="en-US" altLang="zh-CN" sz="1800" i="0" kern="0">
                    <a:effectLst/>
                    <a:latin typeface="Cambria Math" panose="02040503050406030204" pitchFamily="18" charset="0"/>
                    <a:ea typeface="宋体" panose="02010600030101010101" pitchFamily="2" charset="-122"/>
                    <a:cs typeface="Times New Roman" panose="02020603050405020304" pitchFamily="18" charset="0"/>
                  </a:rPr>
                  <a:t>𝐾</a:t>
                </a:r>
                <a:r>
                  <a:rPr lang="zh-CN" altLang="zh-CN" sz="1800" i="0" kern="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𝐵:𝑆</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𝐵→𝐴:𝐻</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𝐴 </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a:t>
                </a:r>
                <a:r>
                  <a:rPr lang="zh-CN" altLang="zh-CN" sz="1800" kern="0" dirty="0">
                    <a:solidFill>
                      <a:srgbClr val="000000"/>
                    </a:solidFill>
                    <a:effectLst/>
                    <a:ea typeface="宋体" panose="02010600030101010101" pitchFamily="2" charset="-122"/>
                    <a:cs typeface="NotoSerifCJKjp-Light-Identity-H"/>
                  </a:rPr>
                  <a:t>（如图中</a:t>
                </a:r>
                <a:r>
                  <a:rPr lang="x-none" altLang="zh-CN" sz="1800" kern="0" dirty="0">
                    <a:solidFill>
                      <a:srgbClr val="000000"/>
                    </a:solidFill>
                    <a:effectLst/>
                    <a:ea typeface="宋体" panose="02010600030101010101" pitchFamily="2" charset="-122"/>
                    <a:cs typeface="NotoSerifCJKjp-Light-Identity-H"/>
                  </a:rPr>
                  <a:t>3a</a:t>
                </a:r>
                <a:r>
                  <a:rPr lang="zh-CN" altLang="zh-CN" sz="1800" kern="0" dirty="0">
                    <a:solidFill>
                      <a:srgbClr val="000000"/>
                    </a:solidFill>
                    <a:effectLst/>
                    <a:ea typeface="宋体" panose="02010600030101010101" pitchFamily="2" charset="-122"/>
                    <a:cs typeface="NotoSerifCJKjp-Light-Identity-H"/>
                  </a:rPr>
                  <a:t>，</a:t>
                </a:r>
                <a:r>
                  <a:rPr lang="x-none" altLang="zh-CN" sz="1800" kern="0" dirty="0">
                    <a:solidFill>
                      <a:srgbClr val="000000"/>
                    </a:solidFill>
                    <a:effectLst/>
                    <a:ea typeface="宋体" panose="02010600030101010101" pitchFamily="2" charset="-122"/>
                    <a:cs typeface="NotoSerifCJKjp-Light-Identity-H"/>
                  </a:rPr>
                  <a:t>3b</a:t>
                </a:r>
                <a:r>
                  <a:rPr lang="zh-CN" altLang="zh-CN" sz="1800" kern="0" dirty="0">
                    <a:solidFill>
                      <a:srgbClr val="000000"/>
                    </a:solidFill>
                    <a:effectLst/>
                    <a:ea typeface="宋体" panose="02010600030101010101" pitchFamily="2" charset="-122"/>
                    <a:cs typeface="NotoSerifCJKjp-Light-Identity-H"/>
                  </a:rPr>
                  <a:t>），从而实现对服务器</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S</a:t>
                </a:r>
                <a:r>
                  <a:rPr lang="zh-CN" altLang="zh-CN" sz="18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800" i="0">
                    <a:effectLst/>
                    <a:latin typeface="Cambria Math" panose="02040503050406030204" pitchFamily="18" charset="0"/>
                    <a:ea typeface="宋体" panose="02010600030101010101" pitchFamily="2" charset="-122"/>
                    <a:cs typeface="宋体" panose="02010600030101010101" pitchFamily="2" charset="-122"/>
                  </a:rPr>
                  <a:t>𝐵</a:t>
                </a:r>
                <a:r>
                  <a:rPr lang="zh-CN" altLang="zh-CN" sz="1800" kern="0" dirty="0">
                    <a:solidFill>
                      <a:srgbClr val="000000"/>
                    </a:solidFill>
                    <a:effectLst/>
                    <a:ea typeface="宋体" panose="02010600030101010101" pitchFamily="2" charset="-122"/>
                    <a:cs typeface="NotoSerifCJKjp-Light-Identity-H"/>
                  </a:rPr>
                  <a:t>的验证</a:t>
                </a:r>
                <a:endParaRPr lang="zh-CN" altLang="en-US" dirty="0"/>
              </a:p>
            </p:txBody>
          </p:sp>
        </mc:Fallback>
      </mc:AlternateContent>
      <p:sp>
        <p:nvSpPr>
          <p:cNvPr id="4" name="灯片编号占位符 3"/>
          <p:cNvSpPr>
            <a:spLocks noGrp="1"/>
          </p:cNvSpPr>
          <p:nvPr>
            <p:ph type="sldNum" sz="quarter" idx="5"/>
          </p:nvPr>
        </p:nvSpPr>
        <p:spPr/>
        <p:txBody>
          <a:bodyPr/>
          <a:lstStyle/>
          <a:p>
            <a:fld id="{DFFFF58A-9BE3-E64E-8A3D-8C1B4E5228D0}" type="slidenum">
              <a:rPr kumimoji="1" lang="zh-CN" altLang="en-US" smtClean="0"/>
              <a:t>41</a:t>
            </a:fld>
            <a:endParaRPr kumimoji="1" lang="zh-CN" altLang="en-US"/>
          </a:p>
        </p:txBody>
      </p:sp>
    </p:spTree>
    <p:extLst>
      <p:ext uri="{BB962C8B-B14F-4D97-AF65-F5344CB8AC3E}">
        <p14:creationId xmlns:p14="http://schemas.microsoft.com/office/powerpoint/2010/main" val="1260239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304800" algn="just"/>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42</a:t>
            </a:fld>
            <a:endParaRPr kumimoji="1" lang="zh-CN" altLang="en-US"/>
          </a:p>
        </p:txBody>
      </p:sp>
    </p:spTree>
    <p:extLst>
      <p:ext uri="{BB962C8B-B14F-4D97-AF65-F5344CB8AC3E}">
        <p14:creationId xmlns:p14="http://schemas.microsoft.com/office/powerpoint/2010/main" val="3815278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0" indent="304800" algn="just"/>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43</a:t>
            </a:fld>
            <a:endParaRPr kumimoji="1" lang="zh-CN" altLang="en-US"/>
          </a:p>
        </p:txBody>
      </p:sp>
    </p:spTree>
    <p:extLst>
      <p:ext uri="{BB962C8B-B14F-4D97-AF65-F5344CB8AC3E}">
        <p14:creationId xmlns:p14="http://schemas.microsoft.com/office/powerpoint/2010/main" val="271475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远程</a:t>
            </a:r>
            <a:r>
              <a:rPr lang="zh-CN" altLang="zh-CN" dirty="0"/>
              <a:t>缓存中毒攻击</a:t>
            </a:r>
            <a:r>
              <a:rPr lang="en-US" altLang="zh-CN" dirty="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2008</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年</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月，美国人</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Dan Kaminsky</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实现了命名为</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Kaminsky</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a:t>
            </a:r>
            <a:endPar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自</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发明后第一次遇到影响深远而易于实现的攻击。</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主动访问不存在的域名，这种域名在</a:t>
            </a:r>
            <a:r>
              <a:rPr lang="en-US" altLang="zh-CN" sz="1200" dirty="0" err="1">
                <a:latin typeface="微软雅黑" panose="020B0503020204020204" pitchFamily="34" charset="-122"/>
                <a:ea typeface="微软雅黑" panose="020B0503020204020204" pitchFamily="34" charset="-122"/>
              </a:rPr>
              <a:t>dns</a:t>
            </a:r>
            <a:r>
              <a:rPr lang="en-US" altLang="zh-CN" sz="1200" dirty="0">
                <a:latin typeface="微软雅黑" panose="020B0503020204020204" pitchFamily="34" charset="-122"/>
                <a:ea typeface="微软雅黑" panose="020B0503020204020204" pitchFamily="34" charset="-122"/>
              </a:rPr>
              <a:t> cache server</a:t>
            </a:r>
            <a:r>
              <a:rPr lang="zh-CN" altLang="en-US" sz="1200" dirty="0">
                <a:latin typeface="微软雅黑" panose="020B0503020204020204" pitchFamily="34" charset="-122"/>
                <a:ea typeface="微软雅黑" panose="020B0503020204020204" pitchFamily="34" charset="-122"/>
              </a:rPr>
              <a:t>没有缓存，从而不存在</a:t>
            </a:r>
            <a:r>
              <a:rPr lang="en-US" altLang="zh-CN" sz="1200" dirty="0">
                <a:latin typeface="微软雅黑" panose="020B0503020204020204" pitchFamily="34" charset="-122"/>
                <a:ea typeface="微软雅黑" panose="020B0503020204020204" pitchFamily="34" charset="-122"/>
              </a:rPr>
              <a:t>TTL</a:t>
            </a:r>
            <a:r>
              <a:rPr lang="zh-CN" altLang="en-US" sz="1200" dirty="0">
                <a:latin typeface="微软雅黑" panose="020B0503020204020204" pitchFamily="34" charset="-122"/>
                <a:ea typeface="微软雅黑" panose="020B0503020204020204" pitchFamily="34" charset="-122"/>
              </a:rPr>
              <a:t>约束</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前两个任务，攻击者只需发送</a:t>
            </a:r>
            <a:r>
              <a:rPr lang="en-US" altLang="zh-CN" sz="1800" dirty="0">
                <a:effectLst/>
                <a:latin typeface="Times New Roman" panose="02020603050405020304" pitchFamily="18" charset="0"/>
                <a:ea typeface="宋体" panose="02010600030101010101" pitchFamily="2" charset="-122"/>
              </a:rPr>
              <a:t>DNS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请求给目标</a:t>
            </a:r>
            <a:r>
              <a:rPr lang="en-US" altLang="zh-CN" sz="1800" dirty="0">
                <a:effectLst/>
                <a:latin typeface="Times New Roman" panose="02020603050405020304" pitchFamily="18" charset="0"/>
                <a:ea typeface="宋体" panose="02010600030101010101" pitchFamily="2" charset="-122"/>
              </a:rPr>
              <a:t>DNS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服务器，就会触发服务器发送请求，攻击者即可发起欺骗回复。第三个任务的难度较大，缓存失效后攻击者才能发起攻击。</a:t>
            </a:r>
            <a:r>
              <a:rPr lang="en-US" altLang="zh-CN" sz="1800" dirty="0">
                <a:effectLst/>
                <a:latin typeface="Times New Roman" panose="02020603050405020304" pitchFamily="18" charset="0"/>
                <a:ea typeface="宋体" panose="02010600030101010101" pitchFamily="2" charset="-122"/>
              </a:rPr>
              <a:t>Kaminsky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设计了一种方案，攻击者可以持续发起欺骗攻击，不需要等待。</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45</a:t>
            </a:fld>
            <a:endParaRPr kumimoji="1" lang="zh-CN" altLang="en-US"/>
          </a:p>
        </p:txBody>
      </p:sp>
    </p:spTree>
    <p:extLst>
      <p:ext uri="{BB962C8B-B14F-4D97-AF65-F5344CB8AC3E}">
        <p14:creationId xmlns:p14="http://schemas.microsoft.com/office/powerpoint/2010/main" val="294181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远程</a:t>
            </a:r>
            <a:r>
              <a:rPr lang="zh-CN" altLang="zh-CN" dirty="0"/>
              <a:t>缓存中毒攻击</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主动访问不存在的域名，这种域名在</a:t>
            </a:r>
            <a:r>
              <a:rPr lang="en-US" altLang="zh-CN" sz="1200" dirty="0" err="1">
                <a:latin typeface="微软雅黑" panose="020B0503020204020204" pitchFamily="34" charset="-122"/>
                <a:ea typeface="微软雅黑" panose="020B0503020204020204" pitchFamily="34" charset="-122"/>
              </a:rPr>
              <a:t>dns</a:t>
            </a:r>
            <a:r>
              <a:rPr lang="en-US" altLang="zh-CN" sz="1200" dirty="0">
                <a:latin typeface="微软雅黑" panose="020B0503020204020204" pitchFamily="34" charset="-122"/>
                <a:ea typeface="微软雅黑" panose="020B0503020204020204" pitchFamily="34" charset="-122"/>
              </a:rPr>
              <a:t> cache server</a:t>
            </a:r>
            <a:r>
              <a:rPr lang="zh-CN" altLang="en-US" sz="1200" dirty="0">
                <a:latin typeface="微软雅黑" panose="020B0503020204020204" pitchFamily="34" charset="-122"/>
                <a:ea typeface="微软雅黑" panose="020B0503020204020204" pitchFamily="34" charset="-122"/>
              </a:rPr>
              <a:t>没有缓存，从而不存在</a:t>
            </a:r>
            <a:r>
              <a:rPr lang="en-US" altLang="zh-CN" sz="1200" dirty="0">
                <a:latin typeface="微软雅黑" panose="020B0503020204020204" pitchFamily="34" charset="-122"/>
                <a:ea typeface="微软雅黑" panose="020B0503020204020204" pitchFamily="34" charset="-122"/>
              </a:rPr>
              <a:t>TTL</a:t>
            </a:r>
            <a:r>
              <a:rPr lang="zh-CN" altLang="en-US" sz="1200" dirty="0">
                <a:latin typeface="微软雅黑" panose="020B0503020204020204" pitchFamily="34" charset="-122"/>
                <a:ea typeface="微软雅黑" panose="020B0503020204020204" pitchFamily="34" charset="-122"/>
              </a:rPr>
              <a:t>约束</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攻击者向</a:t>
            </a:r>
            <a:r>
              <a:rPr lang="en-US" altLang="zh-CN" sz="1200" dirty="0">
                <a:latin typeface="微软雅黑" panose="020B0503020204020204" pitchFamily="34" charset="-122"/>
                <a:ea typeface="微软雅黑" panose="020B0503020204020204" pitchFamily="34" charset="-122"/>
              </a:rPr>
              <a:t>Apollo</a:t>
            </a:r>
            <a:r>
              <a:rPr lang="zh-CN" altLang="en-US" sz="1200" dirty="0">
                <a:latin typeface="微软雅黑" panose="020B0503020204020204" pitchFamily="34" charset="-122"/>
                <a:ea typeface="微软雅黑" panose="020B0503020204020204" pitchFamily="34" charset="-122"/>
              </a:rPr>
              <a:t>询问一个随机产生的如</a:t>
            </a:r>
            <a:r>
              <a:rPr lang="en-US" altLang="zh-CN" sz="1200" dirty="0">
                <a:latin typeface="微软雅黑" panose="020B0503020204020204" pitchFamily="34" charset="-122"/>
                <a:ea typeface="微软雅黑" panose="020B0503020204020204" pitchFamily="34" charset="-122"/>
              </a:rPr>
              <a:t>abfjsdf.example.com</a:t>
            </a:r>
            <a:r>
              <a:rPr lang="zh-CN" altLang="en-US" sz="1200" dirty="0">
                <a:latin typeface="微软雅黑" panose="020B0503020204020204" pitchFamily="34" charset="-122"/>
                <a:ea typeface="微软雅黑" panose="020B0503020204020204" pitchFamily="34" charset="-122"/>
              </a:rPr>
              <a:t>的域名</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2. Apollo</a:t>
            </a:r>
            <a:r>
              <a:rPr lang="zh-CN" altLang="en-US" sz="1200" dirty="0">
                <a:latin typeface="微软雅黑" panose="020B0503020204020204" pitchFamily="34" charset="-122"/>
                <a:ea typeface="微软雅黑" panose="020B0503020204020204" pitchFamily="34" charset="-122"/>
              </a:rPr>
              <a:t>向权威域名服务器请求</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攻击者发送大量回复，猜测源端口号好交易</a:t>
            </a:r>
            <a:r>
              <a:rPr lang="en-US" altLang="zh-CN" sz="1200" dirty="0">
                <a:latin typeface="微软雅黑" panose="020B0503020204020204" pitchFamily="34" charset="-122"/>
                <a:ea typeface="微软雅黑" panose="020B0503020204020204" pitchFamily="34" charset="-122"/>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猜对了，则本地</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服务器会接受其中的</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记录，污染</a:t>
            </a:r>
            <a:r>
              <a:rPr lang="en-US" altLang="zh-CN" sz="1200" dirty="0">
                <a:latin typeface="微软雅黑" panose="020B0503020204020204" pitchFamily="34" charset="-122"/>
                <a:ea typeface="微软雅黑" panose="020B0503020204020204" pitchFamily="34" charset="-122"/>
              </a:rPr>
              <a:t>Apollo</a:t>
            </a:r>
            <a:r>
              <a:rPr lang="zh-CN" altLang="en-US" sz="1200" dirty="0">
                <a:latin typeface="微软雅黑" panose="020B0503020204020204" pitchFamily="34" charset="-122"/>
                <a:ea typeface="微软雅黑" panose="020B0503020204020204" pitchFamily="34" charset="-122"/>
              </a:rPr>
              <a:t>的缓存</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猜错了，重新开始用另一个随机产生的域名查询实施新一轮攻击</a:t>
            </a: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46</a:t>
            </a:fld>
            <a:endParaRPr kumimoji="1" lang="zh-CN" altLang="en-US"/>
          </a:p>
        </p:txBody>
      </p:sp>
    </p:spTree>
    <p:extLst>
      <p:ext uri="{BB962C8B-B14F-4D97-AF65-F5344CB8AC3E}">
        <p14:creationId xmlns:p14="http://schemas.microsoft.com/office/powerpoint/2010/main" val="3415889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47</a:t>
            </a:fld>
            <a:endParaRPr kumimoji="1" lang="zh-CN" altLang="en-US"/>
          </a:p>
        </p:txBody>
      </p:sp>
    </p:spTree>
    <p:extLst>
      <p:ext uri="{BB962C8B-B14F-4D97-AF65-F5344CB8AC3E}">
        <p14:creationId xmlns:p14="http://schemas.microsoft.com/office/powerpoint/2010/main" val="2474636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攻击者可以依赖于目标权威服务器或</a:t>
            </a:r>
            <a:r>
              <a:rPr lang="en-US" altLang="zh-CN" sz="1800" dirty="0">
                <a:effectLst/>
                <a:latin typeface="Times New Roman" panose="02020603050405020304" pitchFamily="18" charset="0"/>
                <a:ea typeface="宋体" panose="02010600030101010101" pitchFamily="2" charset="-122"/>
              </a:rPr>
              <a:t> DNS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软件存在的漏洞，控制特定的权威域名服务器，篡改区域文件中的授权数据，对</a:t>
            </a:r>
            <a:r>
              <a:rPr lang="en-US" altLang="zh-CN" sz="1800" dirty="0">
                <a:effectLst/>
                <a:latin typeface="Times New Roman" panose="02020603050405020304" pitchFamily="18" charset="0"/>
                <a:ea typeface="宋体" panose="02010600030101010101" pitchFamily="2" charset="-122"/>
              </a:rPr>
              <a:t>DNS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查询形成恶意服务器回复伪造攻击，最终达到劫持终端用户访问流量的目的。</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但成功攻破权威域名服务器的难度较大，实际中可行性并不高。而攻击者利用域名系统冗余的架构设计使很多域名之间存在错综复杂的解析依赖，通过控制其中一环，能够逐步实现劫持特定域名权威服务器</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48</a:t>
            </a:fld>
            <a:endParaRPr kumimoji="1" lang="zh-CN" altLang="en-US"/>
          </a:p>
        </p:txBody>
      </p:sp>
    </p:spTree>
    <p:extLst>
      <p:ext uri="{BB962C8B-B14F-4D97-AF65-F5344CB8AC3E}">
        <p14:creationId xmlns:p14="http://schemas.microsoft.com/office/powerpoint/2010/main" val="652861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一种可行的方法是利用误植域名（</a:t>
            </a:r>
            <a:r>
              <a:rPr lang="en-US" altLang="zh-CN" sz="1800" dirty="0" err="1">
                <a:effectLst/>
                <a:latin typeface="Times New Roman" panose="02020603050405020304" pitchFamily="18" charset="0"/>
                <a:ea typeface="宋体" panose="02010600030101010101" pitchFamily="2" charset="-122"/>
              </a:rPr>
              <a:t>typosquatting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）攻击，误植域名攻击本来是注册一个如</a:t>
            </a:r>
            <a:r>
              <a:rPr lang="en-US" altLang="zh-CN" sz="1800" dirty="0">
                <a:effectLst/>
                <a:latin typeface="Times New Roman" panose="02020603050405020304" pitchFamily="18" charset="0"/>
                <a:ea typeface="宋体" panose="02010600030101010101" pitchFamily="2" charset="-122"/>
              </a:rPr>
              <a:t>appple.com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形式的域名，当用户想要访问</a:t>
            </a:r>
            <a:r>
              <a:rPr lang="en-US" altLang="zh-CN" sz="1800" dirty="0">
                <a:effectLst/>
                <a:latin typeface="Times New Roman" panose="02020603050405020304" pitchFamily="18" charset="0"/>
                <a:ea typeface="宋体" panose="02010600030101010101" pitchFamily="2" charset="-122"/>
              </a:rPr>
              <a:t>apple.com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，不小心输错域名为</a:t>
            </a:r>
            <a:r>
              <a:rPr lang="en-US" altLang="zh-CN" sz="1800" dirty="0">
                <a:effectLst/>
                <a:latin typeface="Times New Roman" panose="02020603050405020304" pitchFamily="18" charset="0"/>
                <a:ea typeface="宋体" panose="02010600030101010101" pitchFamily="2" charset="-122"/>
              </a:rPr>
              <a:t>appple.com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时即被劫持（攻击者可以显示一个与正确网站相仿的网站），从而实现欺骗用户并盗取用户信息等目的，该方式仅针对输错域名的用户。</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这一攻击的前提是很多域名服务器存在依赖关系，如</a:t>
            </a:r>
            <a:r>
              <a:rPr lang="en-US" altLang="zh-CN" sz="1800" dirty="0">
                <a:effectLst/>
                <a:latin typeface="Times New Roman" panose="02020603050405020304" pitchFamily="18" charset="0"/>
                <a:ea typeface="宋体" panose="02010600030101010101" pitchFamily="2" charset="-122"/>
              </a:rPr>
              <a:t>xy.com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的授权记录为</a:t>
            </a:r>
            <a:r>
              <a:rPr lang="en-US" altLang="zh-CN" sz="1800" dirty="0">
                <a:effectLst/>
                <a:latin typeface="Times New Roman" panose="02020603050405020304" pitchFamily="18" charset="0"/>
                <a:ea typeface="宋体" panose="02010600030101010101" pitchFamily="2" charset="-122"/>
              </a:rPr>
              <a:t>ns1.xy.com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称为符合</a:t>
            </a:r>
            <a:r>
              <a:rPr lang="en-US" altLang="zh-CN" sz="1800" dirty="0">
                <a:effectLst/>
                <a:latin typeface="Times New Roman" panose="02020603050405020304" pitchFamily="18" charset="0"/>
                <a:ea typeface="宋体" panose="02010600030101010101" pitchFamily="2" charset="-122"/>
              </a:rPr>
              <a:t>bailiwick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规则（</a:t>
            </a:r>
            <a:r>
              <a:rPr lang="en-US" altLang="zh-CN" sz="1800" dirty="0">
                <a:effectLst/>
                <a:latin typeface="Times New Roman" panose="02020603050405020304" pitchFamily="18" charset="0"/>
                <a:ea typeface="宋体" panose="02010600030101010101" pitchFamily="2" charset="-122"/>
              </a:rPr>
              <a:t>in-bailiwick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），不存在依赖关系；相反，不符合</a:t>
            </a:r>
            <a:r>
              <a:rPr lang="en-US" altLang="zh-CN" sz="1800" dirty="0">
                <a:effectLst/>
                <a:latin typeface="Times New Roman" panose="02020603050405020304" pitchFamily="18" charset="0"/>
                <a:ea typeface="宋体" panose="02010600030101010101" pitchFamily="2" charset="-122"/>
              </a:rPr>
              <a:t>bailiwick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规则（</a:t>
            </a:r>
            <a:r>
              <a:rPr lang="en-US" altLang="zh-CN" sz="1800" dirty="0">
                <a:effectLst/>
                <a:latin typeface="Times New Roman" panose="02020603050405020304" pitchFamily="18" charset="0"/>
                <a:ea typeface="宋体" panose="02010600030101010101" pitchFamily="2" charset="-122"/>
              </a:rPr>
              <a:t>out-of-bailiwick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）的域名服务器域（</a:t>
            </a:r>
            <a:r>
              <a:rPr lang="en-US" altLang="zh-CN" sz="1800" dirty="0">
                <a:effectLst/>
                <a:latin typeface="Times New Roman" panose="02020603050405020304" pitchFamily="18" charset="0"/>
                <a:ea typeface="宋体" panose="02010600030101010101" pitchFamily="2" charset="-122"/>
              </a:rPr>
              <a:t>nameserver domain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NSDOM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）称为存在依赖关系，排名前</a:t>
            </a:r>
            <a:r>
              <a:rPr lang="en-US" altLang="zh-CN" sz="1800" dirty="0">
                <a:effectLst/>
                <a:latin typeface="Times New Roman" panose="02020603050405020304" pitchFamily="18" charset="0"/>
                <a:ea typeface="宋体" panose="02010600030101010101" pitchFamily="2" charset="-122"/>
              </a:rPr>
              <a:t>10,000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 NSDOMs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中有</a:t>
            </a:r>
            <a:r>
              <a:rPr lang="en-US" altLang="zh-CN" sz="1800" dirty="0">
                <a:effectLst/>
                <a:latin typeface="Times New Roman" panose="02020603050405020304" pitchFamily="18" charset="0"/>
                <a:ea typeface="宋体" panose="02010600030101010101" pitchFamily="2" charset="-122"/>
              </a:rPr>
              <a:t>36.4%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存在这种现象</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49</a:t>
            </a:fld>
            <a:endParaRPr kumimoji="1" lang="zh-CN" altLang="en-US"/>
          </a:p>
        </p:txBody>
      </p:sp>
    </p:spTree>
    <p:extLst>
      <p:ext uri="{BB962C8B-B14F-4D97-AF65-F5344CB8AC3E}">
        <p14:creationId xmlns:p14="http://schemas.microsoft.com/office/powerpoint/2010/main" val="209273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Vissers</a:t>
            </a:r>
            <a:r>
              <a:rPr lang="en-US" altLang="zh-CN" sz="18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 Barron T, van </a:t>
            </a:r>
            <a:r>
              <a:rPr lang="en-US" altLang="zh-CN" sz="18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Goethem</a:t>
            </a:r>
            <a:r>
              <a:rPr lang="en-US" altLang="zh-CN" sz="18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T, et al. The wolf of name street: Hijacking domains </a:t>
            </a:r>
            <a:r>
              <a:rPr lang="en-US" altLang="zh-CN" sz="18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throughtheir</a:t>
            </a:r>
            <a:r>
              <a:rPr lang="en-US" altLang="zh-CN" sz="18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nameservers [C] // </a:t>
            </a:r>
            <a:r>
              <a:rPr lang="en-US" altLang="zh-CN" sz="18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Thuraisingham</a:t>
            </a:r>
            <a:r>
              <a:rPr lang="en-US" altLang="zh-CN" sz="18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B M, Evans D, Malkin T, et al. Proceedings </a:t>
            </a:r>
            <a:r>
              <a:rPr lang="en-US" altLang="zh-CN" sz="18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ofthe</a:t>
            </a:r>
            <a:r>
              <a:rPr lang="en-US" altLang="zh-CN" sz="18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2017 ACM SIGSAC Conference on Computer and Communications Security, CCS 2017,Dallas, TX, USA, October 30 - November 03, 2017. ACM, 2017: 957-970.</a:t>
            </a:r>
            <a:endParaRPr lang="zh-CN" altLang="zh-CN" sz="1800" kern="10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一种可行的方法是利用误植域名（</a:t>
            </a:r>
            <a:r>
              <a:rPr lang="en-US" altLang="zh-CN" sz="1800" dirty="0" err="1">
                <a:effectLst/>
                <a:latin typeface="Times New Roman" panose="02020603050405020304" pitchFamily="18" charset="0"/>
                <a:ea typeface="宋体" panose="02010600030101010101" pitchFamily="2" charset="-122"/>
              </a:rPr>
              <a:t>typosquatting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）攻击，</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攻击者控制了灰色区域服务器，且攻击者注册域名</a:t>
            </a:r>
            <a:r>
              <a:rPr lang="en-US" altLang="zh-CN" sz="1800" dirty="0">
                <a:effectLst/>
                <a:latin typeface="Times New Roman" panose="02020603050405020304" pitchFamily="18" charset="0"/>
                <a:ea typeface="宋体" panose="02010600030101010101" pitchFamily="2" charset="-122"/>
              </a:rPr>
              <a:t>typo-ns.com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，用户访问域名</a:t>
            </a:r>
            <a:r>
              <a:rPr lang="en-US" altLang="zh-CN" sz="1800" dirty="0">
                <a:effectLst/>
                <a:latin typeface="Times New Roman" panose="02020603050405020304" pitchFamily="18" charset="0"/>
                <a:ea typeface="宋体" panose="02010600030101010101" pitchFamily="2" charset="-122"/>
              </a:rPr>
              <a:t>misconfigured.com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a:t>
            </a:r>
            <a:r>
              <a:rPr lang="en-US" altLang="zh-CN" sz="1800" dirty="0">
                <a:effectLst/>
                <a:latin typeface="Times New Roman" panose="02020603050405020304" pitchFamily="18" charset="0"/>
                <a:ea typeface="宋体" panose="02010600030101010101" pitchFamily="2" charset="-122"/>
              </a:rPr>
              <a:t>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记录中列出了</a:t>
            </a:r>
            <a:r>
              <a:rPr lang="en-US" altLang="zh-CN" sz="1800" dirty="0">
                <a:effectLst/>
                <a:latin typeface="Times New Roman" panose="02020603050405020304" pitchFamily="18" charset="0"/>
                <a:ea typeface="宋体" panose="02010600030101010101" pitchFamily="2" charset="-122"/>
              </a:rPr>
              <a:t>ns.typo-ns.com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。因此，当递归解析器尝试解析</a:t>
            </a:r>
            <a:r>
              <a:rPr lang="en-US" altLang="zh-CN" sz="1800" dirty="0">
                <a:effectLst/>
                <a:latin typeface="Times New Roman" panose="02020603050405020304" pitchFamily="18" charset="0"/>
                <a:ea typeface="宋体" panose="02010600030101010101" pitchFamily="2" charset="-122"/>
              </a:rPr>
              <a:t>misconfigured.com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a:t>
            </a:r>
            <a:r>
              <a:rPr lang="zh-CN" altLang="zh-CN" sz="1800" dirty="0">
                <a:effectLst/>
                <a:ea typeface="宋体" panose="02010600030101010101" pitchFamily="2" charset="-122"/>
                <a:cs typeface="Times New Roman" panose="02020603050405020304" pitchFamily="18" charset="0"/>
              </a:rPr>
              <a:t>①</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域名服务器会将解析器指向</a:t>
            </a:r>
            <a:r>
              <a:rPr lang="en-US" altLang="zh-CN" sz="1800" dirty="0">
                <a:effectLst/>
                <a:latin typeface="Times New Roman" panose="02020603050405020304" pitchFamily="18" charset="0"/>
                <a:ea typeface="宋体" panose="02010600030101010101" pitchFamily="2" charset="-122"/>
              </a:rPr>
              <a:t>ns.typo-ns.com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，需要向</a:t>
            </a:r>
            <a:r>
              <a:rPr lang="en-US" altLang="zh-CN" sz="1800" dirty="0">
                <a:effectLst/>
                <a:latin typeface="Times New Roman" panose="02020603050405020304" pitchFamily="18" charset="0"/>
                <a:ea typeface="宋体" panose="02010600030101010101" pitchFamily="2" charset="-122"/>
              </a:rPr>
              <a:t>ns.m1.xyz</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zh-CN" sz="1800" dirty="0">
                <a:effectLst/>
                <a:ea typeface="宋体" panose="02010600030101010101" pitchFamily="2" charset="-122"/>
                <a:cs typeface="Times New Roman" panose="02020603050405020304" pitchFamily="18" charset="0"/>
              </a:rPr>
              <a:t>②</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。递归解析器向另一个</a:t>
            </a:r>
            <a:r>
              <a:rPr lang="en-US" altLang="zh-CN" sz="1800" dirty="0">
                <a:effectLst/>
                <a:latin typeface="Times New Roman" panose="02020603050405020304" pitchFamily="18" charset="0"/>
                <a:ea typeface="宋体" panose="02010600030101010101" pitchFamily="2" charset="-122"/>
              </a:rPr>
              <a:t>TLD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下服务器发起</a:t>
            </a:r>
            <a:r>
              <a:rPr lang="en-US" altLang="zh-CN" sz="1800" dirty="0">
                <a:effectLst/>
                <a:latin typeface="Times New Roman" panose="02020603050405020304" pitchFamily="18" charset="0"/>
                <a:ea typeface="宋体" panose="02010600030101010101" pitchFamily="2" charset="-122"/>
              </a:rPr>
              <a:t>ns.m1.xyz</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的域名解析请求</a:t>
            </a:r>
            <a:r>
              <a:rPr lang="zh-CN" altLang="zh-CN" sz="1800" dirty="0">
                <a:effectLst/>
                <a:ea typeface="宋体" panose="02010600030101010101" pitchFamily="2" charset="-122"/>
                <a:cs typeface="Times New Roman" panose="02020603050405020304" pitchFamily="18" charset="0"/>
              </a:rPr>
              <a:t>③</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，得到其地址</a:t>
            </a:r>
            <a:r>
              <a:rPr lang="en-US" altLang="zh-CN" sz="1800" dirty="0">
                <a:effectLst/>
                <a:latin typeface="Times New Roman" panose="02020603050405020304" pitchFamily="18" charset="0"/>
                <a:ea typeface="宋体" panose="02010600030101010101" pitchFamily="2" charset="-122"/>
              </a:rPr>
              <a:t>1.2.3.4 </a:t>
            </a:r>
            <a:r>
              <a:rPr lang="zh-CN" altLang="zh-CN" sz="1800" dirty="0">
                <a:effectLst/>
                <a:ea typeface="宋体" panose="02010600030101010101" pitchFamily="2" charset="-122"/>
                <a:cs typeface="Times New Roman" panose="02020603050405020304" pitchFamily="18" charset="0"/>
              </a:rPr>
              <a:t>④</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800" dirty="0">
                <a:effectLst/>
                <a:latin typeface="Times New Roman" panose="02020603050405020304" pitchFamily="18" charset="0"/>
                <a:ea typeface="宋体" panose="02010600030101010101" pitchFamily="2" charset="-122"/>
              </a:rPr>
              <a:t>NS M1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dirty="0">
                <a:effectLst/>
                <a:latin typeface="Times New Roman" panose="02020603050405020304" pitchFamily="18" charset="0"/>
                <a:ea typeface="宋体" panose="02010600030101010101" pitchFamily="2" charset="-122"/>
              </a:rPr>
              <a:t>typo-ns.com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区域的权威服务器，因此解析器需要对其进行查询以获取</a:t>
            </a:r>
            <a:r>
              <a:rPr lang="en-US" altLang="zh-CN" sz="1800" dirty="0">
                <a:effectLst/>
                <a:latin typeface="Times New Roman" panose="02020603050405020304" pitchFamily="18" charset="0"/>
                <a:ea typeface="宋体" panose="02010600030101010101" pitchFamily="2" charset="-122"/>
              </a:rPr>
              <a:t>ns.typo-ns.com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IP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1800" dirty="0">
                <a:effectLst/>
                <a:latin typeface="Times New Roman" panose="02020603050405020304" pitchFamily="18" charset="0"/>
                <a:ea typeface="宋体" panose="02010600030101010101" pitchFamily="2" charset="-122"/>
              </a:rPr>
              <a:t>5.6.7.8 </a:t>
            </a:r>
            <a:r>
              <a:rPr lang="zh-CN" altLang="zh-CN" sz="1800" dirty="0">
                <a:effectLst/>
                <a:ea typeface="宋体" panose="02010600030101010101" pitchFamily="2" charset="-122"/>
                <a:cs typeface="Times New Roman" panose="02020603050405020304" pitchFamily="18" charset="0"/>
              </a:rPr>
              <a:t>⑤</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，然后递归解析器将最终获得</a:t>
            </a:r>
            <a:r>
              <a:rPr lang="en-US" altLang="zh-CN" sz="1800" dirty="0">
                <a:effectLst/>
                <a:latin typeface="Times New Roman" panose="02020603050405020304" pitchFamily="18" charset="0"/>
                <a:ea typeface="宋体" panose="02010600030101010101" pitchFamily="2" charset="-122"/>
              </a:rPr>
              <a:t>misconfigured.com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的域名服务器（</a:t>
            </a:r>
            <a:r>
              <a:rPr lang="en-US" altLang="zh-CN" sz="1800" dirty="0">
                <a:effectLst/>
                <a:latin typeface="Times New Roman" panose="02020603050405020304" pitchFamily="18" charset="0"/>
                <a:ea typeface="宋体" panose="02010600030101010101" pitchFamily="2" charset="-122"/>
              </a:rPr>
              <a:t>NS M2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IP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地址，并随后向其发出请求</a:t>
            </a:r>
            <a:r>
              <a:rPr lang="zh-CN" altLang="zh-CN" sz="1800" dirty="0">
                <a:effectLst/>
                <a:ea typeface="宋体" panose="02010600030101010101" pitchFamily="2" charset="-122"/>
                <a:cs typeface="Times New Roman" panose="02020603050405020304" pitchFamily="18" charset="0"/>
              </a:rPr>
              <a:t>⑦</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。接下来，</a:t>
            </a:r>
            <a:r>
              <a:rPr lang="en-US" altLang="zh-CN" sz="1800" dirty="0">
                <a:effectLst/>
                <a:latin typeface="Times New Roman" panose="02020603050405020304" pitchFamily="18" charset="0"/>
                <a:ea typeface="宋体" panose="02010600030101010101" pitchFamily="2" charset="-122"/>
              </a:rPr>
              <a:t>NS M2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就可以回复伪造信息，实现伪造攻击</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50</a:t>
            </a:fld>
            <a:endParaRPr kumimoji="1" lang="zh-CN" altLang="en-US"/>
          </a:p>
        </p:txBody>
      </p:sp>
    </p:spTree>
    <p:extLst>
      <p:ext uri="{BB962C8B-B14F-4D97-AF65-F5344CB8AC3E}">
        <p14:creationId xmlns:p14="http://schemas.microsoft.com/office/powerpoint/2010/main" val="306890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目前网络空间通用的两套命名体系分别为：用于路由寻址的</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 </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地址和便于分类记忆的域名（</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Domain Name</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域名系统（</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DomainName System</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）的主要功能是实现域名与主机</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IP </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之间的转换。</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从某种意义上讲，没有</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，互联网就无法工作</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a:t>
            </a:fld>
            <a:endParaRPr kumimoji="1" lang="zh-CN" altLang="en-US"/>
          </a:p>
        </p:txBody>
      </p:sp>
    </p:spTree>
    <p:extLst>
      <p:ext uri="{BB962C8B-B14F-4D97-AF65-F5344CB8AC3E}">
        <p14:creationId xmlns:p14="http://schemas.microsoft.com/office/powerpoint/2010/main" val="3798341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51</a:t>
            </a:fld>
            <a:endParaRPr kumimoji="1" lang="zh-CN" altLang="en-US"/>
          </a:p>
        </p:txBody>
      </p:sp>
    </p:spTree>
    <p:extLst>
      <p:ext uri="{BB962C8B-B14F-4D97-AF65-F5344CB8AC3E}">
        <p14:creationId xmlns:p14="http://schemas.microsoft.com/office/powerpoint/2010/main" val="17430381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1800" dirty="0">
                <a:effectLst/>
                <a:latin typeface="Times New Roman" panose="02020603050405020304" pitchFamily="18" charset="0"/>
                <a:ea typeface="宋体" panose="02010600030101010101" pitchFamily="2" charset="-122"/>
              </a:rPr>
              <a:t>DNS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服务器发起的拒绝服务攻击，如</a:t>
            </a:r>
            <a:r>
              <a:rPr lang="en-US" altLang="zh-CN" sz="1800" dirty="0">
                <a:effectLst/>
                <a:latin typeface="Times New Roman" panose="02020603050405020304" pitchFamily="18" charset="0"/>
                <a:ea typeface="宋体" panose="02010600030101010101" pitchFamily="2" charset="-122"/>
              </a:rPr>
              <a:t>DNS Query F</a:t>
            </a: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由于根域名服务器保护措施较全，难以实现拒绝服务攻击。相较于根域名服务器，顶级域名服务器更容易被攻击，常见的顶级域名，如</a:t>
            </a:r>
            <a:r>
              <a:rPr lang="en-US" altLang="zh-CN" sz="1800" dirty="0" err="1">
                <a:effectLst/>
                <a:latin typeface="Times New Roman" panose="02020603050405020304" pitchFamily="18" charset="0"/>
                <a:ea typeface="宋体" panose="02010600030101010101" pitchFamily="2" charset="-122"/>
              </a:rPr>
              <a:t>edu</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com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net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org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等都有非常好的保护措施，但</a:t>
            </a:r>
            <a:r>
              <a:rPr lang="en-US" altLang="zh-CN" sz="1800" dirty="0">
                <a:effectLst/>
                <a:latin typeface="Times New Roman" panose="02020603050405020304" pitchFamily="18" charset="0"/>
                <a:ea typeface="宋体" panose="02010600030101010101" pitchFamily="2" charset="-122"/>
              </a:rPr>
              <a:t>2013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effectLst/>
                <a:latin typeface="Times New Roman" panose="02020603050405020304" pitchFamily="18" charset="0"/>
                <a:ea typeface="宋体" panose="02010600030101010101" pitchFamily="2" charset="-122"/>
              </a:rPr>
              <a:t>8</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月</a:t>
            </a:r>
            <a:r>
              <a:rPr lang="en-US" altLang="zh-CN" sz="1800" dirty="0">
                <a:effectLst/>
                <a:latin typeface="Times New Roman" panose="02020603050405020304" pitchFamily="18" charset="0"/>
                <a:ea typeface="宋体" panose="02010600030101010101" pitchFamily="2" charset="-122"/>
              </a:rPr>
              <a:t>25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日，针对中国</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cn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域名服务器的拒绝服务攻击使其瘫痪了</a:t>
            </a:r>
            <a:r>
              <a:rPr lang="en-US" altLang="zh-CN" sz="1800" dirty="0">
                <a:effectLst/>
                <a:latin typeface="Times New Roman" panose="02020603050405020304" pitchFamily="18" charset="0"/>
                <a:ea typeface="宋体" panose="02010600030101010101" pitchFamily="2" charset="-122"/>
              </a:rPr>
              <a:t>2-4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小时。此外，一些不太常用的顶级域名可能存在保护措施不足等问题。</a:t>
            </a:r>
            <a:r>
              <a:rPr lang="en-US" altLang="zh-CN" sz="1800" dirty="0" err="1">
                <a:effectLst/>
                <a:latin typeface="Times New Roman" panose="02020603050405020304" pitchFamily="18" charset="0"/>
                <a:ea typeface="宋体" panose="02010600030101010101" pitchFamily="2" charset="-122"/>
              </a:rPr>
              <a:t>lood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，向被攻击的服务器发送大量的不存在的域名解析请求，域名解析的过程给服务器带来了很大负载，超过一定的数量造成</a:t>
            </a:r>
            <a:r>
              <a:rPr lang="en-US" altLang="zh-CN" sz="1800" dirty="0">
                <a:effectLst/>
                <a:latin typeface="Times New Roman" panose="02020603050405020304" pitchFamily="18" charset="0"/>
                <a:ea typeface="宋体" panose="02010600030101010101" pitchFamily="2" charset="-122"/>
              </a:rPr>
              <a:t> DNS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服务器反应缓慢甚至停止服务。</a:t>
            </a:r>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52</a:t>
            </a:fld>
            <a:endParaRPr kumimoji="1" lang="zh-CN" altLang="en-US"/>
          </a:p>
        </p:txBody>
      </p:sp>
    </p:spTree>
    <p:extLst>
      <p:ext uri="{BB962C8B-B14F-4D97-AF65-F5344CB8AC3E}">
        <p14:creationId xmlns:p14="http://schemas.microsoft.com/office/powerpoint/2010/main" val="27618257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53</a:t>
            </a:fld>
            <a:endParaRPr kumimoji="1" lang="zh-CN" altLang="en-US"/>
          </a:p>
        </p:txBody>
      </p:sp>
    </p:spTree>
    <p:extLst>
      <p:ext uri="{BB962C8B-B14F-4D97-AF65-F5344CB8AC3E}">
        <p14:creationId xmlns:p14="http://schemas.microsoft.com/office/powerpoint/2010/main" val="12537807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54</a:t>
            </a:fld>
            <a:endParaRPr kumimoji="1" lang="zh-CN" altLang="en-US"/>
          </a:p>
        </p:txBody>
      </p:sp>
    </p:spTree>
    <p:extLst>
      <p:ext uri="{BB962C8B-B14F-4D97-AF65-F5344CB8AC3E}">
        <p14:creationId xmlns:p14="http://schemas.microsoft.com/office/powerpoint/2010/main" val="1645965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协议修改完善。其中，基于签名技术、加密技术提升协议机制安全性是提升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安全的重要途径。尽管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DNSSEC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技术实际部署较为缓慢，但采用</a:t>
            </a:r>
            <a:r>
              <a:rPr lang="zh-CN" altLang="zh-CN" sz="1800" kern="100" dirty="0">
                <a:solidFill>
                  <a:srgbClr val="000000"/>
                </a:solidFill>
                <a:effectLst/>
                <a:latin typeface="NotoSerifCJKjp-Light-Identity-H"/>
                <a:ea typeface="宋体" panose="02010600030101010101" pitchFamily="2" charset="-122"/>
                <a:cs typeface="Times New Roman" panose="02020603050405020304" pitchFamily="18" charset="0"/>
              </a:rPr>
              <a:t>数字签名避免终端用户或递归服务器受到</a:t>
            </a:r>
            <a:r>
              <a:rPr lang="en-US" altLang="zh-CN" sz="1800" kern="100" dirty="0">
                <a:solidFill>
                  <a:srgbClr val="000000"/>
                </a:solidFill>
                <a:effectLst/>
                <a:latin typeface="NotoSerifCJKjp-Light-Identity-H"/>
                <a:ea typeface="宋体" panose="02010600030101010101" pitchFamily="2" charset="-122"/>
                <a:cs typeface="Times New Roman" panose="02020603050405020304" pitchFamily="18" charset="0"/>
              </a:rPr>
              <a:t> DNS </a:t>
            </a:r>
            <a:r>
              <a:rPr lang="zh-CN" altLang="zh-CN" sz="1800" kern="100" dirty="0">
                <a:solidFill>
                  <a:srgbClr val="000000"/>
                </a:solidFill>
                <a:effectLst/>
                <a:latin typeface="NotoSerifCJKjp-Light-Identity-H"/>
                <a:ea typeface="宋体" panose="02010600030101010101" pitchFamily="2" charset="-122"/>
                <a:cs typeface="Times New Roman" panose="02020603050405020304" pitchFamily="18" charset="0"/>
              </a:rPr>
              <a:t>缓存污染攻击的总体思路是正确的，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同时，也有研究将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DNSSEC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作为轻量级的公钥基础设施，通过与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前缀绑定实现网络整体安全性能的提升</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加密协议能够以一种更轻量级的方式保护域名协议交互中信息的完整性与机密性，逐步得到部署应用</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生态系统变化引入的新型安全威胁寻找解决方案。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系统不断发展，国际化域名的使用</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转发器（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 forwarders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）在扩展性能的同时也引入了新的威胁</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。这些研究立足于发现并解决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发展应用过程中的安全威胁，成为确保</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生态安全的有力支撑。</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）新型架构设计。尽管难以针对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系统实现全新设计，仍然有一些新型架构设计被提出，力图从根源上解决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安全问题。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DONA(Data-Oriented Network Architecture)</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等以数据为中心的架构希望通过替换现有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服务提供更安全可靠的域名解析。此外，作为一个分布式系统，</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BlockStack</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通过去中心化的方式提供较强的安全性能。尽管新型架构设计的难点在于难以在实际中实现部署，但一些思想和策略仍然有助于提升既有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系统的安全能力。</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55</a:t>
            </a:fld>
            <a:endParaRPr kumimoji="1" lang="zh-CN" altLang="en-US"/>
          </a:p>
        </p:txBody>
      </p:sp>
    </p:spTree>
    <p:extLst>
      <p:ext uri="{BB962C8B-B14F-4D97-AF65-F5344CB8AC3E}">
        <p14:creationId xmlns:p14="http://schemas.microsoft.com/office/powerpoint/2010/main" val="96705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互联网发展早期，美国国家网络信息中心（</a:t>
            </a:r>
            <a:r>
              <a:rPr lang="en-US" altLang="zh-CN" sz="1800" dirty="0">
                <a:effectLst/>
                <a:latin typeface="Times New Roman" panose="02020603050405020304" pitchFamily="18" charset="0"/>
                <a:ea typeface="宋体" panose="02010600030101010101" pitchFamily="2" charset="-122"/>
              </a:rPr>
              <a:t>Network Information Center, NIC</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）负责更新</a:t>
            </a:r>
            <a:r>
              <a:rPr lang="en-US" altLang="zh-CN" sz="1800" dirty="0">
                <a:effectLst/>
                <a:latin typeface="Times New Roman" panose="02020603050405020304" pitchFamily="18" charset="0"/>
                <a:ea typeface="宋体" panose="02010600030101010101" pitchFamily="2" charset="-122"/>
              </a:rPr>
              <a:t>host.txt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文件内容</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0" dirty="0">
                <a:solidFill>
                  <a:schemeClr val="accent3">
                    <a:lumMod val="75000"/>
                  </a:schemeClr>
                </a:solidFill>
                <a:latin typeface="微软雅黑" panose="020B0503020204020204" pitchFamily="34" charset="-122"/>
                <a:ea typeface="微软雅黑" panose="020B0503020204020204" pitchFamily="34" charset="-122"/>
              </a:rPr>
              <a:t>host.txt</a:t>
            </a:r>
            <a:r>
              <a:rPr lang="zh-CN" altLang="en-US" sz="1200" kern="0" dirty="0">
                <a:solidFill>
                  <a:schemeClr val="accent3">
                    <a:lumMod val="75000"/>
                  </a:schemeClr>
                </a:solidFill>
                <a:latin typeface="微软雅黑" panose="020B0503020204020204" pitchFamily="34" charset="-122"/>
                <a:ea typeface="微软雅黑" panose="020B0503020204020204" pitchFamily="34" charset="-122"/>
              </a:rPr>
              <a:t>文件内容，存储域名标识符对应及</a:t>
            </a:r>
            <a:r>
              <a:rPr lang="en-US" altLang="zh-CN" sz="1200" kern="0" dirty="0">
                <a:solidFill>
                  <a:schemeClr val="accent3">
                    <a:lumMod val="75000"/>
                  </a:schemeClr>
                </a:solidFill>
                <a:latin typeface="微软雅黑" panose="020B0503020204020204" pitchFamily="34" charset="-122"/>
                <a:ea typeface="微软雅黑" panose="020B0503020204020204" pitchFamily="34" charset="-122"/>
              </a:rPr>
              <a:t>IP </a:t>
            </a:r>
            <a:r>
              <a:rPr lang="zh-CN" altLang="en-US" sz="1200" kern="0" dirty="0">
                <a:solidFill>
                  <a:schemeClr val="accent3">
                    <a:lumMod val="75000"/>
                  </a:schemeClr>
                </a:solidFill>
                <a:latin typeface="微软雅黑" panose="020B0503020204020204" pitchFamily="34" charset="-122"/>
                <a:ea typeface="微软雅黑" panose="020B0503020204020204" pitchFamily="34" charset="-122"/>
              </a:rPr>
              <a:t>地址映射，主机下载 </a:t>
            </a:r>
            <a:r>
              <a:rPr lang="en-US" altLang="zh-CN" sz="1200" kern="0" dirty="0">
                <a:solidFill>
                  <a:schemeClr val="accent3">
                    <a:lumMod val="75000"/>
                  </a:schemeClr>
                </a:solidFill>
                <a:latin typeface="微软雅黑" panose="020B0503020204020204" pitchFamily="34" charset="-122"/>
                <a:ea typeface="微软雅黑" panose="020B0503020204020204" pitchFamily="34" charset="-122"/>
              </a:rPr>
              <a:t>host.txt </a:t>
            </a:r>
            <a:r>
              <a:rPr lang="zh-CN" altLang="en-US" sz="1200" kern="0" dirty="0">
                <a:solidFill>
                  <a:schemeClr val="accent3">
                    <a:lumMod val="75000"/>
                  </a:schemeClr>
                </a:solidFill>
                <a:latin typeface="微软雅黑" panose="020B0503020204020204" pitchFamily="34" charset="-122"/>
                <a:ea typeface="微软雅黑" panose="020B0503020204020204" pitchFamily="34" charset="-122"/>
              </a:rPr>
              <a:t>文件，在本机完成文件查询解析过程</a:t>
            </a: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6</a:t>
            </a:fld>
            <a:endParaRPr kumimoji="1" lang="zh-CN" altLang="en-US"/>
          </a:p>
        </p:txBody>
      </p:sp>
    </p:spTree>
    <p:extLst>
      <p:ext uri="{BB962C8B-B14F-4D97-AF65-F5344CB8AC3E}">
        <p14:creationId xmlns:p14="http://schemas.microsoft.com/office/powerpoint/2010/main" val="225218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尽管域名系统的具体功能特性极为复杂，但其设计理念却非常简洁。为了使域名系统具有良好的扩展延伸特性，域名系统采用层次化树形结构完成数据授权过程</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整个域名空间被划分成为不同的层级结构，树形最顶层为域名系统的根（</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DNS Root</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），紧接着进一步由顶级域（</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Top-Level Domain</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TLD</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）划分。顶级域管理机构授权给二级域名（</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Second-Level Domain</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SLD</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）。以此类推，层次化授权行为最多可迭代</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127 </a:t>
            </a:r>
            <a:r>
              <a:rPr lang="zh-CN" altLang="en-US" sz="1200" kern="100" dirty="0">
                <a:latin typeface="Microsoft YaHei" panose="020B0503020204020204" pitchFamily="34" charset="-122"/>
                <a:ea typeface="Microsoft YaHei" panose="020B0503020204020204" pitchFamily="34" charset="-122"/>
                <a:cs typeface="Times New Roman" panose="02020603050405020304" pitchFamily="18" charset="0"/>
              </a:rPr>
              <a:t>次。</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7</a:t>
            </a:fld>
            <a:endParaRPr kumimoji="1" lang="zh-CN" altLang="en-US"/>
          </a:p>
        </p:txBody>
      </p:sp>
    </p:spTree>
    <p:extLst>
      <p:ext uri="{BB962C8B-B14F-4D97-AF65-F5344CB8AC3E}">
        <p14:creationId xmlns:p14="http://schemas.microsoft.com/office/powerpoint/2010/main" val="270369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如某国际机构拥有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example.org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这一域名，并为其处于国际上不同国家和城市的分部分配域名，如对中国和英国分配</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example. 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uk</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example. 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两个子域。进一步，</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example. 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可以包含两个区域，一个区域里有</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beijing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（北京）等域名，另一个区域有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shanghai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（上海）等域名。如图中方框代表一个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区域，则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example.org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所在的区域只包含不属于任何子域的主机名的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记录，如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mail. example.org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等。这个区域记录它的每个子域由谁掌管，从而在接收到对于其子域发出的解析请求时能够将子域的域名服务器的信息告诉请求者。同时，该机构在划分区域时没有必要为每个子域都分配一个区域，如可以将</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beijing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放入同一个区域。</a:t>
            </a:r>
          </a:p>
          <a:p>
            <a:endParaRPr lang="zh-CN" altLang="en-US" dirty="0"/>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8</a:t>
            </a:fld>
            <a:endParaRPr kumimoji="1" lang="zh-CN" altLang="en-US"/>
          </a:p>
        </p:txBody>
      </p:sp>
    </p:spTree>
    <p:extLst>
      <p:ext uri="{BB962C8B-B14F-4D97-AF65-F5344CB8AC3E}">
        <p14:creationId xmlns:p14="http://schemas.microsoft.com/office/powerpoint/2010/main" val="337621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Dns</a:t>
            </a:r>
            <a:r>
              <a:rPr lang="zh-CN" altLang="en-US" dirty="0"/>
              <a:t>使用：介绍</a:t>
            </a:r>
            <a:r>
              <a:rPr lang="en-US" altLang="zh-CN" dirty="0" err="1"/>
              <a:t>dns</a:t>
            </a:r>
            <a:r>
              <a:rPr lang="zh-CN" altLang="en-US" dirty="0"/>
              <a:t>查询用于通信的过程</a:t>
            </a:r>
            <a:endParaRPr lang="en-US" altLang="zh-CN" dirty="0"/>
          </a:p>
          <a:p>
            <a:r>
              <a:rPr lang="en-US" altLang="zh-CN" dirty="0"/>
              <a:t>DNS</a:t>
            </a:r>
            <a:r>
              <a:rPr lang="zh-CN" altLang="en-US" dirty="0"/>
              <a:t>请求过程：递归查询，本地服务器迭代查询</a:t>
            </a:r>
          </a:p>
        </p:txBody>
      </p:sp>
      <p:sp>
        <p:nvSpPr>
          <p:cNvPr id="4" name="灯片编号占位符 3"/>
          <p:cNvSpPr>
            <a:spLocks noGrp="1"/>
          </p:cNvSpPr>
          <p:nvPr>
            <p:ph type="sldNum" sz="quarter" idx="5"/>
          </p:nvPr>
        </p:nvSpPr>
        <p:spPr/>
        <p:txBody>
          <a:bodyPr/>
          <a:lstStyle/>
          <a:p>
            <a:fld id="{DFFFF58A-9BE3-E64E-8A3D-8C1B4E5228D0}" type="slidenum">
              <a:rPr kumimoji="1" lang="zh-CN" altLang="en-US" smtClean="0"/>
              <a:t>9</a:t>
            </a:fld>
            <a:endParaRPr kumimoji="1" lang="zh-CN" altLang="en-US"/>
          </a:p>
        </p:txBody>
      </p:sp>
    </p:spTree>
    <p:extLst>
      <p:ext uri="{BB962C8B-B14F-4D97-AF65-F5344CB8AC3E}">
        <p14:creationId xmlns:p14="http://schemas.microsoft.com/office/powerpoint/2010/main" val="1111440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rapidbbs.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31376" y="136525"/>
            <a:ext cx="10222424" cy="725407"/>
          </a:xfrm>
        </p:spPr>
        <p:txBody>
          <a:bodyPr>
            <a:normAutofit/>
          </a:bodyPr>
          <a:lstStyle>
            <a:lvl1pPr>
              <a:defRPr sz="4000" b="1">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cxnSp>
        <p:nvCxnSpPr>
          <p:cNvPr id="6" name="直接连接符 24">
            <a:extLst>
              <a:ext uri="{FF2B5EF4-FFF2-40B4-BE49-F238E27FC236}">
                <a16:creationId xmlns:a16="http://schemas.microsoft.com/office/drawing/2014/main" id="{C1942919-E2AA-9144-9848-EF0AF6C4B994}"/>
              </a:ext>
            </a:extLst>
          </p:cNvPr>
          <p:cNvCxnSpPr>
            <a:cxnSpLocks/>
          </p:cNvCxnSpPr>
          <p:nvPr userDrawn="1"/>
        </p:nvCxnSpPr>
        <p:spPr>
          <a:xfrm>
            <a:off x="923477" y="801349"/>
            <a:ext cx="10910714" cy="0"/>
          </a:xfrm>
          <a:prstGeom prst="line">
            <a:avLst/>
          </a:prstGeom>
          <a:noFill/>
          <a:ln w="12700" cap="flat" cmpd="sng" algn="ctr">
            <a:solidFill>
              <a:schemeClr val="bg1">
                <a:lumMod val="65000"/>
              </a:schemeClr>
            </a:solidFill>
            <a:prstDash val="solid"/>
            <a:miter lim="800000"/>
          </a:ln>
          <a:effectLst/>
        </p:spPr>
      </p:cxnSp>
      <p:pic>
        <p:nvPicPr>
          <p:cNvPr id="7" name="图片 6">
            <a:extLst>
              <a:ext uri="{FF2B5EF4-FFF2-40B4-BE49-F238E27FC236}">
                <a16:creationId xmlns:a16="http://schemas.microsoft.com/office/drawing/2014/main" id="{7ED7C839-2291-4446-A47F-F7E8955E03CF}"/>
              </a:ext>
            </a:extLst>
          </p:cNvPr>
          <p:cNvPicPr>
            <a:picLocks noChangeAspect="1"/>
          </p:cNvPicPr>
          <p:nvPr userDrawn="1"/>
        </p:nvPicPr>
        <p:blipFill>
          <a:blip r:embed="rId2"/>
          <a:stretch>
            <a:fillRect/>
          </a:stretch>
        </p:blipFill>
        <p:spPr>
          <a:xfrm>
            <a:off x="225546" y="136525"/>
            <a:ext cx="697931" cy="708097"/>
          </a:xfrm>
          <a:prstGeom prst="rect">
            <a:avLst/>
          </a:prstGeom>
          <a:noFill/>
          <a:ln>
            <a:noFill/>
          </a:ln>
          <a:effectLst>
            <a:reflection blurRad="6350" stA="50000" endA="300" endPos="38500" dist="50800" dir="5400000" sy="-100000" algn="bl" rotWithShape="0"/>
          </a:effectLst>
        </p:spPr>
      </p:pic>
    </p:spTree>
    <p:extLst>
      <p:ext uri="{BB962C8B-B14F-4D97-AF65-F5344CB8AC3E}">
        <p14:creationId xmlns:p14="http://schemas.microsoft.com/office/powerpoint/2010/main" val="102463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B155A-6C3F-4654-B89E-25DB213E399B}" type="datetimeFigureOut">
              <a:rPr lang="zh-CN" altLang="en-US" smtClean="0"/>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5CE2E0-6DDF-4FAE-9DBA-F1C48BF5C133}" type="slidenum">
              <a:rPr lang="zh-CN" altLang="en-US" smtClean="0"/>
              <a:t>‹#›</a:t>
            </a:fld>
            <a:endParaRPr lang="zh-CN" altLang="en-US"/>
          </a:p>
        </p:txBody>
      </p:sp>
    </p:spTree>
    <p:extLst>
      <p:ext uri="{BB962C8B-B14F-4D97-AF65-F5344CB8AC3E}">
        <p14:creationId xmlns:p14="http://schemas.microsoft.com/office/powerpoint/2010/main" val="319242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矩形 1">
            <a:hlinkClick r:id="rId2"/>
          </p:cNvPr>
          <p:cNvSpPr/>
          <p:nvPr userDrawn="1"/>
        </p:nvSpPr>
        <p:spPr bwMode="auto">
          <a:xfrm>
            <a:off x="0" y="0"/>
            <a:ext cx="12192000" cy="685800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zh-CN" altLang="en-US" sz="2355" dirty="0" err="1">
              <a:gradFill>
                <a:gsLst>
                  <a:gs pos="0">
                    <a:srgbClr val="FFFFFF"/>
                  </a:gs>
                  <a:gs pos="100000">
                    <a:srgbClr val="FFFFFF"/>
                  </a:gs>
                </a:gsLst>
                <a:lin ang="5400000" scaled="0"/>
              </a:gradFill>
              <a:latin typeface="华文细黑" panose="02010600040101010101" pitchFamily="2" charset="-122"/>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549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04EDDA3-E2AB-904A-BB85-4CC282BF9173}"/>
              </a:ext>
            </a:extLst>
          </p:cNvPr>
          <p:cNvSpPr/>
          <p:nvPr userDrawn="1"/>
        </p:nvSpPr>
        <p:spPr>
          <a:xfrm>
            <a:off x="3503376" y="1836078"/>
            <a:ext cx="8688625" cy="27963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4" name="矩形 13">
            <a:extLst>
              <a:ext uri="{FF2B5EF4-FFF2-40B4-BE49-F238E27FC236}">
                <a16:creationId xmlns:a16="http://schemas.microsoft.com/office/drawing/2014/main" id="{F51A0AAD-98DC-B248-9BA5-E40C2E1B5E7E}"/>
              </a:ext>
            </a:extLst>
          </p:cNvPr>
          <p:cNvSpPr/>
          <p:nvPr userDrawn="1"/>
        </p:nvSpPr>
        <p:spPr>
          <a:xfrm>
            <a:off x="4815704" y="1481206"/>
            <a:ext cx="7376296" cy="354873"/>
          </a:xfrm>
          <a:prstGeom prst="rect">
            <a:avLst/>
          </a:prstGeom>
          <a:pattFill prst="ltUpDiag">
            <a:fgClr>
              <a:schemeClr val="accent1"/>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Arial"/>
              <a:ea typeface="微软雅黑 Light"/>
              <a:cs typeface="+mn-cs"/>
            </a:endParaRPr>
          </a:p>
        </p:txBody>
      </p:sp>
      <p:pic>
        <p:nvPicPr>
          <p:cNvPr id="15" name="Picture 3">
            <a:extLst>
              <a:ext uri="{FF2B5EF4-FFF2-40B4-BE49-F238E27FC236}">
                <a16:creationId xmlns:a16="http://schemas.microsoft.com/office/drawing/2014/main" id="{9FD70DE7-28CD-E242-B63B-A52835CB73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1088" y="1488810"/>
            <a:ext cx="4835696" cy="314358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5087756" y="2486887"/>
            <a:ext cx="6923430" cy="1470025"/>
          </a:xfrm>
          <a:prstGeom prst="rect">
            <a:avLst/>
          </a:prstGeom>
        </p:spPr>
        <p:txBody>
          <a:bodyPr/>
          <a:lstStyle>
            <a:lvl1pPr>
              <a:defRPr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5258597" y="5194231"/>
            <a:ext cx="6581747" cy="365125"/>
          </a:xfrm>
          <a:prstGeom prst="rect">
            <a:avLst/>
          </a:prstGeom>
        </p:spPr>
        <p:txBody>
          <a:bodyPr>
            <a:normAutofit/>
          </a:bodyPr>
          <a:lstStyle>
            <a:lvl1pPr marL="0" indent="0" algn="ctr">
              <a:buNone/>
              <a:defRPr sz="2400">
                <a:solidFill>
                  <a:schemeClr val="tx1">
                    <a:lumMod val="85000"/>
                    <a:lumOff val="15000"/>
                  </a:schemeClr>
                </a:solidFill>
                <a:latin typeface="Microsoft YaHei" panose="020B0503020204020204" pitchFamily="34" charset="-122"/>
                <a:ea typeface="Microsoft YaHei" panose="020B0503020204020204"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E137E13-6931-4ECB-BB5B-849FB74182C0}" type="datetimeFigureOut">
              <a:rPr lang="zh-CN" altLang="en-US" smtClean="0"/>
              <a:t>2021/1/9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23CBF4B4-C160-4F55-AC7D-1C8FF5BA05FA}" type="slidenum">
              <a:rPr lang="zh-CN" altLang="en-US" smtClean="0"/>
              <a:t>‹#›</a:t>
            </a:fld>
            <a:endParaRPr lang="zh-CN" altLang="en-US"/>
          </a:p>
        </p:txBody>
      </p:sp>
    </p:spTree>
    <p:extLst>
      <p:ext uri="{BB962C8B-B14F-4D97-AF65-F5344CB8AC3E}">
        <p14:creationId xmlns:p14="http://schemas.microsoft.com/office/powerpoint/2010/main" val="1381568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55A-6C3F-4654-B89E-25DB213E399B}" type="datetimeFigureOut">
              <a:rPr lang="zh-CN" altLang="en-US" smtClean="0"/>
              <a:t>2021/1/9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t>‹#›</a:t>
            </a:fld>
            <a:endParaRPr lang="zh-CN" altLang="en-US"/>
          </a:p>
        </p:txBody>
      </p:sp>
    </p:spTree>
    <p:extLst>
      <p:ext uri="{BB962C8B-B14F-4D97-AF65-F5344CB8AC3E}">
        <p14:creationId xmlns:p14="http://schemas.microsoft.com/office/powerpoint/2010/main" val="62120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notesSlide" Target="../notesSlides/notesSlide3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5.emf"/><Relationship Id="rId5" Type="http://schemas.openxmlformats.org/officeDocument/2006/relationships/package" Target="../embeddings/Microsoft_Visio_Drawing7.vsdx"/><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e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F59D9-F20D-8045-B8AD-C6513098F6BA}"/>
              </a:ext>
            </a:extLst>
          </p:cNvPr>
          <p:cNvSpPr>
            <a:spLocks noGrp="1"/>
          </p:cNvSpPr>
          <p:nvPr>
            <p:ph type="ctrTitle"/>
          </p:nvPr>
        </p:nvSpPr>
        <p:spPr/>
        <p:txBody>
          <a:bodyPr/>
          <a:lstStyle/>
          <a:p>
            <a:pPr algn="ctr"/>
            <a:r>
              <a:rPr kumimoji="1" lang="zh-CN" altLang="en-US" dirty="0">
                <a:solidFill>
                  <a:srgbClr val="000000"/>
                </a:solidFill>
              </a:rPr>
              <a:t>网络空间安全导论</a:t>
            </a:r>
          </a:p>
        </p:txBody>
      </p:sp>
      <p:sp>
        <p:nvSpPr>
          <p:cNvPr id="3" name="副标题 2">
            <a:extLst>
              <a:ext uri="{FF2B5EF4-FFF2-40B4-BE49-F238E27FC236}">
                <a16:creationId xmlns:a16="http://schemas.microsoft.com/office/drawing/2014/main" id="{D063243A-AF2D-8C42-ABD7-945E1D483356}"/>
              </a:ext>
            </a:extLst>
          </p:cNvPr>
          <p:cNvSpPr>
            <a:spLocks noGrp="1"/>
          </p:cNvSpPr>
          <p:nvPr>
            <p:ph type="subTitle" idx="1"/>
          </p:nvPr>
        </p:nvSpPr>
        <p:spPr/>
        <p:txBody>
          <a:bodyPr>
            <a:normAutofit fontScale="92500" lnSpcReduction="10000"/>
          </a:bodyPr>
          <a:lstStyle/>
          <a:p>
            <a:endParaRPr kumimoji="1" lang="zh-CN" altLang="en-US" dirty="0"/>
          </a:p>
        </p:txBody>
      </p:sp>
    </p:spTree>
    <p:extLst>
      <p:ext uri="{BB962C8B-B14F-4D97-AF65-F5344CB8AC3E}">
        <p14:creationId xmlns:p14="http://schemas.microsoft.com/office/powerpoint/2010/main" val="409838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使用</a:t>
            </a:r>
          </a:p>
        </p:txBody>
      </p:sp>
      <p:sp>
        <p:nvSpPr>
          <p:cNvPr id="2" name="矩形 1">
            <a:extLst>
              <a:ext uri="{FF2B5EF4-FFF2-40B4-BE49-F238E27FC236}">
                <a16:creationId xmlns:a16="http://schemas.microsoft.com/office/drawing/2014/main" id="{1D37DB15-DF76-45B4-BCD0-A2011BD89F3B}"/>
              </a:ext>
            </a:extLst>
          </p:cNvPr>
          <p:cNvSpPr/>
          <p:nvPr/>
        </p:nvSpPr>
        <p:spPr>
          <a:xfrm>
            <a:off x="1790219" y="4705837"/>
            <a:ext cx="4190035" cy="1689052"/>
          </a:xfrm>
          <a:prstGeom prst="rect">
            <a:avLst/>
          </a:prstGeom>
        </p:spPr>
        <p:txBody>
          <a:bodyPr wrap="square">
            <a:spAutoFit/>
          </a:bodyPr>
          <a:lstStyle/>
          <a:p>
            <a:pPr marL="762000" indent="-457200" algn="just">
              <a:lnSpc>
                <a:spcPct val="150000"/>
              </a:lnSpc>
              <a:buAutoNum type="arabicPeriod"/>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浏览器输入 </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2.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请求到达</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解析程序</a:t>
            </a: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3.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查询获得</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IP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地址</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6F8D030D-5083-4E4F-A339-15C9A90BB826}"/>
              </a:ext>
            </a:extLst>
          </p:cNvPr>
          <p:cNvSpPr>
            <a:spLocks noChangeArrowheads="1"/>
          </p:cNvSpPr>
          <p:nvPr/>
        </p:nvSpPr>
        <p:spPr bwMode="auto">
          <a:xfrm>
            <a:off x="2168894" y="726443"/>
            <a:ext cx="14900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27AD5625-E864-4C1A-A980-6D30C2FD5035}"/>
              </a:ext>
            </a:extLst>
          </p:cNvPr>
          <p:cNvGraphicFramePr>
            <a:graphicFrameLocks noChangeAspect="1"/>
          </p:cNvGraphicFramePr>
          <p:nvPr>
            <p:extLst>
              <p:ext uri="{D42A27DB-BD31-4B8C-83A1-F6EECF244321}">
                <p14:modId xmlns:p14="http://schemas.microsoft.com/office/powerpoint/2010/main" val="134686330"/>
              </p:ext>
            </p:extLst>
          </p:nvPr>
        </p:nvGraphicFramePr>
        <p:xfrm>
          <a:off x="2115687" y="1324907"/>
          <a:ext cx="7854214" cy="3151798"/>
        </p:xfrm>
        <a:graphic>
          <a:graphicData uri="http://schemas.openxmlformats.org/presentationml/2006/ole">
            <mc:AlternateContent xmlns:mc="http://schemas.openxmlformats.org/markup-compatibility/2006">
              <mc:Choice xmlns:v="urn:schemas-microsoft-com:vml" Requires="v">
                <p:oleObj name="Visio" r:id="rId3" imgW="4438578" imgH="1781033" progId="Visio.Drawing.15">
                  <p:embed/>
                </p:oleObj>
              </mc:Choice>
              <mc:Fallback>
                <p:oleObj name="Visio" r:id="rId3" imgW="4438578" imgH="1781033" progId="Visio.Drawing.15">
                  <p:embed/>
                  <p:pic>
                    <p:nvPicPr>
                      <p:cNvPr id="6" name="对象 5">
                        <a:extLst>
                          <a:ext uri="{FF2B5EF4-FFF2-40B4-BE49-F238E27FC236}">
                            <a16:creationId xmlns:a16="http://schemas.microsoft.com/office/drawing/2014/main" id="{27AD5625-E864-4C1A-A980-6D30C2FD5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687" y="1324907"/>
                        <a:ext cx="7854214" cy="3151798"/>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F858F21D-ED6A-4AA1-A275-326012CBC3A4}"/>
              </a:ext>
            </a:extLst>
          </p:cNvPr>
          <p:cNvSpPr/>
          <p:nvPr/>
        </p:nvSpPr>
        <p:spPr>
          <a:xfrm>
            <a:off x="6416020" y="4719378"/>
            <a:ext cx="4190035" cy="1689052"/>
          </a:xfrm>
          <a:prstGeom prst="rect">
            <a:avLst/>
          </a:prstGeom>
        </p:spPr>
        <p:txBody>
          <a:bodyPr wrap="square">
            <a:spAutoFit/>
          </a:bodyPr>
          <a:lstStyle/>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4.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返回</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至 </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Web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浏览器</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5.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访问</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IP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地址</a:t>
            </a: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6.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浏览器显示该页面</a:t>
            </a:r>
          </a:p>
        </p:txBody>
      </p:sp>
    </p:spTree>
    <p:extLst>
      <p:ext uri="{BB962C8B-B14F-4D97-AF65-F5344CB8AC3E}">
        <p14:creationId xmlns:p14="http://schemas.microsoft.com/office/powerpoint/2010/main" val="116353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请求过程</a:t>
            </a:r>
            <a:r>
              <a:rPr lang="en-US" altLang="zh-CN" dirty="0"/>
              <a:t>-</a:t>
            </a:r>
            <a:r>
              <a:rPr lang="zh-CN" altLang="en-US" dirty="0"/>
              <a:t>完整流程</a:t>
            </a:r>
          </a:p>
        </p:txBody>
      </p:sp>
      <p:sp>
        <p:nvSpPr>
          <p:cNvPr id="2" name="矩形 1">
            <a:extLst>
              <a:ext uri="{FF2B5EF4-FFF2-40B4-BE49-F238E27FC236}">
                <a16:creationId xmlns:a16="http://schemas.microsoft.com/office/drawing/2014/main" id="{1D37DB15-DF76-45B4-BCD0-A2011BD89F3B}"/>
              </a:ext>
            </a:extLst>
          </p:cNvPr>
          <p:cNvSpPr/>
          <p:nvPr/>
        </p:nvSpPr>
        <p:spPr>
          <a:xfrm>
            <a:off x="5339088" y="4980168"/>
            <a:ext cx="6476579" cy="1135054"/>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查询方进行迭代查询，直至获得最终的解析结果并向客户端返回（</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8</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20ED1ED6-73A3-4CF8-9457-F082019EB660}"/>
              </a:ext>
            </a:extLst>
          </p:cNvPr>
          <p:cNvPicPr>
            <a:picLocks noChangeAspect="1"/>
          </p:cNvPicPr>
          <p:nvPr/>
        </p:nvPicPr>
        <p:blipFill>
          <a:blip r:embed="rId3"/>
          <a:stretch>
            <a:fillRect/>
          </a:stretch>
        </p:blipFill>
        <p:spPr>
          <a:xfrm>
            <a:off x="665095" y="1858683"/>
            <a:ext cx="4349482" cy="3140634"/>
          </a:xfrm>
          <a:prstGeom prst="rect">
            <a:avLst/>
          </a:prstGeom>
        </p:spPr>
      </p:pic>
      <p:sp>
        <p:nvSpPr>
          <p:cNvPr id="7" name="矩形 6">
            <a:extLst>
              <a:ext uri="{FF2B5EF4-FFF2-40B4-BE49-F238E27FC236}">
                <a16:creationId xmlns:a16="http://schemas.microsoft.com/office/drawing/2014/main" id="{E4BE5CA3-EA04-4DFE-AFC1-BBF4B4AF20BD}"/>
              </a:ext>
            </a:extLst>
          </p:cNvPr>
          <p:cNvSpPr/>
          <p:nvPr/>
        </p:nvSpPr>
        <p:spPr>
          <a:xfrm>
            <a:off x="5339088" y="2584474"/>
            <a:ext cx="6476579" cy="1689052"/>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权威域名服务器接收请求，若所查询域名在其区域文件中则返回结果，否则返回其子域授权信息（步骤</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3</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5</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7</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355D62C2-38B7-4E52-89A6-D9B8B3E1713B}"/>
              </a:ext>
            </a:extLst>
          </p:cNvPr>
          <p:cNvSpPr txBox="1"/>
          <p:nvPr/>
        </p:nvSpPr>
        <p:spPr>
          <a:xfrm>
            <a:off x="5607424" y="1400156"/>
            <a:ext cx="6355079" cy="830997"/>
          </a:xfrm>
          <a:prstGeom prst="rect">
            <a:avLst/>
          </a:prstGeom>
          <a:noFill/>
        </p:spPr>
        <p:txBody>
          <a:bodyPr wrap="square">
            <a:spAutoFit/>
          </a:bodyPr>
          <a:lstStyle/>
          <a:p>
            <a:pPr algn="just"/>
            <a:r>
              <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每条查询按照域名空间层次化结构，以自上而下的方式进行应答</a:t>
            </a:r>
            <a:endPar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Rounded Rectangle 27">
            <a:extLst>
              <a:ext uri="{FF2B5EF4-FFF2-40B4-BE49-F238E27FC236}">
                <a16:creationId xmlns:a16="http://schemas.microsoft.com/office/drawing/2014/main" id="{A49D85F0-6357-4BEF-B994-EEB8BA770B5B}"/>
              </a:ext>
            </a:extLst>
          </p:cNvPr>
          <p:cNvSpPr>
            <a:spLocks noChangeAspect="1"/>
          </p:cNvSpPr>
          <p:nvPr/>
        </p:nvSpPr>
        <p:spPr>
          <a:xfrm>
            <a:off x="5056928" y="1568574"/>
            <a:ext cx="564319" cy="564791"/>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11" name="Rounded Rectangle 16">
            <a:extLst>
              <a:ext uri="{FF2B5EF4-FFF2-40B4-BE49-F238E27FC236}">
                <a16:creationId xmlns:a16="http://schemas.microsoft.com/office/drawing/2014/main" id="{D98180F0-881A-4DB6-9CA0-580FE58F203A}"/>
              </a:ext>
            </a:extLst>
          </p:cNvPr>
          <p:cNvSpPr>
            <a:spLocks noChangeAspect="1"/>
          </p:cNvSpPr>
          <p:nvPr/>
        </p:nvSpPr>
        <p:spPr>
          <a:xfrm>
            <a:off x="5056928" y="3192870"/>
            <a:ext cx="564319" cy="564791"/>
          </a:xfrm>
          <a:prstGeom prst="roundRect">
            <a:avLst>
              <a:gd name="adj" fmla="val 0"/>
            </a:avLst>
          </a:prstGeom>
          <a:solidFill>
            <a:srgbClr val="36B8F6"/>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12" name="Rounded Rectangle 27">
            <a:extLst>
              <a:ext uri="{FF2B5EF4-FFF2-40B4-BE49-F238E27FC236}">
                <a16:creationId xmlns:a16="http://schemas.microsoft.com/office/drawing/2014/main" id="{4905FC45-628A-42CE-B236-725396E342D3}"/>
              </a:ext>
            </a:extLst>
          </p:cNvPr>
          <p:cNvSpPr>
            <a:spLocks noChangeAspect="1"/>
          </p:cNvSpPr>
          <p:nvPr/>
        </p:nvSpPr>
        <p:spPr>
          <a:xfrm>
            <a:off x="5050984" y="5339491"/>
            <a:ext cx="564319" cy="564791"/>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99600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请求过程</a:t>
            </a:r>
            <a:r>
              <a:rPr lang="en-US" altLang="zh-CN" dirty="0"/>
              <a:t>-</a:t>
            </a:r>
            <a:r>
              <a:rPr lang="zh-CN" altLang="en-US" dirty="0"/>
              <a:t>实际流程</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51">
            <a:extLst>
              <a:ext uri="{FF2B5EF4-FFF2-40B4-BE49-F238E27FC236}">
                <a16:creationId xmlns:a16="http://schemas.microsoft.com/office/drawing/2014/main" id="{138514DA-1687-4450-98FD-107D460810D4}"/>
              </a:ext>
            </a:extLst>
          </p:cNvPr>
          <p:cNvSpPr>
            <a:spLocks noChangeArrowheads="1"/>
          </p:cNvSpPr>
          <p:nvPr/>
        </p:nvSpPr>
        <p:spPr bwMode="auto">
          <a:xfrm>
            <a:off x="0" y="6157441"/>
            <a:ext cx="12192000" cy="707886"/>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0"/>
              </a:spcBef>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lgn="ctr">
              <a:spcBef>
                <a:spcPct val="0"/>
              </a:spcBef>
              <a:buFont typeface="Arial" panose="020B0604020202020204" pitchFamily="34" charset="0"/>
              <a:buNone/>
            </a:pP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并不是每一次域名解析都完成整个查询流程</a:t>
            </a:r>
            <a:endParaRPr lang="zh-CN" altLang="en-US"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p:txBody>
      </p:sp>
      <p:sp>
        <p:nvSpPr>
          <p:cNvPr id="10" name="文本框 9">
            <a:extLst>
              <a:ext uri="{FF2B5EF4-FFF2-40B4-BE49-F238E27FC236}">
                <a16:creationId xmlns:a16="http://schemas.microsoft.com/office/drawing/2014/main" id="{768792C4-A745-406C-965B-0F123954B46E}"/>
              </a:ext>
            </a:extLst>
          </p:cNvPr>
          <p:cNvSpPr txBox="1"/>
          <p:nvPr/>
        </p:nvSpPr>
        <p:spPr>
          <a:xfrm>
            <a:off x="7350508" y="1196286"/>
            <a:ext cx="4719571" cy="4893647"/>
          </a:xfrm>
          <a:prstGeom prst="rect">
            <a:avLst/>
          </a:prstGeom>
          <a:noFill/>
        </p:spPr>
        <p:txBody>
          <a:bodyPr wrap="square">
            <a:spAutoFit/>
          </a:bodyPr>
          <a:lstStyle/>
          <a:p>
            <a:pPr marL="127000" indent="304800" algn="just"/>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客户端</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查询本机</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缓存及</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hosts</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向本地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服务器发送请求</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本地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服务器查找缓存，有结果就返回</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4-6.</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本地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服务器查找根服务器</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顶级域</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xy.com</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获取结果</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可缓存</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indent="304800" algn="just"/>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本机获取</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地址</a:t>
            </a:r>
            <a:endParaRPr lang="zh-CN" altLang="en-US" sz="24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412FE075-2B57-415B-8CE0-800F7DF257ED}"/>
              </a:ext>
            </a:extLst>
          </p:cNvPr>
          <p:cNvPicPr>
            <a:picLocks noChangeAspect="1"/>
          </p:cNvPicPr>
          <p:nvPr/>
        </p:nvPicPr>
        <p:blipFill>
          <a:blip r:embed="rId3"/>
          <a:stretch>
            <a:fillRect/>
          </a:stretch>
        </p:blipFill>
        <p:spPr>
          <a:xfrm>
            <a:off x="422517" y="1239758"/>
            <a:ext cx="6872071" cy="3999216"/>
          </a:xfrm>
          <a:prstGeom prst="rect">
            <a:avLst/>
          </a:prstGeom>
        </p:spPr>
      </p:pic>
    </p:spTree>
    <p:extLst>
      <p:ext uri="{BB962C8B-B14F-4D97-AF65-F5344CB8AC3E}">
        <p14:creationId xmlns:p14="http://schemas.microsoft.com/office/powerpoint/2010/main" val="197656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迭代查询过程交互信息格式</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51">
            <a:extLst>
              <a:ext uri="{FF2B5EF4-FFF2-40B4-BE49-F238E27FC236}">
                <a16:creationId xmlns:a16="http://schemas.microsoft.com/office/drawing/2014/main" id="{138514DA-1687-4450-98FD-107D460810D4}"/>
              </a:ext>
            </a:extLst>
          </p:cNvPr>
          <p:cNvSpPr>
            <a:spLocks noChangeArrowheads="1"/>
          </p:cNvSpPr>
          <p:nvPr/>
        </p:nvSpPr>
        <p:spPr bwMode="auto">
          <a:xfrm>
            <a:off x="2152650" y="1225306"/>
            <a:ext cx="7502526" cy="523220"/>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0"/>
              </a:spcBef>
              <a:buFont typeface="Arial" panose="020B0604020202020204" pitchFamily="34" charset="0"/>
              <a:buNone/>
            </a:pP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常见资源记录类型及其含义</a:t>
            </a:r>
          </a:p>
        </p:txBody>
      </p:sp>
      <p:graphicFrame>
        <p:nvGraphicFramePr>
          <p:cNvPr id="11" name="表格 10">
            <a:extLst>
              <a:ext uri="{FF2B5EF4-FFF2-40B4-BE49-F238E27FC236}">
                <a16:creationId xmlns:a16="http://schemas.microsoft.com/office/drawing/2014/main" id="{CB020304-51FA-4C5D-B293-4B4487D99DBA}"/>
              </a:ext>
            </a:extLst>
          </p:cNvPr>
          <p:cNvGraphicFramePr>
            <a:graphicFrameLocks noGrp="1"/>
          </p:cNvGraphicFramePr>
          <p:nvPr>
            <p:extLst>
              <p:ext uri="{D42A27DB-BD31-4B8C-83A1-F6EECF244321}">
                <p14:modId xmlns:p14="http://schemas.microsoft.com/office/powerpoint/2010/main" val="4246825063"/>
              </p:ext>
            </p:extLst>
          </p:nvPr>
        </p:nvGraphicFramePr>
        <p:xfrm>
          <a:off x="2152650" y="2266869"/>
          <a:ext cx="7337287" cy="2324262"/>
        </p:xfrm>
        <a:graphic>
          <a:graphicData uri="http://schemas.openxmlformats.org/drawingml/2006/table">
            <a:tbl>
              <a:tblPr firstRow="1" firstCol="1" bandRow="1"/>
              <a:tblGrid>
                <a:gridCol w="2484649">
                  <a:extLst>
                    <a:ext uri="{9D8B030D-6E8A-4147-A177-3AD203B41FA5}">
                      <a16:colId xmlns:a16="http://schemas.microsoft.com/office/drawing/2014/main" val="2991082814"/>
                    </a:ext>
                  </a:extLst>
                </a:gridCol>
                <a:gridCol w="4852638">
                  <a:extLst>
                    <a:ext uri="{9D8B030D-6E8A-4147-A177-3AD203B41FA5}">
                      <a16:colId xmlns:a16="http://schemas.microsoft.com/office/drawing/2014/main" val="1324972338"/>
                    </a:ext>
                  </a:extLst>
                </a:gridCol>
              </a:tblGrid>
              <a:tr h="387377">
                <a:tc>
                  <a:txBody>
                    <a:bodyPr/>
                    <a:lstStyle/>
                    <a:p>
                      <a:pPr marL="127000" algn="ctr"/>
                      <a:r>
                        <a:rPr lang="zh-CN" sz="2400" b="1" kern="0" cap="all"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资源记录类型</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tcPr>
                </a:tc>
                <a:tc>
                  <a:txBody>
                    <a:bodyPr/>
                    <a:lstStyle/>
                    <a:p>
                      <a:pPr marL="127000" algn="ctr"/>
                      <a:r>
                        <a:rPr lang="zh-CN" sz="2400" b="1" kern="0" cap="all">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含义</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974585340"/>
                  </a:ext>
                </a:extLst>
              </a:tr>
              <a:tr h="387377">
                <a:tc>
                  <a:txBody>
                    <a:bodyPr/>
                    <a:lstStyle/>
                    <a:p>
                      <a:pPr marL="127000" algn="ctr"/>
                      <a:r>
                        <a:rPr lang="x-none" sz="2400" b="1" kern="0" cap="all"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127000" algn="l"/>
                      <a:r>
                        <a:rPr 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域名对应主机的</a:t>
                      </a:r>
                      <a:r>
                        <a:rPr lang="x-none"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IPv4</a:t>
                      </a:r>
                      <a:r>
                        <a:rPr 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地址</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624153111"/>
                  </a:ext>
                </a:extLst>
              </a:tr>
              <a:tr h="387377">
                <a:tc>
                  <a:txBody>
                    <a:bodyPr/>
                    <a:lstStyle/>
                    <a:p>
                      <a:pPr marL="127000" algn="ctr"/>
                      <a:r>
                        <a:rPr lang="x-none" sz="2400" b="1" kern="0" cap="all"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AAAA</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tcPr>
                </a:tc>
                <a:tc>
                  <a:txBody>
                    <a:bodyPr/>
                    <a:lstStyle/>
                    <a:p>
                      <a:pPr marL="127000" algn="l"/>
                      <a:r>
                        <a:rPr lang="zh-CN" sz="24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域名对应主机的</a:t>
                      </a:r>
                      <a:r>
                        <a:rPr lang="x-none" sz="24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IPv6</a:t>
                      </a:r>
                      <a:r>
                        <a:rPr lang="zh-CN" sz="24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地址</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4719265"/>
                  </a:ext>
                </a:extLst>
              </a:tr>
              <a:tr h="387377">
                <a:tc>
                  <a:txBody>
                    <a:bodyPr/>
                    <a:lstStyle/>
                    <a:p>
                      <a:pPr marL="127000" algn="ctr"/>
                      <a:r>
                        <a:rPr lang="x-none" sz="2400" b="1" kern="0" cap="all">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MX</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2F2F2"/>
                    </a:solidFill>
                  </a:tcPr>
                </a:tc>
                <a:tc>
                  <a:txBody>
                    <a:bodyPr/>
                    <a:lstStyle/>
                    <a:p>
                      <a:pPr marL="127000" algn="l"/>
                      <a:r>
                        <a:rPr lang="zh-CN" sz="24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域名对应邮件服务器地址</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3089552410"/>
                  </a:ext>
                </a:extLst>
              </a:tr>
              <a:tr h="387377">
                <a:tc>
                  <a:txBody>
                    <a:bodyPr/>
                    <a:lstStyle/>
                    <a:p>
                      <a:pPr marL="127000" algn="ctr"/>
                      <a:r>
                        <a:rPr lang="x-none" sz="2400" b="1" kern="0" cap="all">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NS</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tcPr>
                </a:tc>
                <a:tc>
                  <a:txBody>
                    <a:bodyPr/>
                    <a:lstStyle/>
                    <a:p>
                      <a:pPr marL="127000" algn="l"/>
                      <a:r>
                        <a:rPr lang="zh-CN" sz="24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域名对应权威服务器名称</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75946094"/>
                  </a:ext>
                </a:extLst>
              </a:tr>
              <a:tr h="387377">
                <a:tc>
                  <a:txBody>
                    <a:bodyPr/>
                    <a:lstStyle/>
                    <a:p>
                      <a:pPr marL="127000" algn="ctr"/>
                      <a:r>
                        <a:rPr lang="x-none" sz="2400" b="1" kern="0" cap="all">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CNAME</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2F2F2"/>
                    </a:solidFill>
                  </a:tcPr>
                </a:tc>
                <a:tc>
                  <a:txBody>
                    <a:bodyPr/>
                    <a:lstStyle/>
                    <a:p>
                      <a:pPr marL="127000" algn="l"/>
                      <a:r>
                        <a:rPr 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域名指向的别名记录</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540698797"/>
                  </a:ext>
                </a:extLst>
              </a:tr>
            </a:tbl>
          </a:graphicData>
        </a:graphic>
      </p:graphicFrame>
      <p:sp>
        <p:nvSpPr>
          <p:cNvPr id="12" name="文本框 11">
            <a:extLst>
              <a:ext uri="{FF2B5EF4-FFF2-40B4-BE49-F238E27FC236}">
                <a16:creationId xmlns:a16="http://schemas.microsoft.com/office/drawing/2014/main" id="{E879E271-2B87-4464-B6A4-D313AC86A0C7}"/>
              </a:ext>
            </a:extLst>
          </p:cNvPr>
          <p:cNvSpPr txBox="1"/>
          <p:nvPr/>
        </p:nvSpPr>
        <p:spPr>
          <a:xfrm>
            <a:off x="1131375" y="5130612"/>
            <a:ext cx="10594459" cy="1569660"/>
          </a:xfrm>
          <a:prstGeom prst="rect">
            <a:avLst/>
          </a:prstGeom>
          <a:noFill/>
        </p:spPr>
        <p:txBody>
          <a:bodyPr wrap="square">
            <a:spAutoFit/>
          </a:bodyPr>
          <a:lstStyle/>
          <a:p>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域名解析应答响应每个数据条目称为一个资源记录（</a:t>
            </a:r>
            <a:r>
              <a:rPr lang="x-none" altLang="zh-CN" sz="2400" kern="0" dirty="0">
                <a:solidFill>
                  <a:srgbClr val="000000"/>
                </a:solidFill>
                <a:effectLst/>
                <a:latin typeface="微软雅黑" panose="020B0503020204020204" pitchFamily="34" charset="-122"/>
                <a:ea typeface="微软雅黑" panose="020B0503020204020204" pitchFamily="34" charset="-122"/>
                <a:cs typeface="TeXGyreTermes-Regular-Identity-"/>
              </a:rPr>
              <a:t>Resource Record, RR</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资源记录的数据格式为标准的五元组形式：域名、类别、类型、生存时间（</a:t>
            </a:r>
            <a:r>
              <a:rPr lang="x-none" altLang="zh-CN" sz="2400" kern="0" dirty="0">
                <a:solidFill>
                  <a:srgbClr val="000000"/>
                </a:solidFill>
                <a:effectLst/>
                <a:latin typeface="微软雅黑" panose="020B0503020204020204" pitchFamily="34" charset="-122"/>
                <a:ea typeface="微软雅黑" panose="020B0503020204020204" pitchFamily="34" charset="-122"/>
                <a:cs typeface="TeXGyreTermes-Regular-Identity-"/>
              </a:rPr>
              <a:t>Time-to-Live</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r>
              <a:rPr lang="x-none" altLang="zh-CN" sz="2400" kern="0" dirty="0">
                <a:solidFill>
                  <a:srgbClr val="000000"/>
                </a:solidFill>
                <a:effectLst/>
                <a:latin typeface="微软雅黑" panose="020B0503020204020204" pitchFamily="34" charset="-122"/>
                <a:ea typeface="微软雅黑" panose="020B0503020204020204" pitchFamily="34" charset="-122"/>
                <a:cs typeface="TeXGyreTermes-Regular-Identity-"/>
              </a:rPr>
              <a:t>TTL</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）与数据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15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迭代查询过程交互信息格式</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768792C4-A745-406C-965B-0F123954B46E}"/>
              </a:ext>
            </a:extLst>
          </p:cNvPr>
          <p:cNvSpPr txBox="1"/>
          <p:nvPr/>
        </p:nvSpPr>
        <p:spPr>
          <a:xfrm>
            <a:off x="2335244" y="1140569"/>
            <a:ext cx="7521511" cy="523220"/>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spcBef>
                <a:spcPct val="0"/>
              </a:spcBef>
              <a:buFont typeface="Arial" panose="020B0604020202020204" pitchFamily="34" charset="0"/>
              <a:buNone/>
              <a:defRPr sz="2400">
                <a:solidFill>
                  <a:schemeClr val="bg1"/>
                </a:solidFill>
                <a:latin typeface="微软雅黑" panose="020B0503020204020204" pitchFamily="34" charset="-122"/>
                <a:ea typeface="微软雅黑" panose="020B0503020204020204" pitchFamily="34" charset="-122"/>
              </a:defRPr>
            </a:lvl1pPr>
          </a:lstStyle>
          <a:p>
            <a:r>
              <a:rPr lang="en-US" altLang="zh-CN" sz="2800" dirty="0"/>
              <a:t>DNS</a:t>
            </a:r>
            <a:r>
              <a:rPr lang="zh-CN" altLang="en-US" sz="2800" dirty="0"/>
              <a:t>应答包括问题、回复、授权和附加部分</a:t>
            </a:r>
          </a:p>
        </p:txBody>
      </p:sp>
      <p:sp>
        <p:nvSpPr>
          <p:cNvPr id="30" name="Freeform 46">
            <a:extLst>
              <a:ext uri="{FF2B5EF4-FFF2-40B4-BE49-F238E27FC236}">
                <a16:creationId xmlns:a16="http://schemas.microsoft.com/office/drawing/2014/main" id="{3006318D-DF00-4ECC-9B64-C76C1FB28CA2}"/>
              </a:ext>
            </a:extLst>
          </p:cNvPr>
          <p:cNvSpPr>
            <a:spLocks noEditPoints="1"/>
          </p:cNvSpPr>
          <p:nvPr/>
        </p:nvSpPr>
        <p:spPr bwMode="auto">
          <a:xfrm>
            <a:off x="2980547" y="2052744"/>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629DD1"/>
          </a:solidFill>
          <a:ln w="9525">
            <a:noFill/>
            <a:round/>
          </a:ln>
        </p:spPr>
        <p:txBody>
          <a:bodyPr vert="horz" wrap="square" lIns="121912" tIns="60956" rIns="121912" bIns="60956" numCol="1" anchor="t" anchorCtr="0" compatLnSpc="1"/>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sz="760" b="0" i="0" u="none" strike="noStrike" kern="0" cap="none" spc="0" normalizeH="0" baseline="0" noProof="0">
              <a:ln>
                <a:noFill/>
              </a:ln>
              <a:solidFill>
                <a:prstClr val="black"/>
              </a:solidFill>
              <a:effectLst/>
              <a:uLnTx/>
              <a:uFillTx/>
              <a:ea typeface="微软雅黑" panose="020B0503020204020204" charset="-122"/>
              <a:sym typeface="Arial" panose="020B0604020202020204" pitchFamily="34" charset="0"/>
            </a:endParaRPr>
          </a:p>
        </p:txBody>
      </p:sp>
      <p:sp>
        <p:nvSpPr>
          <p:cNvPr id="31" name="Freeform 46">
            <a:extLst>
              <a:ext uri="{FF2B5EF4-FFF2-40B4-BE49-F238E27FC236}">
                <a16:creationId xmlns:a16="http://schemas.microsoft.com/office/drawing/2014/main" id="{166F2345-3E0A-4D20-A556-EF4954C6A9F0}"/>
              </a:ext>
            </a:extLst>
          </p:cNvPr>
          <p:cNvSpPr>
            <a:spLocks noEditPoints="1"/>
          </p:cNvSpPr>
          <p:nvPr/>
        </p:nvSpPr>
        <p:spPr bwMode="auto">
          <a:xfrm>
            <a:off x="3006976" y="3297236"/>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297FD5"/>
          </a:solidFill>
          <a:ln w="9525">
            <a:noFill/>
            <a:round/>
          </a:ln>
        </p:spPr>
        <p:txBody>
          <a:bodyPr vert="horz" wrap="square" lIns="121912" tIns="60956" rIns="121912" bIns="60956" numCol="1" anchor="t" anchorCtr="0" compatLnSpc="1"/>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sz="760" b="0" i="0" u="none" strike="noStrike" kern="0" cap="none" spc="0" normalizeH="0" baseline="0" noProof="0">
              <a:ln>
                <a:noFill/>
              </a:ln>
              <a:solidFill>
                <a:prstClr val="black"/>
              </a:solidFill>
              <a:effectLst/>
              <a:uLnTx/>
              <a:uFillTx/>
              <a:ea typeface="微软雅黑" panose="020B0503020204020204" charset="-122"/>
              <a:sym typeface="Arial" panose="020B0604020202020204" pitchFamily="34" charset="0"/>
            </a:endParaRPr>
          </a:p>
        </p:txBody>
      </p:sp>
      <p:sp>
        <p:nvSpPr>
          <p:cNvPr id="32" name="Freeform 46">
            <a:extLst>
              <a:ext uri="{FF2B5EF4-FFF2-40B4-BE49-F238E27FC236}">
                <a16:creationId xmlns:a16="http://schemas.microsoft.com/office/drawing/2014/main" id="{CF35605D-EA77-4FE6-9AD1-FA29D8FEED99}"/>
              </a:ext>
            </a:extLst>
          </p:cNvPr>
          <p:cNvSpPr>
            <a:spLocks noEditPoints="1"/>
          </p:cNvSpPr>
          <p:nvPr/>
        </p:nvSpPr>
        <p:spPr bwMode="auto">
          <a:xfrm>
            <a:off x="2980547" y="4391457"/>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7F8FA9"/>
          </a:solidFill>
          <a:ln w="9525">
            <a:noFill/>
            <a:round/>
          </a:ln>
        </p:spPr>
        <p:txBody>
          <a:bodyPr vert="horz" wrap="square" lIns="121912" tIns="60956" rIns="121912" bIns="60956" numCol="1" anchor="t" anchorCtr="0" compatLnSpc="1"/>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sz="760" b="0" i="0" u="none" strike="noStrike" kern="0" cap="none" spc="0" normalizeH="0" baseline="0" noProof="0">
              <a:ln>
                <a:noFill/>
              </a:ln>
              <a:solidFill>
                <a:prstClr val="black"/>
              </a:solidFill>
              <a:effectLst/>
              <a:uLnTx/>
              <a:uFillTx/>
              <a:ea typeface="微软雅黑" panose="020B0503020204020204" charset="-122"/>
              <a:sym typeface="Arial" panose="020B0604020202020204" pitchFamily="34" charset="0"/>
            </a:endParaRPr>
          </a:p>
        </p:txBody>
      </p:sp>
      <p:sp>
        <p:nvSpPr>
          <p:cNvPr id="33" name="Freeform 46">
            <a:extLst>
              <a:ext uri="{FF2B5EF4-FFF2-40B4-BE49-F238E27FC236}">
                <a16:creationId xmlns:a16="http://schemas.microsoft.com/office/drawing/2014/main" id="{8547623B-D7E6-4F47-AC7B-1A15D7BD3071}"/>
              </a:ext>
            </a:extLst>
          </p:cNvPr>
          <p:cNvSpPr>
            <a:spLocks noEditPoints="1"/>
          </p:cNvSpPr>
          <p:nvPr/>
        </p:nvSpPr>
        <p:spPr bwMode="auto">
          <a:xfrm>
            <a:off x="2980547" y="5442892"/>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4A66AC"/>
          </a:solidFill>
          <a:ln w="9525">
            <a:noFill/>
            <a:round/>
          </a:ln>
        </p:spPr>
        <p:txBody>
          <a:bodyPr vert="horz" wrap="square" lIns="121912" tIns="60956" rIns="121912" bIns="60956" numCol="1" anchor="t" anchorCtr="0" compatLnSpc="1"/>
          <a:lstStyle/>
          <a:p>
            <a:pPr marL="0" marR="0" lvl="0" indent="0" defTabSz="914400" eaLnBrk="1" fontAlgn="auto" latinLnBrk="0" hangingPunct="1">
              <a:lnSpc>
                <a:spcPct val="120000"/>
              </a:lnSpc>
              <a:spcBef>
                <a:spcPts val="0"/>
              </a:spcBef>
              <a:spcAft>
                <a:spcPts val="0"/>
              </a:spcAft>
              <a:buClrTx/>
              <a:buSzTx/>
              <a:buFontTx/>
              <a:buNone/>
              <a:tabLst/>
              <a:defRPr/>
            </a:pPr>
            <a:endParaRPr kumimoji="0" lang="en-US" sz="760" b="0" i="0" u="none" strike="noStrike" kern="0" cap="none" spc="0" normalizeH="0" baseline="0" noProof="0">
              <a:ln>
                <a:noFill/>
              </a:ln>
              <a:solidFill>
                <a:prstClr val="black"/>
              </a:solidFill>
              <a:effectLst/>
              <a:uLnTx/>
              <a:uFillTx/>
              <a:ea typeface="微软雅黑" panose="020B0503020204020204" charset="-122"/>
              <a:sym typeface="Arial" panose="020B0604020202020204" pitchFamily="34" charset="0"/>
            </a:endParaRPr>
          </a:p>
        </p:txBody>
      </p:sp>
      <p:grpSp>
        <p:nvGrpSpPr>
          <p:cNvPr id="34" name="组合 33">
            <a:extLst>
              <a:ext uri="{FF2B5EF4-FFF2-40B4-BE49-F238E27FC236}">
                <a16:creationId xmlns:a16="http://schemas.microsoft.com/office/drawing/2014/main" id="{B2573822-4807-4D80-ACBB-31F42AC80F9D}"/>
              </a:ext>
            </a:extLst>
          </p:cNvPr>
          <p:cNvGrpSpPr/>
          <p:nvPr/>
        </p:nvGrpSpPr>
        <p:grpSpPr>
          <a:xfrm>
            <a:off x="4049228" y="1888508"/>
            <a:ext cx="7020521" cy="1179830"/>
            <a:chOff x="11716" y="2921"/>
            <a:chExt cx="9512" cy="1858"/>
          </a:xfrm>
        </p:grpSpPr>
        <p:sp>
          <p:nvSpPr>
            <p:cNvPr id="35" name="Rectangle 8">
              <a:extLst>
                <a:ext uri="{FF2B5EF4-FFF2-40B4-BE49-F238E27FC236}">
                  <a16:creationId xmlns:a16="http://schemas.microsoft.com/office/drawing/2014/main" id="{C80C8847-9424-444E-BF90-7D00A3BABE44}"/>
                </a:ext>
              </a:extLst>
            </p:cNvPr>
            <p:cNvSpPr/>
            <p:nvPr/>
          </p:nvSpPr>
          <p:spPr>
            <a:xfrm>
              <a:off x="11848" y="3616"/>
              <a:ext cx="9380" cy="1163"/>
            </a:xfrm>
            <a:prstGeom prst="rect">
              <a:avLst/>
            </a:prstGeom>
          </p:spPr>
          <p:txBody>
            <a:bodyPr wrap="square" lIns="0" tIns="0" rIns="0" bIns="0">
              <a:spAutoFit/>
            </a:bodyPr>
            <a:lstStyle/>
            <a:p>
              <a:r>
                <a:rPr lang="zh-CN" altLang="en-US" sz="2400" dirty="0">
                  <a:solidFill>
                    <a:prstClr val="black">
                      <a:lumMod val="75000"/>
                      <a:lumOff val="25000"/>
                    </a:prstClr>
                  </a:solidFill>
                  <a:ea typeface="微软雅黑" panose="020B0503020204020204" charset="-122"/>
                  <a:sym typeface="Arial" panose="020B0604020202020204" pitchFamily="34" charset="0"/>
                </a:rPr>
                <a:t>查询内容</a:t>
              </a:r>
              <a:r>
                <a:rPr lang="en-US" altLang="zh-CN" sz="2400" dirty="0">
                  <a:solidFill>
                    <a:prstClr val="black">
                      <a:lumMod val="75000"/>
                      <a:lumOff val="25000"/>
                    </a:prstClr>
                  </a:solidFill>
                  <a:ea typeface="微软雅黑" panose="020B0503020204020204" charset="-122"/>
                  <a:sym typeface="Arial" panose="020B0604020202020204" pitchFamily="34" charset="0"/>
                </a:rPr>
                <a:t>/</a:t>
              </a:r>
              <a:r>
                <a:rPr lang="zh-CN" altLang="en-US" sz="2400" dirty="0">
                  <a:solidFill>
                    <a:prstClr val="black">
                      <a:lumMod val="75000"/>
                      <a:lumOff val="25000"/>
                    </a:prstClr>
                  </a:solidFill>
                  <a:ea typeface="微软雅黑" panose="020B0503020204020204" charset="-122"/>
                  <a:sym typeface="Arial" panose="020B0604020202020204" pitchFamily="34" charset="0"/>
                </a:rPr>
                <a:t>类型，如</a:t>
              </a:r>
              <a:r>
                <a:rPr lang="en-US" altLang="zh-CN" sz="2400" dirty="0">
                  <a:solidFill>
                    <a:prstClr val="black">
                      <a:lumMod val="75000"/>
                      <a:lumOff val="25000"/>
                    </a:prstClr>
                  </a:solidFill>
                  <a:ea typeface="微软雅黑" panose="020B0503020204020204" charset="-122"/>
                  <a:sym typeface="Arial" panose="020B0604020202020204" pitchFamily="34" charset="0"/>
                </a:rPr>
                <a:t>www.thucsnet.com. IN A</a:t>
              </a:r>
              <a:r>
                <a:rPr lang="zh-CN" altLang="en-US" sz="2400" dirty="0">
                  <a:solidFill>
                    <a:prstClr val="black">
                      <a:lumMod val="75000"/>
                      <a:lumOff val="25000"/>
                    </a:prstClr>
                  </a:solidFill>
                  <a:ea typeface="微软雅黑" panose="020B0503020204020204" charset="-122"/>
                  <a:sym typeface="Arial" panose="020B0604020202020204" pitchFamily="34" charset="0"/>
                </a:rPr>
                <a:t>表示查</a:t>
              </a:r>
              <a:r>
                <a:rPr lang="en-US" altLang="zh-CN" sz="2400" dirty="0">
                  <a:solidFill>
                    <a:prstClr val="black">
                      <a:lumMod val="75000"/>
                      <a:lumOff val="25000"/>
                    </a:prstClr>
                  </a:solidFill>
                  <a:ea typeface="微软雅黑" panose="020B0503020204020204" charset="-122"/>
                  <a:sym typeface="Arial" panose="020B0604020202020204" pitchFamily="34" charset="0"/>
                </a:rPr>
                <a:t>www.baidu.com</a:t>
              </a:r>
              <a:r>
                <a:rPr lang="zh-CN" altLang="en-US" sz="2400" dirty="0">
                  <a:solidFill>
                    <a:prstClr val="black">
                      <a:lumMod val="75000"/>
                      <a:lumOff val="25000"/>
                    </a:prstClr>
                  </a:solidFill>
                  <a:ea typeface="微软雅黑" panose="020B0503020204020204" charset="-122"/>
                  <a:sym typeface="Arial" panose="020B0604020202020204" pitchFamily="34" charset="0"/>
                </a:rPr>
                <a:t>的</a:t>
              </a:r>
              <a:r>
                <a:rPr lang="en-US" altLang="zh-CN" sz="2400" dirty="0">
                  <a:solidFill>
                    <a:prstClr val="black">
                      <a:lumMod val="75000"/>
                      <a:lumOff val="25000"/>
                    </a:prstClr>
                  </a:solidFill>
                  <a:ea typeface="微软雅黑" panose="020B0503020204020204" charset="-122"/>
                  <a:sym typeface="Arial" panose="020B0604020202020204" pitchFamily="34" charset="0"/>
                </a:rPr>
                <a:t>A</a:t>
              </a:r>
              <a:r>
                <a:rPr lang="zh-CN" altLang="en-US" sz="2400" dirty="0">
                  <a:solidFill>
                    <a:prstClr val="black">
                      <a:lumMod val="75000"/>
                      <a:lumOff val="25000"/>
                    </a:prstClr>
                  </a:solidFill>
                  <a:ea typeface="微软雅黑" panose="020B0503020204020204" charset="-122"/>
                  <a:sym typeface="Arial" panose="020B0604020202020204" pitchFamily="34" charset="0"/>
                </a:rPr>
                <a:t>记录 </a:t>
              </a:r>
            </a:p>
          </p:txBody>
        </p:sp>
        <p:sp>
          <p:nvSpPr>
            <p:cNvPr id="36" name="文本框 20">
              <a:extLst>
                <a:ext uri="{FF2B5EF4-FFF2-40B4-BE49-F238E27FC236}">
                  <a16:creationId xmlns:a16="http://schemas.microsoft.com/office/drawing/2014/main" id="{6094DC9B-3419-46A8-BACA-A5C8816F3440}"/>
                </a:ext>
              </a:extLst>
            </p:cNvPr>
            <p:cNvSpPr txBox="1"/>
            <p:nvPr/>
          </p:nvSpPr>
          <p:spPr>
            <a:xfrm>
              <a:off x="11716" y="2921"/>
              <a:ext cx="7675" cy="788"/>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rPr>
                <a:t>问题区（</a:t>
              </a:r>
              <a:r>
                <a:rPr lang="en-US" altLang="zh-CN" sz="2800" b="1" dirty="0">
                  <a:solidFill>
                    <a:prstClr val="black">
                      <a:lumMod val="75000"/>
                      <a:lumOff val="25000"/>
                    </a:prstClr>
                  </a:solidFill>
                  <a:latin typeface="微软雅黑" panose="020B0503020204020204" charset="-122"/>
                  <a:ea typeface="微软雅黑" panose="020B0503020204020204" charset="-122"/>
                </a:rPr>
                <a:t>Question Section</a:t>
              </a:r>
              <a:r>
                <a:rPr lang="zh-CN" altLang="en-US" sz="2800" b="1" dirty="0">
                  <a:solidFill>
                    <a:prstClr val="black">
                      <a:lumMod val="75000"/>
                      <a:lumOff val="25000"/>
                    </a:prstClr>
                  </a:solidFill>
                  <a:latin typeface="微软雅黑" panose="020B0503020204020204" charset="-122"/>
                  <a:ea typeface="微软雅黑" panose="020B0503020204020204" charset="-122"/>
                </a:rPr>
                <a:t>）</a:t>
              </a:r>
            </a:p>
          </p:txBody>
        </p:sp>
      </p:grpSp>
      <p:grpSp>
        <p:nvGrpSpPr>
          <p:cNvPr id="46" name="组合 45">
            <a:extLst>
              <a:ext uri="{FF2B5EF4-FFF2-40B4-BE49-F238E27FC236}">
                <a16:creationId xmlns:a16="http://schemas.microsoft.com/office/drawing/2014/main" id="{E81E2D6A-B73E-41A0-B23B-BFA8957F01D6}"/>
              </a:ext>
            </a:extLst>
          </p:cNvPr>
          <p:cNvGrpSpPr/>
          <p:nvPr/>
        </p:nvGrpSpPr>
        <p:grpSpPr>
          <a:xfrm>
            <a:off x="4049408" y="3302917"/>
            <a:ext cx="7020521" cy="871220"/>
            <a:chOff x="11716" y="2938"/>
            <a:chExt cx="9512" cy="1372"/>
          </a:xfrm>
        </p:grpSpPr>
        <p:sp>
          <p:nvSpPr>
            <p:cNvPr id="47" name="Rectangle 8">
              <a:extLst>
                <a:ext uri="{FF2B5EF4-FFF2-40B4-BE49-F238E27FC236}">
                  <a16:creationId xmlns:a16="http://schemas.microsoft.com/office/drawing/2014/main" id="{07C26FFF-5545-411C-B9AD-9C3800E61062}"/>
                </a:ext>
              </a:extLst>
            </p:cNvPr>
            <p:cNvSpPr/>
            <p:nvPr/>
          </p:nvSpPr>
          <p:spPr>
            <a:xfrm>
              <a:off x="11848" y="3728"/>
              <a:ext cx="9380" cy="582"/>
            </a:xfrm>
            <a:prstGeom prst="rect">
              <a:avLst/>
            </a:prstGeom>
          </p:spPr>
          <p:txBody>
            <a:bodyPr wrap="square" lIns="0" tIns="0" rIns="0" bIns="0">
              <a:spAutoFit/>
            </a:bodyPr>
            <a:lstStyle/>
            <a:p>
              <a:r>
                <a:rPr lang="en-US" altLang="zh-CN" sz="2400" dirty="0">
                  <a:solidFill>
                    <a:prstClr val="black">
                      <a:lumMod val="75000"/>
                      <a:lumOff val="25000"/>
                    </a:prstClr>
                  </a:solidFill>
                  <a:ea typeface="微软雅黑" panose="020B0503020204020204" charset="-122"/>
                  <a:sym typeface="Arial" panose="020B0604020202020204" pitchFamily="34" charset="0"/>
                </a:rPr>
                <a:t>A/ CNAME/ NS</a:t>
              </a:r>
              <a:r>
                <a:rPr lang="zh-CN" altLang="en-US" sz="2400" dirty="0">
                  <a:solidFill>
                    <a:prstClr val="black">
                      <a:lumMod val="75000"/>
                      <a:lumOff val="25000"/>
                    </a:prstClr>
                  </a:solidFill>
                  <a:ea typeface="微软雅黑" panose="020B0503020204020204" charset="-122"/>
                  <a:sym typeface="Arial" panose="020B0604020202020204" pitchFamily="34" charset="0"/>
                </a:rPr>
                <a:t>等记录查询的答案 </a:t>
              </a:r>
            </a:p>
          </p:txBody>
        </p:sp>
        <p:sp>
          <p:nvSpPr>
            <p:cNvPr id="48" name="文本框 20">
              <a:extLst>
                <a:ext uri="{FF2B5EF4-FFF2-40B4-BE49-F238E27FC236}">
                  <a16:creationId xmlns:a16="http://schemas.microsoft.com/office/drawing/2014/main" id="{877E5032-2939-4533-A805-BF30D7CC3F80}"/>
                </a:ext>
              </a:extLst>
            </p:cNvPr>
            <p:cNvSpPr txBox="1"/>
            <p:nvPr/>
          </p:nvSpPr>
          <p:spPr>
            <a:xfrm>
              <a:off x="11716" y="2938"/>
              <a:ext cx="7675" cy="788"/>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rPr>
                <a:t>应答区（</a:t>
              </a:r>
              <a:r>
                <a:rPr lang="en-US" altLang="zh-CN" sz="2800" b="1" dirty="0">
                  <a:solidFill>
                    <a:prstClr val="black">
                      <a:lumMod val="75000"/>
                      <a:lumOff val="25000"/>
                    </a:prstClr>
                  </a:solidFill>
                  <a:latin typeface="微软雅黑" panose="020B0503020204020204" charset="-122"/>
                  <a:ea typeface="微软雅黑" panose="020B0503020204020204" charset="-122"/>
                </a:rPr>
                <a:t>Answer Section</a:t>
              </a:r>
              <a:r>
                <a:rPr lang="zh-CN" altLang="en-US" sz="2800" b="1" dirty="0">
                  <a:solidFill>
                    <a:prstClr val="black">
                      <a:lumMod val="75000"/>
                      <a:lumOff val="25000"/>
                    </a:prstClr>
                  </a:solidFill>
                  <a:latin typeface="微软雅黑" panose="020B0503020204020204" charset="-122"/>
                  <a:ea typeface="微软雅黑" panose="020B0503020204020204" charset="-122"/>
                </a:rPr>
                <a:t>）</a:t>
              </a:r>
            </a:p>
          </p:txBody>
        </p:sp>
      </p:grpSp>
      <p:grpSp>
        <p:nvGrpSpPr>
          <p:cNvPr id="49" name="组合 48">
            <a:extLst>
              <a:ext uri="{FF2B5EF4-FFF2-40B4-BE49-F238E27FC236}">
                <a16:creationId xmlns:a16="http://schemas.microsoft.com/office/drawing/2014/main" id="{EFA35E3C-B75C-489E-B6E6-00ED717D022E}"/>
              </a:ext>
            </a:extLst>
          </p:cNvPr>
          <p:cNvGrpSpPr/>
          <p:nvPr/>
        </p:nvGrpSpPr>
        <p:grpSpPr>
          <a:xfrm>
            <a:off x="4097940" y="4329111"/>
            <a:ext cx="7020521" cy="869950"/>
            <a:chOff x="11716" y="2938"/>
            <a:chExt cx="9512" cy="1370"/>
          </a:xfrm>
        </p:grpSpPr>
        <p:sp>
          <p:nvSpPr>
            <p:cNvPr id="50" name="Rectangle 8">
              <a:extLst>
                <a:ext uri="{FF2B5EF4-FFF2-40B4-BE49-F238E27FC236}">
                  <a16:creationId xmlns:a16="http://schemas.microsoft.com/office/drawing/2014/main" id="{1DC235D2-878F-4664-9EDA-5CB3AFD9A2A5}"/>
                </a:ext>
              </a:extLst>
            </p:cNvPr>
            <p:cNvSpPr/>
            <p:nvPr/>
          </p:nvSpPr>
          <p:spPr>
            <a:xfrm>
              <a:off x="11848" y="3726"/>
              <a:ext cx="9380" cy="582"/>
            </a:xfrm>
            <a:prstGeom prst="rect">
              <a:avLst/>
            </a:prstGeom>
          </p:spPr>
          <p:txBody>
            <a:bodyPr wrap="square" lIns="0" tIns="0" rIns="0" bIns="0">
              <a:spAutoFit/>
            </a:bodyPr>
            <a:lstStyle/>
            <a:p>
              <a:r>
                <a:rPr lang="zh-CN" altLang="en-US" sz="2400" dirty="0">
                  <a:solidFill>
                    <a:prstClr val="black">
                      <a:lumMod val="75000"/>
                      <a:lumOff val="25000"/>
                    </a:prstClr>
                  </a:solidFill>
                  <a:ea typeface="微软雅黑" panose="020B0503020204020204" charset="-122"/>
                  <a:sym typeface="Arial" panose="020B0604020202020204" pitchFamily="34" charset="0"/>
                </a:rPr>
                <a:t>通知</a:t>
              </a:r>
              <a:r>
                <a:rPr lang="en-US" altLang="zh-CN" sz="2400" dirty="0">
                  <a:solidFill>
                    <a:prstClr val="black">
                      <a:lumMod val="75000"/>
                      <a:lumOff val="25000"/>
                    </a:prstClr>
                  </a:solidFill>
                  <a:ea typeface="微软雅黑" panose="020B0503020204020204" charset="-122"/>
                  <a:sym typeface="Arial" panose="020B0604020202020204" pitchFamily="34" charset="0"/>
                </a:rPr>
                <a:t>LDNS</a:t>
              </a:r>
              <a:r>
                <a:rPr lang="zh-CN" altLang="en-US" sz="2400" dirty="0">
                  <a:solidFill>
                    <a:prstClr val="black">
                      <a:lumMod val="75000"/>
                      <a:lumOff val="25000"/>
                    </a:prstClr>
                  </a:solidFill>
                  <a:ea typeface="微软雅黑" panose="020B0503020204020204" charset="-122"/>
                  <a:sym typeface="Arial" panose="020B0604020202020204" pitchFamily="34" charset="0"/>
                </a:rPr>
                <a:t>问谁会更接近答案 </a:t>
              </a:r>
            </a:p>
          </p:txBody>
        </p:sp>
        <p:sp>
          <p:nvSpPr>
            <p:cNvPr id="51" name="文本框 20">
              <a:extLst>
                <a:ext uri="{FF2B5EF4-FFF2-40B4-BE49-F238E27FC236}">
                  <a16:creationId xmlns:a16="http://schemas.microsoft.com/office/drawing/2014/main" id="{57744519-492F-46F7-8CBA-216882FA6A5E}"/>
                </a:ext>
              </a:extLst>
            </p:cNvPr>
            <p:cNvSpPr txBox="1"/>
            <p:nvPr/>
          </p:nvSpPr>
          <p:spPr>
            <a:xfrm>
              <a:off x="11716" y="2938"/>
              <a:ext cx="7675" cy="788"/>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rPr>
                <a:t>权威区（</a:t>
              </a:r>
              <a:r>
                <a:rPr lang="en-US" altLang="zh-CN" sz="2800" b="1" dirty="0">
                  <a:solidFill>
                    <a:prstClr val="black">
                      <a:lumMod val="75000"/>
                      <a:lumOff val="25000"/>
                    </a:prstClr>
                  </a:solidFill>
                  <a:latin typeface="微软雅黑" panose="020B0503020204020204" charset="-122"/>
                  <a:ea typeface="微软雅黑" panose="020B0503020204020204" charset="-122"/>
                </a:rPr>
                <a:t>Authority Section</a:t>
              </a:r>
              <a:r>
                <a:rPr lang="zh-CN" altLang="en-US" sz="2800" b="1" dirty="0">
                  <a:solidFill>
                    <a:prstClr val="black">
                      <a:lumMod val="75000"/>
                      <a:lumOff val="25000"/>
                    </a:prstClr>
                  </a:solidFill>
                  <a:latin typeface="微软雅黑" panose="020B0503020204020204" charset="-122"/>
                  <a:ea typeface="微软雅黑" panose="020B0503020204020204" charset="-122"/>
                </a:rPr>
                <a:t>）</a:t>
              </a:r>
            </a:p>
          </p:txBody>
        </p:sp>
      </p:grpSp>
      <p:grpSp>
        <p:nvGrpSpPr>
          <p:cNvPr id="52" name="组合 51">
            <a:extLst>
              <a:ext uri="{FF2B5EF4-FFF2-40B4-BE49-F238E27FC236}">
                <a16:creationId xmlns:a16="http://schemas.microsoft.com/office/drawing/2014/main" id="{F7D6424B-B8AE-4F09-804D-25922606285B}"/>
              </a:ext>
            </a:extLst>
          </p:cNvPr>
          <p:cNvGrpSpPr/>
          <p:nvPr/>
        </p:nvGrpSpPr>
        <p:grpSpPr>
          <a:xfrm>
            <a:off x="4049408" y="5335725"/>
            <a:ext cx="7531265" cy="918845"/>
            <a:chOff x="11716" y="2938"/>
            <a:chExt cx="10204" cy="1447"/>
          </a:xfrm>
        </p:grpSpPr>
        <p:sp>
          <p:nvSpPr>
            <p:cNvPr id="53" name="Rectangle 8">
              <a:extLst>
                <a:ext uri="{FF2B5EF4-FFF2-40B4-BE49-F238E27FC236}">
                  <a16:creationId xmlns:a16="http://schemas.microsoft.com/office/drawing/2014/main" id="{B2D61B93-DC35-4078-ADA1-6E9268CA3B29}"/>
                </a:ext>
              </a:extLst>
            </p:cNvPr>
            <p:cNvSpPr/>
            <p:nvPr/>
          </p:nvSpPr>
          <p:spPr>
            <a:xfrm>
              <a:off x="11848" y="3803"/>
              <a:ext cx="10072" cy="582"/>
            </a:xfrm>
            <a:prstGeom prst="rect">
              <a:avLst/>
            </a:prstGeom>
          </p:spPr>
          <p:txBody>
            <a:bodyPr wrap="square" lIns="0" tIns="0" rIns="0" bIns="0">
              <a:spAutoFit/>
            </a:bodyPr>
            <a:lstStyle/>
            <a:p>
              <a:r>
                <a:rPr lang="zh-CN" altLang="en-US" sz="2400" dirty="0">
                  <a:solidFill>
                    <a:prstClr val="black">
                      <a:lumMod val="75000"/>
                      <a:lumOff val="25000"/>
                    </a:prstClr>
                  </a:solidFill>
                  <a:ea typeface="微软雅黑" panose="020B0503020204020204" charset="-122"/>
                  <a:sym typeface="Arial" panose="020B0604020202020204" pitchFamily="34" charset="0"/>
                </a:rPr>
                <a:t>存放附加记录，如给出权威</a:t>
              </a:r>
              <a:r>
                <a:rPr lang="en-US" altLang="zh-CN" sz="2400" dirty="0">
                  <a:solidFill>
                    <a:prstClr val="black">
                      <a:lumMod val="75000"/>
                      <a:lumOff val="25000"/>
                    </a:prstClr>
                  </a:solidFill>
                  <a:ea typeface="微软雅黑" panose="020B0503020204020204" charset="-122"/>
                  <a:sym typeface="Arial" panose="020B0604020202020204" pitchFamily="34" charset="0"/>
                </a:rPr>
                <a:t>NS</a:t>
              </a:r>
              <a:r>
                <a:rPr lang="zh-CN" altLang="en-US" sz="2400" dirty="0">
                  <a:solidFill>
                    <a:prstClr val="black">
                      <a:lumMod val="75000"/>
                      <a:lumOff val="25000"/>
                    </a:prstClr>
                  </a:solidFill>
                  <a:ea typeface="微软雅黑" panose="020B0503020204020204" charset="-122"/>
                  <a:sym typeface="Arial" panose="020B0604020202020204" pitchFamily="34" charset="0"/>
                </a:rPr>
                <a:t>记录时相应的</a:t>
              </a:r>
              <a:r>
                <a:rPr lang="en-US" altLang="zh-CN" sz="2400" dirty="0">
                  <a:solidFill>
                    <a:prstClr val="black">
                      <a:lumMod val="75000"/>
                      <a:lumOff val="25000"/>
                    </a:prstClr>
                  </a:solidFill>
                  <a:ea typeface="微软雅黑" panose="020B0503020204020204" charset="-122"/>
                  <a:sym typeface="Arial" panose="020B0604020202020204" pitchFamily="34" charset="0"/>
                </a:rPr>
                <a:t>A</a:t>
              </a:r>
              <a:r>
                <a:rPr lang="zh-CN" altLang="en-US" sz="2400" dirty="0">
                  <a:solidFill>
                    <a:prstClr val="black">
                      <a:lumMod val="75000"/>
                      <a:lumOff val="25000"/>
                    </a:prstClr>
                  </a:solidFill>
                  <a:ea typeface="微软雅黑" panose="020B0503020204020204" charset="-122"/>
                  <a:sym typeface="Arial" panose="020B0604020202020204" pitchFamily="34" charset="0"/>
                </a:rPr>
                <a:t>记录</a:t>
              </a:r>
            </a:p>
          </p:txBody>
        </p:sp>
        <p:sp>
          <p:nvSpPr>
            <p:cNvPr id="54" name="文本框 20">
              <a:extLst>
                <a:ext uri="{FF2B5EF4-FFF2-40B4-BE49-F238E27FC236}">
                  <a16:creationId xmlns:a16="http://schemas.microsoft.com/office/drawing/2014/main" id="{815BF7A0-F218-4639-9A28-9B200696A642}"/>
                </a:ext>
              </a:extLst>
            </p:cNvPr>
            <p:cNvSpPr txBox="1"/>
            <p:nvPr/>
          </p:nvSpPr>
          <p:spPr>
            <a:xfrm>
              <a:off x="11716" y="2938"/>
              <a:ext cx="7675" cy="788"/>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rPr>
                <a:t>附加区（</a:t>
              </a:r>
              <a:r>
                <a:rPr lang="en-US" altLang="zh-CN" sz="2800" b="1" dirty="0">
                  <a:solidFill>
                    <a:prstClr val="black">
                      <a:lumMod val="75000"/>
                      <a:lumOff val="25000"/>
                    </a:prstClr>
                  </a:solidFill>
                  <a:latin typeface="微软雅黑" panose="020B0503020204020204" charset="-122"/>
                  <a:ea typeface="微软雅黑" panose="020B0503020204020204" charset="-122"/>
                </a:rPr>
                <a:t>Additional Section</a:t>
              </a:r>
              <a:r>
                <a:rPr lang="zh-CN" altLang="en-US" sz="2800" b="1" dirty="0">
                  <a:solidFill>
                    <a:prstClr val="black">
                      <a:lumMod val="75000"/>
                      <a:lumOff val="25000"/>
                    </a:prstClr>
                  </a:solidFill>
                  <a:latin typeface="微软雅黑" panose="020B0503020204020204" charset="-122"/>
                  <a:ea typeface="微软雅黑" panose="020B0503020204020204" charset="-122"/>
                </a:rPr>
                <a:t>）</a:t>
              </a:r>
            </a:p>
          </p:txBody>
        </p:sp>
      </p:grpSp>
      <p:grpSp>
        <p:nvGrpSpPr>
          <p:cNvPr id="161" name="Group 148">
            <a:extLst>
              <a:ext uri="{FF2B5EF4-FFF2-40B4-BE49-F238E27FC236}">
                <a16:creationId xmlns:a16="http://schemas.microsoft.com/office/drawing/2014/main" id="{BD2A9D54-FE49-4277-9506-30922BBCFAD4}"/>
              </a:ext>
            </a:extLst>
          </p:cNvPr>
          <p:cNvGrpSpPr/>
          <p:nvPr/>
        </p:nvGrpSpPr>
        <p:grpSpPr>
          <a:xfrm>
            <a:off x="1307020" y="1545442"/>
            <a:ext cx="683647" cy="1686891"/>
            <a:chOff x="2000250" y="1211262"/>
            <a:chExt cx="512763" cy="1265238"/>
          </a:xfrm>
        </p:grpSpPr>
        <p:grpSp>
          <p:nvGrpSpPr>
            <p:cNvPr id="189" name="Group 145">
              <a:extLst>
                <a:ext uri="{FF2B5EF4-FFF2-40B4-BE49-F238E27FC236}">
                  <a16:creationId xmlns:a16="http://schemas.microsoft.com/office/drawing/2014/main" id="{5869EBD8-9871-4F86-9C4E-9035BF4B7147}"/>
                </a:ext>
              </a:extLst>
            </p:cNvPr>
            <p:cNvGrpSpPr/>
            <p:nvPr/>
          </p:nvGrpSpPr>
          <p:grpSpPr>
            <a:xfrm>
              <a:off x="2000250" y="1279525"/>
              <a:ext cx="512763" cy="1196975"/>
              <a:chOff x="2000250" y="982663"/>
              <a:chExt cx="512763" cy="1196975"/>
            </a:xfrm>
            <a:solidFill>
              <a:sysClr val="windowText" lastClr="000000">
                <a:lumMod val="50000"/>
                <a:lumOff val="50000"/>
              </a:sysClr>
            </a:solidFill>
          </p:grpSpPr>
          <p:sp>
            <p:nvSpPr>
              <p:cNvPr id="202" name="Oval 7">
                <a:extLst>
                  <a:ext uri="{FF2B5EF4-FFF2-40B4-BE49-F238E27FC236}">
                    <a16:creationId xmlns:a16="http://schemas.microsoft.com/office/drawing/2014/main" id="{1FDBCEC2-1289-48E9-AAEF-806136805A1C}"/>
                  </a:ext>
                </a:extLst>
              </p:cNvPr>
              <p:cNvSpPr>
                <a:spLocks noChangeArrowheads="1"/>
              </p:cNvSpPr>
              <p:nvPr/>
            </p:nvSpPr>
            <p:spPr bwMode="auto">
              <a:xfrm>
                <a:off x="2192338" y="1081088"/>
                <a:ext cx="23813" cy="25400"/>
              </a:xfrm>
              <a:prstGeom prst="ellipse">
                <a:avLst/>
              </a:pr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3" name="Freeform 9">
                <a:extLst>
                  <a:ext uri="{FF2B5EF4-FFF2-40B4-BE49-F238E27FC236}">
                    <a16:creationId xmlns:a16="http://schemas.microsoft.com/office/drawing/2014/main" id="{B2AB9CA3-7153-47F2-BEE6-7B6043A13A99}"/>
                  </a:ext>
                </a:extLst>
              </p:cNvPr>
              <p:cNvSpPr/>
              <p:nvPr/>
            </p:nvSpPr>
            <p:spPr bwMode="auto">
              <a:xfrm>
                <a:off x="2201863" y="1497013"/>
                <a:ext cx="58738" cy="61912"/>
              </a:xfrm>
              <a:custGeom>
                <a:avLst/>
                <a:gdLst/>
                <a:ahLst/>
                <a:cxnLst>
                  <a:cxn ang="0">
                    <a:pos x="0" y="0"/>
                  </a:cxn>
                  <a:cxn ang="0">
                    <a:pos x="17" y="5"/>
                  </a:cxn>
                  <a:cxn ang="0">
                    <a:pos x="32" y="25"/>
                  </a:cxn>
                  <a:cxn ang="0">
                    <a:pos x="10" y="36"/>
                  </a:cxn>
                  <a:cxn ang="0">
                    <a:pos x="0" y="34"/>
                  </a:cxn>
                  <a:cxn ang="0">
                    <a:pos x="0" y="0"/>
                  </a:cxn>
                </a:cxnLst>
                <a:rect l="0" t="0" r="r" b="b"/>
                <a:pathLst>
                  <a:path w="36" h="38">
                    <a:moveTo>
                      <a:pt x="0" y="0"/>
                    </a:moveTo>
                    <a:cubicBezTo>
                      <a:pt x="17" y="5"/>
                      <a:pt x="17" y="5"/>
                      <a:pt x="17" y="5"/>
                    </a:cubicBezTo>
                    <a:cubicBezTo>
                      <a:pt x="27" y="8"/>
                      <a:pt x="36" y="12"/>
                      <a:pt x="32" y="25"/>
                    </a:cubicBezTo>
                    <a:cubicBezTo>
                      <a:pt x="30" y="33"/>
                      <a:pt x="20" y="38"/>
                      <a:pt x="10" y="36"/>
                    </a:cubicBezTo>
                    <a:cubicBezTo>
                      <a:pt x="0" y="34"/>
                      <a:pt x="0" y="34"/>
                      <a:pt x="0" y="34"/>
                    </a:cubicBezTo>
                    <a:cubicBezTo>
                      <a:pt x="0" y="0"/>
                      <a:pt x="0" y="0"/>
                      <a:pt x="0" y="0"/>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4" name="Freeform 10">
                <a:extLst>
                  <a:ext uri="{FF2B5EF4-FFF2-40B4-BE49-F238E27FC236}">
                    <a16:creationId xmlns:a16="http://schemas.microsoft.com/office/drawing/2014/main" id="{9A3C8DFC-1DCC-4D6F-A7A7-0633368FABF5}"/>
                  </a:ext>
                </a:extLst>
              </p:cNvPr>
              <p:cNvSpPr/>
              <p:nvPr/>
            </p:nvSpPr>
            <p:spPr bwMode="auto">
              <a:xfrm>
                <a:off x="2197100" y="1490663"/>
                <a:ext cx="33338" cy="14287"/>
              </a:xfrm>
              <a:custGeom>
                <a:avLst/>
                <a:gdLst/>
                <a:ahLst/>
                <a:cxnLst>
                  <a:cxn ang="0">
                    <a:pos x="0" y="4"/>
                  </a:cxn>
                  <a:cxn ang="0">
                    <a:pos x="4" y="8"/>
                  </a:cxn>
                  <a:cxn ang="0">
                    <a:pos x="16" y="8"/>
                  </a:cxn>
                  <a:cxn ang="0">
                    <a:pos x="20" y="4"/>
                  </a:cxn>
                  <a:cxn ang="0">
                    <a:pos x="16" y="0"/>
                  </a:cxn>
                  <a:cxn ang="0">
                    <a:pos x="4" y="0"/>
                  </a:cxn>
                  <a:cxn ang="0">
                    <a:pos x="0" y="4"/>
                  </a:cxn>
                </a:cxnLst>
                <a:rect l="0" t="0" r="r" b="b"/>
                <a:pathLst>
                  <a:path w="20" h="8">
                    <a:moveTo>
                      <a:pt x="0" y="4"/>
                    </a:moveTo>
                    <a:cubicBezTo>
                      <a:pt x="0" y="6"/>
                      <a:pt x="2" y="8"/>
                      <a:pt x="4" y="8"/>
                    </a:cubicBezTo>
                    <a:cubicBezTo>
                      <a:pt x="16" y="8"/>
                      <a:pt x="16" y="8"/>
                      <a:pt x="16" y="8"/>
                    </a:cubicBezTo>
                    <a:cubicBezTo>
                      <a:pt x="18" y="8"/>
                      <a:pt x="20" y="6"/>
                      <a:pt x="20" y="4"/>
                    </a:cubicBezTo>
                    <a:cubicBezTo>
                      <a:pt x="20" y="2"/>
                      <a:pt x="18" y="0"/>
                      <a:pt x="16" y="0"/>
                    </a:cubicBezTo>
                    <a:cubicBezTo>
                      <a:pt x="4" y="0"/>
                      <a:pt x="4" y="0"/>
                      <a:pt x="4" y="0"/>
                    </a:cubicBezTo>
                    <a:cubicBezTo>
                      <a:pt x="2" y="0"/>
                      <a:pt x="0" y="2"/>
                      <a:pt x="0" y="4"/>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5" name="Freeform 16">
                <a:extLst>
                  <a:ext uri="{FF2B5EF4-FFF2-40B4-BE49-F238E27FC236}">
                    <a16:creationId xmlns:a16="http://schemas.microsoft.com/office/drawing/2014/main" id="{E2EF6168-8335-4460-841A-551035551B7E}"/>
                  </a:ext>
                </a:extLst>
              </p:cNvPr>
              <p:cNvSpPr/>
              <p:nvPr/>
            </p:nvSpPr>
            <p:spPr bwMode="auto">
              <a:xfrm>
                <a:off x="2197100" y="1490663"/>
                <a:ext cx="33338" cy="14287"/>
              </a:xfrm>
              <a:custGeom>
                <a:avLst/>
                <a:gdLst/>
                <a:ahLst/>
                <a:cxnLst>
                  <a:cxn ang="0">
                    <a:pos x="16" y="0"/>
                  </a:cxn>
                  <a:cxn ang="0">
                    <a:pos x="4" y="0"/>
                  </a:cxn>
                  <a:cxn ang="0">
                    <a:pos x="0" y="4"/>
                  </a:cxn>
                  <a:cxn ang="0">
                    <a:pos x="3" y="8"/>
                  </a:cxn>
                  <a:cxn ang="0">
                    <a:pos x="4" y="8"/>
                  </a:cxn>
                  <a:cxn ang="0">
                    <a:pos x="16" y="8"/>
                  </a:cxn>
                  <a:cxn ang="0">
                    <a:pos x="17" y="8"/>
                  </a:cxn>
                  <a:cxn ang="0">
                    <a:pos x="20" y="4"/>
                  </a:cxn>
                  <a:cxn ang="0">
                    <a:pos x="16" y="0"/>
                  </a:cxn>
                </a:cxnLst>
                <a:rect l="0" t="0" r="r" b="b"/>
                <a:pathLst>
                  <a:path w="20" h="8">
                    <a:moveTo>
                      <a:pt x="16" y="0"/>
                    </a:moveTo>
                    <a:cubicBezTo>
                      <a:pt x="4" y="0"/>
                      <a:pt x="4" y="0"/>
                      <a:pt x="4" y="0"/>
                    </a:cubicBezTo>
                    <a:cubicBezTo>
                      <a:pt x="2" y="0"/>
                      <a:pt x="0" y="2"/>
                      <a:pt x="0" y="4"/>
                    </a:cubicBezTo>
                    <a:cubicBezTo>
                      <a:pt x="0" y="6"/>
                      <a:pt x="1" y="7"/>
                      <a:pt x="3" y="8"/>
                    </a:cubicBezTo>
                    <a:cubicBezTo>
                      <a:pt x="3" y="8"/>
                      <a:pt x="4" y="8"/>
                      <a:pt x="4" y="8"/>
                    </a:cubicBezTo>
                    <a:cubicBezTo>
                      <a:pt x="16" y="8"/>
                      <a:pt x="16" y="8"/>
                      <a:pt x="16" y="8"/>
                    </a:cubicBezTo>
                    <a:cubicBezTo>
                      <a:pt x="16" y="8"/>
                      <a:pt x="17" y="8"/>
                      <a:pt x="17" y="8"/>
                    </a:cubicBezTo>
                    <a:cubicBezTo>
                      <a:pt x="19" y="7"/>
                      <a:pt x="20" y="6"/>
                      <a:pt x="20" y="4"/>
                    </a:cubicBezTo>
                    <a:cubicBezTo>
                      <a:pt x="20" y="2"/>
                      <a:pt x="18" y="0"/>
                      <a:pt x="16" y="0"/>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6" name="Freeform 18">
                <a:extLst>
                  <a:ext uri="{FF2B5EF4-FFF2-40B4-BE49-F238E27FC236}">
                    <a16:creationId xmlns:a16="http://schemas.microsoft.com/office/drawing/2014/main" id="{AFFD638D-1F15-4EE3-9146-B558F34D296D}"/>
                  </a:ext>
                </a:extLst>
              </p:cNvPr>
              <p:cNvSpPr/>
              <p:nvPr/>
            </p:nvSpPr>
            <p:spPr bwMode="auto">
              <a:xfrm>
                <a:off x="2195513" y="1081088"/>
                <a:ext cx="19050" cy="6350"/>
              </a:xfrm>
              <a:custGeom>
                <a:avLst/>
                <a:gdLst/>
                <a:ahLst/>
                <a:cxnLst>
                  <a:cxn ang="0">
                    <a:pos x="6" y="0"/>
                  </a:cxn>
                  <a:cxn ang="0">
                    <a:pos x="0" y="4"/>
                  </a:cxn>
                  <a:cxn ang="0">
                    <a:pos x="12" y="4"/>
                  </a:cxn>
                  <a:cxn ang="0">
                    <a:pos x="6" y="0"/>
                  </a:cxn>
                </a:cxnLst>
                <a:rect l="0" t="0" r="r" b="b"/>
                <a:pathLst>
                  <a:path w="12" h="4">
                    <a:moveTo>
                      <a:pt x="6" y="0"/>
                    </a:moveTo>
                    <a:cubicBezTo>
                      <a:pt x="4" y="0"/>
                      <a:pt x="2" y="1"/>
                      <a:pt x="0" y="4"/>
                    </a:cubicBezTo>
                    <a:cubicBezTo>
                      <a:pt x="12" y="4"/>
                      <a:pt x="12" y="4"/>
                      <a:pt x="12" y="4"/>
                    </a:cubicBezTo>
                    <a:cubicBezTo>
                      <a:pt x="11" y="1"/>
                      <a:pt x="8" y="0"/>
                      <a:pt x="6" y="0"/>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7" name="Freeform 19">
                <a:extLst>
                  <a:ext uri="{FF2B5EF4-FFF2-40B4-BE49-F238E27FC236}">
                    <a16:creationId xmlns:a16="http://schemas.microsoft.com/office/drawing/2014/main" id="{924E6222-72C4-40BF-B923-F46BEACF7EF5}"/>
                  </a:ext>
                </a:extLst>
              </p:cNvPr>
              <p:cNvSpPr/>
              <p:nvPr/>
            </p:nvSpPr>
            <p:spPr bwMode="auto">
              <a:xfrm>
                <a:off x="2201863" y="1504950"/>
                <a:ext cx="42863" cy="6350"/>
              </a:xfrm>
              <a:custGeom>
                <a:avLst/>
                <a:gdLst/>
                <a:ahLst/>
                <a:cxnLst>
                  <a:cxn ang="0">
                    <a:pos x="14" y="0"/>
                  </a:cxn>
                  <a:cxn ang="0">
                    <a:pos x="13" y="0"/>
                  </a:cxn>
                  <a:cxn ang="0">
                    <a:pos x="1" y="0"/>
                  </a:cxn>
                  <a:cxn ang="0">
                    <a:pos x="0" y="0"/>
                  </a:cxn>
                  <a:cxn ang="0">
                    <a:pos x="0" y="4"/>
                  </a:cxn>
                  <a:cxn ang="0">
                    <a:pos x="26" y="4"/>
                  </a:cxn>
                  <a:cxn ang="0">
                    <a:pos x="17" y="0"/>
                  </a:cxn>
                  <a:cxn ang="0">
                    <a:pos x="14" y="0"/>
                  </a:cxn>
                </a:cxnLst>
                <a:rect l="0" t="0" r="r" b="b"/>
                <a:pathLst>
                  <a:path w="26" h="4">
                    <a:moveTo>
                      <a:pt x="14" y="0"/>
                    </a:moveTo>
                    <a:cubicBezTo>
                      <a:pt x="14" y="0"/>
                      <a:pt x="13" y="0"/>
                      <a:pt x="13" y="0"/>
                    </a:cubicBezTo>
                    <a:cubicBezTo>
                      <a:pt x="1" y="0"/>
                      <a:pt x="1" y="0"/>
                      <a:pt x="1" y="0"/>
                    </a:cubicBezTo>
                    <a:cubicBezTo>
                      <a:pt x="1" y="0"/>
                      <a:pt x="0" y="0"/>
                      <a:pt x="0" y="0"/>
                    </a:cubicBezTo>
                    <a:cubicBezTo>
                      <a:pt x="0" y="4"/>
                      <a:pt x="0" y="4"/>
                      <a:pt x="0" y="4"/>
                    </a:cubicBezTo>
                    <a:cubicBezTo>
                      <a:pt x="26" y="4"/>
                      <a:pt x="26" y="4"/>
                      <a:pt x="26" y="4"/>
                    </a:cubicBezTo>
                    <a:cubicBezTo>
                      <a:pt x="24" y="2"/>
                      <a:pt x="20" y="1"/>
                      <a:pt x="17" y="0"/>
                    </a:cubicBezTo>
                    <a:cubicBezTo>
                      <a:pt x="14" y="0"/>
                      <a:pt x="14" y="0"/>
                      <a:pt x="14" y="0"/>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8" name="Freeform 21">
                <a:extLst>
                  <a:ext uri="{FF2B5EF4-FFF2-40B4-BE49-F238E27FC236}">
                    <a16:creationId xmlns:a16="http://schemas.microsoft.com/office/drawing/2014/main" id="{6815B051-76DB-47B2-9BA7-39D329052169}"/>
                  </a:ext>
                </a:extLst>
              </p:cNvPr>
              <p:cNvSpPr/>
              <p:nvPr/>
            </p:nvSpPr>
            <p:spPr bwMode="auto">
              <a:xfrm>
                <a:off x="2192338" y="1087438"/>
                <a:ext cx="23813" cy="19050"/>
              </a:xfrm>
              <a:custGeom>
                <a:avLst/>
                <a:gdLst/>
                <a:ahLst/>
                <a:cxnLst>
                  <a:cxn ang="0">
                    <a:pos x="13" y="0"/>
                  </a:cxn>
                  <a:cxn ang="0">
                    <a:pos x="1" y="0"/>
                  </a:cxn>
                  <a:cxn ang="0">
                    <a:pos x="0" y="4"/>
                  </a:cxn>
                  <a:cxn ang="0">
                    <a:pos x="7" y="12"/>
                  </a:cxn>
                  <a:cxn ang="0">
                    <a:pos x="14" y="4"/>
                  </a:cxn>
                  <a:cxn ang="0">
                    <a:pos x="13" y="0"/>
                  </a:cxn>
                </a:cxnLst>
                <a:rect l="0" t="0" r="r" b="b"/>
                <a:pathLst>
                  <a:path w="14" h="12">
                    <a:moveTo>
                      <a:pt x="13" y="0"/>
                    </a:moveTo>
                    <a:cubicBezTo>
                      <a:pt x="1" y="0"/>
                      <a:pt x="1" y="0"/>
                      <a:pt x="1" y="0"/>
                    </a:cubicBezTo>
                    <a:cubicBezTo>
                      <a:pt x="1" y="1"/>
                      <a:pt x="0" y="2"/>
                      <a:pt x="0" y="4"/>
                    </a:cubicBezTo>
                    <a:cubicBezTo>
                      <a:pt x="0" y="8"/>
                      <a:pt x="3" y="12"/>
                      <a:pt x="7" y="12"/>
                    </a:cubicBezTo>
                    <a:cubicBezTo>
                      <a:pt x="11" y="12"/>
                      <a:pt x="14" y="8"/>
                      <a:pt x="14" y="4"/>
                    </a:cubicBezTo>
                    <a:cubicBezTo>
                      <a:pt x="14" y="2"/>
                      <a:pt x="13" y="1"/>
                      <a:pt x="13" y="0"/>
                    </a:cubicBezTo>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9" name="Freeform 36">
                <a:extLst>
                  <a:ext uri="{FF2B5EF4-FFF2-40B4-BE49-F238E27FC236}">
                    <a16:creationId xmlns:a16="http://schemas.microsoft.com/office/drawing/2014/main" id="{07A4B586-9DBA-4902-BF9A-59B4FCD54AD7}"/>
                  </a:ext>
                </a:extLst>
              </p:cNvPr>
              <p:cNvSpPr/>
              <p:nvPr/>
            </p:nvSpPr>
            <p:spPr bwMode="auto">
              <a:xfrm>
                <a:off x="2149475" y="1600200"/>
                <a:ext cx="363538" cy="531812"/>
              </a:xfrm>
              <a:custGeom>
                <a:avLst/>
                <a:gdLst/>
                <a:ahLst/>
                <a:cxnLst>
                  <a:cxn ang="0">
                    <a:pos x="128" y="222"/>
                  </a:cxn>
                  <a:cxn ang="0">
                    <a:pos x="126" y="256"/>
                  </a:cxn>
                  <a:cxn ang="0">
                    <a:pos x="218" y="256"/>
                  </a:cxn>
                  <a:cxn ang="0">
                    <a:pos x="181" y="224"/>
                  </a:cxn>
                  <a:cxn ang="0">
                    <a:pos x="208" y="110"/>
                  </a:cxn>
                  <a:cxn ang="0">
                    <a:pos x="143" y="4"/>
                  </a:cxn>
                  <a:cxn ang="0">
                    <a:pos x="39" y="7"/>
                  </a:cxn>
                  <a:cxn ang="0">
                    <a:pos x="0" y="0"/>
                  </a:cxn>
                  <a:cxn ang="0">
                    <a:pos x="9" y="38"/>
                  </a:cxn>
                  <a:cxn ang="0">
                    <a:pos x="35" y="180"/>
                  </a:cxn>
                  <a:cxn ang="0">
                    <a:pos x="37" y="320"/>
                  </a:cxn>
                  <a:cxn ang="0">
                    <a:pos x="84" y="320"/>
                  </a:cxn>
                  <a:cxn ang="0">
                    <a:pos x="93" y="188"/>
                  </a:cxn>
                  <a:cxn ang="0">
                    <a:pos x="87" y="64"/>
                  </a:cxn>
                  <a:cxn ang="0">
                    <a:pos x="145" y="110"/>
                  </a:cxn>
                  <a:cxn ang="0">
                    <a:pos x="129" y="222"/>
                  </a:cxn>
                  <a:cxn ang="0">
                    <a:pos x="128" y="222"/>
                  </a:cxn>
                </a:cxnLst>
                <a:rect l="0" t="0" r="r" b="b"/>
                <a:pathLst>
                  <a:path w="218" h="320">
                    <a:moveTo>
                      <a:pt x="128" y="222"/>
                    </a:moveTo>
                    <a:cubicBezTo>
                      <a:pt x="126" y="256"/>
                      <a:pt x="126" y="256"/>
                      <a:pt x="126" y="256"/>
                    </a:cubicBezTo>
                    <a:cubicBezTo>
                      <a:pt x="218" y="256"/>
                      <a:pt x="218" y="256"/>
                      <a:pt x="218" y="256"/>
                    </a:cubicBezTo>
                    <a:cubicBezTo>
                      <a:pt x="218" y="256"/>
                      <a:pt x="210" y="230"/>
                      <a:pt x="181" y="224"/>
                    </a:cubicBezTo>
                    <a:cubicBezTo>
                      <a:pt x="208" y="110"/>
                      <a:pt x="208" y="110"/>
                      <a:pt x="208" y="110"/>
                    </a:cubicBezTo>
                    <a:cubicBezTo>
                      <a:pt x="190" y="59"/>
                      <a:pt x="143" y="4"/>
                      <a:pt x="143" y="4"/>
                    </a:cubicBezTo>
                    <a:cubicBezTo>
                      <a:pt x="39" y="7"/>
                      <a:pt x="39" y="7"/>
                      <a:pt x="39" y="7"/>
                    </a:cubicBezTo>
                    <a:cubicBezTo>
                      <a:pt x="0" y="0"/>
                      <a:pt x="0" y="0"/>
                      <a:pt x="0" y="0"/>
                    </a:cubicBezTo>
                    <a:cubicBezTo>
                      <a:pt x="0" y="0"/>
                      <a:pt x="8" y="34"/>
                      <a:pt x="9" y="38"/>
                    </a:cubicBezTo>
                    <a:cubicBezTo>
                      <a:pt x="18" y="76"/>
                      <a:pt x="30" y="137"/>
                      <a:pt x="35" y="180"/>
                    </a:cubicBezTo>
                    <a:cubicBezTo>
                      <a:pt x="40" y="214"/>
                      <a:pt x="37" y="320"/>
                      <a:pt x="37" y="320"/>
                    </a:cubicBezTo>
                    <a:cubicBezTo>
                      <a:pt x="84" y="320"/>
                      <a:pt x="84" y="320"/>
                      <a:pt x="84" y="320"/>
                    </a:cubicBezTo>
                    <a:cubicBezTo>
                      <a:pt x="84" y="320"/>
                      <a:pt x="93" y="225"/>
                      <a:pt x="93" y="188"/>
                    </a:cubicBezTo>
                    <a:cubicBezTo>
                      <a:pt x="93" y="168"/>
                      <a:pt x="90" y="108"/>
                      <a:pt x="87" y="64"/>
                    </a:cubicBezTo>
                    <a:cubicBezTo>
                      <a:pt x="145" y="110"/>
                      <a:pt x="145" y="110"/>
                      <a:pt x="145" y="110"/>
                    </a:cubicBezTo>
                    <a:cubicBezTo>
                      <a:pt x="145" y="151"/>
                      <a:pt x="131" y="212"/>
                      <a:pt x="129" y="222"/>
                    </a:cubicBezTo>
                    <a:lnTo>
                      <a:pt x="128" y="222"/>
                    </a:lnTo>
                    <a:close/>
                  </a:path>
                </a:pathLst>
              </a:custGeom>
              <a:solidFill>
                <a:sysClr val="windowText" lastClr="000000">
                  <a:lumMod val="50000"/>
                  <a:lumOff val="50000"/>
                </a:sysClr>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0" name="Freeform 37">
                <a:extLst>
                  <a:ext uri="{FF2B5EF4-FFF2-40B4-BE49-F238E27FC236}">
                    <a16:creationId xmlns:a16="http://schemas.microsoft.com/office/drawing/2014/main" id="{7CB85F1E-822A-4FCD-A917-47A332579276}"/>
                  </a:ext>
                </a:extLst>
              </p:cNvPr>
              <p:cNvSpPr/>
              <p:nvPr/>
            </p:nvSpPr>
            <p:spPr bwMode="auto">
              <a:xfrm>
                <a:off x="2208213" y="2132013"/>
                <a:ext cx="149225" cy="47625"/>
              </a:xfrm>
              <a:custGeom>
                <a:avLst/>
                <a:gdLst/>
                <a:ahLst/>
                <a:cxnLst>
                  <a:cxn ang="0">
                    <a:pos x="53" y="0"/>
                  </a:cxn>
                  <a:cxn ang="0">
                    <a:pos x="0" y="0"/>
                  </a:cxn>
                  <a:cxn ang="0">
                    <a:pos x="0" y="29"/>
                  </a:cxn>
                  <a:cxn ang="0">
                    <a:pos x="83" y="29"/>
                  </a:cxn>
                  <a:cxn ang="0">
                    <a:pos x="53" y="0"/>
                  </a:cxn>
                </a:cxnLst>
                <a:rect l="0" t="0" r="r" b="b"/>
                <a:pathLst>
                  <a:path w="90" h="29">
                    <a:moveTo>
                      <a:pt x="53" y="0"/>
                    </a:moveTo>
                    <a:cubicBezTo>
                      <a:pt x="0" y="0"/>
                      <a:pt x="0" y="0"/>
                      <a:pt x="0" y="0"/>
                    </a:cubicBezTo>
                    <a:cubicBezTo>
                      <a:pt x="0" y="29"/>
                      <a:pt x="0" y="29"/>
                      <a:pt x="0" y="29"/>
                    </a:cubicBezTo>
                    <a:cubicBezTo>
                      <a:pt x="83" y="29"/>
                      <a:pt x="83" y="29"/>
                      <a:pt x="83" y="29"/>
                    </a:cubicBezTo>
                    <a:cubicBezTo>
                      <a:pt x="83" y="29"/>
                      <a:pt x="90" y="8"/>
                      <a:pt x="53" y="0"/>
                    </a:cubicBezTo>
                    <a:close/>
                  </a:path>
                </a:pathLst>
              </a:custGeom>
              <a:solidFill>
                <a:sysClr val="windowText" lastClr="000000">
                  <a:lumMod val="50000"/>
                  <a:lumOff val="50000"/>
                </a:sysClr>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1" name="Freeform 38">
                <a:extLst>
                  <a:ext uri="{FF2B5EF4-FFF2-40B4-BE49-F238E27FC236}">
                    <a16:creationId xmlns:a16="http://schemas.microsoft.com/office/drawing/2014/main" id="{942814EC-8CDE-45FF-A1C4-5B24B2F3ED02}"/>
                  </a:ext>
                </a:extLst>
              </p:cNvPr>
              <p:cNvSpPr/>
              <p:nvPr/>
            </p:nvSpPr>
            <p:spPr bwMode="auto">
              <a:xfrm>
                <a:off x="2000250" y="982663"/>
                <a:ext cx="449263" cy="635000"/>
              </a:xfrm>
              <a:custGeom>
                <a:avLst/>
                <a:gdLst/>
                <a:ahLst/>
                <a:cxnLst>
                  <a:cxn ang="0">
                    <a:pos x="68" y="63"/>
                  </a:cxn>
                  <a:cxn ang="0">
                    <a:pos x="98" y="111"/>
                  </a:cxn>
                  <a:cxn ang="0">
                    <a:pos x="98" y="121"/>
                  </a:cxn>
                  <a:cxn ang="0">
                    <a:pos x="98" y="135"/>
                  </a:cxn>
                  <a:cxn ang="0">
                    <a:pos x="50" y="160"/>
                  </a:cxn>
                  <a:cxn ang="0">
                    <a:pos x="5" y="281"/>
                  </a:cxn>
                  <a:cxn ang="0">
                    <a:pos x="73" y="326"/>
                  </a:cxn>
                  <a:cxn ang="0">
                    <a:pos x="75" y="382"/>
                  </a:cxn>
                  <a:cxn ang="0">
                    <a:pos x="252" y="375"/>
                  </a:cxn>
                  <a:cxn ang="0">
                    <a:pos x="221" y="255"/>
                  </a:cxn>
                  <a:cxn ang="0">
                    <a:pos x="199" y="167"/>
                  </a:cxn>
                  <a:cxn ang="0">
                    <a:pos x="200" y="168"/>
                  </a:cxn>
                  <a:cxn ang="0">
                    <a:pos x="265" y="148"/>
                  </a:cxn>
                  <a:cxn ang="0">
                    <a:pos x="251" y="8"/>
                  </a:cxn>
                  <a:cxn ang="0">
                    <a:pos x="221" y="15"/>
                  </a:cxn>
                  <a:cxn ang="0">
                    <a:pos x="229" y="117"/>
                  </a:cxn>
                  <a:cxn ang="0">
                    <a:pos x="189" y="126"/>
                  </a:cxn>
                  <a:cxn ang="0">
                    <a:pos x="189" y="125"/>
                  </a:cxn>
                  <a:cxn ang="0">
                    <a:pos x="149" y="108"/>
                  </a:cxn>
                  <a:cxn ang="0">
                    <a:pos x="149" y="104"/>
                  </a:cxn>
                  <a:cxn ang="0">
                    <a:pos x="165" y="94"/>
                  </a:cxn>
                  <a:cxn ang="0">
                    <a:pos x="159" y="62"/>
                  </a:cxn>
                  <a:cxn ang="0">
                    <a:pos x="166" y="57"/>
                  </a:cxn>
                  <a:cxn ang="0">
                    <a:pos x="154" y="45"/>
                  </a:cxn>
                  <a:cxn ang="0">
                    <a:pos x="147" y="24"/>
                  </a:cxn>
                  <a:cxn ang="0">
                    <a:pos x="152" y="15"/>
                  </a:cxn>
                  <a:cxn ang="0">
                    <a:pos x="156" y="0"/>
                  </a:cxn>
                  <a:cxn ang="0">
                    <a:pos x="123" y="4"/>
                  </a:cxn>
                  <a:cxn ang="0">
                    <a:pos x="85" y="8"/>
                  </a:cxn>
                  <a:cxn ang="0">
                    <a:pos x="71" y="24"/>
                  </a:cxn>
                  <a:cxn ang="0">
                    <a:pos x="68" y="63"/>
                  </a:cxn>
                </a:cxnLst>
                <a:rect l="0" t="0" r="r" b="b"/>
                <a:pathLst>
                  <a:path w="270" h="382">
                    <a:moveTo>
                      <a:pt x="68" y="63"/>
                    </a:moveTo>
                    <a:cubicBezTo>
                      <a:pt x="73" y="87"/>
                      <a:pt x="98" y="111"/>
                      <a:pt x="98" y="111"/>
                    </a:cubicBezTo>
                    <a:cubicBezTo>
                      <a:pt x="98" y="121"/>
                      <a:pt x="98" y="121"/>
                      <a:pt x="98" y="121"/>
                    </a:cubicBezTo>
                    <a:cubicBezTo>
                      <a:pt x="98" y="135"/>
                      <a:pt x="98" y="135"/>
                      <a:pt x="98" y="135"/>
                    </a:cubicBezTo>
                    <a:cubicBezTo>
                      <a:pt x="98" y="135"/>
                      <a:pt x="54" y="156"/>
                      <a:pt x="50" y="160"/>
                    </a:cubicBezTo>
                    <a:cubicBezTo>
                      <a:pt x="36" y="174"/>
                      <a:pt x="12" y="253"/>
                      <a:pt x="5" y="281"/>
                    </a:cubicBezTo>
                    <a:cubicBezTo>
                      <a:pt x="0" y="299"/>
                      <a:pt x="39" y="315"/>
                      <a:pt x="73" y="326"/>
                    </a:cubicBezTo>
                    <a:cubicBezTo>
                      <a:pt x="75" y="382"/>
                      <a:pt x="75" y="382"/>
                      <a:pt x="75" y="382"/>
                    </a:cubicBezTo>
                    <a:cubicBezTo>
                      <a:pt x="252" y="375"/>
                      <a:pt x="252" y="375"/>
                      <a:pt x="252" y="375"/>
                    </a:cubicBezTo>
                    <a:cubicBezTo>
                      <a:pt x="252" y="375"/>
                      <a:pt x="233" y="304"/>
                      <a:pt x="221" y="255"/>
                    </a:cubicBezTo>
                    <a:cubicBezTo>
                      <a:pt x="212" y="216"/>
                      <a:pt x="204" y="188"/>
                      <a:pt x="199" y="167"/>
                    </a:cubicBezTo>
                    <a:cubicBezTo>
                      <a:pt x="200" y="168"/>
                      <a:pt x="200" y="168"/>
                      <a:pt x="200" y="168"/>
                    </a:cubicBezTo>
                    <a:cubicBezTo>
                      <a:pt x="200" y="168"/>
                      <a:pt x="261" y="157"/>
                      <a:pt x="265" y="148"/>
                    </a:cubicBezTo>
                    <a:cubicBezTo>
                      <a:pt x="270" y="135"/>
                      <a:pt x="251" y="8"/>
                      <a:pt x="251" y="8"/>
                    </a:cubicBezTo>
                    <a:cubicBezTo>
                      <a:pt x="221" y="15"/>
                      <a:pt x="221" y="15"/>
                      <a:pt x="221" y="15"/>
                    </a:cubicBezTo>
                    <a:cubicBezTo>
                      <a:pt x="221" y="15"/>
                      <a:pt x="229" y="109"/>
                      <a:pt x="229" y="117"/>
                    </a:cubicBezTo>
                    <a:cubicBezTo>
                      <a:pt x="229" y="120"/>
                      <a:pt x="204" y="124"/>
                      <a:pt x="189" y="126"/>
                    </a:cubicBezTo>
                    <a:cubicBezTo>
                      <a:pt x="189" y="125"/>
                      <a:pt x="189" y="125"/>
                      <a:pt x="189" y="125"/>
                    </a:cubicBezTo>
                    <a:cubicBezTo>
                      <a:pt x="149" y="131"/>
                      <a:pt x="149" y="110"/>
                      <a:pt x="149" y="108"/>
                    </a:cubicBezTo>
                    <a:cubicBezTo>
                      <a:pt x="149" y="106"/>
                      <a:pt x="149" y="104"/>
                      <a:pt x="149" y="104"/>
                    </a:cubicBezTo>
                    <a:cubicBezTo>
                      <a:pt x="149" y="104"/>
                      <a:pt x="161" y="103"/>
                      <a:pt x="165" y="94"/>
                    </a:cubicBezTo>
                    <a:cubicBezTo>
                      <a:pt x="167" y="91"/>
                      <a:pt x="163" y="77"/>
                      <a:pt x="159" y="62"/>
                    </a:cubicBezTo>
                    <a:cubicBezTo>
                      <a:pt x="166" y="57"/>
                      <a:pt x="166" y="57"/>
                      <a:pt x="166" y="57"/>
                    </a:cubicBezTo>
                    <a:cubicBezTo>
                      <a:pt x="154" y="45"/>
                      <a:pt x="154" y="45"/>
                      <a:pt x="154" y="45"/>
                    </a:cubicBezTo>
                    <a:cubicBezTo>
                      <a:pt x="152" y="40"/>
                      <a:pt x="148" y="27"/>
                      <a:pt x="147" y="24"/>
                    </a:cubicBezTo>
                    <a:cubicBezTo>
                      <a:pt x="147" y="24"/>
                      <a:pt x="149" y="21"/>
                      <a:pt x="152" y="15"/>
                    </a:cubicBezTo>
                    <a:cubicBezTo>
                      <a:pt x="155" y="8"/>
                      <a:pt x="156" y="0"/>
                      <a:pt x="156" y="0"/>
                    </a:cubicBezTo>
                    <a:cubicBezTo>
                      <a:pt x="156" y="0"/>
                      <a:pt x="140" y="6"/>
                      <a:pt x="123" y="4"/>
                    </a:cubicBezTo>
                    <a:cubicBezTo>
                      <a:pt x="114" y="2"/>
                      <a:pt x="91" y="4"/>
                      <a:pt x="85" y="8"/>
                    </a:cubicBezTo>
                    <a:cubicBezTo>
                      <a:pt x="80" y="11"/>
                      <a:pt x="74" y="16"/>
                      <a:pt x="71" y="24"/>
                    </a:cubicBezTo>
                    <a:cubicBezTo>
                      <a:pt x="68" y="33"/>
                      <a:pt x="64" y="46"/>
                      <a:pt x="68" y="63"/>
                    </a:cubicBezTo>
                    <a:close/>
                  </a:path>
                </a:pathLst>
              </a:custGeom>
              <a:solidFill>
                <a:sysClr val="windowText" lastClr="000000">
                  <a:lumMod val="50000"/>
                  <a:lumOff val="50000"/>
                </a:sysClr>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2" name="Freeform 39">
                <a:extLst>
                  <a:ext uri="{FF2B5EF4-FFF2-40B4-BE49-F238E27FC236}">
                    <a16:creationId xmlns:a16="http://schemas.microsoft.com/office/drawing/2014/main" id="{1729D5FB-3509-4849-8A59-C117A91FF419}"/>
                  </a:ext>
                </a:extLst>
              </p:cNvPr>
              <p:cNvSpPr/>
              <p:nvPr/>
            </p:nvSpPr>
            <p:spPr bwMode="auto">
              <a:xfrm>
                <a:off x="2082800" y="1374775"/>
                <a:ext cx="34925" cy="93662"/>
              </a:xfrm>
              <a:custGeom>
                <a:avLst/>
                <a:gdLst/>
                <a:ahLst/>
                <a:cxnLst>
                  <a:cxn ang="0">
                    <a:pos x="3" y="33"/>
                  </a:cxn>
                  <a:cxn ang="0">
                    <a:pos x="19" y="0"/>
                  </a:cxn>
                  <a:cxn ang="0">
                    <a:pos x="21" y="56"/>
                  </a:cxn>
                  <a:cxn ang="0">
                    <a:pos x="3" y="33"/>
                  </a:cxn>
                </a:cxnLst>
                <a:rect l="0" t="0" r="r" b="b"/>
                <a:pathLst>
                  <a:path w="21" h="56">
                    <a:moveTo>
                      <a:pt x="3" y="33"/>
                    </a:moveTo>
                    <a:cubicBezTo>
                      <a:pt x="4" y="27"/>
                      <a:pt x="10" y="12"/>
                      <a:pt x="19" y="0"/>
                    </a:cubicBezTo>
                    <a:cubicBezTo>
                      <a:pt x="20" y="22"/>
                      <a:pt x="20" y="41"/>
                      <a:pt x="21" y="56"/>
                    </a:cubicBezTo>
                    <a:cubicBezTo>
                      <a:pt x="9" y="51"/>
                      <a:pt x="0" y="43"/>
                      <a:pt x="3" y="33"/>
                    </a:cubicBezTo>
                    <a:close/>
                  </a:path>
                </a:pathLst>
              </a:custGeom>
              <a:solidFill>
                <a:sysClr val="windowText" lastClr="000000">
                  <a:lumMod val="25000"/>
                  <a:lumOff val="75000"/>
                </a:sysClr>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3" name="Freeform 40">
                <a:extLst>
                  <a:ext uri="{FF2B5EF4-FFF2-40B4-BE49-F238E27FC236}">
                    <a16:creationId xmlns:a16="http://schemas.microsoft.com/office/drawing/2014/main" id="{BDC294A5-F194-422A-B0F8-90537B1F4916}"/>
                  </a:ext>
                </a:extLst>
              </p:cNvPr>
              <p:cNvSpPr/>
              <p:nvPr/>
            </p:nvSpPr>
            <p:spPr bwMode="auto">
              <a:xfrm>
                <a:off x="2200275" y="1155700"/>
                <a:ext cx="1588" cy="1587"/>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90" name="Group 143">
              <a:extLst>
                <a:ext uri="{FF2B5EF4-FFF2-40B4-BE49-F238E27FC236}">
                  <a16:creationId xmlns:a16="http://schemas.microsoft.com/office/drawing/2014/main" id="{BEC4C150-7A9E-4E93-96A9-0B482C991EEC}"/>
                </a:ext>
              </a:extLst>
            </p:cNvPr>
            <p:cNvGrpSpPr/>
            <p:nvPr/>
          </p:nvGrpSpPr>
          <p:grpSpPr>
            <a:xfrm>
              <a:off x="2265363" y="1211262"/>
              <a:ext cx="246062" cy="158750"/>
              <a:chOff x="2265363" y="914400"/>
              <a:chExt cx="246062" cy="158750"/>
            </a:xfrm>
          </p:grpSpPr>
          <p:sp>
            <p:nvSpPr>
              <p:cNvPr id="191" name="Freeform 8">
                <a:extLst>
                  <a:ext uri="{FF2B5EF4-FFF2-40B4-BE49-F238E27FC236}">
                    <a16:creationId xmlns:a16="http://schemas.microsoft.com/office/drawing/2014/main" id="{38E97270-61F5-4B34-8D54-5EBD4E8BDCA8}"/>
                  </a:ext>
                </a:extLst>
              </p:cNvPr>
              <p:cNvSpPr/>
              <p:nvPr/>
            </p:nvSpPr>
            <p:spPr bwMode="auto">
              <a:xfrm>
                <a:off x="2446338" y="1003300"/>
                <a:ext cx="46038" cy="12700"/>
              </a:xfrm>
              <a:custGeom>
                <a:avLst/>
                <a:gdLst/>
                <a:ahLst/>
                <a:cxnLst>
                  <a:cxn ang="0">
                    <a:pos x="21" y="0"/>
                  </a:cxn>
                  <a:cxn ang="0">
                    <a:pos x="1" y="3"/>
                  </a:cxn>
                  <a:cxn ang="0">
                    <a:pos x="0" y="7"/>
                  </a:cxn>
                  <a:cxn ang="0">
                    <a:pos x="28" y="1"/>
                  </a:cxn>
                  <a:cxn ang="0">
                    <a:pos x="21" y="0"/>
                  </a:cxn>
                </a:cxnLst>
                <a:rect l="0" t="0" r="r" b="b"/>
                <a:pathLst>
                  <a:path w="28" h="7">
                    <a:moveTo>
                      <a:pt x="21" y="0"/>
                    </a:moveTo>
                    <a:cubicBezTo>
                      <a:pt x="1" y="3"/>
                      <a:pt x="1" y="3"/>
                      <a:pt x="1" y="3"/>
                    </a:cubicBezTo>
                    <a:cubicBezTo>
                      <a:pt x="1" y="3"/>
                      <a:pt x="1" y="3"/>
                      <a:pt x="0" y="7"/>
                    </a:cubicBezTo>
                    <a:cubicBezTo>
                      <a:pt x="28" y="1"/>
                      <a:pt x="28" y="1"/>
                      <a:pt x="28" y="1"/>
                    </a:cubicBezTo>
                    <a:cubicBezTo>
                      <a:pt x="28" y="1"/>
                      <a:pt x="23" y="1"/>
                      <a:pt x="21" y="0"/>
                    </a:cubicBezTo>
                  </a:path>
                </a:pathLst>
              </a:custGeom>
              <a:solidFill>
                <a:srgbClr val="B73427"/>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2" name="Freeform 15">
                <a:extLst>
                  <a:ext uri="{FF2B5EF4-FFF2-40B4-BE49-F238E27FC236}">
                    <a16:creationId xmlns:a16="http://schemas.microsoft.com/office/drawing/2014/main" id="{41983FE5-5D2B-4634-AE0C-959562BEE498}"/>
                  </a:ext>
                </a:extLst>
              </p:cNvPr>
              <p:cNvSpPr/>
              <p:nvPr/>
            </p:nvSpPr>
            <p:spPr bwMode="auto">
              <a:xfrm>
                <a:off x="2446338" y="1003300"/>
                <a:ext cx="46038" cy="12700"/>
              </a:xfrm>
              <a:custGeom>
                <a:avLst/>
                <a:gdLst/>
                <a:ahLst/>
                <a:cxnLst>
                  <a:cxn ang="0">
                    <a:pos x="21" y="0"/>
                  </a:cxn>
                  <a:cxn ang="0">
                    <a:pos x="1" y="3"/>
                  </a:cxn>
                  <a:cxn ang="0">
                    <a:pos x="0" y="7"/>
                  </a:cxn>
                  <a:cxn ang="0">
                    <a:pos x="28" y="1"/>
                  </a:cxn>
                  <a:cxn ang="0">
                    <a:pos x="21" y="0"/>
                  </a:cxn>
                </a:cxnLst>
                <a:rect l="0" t="0" r="r" b="b"/>
                <a:pathLst>
                  <a:path w="28" h="7">
                    <a:moveTo>
                      <a:pt x="21" y="0"/>
                    </a:moveTo>
                    <a:cubicBezTo>
                      <a:pt x="1" y="3"/>
                      <a:pt x="1" y="3"/>
                      <a:pt x="1" y="3"/>
                    </a:cubicBezTo>
                    <a:cubicBezTo>
                      <a:pt x="1" y="3"/>
                      <a:pt x="1" y="3"/>
                      <a:pt x="0" y="7"/>
                    </a:cubicBezTo>
                    <a:cubicBezTo>
                      <a:pt x="28" y="1"/>
                      <a:pt x="28" y="1"/>
                      <a:pt x="28" y="1"/>
                    </a:cubicBezTo>
                    <a:cubicBezTo>
                      <a:pt x="28" y="1"/>
                      <a:pt x="23" y="1"/>
                      <a:pt x="21" y="0"/>
                    </a:cubicBezTo>
                  </a:path>
                </a:pathLst>
              </a:custGeom>
              <a:solidFill>
                <a:srgbClr val="ECDFDE"/>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3" name="Freeform 76">
                <a:extLst>
                  <a:ext uri="{FF2B5EF4-FFF2-40B4-BE49-F238E27FC236}">
                    <a16:creationId xmlns:a16="http://schemas.microsoft.com/office/drawing/2014/main" id="{205B18F6-CD48-4BCC-927C-074559274F88}"/>
                  </a:ext>
                </a:extLst>
              </p:cNvPr>
              <p:cNvSpPr/>
              <p:nvPr/>
            </p:nvSpPr>
            <p:spPr bwMode="auto">
              <a:xfrm>
                <a:off x="2395538" y="919163"/>
                <a:ext cx="100013" cy="103187"/>
              </a:xfrm>
              <a:custGeom>
                <a:avLst/>
                <a:gdLst/>
                <a:ahLst/>
                <a:cxnLst>
                  <a:cxn ang="0">
                    <a:pos x="42" y="0"/>
                  </a:cxn>
                  <a:cxn ang="0">
                    <a:pos x="0" y="34"/>
                  </a:cxn>
                  <a:cxn ang="0">
                    <a:pos x="15" y="65"/>
                  </a:cxn>
                  <a:cxn ang="0">
                    <a:pos x="63" y="54"/>
                  </a:cxn>
                  <a:cxn ang="0">
                    <a:pos x="42" y="0"/>
                  </a:cxn>
                </a:cxnLst>
                <a:rect l="0" t="0" r="r" b="b"/>
                <a:pathLst>
                  <a:path w="63" h="65">
                    <a:moveTo>
                      <a:pt x="42" y="0"/>
                    </a:moveTo>
                    <a:lnTo>
                      <a:pt x="0" y="34"/>
                    </a:lnTo>
                    <a:lnTo>
                      <a:pt x="15" y="65"/>
                    </a:lnTo>
                    <a:lnTo>
                      <a:pt x="63" y="54"/>
                    </a:lnTo>
                    <a:lnTo>
                      <a:pt x="42" y="0"/>
                    </a:lnTo>
                    <a:close/>
                  </a:path>
                </a:pathLst>
              </a:custGeom>
              <a:solidFill>
                <a:srgbClr val="D6412D"/>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4" name="Freeform 77">
                <a:extLst>
                  <a:ext uri="{FF2B5EF4-FFF2-40B4-BE49-F238E27FC236}">
                    <a16:creationId xmlns:a16="http://schemas.microsoft.com/office/drawing/2014/main" id="{632F310C-C616-4BC4-9DA5-572218616F92}"/>
                  </a:ext>
                </a:extLst>
              </p:cNvPr>
              <p:cNvSpPr/>
              <p:nvPr/>
            </p:nvSpPr>
            <p:spPr bwMode="auto">
              <a:xfrm>
                <a:off x="2395538" y="919163"/>
                <a:ext cx="100013" cy="103187"/>
              </a:xfrm>
              <a:custGeom>
                <a:avLst/>
                <a:gdLst/>
                <a:ahLst/>
                <a:cxnLst>
                  <a:cxn ang="0">
                    <a:pos x="42" y="0"/>
                  </a:cxn>
                  <a:cxn ang="0">
                    <a:pos x="0" y="34"/>
                  </a:cxn>
                  <a:cxn ang="0">
                    <a:pos x="15" y="65"/>
                  </a:cxn>
                  <a:cxn ang="0">
                    <a:pos x="63" y="54"/>
                  </a:cxn>
                </a:cxnLst>
                <a:rect l="0" t="0" r="r" b="b"/>
                <a:pathLst>
                  <a:path w="63" h="65">
                    <a:moveTo>
                      <a:pt x="42" y="0"/>
                    </a:moveTo>
                    <a:lnTo>
                      <a:pt x="0" y="34"/>
                    </a:lnTo>
                    <a:lnTo>
                      <a:pt x="15" y="65"/>
                    </a:lnTo>
                    <a:lnTo>
                      <a:pt x="63" y="54"/>
                    </a:lnTo>
                  </a:path>
                </a:pathLst>
              </a:custGeom>
              <a:solidFill>
                <a:srgbClr val="4A66AC"/>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5" name="Freeform 78">
                <a:extLst>
                  <a:ext uri="{FF2B5EF4-FFF2-40B4-BE49-F238E27FC236}">
                    <a16:creationId xmlns:a16="http://schemas.microsoft.com/office/drawing/2014/main" id="{D102F221-0A5E-45FB-8612-9B61AF3A4081}"/>
                  </a:ext>
                </a:extLst>
              </p:cNvPr>
              <p:cNvSpPr/>
              <p:nvPr/>
            </p:nvSpPr>
            <p:spPr bwMode="auto">
              <a:xfrm>
                <a:off x="2447925" y="914400"/>
                <a:ext cx="63500" cy="96837"/>
              </a:xfrm>
              <a:custGeom>
                <a:avLst/>
                <a:gdLst/>
                <a:ahLst/>
                <a:cxnLst>
                  <a:cxn ang="0">
                    <a:pos x="5" y="34"/>
                  </a:cxn>
                  <a:cxn ang="0">
                    <a:pos x="29" y="55"/>
                  </a:cxn>
                  <a:cxn ang="0">
                    <a:pos x="32" y="24"/>
                  </a:cxn>
                  <a:cxn ang="0">
                    <a:pos x="9" y="3"/>
                  </a:cxn>
                  <a:cxn ang="0">
                    <a:pos x="5" y="34"/>
                  </a:cxn>
                </a:cxnLst>
                <a:rect l="0" t="0" r="r" b="b"/>
                <a:pathLst>
                  <a:path w="38" h="58">
                    <a:moveTo>
                      <a:pt x="5" y="34"/>
                    </a:moveTo>
                    <a:cubicBezTo>
                      <a:pt x="11" y="49"/>
                      <a:pt x="21" y="58"/>
                      <a:pt x="29" y="55"/>
                    </a:cubicBezTo>
                    <a:cubicBezTo>
                      <a:pt x="37" y="52"/>
                      <a:pt x="38" y="38"/>
                      <a:pt x="32" y="24"/>
                    </a:cubicBezTo>
                    <a:cubicBezTo>
                      <a:pt x="27" y="9"/>
                      <a:pt x="16" y="0"/>
                      <a:pt x="9" y="3"/>
                    </a:cubicBezTo>
                    <a:cubicBezTo>
                      <a:pt x="1" y="6"/>
                      <a:pt x="0" y="20"/>
                      <a:pt x="5" y="34"/>
                    </a:cubicBezTo>
                    <a:close/>
                  </a:path>
                </a:pathLst>
              </a:custGeom>
              <a:solidFill>
                <a:srgbClr val="AFE2E2"/>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6" name="Freeform 79">
                <a:extLst>
                  <a:ext uri="{FF2B5EF4-FFF2-40B4-BE49-F238E27FC236}">
                    <a16:creationId xmlns:a16="http://schemas.microsoft.com/office/drawing/2014/main" id="{0817B7CD-8532-4379-9EED-B3D7EAFF6F30}"/>
                  </a:ext>
                </a:extLst>
              </p:cNvPr>
              <p:cNvSpPr/>
              <p:nvPr/>
            </p:nvSpPr>
            <p:spPr bwMode="auto">
              <a:xfrm>
                <a:off x="2284413" y="946150"/>
                <a:ext cx="150813" cy="123825"/>
              </a:xfrm>
              <a:custGeom>
                <a:avLst/>
                <a:gdLst/>
                <a:ahLst/>
                <a:cxnLst>
                  <a:cxn ang="0">
                    <a:pos x="91" y="52"/>
                  </a:cxn>
                  <a:cxn ang="0">
                    <a:pos x="18" y="75"/>
                  </a:cxn>
                  <a:cxn ang="0">
                    <a:pos x="4" y="40"/>
                  </a:cxn>
                  <a:cxn ang="0">
                    <a:pos x="71" y="0"/>
                  </a:cxn>
                </a:cxnLst>
                <a:rect l="0" t="0" r="r" b="b"/>
                <a:pathLst>
                  <a:path w="91" h="75">
                    <a:moveTo>
                      <a:pt x="91" y="52"/>
                    </a:moveTo>
                    <a:cubicBezTo>
                      <a:pt x="18" y="75"/>
                      <a:pt x="18" y="75"/>
                      <a:pt x="18" y="75"/>
                    </a:cubicBezTo>
                    <a:cubicBezTo>
                      <a:pt x="18" y="75"/>
                      <a:pt x="0" y="67"/>
                      <a:pt x="4" y="40"/>
                    </a:cubicBezTo>
                    <a:cubicBezTo>
                      <a:pt x="71" y="0"/>
                      <a:pt x="71" y="0"/>
                      <a:pt x="71" y="0"/>
                    </a:cubicBezTo>
                  </a:path>
                </a:pathLst>
              </a:custGeom>
              <a:solidFill>
                <a:srgbClr val="4A66AC"/>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7" name="Freeform 80">
                <a:extLst>
                  <a:ext uri="{FF2B5EF4-FFF2-40B4-BE49-F238E27FC236}">
                    <a16:creationId xmlns:a16="http://schemas.microsoft.com/office/drawing/2014/main" id="{7416FCD4-1641-4CF5-9380-CEC532CC5BD5}"/>
                  </a:ext>
                </a:extLst>
              </p:cNvPr>
              <p:cNvSpPr/>
              <p:nvPr/>
            </p:nvSpPr>
            <p:spPr bwMode="auto">
              <a:xfrm>
                <a:off x="2387600" y="939800"/>
                <a:ext cx="63500" cy="96837"/>
              </a:xfrm>
              <a:custGeom>
                <a:avLst/>
                <a:gdLst/>
                <a:ahLst/>
                <a:cxnLst>
                  <a:cxn ang="0">
                    <a:pos x="5" y="34"/>
                  </a:cxn>
                  <a:cxn ang="0">
                    <a:pos x="29" y="55"/>
                  </a:cxn>
                  <a:cxn ang="0">
                    <a:pos x="33" y="24"/>
                  </a:cxn>
                  <a:cxn ang="0">
                    <a:pos x="9" y="3"/>
                  </a:cxn>
                  <a:cxn ang="0">
                    <a:pos x="5" y="34"/>
                  </a:cxn>
                </a:cxnLst>
                <a:rect l="0" t="0" r="r" b="b"/>
                <a:pathLst>
                  <a:path w="38" h="58">
                    <a:moveTo>
                      <a:pt x="5" y="34"/>
                    </a:moveTo>
                    <a:cubicBezTo>
                      <a:pt x="11" y="48"/>
                      <a:pt x="22" y="58"/>
                      <a:pt x="29" y="55"/>
                    </a:cubicBezTo>
                    <a:cubicBezTo>
                      <a:pt x="37" y="52"/>
                      <a:pt x="38" y="38"/>
                      <a:pt x="33" y="24"/>
                    </a:cubicBezTo>
                    <a:cubicBezTo>
                      <a:pt x="27" y="9"/>
                      <a:pt x="16" y="0"/>
                      <a:pt x="9" y="3"/>
                    </a:cubicBezTo>
                    <a:cubicBezTo>
                      <a:pt x="1" y="6"/>
                      <a:pt x="0" y="20"/>
                      <a:pt x="5" y="34"/>
                    </a:cubicBezTo>
                    <a:close/>
                  </a:path>
                </a:pathLst>
              </a:custGeom>
              <a:solidFill>
                <a:srgbClr val="AFE2E2"/>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8" name="Freeform 82">
                <a:extLst>
                  <a:ext uri="{FF2B5EF4-FFF2-40B4-BE49-F238E27FC236}">
                    <a16:creationId xmlns:a16="http://schemas.microsoft.com/office/drawing/2014/main" id="{3E3E1B38-9B35-48CA-814C-BB20C9EA9F78}"/>
                  </a:ext>
                </a:extLst>
              </p:cNvPr>
              <p:cNvSpPr/>
              <p:nvPr/>
            </p:nvSpPr>
            <p:spPr bwMode="auto">
              <a:xfrm>
                <a:off x="2282825" y="1030288"/>
                <a:ext cx="25400" cy="30162"/>
              </a:xfrm>
              <a:custGeom>
                <a:avLst/>
                <a:gdLst/>
                <a:ahLst/>
                <a:cxnLst>
                  <a:cxn ang="0">
                    <a:pos x="16" y="16"/>
                  </a:cxn>
                  <a:cxn ang="0">
                    <a:pos x="5" y="19"/>
                  </a:cxn>
                  <a:cxn ang="0">
                    <a:pos x="0" y="4"/>
                  </a:cxn>
                  <a:cxn ang="0">
                    <a:pos x="8" y="0"/>
                  </a:cxn>
                </a:cxnLst>
                <a:rect l="0" t="0" r="r" b="b"/>
                <a:pathLst>
                  <a:path w="16" h="19">
                    <a:moveTo>
                      <a:pt x="16" y="16"/>
                    </a:moveTo>
                    <a:lnTo>
                      <a:pt x="5" y="19"/>
                    </a:lnTo>
                    <a:lnTo>
                      <a:pt x="0" y="4"/>
                    </a:lnTo>
                    <a:lnTo>
                      <a:pt x="8" y="0"/>
                    </a:lnTo>
                  </a:path>
                </a:pathLst>
              </a:custGeom>
              <a:no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9" name="Freeform 83">
                <a:extLst>
                  <a:ext uri="{FF2B5EF4-FFF2-40B4-BE49-F238E27FC236}">
                    <a16:creationId xmlns:a16="http://schemas.microsoft.com/office/drawing/2014/main" id="{0C258160-1F86-4CAC-A8A2-C80FCB2D2777}"/>
                  </a:ext>
                </a:extLst>
              </p:cNvPr>
              <p:cNvSpPr/>
              <p:nvPr/>
            </p:nvSpPr>
            <p:spPr bwMode="auto">
              <a:xfrm>
                <a:off x="2265363" y="1033463"/>
                <a:ext cx="25400" cy="39687"/>
              </a:xfrm>
              <a:custGeom>
                <a:avLst/>
                <a:gdLst/>
                <a:ahLst/>
                <a:cxnLst>
                  <a:cxn ang="0">
                    <a:pos x="11" y="2"/>
                  </a:cxn>
                  <a:cxn ang="0">
                    <a:pos x="2" y="0"/>
                  </a:cxn>
                  <a:cxn ang="0">
                    <a:pos x="11" y="24"/>
                  </a:cxn>
                  <a:cxn ang="0">
                    <a:pos x="16" y="16"/>
                  </a:cxn>
                </a:cxnLst>
                <a:rect l="0" t="0" r="r" b="b"/>
                <a:pathLst>
                  <a:path w="16" h="24">
                    <a:moveTo>
                      <a:pt x="11" y="2"/>
                    </a:moveTo>
                    <a:cubicBezTo>
                      <a:pt x="2" y="0"/>
                      <a:pt x="2" y="0"/>
                      <a:pt x="2" y="0"/>
                    </a:cubicBezTo>
                    <a:cubicBezTo>
                      <a:pt x="0" y="13"/>
                      <a:pt x="11" y="24"/>
                      <a:pt x="11" y="24"/>
                    </a:cubicBezTo>
                    <a:cubicBezTo>
                      <a:pt x="16" y="16"/>
                      <a:pt x="16" y="16"/>
                      <a:pt x="16" y="16"/>
                    </a:cubicBezTo>
                  </a:path>
                </a:pathLst>
              </a:custGeom>
              <a:solidFill>
                <a:srgbClr val="4A66AC"/>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0" name="Freeform 84">
                <a:extLst>
                  <a:ext uri="{FF2B5EF4-FFF2-40B4-BE49-F238E27FC236}">
                    <a16:creationId xmlns:a16="http://schemas.microsoft.com/office/drawing/2014/main" id="{A9019AB9-B697-448C-93E0-DA6B2CDF5273}"/>
                  </a:ext>
                </a:extLst>
              </p:cNvPr>
              <p:cNvSpPr/>
              <p:nvPr/>
            </p:nvSpPr>
            <p:spPr bwMode="auto">
              <a:xfrm>
                <a:off x="2289175" y="1012825"/>
                <a:ext cx="25400" cy="57150"/>
              </a:xfrm>
              <a:custGeom>
                <a:avLst/>
                <a:gdLst/>
                <a:ahLst/>
                <a:cxnLst>
                  <a:cxn ang="0">
                    <a:pos x="15" y="35"/>
                  </a:cxn>
                  <a:cxn ang="0">
                    <a:pos x="14" y="34"/>
                  </a:cxn>
                  <a:cxn ang="0">
                    <a:pos x="12" y="33"/>
                  </a:cxn>
                  <a:cxn ang="0">
                    <a:pos x="10" y="31"/>
                  </a:cxn>
                  <a:cxn ang="0">
                    <a:pos x="8" y="29"/>
                  </a:cxn>
                  <a:cxn ang="0">
                    <a:pos x="6" y="26"/>
                  </a:cxn>
                  <a:cxn ang="0">
                    <a:pos x="4" y="23"/>
                  </a:cxn>
                  <a:cxn ang="0">
                    <a:pos x="2" y="20"/>
                  </a:cxn>
                  <a:cxn ang="0">
                    <a:pos x="1" y="13"/>
                  </a:cxn>
                  <a:cxn ang="0">
                    <a:pos x="0" y="6"/>
                  </a:cxn>
                  <a:cxn ang="0">
                    <a:pos x="1" y="0"/>
                  </a:cxn>
                  <a:cxn ang="0">
                    <a:pos x="1" y="6"/>
                  </a:cxn>
                  <a:cxn ang="0">
                    <a:pos x="3" y="19"/>
                  </a:cxn>
                  <a:cxn ang="0">
                    <a:pos x="5" y="23"/>
                  </a:cxn>
                  <a:cxn ang="0">
                    <a:pos x="7" y="26"/>
                  </a:cxn>
                  <a:cxn ang="0">
                    <a:pos x="8" y="29"/>
                  </a:cxn>
                  <a:cxn ang="0">
                    <a:pos x="10" y="31"/>
                  </a:cxn>
                  <a:cxn ang="0">
                    <a:pos x="12" y="33"/>
                  </a:cxn>
                  <a:cxn ang="0">
                    <a:pos x="14" y="34"/>
                  </a:cxn>
                  <a:cxn ang="0">
                    <a:pos x="15" y="35"/>
                  </a:cxn>
                </a:cxnLst>
                <a:rect l="0" t="0" r="r" b="b"/>
                <a:pathLst>
                  <a:path w="15" h="35">
                    <a:moveTo>
                      <a:pt x="15" y="35"/>
                    </a:moveTo>
                    <a:cubicBezTo>
                      <a:pt x="15" y="35"/>
                      <a:pt x="15" y="34"/>
                      <a:pt x="14" y="34"/>
                    </a:cubicBezTo>
                    <a:cubicBezTo>
                      <a:pt x="13" y="34"/>
                      <a:pt x="13" y="33"/>
                      <a:pt x="12" y="33"/>
                    </a:cubicBezTo>
                    <a:cubicBezTo>
                      <a:pt x="11" y="32"/>
                      <a:pt x="11" y="32"/>
                      <a:pt x="10" y="31"/>
                    </a:cubicBezTo>
                    <a:cubicBezTo>
                      <a:pt x="9" y="31"/>
                      <a:pt x="9" y="30"/>
                      <a:pt x="8" y="29"/>
                    </a:cubicBezTo>
                    <a:cubicBezTo>
                      <a:pt x="7" y="28"/>
                      <a:pt x="6" y="27"/>
                      <a:pt x="6" y="26"/>
                    </a:cubicBezTo>
                    <a:cubicBezTo>
                      <a:pt x="5" y="25"/>
                      <a:pt x="5" y="24"/>
                      <a:pt x="4" y="23"/>
                    </a:cubicBezTo>
                    <a:cubicBezTo>
                      <a:pt x="3" y="22"/>
                      <a:pt x="3" y="21"/>
                      <a:pt x="2" y="20"/>
                    </a:cubicBezTo>
                    <a:cubicBezTo>
                      <a:pt x="2" y="17"/>
                      <a:pt x="1" y="15"/>
                      <a:pt x="1" y="13"/>
                    </a:cubicBezTo>
                    <a:cubicBezTo>
                      <a:pt x="0" y="10"/>
                      <a:pt x="0" y="8"/>
                      <a:pt x="0" y="6"/>
                    </a:cubicBezTo>
                    <a:cubicBezTo>
                      <a:pt x="1" y="2"/>
                      <a:pt x="1" y="0"/>
                      <a:pt x="1" y="0"/>
                    </a:cubicBezTo>
                    <a:cubicBezTo>
                      <a:pt x="1" y="0"/>
                      <a:pt x="1" y="2"/>
                      <a:pt x="1" y="6"/>
                    </a:cubicBezTo>
                    <a:cubicBezTo>
                      <a:pt x="1" y="10"/>
                      <a:pt x="2" y="15"/>
                      <a:pt x="3" y="19"/>
                    </a:cubicBezTo>
                    <a:cubicBezTo>
                      <a:pt x="4" y="21"/>
                      <a:pt x="4" y="22"/>
                      <a:pt x="5" y="23"/>
                    </a:cubicBezTo>
                    <a:cubicBezTo>
                      <a:pt x="5" y="24"/>
                      <a:pt x="6" y="25"/>
                      <a:pt x="7" y="26"/>
                    </a:cubicBezTo>
                    <a:cubicBezTo>
                      <a:pt x="7" y="27"/>
                      <a:pt x="8" y="28"/>
                      <a:pt x="8" y="29"/>
                    </a:cubicBezTo>
                    <a:cubicBezTo>
                      <a:pt x="9" y="29"/>
                      <a:pt x="10" y="30"/>
                      <a:pt x="10" y="31"/>
                    </a:cubicBezTo>
                    <a:cubicBezTo>
                      <a:pt x="11" y="31"/>
                      <a:pt x="12" y="32"/>
                      <a:pt x="12" y="33"/>
                    </a:cubicBezTo>
                    <a:cubicBezTo>
                      <a:pt x="13" y="33"/>
                      <a:pt x="13" y="33"/>
                      <a:pt x="14" y="34"/>
                    </a:cubicBezTo>
                    <a:cubicBezTo>
                      <a:pt x="15" y="34"/>
                      <a:pt x="15" y="35"/>
                      <a:pt x="15" y="35"/>
                    </a:cubicBezTo>
                    <a:close/>
                  </a:path>
                </a:pathLst>
              </a:custGeom>
              <a:solidFill>
                <a:srgbClr val="4A66AC"/>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1" name="Freeform 86">
                <a:extLst>
                  <a:ext uri="{FF2B5EF4-FFF2-40B4-BE49-F238E27FC236}">
                    <a16:creationId xmlns:a16="http://schemas.microsoft.com/office/drawing/2014/main" id="{47D737A8-11FB-4251-9DFB-82FCBA9F0282}"/>
                  </a:ext>
                </a:extLst>
              </p:cNvPr>
              <p:cNvSpPr/>
              <p:nvPr/>
            </p:nvSpPr>
            <p:spPr bwMode="auto">
              <a:xfrm>
                <a:off x="2282825" y="1036638"/>
                <a:ext cx="7938" cy="23812"/>
              </a:xfrm>
              <a:custGeom>
                <a:avLst/>
                <a:gdLst/>
                <a:ahLst/>
                <a:cxnLst>
                  <a:cxn ang="0">
                    <a:pos x="5" y="14"/>
                  </a:cxn>
                  <a:cxn ang="0">
                    <a:pos x="3" y="12"/>
                  </a:cxn>
                  <a:cxn ang="0">
                    <a:pos x="2" y="10"/>
                  </a:cxn>
                  <a:cxn ang="0">
                    <a:pos x="1" y="7"/>
                  </a:cxn>
                  <a:cxn ang="0">
                    <a:pos x="0" y="2"/>
                  </a:cxn>
                  <a:cxn ang="0">
                    <a:pos x="0" y="0"/>
                  </a:cxn>
                  <a:cxn ang="0">
                    <a:pos x="0" y="2"/>
                  </a:cxn>
                  <a:cxn ang="0">
                    <a:pos x="1" y="4"/>
                  </a:cxn>
                  <a:cxn ang="0">
                    <a:pos x="2" y="7"/>
                  </a:cxn>
                  <a:cxn ang="0">
                    <a:pos x="4" y="12"/>
                  </a:cxn>
                  <a:cxn ang="0">
                    <a:pos x="5" y="14"/>
                  </a:cxn>
                </a:cxnLst>
                <a:rect l="0" t="0" r="r" b="b"/>
                <a:pathLst>
                  <a:path w="5" h="14">
                    <a:moveTo>
                      <a:pt x="5" y="14"/>
                    </a:moveTo>
                    <a:cubicBezTo>
                      <a:pt x="5" y="14"/>
                      <a:pt x="4" y="13"/>
                      <a:pt x="3" y="12"/>
                    </a:cubicBezTo>
                    <a:cubicBezTo>
                      <a:pt x="3" y="11"/>
                      <a:pt x="2" y="11"/>
                      <a:pt x="2" y="10"/>
                    </a:cubicBezTo>
                    <a:cubicBezTo>
                      <a:pt x="2" y="9"/>
                      <a:pt x="1" y="8"/>
                      <a:pt x="1" y="7"/>
                    </a:cubicBezTo>
                    <a:cubicBezTo>
                      <a:pt x="0" y="5"/>
                      <a:pt x="0" y="4"/>
                      <a:pt x="0" y="2"/>
                    </a:cubicBezTo>
                    <a:cubicBezTo>
                      <a:pt x="0" y="1"/>
                      <a:pt x="0" y="0"/>
                      <a:pt x="0" y="0"/>
                    </a:cubicBezTo>
                    <a:cubicBezTo>
                      <a:pt x="0" y="0"/>
                      <a:pt x="0" y="1"/>
                      <a:pt x="0" y="2"/>
                    </a:cubicBezTo>
                    <a:cubicBezTo>
                      <a:pt x="0" y="3"/>
                      <a:pt x="1" y="4"/>
                      <a:pt x="1" y="4"/>
                    </a:cubicBezTo>
                    <a:cubicBezTo>
                      <a:pt x="1" y="5"/>
                      <a:pt x="1" y="6"/>
                      <a:pt x="2" y="7"/>
                    </a:cubicBezTo>
                    <a:cubicBezTo>
                      <a:pt x="2" y="9"/>
                      <a:pt x="3" y="10"/>
                      <a:pt x="4" y="12"/>
                    </a:cubicBezTo>
                    <a:cubicBezTo>
                      <a:pt x="4" y="13"/>
                      <a:pt x="5" y="14"/>
                      <a:pt x="5" y="14"/>
                    </a:cubicBezTo>
                    <a:close/>
                  </a:path>
                </a:pathLst>
              </a:custGeom>
              <a:solidFill>
                <a:srgbClr val="4A66AC"/>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nvGrpSpPr>
          <p:cNvPr id="162" name="Group 144">
            <a:extLst>
              <a:ext uri="{FF2B5EF4-FFF2-40B4-BE49-F238E27FC236}">
                <a16:creationId xmlns:a16="http://schemas.microsoft.com/office/drawing/2014/main" id="{D387DA08-B548-410A-A661-B9E97493B5B7}"/>
              </a:ext>
            </a:extLst>
          </p:cNvPr>
          <p:cNvGrpSpPr/>
          <p:nvPr/>
        </p:nvGrpSpPr>
        <p:grpSpPr>
          <a:xfrm>
            <a:off x="1535599" y="2099979"/>
            <a:ext cx="524903" cy="4205585"/>
            <a:chOff x="2171701" y="1331914"/>
            <a:chExt cx="393700" cy="3154362"/>
          </a:xfrm>
          <a:solidFill>
            <a:srgbClr val="629DD1"/>
          </a:solidFill>
        </p:grpSpPr>
        <p:sp>
          <p:nvSpPr>
            <p:cNvPr id="169" name="Freeform 54">
              <a:extLst>
                <a:ext uri="{FF2B5EF4-FFF2-40B4-BE49-F238E27FC236}">
                  <a16:creationId xmlns:a16="http://schemas.microsoft.com/office/drawing/2014/main" id="{7DB43F62-BC1C-40DD-A512-963BDE205D54}"/>
                </a:ext>
              </a:extLst>
            </p:cNvPr>
            <p:cNvSpPr/>
            <p:nvPr/>
          </p:nvSpPr>
          <p:spPr bwMode="auto">
            <a:xfrm>
              <a:off x="2492376" y="1331914"/>
              <a:ext cx="73025" cy="3154362"/>
            </a:xfrm>
            <a:custGeom>
              <a:avLst/>
              <a:gdLst/>
              <a:ahLst/>
              <a:cxnLst>
                <a:cxn ang="0">
                  <a:pos x="0" y="2063"/>
                </a:cxn>
                <a:cxn ang="0">
                  <a:pos x="12" y="2073"/>
                </a:cxn>
                <a:cxn ang="0">
                  <a:pos x="24" y="2063"/>
                </a:cxn>
                <a:cxn ang="0">
                  <a:pos x="24" y="10"/>
                </a:cxn>
                <a:cxn ang="0">
                  <a:pos x="12" y="0"/>
                </a:cxn>
                <a:cxn ang="0">
                  <a:pos x="0" y="10"/>
                </a:cxn>
                <a:cxn ang="0">
                  <a:pos x="0" y="2063"/>
                </a:cxn>
              </a:cxnLst>
              <a:rect l="0" t="0" r="r" b="b"/>
              <a:pathLst>
                <a:path w="24" h="2073">
                  <a:moveTo>
                    <a:pt x="0" y="2063"/>
                  </a:moveTo>
                  <a:cubicBezTo>
                    <a:pt x="0" y="2069"/>
                    <a:pt x="6" y="2073"/>
                    <a:pt x="12" y="2073"/>
                  </a:cubicBezTo>
                  <a:cubicBezTo>
                    <a:pt x="19" y="2073"/>
                    <a:pt x="24" y="2069"/>
                    <a:pt x="24" y="2063"/>
                  </a:cubicBezTo>
                  <a:cubicBezTo>
                    <a:pt x="24" y="10"/>
                    <a:pt x="24" y="10"/>
                    <a:pt x="24" y="10"/>
                  </a:cubicBezTo>
                  <a:cubicBezTo>
                    <a:pt x="24" y="5"/>
                    <a:pt x="19" y="0"/>
                    <a:pt x="12" y="0"/>
                  </a:cubicBezTo>
                  <a:cubicBezTo>
                    <a:pt x="6" y="0"/>
                    <a:pt x="0" y="5"/>
                    <a:pt x="0" y="10"/>
                  </a:cubicBezTo>
                  <a:lnTo>
                    <a:pt x="0" y="2063"/>
                  </a:ln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0" name="Rectangle 55">
              <a:extLst>
                <a:ext uri="{FF2B5EF4-FFF2-40B4-BE49-F238E27FC236}">
                  <a16:creationId xmlns:a16="http://schemas.microsoft.com/office/drawing/2014/main" id="{6C71E654-E690-479C-8477-61F31EFDF467}"/>
                </a:ext>
              </a:extLst>
            </p:cNvPr>
            <p:cNvSpPr>
              <a:spLocks noChangeArrowheads="1"/>
            </p:cNvSpPr>
            <p:nvPr/>
          </p:nvSpPr>
          <p:spPr bwMode="auto">
            <a:xfrm>
              <a:off x="2225675" y="2030413"/>
              <a:ext cx="320675" cy="31750"/>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1" name="Rectangle 56">
              <a:extLst>
                <a:ext uri="{FF2B5EF4-FFF2-40B4-BE49-F238E27FC236}">
                  <a16:creationId xmlns:a16="http://schemas.microsoft.com/office/drawing/2014/main" id="{FB5678FE-48AA-4A9A-A249-8F9FB602B8C5}"/>
                </a:ext>
              </a:extLst>
            </p:cNvPr>
            <p:cNvSpPr>
              <a:spLocks noChangeArrowheads="1"/>
            </p:cNvSpPr>
            <p:nvPr/>
          </p:nvSpPr>
          <p:spPr bwMode="auto">
            <a:xfrm>
              <a:off x="2225675" y="2179638"/>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2" name="Rectangle 57">
              <a:extLst>
                <a:ext uri="{FF2B5EF4-FFF2-40B4-BE49-F238E27FC236}">
                  <a16:creationId xmlns:a16="http://schemas.microsoft.com/office/drawing/2014/main" id="{9B22E885-8AED-4A06-A14D-B1A780C73B58}"/>
                </a:ext>
              </a:extLst>
            </p:cNvPr>
            <p:cNvSpPr>
              <a:spLocks noChangeArrowheads="1"/>
            </p:cNvSpPr>
            <p:nvPr/>
          </p:nvSpPr>
          <p:spPr bwMode="auto">
            <a:xfrm>
              <a:off x="2225675" y="1662113"/>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3" name="Rectangle 58">
              <a:extLst>
                <a:ext uri="{FF2B5EF4-FFF2-40B4-BE49-F238E27FC236}">
                  <a16:creationId xmlns:a16="http://schemas.microsoft.com/office/drawing/2014/main" id="{5B23CAB6-924A-463B-9E7F-D010C10CB8AC}"/>
                </a:ext>
              </a:extLst>
            </p:cNvPr>
            <p:cNvSpPr>
              <a:spLocks noChangeArrowheads="1"/>
            </p:cNvSpPr>
            <p:nvPr/>
          </p:nvSpPr>
          <p:spPr bwMode="auto">
            <a:xfrm>
              <a:off x="2225675" y="1497013"/>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4" name="Rectangle 59">
              <a:extLst>
                <a:ext uri="{FF2B5EF4-FFF2-40B4-BE49-F238E27FC236}">
                  <a16:creationId xmlns:a16="http://schemas.microsoft.com/office/drawing/2014/main" id="{8FF10D7F-1514-409A-8D71-B9FFDE05CA61}"/>
                </a:ext>
              </a:extLst>
            </p:cNvPr>
            <p:cNvSpPr>
              <a:spLocks noChangeArrowheads="1"/>
            </p:cNvSpPr>
            <p:nvPr/>
          </p:nvSpPr>
          <p:spPr bwMode="auto">
            <a:xfrm>
              <a:off x="2225675" y="1814513"/>
              <a:ext cx="320675" cy="31750"/>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5" name="Rectangle 60">
              <a:extLst>
                <a:ext uri="{FF2B5EF4-FFF2-40B4-BE49-F238E27FC236}">
                  <a16:creationId xmlns:a16="http://schemas.microsoft.com/office/drawing/2014/main" id="{F1EC68C7-5838-492B-85E3-107DEB0BA5D3}"/>
                </a:ext>
              </a:extLst>
            </p:cNvPr>
            <p:cNvSpPr>
              <a:spLocks noChangeArrowheads="1"/>
            </p:cNvSpPr>
            <p:nvPr/>
          </p:nvSpPr>
          <p:spPr bwMode="auto">
            <a:xfrm>
              <a:off x="2225675" y="2344738"/>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6" name="Rectangle 61">
              <a:extLst>
                <a:ext uri="{FF2B5EF4-FFF2-40B4-BE49-F238E27FC236}">
                  <a16:creationId xmlns:a16="http://schemas.microsoft.com/office/drawing/2014/main" id="{B796FF45-963D-4E7D-81BF-ED1CAD75FDBC}"/>
                </a:ext>
              </a:extLst>
            </p:cNvPr>
            <p:cNvSpPr>
              <a:spLocks noChangeArrowheads="1"/>
            </p:cNvSpPr>
            <p:nvPr/>
          </p:nvSpPr>
          <p:spPr bwMode="auto">
            <a:xfrm>
              <a:off x="2225675" y="2497138"/>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7" name="Rectangle 62">
              <a:extLst>
                <a:ext uri="{FF2B5EF4-FFF2-40B4-BE49-F238E27FC236}">
                  <a16:creationId xmlns:a16="http://schemas.microsoft.com/office/drawing/2014/main" id="{C6B90F38-62D4-4406-BB20-D65EA6FCE9B1}"/>
                </a:ext>
              </a:extLst>
            </p:cNvPr>
            <p:cNvSpPr>
              <a:spLocks noChangeArrowheads="1"/>
            </p:cNvSpPr>
            <p:nvPr/>
          </p:nvSpPr>
          <p:spPr bwMode="auto">
            <a:xfrm>
              <a:off x="2225675" y="266065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8" name="Rectangle 63">
              <a:extLst>
                <a:ext uri="{FF2B5EF4-FFF2-40B4-BE49-F238E27FC236}">
                  <a16:creationId xmlns:a16="http://schemas.microsoft.com/office/drawing/2014/main" id="{18A41FA8-BC81-4FAC-83FB-36455ACB2237}"/>
                </a:ext>
              </a:extLst>
            </p:cNvPr>
            <p:cNvSpPr>
              <a:spLocks noChangeArrowheads="1"/>
            </p:cNvSpPr>
            <p:nvPr/>
          </p:nvSpPr>
          <p:spPr bwMode="auto">
            <a:xfrm>
              <a:off x="2225675" y="281305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9" name="Rectangle 64">
              <a:extLst>
                <a:ext uri="{FF2B5EF4-FFF2-40B4-BE49-F238E27FC236}">
                  <a16:creationId xmlns:a16="http://schemas.microsoft.com/office/drawing/2014/main" id="{DA90D3AF-226A-4A68-88AB-BE4B3E00734A}"/>
                </a:ext>
              </a:extLst>
            </p:cNvPr>
            <p:cNvSpPr>
              <a:spLocks noChangeArrowheads="1"/>
            </p:cNvSpPr>
            <p:nvPr/>
          </p:nvSpPr>
          <p:spPr bwMode="auto">
            <a:xfrm>
              <a:off x="2225675" y="297815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0" name="Rectangle 65">
              <a:extLst>
                <a:ext uri="{FF2B5EF4-FFF2-40B4-BE49-F238E27FC236}">
                  <a16:creationId xmlns:a16="http://schemas.microsoft.com/office/drawing/2014/main" id="{777F4241-1A68-48EF-9CEA-5D3D441C3B64}"/>
                </a:ext>
              </a:extLst>
            </p:cNvPr>
            <p:cNvSpPr>
              <a:spLocks noChangeArrowheads="1"/>
            </p:cNvSpPr>
            <p:nvPr/>
          </p:nvSpPr>
          <p:spPr bwMode="auto">
            <a:xfrm>
              <a:off x="2225675" y="3127375"/>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1" name="Rectangle 66">
              <a:extLst>
                <a:ext uri="{FF2B5EF4-FFF2-40B4-BE49-F238E27FC236}">
                  <a16:creationId xmlns:a16="http://schemas.microsoft.com/office/drawing/2014/main" id="{8707F7A5-09D5-4D88-A339-E8CA8C83B0D4}"/>
                </a:ext>
              </a:extLst>
            </p:cNvPr>
            <p:cNvSpPr>
              <a:spLocks noChangeArrowheads="1"/>
            </p:cNvSpPr>
            <p:nvPr/>
          </p:nvSpPr>
          <p:spPr bwMode="auto">
            <a:xfrm>
              <a:off x="2225675" y="3294063"/>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2" name="Rectangle 67">
              <a:extLst>
                <a:ext uri="{FF2B5EF4-FFF2-40B4-BE49-F238E27FC236}">
                  <a16:creationId xmlns:a16="http://schemas.microsoft.com/office/drawing/2014/main" id="{A29FA682-E8D6-4B6A-BBBD-D6E336708E4F}"/>
                </a:ext>
              </a:extLst>
            </p:cNvPr>
            <p:cNvSpPr>
              <a:spLocks noChangeArrowheads="1"/>
            </p:cNvSpPr>
            <p:nvPr/>
          </p:nvSpPr>
          <p:spPr bwMode="auto">
            <a:xfrm>
              <a:off x="2225675" y="3443288"/>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3" name="Rectangle 68">
              <a:extLst>
                <a:ext uri="{FF2B5EF4-FFF2-40B4-BE49-F238E27FC236}">
                  <a16:creationId xmlns:a16="http://schemas.microsoft.com/office/drawing/2014/main" id="{B41C18B3-6EE7-4F48-81F3-3630ACE3F8EC}"/>
                </a:ext>
              </a:extLst>
            </p:cNvPr>
            <p:cNvSpPr>
              <a:spLocks noChangeArrowheads="1"/>
            </p:cNvSpPr>
            <p:nvPr/>
          </p:nvSpPr>
          <p:spPr bwMode="auto">
            <a:xfrm>
              <a:off x="2225675" y="3609975"/>
              <a:ext cx="320675" cy="31750"/>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4" name="Rectangle 69">
              <a:extLst>
                <a:ext uri="{FF2B5EF4-FFF2-40B4-BE49-F238E27FC236}">
                  <a16:creationId xmlns:a16="http://schemas.microsoft.com/office/drawing/2014/main" id="{2958AFC8-318C-4798-A821-4FE725F02D30}"/>
                </a:ext>
              </a:extLst>
            </p:cNvPr>
            <p:cNvSpPr>
              <a:spLocks noChangeArrowheads="1"/>
            </p:cNvSpPr>
            <p:nvPr/>
          </p:nvSpPr>
          <p:spPr bwMode="auto">
            <a:xfrm>
              <a:off x="2225675" y="375920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5" name="Rectangle 70">
              <a:extLst>
                <a:ext uri="{FF2B5EF4-FFF2-40B4-BE49-F238E27FC236}">
                  <a16:creationId xmlns:a16="http://schemas.microsoft.com/office/drawing/2014/main" id="{328815D4-65FD-4E2E-9CF6-C6A5E75FADEC}"/>
                </a:ext>
              </a:extLst>
            </p:cNvPr>
            <p:cNvSpPr>
              <a:spLocks noChangeArrowheads="1"/>
            </p:cNvSpPr>
            <p:nvPr/>
          </p:nvSpPr>
          <p:spPr bwMode="auto">
            <a:xfrm>
              <a:off x="2225675" y="392430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6" name="Rectangle 71">
              <a:extLst>
                <a:ext uri="{FF2B5EF4-FFF2-40B4-BE49-F238E27FC236}">
                  <a16:creationId xmlns:a16="http://schemas.microsoft.com/office/drawing/2014/main" id="{83CF0176-EC74-4FF0-89A3-0E84B9B9E568}"/>
                </a:ext>
              </a:extLst>
            </p:cNvPr>
            <p:cNvSpPr>
              <a:spLocks noChangeArrowheads="1"/>
            </p:cNvSpPr>
            <p:nvPr/>
          </p:nvSpPr>
          <p:spPr bwMode="auto">
            <a:xfrm>
              <a:off x="2225675" y="4076700"/>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7" name="Rectangle 72">
              <a:extLst>
                <a:ext uri="{FF2B5EF4-FFF2-40B4-BE49-F238E27FC236}">
                  <a16:creationId xmlns:a16="http://schemas.microsoft.com/office/drawing/2014/main" id="{B64902D4-4397-46BA-B2DB-9F500EF091A0}"/>
                </a:ext>
              </a:extLst>
            </p:cNvPr>
            <p:cNvSpPr>
              <a:spLocks noChangeArrowheads="1"/>
            </p:cNvSpPr>
            <p:nvPr/>
          </p:nvSpPr>
          <p:spPr bwMode="auto">
            <a:xfrm>
              <a:off x="2225675" y="4240213"/>
              <a:ext cx="320675" cy="33337"/>
            </a:xfrm>
            <a:prstGeom prst="rect">
              <a:avLst/>
            </a:prstGeom>
            <a:grpFill/>
            <a:ln w="9525">
              <a:noFill/>
              <a:miter lim="800000"/>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8" name="Freeform 75">
              <a:extLst>
                <a:ext uri="{FF2B5EF4-FFF2-40B4-BE49-F238E27FC236}">
                  <a16:creationId xmlns:a16="http://schemas.microsoft.com/office/drawing/2014/main" id="{444C5699-5AFD-42C8-BAB1-B308C93FDF02}"/>
                </a:ext>
              </a:extLst>
            </p:cNvPr>
            <p:cNvSpPr/>
            <p:nvPr/>
          </p:nvSpPr>
          <p:spPr bwMode="auto">
            <a:xfrm>
              <a:off x="2171701" y="1331914"/>
              <a:ext cx="73025" cy="3154362"/>
            </a:xfrm>
            <a:custGeom>
              <a:avLst/>
              <a:gdLst/>
              <a:ahLst/>
              <a:cxnLst>
                <a:cxn ang="0">
                  <a:pos x="0" y="2063"/>
                </a:cxn>
                <a:cxn ang="0">
                  <a:pos x="12" y="2073"/>
                </a:cxn>
                <a:cxn ang="0">
                  <a:pos x="24" y="2063"/>
                </a:cxn>
                <a:cxn ang="0">
                  <a:pos x="24" y="10"/>
                </a:cxn>
                <a:cxn ang="0">
                  <a:pos x="12" y="0"/>
                </a:cxn>
                <a:cxn ang="0">
                  <a:pos x="0" y="10"/>
                </a:cxn>
                <a:cxn ang="0">
                  <a:pos x="0" y="2063"/>
                </a:cxn>
              </a:cxnLst>
              <a:rect l="0" t="0" r="r" b="b"/>
              <a:pathLst>
                <a:path w="24" h="2073">
                  <a:moveTo>
                    <a:pt x="0" y="2063"/>
                  </a:moveTo>
                  <a:cubicBezTo>
                    <a:pt x="0" y="2069"/>
                    <a:pt x="5" y="2073"/>
                    <a:pt x="12" y="2073"/>
                  </a:cubicBezTo>
                  <a:cubicBezTo>
                    <a:pt x="18" y="2073"/>
                    <a:pt x="24" y="2069"/>
                    <a:pt x="24" y="2063"/>
                  </a:cubicBezTo>
                  <a:cubicBezTo>
                    <a:pt x="24" y="10"/>
                    <a:pt x="24" y="10"/>
                    <a:pt x="24" y="10"/>
                  </a:cubicBezTo>
                  <a:cubicBezTo>
                    <a:pt x="24" y="5"/>
                    <a:pt x="18" y="0"/>
                    <a:pt x="12" y="0"/>
                  </a:cubicBezTo>
                  <a:cubicBezTo>
                    <a:pt x="5" y="0"/>
                    <a:pt x="0" y="5"/>
                    <a:pt x="0" y="10"/>
                  </a:cubicBezTo>
                  <a:lnTo>
                    <a:pt x="0" y="2063"/>
                  </a:ln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63" name="Group 23">
            <a:extLst>
              <a:ext uri="{FF2B5EF4-FFF2-40B4-BE49-F238E27FC236}">
                <a16:creationId xmlns:a16="http://schemas.microsoft.com/office/drawing/2014/main" id="{1E3B8A0A-F7EF-4EDB-B890-17F9744158DE}"/>
              </a:ext>
            </a:extLst>
          </p:cNvPr>
          <p:cNvGrpSpPr/>
          <p:nvPr/>
        </p:nvGrpSpPr>
        <p:grpSpPr>
          <a:xfrm>
            <a:off x="50001" y="2503040"/>
            <a:ext cx="1257014" cy="790028"/>
            <a:chOff x="686838" y="2184398"/>
            <a:chExt cx="1192213" cy="749301"/>
          </a:xfrm>
          <a:solidFill>
            <a:srgbClr val="7F8FA9"/>
          </a:solidFill>
        </p:grpSpPr>
        <p:sp>
          <p:nvSpPr>
            <p:cNvPr id="167" name="Freeform 7">
              <a:extLst>
                <a:ext uri="{FF2B5EF4-FFF2-40B4-BE49-F238E27FC236}">
                  <a16:creationId xmlns:a16="http://schemas.microsoft.com/office/drawing/2014/main" id="{603573D1-8D5A-4387-85C8-B896D9F7B5E2}"/>
                </a:ext>
              </a:extLst>
            </p:cNvPr>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dirty="0">
                <a:ln>
                  <a:noFill/>
                </a:ln>
                <a:solidFill>
                  <a:srgbClr val="4A66AC">
                    <a:lumMod val="50000"/>
                  </a:srgb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8" name="Freeform 8">
              <a:extLst>
                <a:ext uri="{FF2B5EF4-FFF2-40B4-BE49-F238E27FC236}">
                  <a16:creationId xmlns:a16="http://schemas.microsoft.com/office/drawing/2014/main" id="{94881937-6E92-4BB9-9FE1-BCF9C6413253}"/>
                </a:ext>
              </a:extLst>
            </p:cNvPr>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dirty="0">
                <a:ln>
                  <a:noFill/>
                </a:ln>
                <a:solidFill>
                  <a:srgbClr val="4A66AC">
                    <a:lumMod val="50000"/>
                  </a:srgb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64" name="Group 32">
            <a:extLst>
              <a:ext uri="{FF2B5EF4-FFF2-40B4-BE49-F238E27FC236}">
                <a16:creationId xmlns:a16="http://schemas.microsoft.com/office/drawing/2014/main" id="{A483AF1F-DF6D-4DFF-9DFD-0720F9E2C3D0}"/>
              </a:ext>
            </a:extLst>
          </p:cNvPr>
          <p:cNvGrpSpPr/>
          <p:nvPr/>
        </p:nvGrpSpPr>
        <p:grpSpPr>
          <a:xfrm>
            <a:off x="432047" y="3765175"/>
            <a:ext cx="985031" cy="619088"/>
            <a:chOff x="686838" y="2184398"/>
            <a:chExt cx="1192213" cy="749301"/>
          </a:xfrm>
          <a:solidFill>
            <a:srgbClr val="4A66AC"/>
          </a:solidFill>
        </p:grpSpPr>
        <p:sp>
          <p:nvSpPr>
            <p:cNvPr id="165" name="Freeform 7">
              <a:extLst>
                <a:ext uri="{FF2B5EF4-FFF2-40B4-BE49-F238E27FC236}">
                  <a16:creationId xmlns:a16="http://schemas.microsoft.com/office/drawing/2014/main" id="{7E5CA469-8D69-4E33-A327-D5364920256A}"/>
                </a:ext>
              </a:extLst>
            </p:cNvPr>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dirty="0">
                <a:ln>
                  <a:noFill/>
                </a:ln>
                <a:solidFill>
                  <a:srgbClr val="4A66AC">
                    <a:lumMod val="50000"/>
                  </a:srgb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6" name="Freeform 8">
              <a:extLst>
                <a:ext uri="{FF2B5EF4-FFF2-40B4-BE49-F238E27FC236}">
                  <a16:creationId xmlns:a16="http://schemas.microsoft.com/office/drawing/2014/main" id="{C2E97463-9AD7-4E13-A18A-AFE9978ED7E9}"/>
                </a:ext>
              </a:extLst>
            </p:cNvPr>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760" b="0" i="0" u="none" strike="noStrike" kern="1200" cap="none" spc="0" normalizeH="0" baseline="0" noProof="0" dirty="0">
                <a:ln>
                  <a:noFill/>
                </a:ln>
                <a:solidFill>
                  <a:srgbClr val="4A66AC">
                    <a:lumMod val="50000"/>
                  </a:srgb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Tree>
    <p:extLst>
      <p:ext uri="{BB962C8B-B14F-4D97-AF65-F5344CB8AC3E}">
        <p14:creationId xmlns:p14="http://schemas.microsoft.com/office/powerpoint/2010/main" val="96381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迭代查询过程交互信息格式</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51">
            <a:extLst>
              <a:ext uri="{FF2B5EF4-FFF2-40B4-BE49-F238E27FC236}">
                <a16:creationId xmlns:a16="http://schemas.microsoft.com/office/drawing/2014/main" id="{138514DA-1687-4450-98FD-107D460810D4}"/>
              </a:ext>
            </a:extLst>
          </p:cNvPr>
          <p:cNvSpPr>
            <a:spLocks noChangeArrowheads="1"/>
          </p:cNvSpPr>
          <p:nvPr/>
        </p:nvSpPr>
        <p:spPr bwMode="auto">
          <a:xfrm>
            <a:off x="0" y="5930087"/>
            <a:ext cx="12192000" cy="954107"/>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发送“</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dig @a.root-servers.net  www. thucsnet.com”</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命令，根服务器在授权部分提供</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.com</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区域权威域名服务器名字，</a:t>
            </a:r>
            <a:r>
              <a:rPr lang="zh-CN" altLang="zh-CN" sz="2800" dirty="0">
                <a:solidFill>
                  <a:schemeClr val="bg1"/>
                </a:solidFill>
                <a:latin typeface="微软雅黑" panose="020B0503020204020204" pitchFamily="34" charset="-122"/>
                <a:ea typeface="微软雅黑" panose="020B0503020204020204" pitchFamily="34" charset="-122"/>
              </a:rPr>
              <a:t>对应地址在附加部分</a:t>
            </a:r>
            <a:endPar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p:txBody>
      </p:sp>
      <p:sp>
        <p:nvSpPr>
          <p:cNvPr id="11" name="文本框 2">
            <a:extLst>
              <a:ext uri="{FF2B5EF4-FFF2-40B4-BE49-F238E27FC236}">
                <a16:creationId xmlns:a16="http://schemas.microsoft.com/office/drawing/2014/main" id="{84789DE1-3F74-4ECF-9EFE-0A7631DD8CB1}"/>
              </a:ext>
            </a:extLst>
          </p:cNvPr>
          <p:cNvSpPr txBox="1">
            <a:spLocks noChangeArrowheads="1"/>
          </p:cNvSpPr>
          <p:nvPr/>
        </p:nvSpPr>
        <p:spPr bwMode="auto">
          <a:xfrm>
            <a:off x="1131376" y="1064602"/>
            <a:ext cx="9061524" cy="47089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QUESTION SECTION:</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;thucsnet.com.			IN	A</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AUTHORITY SECTION:</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com.			172800	IN	NS	h.gtld-servers.net.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com.			172800	IN	NS	d.gtld-servers.net.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com.			172800	IN	NS	f.gtld-servers.net.</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com.			172800	IN	NS	b.gtld-servers.net.</a:t>
            </a:r>
            <a:endParaRPr lang="en-US"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algn="l"/>
            <a:endParaRPr lang="en-US"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ADDITIONAL SECTION:</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h.gtld-servers.net.	172800	IN	A	192.54.112.30</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d.gtld-servers.net.	172800	IN	A	192.31.80.30</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f.gtld-servers.net.	172800	IN	A	192.35.51.30</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b.gtld-servers.net.	172800	IN	A	192.33.14.30</a:t>
            </a:r>
          </a:p>
          <a:p>
            <a:pPr marL="127000" algn="l"/>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598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迭代查询过程交互信息格式</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51">
            <a:extLst>
              <a:ext uri="{FF2B5EF4-FFF2-40B4-BE49-F238E27FC236}">
                <a16:creationId xmlns:a16="http://schemas.microsoft.com/office/drawing/2014/main" id="{138514DA-1687-4450-98FD-107D460810D4}"/>
              </a:ext>
            </a:extLst>
          </p:cNvPr>
          <p:cNvSpPr>
            <a:spLocks noChangeArrowheads="1"/>
          </p:cNvSpPr>
          <p:nvPr/>
        </p:nvSpPr>
        <p:spPr bwMode="auto">
          <a:xfrm>
            <a:off x="0" y="3564504"/>
            <a:ext cx="12192000" cy="830997"/>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LDNS</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通过“</a:t>
            </a: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dig @f.gtld-servers.net  www.thucsnet.com”</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 得到</a:t>
            </a: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thucsnet.com</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区域的权威域名服务器及地址</a:t>
            </a:r>
          </a:p>
        </p:txBody>
      </p:sp>
      <p:sp>
        <p:nvSpPr>
          <p:cNvPr id="13" name="文本框 2">
            <a:extLst>
              <a:ext uri="{FF2B5EF4-FFF2-40B4-BE49-F238E27FC236}">
                <a16:creationId xmlns:a16="http://schemas.microsoft.com/office/drawing/2014/main" id="{D3B89E68-430B-47C6-86A7-DBCD19A4C424}"/>
              </a:ext>
            </a:extLst>
          </p:cNvPr>
          <p:cNvSpPr txBox="1">
            <a:spLocks noChangeArrowheads="1"/>
          </p:cNvSpPr>
          <p:nvPr/>
        </p:nvSpPr>
        <p:spPr bwMode="auto">
          <a:xfrm>
            <a:off x="990862" y="4603098"/>
            <a:ext cx="9582914"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r>
              <a:rPr lang="x-none" sz="2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QUESTION SECTION:</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r>
              <a:rPr lang="x-none" sz="2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;www.thucsnet.com.		IN	A</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r>
              <a:rPr lang="x-none" sz="2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r>
              <a:rPr lang="x-none" sz="2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ANSWER SECTION:</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r>
              <a:rPr lang="x-none" sz="2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www.thucsnet.com.	600	IN	A	47.94.221.113</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5">
            <a:extLst>
              <a:ext uri="{FF2B5EF4-FFF2-40B4-BE49-F238E27FC236}">
                <a16:creationId xmlns:a16="http://schemas.microsoft.com/office/drawing/2014/main" id="{5F266B94-7BC9-4ECF-BE72-E2A8A40D185C}"/>
              </a:ext>
            </a:extLst>
          </p:cNvPr>
          <p:cNvSpPr txBox="1">
            <a:spLocks noChangeArrowheads="1"/>
          </p:cNvSpPr>
          <p:nvPr/>
        </p:nvSpPr>
        <p:spPr bwMode="auto">
          <a:xfrm>
            <a:off x="990862" y="925472"/>
            <a:ext cx="9648451"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AUTHORITY SECTION:</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thucsnet.com.		172800	IN	NS	dns2.hichina.com.</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thucsnet.com.		172800	IN	NS	dns1.hichina.com.</a:t>
            </a:r>
            <a:endParaRPr lang="en-US"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p>
            <a:pPr marL="127000" algn="l"/>
            <a:endParaRPr lang="en-US"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ADDITIONAL SECTION:</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dns2.hichina.com.	172800	IN	A	106.11.141.114</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dns2.hichina.com.	172800	IN	AAAA	2400:3200:2000:21::1</a:t>
            </a:r>
          </a:p>
          <a:p>
            <a:pPr marL="127000" algn="l"/>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dns1.hichina.com.	172800	IN	A	106.11.141.113</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51">
            <a:extLst>
              <a:ext uri="{FF2B5EF4-FFF2-40B4-BE49-F238E27FC236}">
                <a16:creationId xmlns:a16="http://schemas.microsoft.com/office/drawing/2014/main" id="{2F9B8DA8-E9FD-4D5E-A72B-C956C821454F}"/>
              </a:ext>
            </a:extLst>
          </p:cNvPr>
          <p:cNvSpPr>
            <a:spLocks noChangeArrowheads="1"/>
          </p:cNvSpPr>
          <p:nvPr/>
        </p:nvSpPr>
        <p:spPr bwMode="auto">
          <a:xfrm>
            <a:off x="0" y="6396335"/>
            <a:ext cx="12192000" cy="461665"/>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LDNS</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通过</a:t>
            </a: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“dig @dns1.hichina.com   www.thucsnet.com”</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得到</a:t>
            </a:r>
            <a:r>
              <a:rPr lang="en-US" altLang="zh-CN"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IP</a:t>
            </a:r>
            <a:r>
              <a:rPr lang="zh-CN" altLang="en-US" sz="24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地址</a:t>
            </a:r>
          </a:p>
        </p:txBody>
      </p:sp>
    </p:spTree>
    <p:extLst>
      <p:ext uri="{BB962C8B-B14F-4D97-AF65-F5344CB8AC3E}">
        <p14:creationId xmlns:p14="http://schemas.microsoft.com/office/powerpoint/2010/main" val="139161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反向查询</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51">
            <a:extLst>
              <a:ext uri="{FF2B5EF4-FFF2-40B4-BE49-F238E27FC236}">
                <a16:creationId xmlns:a16="http://schemas.microsoft.com/office/drawing/2014/main" id="{138514DA-1687-4450-98FD-107D460810D4}"/>
              </a:ext>
            </a:extLst>
          </p:cNvPr>
          <p:cNvSpPr>
            <a:spLocks noChangeArrowheads="1"/>
          </p:cNvSpPr>
          <p:nvPr/>
        </p:nvSpPr>
        <p:spPr bwMode="auto">
          <a:xfrm>
            <a:off x="0" y="5473005"/>
            <a:ext cx="12192000" cy="1384995"/>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使用</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dig -x IP</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DNS</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解析器通过迭代查询发送请求，使用</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IP</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地址获得相关的域名或主机名</a:t>
            </a:r>
            <a:endPar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spcBef>
                <a:spcPct val="0"/>
              </a:spcBef>
            </a:pP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如对地址</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8.8.8.8</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发起查询，则</a:t>
            </a:r>
            <a:r>
              <a:rPr lang="en-US" altLang="zh-CN"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ANSWER SECTION</a:t>
            </a:r>
            <a:r>
              <a:rPr lang="zh-CN" altLang="en-US" sz="28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得到地址对应的域名</a:t>
            </a:r>
          </a:p>
        </p:txBody>
      </p:sp>
      <p:sp>
        <p:nvSpPr>
          <p:cNvPr id="9" name="文本框 2">
            <a:extLst>
              <a:ext uri="{FF2B5EF4-FFF2-40B4-BE49-F238E27FC236}">
                <a16:creationId xmlns:a16="http://schemas.microsoft.com/office/drawing/2014/main" id="{0ADC0667-1393-45AA-9EAD-60F1662B42CA}"/>
              </a:ext>
            </a:extLst>
          </p:cNvPr>
          <p:cNvSpPr txBox="1">
            <a:spLocks noChangeArrowheads="1"/>
          </p:cNvSpPr>
          <p:nvPr/>
        </p:nvSpPr>
        <p:spPr bwMode="auto">
          <a:xfrm>
            <a:off x="1426010" y="1972543"/>
            <a:ext cx="9633156"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lgn="l"/>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 dig -x 8.8.8.8</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 QUESTION SECTION:</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;8.8.8.8.in-addr.arpa.		IN	PTR</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latin typeface="微软雅黑" panose="020B0503020204020204" pitchFamily="34" charset="-122"/>
                <a:ea typeface="微软雅黑" panose="020B0503020204020204" pitchFamily="34" charset="-122"/>
                <a:cs typeface="Times New Roman" panose="02020603050405020304" pitchFamily="18" charset="0"/>
              </a:rPr>
              <a:t>;; ANSWER SECTION:</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100" dirty="0">
                <a:latin typeface="微软雅黑" panose="020B0503020204020204" pitchFamily="34" charset="-122"/>
                <a:ea typeface="微软雅黑" panose="020B0503020204020204" pitchFamily="34" charset="-122"/>
                <a:cs typeface="Times New Roman" panose="02020603050405020304" pitchFamily="18" charset="0"/>
              </a:rPr>
              <a:t>8.8.8.8.in-addr.arpa.</a:t>
            </a:r>
            <a:r>
              <a:rPr lang="x-none" sz="2000" kern="100" dirty="0">
                <a:effectLst/>
                <a:latin typeface="微软雅黑" panose="020B0503020204020204" pitchFamily="34" charset="-122"/>
                <a:ea typeface="微软雅黑" panose="020B0503020204020204" pitchFamily="34" charset="-122"/>
                <a:cs typeface="Times New Roman" panose="02020603050405020304" pitchFamily="18" charset="0"/>
              </a:rPr>
              <a:t>	5	IN	PTR	dns.google.</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9297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第三节 </a:t>
            </a:r>
            <a:r>
              <a:rPr lang="en-US" altLang="zh-CN" dirty="0"/>
              <a:t>DNS</a:t>
            </a:r>
            <a:r>
              <a:rPr lang="zh-CN" altLang="en-US" dirty="0"/>
              <a:t>攻击</a:t>
            </a:r>
          </a:p>
        </p:txBody>
      </p:sp>
      <p:sp>
        <p:nvSpPr>
          <p:cNvPr id="2" name="矩形 1">
            <a:extLst>
              <a:ext uri="{FF2B5EF4-FFF2-40B4-BE49-F238E27FC236}">
                <a16:creationId xmlns:a16="http://schemas.microsoft.com/office/drawing/2014/main" id="{23375639-BB55-A741-A01D-59AE41DEB0EA}"/>
              </a:ext>
            </a:extLst>
          </p:cNvPr>
          <p:cNvSpPr/>
          <p:nvPr/>
        </p:nvSpPr>
        <p:spPr>
          <a:xfrm>
            <a:off x="3488972" y="2051158"/>
            <a:ext cx="5944226" cy="2797048"/>
          </a:xfrm>
          <a:prstGeom prst="rect">
            <a:avLst/>
          </a:prstGeom>
        </p:spPr>
        <p:txBody>
          <a:bodyPr wrap="square">
            <a:spAutoFit/>
          </a:bodyPr>
          <a:lstStyle/>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本地</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   远程</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来自恶意</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服务器的回复伪造攻击</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拒绝服务攻击</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4655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攻击面</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Group 4">
            <a:extLst>
              <a:ext uri="{FF2B5EF4-FFF2-40B4-BE49-F238E27FC236}">
                <a16:creationId xmlns:a16="http://schemas.microsoft.com/office/drawing/2014/main" id="{DB9F7A13-C37A-4C25-B077-AAB973135308}"/>
              </a:ext>
            </a:extLst>
          </p:cNvPr>
          <p:cNvGrpSpPr>
            <a:grpSpLocks noChangeAspect="1"/>
          </p:cNvGrpSpPr>
          <p:nvPr/>
        </p:nvGrpSpPr>
        <p:grpSpPr>
          <a:xfrm>
            <a:off x="782320" y="1403610"/>
            <a:ext cx="3538055" cy="5066013"/>
            <a:chOff x="612503" y="1412965"/>
            <a:chExt cx="3397220" cy="4864334"/>
          </a:xfrm>
        </p:grpSpPr>
        <p:sp>
          <p:nvSpPr>
            <p:cNvPr id="49" name="Rectangle 52">
              <a:extLst>
                <a:ext uri="{FF2B5EF4-FFF2-40B4-BE49-F238E27FC236}">
                  <a16:creationId xmlns:a16="http://schemas.microsoft.com/office/drawing/2014/main" id="{9DF0F200-41EC-45A8-9F48-B0FBEFCD09B3}"/>
                </a:ext>
              </a:extLst>
            </p:cNvPr>
            <p:cNvSpPr/>
            <p:nvPr/>
          </p:nvSpPr>
          <p:spPr>
            <a:xfrm>
              <a:off x="612503" y="1412965"/>
              <a:ext cx="3081384" cy="4677954"/>
            </a:xfrm>
            <a:prstGeom prst="rect">
              <a:avLst/>
            </a:prstGeom>
            <a:solidFill>
              <a:srgbClr val="629DD1">
                <a:lumMod val="60000"/>
                <a:lumOff val="40000"/>
              </a:srgbClr>
            </a:solidFill>
            <a:ln w="12700" cap="flat" cmpd="sng" algn="ctr">
              <a:noFill/>
              <a:prstDash val="solid"/>
              <a:miter lim="800000"/>
            </a:ln>
            <a:effectLst/>
          </p:spPr>
          <p:txBody>
            <a:bodyPr rtlCol="0" anchor="ctr"/>
            <a:lstStyle/>
            <a:p>
              <a:pPr algn="ctr">
                <a:lnSpc>
                  <a:spcPct val="150000"/>
                </a:lnSpc>
                <a:defRPr/>
              </a:pPr>
              <a:endParaRPr lang="en-GB" kern="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51" name="Rectangle 54">
              <a:extLst>
                <a:ext uri="{FF2B5EF4-FFF2-40B4-BE49-F238E27FC236}">
                  <a16:creationId xmlns:a16="http://schemas.microsoft.com/office/drawing/2014/main" id="{FD4F3A4E-18A4-4F64-992E-B4CD1866EE7C}"/>
                </a:ext>
              </a:extLst>
            </p:cNvPr>
            <p:cNvSpPr/>
            <p:nvPr/>
          </p:nvSpPr>
          <p:spPr>
            <a:xfrm>
              <a:off x="928339" y="1599345"/>
              <a:ext cx="3081384" cy="4677954"/>
            </a:xfrm>
            <a:prstGeom prst="rect">
              <a:avLst/>
            </a:prstGeom>
            <a:noFill/>
            <a:ln w="22225" cap="flat" cmpd="sng" algn="ctr">
              <a:solidFill>
                <a:srgbClr val="ACCBF9">
                  <a:lumMod val="75000"/>
                </a:srgbClr>
              </a:solidFill>
              <a:prstDash val="solid"/>
              <a:miter lim="800000"/>
            </a:ln>
            <a:effectLst/>
          </p:spPr>
          <p:txBody>
            <a:bodyPr rtlCol="0" anchor="ctr"/>
            <a:lstStyle/>
            <a:p>
              <a:pPr algn="ctr">
                <a:lnSpc>
                  <a:spcPct val="150000"/>
                </a:lnSpc>
                <a:defRPr/>
              </a:pPr>
              <a:endParaRPr lang="en-GB" kern="0">
                <a:solidFill>
                  <a:prstClr val="white"/>
                </a:solidFill>
                <a:latin typeface="Arial" panose="020B0604020202020204" pitchFamily="34" charset="0"/>
                <a:ea typeface="微软雅黑" panose="020B0503020204020204" charset="-122"/>
                <a:sym typeface="Arial" panose="020B0604020202020204" pitchFamily="34" charset="0"/>
              </a:endParaRPr>
            </a:p>
          </p:txBody>
        </p:sp>
      </p:grpSp>
      <p:grpSp>
        <p:nvGrpSpPr>
          <p:cNvPr id="65" name="组合 64">
            <a:extLst>
              <a:ext uri="{FF2B5EF4-FFF2-40B4-BE49-F238E27FC236}">
                <a16:creationId xmlns:a16="http://schemas.microsoft.com/office/drawing/2014/main" id="{C71AEC9B-0779-44B5-AD9D-E8F733A47F3F}"/>
              </a:ext>
            </a:extLst>
          </p:cNvPr>
          <p:cNvGrpSpPr/>
          <p:nvPr/>
        </p:nvGrpSpPr>
        <p:grpSpPr>
          <a:xfrm>
            <a:off x="4737620" y="1669282"/>
            <a:ext cx="311150" cy="4081780"/>
            <a:chOff x="10359" y="3340"/>
            <a:chExt cx="490" cy="6428"/>
          </a:xfrm>
        </p:grpSpPr>
        <p:sp>
          <p:nvSpPr>
            <p:cNvPr id="66" name="Oval 55">
              <a:extLst>
                <a:ext uri="{FF2B5EF4-FFF2-40B4-BE49-F238E27FC236}">
                  <a16:creationId xmlns:a16="http://schemas.microsoft.com/office/drawing/2014/main" id="{B0B0A1C9-2820-48ED-A939-D74F56FE8826}"/>
                </a:ext>
              </a:extLst>
            </p:cNvPr>
            <p:cNvSpPr/>
            <p:nvPr/>
          </p:nvSpPr>
          <p:spPr>
            <a:xfrm>
              <a:off x="10365" y="3340"/>
              <a:ext cx="484" cy="484"/>
            </a:xfrm>
            <a:prstGeom prst="ellipse">
              <a:avLst/>
            </a:prstGeom>
            <a:solidFill>
              <a:srgbClr val="ACCBF9"/>
            </a:solidFill>
            <a:ln w="12700" cap="flat" cmpd="sng" algn="ctr">
              <a:solidFill>
                <a:srgbClr val="629DD1">
                  <a:shade val="50000"/>
                </a:srgbClr>
              </a:solidFill>
              <a:prstDash val="solid"/>
              <a:miter lim="800000"/>
            </a:ln>
            <a:effectLst>
              <a:outerShdw blurRad="190500" dist="63500" dir="2700000" algn="tl" rotWithShape="0">
                <a:prstClr val="black">
                  <a:alpha val="40000"/>
                </a:prstClr>
              </a:outerShdw>
            </a:effectLst>
          </p:spPr>
          <p:txBody>
            <a:bodyPr rtlCol="0" anchor="ctr"/>
            <a:lstStyle/>
            <a:p>
              <a:pPr algn="ctr">
                <a:lnSpc>
                  <a:spcPct val="150000"/>
                </a:lnSpc>
                <a:defRPr/>
              </a:pPr>
              <a:endParaRPr lang="en-GB" kern="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68" name="Oval 57">
              <a:extLst>
                <a:ext uri="{FF2B5EF4-FFF2-40B4-BE49-F238E27FC236}">
                  <a16:creationId xmlns:a16="http://schemas.microsoft.com/office/drawing/2014/main" id="{B4044E06-18F0-42A4-8BB8-0A92B34F6F8D}"/>
                </a:ext>
              </a:extLst>
            </p:cNvPr>
            <p:cNvSpPr/>
            <p:nvPr/>
          </p:nvSpPr>
          <p:spPr>
            <a:xfrm>
              <a:off x="10359" y="6915"/>
              <a:ext cx="484" cy="484"/>
            </a:xfrm>
            <a:prstGeom prst="ellipse">
              <a:avLst/>
            </a:prstGeom>
            <a:solidFill>
              <a:srgbClr val="ACCBF9"/>
            </a:solidFill>
            <a:ln w="12700" cap="flat" cmpd="sng" algn="ctr">
              <a:solidFill>
                <a:srgbClr val="1F5FA0"/>
              </a:solidFill>
              <a:prstDash val="solid"/>
              <a:miter lim="800000"/>
            </a:ln>
            <a:effectLst>
              <a:outerShdw blurRad="190500" dist="63500" dir="2700000" algn="tl" rotWithShape="0">
                <a:prstClr val="black">
                  <a:alpha val="40000"/>
                </a:prstClr>
              </a:outerShdw>
            </a:effectLst>
          </p:spPr>
          <p:txBody>
            <a:bodyPr rtlCol="0" anchor="ctr"/>
            <a:lstStyle/>
            <a:p>
              <a:pPr algn="ctr">
                <a:lnSpc>
                  <a:spcPct val="150000"/>
                </a:lnSpc>
                <a:defRPr/>
              </a:pPr>
              <a:endParaRPr lang="en-GB" kern="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69" name="Oval 58">
              <a:extLst>
                <a:ext uri="{FF2B5EF4-FFF2-40B4-BE49-F238E27FC236}">
                  <a16:creationId xmlns:a16="http://schemas.microsoft.com/office/drawing/2014/main" id="{7A0A7995-A7B3-42EF-8FE2-18BC2175D02C}"/>
                </a:ext>
              </a:extLst>
            </p:cNvPr>
            <p:cNvSpPr/>
            <p:nvPr/>
          </p:nvSpPr>
          <p:spPr>
            <a:xfrm>
              <a:off x="10365" y="9284"/>
              <a:ext cx="484" cy="484"/>
            </a:xfrm>
            <a:prstGeom prst="ellipse">
              <a:avLst/>
            </a:prstGeom>
            <a:solidFill>
              <a:srgbClr val="ACCBF9"/>
            </a:solidFill>
            <a:ln w="12700" cap="flat" cmpd="sng" algn="ctr">
              <a:solidFill>
                <a:srgbClr val="4A66AC"/>
              </a:solidFill>
              <a:prstDash val="solid"/>
              <a:miter lim="800000"/>
            </a:ln>
            <a:effectLst>
              <a:outerShdw blurRad="190500" dist="63500" dir="2700000" algn="tl" rotWithShape="0">
                <a:prstClr val="black">
                  <a:alpha val="40000"/>
                </a:prstClr>
              </a:outerShdw>
            </a:effectLst>
          </p:spPr>
          <p:txBody>
            <a:bodyPr rtlCol="0" anchor="ctr"/>
            <a:lstStyle/>
            <a:p>
              <a:pPr algn="ctr">
                <a:lnSpc>
                  <a:spcPct val="150000"/>
                </a:lnSpc>
                <a:defRPr/>
              </a:pPr>
              <a:endParaRPr lang="en-GB" kern="0">
                <a:solidFill>
                  <a:prstClr val="white"/>
                </a:solidFill>
                <a:latin typeface="Arial" panose="020B0604020202020204" pitchFamily="34" charset="0"/>
                <a:ea typeface="微软雅黑" panose="020B0503020204020204" charset="-122"/>
                <a:sym typeface="Arial" panose="020B0604020202020204" pitchFamily="34" charset="0"/>
              </a:endParaRPr>
            </a:p>
          </p:txBody>
        </p:sp>
        <p:cxnSp>
          <p:nvCxnSpPr>
            <p:cNvPr id="70" name="Straight Connector 83">
              <a:extLst>
                <a:ext uri="{FF2B5EF4-FFF2-40B4-BE49-F238E27FC236}">
                  <a16:creationId xmlns:a16="http://schemas.microsoft.com/office/drawing/2014/main" id="{11908FE7-74DD-47CC-8464-555AB02E5584}"/>
                </a:ext>
              </a:extLst>
            </p:cNvPr>
            <p:cNvCxnSpPr>
              <a:cxnSpLocks/>
              <a:stCxn id="66" idx="4"/>
            </p:cNvCxnSpPr>
            <p:nvPr/>
          </p:nvCxnSpPr>
          <p:spPr>
            <a:xfrm>
              <a:off x="10607" y="3824"/>
              <a:ext cx="0" cy="2157"/>
            </a:xfrm>
            <a:prstGeom prst="line">
              <a:avLst/>
            </a:prstGeom>
            <a:noFill/>
            <a:ln w="6350" cap="flat" cmpd="sng" algn="ctr">
              <a:solidFill>
                <a:sysClr val="window" lastClr="FFFFFF">
                  <a:lumMod val="75000"/>
                </a:sysClr>
              </a:solidFill>
              <a:prstDash val="solid"/>
              <a:miter lim="800000"/>
            </a:ln>
            <a:effectLst/>
          </p:spPr>
        </p:cxnSp>
        <p:cxnSp>
          <p:nvCxnSpPr>
            <p:cNvPr id="71" name="Straight Connector 84">
              <a:extLst>
                <a:ext uri="{FF2B5EF4-FFF2-40B4-BE49-F238E27FC236}">
                  <a16:creationId xmlns:a16="http://schemas.microsoft.com/office/drawing/2014/main" id="{8FA33785-F212-4FA2-84BC-891AB10355D7}"/>
                </a:ext>
              </a:extLst>
            </p:cNvPr>
            <p:cNvCxnSpPr>
              <a:cxnSpLocks/>
              <a:endCxn id="68" idx="0"/>
            </p:cNvCxnSpPr>
            <p:nvPr/>
          </p:nvCxnSpPr>
          <p:spPr>
            <a:xfrm>
              <a:off x="10601" y="5417"/>
              <a:ext cx="0" cy="1498"/>
            </a:xfrm>
            <a:prstGeom prst="line">
              <a:avLst/>
            </a:prstGeom>
            <a:noFill/>
            <a:ln w="6350" cap="flat" cmpd="sng" algn="ctr">
              <a:solidFill>
                <a:sysClr val="window" lastClr="FFFFFF">
                  <a:lumMod val="75000"/>
                </a:sysClr>
              </a:solidFill>
              <a:prstDash val="solid"/>
              <a:miter lim="800000"/>
            </a:ln>
            <a:effectLst/>
          </p:spPr>
        </p:cxnSp>
        <p:cxnSp>
          <p:nvCxnSpPr>
            <p:cNvPr id="72" name="Straight Connector 85">
              <a:extLst>
                <a:ext uri="{FF2B5EF4-FFF2-40B4-BE49-F238E27FC236}">
                  <a16:creationId xmlns:a16="http://schemas.microsoft.com/office/drawing/2014/main" id="{B82542A3-8401-4B3B-9928-0AEFE28D8D24}"/>
                </a:ext>
              </a:extLst>
            </p:cNvPr>
            <p:cNvCxnSpPr>
              <a:stCxn id="68" idx="4"/>
              <a:endCxn id="69" idx="0"/>
            </p:cNvCxnSpPr>
            <p:nvPr/>
          </p:nvCxnSpPr>
          <p:spPr>
            <a:xfrm>
              <a:off x="10601" y="7399"/>
              <a:ext cx="6" cy="1885"/>
            </a:xfrm>
            <a:prstGeom prst="line">
              <a:avLst/>
            </a:prstGeom>
            <a:noFill/>
            <a:ln w="6350" cap="flat" cmpd="sng" algn="ctr">
              <a:solidFill>
                <a:sysClr val="window" lastClr="FFFFFF">
                  <a:lumMod val="75000"/>
                </a:sysClr>
              </a:solidFill>
              <a:prstDash val="solid"/>
              <a:miter lim="800000"/>
            </a:ln>
            <a:effectLst/>
          </p:spPr>
        </p:cxnSp>
      </p:grpSp>
      <p:grpSp>
        <p:nvGrpSpPr>
          <p:cNvPr id="73" name="组合 72">
            <a:extLst>
              <a:ext uri="{FF2B5EF4-FFF2-40B4-BE49-F238E27FC236}">
                <a16:creationId xmlns:a16="http://schemas.microsoft.com/office/drawing/2014/main" id="{E48BD710-CE8F-4A7F-92F9-BEFB31700896}"/>
              </a:ext>
            </a:extLst>
          </p:cNvPr>
          <p:cNvGrpSpPr/>
          <p:nvPr/>
        </p:nvGrpSpPr>
        <p:grpSpPr>
          <a:xfrm>
            <a:off x="5145926" y="1265887"/>
            <a:ext cx="6590665" cy="2200910"/>
            <a:chOff x="11560" y="2889"/>
            <a:chExt cx="10379" cy="3466"/>
          </a:xfrm>
        </p:grpSpPr>
        <p:sp>
          <p:nvSpPr>
            <p:cNvPr id="74" name="Rectangle 8">
              <a:extLst>
                <a:ext uri="{FF2B5EF4-FFF2-40B4-BE49-F238E27FC236}">
                  <a16:creationId xmlns:a16="http://schemas.microsoft.com/office/drawing/2014/main" id="{11474C90-76E9-4E1B-815A-3742ABDB0EA3}"/>
                </a:ext>
              </a:extLst>
            </p:cNvPr>
            <p:cNvSpPr/>
            <p:nvPr/>
          </p:nvSpPr>
          <p:spPr>
            <a:xfrm>
              <a:off x="11690" y="3537"/>
              <a:ext cx="10249" cy="2818"/>
            </a:xfrm>
            <a:prstGeom prst="rect">
              <a:avLst/>
            </a:prstGeom>
          </p:spPr>
          <p:txBody>
            <a:bodyPr wrap="square" lIns="0" tIns="0" rIns="0" bIns="0">
              <a:spAutoFit/>
            </a:bodyPr>
            <a:lstStyle/>
            <a:p>
              <a:pPr>
                <a:lnSpc>
                  <a:spcPct val="150000"/>
                </a:lnSpc>
              </a:pP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1.</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修改</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a:t>
              </a:r>
              <a:r>
                <a:rPr lang="en-US" altLang="zh-CN" sz="2000" dirty="0" err="1">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etc</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a:t>
              </a:r>
              <a:r>
                <a:rPr lang="en-US" altLang="zh-CN" sz="2000" dirty="0" err="1">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resolv.conf</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等配置文件，则计算机不发送任何</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查询请求</a:t>
              </a:r>
              <a:endPar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endParaRPr>
            </a:p>
            <a:p>
              <a:pPr>
                <a:lnSpc>
                  <a:spcPct val="150000"/>
                </a:lnSpc>
              </a:pP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2.</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用户机发送</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请求时，攻击者立即发送一个欺骗回复</a:t>
              </a:r>
            </a:p>
            <a:p>
              <a:pPr>
                <a:lnSpc>
                  <a:spcPct val="150000"/>
                </a:lnSpc>
              </a:pPr>
              <a:endPar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endParaRPr>
            </a:p>
          </p:txBody>
        </p:sp>
        <p:sp>
          <p:nvSpPr>
            <p:cNvPr id="75" name="文本框 20">
              <a:extLst>
                <a:ext uri="{FF2B5EF4-FFF2-40B4-BE49-F238E27FC236}">
                  <a16:creationId xmlns:a16="http://schemas.microsoft.com/office/drawing/2014/main" id="{F096567E-8CE9-4362-B2E7-C8116A7005E1}"/>
                </a:ext>
              </a:extLst>
            </p:cNvPr>
            <p:cNvSpPr txBox="1"/>
            <p:nvPr/>
          </p:nvSpPr>
          <p:spPr>
            <a:xfrm>
              <a:off x="11560" y="2889"/>
              <a:ext cx="3621" cy="691"/>
            </a:xfrm>
            <a:prstGeom prst="rect">
              <a:avLst/>
            </a:prstGeom>
            <a:noFill/>
          </p:spPr>
          <p:txBody>
            <a:bodyPr wrap="square" lIns="68580" tIns="34290" rIns="68580" bIns="34290" rtlCol="0">
              <a:spAutoFit/>
            </a:bodyPr>
            <a:lstStyle/>
            <a:p>
              <a:r>
                <a:rPr lang="zh-CN" altLang="en-US" sz="2400" b="1" dirty="0">
                  <a:solidFill>
                    <a:prstClr val="black">
                      <a:lumMod val="75000"/>
                      <a:lumOff val="25000"/>
                    </a:prstClr>
                  </a:solidFill>
                  <a:latin typeface="微软雅黑" panose="020B0503020204020204" charset="-122"/>
                  <a:ea typeface="微软雅黑" panose="020B0503020204020204" charset="-122"/>
                </a:rPr>
                <a:t>感染计算机</a:t>
              </a:r>
            </a:p>
          </p:txBody>
        </p:sp>
      </p:grpSp>
      <p:grpSp>
        <p:nvGrpSpPr>
          <p:cNvPr id="85" name="组合 84">
            <a:extLst>
              <a:ext uri="{FF2B5EF4-FFF2-40B4-BE49-F238E27FC236}">
                <a16:creationId xmlns:a16="http://schemas.microsoft.com/office/drawing/2014/main" id="{42E21351-99DC-49D9-8CE9-B6D624B86608}"/>
              </a:ext>
            </a:extLst>
          </p:cNvPr>
          <p:cNvGrpSpPr/>
          <p:nvPr/>
        </p:nvGrpSpPr>
        <p:grpSpPr>
          <a:xfrm>
            <a:off x="5117351" y="2802762"/>
            <a:ext cx="6705600" cy="765175"/>
            <a:chOff x="11560" y="2889"/>
            <a:chExt cx="10560" cy="1205"/>
          </a:xfrm>
        </p:grpSpPr>
        <p:sp>
          <p:nvSpPr>
            <p:cNvPr id="86" name="Rectangle 8">
              <a:extLst>
                <a:ext uri="{FF2B5EF4-FFF2-40B4-BE49-F238E27FC236}">
                  <a16:creationId xmlns:a16="http://schemas.microsoft.com/office/drawing/2014/main" id="{6513C2D0-44EE-459E-8282-34EAB9C42C15}"/>
                </a:ext>
              </a:extLst>
            </p:cNvPr>
            <p:cNvSpPr/>
            <p:nvPr/>
          </p:nvSpPr>
          <p:spPr>
            <a:xfrm>
              <a:off x="11748" y="3453"/>
              <a:ext cx="10372" cy="641"/>
            </a:xfrm>
            <a:prstGeom prst="rect">
              <a:avLst/>
            </a:prstGeom>
          </p:spPr>
          <p:txBody>
            <a:bodyPr wrap="square" lIns="0" tIns="0" rIns="0" bIns="0">
              <a:spAutoFit/>
            </a:bodyPr>
            <a:lstStyle/>
            <a:p>
              <a:pPr>
                <a:lnSpc>
                  <a:spcPct val="150000"/>
                </a:lnSpc>
              </a:pPr>
              <a:endPar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endParaRPr>
            </a:p>
          </p:txBody>
        </p:sp>
        <p:sp>
          <p:nvSpPr>
            <p:cNvPr id="87" name="文本框 20">
              <a:extLst>
                <a:ext uri="{FF2B5EF4-FFF2-40B4-BE49-F238E27FC236}">
                  <a16:creationId xmlns:a16="http://schemas.microsoft.com/office/drawing/2014/main" id="{13F5BE8E-02CB-4A8C-BA6B-35D21396757A}"/>
                </a:ext>
              </a:extLst>
            </p:cNvPr>
            <p:cNvSpPr txBox="1"/>
            <p:nvPr/>
          </p:nvSpPr>
          <p:spPr>
            <a:xfrm>
              <a:off x="11560" y="2889"/>
              <a:ext cx="3621" cy="691"/>
            </a:xfrm>
            <a:prstGeom prst="rect">
              <a:avLst/>
            </a:prstGeom>
            <a:noFill/>
          </p:spPr>
          <p:txBody>
            <a:bodyPr wrap="square" lIns="68580" tIns="34290" rIns="68580" bIns="34290" rtlCol="0">
              <a:spAutoFit/>
            </a:bodyPr>
            <a:lstStyle/>
            <a:p>
              <a:pPr algn="ctr"/>
              <a:endParaRPr lang="zh-CN" altLang="en-US" sz="2400" b="1" dirty="0">
                <a:solidFill>
                  <a:prstClr val="black">
                    <a:lumMod val="75000"/>
                    <a:lumOff val="25000"/>
                  </a:prstClr>
                </a:solidFill>
                <a:latin typeface="微软雅黑" panose="020B0503020204020204" charset="-122"/>
                <a:ea typeface="微软雅黑" panose="020B0503020204020204" charset="-122"/>
              </a:endParaRPr>
            </a:p>
          </p:txBody>
        </p:sp>
      </p:grpSp>
      <p:grpSp>
        <p:nvGrpSpPr>
          <p:cNvPr id="88" name="组合 87">
            <a:extLst>
              <a:ext uri="{FF2B5EF4-FFF2-40B4-BE49-F238E27FC236}">
                <a16:creationId xmlns:a16="http://schemas.microsoft.com/office/drawing/2014/main" id="{09CD1DDA-D4D5-4708-B59D-AECD6921BF5A}"/>
              </a:ext>
            </a:extLst>
          </p:cNvPr>
          <p:cNvGrpSpPr/>
          <p:nvPr/>
        </p:nvGrpSpPr>
        <p:grpSpPr>
          <a:xfrm>
            <a:off x="5104650" y="3636333"/>
            <a:ext cx="6492240" cy="1226820"/>
            <a:chOff x="11560" y="2889"/>
            <a:chExt cx="10224" cy="1932"/>
          </a:xfrm>
        </p:grpSpPr>
        <p:sp>
          <p:nvSpPr>
            <p:cNvPr id="89" name="Rectangle 8">
              <a:extLst>
                <a:ext uri="{FF2B5EF4-FFF2-40B4-BE49-F238E27FC236}">
                  <a16:creationId xmlns:a16="http://schemas.microsoft.com/office/drawing/2014/main" id="{1C928B9F-88D1-4D3E-93F8-FB8EBF8D28C7}"/>
                </a:ext>
              </a:extLst>
            </p:cNvPr>
            <p:cNvSpPr/>
            <p:nvPr/>
          </p:nvSpPr>
          <p:spPr>
            <a:xfrm>
              <a:off x="11748" y="3453"/>
              <a:ext cx="10036" cy="1368"/>
            </a:xfrm>
            <a:prstGeom prst="rect">
              <a:avLst/>
            </a:prstGeom>
          </p:spPr>
          <p:txBody>
            <a:bodyPr wrap="square" lIns="0" tIns="0" rIns="0" bIns="0">
              <a:spAutoFit/>
            </a:bodyPr>
            <a:lstStyle/>
            <a:p>
              <a:pPr>
                <a:lnSpc>
                  <a:spcPct val="150000"/>
                </a:lnSpc>
              </a:pP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本地</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服务器向互联网</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服务器发送请求时，攻击者发送欺骗回复</a:t>
              </a:r>
            </a:p>
          </p:txBody>
        </p:sp>
        <p:sp>
          <p:nvSpPr>
            <p:cNvPr id="90" name="文本框 20">
              <a:extLst>
                <a:ext uri="{FF2B5EF4-FFF2-40B4-BE49-F238E27FC236}">
                  <a16:creationId xmlns:a16="http://schemas.microsoft.com/office/drawing/2014/main" id="{18B1D527-385E-4FED-9460-0F018DE92A7E}"/>
                </a:ext>
              </a:extLst>
            </p:cNvPr>
            <p:cNvSpPr txBox="1"/>
            <p:nvPr/>
          </p:nvSpPr>
          <p:spPr>
            <a:xfrm>
              <a:off x="11560" y="2889"/>
              <a:ext cx="4878" cy="691"/>
            </a:xfrm>
            <a:prstGeom prst="rect">
              <a:avLst/>
            </a:prstGeom>
            <a:noFill/>
          </p:spPr>
          <p:txBody>
            <a:bodyPr wrap="square" lIns="68580" tIns="34290" rIns="68580" bIns="34290" rtlCol="0">
              <a:spAutoFit/>
            </a:bodyPr>
            <a:lstStyle/>
            <a:p>
              <a:r>
                <a:rPr lang="zh-CN" altLang="en-US" sz="2400" b="1" dirty="0">
                  <a:solidFill>
                    <a:prstClr val="black">
                      <a:lumMod val="75000"/>
                      <a:lumOff val="25000"/>
                    </a:prstClr>
                  </a:solidFill>
                  <a:latin typeface="微软雅黑" panose="020B0503020204020204" charset="-122"/>
                  <a:ea typeface="微软雅黑" panose="020B0503020204020204" charset="-122"/>
                </a:rPr>
                <a:t>本地</a:t>
              </a:r>
              <a:r>
                <a:rPr lang="en-US" altLang="zh-CN" sz="2400" b="1" dirty="0">
                  <a:solidFill>
                    <a:prstClr val="black">
                      <a:lumMod val="75000"/>
                      <a:lumOff val="25000"/>
                    </a:prstClr>
                  </a:solidFill>
                  <a:latin typeface="微软雅黑" panose="020B0503020204020204" charset="-122"/>
                  <a:ea typeface="微软雅黑" panose="020B0503020204020204" charset="-122"/>
                </a:rPr>
                <a:t>DNS</a:t>
              </a:r>
              <a:r>
                <a:rPr lang="zh-CN" altLang="en-US" sz="2400" b="1" dirty="0">
                  <a:solidFill>
                    <a:prstClr val="black">
                      <a:lumMod val="75000"/>
                      <a:lumOff val="25000"/>
                    </a:prstClr>
                  </a:solidFill>
                  <a:latin typeface="微软雅黑" panose="020B0503020204020204" charset="-122"/>
                  <a:ea typeface="微软雅黑" panose="020B0503020204020204" charset="-122"/>
                </a:rPr>
                <a:t>服务器</a:t>
              </a:r>
            </a:p>
          </p:txBody>
        </p:sp>
      </p:grpSp>
      <p:grpSp>
        <p:nvGrpSpPr>
          <p:cNvPr id="91" name="组合 90">
            <a:extLst>
              <a:ext uri="{FF2B5EF4-FFF2-40B4-BE49-F238E27FC236}">
                <a16:creationId xmlns:a16="http://schemas.microsoft.com/office/drawing/2014/main" id="{E9808AEC-9FC9-432A-AF85-739F6567719B}"/>
              </a:ext>
            </a:extLst>
          </p:cNvPr>
          <p:cNvGrpSpPr/>
          <p:nvPr/>
        </p:nvGrpSpPr>
        <p:grpSpPr>
          <a:xfrm>
            <a:off x="5044961" y="5474837"/>
            <a:ext cx="5655310" cy="1224280"/>
            <a:chOff x="11560" y="2889"/>
            <a:chExt cx="8906" cy="1928"/>
          </a:xfrm>
        </p:grpSpPr>
        <p:sp>
          <p:nvSpPr>
            <p:cNvPr id="92" name="Rectangle 8">
              <a:extLst>
                <a:ext uri="{FF2B5EF4-FFF2-40B4-BE49-F238E27FC236}">
                  <a16:creationId xmlns:a16="http://schemas.microsoft.com/office/drawing/2014/main" id="{3B49C3BA-0A25-4993-9F4E-91C9DD632345}"/>
                </a:ext>
              </a:extLst>
            </p:cNvPr>
            <p:cNvSpPr/>
            <p:nvPr/>
          </p:nvSpPr>
          <p:spPr>
            <a:xfrm>
              <a:off x="11748" y="3453"/>
              <a:ext cx="8718" cy="1364"/>
            </a:xfrm>
            <a:prstGeom prst="rect">
              <a:avLst/>
            </a:prstGeom>
          </p:spPr>
          <p:txBody>
            <a:bodyPr wrap="square" lIns="0" tIns="0" rIns="0" bIns="0">
              <a:spAutoFit/>
            </a:bodyPr>
            <a:lstStyle/>
            <a:p>
              <a:pPr>
                <a:lnSpc>
                  <a:spcPct val="150000"/>
                </a:lnSpc>
              </a:pP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1.</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用户可能接受来自恶意</a:t>
              </a: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服务器的虚假信息</a:t>
              </a:r>
              <a:endPar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endParaRPr>
            </a:p>
            <a:p>
              <a:pPr>
                <a:lnSpc>
                  <a:spcPct val="150000"/>
                </a:lnSpc>
              </a:pPr>
              <a:r>
                <a:rPr lang="en-US" altLang="zh-CN"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2.DNS</a:t>
              </a:r>
              <a:r>
                <a:rPr lang="zh-CN" altLang="en-US" sz="2000" dirty="0">
                  <a:solidFill>
                    <a:prstClr val="black">
                      <a:lumMod val="75000"/>
                      <a:lumOff val="25000"/>
                    </a:prstClr>
                  </a:solidFill>
                  <a:latin typeface="Arial" panose="020B0604020202020204" pitchFamily="34" charset="0"/>
                  <a:ea typeface="微软雅黑" panose="020B0503020204020204" charset="-122"/>
                  <a:sym typeface="Arial" panose="020B0604020202020204" pitchFamily="34" charset="0"/>
                </a:rPr>
                <a:t>服务器本身遭受拒绝服务等攻击</a:t>
              </a:r>
            </a:p>
          </p:txBody>
        </p:sp>
        <p:sp>
          <p:nvSpPr>
            <p:cNvPr id="93" name="文本框 20">
              <a:extLst>
                <a:ext uri="{FF2B5EF4-FFF2-40B4-BE49-F238E27FC236}">
                  <a16:creationId xmlns:a16="http://schemas.microsoft.com/office/drawing/2014/main" id="{2CBF7E65-690E-486E-B4C8-A2BCED318B43}"/>
                </a:ext>
              </a:extLst>
            </p:cNvPr>
            <p:cNvSpPr txBox="1"/>
            <p:nvPr/>
          </p:nvSpPr>
          <p:spPr>
            <a:xfrm>
              <a:off x="11560" y="2889"/>
              <a:ext cx="4878" cy="691"/>
            </a:xfrm>
            <a:prstGeom prst="rect">
              <a:avLst/>
            </a:prstGeom>
            <a:noFill/>
          </p:spPr>
          <p:txBody>
            <a:bodyPr wrap="square" lIns="68580" tIns="34290" rIns="68580" bIns="34290" rtlCol="0">
              <a:spAutoFit/>
            </a:bodyPr>
            <a:lstStyle/>
            <a:p>
              <a:r>
                <a:rPr lang="en-US" altLang="zh-CN" sz="2400" b="1" dirty="0">
                  <a:solidFill>
                    <a:prstClr val="black">
                      <a:lumMod val="75000"/>
                      <a:lumOff val="25000"/>
                    </a:prstClr>
                  </a:solidFill>
                  <a:latin typeface="微软雅黑" panose="020B0503020204020204" charset="-122"/>
                  <a:ea typeface="微软雅黑" panose="020B0503020204020204" charset="-122"/>
                </a:rPr>
                <a:t>DNS</a:t>
              </a:r>
              <a:r>
                <a:rPr lang="zh-CN" altLang="en-US" sz="2400" b="1" dirty="0">
                  <a:solidFill>
                    <a:prstClr val="black">
                      <a:lumMod val="75000"/>
                      <a:lumOff val="25000"/>
                    </a:prstClr>
                  </a:solidFill>
                  <a:latin typeface="微软雅黑" panose="020B0503020204020204" charset="-122"/>
                  <a:ea typeface="微软雅黑" panose="020B0503020204020204" charset="-122"/>
                </a:rPr>
                <a:t>服务器</a:t>
              </a:r>
            </a:p>
          </p:txBody>
        </p:sp>
      </p:grpSp>
      <p:pic>
        <p:nvPicPr>
          <p:cNvPr id="10" name="图片 9">
            <a:extLst>
              <a:ext uri="{FF2B5EF4-FFF2-40B4-BE49-F238E27FC236}">
                <a16:creationId xmlns:a16="http://schemas.microsoft.com/office/drawing/2014/main" id="{06FC93A0-2832-4232-8710-4337F20EDBED}"/>
              </a:ext>
            </a:extLst>
          </p:cNvPr>
          <p:cNvPicPr>
            <a:picLocks noChangeAspect="1"/>
          </p:cNvPicPr>
          <p:nvPr/>
        </p:nvPicPr>
        <p:blipFill>
          <a:blip r:embed="rId3"/>
          <a:stretch>
            <a:fillRect/>
          </a:stretch>
        </p:blipFill>
        <p:spPr>
          <a:xfrm>
            <a:off x="1014482" y="1737164"/>
            <a:ext cx="3066499" cy="4635406"/>
          </a:xfrm>
          <a:prstGeom prst="rect">
            <a:avLst/>
          </a:prstGeom>
        </p:spPr>
      </p:pic>
    </p:spTree>
    <p:extLst>
      <p:ext uri="{BB962C8B-B14F-4D97-AF65-F5344CB8AC3E}">
        <p14:creationId xmlns:p14="http://schemas.microsoft.com/office/powerpoint/2010/main" val="189206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1EE29A1-C89A-8644-9C6C-B4B5595B99BE}"/>
              </a:ext>
            </a:extLst>
          </p:cNvPr>
          <p:cNvSpPr/>
          <p:nvPr/>
        </p:nvSpPr>
        <p:spPr>
          <a:xfrm>
            <a:off x="3792512" y="1518858"/>
            <a:ext cx="8399488" cy="175988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sp>
        <p:nvSpPr>
          <p:cNvPr id="3" name="矩形 2">
            <a:extLst>
              <a:ext uri="{FF2B5EF4-FFF2-40B4-BE49-F238E27FC236}">
                <a16:creationId xmlns:a16="http://schemas.microsoft.com/office/drawing/2014/main" id="{95390BD7-9E9C-0D4E-A92D-6F6196C9DABC}"/>
              </a:ext>
            </a:extLst>
          </p:cNvPr>
          <p:cNvSpPr/>
          <p:nvPr/>
        </p:nvSpPr>
        <p:spPr>
          <a:xfrm>
            <a:off x="0" y="1518857"/>
            <a:ext cx="3312826" cy="1759889"/>
          </a:xfrm>
          <a:prstGeom prst="rect">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sp>
        <p:nvSpPr>
          <p:cNvPr id="4" name="椭圆 3">
            <a:extLst>
              <a:ext uri="{FF2B5EF4-FFF2-40B4-BE49-F238E27FC236}">
                <a16:creationId xmlns:a16="http://schemas.microsoft.com/office/drawing/2014/main" id="{BF9CDFA6-B029-6B4C-B9E4-7CF16FFE8CAE}"/>
              </a:ext>
            </a:extLst>
          </p:cNvPr>
          <p:cNvSpPr/>
          <p:nvPr/>
        </p:nvSpPr>
        <p:spPr>
          <a:xfrm>
            <a:off x="2038665" y="1219057"/>
            <a:ext cx="2353456" cy="2398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pic>
        <p:nvPicPr>
          <p:cNvPr id="2" name="图片 1">
            <a:extLst>
              <a:ext uri="{FF2B5EF4-FFF2-40B4-BE49-F238E27FC236}">
                <a16:creationId xmlns:a16="http://schemas.microsoft.com/office/drawing/2014/main" id="{5B2DA16F-243B-C34F-9814-C50B58DF6044}"/>
              </a:ext>
            </a:extLst>
          </p:cNvPr>
          <p:cNvPicPr>
            <a:picLocks noChangeAspect="1"/>
          </p:cNvPicPr>
          <p:nvPr/>
        </p:nvPicPr>
        <p:blipFill>
          <a:blip r:embed="rId3"/>
          <a:stretch>
            <a:fillRect/>
          </a:stretch>
        </p:blipFill>
        <p:spPr>
          <a:xfrm>
            <a:off x="2093757" y="1296634"/>
            <a:ext cx="2243271" cy="2243271"/>
          </a:xfrm>
          <a:prstGeom prst="rect">
            <a:avLst/>
          </a:prstGeom>
          <a:noFill/>
          <a:ln>
            <a:noFill/>
          </a:ln>
          <a:effectLst>
            <a:reflection blurRad="6350" stA="50000" endA="300" endPos="38500" dist="50800" dir="5400000" sy="-100000" algn="bl" rotWithShape="0"/>
          </a:effectLst>
        </p:spPr>
      </p:pic>
      <p:sp>
        <p:nvSpPr>
          <p:cNvPr id="6" name="矩形 5">
            <a:extLst>
              <a:ext uri="{FF2B5EF4-FFF2-40B4-BE49-F238E27FC236}">
                <a16:creationId xmlns:a16="http://schemas.microsoft.com/office/drawing/2014/main" id="{10EE77B9-CAAB-9D47-886F-1F13DC4A4E9F}"/>
              </a:ext>
            </a:extLst>
          </p:cNvPr>
          <p:cNvSpPr/>
          <p:nvPr/>
        </p:nvSpPr>
        <p:spPr>
          <a:xfrm>
            <a:off x="4711535" y="2044858"/>
            <a:ext cx="4065537" cy="707886"/>
          </a:xfrm>
          <a:prstGeom prst="rect">
            <a:avLst/>
          </a:prstGeom>
        </p:spPr>
        <p:txBody>
          <a:bodyPr wrap="none">
            <a:spAutoFit/>
          </a:bodyPr>
          <a:lstStyle/>
          <a:p>
            <a:pPr>
              <a:defRPr/>
            </a:pPr>
            <a:r>
              <a:rPr lang="zh-CN" altLang="en-US" sz="4000" b="1" kern="100" dirty="0">
                <a:solidFill>
                  <a:prstClr val="white"/>
                </a:solidFill>
                <a:latin typeface="微软雅黑 Light"/>
                <a:cs typeface="Times New Roman" panose="02020603050405020304" pitchFamily="18" charset="0"/>
              </a:rPr>
              <a:t>第</a:t>
            </a:r>
            <a:r>
              <a:rPr lang="en-US" altLang="zh-CN" sz="4000" b="1" kern="100" dirty="0">
                <a:solidFill>
                  <a:prstClr val="white"/>
                </a:solidFill>
                <a:latin typeface="微软雅黑 Light"/>
                <a:cs typeface="Times New Roman" panose="02020603050405020304" pitchFamily="18" charset="0"/>
              </a:rPr>
              <a:t>10</a:t>
            </a:r>
            <a:r>
              <a:rPr lang="zh-CN" altLang="en-US" sz="4000" b="1" kern="100" dirty="0">
                <a:solidFill>
                  <a:prstClr val="white"/>
                </a:solidFill>
                <a:latin typeface="微软雅黑 Light"/>
                <a:cs typeface="Times New Roman" panose="02020603050405020304" pitchFamily="18" charset="0"/>
              </a:rPr>
              <a:t>章  </a:t>
            </a:r>
            <a:r>
              <a:rPr lang="en" altLang="zh-CN" sz="4000" b="1" kern="100" dirty="0">
                <a:solidFill>
                  <a:prstClr val="white"/>
                </a:solidFill>
                <a:latin typeface="微软雅黑 Light"/>
                <a:cs typeface="Times New Roman" panose="02020603050405020304" pitchFamily="18" charset="0"/>
              </a:rPr>
              <a:t>DNS</a:t>
            </a:r>
            <a:r>
              <a:rPr lang="zh-CN" altLang="en-US" sz="4000" b="1" kern="100" dirty="0">
                <a:solidFill>
                  <a:prstClr val="white"/>
                </a:solidFill>
                <a:latin typeface="微软雅黑 Light"/>
                <a:cs typeface="Times New Roman" panose="02020603050405020304" pitchFamily="18" charset="0"/>
              </a:rPr>
              <a:t>安全</a:t>
            </a:r>
            <a:endParaRPr lang="zh-CN" altLang="en-US" sz="4000" b="1" kern="100" dirty="0">
              <a:solidFill>
                <a:prstClr val="white"/>
              </a:solidFill>
              <a:latin typeface="微软雅黑 Light"/>
              <a:ea typeface="微软雅黑 Light"/>
              <a:cs typeface="Times New Roman" panose="02020603050405020304" pitchFamily="18" charset="0"/>
            </a:endParaRPr>
          </a:p>
        </p:txBody>
      </p:sp>
      <p:grpSp>
        <p:nvGrpSpPr>
          <p:cNvPr id="23" name="Group 5">
            <a:extLst>
              <a:ext uri="{FF2B5EF4-FFF2-40B4-BE49-F238E27FC236}">
                <a16:creationId xmlns:a16="http://schemas.microsoft.com/office/drawing/2014/main" id="{A124E9B0-D228-D247-8DB7-D556A9DBB8CF}"/>
              </a:ext>
            </a:extLst>
          </p:cNvPr>
          <p:cNvGrpSpPr/>
          <p:nvPr/>
        </p:nvGrpSpPr>
        <p:grpSpPr>
          <a:xfrm>
            <a:off x="5457021" y="3413496"/>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24" name="Oval 6">
              <a:extLst>
                <a:ext uri="{FF2B5EF4-FFF2-40B4-BE49-F238E27FC236}">
                  <a16:creationId xmlns:a16="http://schemas.microsoft.com/office/drawing/2014/main" id="{F106C430-1007-6B4E-BCEB-9CBD00951ADC}"/>
                </a:ext>
              </a:extLst>
            </p:cNvPr>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Microsoft YaHei" panose="020B0503020204020204" pitchFamily="34" charset="-122"/>
                <a:ea typeface="Microsoft YaHei" panose="020B0503020204020204" pitchFamily="34" charset="-122"/>
              </a:endParaRPr>
            </a:p>
          </p:txBody>
        </p:sp>
        <p:sp>
          <p:nvSpPr>
            <p:cNvPr id="25" name="Freeform 7">
              <a:extLst>
                <a:ext uri="{FF2B5EF4-FFF2-40B4-BE49-F238E27FC236}">
                  <a16:creationId xmlns:a16="http://schemas.microsoft.com/office/drawing/2014/main" id="{DFC0FDD1-0652-5C48-88AE-4682617C87AE}"/>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Microsoft YaHei" panose="020B0503020204020204" pitchFamily="34" charset="-122"/>
                <a:ea typeface="Microsoft YaHei" panose="020B0503020204020204" pitchFamily="34" charset="-122"/>
              </a:endParaRPr>
            </a:p>
          </p:txBody>
        </p:sp>
      </p:grpSp>
      <p:sp>
        <p:nvSpPr>
          <p:cNvPr id="26" name="TextBox 9">
            <a:extLst>
              <a:ext uri="{FF2B5EF4-FFF2-40B4-BE49-F238E27FC236}">
                <a16:creationId xmlns:a16="http://schemas.microsoft.com/office/drawing/2014/main" id="{9B0301AD-4E54-6B47-9D1F-2112B1D36AF1}"/>
              </a:ext>
            </a:extLst>
          </p:cNvPr>
          <p:cNvSpPr txBox="1">
            <a:spLocks noChangeArrowheads="1"/>
          </p:cNvSpPr>
          <p:nvPr/>
        </p:nvSpPr>
        <p:spPr bwMode="auto">
          <a:xfrm>
            <a:off x="5915416" y="3386650"/>
            <a:ext cx="2441694" cy="461665"/>
          </a:xfrm>
          <a:prstGeom prst="rect">
            <a:avLst/>
          </a:prstGeom>
          <a:noFill/>
          <a:ln w="9525">
            <a:noFill/>
            <a:miter lim="800000"/>
            <a:headEnd/>
            <a:tailEnd/>
          </a:ln>
        </p:spPr>
        <p:txBody>
          <a:bodyPr wrap="none">
            <a:spAutoFit/>
          </a:bodyPr>
          <a:lstStyle/>
          <a:p>
            <a:pPr>
              <a:defRPr/>
            </a:pPr>
            <a:r>
              <a:rPr lang="zh-CN" altLang="en-US" sz="2400" dirty="0">
                <a:latin typeface="Microsoft YaHei" panose="020B0503020204020204" pitchFamily="34" charset="-122"/>
                <a:ea typeface="Microsoft YaHei" panose="020B0503020204020204" pitchFamily="34" charset="-122"/>
              </a:rPr>
              <a:t>第</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节 </a:t>
            </a:r>
            <a:r>
              <a:rPr lang="en" altLang="zh-CN" sz="2400" dirty="0">
                <a:latin typeface="Microsoft YaHei" panose="020B0503020204020204" pitchFamily="34" charset="-122"/>
                <a:ea typeface="Microsoft YaHei" panose="020B0503020204020204" pitchFamily="34" charset="-122"/>
              </a:rPr>
              <a:t>DNS</a:t>
            </a:r>
            <a:r>
              <a:rPr lang="zh-CN" altLang="en-US" sz="2400" dirty="0">
                <a:latin typeface="Microsoft YaHei" panose="020B0503020204020204" pitchFamily="34" charset="-122"/>
                <a:ea typeface="Microsoft YaHei" panose="020B0503020204020204" pitchFamily="34" charset="-122"/>
              </a:rPr>
              <a:t>概述 </a:t>
            </a:r>
          </a:p>
        </p:txBody>
      </p:sp>
      <p:grpSp>
        <p:nvGrpSpPr>
          <p:cNvPr id="27" name="Group 11">
            <a:extLst>
              <a:ext uri="{FF2B5EF4-FFF2-40B4-BE49-F238E27FC236}">
                <a16:creationId xmlns:a16="http://schemas.microsoft.com/office/drawing/2014/main" id="{D1B093A4-626E-9D44-BA75-D2F9B612F328}"/>
              </a:ext>
            </a:extLst>
          </p:cNvPr>
          <p:cNvGrpSpPr/>
          <p:nvPr/>
        </p:nvGrpSpPr>
        <p:grpSpPr>
          <a:xfrm>
            <a:off x="5457021" y="3988740"/>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28" name="Oval 12">
              <a:extLst>
                <a:ext uri="{FF2B5EF4-FFF2-40B4-BE49-F238E27FC236}">
                  <a16:creationId xmlns:a16="http://schemas.microsoft.com/office/drawing/2014/main" id="{A3B8FEF6-21F2-0A40-B23D-BA32D7DD3463}"/>
                </a:ext>
              </a:extLst>
            </p:cNvPr>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Microsoft YaHei" panose="020B0503020204020204" pitchFamily="34" charset="-122"/>
                <a:ea typeface="Microsoft YaHei" panose="020B0503020204020204" pitchFamily="34" charset="-122"/>
              </a:endParaRPr>
            </a:p>
          </p:txBody>
        </p:sp>
        <p:sp>
          <p:nvSpPr>
            <p:cNvPr id="29" name="Freeform 13">
              <a:extLst>
                <a:ext uri="{FF2B5EF4-FFF2-40B4-BE49-F238E27FC236}">
                  <a16:creationId xmlns:a16="http://schemas.microsoft.com/office/drawing/2014/main" id="{81EE8B92-F1A9-3B4E-A342-A573286D1E97}"/>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Microsoft YaHei" panose="020B0503020204020204" pitchFamily="34" charset="-122"/>
                <a:ea typeface="Microsoft YaHei" panose="020B0503020204020204" pitchFamily="34" charset="-122"/>
              </a:endParaRPr>
            </a:p>
          </p:txBody>
        </p:sp>
      </p:grpSp>
      <p:sp>
        <p:nvSpPr>
          <p:cNvPr id="30" name="TextBox 15">
            <a:extLst>
              <a:ext uri="{FF2B5EF4-FFF2-40B4-BE49-F238E27FC236}">
                <a16:creationId xmlns:a16="http://schemas.microsoft.com/office/drawing/2014/main" id="{AB81CDE2-FBAB-EB4F-81B1-BDC2F11131D7}"/>
              </a:ext>
            </a:extLst>
          </p:cNvPr>
          <p:cNvSpPr txBox="1">
            <a:spLocks noChangeArrowheads="1"/>
          </p:cNvSpPr>
          <p:nvPr/>
        </p:nvSpPr>
        <p:spPr bwMode="auto">
          <a:xfrm>
            <a:off x="5915416" y="3965094"/>
            <a:ext cx="3057247" cy="461665"/>
          </a:xfrm>
          <a:prstGeom prst="rect">
            <a:avLst/>
          </a:prstGeom>
          <a:noFill/>
          <a:ln w="9525">
            <a:noFill/>
            <a:miter lim="800000"/>
            <a:headEnd/>
            <a:tailEnd/>
          </a:ln>
        </p:spPr>
        <p:txBody>
          <a:bodyPr wrap="none">
            <a:spAutoFit/>
          </a:bodyPr>
          <a:lstStyle/>
          <a:p>
            <a:pPr>
              <a:defRPr/>
            </a:pPr>
            <a:r>
              <a:rPr lang="zh-CN" altLang="en-US" sz="2400" dirty="0">
                <a:latin typeface="Microsoft YaHei" panose="020B0503020204020204" pitchFamily="34" charset="-122"/>
                <a:ea typeface="Microsoft YaHei" panose="020B0503020204020204" pitchFamily="34" charset="-122"/>
              </a:rPr>
              <a:t>第</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节 </a:t>
            </a:r>
            <a:r>
              <a:rPr lang="en" altLang="zh-CN" sz="2400" dirty="0">
                <a:latin typeface="Microsoft YaHei" panose="020B0503020204020204" pitchFamily="34" charset="-122"/>
                <a:ea typeface="Microsoft YaHei" panose="020B0503020204020204" pitchFamily="34" charset="-122"/>
              </a:rPr>
              <a:t>DNS</a:t>
            </a:r>
            <a:r>
              <a:rPr lang="zh-CN" altLang="en-US" sz="2400" dirty="0">
                <a:latin typeface="Microsoft YaHei" panose="020B0503020204020204" pitchFamily="34" charset="-122"/>
                <a:ea typeface="Microsoft YaHei" panose="020B0503020204020204" pitchFamily="34" charset="-122"/>
              </a:rPr>
              <a:t>请求过程 </a:t>
            </a:r>
          </a:p>
        </p:txBody>
      </p:sp>
      <p:grpSp>
        <p:nvGrpSpPr>
          <p:cNvPr id="31" name="Group 17">
            <a:extLst>
              <a:ext uri="{FF2B5EF4-FFF2-40B4-BE49-F238E27FC236}">
                <a16:creationId xmlns:a16="http://schemas.microsoft.com/office/drawing/2014/main" id="{0EA19E80-D427-ED4F-864E-D799B3254AF6}"/>
              </a:ext>
            </a:extLst>
          </p:cNvPr>
          <p:cNvGrpSpPr/>
          <p:nvPr/>
        </p:nvGrpSpPr>
        <p:grpSpPr>
          <a:xfrm>
            <a:off x="5457021" y="4565288"/>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32" name="Oval 18">
              <a:extLst>
                <a:ext uri="{FF2B5EF4-FFF2-40B4-BE49-F238E27FC236}">
                  <a16:creationId xmlns:a16="http://schemas.microsoft.com/office/drawing/2014/main" id="{389945AC-ED8F-2849-8686-F276067125F6}"/>
                </a:ext>
              </a:extLst>
            </p:cNvPr>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Microsoft YaHei" panose="020B0503020204020204" pitchFamily="34" charset="-122"/>
                <a:ea typeface="Microsoft YaHei" panose="020B0503020204020204" pitchFamily="34" charset="-122"/>
              </a:endParaRPr>
            </a:p>
          </p:txBody>
        </p:sp>
        <p:sp>
          <p:nvSpPr>
            <p:cNvPr id="33" name="Freeform 19">
              <a:extLst>
                <a:ext uri="{FF2B5EF4-FFF2-40B4-BE49-F238E27FC236}">
                  <a16:creationId xmlns:a16="http://schemas.microsoft.com/office/drawing/2014/main" id="{8C2274B4-FC09-D54A-88EB-6D372C7F5BF2}"/>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Microsoft YaHei" panose="020B0503020204020204" pitchFamily="34" charset="-122"/>
                <a:ea typeface="Microsoft YaHei" panose="020B0503020204020204" pitchFamily="34" charset="-122"/>
              </a:endParaRPr>
            </a:p>
          </p:txBody>
        </p:sp>
      </p:grpSp>
      <p:sp>
        <p:nvSpPr>
          <p:cNvPr id="34" name="TextBox 21">
            <a:extLst>
              <a:ext uri="{FF2B5EF4-FFF2-40B4-BE49-F238E27FC236}">
                <a16:creationId xmlns:a16="http://schemas.microsoft.com/office/drawing/2014/main" id="{F2F85265-8D34-1947-8D96-6C0D240EA158}"/>
              </a:ext>
            </a:extLst>
          </p:cNvPr>
          <p:cNvSpPr txBox="1"/>
          <p:nvPr/>
        </p:nvSpPr>
        <p:spPr bwMode="auto">
          <a:xfrm>
            <a:off x="5915416" y="4544842"/>
            <a:ext cx="2350323" cy="461665"/>
          </a:xfrm>
          <a:prstGeom prst="rect">
            <a:avLst/>
          </a:prstGeom>
          <a:noFill/>
        </p:spPr>
        <p:txBody>
          <a:bodyPr wrap="none">
            <a:spAutoFit/>
          </a:bodyPr>
          <a:lstStyle/>
          <a:p>
            <a:pPr>
              <a:defRPr/>
            </a:pPr>
            <a:r>
              <a:rPr lang="zh-CN" altLang="en-US" sz="2400" dirty="0">
                <a:latin typeface="Microsoft YaHei" panose="020B0503020204020204" pitchFamily="34" charset="-122"/>
                <a:ea typeface="Microsoft YaHei" panose="020B0503020204020204" pitchFamily="34" charset="-122"/>
              </a:rPr>
              <a:t>第</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节 </a:t>
            </a:r>
            <a:r>
              <a:rPr lang="en" altLang="zh-CN" sz="2400" dirty="0">
                <a:latin typeface="Microsoft YaHei" panose="020B0503020204020204" pitchFamily="34" charset="-122"/>
                <a:ea typeface="Microsoft YaHei" panose="020B0503020204020204" pitchFamily="34" charset="-122"/>
              </a:rPr>
              <a:t>DNS</a:t>
            </a:r>
            <a:r>
              <a:rPr lang="zh-CN" altLang="en-US" sz="2400" dirty="0">
                <a:latin typeface="Microsoft YaHei" panose="020B0503020204020204" pitchFamily="34" charset="-122"/>
                <a:ea typeface="Microsoft YaHei" panose="020B0503020204020204" pitchFamily="34" charset="-122"/>
              </a:rPr>
              <a:t>攻击</a:t>
            </a:r>
          </a:p>
        </p:txBody>
      </p:sp>
      <p:grpSp>
        <p:nvGrpSpPr>
          <p:cNvPr id="35" name="Group 17">
            <a:extLst>
              <a:ext uri="{FF2B5EF4-FFF2-40B4-BE49-F238E27FC236}">
                <a16:creationId xmlns:a16="http://schemas.microsoft.com/office/drawing/2014/main" id="{342B63D3-8523-F94C-860F-F2531FC28822}"/>
              </a:ext>
            </a:extLst>
          </p:cNvPr>
          <p:cNvGrpSpPr/>
          <p:nvPr/>
        </p:nvGrpSpPr>
        <p:grpSpPr>
          <a:xfrm>
            <a:off x="5457021" y="5158765"/>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36" name="Oval 18">
              <a:extLst>
                <a:ext uri="{FF2B5EF4-FFF2-40B4-BE49-F238E27FC236}">
                  <a16:creationId xmlns:a16="http://schemas.microsoft.com/office/drawing/2014/main" id="{CE39DECB-2244-9145-9544-475278D97EBB}"/>
                </a:ext>
              </a:extLst>
            </p:cNvPr>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Microsoft YaHei" panose="020B0503020204020204" pitchFamily="34" charset="-122"/>
                <a:ea typeface="Microsoft YaHei" panose="020B0503020204020204" pitchFamily="34" charset="-122"/>
              </a:endParaRPr>
            </a:p>
          </p:txBody>
        </p:sp>
        <p:sp>
          <p:nvSpPr>
            <p:cNvPr id="37" name="Freeform 19">
              <a:extLst>
                <a:ext uri="{FF2B5EF4-FFF2-40B4-BE49-F238E27FC236}">
                  <a16:creationId xmlns:a16="http://schemas.microsoft.com/office/drawing/2014/main" id="{431B9591-2847-3140-B76B-65CA67A65C0B}"/>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Microsoft YaHei" panose="020B0503020204020204" pitchFamily="34" charset="-122"/>
                <a:ea typeface="Microsoft YaHei" panose="020B0503020204020204" pitchFamily="34" charset="-122"/>
              </a:endParaRPr>
            </a:p>
          </p:txBody>
        </p:sp>
      </p:grpSp>
      <p:sp>
        <p:nvSpPr>
          <p:cNvPr id="38" name="TextBox 21">
            <a:extLst>
              <a:ext uri="{FF2B5EF4-FFF2-40B4-BE49-F238E27FC236}">
                <a16:creationId xmlns:a16="http://schemas.microsoft.com/office/drawing/2014/main" id="{6E3E8078-E2BB-D745-AA85-A9790D3032CE}"/>
              </a:ext>
            </a:extLst>
          </p:cNvPr>
          <p:cNvSpPr txBox="1"/>
          <p:nvPr/>
        </p:nvSpPr>
        <p:spPr bwMode="auto">
          <a:xfrm>
            <a:off x="5915416" y="5132761"/>
            <a:ext cx="4288353" cy="461665"/>
          </a:xfrm>
          <a:prstGeom prst="rect">
            <a:avLst/>
          </a:prstGeom>
          <a:noFill/>
        </p:spPr>
        <p:txBody>
          <a:bodyPr wrap="none">
            <a:spAutoFit/>
          </a:bodyPr>
          <a:lstStyle/>
          <a:p>
            <a:pPr>
              <a:defRPr/>
            </a:pPr>
            <a:r>
              <a:rPr lang="zh-CN" altLang="en-US" sz="2400" dirty="0">
                <a:latin typeface="Microsoft YaHei" panose="020B0503020204020204" pitchFamily="34" charset="-122"/>
                <a:ea typeface="Microsoft YaHei" panose="020B0503020204020204" pitchFamily="34" charset="-122"/>
              </a:rPr>
              <a:t>第</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节 预防</a:t>
            </a:r>
            <a:r>
              <a:rPr lang="en" altLang="zh-CN" sz="2400" dirty="0">
                <a:latin typeface="Microsoft YaHei" panose="020B0503020204020204" pitchFamily="34" charset="-122"/>
                <a:ea typeface="Microsoft YaHei" panose="020B0503020204020204" pitchFamily="34" charset="-122"/>
              </a:rPr>
              <a:t>DNS</a:t>
            </a:r>
            <a:r>
              <a:rPr lang="zh-CN" altLang="en-US" sz="2400" dirty="0">
                <a:latin typeface="Microsoft YaHei" panose="020B0503020204020204" pitchFamily="34" charset="-122"/>
                <a:ea typeface="Microsoft YaHei" panose="020B0503020204020204" pitchFamily="34" charset="-122"/>
              </a:rPr>
              <a:t>缓存中毒攻击 </a:t>
            </a:r>
          </a:p>
        </p:txBody>
      </p:sp>
      <p:grpSp>
        <p:nvGrpSpPr>
          <p:cNvPr id="39" name="Group 17">
            <a:extLst>
              <a:ext uri="{FF2B5EF4-FFF2-40B4-BE49-F238E27FC236}">
                <a16:creationId xmlns:a16="http://schemas.microsoft.com/office/drawing/2014/main" id="{3C48C997-05E1-874A-BD6E-A46639423021}"/>
              </a:ext>
            </a:extLst>
          </p:cNvPr>
          <p:cNvGrpSpPr/>
          <p:nvPr/>
        </p:nvGrpSpPr>
        <p:grpSpPr>
          <a:xfrm>
            <a:off x="5457021" y="5746686"/>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40" name="Oval 18">
              <a:extLst>
                <a:ext uri="{FF2B5EF4-FFF2-40B4-BE49-F238E27FC236}">
                  <a16:creationId xmlns:a16="http://schemas.microsoft.com/office/drawing/2014/main" id="{02F84256-ACB9-694A-96DA-A36244689A8E}"/>
                </a:ext>
              </a:extLst>
            </p:cNvPr>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Microsoft YaHei" panose="020B0503020204020204" pitchFamily="34" charset="-122"/>
                <a:ea typeface="Microsoft YaHei" panose="020B0503020204020204" pitchFamily="34" charset="-122"/>
              </a:endParaRPr>
            </a:p>
          </p:txBody>
        </p:sp>
        <p:sp>
          <p:nvSpPr>
            <p:cNvPr id="41" name="Freeform 19">
              <a:extLst>
                <a:ext uri="{FF2B5EF4-FFF2-40B4-BE49-F238E27FC236}">
                  <a16:creationId xmlns:a16="http://schemas.microsoft.com/office/drawing/2014/main" id="{7539FFEE-1CFD-6C42-B0B5-AAC55B221EDE}"/>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Microsoft YaHei" panose="020B0503020204020204" pitchFamily="34" charset="-122"/>
                <a:ea typeface="Microsoft YaHei" panose="020B0503020204020204" pitchFamily="34" charset="-122"/>
              </a:endParaRPr>
            </a:p>
          </p:txBody>
        </p:sp>
      </p:grpSp>
      <p:sp>
        <p:nvSpPr>
          <p:cNvPr id="42" name="TextBox 21">
            <a:extLst>
              <a:ext uri="{FF2B5EF4-FFF2-40B4-BE49-F238E27FC236}">
                <a16:creationId xmlns:a16="http://schemas.microsoft.com/office/drawing/2014/main" id="{A22EE00B-271C-DE46-8CA4-5B055AEFCF33}"/>
              </a:ext>
            </a:extLst>
          </p:cNvPr>
          <p:cNvSpPr txBox="1"/>
          <p:nvPr/>
        </p:nvSpPr>
        <p:spPr bwMode="auto">
          <a:xfrm>
            <a:off x="5915416" y="5720682"/>
            <a:ext cx="2919389" cy="461665"/>
          </a:xfrm>
          <a:prstGeom prst="rect">
            <a:avLst/>
          </a:prstGeom>
          <a:noFill/>
        </p:spPr>
        <p:txBody>
          <a:bodyPr wrap="none">
            <a:spAutoFit/>
          </a:bodyPr>
          <a:lstStyle/>
          <a:p>
            <a:pPr>
              <a:defRPr/>
            </a:pPr>
            <a:r>
              <a:rPr lang="zh-CN" altLang="en-US" sz="2400" dirty="0">
                <a:latin typeface="Microsoft YaHei" panose="020B0503020204020204" pitchFamily="34" charset="-122"/>
                <a:ea typeface="Microsoft YaHei" panose="020B0503020204020204" pitchFamily="34" charset="-122"/>
              </a:rPr>
              <a:t>第</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节 典型案例分析</a:t>
            </a:r>
          </a:p>
        </p:txBody>
      </p:sp>
    </p:spTree>
    <p:extLst>
      <p:ext uri="{BB962C8B-B14F-4D97-AF65-F5344CB8AC3E}">
        <p14:creationId xmlns:p14="http://schemas.microsoft.com/office/powerpoint/2010/main" val="334344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本地</a:t>
            </a:r>
            <a:r>
              <a:rPr lang="zh-CN" altLang="zh-CN" dirty="0"/>
              <a:t>缓存中毒攻击</a:t>
            </a:r>
            <a:endParaRPr lang="zh-CN" altLang="en-US" dirty="0"/>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0B00AF45-5ADD-41BB-8E44-459EBFC92360}"/>
              </a:ext>
            </a:extLst>
          </p:cNvPr>
          <p:cNvGraphicFramePr>
            <a:graphicFrameLocks noChangeAspect="1"/>
          </p:cNvGraphicFramePr>
          <p:nvPr>
            <p:extLst>
              <p:ext uri="{D42A27DB-BD31-4B8C-83A1-F6EECF244321}">
                <p14:modId xmlns:p14="http://schemas.microsoft.com/office/powerpoint/2010/main" val="1708788289"/>
              </p:ext>
            </p:extLst>
          </p:nvPr>
        </p:nvGraphicFramePr>
        <p:xfrm>
          <a:off x="2059307" y="2898292"/>
          <a:ext cx="7603208" cy="3185702"/>
        </p:xfrm>
        <a:graphic>
          <a:graphicData uri="http://schemas.openxmlformats.org/presentationml/2006/ole">
            <mc:AlternateContent xmlns:mc="http://schemas.openxmlformats.org/markup-compatibility/2006">
              <mc:Choice xmlns:v="urn:schemas-microsoft-com:vml" Requires="v">
                <p:oleObj name="Visio" r:id="rId3" imgW="3409926" imgH="1428665" progId="Visio.Drawing.15">
                  <p:embed/>
                </p:oleObj>
              </mc:Choice>
              <mc:Fallback>
                <p:oleObj name="Visio" r:id="rId3" imgW="3409926" imgH="1428665" progId="Visio.Drawing.15">
                  <p:embed/>
                  <p:pic>
                    <p:nvPicPr>
                      <p:cNvPr id="6" name="对象 5">
                        <a:extLst>
                          <a:ext uri="{FF2B5EF4-FFF2-40B4-BE49-F238E27FC236}">
                            <a16:creationId xmlns:a16="http://schemas.microsoft.com/office/drawing/2014/main" id="{0B00AF45-5ADD-41BB-8E44-459EBFC92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9307" y="2898292"/>
                        <a:ext cx="7603208" cy="3185702"/>
                      </a:xfrm>
                      <a:prstGeom prst="rect">
                        <a:avLst/>
                      </a:prstGeom>
                      <a:noFill/>
                    </p:spPr>
                  </p:pic>
                </p:oleObj>
              </mc:Fallback>
            </mc:AlternateContent>
          </a:graphicData>
        </a:graphic>
      </p:graphicFrame>
      <p:sp>
        <p:nvSpPr>
          <p:cNvPr id="33" name="文本框 32">
            <a:extLst>
              <a:ext uri="{FF2B5EF4-FFF2-40B4-BE49-F238E27FC236}">
                <a16:creationId xmlns:a16="http://schemas.microsoft.com/office/drawing/2014/main" id="{FF31DF50-4393-4AF7-89E5-52F8C4590012}"/>
              </a:ext>
            </a:extLst>
          </p:cNvPr>
          <p:cNvSpPr txBox="1"/>
          <p:nvPr/>
        </p:nvSpPr>
        <p:spPr>
          <a:xfrm>
            <a:off x="4091940" y="6278989"/>
            <a:ext cx="4188461" cy="461665"/>
          </a:xfrm>
          <a:prstGeom prst="rect">
            <a:avLst/>
          </a:prstGeom>
          <a:noFill/>
        </p:spPr>
        <p:txBody>
          <a:bodyPr wrap="square">
            <a:spAutoFit/>
          </a:bodyPr>
          <a:lstStyle/>
          <a:p>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本地</a:t>
            </a:r>
            <a:r>
              <a:rPr lang="en-US" altLang="zh-CN" sz="2400" dirty="0">
                <a:latin typeface="微软雅黑" panose="020B0503020204020204" pitchFamily="34" charset="-122"/>
                <a:ea typeface="微软雅黑" panose="020B0503020204020204" pitchFamily="34" charset="-122"/>
              </a:rPr>
              <a:t>DNS</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缓存中毒示意图</a:t>
            </a:r>
            <a:endParaRPr lang="zh-CN" altLang="en-US" sz="2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82880CDE-3BB9-48EA-8045-85331316B198}"/>
              </a:ext>
            </a:extLst>
          </p:cNvPr>
          <p:cNvSpPr txBox="1"/>
          <p:nvPr/>
        </p:nvSpPr>
        <p:spPr>
          <a:xfrm>
            <a:off x="1401854" y="1187713"/>
            <a:ext cx="10033524" cy="1569660"/>
          </a:xfrm>
          <a:prstGeom prst="rect">
            <a:avLst/>
          </a:prstGeom>
          <a:noFill/>
        </p:spPr>
        <p:txBody>
          <a:bodyPr wrap="square">
            <a:spAutoFit/>
          </a:bodyPr>
          <a:lstStyle/>
          <a:p>
            <a:pPr algn="just"/>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伪造</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回复，攻击者需要知道请求中的一些参数，如</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源端口号、请求交易</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ID</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、请求问题等</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UDP</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包并没有加密措施，攻击者可以</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在局域网</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直接捕获请求</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44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本地</a:t>
            </a:r>
            <a:r>
              <a:rPr lang="zh-CN" altLang="zh-CN" dirty="0"/>
              <a:t>缓存中毒攻击</a:t>
            </a:r>
            <a:endParaRPr lang="zh-CN" altLang="en-US" dirty="0"/>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1795462" y="138733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文本框 34">
            <a:extLst>
              <a:ext uri="{FF2B5EF4-FFF2-40B4-BE49-F238E27FC236}">
                <a16:creationId xmlns:a16="http://schemas.microsoft.com/office/drawing/2014/main" id="{82880CDE-3BB9-48EA-8045-85331316B198}"/>
              </a:ext>
            </a:extLst>
          </p:cNvPr>
          <p:cNvSpPr txBox="1"/>
          <p:nvPr/>
        </p:nvSpPr>
        <p:spPr>
          <a:xfrm>
            <a:off x="3263181" y="2322362"/>
            <a:ext cx="8520371" cy="1200329"/>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在伪造回复中，把主机名</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www.example.com</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映射到攻击地址，告诉本地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服务器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www.example.com</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的域名服务器是攻击者的计算机</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ns.attack.com</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C8CBC4D-28B9-4D2E-ACFF-A6F16148F27C}"/>
              </a:ext>
            </a:extLst>
          </p:cNvPr>
          <p:cNvSpPr txBox="1"/>
          <p:nvPr/>
        </p:nvSpPr>
        <p:spPr>
          <a:xfrm>
            <a:off x="3435869" y="1513298"/>
            <a:ext cx="9730292" cy="369332"/>
          </a:xfrm>
          <a:prstGeom prst="rect">
            <a:avLst/>
          </a:prstGeom>
          <a:noFill/>
        </p:spPr>
        <p:txBody>
          <a:bodyPr wrap="square">
            <a:spAutoFit/>
          </a:bodyPr>
          <a:lstStyle/>
          <a:p>
            <a:endParaRPr lang="zh-CN" altLang="en-US" dirty="0"/>
          </a:p>
        </p:txBody>
      </p:sp>
      <p:sp>
        <p:nvSpPr>
          <p:cNvPr id="13" name="文本框 12">
            <a:extLst>
              <a:ext uri="{FF2B5EF4-FFF2-40B4-BE49-F238E27FC236}">
                <a16:creationId xmlns:a16="http://schemas.microsoft.com/office/drawing/2014/main" id="{86444170-A40E-4540-8616-731E81DF540B}"/>
              </a:ext>
            </a:extLst>
          </p:cNvPr>
          <p:cNvSpPr txBox="1"/>
          <p:nvPr/>
        </p:nvSpPr>
        <p:spPr>
          <a:xfrm>
            <a:off x="3263181" y="4280074"/>
            <a:ext cx="9730292" cy="523220"/>
          </a:xfrm>
          <a:prstGeom prst="rect">
            <a:avLst/>
          </a:prstGeom>
          <a:noFill/>
        </p:spPr>
        <p:txBody>
          <a:bodyPr wrap="square">
            <a:spAutoFit/>
          </a:bodyPr>
          <a:lstStyle/>
          <a:p>
            <a:r>
              <a:rPr lang="zh-CN" altLang="zh-CN" sz="2800" b="1" dirty="0">
                <a:solidFill>
                  <a:schemeClr val="tx1">
                    <a:lumMod val="75000"/>
                    <a:lumOff val="25000"/>
                  </a:schemeClr>
                </a:solidFill>
                <a:latin typeface="微软雅黑" panose="020B0503020204020204" charset="-122"/>
                <a:ea typeface="微软雅黑" panose="020B0503020204020204" charset="-122"/>
              </a:rPr>
              <a:t>针对授权部分攻击</a:t>
            </a:r>
            <a:r>
              <a:rPr lang="zh-CN" altLang="en-US" sz="2800" b="1" dirty="0">
                <a:solidFill>
                  <a:schemeClr val="tx1">
                    <a:lumMod val="75000"/>
                    <a:lumOff val="25000"/>
                  </a:schemeClr>
                </a:solidFill>
                <a:latin typeface="微软雅黑" panose="020B0503020204020204" charset="-122"/>
                <a:ea typeface="微软雅黑" panose="020B0503020204020204" charset="-122"/>
              </a:rPr>
              <a:t>，影响面：整个域</a:t>
            </a:r>
          </a:p>
        </p:txBody>
      </p:sp>
      <p:sp>
        <p:nvSpPr>
          <p:cNvPr id="14" name="文本框 13">
            <a:extLst>
              <a:ext uri="{FF2B5EF4-FFF2-40B4-BE49-F238E27FC236}">
                <a16:creationId xmlns:a16="http://schemas.microsoft.com/office/drawing/2014/main" id="{CFEBBFD6-C239-4ED2-9853-F82AD312B0F0}"/>
              </a:ext>
            </a:extLst>
          </p:cNvPr>
          <p:cNvSpPr txBox="1"/>
          <p:nvPr/>
        </p:nvSpPr>
        <p:spPr>
          <a:xfrm>
            <a:off x="3263181" y="4971639"/>
            <a:ext cx="8656735" cy="830997"/>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ns.attack.com</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放在授权部分，查询目标域内任何一个主机名时，本地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服务器把请求发给</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ns.attack.com</a:t>
            </a:r>
            <a:endParaRPr lang="zh-CN" altLang="en-US" sz="2400" dirty="0">
              <a:latin typeface="微软雅黑" panose="020B0503020204020204" pitchFamily="34" charset="-122"/>
              <a:ea typeface="微软雅黑" panose="020B0503020204020204" pitchFamily="34" charset="-122"/>
            </a:endParaRPr>
          </a:p>
        </p:txBody>
      </p:sp>
      <p:sp>
        <p:nvSpPr>
          <p:cNvPr id="31" name="Freeform 5">
            <a:extLst>
              <a:ext uri="{FF2B5EF4-FFF2-40B4-BE49-F238E27FC236}">
                <a16:creationId xmlns:a16="http://schemas.microsoft.com/office/drawing/2014/main" id="{3AD14BFE-7D1A-432F-AFFB-1A40C3EFF171}"/>
              </a:ext>
            </a:extLst>
          </p:cNvPr>
          <p:cNvSpPr/>
          <p:nvPr/>
        </p:nvSpPr>
        <p:spPr bwMode="auto">
          <a:xfrm>
            <a:off x="-13484" y="4111729"/>
            <a:ext cx="3364230" cy="1581785"/>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rgbClr val="3477B2"/>
          </a:solidFill>
          <a:ln>
            <a:noFill/>
          </a:ln>
          <a:effectLst/>
        </p:spPr>
        <p:txBody>
          <a:bodyPr wrap="none" anchor="ctr"/>
          <a:lstStyle/>
          <a:p>
            <a:pPr algn="just">
              <a:lnSpc>
                <a:spcPct val="120000"/>
              </a:lnSpc>
            </a:pPr>
            <a:endParaRPr lang="zh-CN" altLang="en-US" sz="800" b="1">
              <a:solidFill>
                <a:srgbClr val="000000"/>
              </a:solidFill>
              <a:ea typeface="微软雅黑" panose="020B0503020204020204" charset="-122"/>
              <a:cs typeface="+mn-ea"/>
              <a:sym typeface="Arial" panose="020B0604020202020204" pitchFamily="34" charset="0"/>
            </a:endParaRPr>
          </a:p>
        </p:txBody>
      </p:sp>
      <p:grpSp>
        <p:nvGrpSpPr>
          <p:cNvPr id="36" name="Group 11">
            <a:extLst>
              <a:ext uri="{FF2B5EF4-FFF2-40B4-BE49-F238E27FC236}">
                <a16:creationId xmlns:a16="http://schemas.microsoft.com/office/drawing/2014/main" id="{162299E1-D484-40FC-A6B8-2299616A75C1}"/>
              </a:ext>
            </a:extLst>
          </p:cNvPr>
          <p:cNvGrpSpPr/>
          <p:nvPr/>
        </p:nvGrpSpPr>
        <p:grpSpPr>
          <a:xfrm>
            <a:off x="355451" y="3170024"/>
            <a:ext cx="2593975" cy="1625600"/>
            <a:chOff x="1068760" y="3280022"/>
            <a:chExt cx="2832100" cy="1774825"/>
          </a:xfrm>
          <a:effectLst/>
        </p:grpSpPr>
        <p:sp>
          <p:nvSpPr>
            <p:cNvPr id="38" name="Oval 7">
              <a:extLst>
                <a:ext uri="{FF2B5EF4-FFF2-40B4-BE49-F238E27FC236}">
                  <a16:creationId xmlns:a16="http://schemas.microsoft.com/office/drawing/2014/main" id="{A43000DB-25AF-4E6F-890E-397E1628E93F}"/>
                </a:ext>
              </a:extLst>
            </p:cNvPr>
            <p:cNvSpPr>
              <a:spLocks noChangeArrowheads="1"/>
            </p:cNvSpPr>
            <p:nvPr/>
          </p:nvSpPr>
          <p:spPr bwMode="auto">
            <a:xfrm>
              <a:off x="1068760" y="4134097"/>
              <a:ext cx="2832100"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9pPr>
            </a:lstStyle>
            <a:p>
              <a:pPr marL="0" marR="0" lvl="0" indent="0" algn="just" defTabSz="836930" eaLnBrk="1" fontAlgn="base"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9" name="Freeform 9">
              <a:extLst>
                <a:ext uri="{FF2B5EF4-FFF2-40B4-BE49-F238E27FC236}">
                  <a16:creationId xmlns:a16="http://schemas.microsoft.com/office/drawing/2014/main" id="{75C7FCB6-3F20-4AAA-B1C2-076D36C2920C}"/>
                </a:ext>
              </a:extLst>
            </p:cNvPr>
            <p:cNvSpPr/>
            <p:nvPr/>
          </p:nvSpPr>
          <p:spPr bwMode="auto">
            <a:xfrm>
              <a:off x="1260848" y="3280022"/>
              <a:ext cx="2484437" cy="1373187"/>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rgbClr val="297FD5"/>
            </a:solidFill>
            <a:ln>
              <a:noFill/>
            </a:ln>
            <a:effectLst/>
          </p:spPr>
          <p:txBody>
            <a:bodyPr wrap="none"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zh-CN" altLang="en-US" sz="800" b="1" i="0" u="none" strike="noStrike" kern="0" cap="none" spc="0" normalizeH="0" baseline="0" noProof="0">
                <a:ln>
                  <a:noFill/>
                </a:ln>
                <a:solidFill>
                  <a:srgbClr val="000000"/>
                </a:solidFill>
                <a:effectLst/>
                <a:uLnTx/>
                <a:uFillTx/>
                <a:ea typeface="微软雅黑" panose="020B0503020204020204" charset="-122"/>
                <a:cs typeface="+mn-ea"/>
                <a:sym typeface="Arial" panose="020B0604020202020204" pitchFamily="34" charset="0"/>
              </a:endParaRPr>
            </a:p>
          </p:txBody>
        </p:sp>
      </p:grpSp>
      <p:grpSp>
        <p:nvGrpSpPr>
          <p:cNvPr id="41" name="组合 40">
            <a:extLst>
              <a:ext uri="{FF2B5EF4-FFF2-40B4-BE49-F238E27FC236}">
                <a16:creationId xmlns:a16="http://schemas.microsoft.com/office/drawing/2014/main" id="{19CBA72F-83AD-4644-93FB-6CA767A06B72}"/>
              </a:ext>
            </a:extLst>
          </p:cNvPr>
          <p:cNvGrpSpPr/>
          <p:nvPr/>
        </p:nvGrpSpPr>
        <p:grpSpPr>
          <a:xfrm rot="5400000">
            <a:off x="902821" y="1807949"/>
            <a:ext cx="1492885" cy="1750695"/>
            <a:chOff x="1478" y="4918"/>
            <a:chExt cx="2351" cy="2757"/>
          </a:xfrm>
        </p:grpSpPr>
        <p:grpSp>
          <p:nvGrpSpPr>
            <p:cNvPr id="43" name="Group 10">
              <a:extLst>
                <a:ext uri="{FF2B5EF4-FFF2-40B4-BE49-F238E27FC236}">
                  <a16:creationId xmlns:a16="http://schemas.microsoft.com/office/drawing/2014/main" id="{066EE641-EF7C-40AD-8660-6B8939D070B7}"/>
                </a:ext>
              </a:extLst>
            </p:cNvPr>
            <p:cNvGrpSpPr/>
            <p:nvPr/>
          </p:nvGrpSpPr>
          <p:grpSpPr>
            <a:xfrm rot="16200000">
              <a:off x="1274" y="5121"/>
              <a:ext cx="2757" cy="2351"/>
              <a:chOff x="1529135" y="2104362"/>
              <a:chExt cx="1911350" cy="1629685"/>
            </a:xfrm>
          </p:grpSpPr>
          <p:sp>
            <p:nvSpPr>
              <p:cNvPr id="45" name="Oval 11">
                <a:extLst>
                  <a:ext uri="{FF2B5EF4-FFF2-40B4-BE49-F238E27FC236}">
                    <a16:creationId xmlns:a16="http://schemas.microsoft.com/office/drawing/2014/main" id="{F614CDFF-D145-4136-B704-1F4873CC7322}"/>
                  </a:ext>
                </a:extLst>
              </p:cNvPr>
              <p:cNvSpPr>
                <a:spLocks noChangeArrowheads="1"/>
              </p:cNvSpPr>
              <p:nvPr/>
            </p:nvSpPr>
            <p:spPr bwMode="auto">
              <a:xfrm>
                <a:off x="1529135" y="3111747"/>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9pPr>
              </a:lstStyle>
              <a:p>
                <a:pPr marL="0" marR="0" lvl="0" indent="0" algn="just" defTabSz="836930" eaLnBrk="1" fontAlgn="base"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6" name="Freeform 12">
                <a:extLst>
                  <a:ext uri="{FF2B5EF4-FFF2-40B4-BE49-F238E27FC236}">
                    <a16:creationId xmlns:a16="http://schemas.microsoft.com/office/drawing/2014/main" id="{730B3551-367F-4213-B94B-BD41F644374A}"/>
                  </a:ext>
                </a:extLst>
              </p:cNvPr>
              <p:cNvSpPr/>
              <p:nvPr/>
            </p:nvSpPr>
            <p:spPr bwMode="auto">
              <a:xfrm>
                <a:off x="1787898" y="2104362"/>
                <a:ext cx="1430337" cy="1466850"/>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rgbClr val="629DD1"/>
              </a:solidFill>
              <a:ln>
                <a:noFill/>
              </a:ln>
            </p:spPr>
            <p:txBody>
              <a:bodyPr wrap="none" anchor="ctr"/>
              <a:lstStyle/>
              <a:p>
                <a:pPr marL="0" marR="0" lvl="0" indent="0" algn="just" defTabSz="836930" eaLnBrk="1" fontAlgn="auto" latinLnBrk="0" hangingPunct="1">
                  <a:lnSpc>
                    <a:spcPct val="120000"/>
                  </a:lnSpc>
                  <a:spcBef>
                    <a:spcPts val="0"/>
                  </a:spcBef>
                  <a:spcAft>
                    <a:spcPts val="0"/>
                  </a:spcAft>
                  <a:buClrTx/>
                  <a:buSzTx/>
                  <a:buFontTx/>
                  <a:buNone/>
                  <a:tabLst/>
                  <a:defRPr/>
                </a:pPr>
                <a:endParaRPr kumimoji="0" lang="zh-CN" altLang="en-US" sz="800" b="1" i="0" u="none" strike="noStrike" kern="0" cap="none" spc="0" normalizeH="0" baseline="0" noProof="0">
                  <a:ln>
                    <a:noFill/>
                  </a:ln>
                  <a:solidFill>
                    <a:srgbClr val="000000"/>
                  </a:solidFill>
                  <a:effectLst/>
                  <a:uLnTx/>
                  <a:uFillTx/>
                  <a:ea typeface="微软雅黑" panose="020B0503020204020204" charset="-122"/>
                  <a:cs typeface="+mn-ea"/>
                  <a:sym typeface="Arial" panose="020B0604020202020204" pitchFamily="34" charset="0"/>
                </a:endParaRPr>
              </a:p>
            </p:txBody>
          </p:sp>
        </p:grpSp>
        <p:sp>
          <p:nvSpPr>
            <p:cNvPr id="44" name="Freeform 7">
              <a:extLst>
                <a:ext uri="{FF2B5EF4-FFF2-40B4-BE49-F238E27FC236}">
                  <a16:creationId xmlns:a16="http://schemas.microsoft.com/office/drawing/2014/main" id="{BEAD3C09-7C4B-4F6C-A9C0-F7A1A28FEF6D}"/>
                </a:ext>
              </a:extLst>
            </p:cNvPr>
            <p:cNvSpPr>
              <a:spLocks noEditPoints="1"/>
            </p:cNvSpPr>
            <p:nvPr/>
          </p:nvSpPr>
          <p:spPr bwMode="auto">
            <a:xfrm>
              <a:off x="2963" y="6388"/>
              <a:ext cx="41" cy="41"/>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solidFill>
              <a:sysClr val="window" lastClr="FFFFFF"/>
            </a:solidFill>
            <a:ln>
              <a:noFill/>
            </a:ln>
          </p:spPr>
          <p:txBody>
            <a:bodyPr vert="horz" wrap="square" lIns="83748" tIns="41874" rIns="83748" bIns="41874" numCol="1" anchor="t" anchorCtr="0" compatLnSpc="1"/>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id-ID" sz="800" b="0" i="0" u="none" strike="noStrike" kern="0" cap="none" spc="0" normalizeH="0" baseline="0" noProof="0">
                <a:ln>
                  <a:noFill/>
                </a:ln>
                <a:solidFill>
                  <a:prstClr val="black"/>
                </a:solidFill>
                <a:effectLst/>
                <a:uLnTx/>
                <a:uFillTx/>
                <a:ea typeface="微软雅黑" panose="020B0503020204020204" charset="-122"/>
                <a:sym typeface="Arial" panose="020B0604020202020204" pitchFamily="34" charset="0"/>
              </a:endParaRPr>
            </a:p>
          </p:txBody>
        </p:sp>
      </p:grpSp>
      <p:pic>
        <p:nvPicPr>
          <p:cNvPr id="12" name="图片 11">
            <a:extLst>
              <a:ext uri="{FF2B5EF4-FFF2-40B4-BE49-F238E27FC236}">
                <a16:creationId xmlns:a16="http://schemas.microsoft.com/office/drawing/2014/main" id="{0C0B657B-5C54-4CF7-BF33-B43CF0FF5D02}"/>
              </a:ext>
            </a:extLst>
          </p:cNvPr>
          <p:cNvPicPr>
            <a:picLocks noChangeAspect="1"/>
          </p:cNvPicPr>
          <p:nvPr/>
        </p:nvPicPr>
        <p:blipFill>
          <a:blip r:embed="rId3"/>
          <a:stretch>
            <a:fillRect/>
          </a:stretch>
        </p:blipFill>
        <p:spPr>
          <a:xfrm>
            <a:off x="1344903" y="2540217"/>
            <a:ext cx="542925" cy="523875"/>
          </a:xfrm>
          <a:prstGeom prst="rect">
            <a:avLst/>
          </a:prstGeom>
        </p:spPr>
      </p:pic>
      <p:pic>
        <p:nvPicPr>
          <p:cNvPr id="48" name="图片 47">
            <a:extLst>
              <a:ext uri="{FF2B5EF4-FFF2-40B4-BE49-F238E27FC236}">
                <a16:creationId xmlns:a16="http://schemas.microsoft.com/office/drawing/2014/main" id="{A77F55F6-BDAC-4F9B-8BDB-0C86E89161CC}"/>
              </a:ext>
            </a:extLst>
          </p:cNvPr>
          <p:cNvPicPr>
            <a:picLocks noChangeAspect="1"/>
          </p:cNvPicPr>
          <p:nvPr/>
        </p:nvPicPr>
        <p:blipFill>
          <a:blip r:embed="rId4"/>
          <a:stretch>
            <a:fillRect/>
          </a:stretch>
        </p:blipFill>
        <p:spPr>
          <a:xfrm>
            <a:off x="1367323" y="3499544"/>
            <a:ext cx="447675" cy="609600"/>
          </a:xfrm>
          <a:prstGeom prst="rect">
            <a:avLst/>
          </a:prstGeom>
        </p:spPr>
      </p:pic>
      <p:pic>
        <p:nvPicPr>
          <p:cNvPr id="50" name="图片 49">
            <a:extLst>
              <a:ext uri="{FF2B5EF4-FFF2-40B4-BE49-F238E27FC236}">
                <a16:creationId xmlns:a16="http://schemas.microsoft.com/office/drawing/2014/main" id="{B0846D81-27C9-4DAC-B859-3DCD73FE24E5}"/>
              </a:ext>
            </a:extLst>
          </p:cNvPr>
          <p:cNvPicPr>
            <a:picLocks noChangeAspect="1"/>
          </p:cNvPicPr>
          <p:nvPr/>
        </p:nvPicPr>
        <p:blipFill>
          <a:blip r:embed="rId5"/>
          <a:stretch>
            <a:fillRect/>
          </a:stretch>
        </p:blipFill>
        <p:spPr>
          <a:xfrm>
            <a:off x="1022201" y="4681643"/>
            <a:ext cx="1085850" cy="847725"/>
          </a:xfrm>
          <a:prstGeom prst="rect">
            <a:avLst/>
          </a:prstGeom>
        </p:spPr>
      </p:pic>
      <p:sp>
        <p:nvSpPr>
          <p:cNvPr id="52" name="文本框 20">
            <a:extLst>
              <a:ext uri="{FF2B5EF4-FFF2-40B4-BE49-F238E27FC236}">
                <a16:creationId xmlns:a16="http://schemas.microsoft.com/office/drawing/2014/main" id="{BE5DE8B4-1ACB-4F7A-AA56-6AEFA4385848}"/>
              </a:ext>
            </a:extLst>
          </p:cNvPr>
          <p:cNvSpPr txBox="1"/>
          <p:nvPr/>
        </p:nvSpPr>
        <p:spPr>
          <a:xfrm>
            <a:off x="3349235" y="1584133"/>
            <a:ext cx="7712270" cy="500137"/>
          </a:xfrm>
          <a:prstGeom prst="rect">
            <a:avLst/>
          </a:prstGeom>
          <a:noFill/>
        </p:spPr>
        <p:txBody>
          <a:bodyPr wrap="square" lIns="68580" tIns="34290" rIns="68580" bIns="34290"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只针对回复部分伪造，影响面：一个主机名</a:t>
            </a:r>
          </a:p>
        </p:txBody>
      </p:sp>
    </p:spTree>
    <p:extLst>
      <p:ext uri="{BB962C8B-B14F-4D97-AF65-F5344CB8AC3E}">
        <p14:creationId xmlns:p14="http://schemas.microsoft.com/office/powerpoint/2010/main" val="108453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endParaRPr lang="zh-CN" altLang="en-US" dirty="0"/>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782B7291-98EC-47DB-A74A-E77D73CA2242}"/>
              </a:ext>
            </a:extLst>
          </p:cNvPr>
          <p:cNvSpPr txBox="1"/>
          <p:nvPr/>
        </p:nvSpPr>
        <p:spPr>
          <a:xfrm>
            <a:off x="1759488" y="2786093"/>
            <a:ext cx="8966200" cy="2308324"/>
          </a:xfrm>
          <a:prstGeom prst="rect">
            <a:avLst/>
          </a:prstGeom>
          <a:noFill/>
        </p:spPr>
        <p:txBody>
          <a:bodyPr wrap="square">
            <a:spAutoFit/>
          </a:bodyPr>
          <a:lstStyle/>
          <a:p>
            <a:pPr marL="127000" algn="just"/>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由于不能嗅探</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请求，很难获取两个数据：</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just"/>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一是</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UDP16bit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的头部端口号</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just"/>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二是</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头部的</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16bit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交易</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ID</a:t>
            </a:r>
          </a:p>
          <a:p>
            <a:pPr marL="127000" algn="just"/>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27000" algn="just"/>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远程攻击者猜测准确的概率为</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1/2^32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，成功猜测的时间远超本地</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服务器得到真实回答并存入缓存的时间</a:t>
            </a:r>
            <a:endParaRPr lang="zh-CN" altLang="en-US" sz="2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7C980D9-65E9-450E-A46C-52E199CA3B96}"/>
              </a:ext>
            </a:extLst>
          </p:cNvPr>
          <p:cNvSpPr txBox="1"/>
          <p:nvPr/>
        </p:nvSpPr>
        <p:spPr>
          <a:xfrm>
            <a:off x="1711723" y="1749139"/>
            <a:ext cx="9730292" cy="584775"/>
          </a:xfrm>
          <a:prstGeom prst="rect">
            <a:avLst/>
          </a:prstGeom>
          <a:noFill/>
        </p:spPr>
        <p:txBody>
          <a:bodyPr wrap="square">
            <a:spAutoFit/>
          </a:bodyPr>
          <a:lstStyle/>
          <a:p>
            <a:pPr marL="127000" algn="just"/>
            <a:r>
              <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rPr>
              <a:t>远程缓存中毒攻击的难点</a:t>
            </a:r>
            <a:endPar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8696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endParaRPr lang="zh-CN" altLang="en-US" dirty="0"/>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67E04BB1-8DE8-4C16-8D72-AA1E185997A3}"/>
              </a:ext>
            </a:extLst>
          </p:cNvPr>
          <p:cNvSpPr txBox="1"/>
          <p:nvPr/>
        </p:nvSpPr>
        <p:spPr>
          <a:xfrm>
            <a:off x="1808405" y="1197714"/>
            <a:ext cx="5781623" cy="584775"/>
          </a:xfrm>
          <a:prstGeom prst="rect">
            <a:avLst/>
          </a:prstGeom>
          <a:noFill/>
        </p:spPr>
        <p:txBody>
          <a:bodyPr wrap="square">
            <a:spAutoFit/>
          </a:bodyPr>
          <a:lstStyle/>
          <a:p>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成功攻击</a:t>
            </a:r>
            <a:r>
              <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rPr>
              <a:t>面临的约束</a:t>
            </a:r>
          </a:p>
        </p:txBody>
      </p:sp>
      <p:sp>
        <p:nvSpPr>
          <p:cNvPr id="24" name="Oval 36">
            <a:extLst>
              <a:ext uri="{FF2B5EF4-FFF2-40B4-BE49-F238E27FC236}">
                <a16:creationId xmlns:a16="http://schemas.microsoft.com/office/drawing/2014/main" id="{E025393C-A9F5-43A7-BEA2-C994FAEADC60}"/>
              </a:ext>
            </a:extLst>
          </p:cNvPr>
          <p:cNvSpPr/>
          <p:nvPr/>
        </p:nvSpPr>
        <p:spPr>
          <a:xfrm>
            <a:off x="1956943" y="2113655"/>
            <a:ext cx="530312" cy="530476"/>
          </a:xfrm>
          <a:prstGeom prst="ellipse">
            <a:avLst/>
          </a:prstGeom>
          <a:solidFill>
            <a:srgbClr val="3181D1"/>
          </a:solidFill>
          <a:ln w="12700" cap="flat" cmpd="sng" algn="ctr">
            <a:noFill/>
            <a:prstDash val="solid"/>
            <a:miter lim="800000"/>
          </a:ln>
          <a:effectLst/>
        </p:spPr>
        <p:txBody>
          <a:bodyPr lIns="68589" tIns="34295" rIns="68589" bIns="34295"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rPr>
              <a:t>A</a:t>
            </a:r>
          </a:p>
        </p:txBody>
      </p:sp>
      <p:sp>
        <p:nvSpPr>
          <p:cNvPr id="25" name="Oval 37">
            <a:extLst>
              <a:ext uri="{FF2B5EF4-FFF2-40B4-BE49-F238E27FC236}">
                <a16:creationId xmlns:a16="http://schemas.microsoft.com/office/drawing/2014/main" id="{61BF4C3F-FC70-4CF2-943F-E267315547A1}"/>
              </a:ext>
            </a:extLst>
          </p:cNvPr>
          <p:cNvSpPr/>
          <p:nvPr/>
        </p:nvSpPr>
        <p:spPr>
          <a:xfrm>
            <a:off x="1956943" y="3096650"/>
            <a:ext cx="530312" cy="530476"/>
          </a:xfrm>
          <a:prstGeom prst="ellipse">
            <a:avLst/>
          </a:prstGeom>
          <a:solidFill>
            <a:srgbClr val="757376"/>
          </a:solidFill>
          <a:ln w="12700" cap="flat" cmpd="sng" algn="ctr">
            <a:noFill/>
            <a:prstDash val="solid"/>
            <a:miter lim="800000"/>
          </a:ln>
          <a:effectLst/>
        </p:spPr>
        <p:txBody>
          <a:bodyPr lIns="68589" tIns="34295" rIns="68589" bIns="34295"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rPr>
              <a:t>B</a:t>
            </a:r>
          </a:p>
        </p:txBody>
      </p:sp>
      <p:sp>
        <p:nvSpPr>
          <p:cNvPr id="26" name="Oval 38">
            <a:extLst>
              <a:ext uri="{FF2B5EF4-FFF2-40B4-BE49-F238E27FC236}">
                <a16:creationId xmlns:a16="http://schemas.microsoft.com/office/drawing/2014/main" id="{015B7670-D790-409A-B200-9AD075D41BC9}"/>
              </a:ext>
            </a:extLst>
          </p:cNvPr>
          <p:cNvSpPr/>
          <p:nvPr/>
        </p:nvSpPr>
        <p:spPr>
          <a:xfrm>
            <a:off x="1956943" y="4301762"/>
            <a:ext cx="530312" cy="530476"/>
          </a:xfrm>
          <a:prstGeom prst="ellipse">
            <a:avLst/>
          </a:prstGeom>
          <a:solidFill>
            <a:srgbClr val="3181D1"/>
          </a:solidFill>
          <a:ln w="12700" cap="flat" cmpd="sng" algn="ctr">
            <a:noFill/>
            <a:prstDash val="solid"/>
            <a:miter lim="800000"/>
          </a:ln>
          <a:effectLst/>
        </p:spPr>
        <p:txBody>
          <a:bodyPr lIns="68589" tIns="34295" rIns="68589" bIns="34295"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rPr>
              <a:t>C</a:t>
            </a:r>
          </a:p>
        </p:txBody>
      </p:sp>
      <p:sp>
        <p:nvSpPr>
          <p:cNvPr id="27" name="TextBox 39">
            <a:extLst>
              <a:ext uri="{FF2B5EF4-FFF2-40B4-BE49-F238E27FC236}">
                <a16:creationId xmlns:a16="http://schemas.microsoft.com/office/drawing/2014/main" id="{A1AB0CFE-AF75-429E-8B10-50EE7AD7CCF5}"/>
              </a:ext>
            </a:extLst>
          </p:cNvPr>
          <p:cNvSpPr txBox="1"/>
          <p:nvPr/>
        </p:nvSpPr>
        <p:spPr>
          <a:xfrm>
            <a:off x="2563119" y="2168028"/>
            <a:ext cx="7893313" cy="807924"/>
          </a:xfrm>
          <a:prstGeom prst="rect">
            <a:avLst/>
          </a:prstGeom>
          <a:noFill/>
        </p:spPr>
        <p:txBody>
          <a:bodyPr wrap="square" lIns="68589" tIns="34295" rIns="68589" bIns="34295" rtlCol="0">
            <a:spAutoFit/>
          </a:bodyPr>
          <a:lstStyle/>
          <a:p>
            <a:pPr defTabSz="457200"/>
            <a:r>
              <a:rPr lang="en-US" altLang="zh-CN" sz="2400" dirty="0">
                <a:solidFill>
                  <a:srgbClr val="3181D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TTL</a:t>
            </a:r>
            <a:r>
              <a:rPr lang="zh-CN" altLang="en-US" sz="2400" dirty="0">
                <a:solidFill>
                  <a:srgbClr val="3181D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约束</a:t>
            </a:r>
            <a:endParaRPr lang="en-US" altLang="zh-CN" sz="2400" dirty="0">
              <a:solidFill>
                <a:srgbClr val="3181D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pPr defTabSz="4572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域名不能在缓存中</a:t>
            </a:r>
            <a:endParaRPr 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28" name="TextBox 40">
            <a:extLst>
              <a:ext uri="{FF2B5EF4-FFF2-40B4-BE49-F238E27FC236}">
                <a16:creationId xmlns:a16="http://schemas.microsoft.com/office/drawing/2014/main" id="{F747FECB-0406-4C93-8E7B-5C40452FCAB5}"/>
              </a:ext>
            </a:extLst>
          </p:cNvPr>
          <p:cNvSpPr txBox="1"/>
          <p:nvPr/>
        </p:nvSpPr>
        <p:spPr>
          <a:xfrm>
            <a:off x="2559428" y="3086776"/>
            <a:ext cx="7972867" cy="807924"/>
          </a:xfrm>
          <a:prstGeom prst="rect">
            <a:avLst/>
          </a:prstGeom>
          <a:noFill/>
        </p:spPr>
        <p:txBody>
          <a:bodyPr wrap="square" lIns="68589" tIns="34295" rIns="68589" bIns="34295" rtlCol="0">
            <a:spAutoFit/>
          </a:bodyPr>
          <a:lstStyle/>
          <a:p>
            <a:pPr defTabSz="457200"/>
            <a:r>
              <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Guess</a:t>
            </a:r>
            <a:r>
              <a:rPr lang="zh-CN" altLang="en-US" sz="2400" dirty="0">
                <a:solidFill>
                  <a:prstClr val="black">
                    <a:lumMod val="65000"/>
                    <a:lumOff val="35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约束</a:t>
            </a:r>
            <a:endParaRPr lang="en-US" altLang="zh-CN" sz="2400" dirty="0">
              <a:solidFill>
                <a:prstClr val="black">
                  <a:lumMod val="65000"/>
                  <a:lumOff val="35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pPr defTabSz="4572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交易</a:t>
            </a:r>
            <a:r>
              <a:rPr lang="en-US" altLang="zh-CN"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ID</a:t>
            </a:r>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匹配</a:t>
            </a:r>
            <a:endParaRPr 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29" name="TextBox 41">
            <a:extLst>
              <a:ext uri="{FF2B5EF4-FFF2-40B4-BE49-F238E27FC236}">
                <a16:creationId xmlns:a16="http://schemas.microsoft.com/office/drawing/2014/main" id="{D6A5F5E9-164F-4F20-B897-6271921B92B5}"/>
              </a:ext>
            </a:extLst>
          </p:cNvPr>
          <p:cNvSpPr txBox="1"/>
          <p:nvPr/>
        </p:nvSpPr>
        <p:spPr>
          <a:xfrm>
            <a:off x="2559429" y="4151737"/>
            <a:ext cx="7675628" cy="807924"/>
          </a:xfrm>
          <a:prstGeom prst="rect">
            <a:avLst/>
          </a:prstGeom>
          <a:noFill/>
        </p:spPr>
        <p:txBody>
          <a:bodyPr wrap="square" lIns="68589" tIns="34295" rIns="68589" bIns="34295" rtlCol="0">
            <a:spAutoFit/>
          </a:bodyPr>
          <a:lstStyle/>
          <a:p>
            <a:pPr defTabSz="457200"/>
            <a:r>
              <a:rPr lang="en-US" altLang="zh-CN" sz="2400" dirty="0">
                <a:solidFill>
                  <a:srgbClr val="3181D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Window Time</a:t>
            </a:r>
            <a:r>
              <a:rPr lang="zh-CN" altLang="en-US" sz="2400" dirty="0">
                <a:solidFill>
                  <a:srgbClr val="3181D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约束</a:t>
            </a:r>
            <a:endParaRPr lang="en-US" altLang="zh-CN"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pPr defTabSz="457200"/>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伪造包要比真正</a:t>
            </a:r>
            <a:r>
              <a:rPr lang="en-US" altLang="zh-CN"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DNS</a:t>
            </a:r>
            <a:r>
              <a:rPr lang="zh-CN" alt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服务器返回快</a:t>
            </a:r>
            <a:endParaRPr lang="en-US" sz="24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042020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endParaRPr lang="zh-CN" altLang="en-US" dirty="0"/>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B1FB54C3-900A-4625-B847-D4F5E39701E0}"/>
              </a:ext>
            </a:extLst>
          </p:cNvPr>
          <p:cNvSpPr txBox="1"/>
          <p:nvPr/>
        </p:nvSpPr>
        <p:spPr>
          <a:xfrm>
            <a:off x="2498314" y="2299313"/>
            <a:ext cx="8966200" cy="523220"/>
          </a:xfrm>
          <a:prstGeom prst="rect">
            <a:avLst/>
          </a:prstGeom>
          <a:noFill/>
        </p:spPr>
        <p:txBody>
          <a:bodyPr wrap="square">
            <a:spAutoFit/>
          </a:bodyPr>
          <a:lstStyle/>
          <a:p>
            <a:pPr marL="127000" algn="just"/>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触发</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目标</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服务器（称为</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Apollo</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）发送</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请求</a:t>
            </a:r>
          </a:p>
        </p:txBody>
      </p:sp>
      <p:sp>
        <p:nvSpPr>
          <p:cNvPr id="16" name="文本框 15">
            <a:extLst>
              <a:ext uri="{FF2B5EF4-FFF2-40B4-BE49-F238E27FC236}">
                <a16:creationId xmlns:a16="http://schemas.microsoft.com/office/drawing/2014/main" id="{67E04BB1-8DE8-4C16-8D72-AA1E185997A3}"/>
              </a:ext>
            </a:extLst>
          </p:cNvPr>
          <p:cNvSpPr txBox="1"/>
          <p:nvPr/>
        </p:nvSpPr>
        <p:spPr>
          <a:xfrm>
            <a:off x="1808405" y="1197714"/>
            <a:ext cx="5781623" cy="584775"/>
          </a:xfrm>
          <a:prstGeom prst="rect">
            <a:avLst/>
          </a:prstGeom>
          <a:noFill/>
        </p:spPr>
        <p:txBody>
          <a:bodyPr wrap="square">
            <a:spAutoFit/>
          </a:bodyPr>
          <a:lstStyle/>
          <a:p>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成功攻击需要实现三个任务</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ounded Rectangle 27">
            <a:extLst>
              <a:ext uri="{FF2B5EF4-FFF2-40B4-BE49-F238E27FC236}">
                <a16:creationId xmlns:a16="http://schemas.microsoft.com/office/drawing/2014/main" id="{924632FF-EFEE-4777-A0CF-269E738B4D9F}"/>
              </a:ext>
            </a:extLst>
          </p:cNvPr>
          <p:cNvSpPr>
            <a:spLocks noChangeAspect="1"/>
          </p:cNvSpPr>
          <p:nvPr/>
        </p:nvSpPr>
        <p:spPr>
          <a:xfrm>
            <a:off x="1939939" y="2243595"/>
            <a:ext cx="564319" cy="564791"/>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r>
              <a:rPr 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p>
        </p:txBody>
      </p:sp>
      <p:sp>
        <p:nvSpPr>
          <p:cNvPr id="13" name="Rounded Rectangle 16">
            <a:extLst>
              <a:ext uri="{FF2B5EF4-FFF2-40B4-BE49-F238E27FC236}">
                <a16:creationId xmlns:a16="http://schemas.microsoft.com/office/drawing/2014/main" id="{FBB168F2-2BC3-4015-80EC-9F6735D66AAF}"/>
              </a:ext>
            </a:extLst>
          </p:cNvPr>
          <p:cNvSpPr>
            <a:spLocks noChangeAspect="1"/>
          </p:cNvSpPr>
          <p:nvPr/>
        </p:nvSpPr>
        <p:spPr>
          <a:xfrm>
            <a:off x="1939939" y="3454185"/>
            <a:ext cx="564319" cy="564791"/>
          </a:xfrm>
          <a:prstGeom prst="roundRect">
            <a:avLst>
              <a:gd name="adj" fmla="val 0"/>
            </a:avLst>
          </a:prstGeom>
          <a:solidFill>
            <a:srgbClr val="36B8F6"/>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2</a:t>
            </a:r>
          </a:p>
        </p:txBody>
      </p:sp>
      <p:sp>
        <p:nvSpPr>
          <p:cNvPr id="14" name="Rounded Rectangle 27">
            <a:extLst>
              <a:ext uri="{FF2B5EF4-FFF2-40B4-BE49-F238E27FC236}">
                <a16:creationId xmlns:a16="http://schemas.microsoft.com/office/drawing/2014/main" id="{3237D800-7FED-47F1-AFC4-B28F1932B23B}"/>
              </a:ext>
            </a:extLst>
          </p:cNvPr>
          <p:cNvSpPr>
            <a:spLocks noChangeAspect="1"/>
          </p:cNvSpPr>
          <p:nvPr/>
        </p:nvSpPr>
        <p:spPr>
          <a:xfrm>
            <a:off x="1939939" y="4815298"/>
            <a:ext cx="564319" cy="564791"/>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3</a:t>
            </a:r>
          </a:p>
        </p:txBody>
      </p:sp>
      <p:sp>
        <p:nvSpPr>
          <p:cNvPr id="17" name="文本框 16">
            <a:extLst>
              <a:ext uri="{FF2B5EF4-FFF2-40B4-BE49-F238E27FC236}">
                <a16:creationId xmlns:a16="http://schemas.microsoft.com/office/drawing/2014/main" id="{CD393949-4515-401F-8B36-4F144490C247}"/>
              </a:ext>
            </a:extLst>
          </p:cNvPr>
          <p:cNvSpPr txBox="1"/>
          <p:nvPr/>
        </p:nvSpPr>
        <p:spPr>
          <a:xfrm>
            <a:off x="2425298" y="3505747"/>
            <a:ext cx="2641554" cy="523220"/>
          </a:xfrm>
          <a:prstGeom prst="rect">
            <a:avLst/>
          </a:prstGeom>
          <a:noFill/>
        </p:spPr>
        <p:txBody>
          <a:bodyPr wrap="square">
            <a:spAutoFit/>
          </a:bodyPr>
          <a:lstStyle/>
          <a:p>
            <a:pPr marL="127000" algn="just"/>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发送欺骗回复</a:t>
            </a:r>
            <a:endPar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0E0E2B1C-10AA-4D52-AC09-5875DD8930E0}"/>
              </a:ext>
            </a:extLst>
          </p:cNvPr>
          <p:cNvSpPr txBox="1"/>
          <p:nvPr/>
        </p:nvSpPr>
        <p:spPr>
          <a:xfrm>
            <a:off x="2425298" y="4805307"/>
            <a:ext cx="2404886" cy="523220"/>
          </a:xfrm>
          <a:prstGeom prst="rect">
            <a:avLst/>
          </a:prstGeom>
          <a:noFill/>
        </p:spPr>
        <p:txBody>
          <a:bodyPr wrap="square">
            <a:spAutoFit/>
          </a:bodyPr>
          <a:lstStyle/>
          <a:p>
            <a:pPr marL="127000" algn="just"/>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使缓存失效</a:t>
            </a:r>
            <a:endPar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51">
            <a:extLst>
              <a:ext uri="{FF2B5EF4-FFF2-40B4-BE49-F238E27FC236}">
                <a16:creationId xmlns:a16="http://schemas.microsoft.com/office/drawing/2014/main" id="{0D74ED54-5471-40C0-AF19-FFDEA0BF84BF}"/>
              </a:ext>
            </a:extLst>
          </p:cNvPr>
          <p:cNvSpPr>
            <a:spLocks noChangeArrowheads="1"/>
          </p:cNvSpPr>
          <p:nvPr/>
        </p:nvSpPr>
        <p:spPr bwMode="auto">
          <a:xfrm>
            <a:off x="0" y="6027003"/>
            <a:ext cx="12192000" cy="707886"/>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0"/>
              </a:spcBef>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lgn="ctr">
              <a:spcBef>
                <a:spcPct val="0"/>
              </a:spcBef>
              <a:buFont typeface="Arial" panose="020B0604020202020204" pitchFamily="34" charset="0"/>
              <a:buNone/>
            </a:pP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如何伪造一个被受害者接收的回复包？</a:t>
            </a:r>
            <a:endParaRPr lang="zh-CN" altLang="en-US"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p:txBody>
      </p:sp>
    </p:spTree>
    <p:extLst>
      <p:ext uri="{BB962C8B-B14F-4D97-AF65-F5344CB8AC3E}">
        <p14:creationId xmlns:p14="http://schemas.microsoft.com/office/powerpoint/2010/main" val="39994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r>
              <a:rPr lang="en-US" altLang="zh-CN" dirty="0"/>
              <a:t>—</a:t>
            </a:r>
            <a:r>
              <a:rPr lang="zh-CN" altLang="en-US" dirty="0"/>
              <a:t>构建回复包头</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id="{78CBB0F2-483F-402D-8255-6068B20DA568}"/>
              </a:ext>
            </a:extLst>
          </p:cNvPr>
          <p:cNvSpPr txBox="1"/>
          <p:nvPr/>
        </p:nvSpPr>
        <p:spPr>
          <a:xfrm>
            <a:off x="6746015" y="1372379"/>
            <a:ext cx="5302175" cy="1569660"/>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攻击者难以获取的字段。在回复包的</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头和</a:t>
            </a:r>
            <a:r>
              <a:rPr lang="en-US" altLang="zh-CN" sz="2400" dirty="0">
                <a:latin typeface="微软雅黑" panose="020B0503020204020204" pitchFamily="34" charset="-122"/>
                <a:ea typeface="微软雅黑" panose="020B0503020204020204" pitchFamily="34" charset="-122"/>
              </a:rPr>
              <a:t>UDP</a:t>
            </a:r>
            <a:r>
              <a:rPr lang="zh-CN" altLang="en-US" sz="2400" dirty="0">
                <a:latin typeface="微软雅黑" panose="020B0503020204020204" pitchFamily="34" charset="-122"/>
                <a:ea typeface="微软雅黑" panose="020B0503020204020204" pitchFamily="34" charset="-122"/>
              </a:rPr>
              <a:t>头，有</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个字段必须必须与请求包匹配，包括源</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地址、目的</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地址、源端口号、目的端口号</a:t>
            </a:r>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96A3A44C-FC65-4D6C-A789-3DDCDEF7F957}"/>
              </a:ext>
            </a:extLst>
          </p:cNvPr>
          <p:cNvGraphicFramePr>
            <a:graphicFrameLocks noChangeAspect="1"/>
          </p:cNvGraphicFramePr>
          <p:nvPr/>
        </p:nvGraphicFramePr>
        <p:xfrm>
          <a:off x="240629" y="589164"/>
          <a:ext cx="6635796" cy="5109843"/>
        </p:xfrm>
        <a:graphic>
          <a:graphicData uri="http://schemas.openxmlformats.org/presentationml/2006/ole">
            <mc:AlternateContent xmlns:mc="http://schemas.openxmlformats.org/markup-compatibility/2006">
              <mc:Choice xmlns:v="urn:schemas-microsoft-com:vml" Requires="v">
                <p:oleObj name="Visio" r:id="rId3" imgW="4505289" imgH="3476852" progId="Visio.Drawing.15">
                  <p:embed/>
                </p:oleObj>
              </mc:Choice>
              <mc:Fallback>
                <p:oleObj name="Visio" r:id="rId3" imgW="4505289" imgH="3476852" progId="Visio.Drawing.15">
                  <p:embed/>
                  <p:pic>
                    <p:nvPicPr>
                      <p:cNvPr id="9" name="对象 8">
                        <a:extLst>
                          <a:ext uri="{FF2B5EF4-FFF2-40B4-BE49-F238E27FC236}">
                            <a16:creationId xmlns:a16="http://schemas.microsoft.com/office/drawing/2014/main" id="{96A3A44C-FC65-4D6C-A789-3DDCDEF7F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29" y="589164"/>
                        <a:ext cx="6635796" cy="5109843"/>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60AA2E4E-EFE5-4D20-A41E-425E8DDA9110}"/>
              </a:ext>
            </a:extLst>
          </p:cNvPr>
          <p:cNvSpPr txBox="1"/>
          <p:nvPr/>
        </p:nvSpPr>
        <p:spPr>
          <a:xfrm>
            <a:off x="6746014" y="3096080"/>
            <a:ext cx="5302175" cy="1938992"/>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攻击中如果</a:t>
            </a:r>
            <a:r>
              <a:rPr lang="en-US" altLang="zh-CN" sz="2400" dirty="0">
                <a:latin typeface="微软雅黑" panose="020B0503020204020204" pitchFamily="34" charset="-122"/>
                <a:ea typeface="微软雅黑" panose="020B0503020204020204" pitchFamily="34" charset="-122"/>
              </a:rPr>
              <a:t>example.com</a:t>
            </a:r>
            <a:r>
              <a:rPr lang="zh-CN" altLang="en-US" sz="2400" dirty="0">
                <a:latin typeface="微软雅黑" panose="020B0503020204020204" pitchFamily="34" charset="-122"/>
                <a:ea typeface="微软雅黑" panose="020B0503020204020204" pitchFamily="34" charset="-122"/>
              </a:rPr>
              <a:t>域有多个域名服务器，则攻击中需要随机选择一个服务器发送回复包，或者同时发送多个回复包</a:t>
            </a:r>
          </a:p>
          <a:p>
            <a:pPr algn="just"/>
            <a:endParaRPr lang="zh-CN" altLang="en-US" sz="2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633189B6-5C1C-4666-AE21-D4D193F7FAEB}"/>
              </a:ext>
            </a:extLst>
          </p:cNvPr>
          <p:cNvSpPr txBox="1"/>
          <p:nvPr/>
        </p:nvSpPr>
        <p:spPr>
          <a:xfrm>
            <a:off x="6746013" y="4819223"/>
            <a:ext cx="5302175" cy="830997"/>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欺骗回复</a:t>
            </a:r>
            <a:r>
              <a:rPr lang="en-US" altLang="zh-CN" sz="2400" dirty="0">
                <a:latin typeface="微软雅黑" panose="020B0503020204020204" pitchFamily="34" charset="-122"/>
                <a:ea typeface="微软雅黑" panose="020B0503020204020204" pitchFamily="34" charset="-122"/>
              </a:rPr>
              <a:t>DNS</a:t>
            </a:r>
            <a:r>
              <a:rPr lang="zh-CN" altLang="en-US" sz="2400" dirty="0">
                <a:latin typeface="微软雅黑" panose="020B0503020204020204" pitchFamily="34" charset="-122"/>
                <a:ea typeface="微软雅黑" panose="020B0503020204020204" pitchFamily="34" charset="-122"/>
              </a:rPr>
              <a:t>头交易</a:t>
            </a:r>
            <a:r>
              <a:rPr lang="en-US" altLang="zh-CN" sz="2400" dirty="0">
                <a:latin typeface="微软雅黑" panose="020B0503020204020204" pitchFamily="34" charset="-122"/>
                <a:ea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rPr>
              <a:t>需要与请求包的交易</a:t>
            </a:r>
            <a:r>
              <a:rPr lang="en-US" altLang="zh-CN" sz="2400" dirty="0">
                <a:latin typeface="微软雅黑" panose="020B0503020204020204" pitchFamily="34" charset="-122"/>
                <a:ea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rPr>
              <a:t>匹配（</a:t>
            </a:r>
            <a:r>
              <a:rPr lang="en-US" altLang="zh-CN" sz="2400" dirty="0">
                <a:latin typeface="微软雅黑" panose="020B0503020204020204" pitchFamily="34" charset="-122"/>
                <a:ea typeface="微软雅黑" panose="020B0503020204020204" pitchFamily="34" charset="-122"/>
              </a:rPr>
              <a:t>16bit</a:t>
            </a:r>
            <a:r>
              <a:rPr lang="zh-CN" altLang="en-US" sz="2400" dirty="0">
                <a:latin typeface="微软雅黑" panose="020B0503020204020204" pitchFamily="34" charset="-122"/>
                <a:ea typeface="微软雅黑" panose="020B0503020204020204" pitchFamily="34" charset="-122"/>
              </a:rPr>
              <a:t>）</a:t>
            </a:r>
          </a:p>
        </p:txBody>
      </p:sp>
      <p:sp>
        <p:nvSpPr>
          <p:cNvPr id="14" name="文本框 13">
            <a:extLst>
              <a:ext uri="{FF2B5EF4-FFF2-40B4-BE49-F238E27FC236}">
                <a16:creationId xmlns:a16="http://schemas.microsoft.com/office/drawing/2014/main" id="{788884A0-96F7-45A8-824C-E6BA35A8AFC5}"/>
              </a:ext>
            </a:extLst>
          </p:cNvPr>
          <p:cNvSpPr txBox="1"/>
          <p:nvPr/>
        </p:nvSpPr>
        <p:spPr>
          <a:xfrm>
            <a:off x="1616366" y="5650220"/>
            <a:ext cx="3325832" cy="461665"/>
          </a:xfrm>
          <a:prstGeom prst="rect">
            <a:avLst/>
          </a:prstGeom>
          <a:noFill/>
        </p:spPr>
        <p:txBody>
          <a:bodyPr wrap="square">
            <a:spAutoFit/>
          </a:bodyPr>
          <a:lstStyle/>
          <a:p>
            <a:r>
              <a:rPr lang="en-US" altLang="zh-CN" sz="2400" dirty="0">
                <a:effectLst/>
                <a:latin typeface="微软雅黑" panose="020B0503020204020204" pitchFamily="34" charset="-122"/>
                <a:ea typeface="微软雅黑" panose="020B0503020204020204" pitchFamily="34" charset="-122"/>
              </a:rPr>
              <a:t>DNS</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回复包头格式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8754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r>
              <a:rPr lang="en-US" altLang="zh-CN" dirty="0"/>
              <a:t>—</a:t>
            </a:r>
            <a:r>
              <a:rPr lang="zh-CN" altLang="en-US" dirty="0"/>
              <a:t>包头参数猜测</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228332" y="1926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566194" y="453509"/>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4" name="Freeform 9">
            <a:extLst>
              <a:ext uri="{FF2B5EF4-FFF2-40B4-BE49-F238E27FC236}">
                <a16:creationId xmlns:a16="http://schemas.microsoft.com/office/drawing/2014/main" id="{EA21217D-10F9-4301-B044-580B9E19518B}"/>
              </a:ext>
            </a:extLst>
          </p:cNvPr>
          <p:cNvSpPr>
            <a:spLocks noEditPoints="1"/>
          </p:cNvSpPr>
          <p:nvPr/>
        </p:nvSpPr>
        <p:spPr bwMode="auto">
          <a:xfrm rot="20049179">
            <a:off x="1835992" y="2463065"/>
            <a:ext cx="1220225" cy="2818211"/>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ysClr val="windowText" lastClr="000000">
              <a:lumMod val="50000"/>
              <a:lumOff val="50000"/>
            </a:sysClr>
          </a:solidFill>
          <a:ln w="9525">
            <a:noFill/>
            <a:round/>
            <a:headEnd/>
            <a:tailEnd/>
          </a:ln>
        </p:spPr>
        <p:txBody>
          <a:bodyPr lIns="68559" tIns="34280" rIns="68559" bIns="34280"/>
          <a:lstStyle/>
          <a:p>
            <a:pPr marL="0" marR="0" lvl="0" indent="0" defTabSz="68556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black"/>
              </a:solidFill>
              <a:effectLst/>
              <a:uLnTx/>
              <a:uFillTx/>
              <a:latin typeface="Calibri" panose="020F0502020204030204"/>
            </a:endParaRPr>
          </a:p>
        </p:txBody>
      </p:sp>
      <p:grpSp>
        <p:nvGrpSpPr>
          <p:cNvPr id="65" name="Group 17">
            <a:extLst>
              <a:ext uri="{FF2B5EF4-FFF2-40B4-BE49-F238E27FC236}">
                <a16:creationId xmlns:a16="http://schemas.microsoft.com/office/drawing/2014/main" id="{D57E85A7-E46E-4B0A-8D20-BD63F8ECB6CC}"/>
              </a:ext>
            </a:extLst>
          </p:cNvPr>
          <p:cNvGrpSpPr>
            <a:grpSpLocks/>
          </p:cNvGrpSpPr>
          <p:nvPr/>
        </p:nvGrpSpPr>
        <p:grpSpPr bwMode="auto">
          <a:xfrm rot="1568449">
            <a:off x="2255676" y="3351282"/>
            <a:ext cx="1961451" cy="560847"/>
            <a:chOff x="3047999" y="2196748"/>
            <a:chExt cx="2626886" cy="751437"/>
          </a:xfrm>
        </p:grpSpPr>
        <p:sp>
          <p:nvSpPr>
            <p:cNvPr id="66" name="Rounded Rectangle 7">
              <a:extLst>
                <a:ext uri="{FF2B5EF4-FFF2-40B4-BE49-F238E27FC236}">
                  <a16:creationId xmlns:a16="http://schemas.microsoft.com/office/drawing/2014/main" id="{E2CE1D9A-B9BC-4C66-922C-97481AC0564F}"/>
                </a:ext>
              </a:extLst>
            </p:cNvPr>
            <p:cNvSpPr/>
            <p:nvPr/>
          </p:nvSpPr>
          <p:spPr bwMode="auto">
            <a:xfrm>
              <a:off x="3580633" y="2196748"/>
              <a:ext cx="2094252" cy="751437"/>
            </a:xfrm>
            <a:prstGeom prst="roundRect">
              <a:avLst/>
            </a:prstGeom>
            <a:solidFill>
              <a:srgbClr val="757376"/>
            </a:solidFill>
            <a:ln w="9525">
              <a:noFill/>
              <a:round/>
              <a:headEnd/>
              <a:tailEnd/>
            </a:ln>
          </p:spPr>
          <p:txBody>
            <a:bodyPr anchor="ctr"/>
            <a:lstStyle/>
            <a:p>
              <a:pPr marL="0" marR="0" lvl="0" indent="0" algn="r" defTabSz="68556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目的</a:t>
              </a:r>
              <a:r>
                <a:rPr kumimoji="0" lang="en-US" altLang="zh-CN"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IP</a:t>
              </a: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地址</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rPr>
                <a:t>╳</a:t>
              </a:r>
              <a:endParaRPr kumimoji="0" lang="en-GB" altLang="zh-CN"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67" name="Group 22">
              <a:extLst>
                <a:ext uri="{FF2B5EF4-FFF2-40B4-BE49-F238E27FC236}">
                  <a16:creationId xmlns:a16="http://schemas.microsoft.com/office/drawing/2014/main" id="{01269A2E-60BE-40AA-8AFE-8BE5B135DE11}"/>
                </a:ext>
              </a:extLst>
            </p:cNvPr>
            <p:cNvGrpSpPr>
              <a:grpSpLocks/>
            </p:cNvGrpSpPr>
            <p:nvPr/>
          </p:nvGrpSpPr>
          <p:grpSpPr bwMode="auto">
            <a:xfrm rot="-5400000">
              <a:off x="3369279" y="2174269"/>
              <a:ext cx="195640" cy="838200"/>
              <a:chOff x="3686186" y="1166322"/>
              <a:chExt cx="152400" cy="652944"/>
            </a:xfrm>
          </p:grpSpPr>
          <p:sp>
            <p:nvSpPr>
              <p:cNvPr id="68" name="Oval 9">
                <a:extLst>
                  <a:ext uri="{FF2B5EF4-FFF2-40B4-BE49-F238E27FC236}">
                    <a16:creationId xmlns:a16="http://schemas.microsoft.com/office/drawing/2014/main" id="{072850A3-5C63-4747-A319-0CCA3ED5A265}"/>
                  </a:ext>
                </a:extLst>
              </p:cNvPr>
              <p:cNvSpPr/>
              <p:nvPr/>
            </p:nvSpPr>
            <p:spPr>
              <a:xfrm>
                <a:off x="3686869" y="1665402"/>
                <a:ext cx="151690" cy="152536"/>
              </a:xfrm>
              <a:prstGeom prst="ellipse">
                <a:avLst/>
              </a:prstGeom>
              <a:solidFill>
                <a:sysClr val="window" lastClr="FFFFFF"/>
              </a:soli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sp>
            <p:nvSpPr>
              <p:cNvPr id="69" name="Rounded Rectangle 10">
                <a:extLst>
                  <a:ext uri="{FF2B5EF4-FFF2-40B4-BE49-F238E27FC236}">
                    <a16:creationId xmlns:a16="http://schemas.microsoft.com/office/drawing/2014/main" id="{3037718C-DBBF-497D-8CFE-FE3B97EFEF97}"/>
                  </a:ext>
                </a:extLst>
              </p:cNvPr>
              <p:cNvSpPr/>
              <p:nvPr/>
            </p:nvSpPr>
            <p:spPr>
              <a:xfrm>
                <a:off x="3737770" y="1165339"/>
                <a:ext cx="49323" cy="611072"/>
              </a:xfrm>
              <a:prstGeom prst="roundRect">
                <a:avLst>
                  <a:gd name="adj" fmla="val 38542"/>
                </a:avLst>
              </a:prstGeom>
              <a:gradFill>
                <a:gsLst>
                  <a:gs pos="2000">
                    <a:sysClr val="windowText" lastClr="000000">
                      <a:lumMod val="50000"/>
                      <a:lumOff val="50000"/>
                    </a:sysClr>
                  </a:gs>
                  <a:gs pos="100000">
                    <a:sysClr val="window" lastClr="FFFFFF"/>
                  </a:gs>
                </a:gsLst>
                <a:lin ang="5400000" scaled="0"/>
              </a:gra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grpSp>
      </p:grpSp>
      <p:grpSp>
        <p:nvGrpSpPr>
          <p:cNvPr id="70" name="Group 18">
            <a:extLst>
              <a:ext uri="{FF2B5EF4-FFF2-40B4-BE49-F238E27FC236}">
                <a16:creationId xmlns:a16="http://schemas.microsoft.com/office/drawing/2014/main" id="{EB4A3AAF-C065-4353-8722-DC3C1D7970E0}"/>
              </a:ext>
            </a:extLst>
          </p:cNvPr>
          <p:cNvGrpSpPr>
            <a:grpSpLocks/>
          </p:cNvGrpSpPr>
          <p:nvPr/>
        </p:nvGrpSpPr>
        <p:grpSpPr bwMode="auto">
          <a:xfrm rot="140878">
            <a:off x="2354341" y="2759182"/>
            <a:ext cx="1962642" cy="561739"/>
            <a:chOff x="3047997" y="2195590"/>
            <a:chExt cx="2627731" cy="751192"/>
          </a:xfrm>
        </p:grpSpPr>
        <p:sp>
          <p:nvSpPr>
            <p:cNvPr id="71" name="Rounded Rectangle 13">
              <a:extLst>
                <a:ext uri="{FF2B5EF4-FFF2-40B4-BE49-F238E27FC236}">
                  <a16:creationId xmlns:a16="http://schemas.microsoft.com/office/drawing/2014/main" id="{72AB7A77-49E6-4DB3-B815-5ECF6E7784BC}"/>
                </a:ext>
              </a:extLst>
            </p:cNvPr>
            <p:cNvSpPr/>
            <p:nvPr/>
          </p:nvSpPr>
          <p:spPr bwMode="auto">
            <a:xfrm>
              <a:off x="3580882" y="2195590"/>
              <a:ext cx="2094846" cy="751192"/>
            </a:xfrm>
            <a:prstGeom prst="roundRect">
              <a:avLst/>
            </a:prstGeom>
            <a:solidFill>
              <a:srgbClr val="3181D1"/>
            </a:solidFill>
            <a:ln w="9525">
              <a:noFill/>
              <a:round/>
              <a:headEnd/>
              <a:tailEnd/>
            </a:ln>
          </p:spPr>
          <p:txBody>
            <a:bodyPr anchor="ctr"/>
            <a:lstStyle/>
            <a:p>
              <a:pPr marL="0" marR="0" lvl="0" indent="0" algn="r" defTabSz="68556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源端口号</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rPr>
                <a:t>╳</a:t>
              </a:r>
              <a:endParaRPr kumimoji="0" lang="en-GB" altLang="zh-CN"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72" name="Group 22">
              <a:extLst>
                <a:ext uri="{FF2B5EF4-FFF2-40B4-BE49-F238E27FC236}">
                  <a16:creationId xmlns:a16="http://schemas.microsoft.com/office/drawing/2014/main" id="{C94ADF9B-39AB-403D-8A3A-B83C5A04EFCC}"/>
                </a:ext>
              </a:extLst>
            </p:cNvPr>
            <p:cNvGrpSpPr>
              <a:grpSpLocks/>
            </p:cNvGrpSpPr>
            <p:nvPr/>
          </p:nvGrpSpPr>
          <p:grpSpPr bwMode="auto">
            <a:xfrm rot="-5400000">
              <a:off x="3369277" y="2174270"/>
              <a:ext cx="195640" cy="838199"/>
              <a:chOff x="3686186" y="1166322"/>
              <a:chExt cx="152400" cy="652944"/>
            </a:xfrm>
          </p:grpSpPr>
          <p:sp>
            <p:nvSpPr>
              <p:cNvPr id="73" name="Oval 15">
                <a:extLst>
                  <a:ext uri="{FF2B5EF4-FFF2-40B4-BE49-F238E27FC236}">
                    <a16:creationId xmlns:a16="http://schemas.microsoft.com/office/drawing/2014/main" id="{23081DFD-3030-4C3D-B340-F236AC50B54D}"/>
                  </a:ext>
                </a:extLst>
              </p:cNvPr>
              <p:cNvSpPr/>
              <p:nvPr/>
            </p:nvSpPr>
            <p:spPr>
              <a:xfrm>
                <a:off x="3686865" y="1665247"/>
                <a:ext cx="152329" cy="152492"/>
              </a:xfrm>
              <a:prstGeom prst="ellipse">
                <a:avLst/>
              </a:prstGeom>
              <a:solidFill>
                <a:sysClr val="window" lastClr="FFFFFF"/>
              </a:soli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sp>
            <p:nvSpPr>
              <p:cNvPr id="74" name="Rounded Rectangle 16">
                <a:extLst>
                  <a:ext uri="{FF2B5EF4-FFF2-40B4-BE49-F238E27FC236}">
                    <a16:creationId xmlns:a16="http://schemas.microsoft.com/office/drawing/2014/main" id="{0328934B-5AA1-440B-96A6-8BC8ED6597C7}"/>
                  </a:ext>
                </a:extLst>
              </p:cNvPr>
              <p:cNvSpPr/>
              <p:nvPr/>
            </p:nvSpPr>
            <p:spPr>
              <a:xfrm>
                <a:off x="3738962" y="1165698"/>
                <a:ext cx="48299" cy="610898"/>
              </a:xfrm>
              <a:prstGeom prst="roundRect">
                <a:avLst>
                  <a:gd name="adj" fmla="val 38542"/>
                </a:avLst>
              </a:prstGeom>
              <a:gradFill>
                <a:gsLst>
                  <a:gs pos="2000">
                    <a:sysClr val="windowText" lastClr="000000">
                      <a:lumMod val="50000"/>
                      <a:lumOff val="50000"/>
                    </a:sysClr>
                  </a:gs>
                  <a:gs pos="100000">
                    <a:sysClr val="window" lastClr="FFFFFF"/>
                  </a:gs>
                </a:gsLst>
                <a:lin ang="5400000" scaled="0"/>
              </a:gra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grpSp>
      </p:grpSp>
      <p:grpSp>
        <p:nvGrpSpPr>
          <p:cNvPr id="75" name="Group 28">
            <a:extLst>
              <a:ext uri="{FF2B5EF4-FFF2-40B4-BE49-F238E27FC236}">
                <a16:creationId xmlns:a16="http://schemas.microsoft.com/office/drawing/2014/main" id="{9993388B-4292-4B48-9676-502DE9692212}"/>
              </a:ext>
            </a:extLst>
          </p:cNvPr>
          <p:cNvGrpSpPr>
            <a:grpSpLocks/>
          </p:cNvGrpSpPr>
          <p:nvPr/>
        </p:nvGrpSpPr>
        <p:grpSpPr bwMode="auto">
          <a:xfrm rot="20152241">
            <a:off x="2005867" y="2151504"/>
            <a:ext cx="1963139" cy="560847"/>
            <a:chOff x="3047997" y="2196180"/>
            <a:chExt cx="2628114" cy="750636"/>
          </a:xfrm>
        </p:grpSpPr>
        <p:sp>
          <p:nvSpPr>
            <p:cNvPr id="76" name="Rounded Rectangle 19">
              <a:extLst>
                <a:ext uri="{FF2B5EF4-FFF2-40B4-BE49-F238E27FC236}">
                  <a16:creationId xmlns:a16="http://schemas.microsoft.com/office/drawing/2014/main" id="{09BAAA9A-7B10-4A4B-805E-884360B30CBF}"/>
                </a:ext>
              </a:extLst>
            </p:cNvPr>
            <p:cNvSpPr/>
            <p:nvPr/>
          </p:nvSpPr>
          <p:spPr bwMode="auto">
            <a:xfrm>
              <a:off x="3581490" y="2196180"/>
              <a:ext cx="2094621" cy="750636"/>
            </a:xfrm>
            <a:prstGeom prst="roundRect">
              <a:avLst/>
            </a:prstGeom>
            <a:solidFill>
              <a:srgbClr val="757376"/>
            </a:solidFill>
            <a:ln w="9525">
              <a:noFill/>
              <a:round/>
              <a:headEnd/>
              <a:tailEnd/>
            </a:ln>
          </p:spPr>
          <p:txBody>
            <a:bodyPr anchor="ctr"/>
            <a:lstStyle/>
            <a:p>
              <a:pPr marL="0" marR="0" lvl="0" indent="0" algn="r" defTabSz="68556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目的端口号</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rPr>
                <a:t>√</a:t>
              </a:r>
              <a:endParaRPr kumimoji="0" lang="en-GB" altLang="zh-CN" sz="28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77" name="Group 22">
              <a:extLst>
                <a:ext uri="{FF2B5EF4-FFF2-40B4-BE49-F238E27FC236}">
                  <a16:creationId xmlns:a16="http://schemas.microsoft.com/office/drawing/2014/main" id="{BA664649-582A-4C79-B702-CC2FEC596806}"/>
                </a:ext>
              </a:extLst>
            </p:cNvPr>
            <p:cNvGrpSpPr>
              <a:grpSpLocks/>
            </p:cNvGrpSpPr>
            <p:nvPr/>
          </p:nvGrpSpPr>
          <p:grpSpPr bwMode="auto">
            <a:xfrm rot="-5400000">
              <a:off x="3369277" y="2174271"/>
              <a:ext cx="195640" cy="838199"/>
              <a:chOff x="3686186" y="1166322"/>
              <a:chExt cx="152400" cy="652944"/>
            </a:xfrm>
          </p:grpSpPr>
          <p:sp>
            <p:nvSpPr>
              <p:cNvPr id="78" name="Oval 21">
                <a:extLst>
                  <a:ext uri="{FF2B5EF4-FFF2-40B4-BE49-F238E27FC236}">
                    <a16:creationId xmlns:a16="http://schemas.microsoft.com/office/drawing/2014/main" id="{6313AED6-92E6-4DFE-B2A3-0425934B3B43}"/>
                  </a:ext>
                </a:extLst>
              </p:cNvPr>
              <p:cNvSpPr/>
              <p:nvPr/>
            </p:nvSpPr>
            <p:spPr>
              <a:xfrm>
                <a:off x="3686744" y="1666339"/>
                <a:ext cx="152458" cy="152476"/>
              </a:xfrm>
              <a:prstGeom prst="ellipse">
                <a:avLst/>
              </a:prstGeom>
              <a:solidFill>
                <a:sysClr val="window" lastClr="FFFFFF"/>
              </a:soli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sp>
            <p:nvSpPr>
              <p:cNvPr id="79" name="Rounded Rectangle 22">
                <a:extLst>
                  <a:ext uri="{FF2B5EF4-FFF2-40B4-BE49-F238E27FC236}">
                    <a16:creationId xmlns:a16="http://schemas.microsoft.com/office/drawing/2014/main" id="{A58EB548-570D-436D-9618-ECA365BE4479}"/>
                  </a:ext>
                </a:extLst>
              </p:cNvPr>
              <p:cNvSpPr/>
              <p:nvPr/>
            </p:nvSpPr>
            <p:spPr>
              <a:xfrm>
                <a:off x="3738648" y="1166499"/>
                <a:ext cx="48340" cy="610833"/>
              </a:xfrm>
              <a:prstGeom prst="roundRect">
                <a:avLst>
                  <a:gd name="adj" fmla="val 38542"/>
                </a:avLst>
              </a:prstGeom>
              <a:gradFill>
                <a:gsLst>
                  <a:gs pos="2000">
                    <a:sysClr val="windowText" lastClr="000000">
                      <a:lumMod val="50000"/>
                      <a:lumOff val="50000"/>
                    </a:sysClr>
                  </a:gs>
                  <a:gs pos="100000">
                    <a:sysClr val="window" lastClr="FFFFFF"/>
                  </a:gs>
                </a:gsLst>
                <a:lin ang="5400000" scaled="0"/>
              </a:gra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grpSp>
      </p:grpSp>
      <p:grpSp>
        <p:nvGrpSpPr>
          <p:cNvPr id="80" name="Group 17">
            <a:extLst>
              <a:ext uri="{FF2B5EF4-FFF2-40B4-BE49-F238E27FC236}">
                <a16:creationId xmlns:a16="http://schemas.microsoft.com/office/drawing/2014/main" id="{DD829C59-7B03-4C52-9F23-2C8085A3AFB7}"/>
              </a:ext>
            </a:extLst>
          </p:cNvPr>
          <p:cNvGrpSpPr>
            <a:grpSpLocks/>
          </p:cNvGrpSpPr>
          <p:nvPr/>
        </p:nvGrpSpPr>
        <p:grpSpPr bwMode="auto">
          <a:xfrm rot="18174686" flipH="1">
            <a:off x="293308" y="3810414"/>
            <a:ext cx="1963548" cy="561663"/>
            <a:chOff x="3047999" y="2195672"/>
            <a:chExt cx="2628163" cy="751505"/>
          </a:xfrm>
        </p:grpSpPr>
        <p:sp>
          <p:nvSpPr>
            <p:cNvPr id="81" name="Rounded Rectangle 50">
              <a:extLst>
                <a:ext uri="{FF2B5EF4-FFF2-40B4-BE49-F238E27FC236}">
                  <a16:creationId xmlns:a16="http://schemas.microsoft.com/office/drawing/2014/main" id="{E270F426-1A49-49EE-948C-8CA957743574}"/>
                </a:ext>
              </a:extLst>
            </p:cNvPr>
            <p:cNvSpPr/>
            <p:nvPr/>
          </p:nvSpPr>
          <p:spPr bwMode="auto">
            <a:xfrm>
              <a:off x="3581655" y="2195672"/>
              <a:ext cx="2094507" cy="751505"/>
            </a:xfrm>
            <a:prstGeom prst="roundRect">
              <a:avLst/>
            </a:prstGeom>
            <a:solidFill>
              <a:srgbClr val="3181D1"/>
            </a:solidFill>
            <a:ln w="9525">
              <a:noFill/>
              <a:round/>
              <a:headEnd/>
              <a:tailEnd/>
            </a:ln>
          </p:spPr>
          <p:txBody>
            <a:bodyPr anchor="ctr"/>
            <a:lstStyle/>
            <a:p>
              <a:pPr marL="0" marR="0" lvl="0" indent="0" defTabSz="68556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源</a:t>
              </a:r>
              <a:r>
                <a:rPr kumimoji="0" lang="en-US" altLang="zh-CN"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IP</a:t>
              </a: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地址</a:t>
              </a:r>
              <a:r>
                <a:rPr kumimoji="0" lang="zh-CN" altLang="en-US" sz="2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rPr>
                <a:t>√</a:t>
              </a:r>
              <a:endParaRPr kumimoji="0" lang="en-GB" altLang="zh-CN" sz="2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82" name="Group 22">
              <a:extLst>
                <a:ext uri="{FF2B5EF4-FFF2-40B4-BE49-F238E27FC236}">
                  <a16:creationId xmlns:a16="http://schemas.microsoft.com/office/drawing/2014/main" id="{0BFC3C0E-92B2-4399-BA12-597160DA04B1}"/>
                </a:ext>
              </a:extLst>
            </p:cNvPr>
            <p:cNvGrpSpPr>
              <a:grpSpLocks/>
            </p:cNvGrpSpPr>
            <p:nvPr/>
          </p:nvGrpSpPr>
          <p:grpSpPr bwMode="auto">
            <a:xfrm rot="-5400000">
              <a:off x="3369279" y="2174269"/>
              <a:ext cx="195640" cy="838200"/>
              <a:chOff x="3686186" y="1166322"/>
              <a:chExt cx="152400" cy="652944"/>
            </a:xfrm>
          </p:grpSpPr>
          <p:sp>
            <p:nvSpPr>
              <p:cNvPr id="83" name="Oval 52">
                <a:extLst>
                  <a:ext uri="{FF2B5EF4-FFF2-40B4-BE49-F238E27FC236}">
                    <a16:creationId xmlns:a16="http://schemas.microsoft.com/office/drawing/2014/main" id="{FF080A7D-39F7-43AE-9597-D5AB6C46FE83}"/>
                  </a:ext>
                </a:extLst>
              </p:cNvPr>
              <p:cNvSpPr/>
              <p:nvPr/>
            </p:nvSpPr>
            <p:spPr>
              <a:xfrm>
                <a:off x="3687178" y="1667206"/>
                <a:ext cx="152392" cy="152467"/>
              </a:xfrm>
              <a:prstGeom prst="ellipse">
                <a:avLst/>
              </a:prstGeom>
              <a:solidFill>
                <a:sysClr val="window" lastClr="FFFFFF"/>
              </a:soli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sp>
            <p:nvSpPr>
              <p:cNvPr id="84" name="Rounded Rectangle 53">
                <a:extLst>
                  <a:ext uri="{FF2B5EF4-FFF2-40B4-BE49-F238E27FC236}">
                    <a16:creationId xmlns:a16="http://schemas.microsoft.com/office/drawing/2014/main" id="{FE69EA04-53EB-4802-9384-477B865FB830}"/>
                  </a:ext>
                </a:extLst>
              </p:cNvPr>
              <p:cNvSpPr/>
              <p:nvPr/>
            </p:nvSpPr>
            <p:spPr>
              <a:xfrm>
                <a:off x="3739404" y="1167403"/>
                <a:ext cx="48320" cy="610798"/>
              </a:xfrm>
              <a:prstGeom prst="roundRect">
                <a:avLst>
                  <a:gd name="adj" fmla="val 38542"/>
                </a:avLst>
              </a:prstGeom>
              <a:gradFill>
                <a:gsLst>
                  <a:gs pos="2000">
                    <a:sysClr val="windowText" lastClr="000000">
                      <a:lumMod val="50000"/>
                      <a:lumOff val="50000"/>
                    </a:sysClr>
                  </a:gs>
                  <a:gs pos="100000">
                    <a:sysClr val="window" lastClr="FFFFFF"/>
                  </a:gs>
                </a:gsLst>
                <a:lin ang="5400000" scaled="0"/>
              </a:gra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grpSp>
      </p:grpSp>
      <p:sp>
        <p:nvSpPr>
          <p:cNvPr id="111" name="矩形 110">
            <a:extLst>
              <a:ext uri="{FF2B5EF4-FFF2-40B4-BE49-F238E27FC236}">
                <a16:creationId xmlns:a16="http://schemas.microsoft.com/office/drawing/2014/main" id="{D8F1799D-8E1C-42FF-A933-B2EF3E877AB7}"/>
              </a:ext>
            </a:extLst>
          </p:cNvPr>
          <p:cNvSpPr>
            <a:spLocks noChangeArrowheads="1"/>
          </p:cNvSpPr>
          <p:nvPr/>
        </p:nvSpPr>
        <p:spPr bwMode="auto">
          <a:xfrm>
            <a:off x="5366830" y="1087583"/>
            <a:ext cx="53579" cy="620508"/>
          </a:xfrm>
          <a:prstGeom prst="rect">
            <a:avLst/>
          </a:prstGeom>
          <a:solidFill>
            <a:srgbClr val="005DA2"/>
          </a:solidFill>
          <a:ln w="9525">
            <a:noFill/>
            <a:miter lim="800000"/>
            <a:headEnd/>
            <a:tailEnd/>
          </a:ln>
        </p:spPr>
        <p:txBody>
          <a:bodyPr lIns="68580" tIns="34290" rIns="68580" bIns="34290" anchor="ctr"/>
          <a:lstStyle/>
          <a:p>
            <a:pPr algn="ctr">
              <a:defRPr/>
            </a:pPr>
            <a:endParaRPr lang="zh-CN" altLang="en-US" sz="2400" kern="0"/>
          </a:p>
        </p:txBody>
      </p:sp>
      <p:sp>
        <p:nvSpPr>
          <p:cNvPr id="112" name="矩形 70">
            <a:extLst>
              <a:ext uri="{FF2B5EF4-FFF2-40B4-BE49-F238E27FC236}">
                <a16:creationId xmlns:a16="http://schemas.microsoft.com/office/drawing/2014/main" id="{85FC449B-1BE3-4160-B143-C7AD31D7955E}"/>
              </a:ext>
            </a:extLst>
          </p:cNvPr>
          <p:cNvSpPr>
            <a:spLocks noChangeArrowheads="1"/>
          </p:cNvSpPr>
          <p:nvPr/>
        </p:nvSpPr>
        <p:spPr bwMode="auto">
          <a:xfrm>
            <a:off x="5366830" y="2436151"/>
            <a:ext cx="53579" cy="619316"/>
          </a:xfrm>
          <a:prstGeom prst="rect">
            <a:avLst/>
          </a:prstGeom>
          <a:solidFill>
            <a:srgbClr val="C4C7CB"/>
          </a:solidFill>
          <a:ln w="9525">
            <a:noFill/>
            <a:miter lim="800000"/>
            <a:headEnd/>
            <a:tailEnd/>
          </a:ln>
        </p:spPr>
        <p:txBody>
          <a:bodyPr lIns="68580" tIns="34290" rIns="68580" bIns="34290" anchor="ctr"/>
          <a:lstStyle/>
          <a:p>
            <a:pPr algn="ctr">
              <a:defRPr/>
            </a:pPr>
            <a:endParaRPr lang="zh-CN" altLang="en-US" sz="2400" kern="0"/>
          </a:p>
        </p:txBody>
      </p:sp>
      <p:sp>
        <p:nvSpPr>
          <p:cNvPr id="113" name="矩形 75">
            <a:extLst>
              <a:ext uri="{FF2B5EF4-FFF2-40B4-BE49-F238E27FC236}">
                <a16:creationId xmlns:a16="http://schemas.microsoft.com/office/drawing/2014/main" id="{B0179F7B-4732-4EC9-B312-68E4BF0DDB45}"/>
              </a:ext>
            </a:extLst>
          </p:cNvPr>
          <p:cNvSpPr>
            <a:spLocks noChangeArrowheads="1"/>
          </p:cNvSpPr>
          <p:nvPr/>
        </p:nvSpPr>
        <p:spPr bwMode="auto">
          <a:xfrm>
            <a:off x="5366830" y="5005212"/>
            <a:ext cx="53579" cy="619316"/>
          </a:xfrm>
          <a:prstGeom prst="rect">
            <a:avLst/>
          </a:prstGeom>
          <a:solidFill>
            <a:srgbClr val="005DA2"/>
          </a:solidFill>
          <a:ln w="9525">
            <a:noFill/>
            <a:miter lim="800000"/>
            <a:headEnd/>
            <a:tailEnd/>
          </a:ln>
        </p:spPr>
        <p:txBody>
          <a:bodyPr lIns="68580" tIns="34290" rIns="68580" bIns="34290" anchor="ctr"/>
          <a:lstStyle/>
          <a:p>
            <a:pPr algn="ctr">
              <a:defRPr/>
            </a:pPr>
            <a:endParaRPr lang="zh-CN" altLang="en-US" sz="2400" kern="0"/>
          </a:p>
        </p:txBody>
      </p:sp>
      <p:grpSp>
        <p:nvGrpSpPr>
          <p:cNvPr id="114" name="Group 18">
            <a:extLst>
              <a:ext uri="{FF2B5EF4-FFF2-40B4-BE49-F238E27FC236}">
                <a16:creationId xmlns:a16="http://schemas.microsoft.com/office/drawing/2014/main" id="{CD0BA38D-F500-4D33-BA23-EE7B020D2734}"/>
              </a:ext>
            </a:extLst>
          </p:cNvPr>
          <p:cNvGrpSpPr>
            <a:grpSpLocks/>
          </p:cNvGrpSpPr>
          <p:nvPr/>
        </p:nvGrpSpPr>
        <p:grpSpPr bwMode="auto">
          <a:xfrm>
            <a:off x="5529224" y="928523"/>
            <a:ext cx="5450528" cy="899303"/>
            <a:chOff x="0" y="-101955"/>
            <a:chExt cx="7268905" cy="1200426"/>
          </a:xfrm>
        </p:grpSpPr>
        <p:sp>
          <p:nvSpPr>
            <p:cNvPr id="115" name="文本框 44">
              <a:extLst>
                <a:ext uri="{FF2B5EF4-FFF2-40B4-BE49-F238E27FC236}">
                  <a16:creationId xmlns:a16="http://schemas.microsoft.com/office/drawing/2014/main" id="{3A02B1ED-C5E6-4C6D-BA3D-F2B2957B9265}"/>
                </a:ext>
              </a:extLst>
            </p:cNvPr>
            <p:cNvSpPr txBox="1">
              <a:spLocks noChangeArrowheads="1"/>
            </p:cNvSpPr>
            <p:nvPr/>
          </p:nvSpPr>
          <p:spPr bwMode="auto">
            <a:xfrm>
              <a:off x="0" y="-101955"/>
              <a:ext cx="4132363" cy="61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请求包源</a:t>
              </a:r>
              <a:r>
                <a:rPr lang="en-US" altLang="zh-CN" sz="2400" b="1" kern="0" dirty="0">
                  <a:solidFill>
                    <a:schemeClr val="tx1">
                      <a:lumMod val="65000"/>
                      <a:lumOff val="35000"/>
                    </a:schemeClr>
                  </a:solidFill>
                  <a:latin typeface="微软雅黑" pitchFamily="34" charset="-122"/>
                  <a:ea typeface="微软雅黑" pitchFamily="34" charset="-122"/>
                </a:rPr>
                <a:t>IP</a:t>
              </a:r>
              <a:r>
                <a:rPr lang="zh-CN" altLang="en-US" sz="2400" b="1" kern="0" dirty="0">
                  <a:solidFill>
                    <a:schemeClr val="tx1">
                      <a:lumMod val="65000"/>
                      <a:lumOff val="35000"/>
                    </a:schemeClr>
                  </a:solidFill>
                  <a:latin typeface="微软雅黑" pitchFamily="34" charset="-122"/>
                  <a:ea typeface="微软雅黑" pitchFamily="34" charset="-122"/>
                </a:rPr>
                <a:t>地址</a:t>
              </a:r>
            </a:p>
          </p:txBody>
        </p:sp>
        <p:sp>
          <p:nvSpPr>
            <p:cNvPr id="116" name="文本框 14">
              <a:extLst>
                <a:ext uri="{FF2B5EF4-FFF2-40B4-BE49-F238E27FC236}">
                  <a16:creationId xmlns:a16="http://schemas.microsoft.com/office/drawing/2014/main" id="{B6F9596A-F97F-470E-94C4-3230183B8870}"/>
                </a:ext>
              </a:extLst>
            </p:cNvPr>
            <p:cNvSpPr txBox="1">
              <a:spLocks noChangeArrowheads="1"/>
            </p:cNvSpPr>
            <p:nvPr/>
          </p:nvSpPr>
          <p:spPr bwMode="auto">
            <a:xfrm>
              <a:off x="0" y="482222"/>
              <a:ext cx="7268905" cy="61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DNS</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服务器地址</a:t>
              </a:r>
            </a:p>
          </p:txBody>
        </p:sp>
      </p:grpSp>
      <p:grpSp>
        <p:nvGrpSpPr>
          <p:cNvPr id="117" name="Group 21">
            <a:extLst>
              <a:ext uri="{FF2B5EF4-FFF2-40B4-BE49-F238E27FC236}">
                <a16:creationId xmlns:a16="http://schemas.microsoft.com/office/drawing/2014/main" id="{EF1A4F6D-61FA-46FB-B072-EE3C2DE28D74}"/>
              </a:ext>
            </a:extLst>
          </p:cNvPr>
          <p:cNvGrpSpPr>
            <a:grpSpLocks/>
          </p:cNvGrpSpPr>
          <p:nvPr/>
        </p:nvGrpSpPr>
        <p:grpSpPr bwMode="auto">
          <a:xfrm>
            <a:off x="5529224" y="2287894"/>
            <a:ext cx="5607410" cy="910211"/>
            <a:chOff x="0" y="-146267"/>
            <a:chExt cx="7478126" cy="1212930"/>
          </a:xfrm>
        </p:grpSpPr>
        <p:sp>
          <p:nvSpPr>
            <p:cNvPr id="118" name="文本框 47">
              <a:extLst>
                <a:ext uri="{FF2B5EF4-FFF2-40B4-BE49-F238E27FC236}">
                  <a16:creationId xmlns:a16="http://schemas.microsoft.com/office/drawing/2014/main" id="{48D76C58-D711-4E86-9B6B-8CE56BC56E29}"/>
                </a:ext>
              </a:extLst>
            </p:cNvPr>
            <p:cNvSpPr txBox="1">
              <a:spLocks noChangeArrowheads="1"/>
            </p:cNvSpPr>
            <p:nvPr/>
          </p:nvSpPr>
          <p:spPr bwMode="auto">
            <a:xfrm>
              <a:off x="9510" y="-146267"/>
              <a:ext cx="3792882"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请求包目的端口号</a:t>
              </a:r>
            </a:p>
          </p:txBody>
        </p:sp>
        <p:sp>
          <p:nvSpPr>
            <p:cNvPr id="119" name="文本框 14">
              <a:extLst>
                <a:ext uri="{FF2B5EF4-FFF2-40B4-BE49-F238E27FC236}">
                  <a16:creationId xmlns:a16="http://schemas.microsoft.com/office/drawing/2014/main" id="{0719EAE2-68AF-4A17-AC85-B84AEA442821}"/>
                </a:ext>
              </a:extLst>
            </p:cNvPr>
            <p:cNvSpPr txBox="1">
              <a:spLocks noChangeArrowheads="1"/>
            </p:cNvSpPr>
            <p:nvPr/>
          </p:nvSpPr>
          <p:spPr bwMode="auto">
            <a:xfrm>
              <a:off x="0" y="451457"/>
              <a:ext cx="7478126"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DNS </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端口号，</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53</a:t>
              </a:r>
              <a:endParaRPr lang="zh-CN" altLang="en-US" sz="2400" dirty="0">
                <a:latin typeface="微软雅黑" panose="020B0503020204020204" pitchFamily="34" charset="-122"/>
                <a:ea typeface="微软雅黑" panose="020B0503020204020204" pitchFamily="34" charset="-122"/>
              </a:endParaRPr>
            </a:p>
          </p:txBody>
        </p:sp>
      </p:grpSp>
      <p:grpSp>
        <p:nvGrpSpPr>
          <p:cNvPr id="120" name="Group 24">
            <a:extLst>
              <a:ext uri="{FF2B5EF4-FFF2-40B4-BE49-F238E27FC236}">
                <a16:creationId xmlns:a16="http://schemas.microsoft.com/office/drawing/2014/main" id="{38C0BB2D-F45D-463A-9DDE-E0B44284EE41}"/>
              </a:ext>
            </a:extLst>
          </p:cNvPr>
          <p:cNvGrpSpPr>
            <a:grpSpLocks/>
          </p:cNvGrpSpPr>
          <p:nvPr/>
        </p:nvGrpSpPr>
        <p:grpSpPr bwMode="auto">
          <a:xfrm>
            <a:off x="5529224" y="4815972"/>
            <a:ext cx="5607410" cy="889599"/>
            <a:chOff x="0" y="-217057"/>
            <a:chExt cx="7478126" cy="1185462"/>
          </a:xfrm>
        </p:grpSpPr>
        <p:sp>
          <p:nvSpPr>
            <p:cNvPr id="121" name="文本框 50">
              <a:extLst>
                <a:ext uri="{FF2B5EF4-FFF2-40B4-BE49-F238E27FC236}">
                  <a16:creationId xmlns:a16="http://schemas.microsoft.com/office/drawing/2014/main" id="{EC84AE96-F71A-4E42-B3B2-EA25E97BA274}"/>
                </a:ext>
              </a:extLst>
            </p:cNvPr>
            <p:cNvSpPr txBox="1">
              <a:spLocks noChangeArrowheads="1"/>
            </p:cNvSpPr>
            <p:nvPr/>
          </p:nvSpPr>
          <p:spPr bwMode="auto">
            <a:xfrm>
              <a:off x="44927" y="-217057"/>
              <a:ext cx="4859214"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请求包的源端口号</a:t>
              </a:r>
            </a:p>
          </p:txBody>
        </p:sp>
        <p:sp>
          <p:nvSpPr>
            <p:cNvPr id="122" name="文本框 14">
              <a:extLst>
                <a:ext uri="{FF2B5EF4-FFF2-40B4-BE49-F238E27FC236}">
                  <a16:creationId xmlns:a16="http://schemas.microsoft.com/office/drawing/2014/main" id="{03221F13-BC54-4CEF-BE3B-545B6BACEF2B}"/>
                </a:ext>
              </a:extLst>
            </p:cNvPr>
            <p:cNvSpPr txBox="1">
              <a:spLocks noChangeArrowheads="1"/>
            </p:cNvSpPr>
            <p:nvPr/>
          </p:nvSpPr>
          <p:spPr bwMode="auto">
            <a:xfrm>
              <a:off x="0" y="353199"/>
              <a:ext cx="7478126"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16bit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，随机猜测</a:t>
              </a:r>
            </a:p>
          </p:txBody>
        </p:sp>
      </p:grpSp>
      <p:sp>
        <p:nvSpPr>
          <p:cNvPr id="123" name="矩形 75">
            <a:extLst>
              <a:ext uri="{FF2B5EF4-FFF2-40B4-BE49-F238E27FC236}">
                <a16:creationId xmlns:a16="http://schemas.microsoft.com/office/drawing/2014/main" id="{525885FD-408A-4096-AB33-841778BA761B}"/>
              </a:ext>
            </a:extLst>
          </p:cNvPr>
          <p:cNvSpPr>
            <a:spLocks noChangeArrowheads="1"/>
          </p:cNvSpPr>
          <p:nvPr/>
        </p:nvSpPr>
        <p:spPr bwMode="auto">
          <a:xfrm>
            <a:off x="5383674" y="6084325"/>
            <a:ext cx="53579" cy="619316"/>
          </a:xfrm>
          <a:prstGeom prst="rect">
            <a:avLst/>
          </a:prstGeom>
          <a:solidFill>
            <a:srgbClr val="005DA2"/>
          </a:solidFill>
          <a:ln w="9525">
            <a:noFill/>
            <a:miter lim="800000"/>
            <a:headEnd/>
            <a:tailEnd/>
          </a:ln>
        </p:spPr>
        <p:txBody>
          <a:bodyPr lIns="68580" tIns="34290" rIns="68580" bIns="34290" anchor="ctr"/>
          <a:lstStyle/>
          <a:p>
            <a:pPr algn="ctr">
              <a:defRPr/>
            </a:pPr>
            <a:endParaRPr lang="zh-CN" altLang="en-US" sz="2400" kern="0"/>
          </a:p>
        </p:txBody>
      </p:sp>
      <p:grpSp>
        <p:nvGrpSpPr>
          <p:cNvPr id="124" name="Group 24">
            <a:extLst>
              <a:ext uri="{FF2B5EF4-FFF2-40B4-BE49-F238E27FC236}">
                <a16:creationId xmlns:a16="http://schemas.microsoft.com/office/drawing/2014/main" id="{7DD90ECD-A7D1-4A6B-8B26-DC1C28CC0443}"/>
              </a:ext>
            </a:extLst>
          </p:cNvPr>
          <p:cNvGrpSpPr>
            <a:grpSpLocks/>
          </p:cNvGrpSpPr>
          <p:nvPr/>
        </p:nvGrpSpPr>
        <p:grpSpPr bwMode="auto">
          <a:xfrm>
            <a:off x="5546068" y="5924812"/>
            <a:ext cx="5607410" cy="859872"/>
            <a:chOff x="0" y="-177444"/>
            <a:chExt cx="7478126" cy="1145849"/>
          </a:xfrm>
        </p:grpSpPr>
        <p:sp>
          <p:nvSpPr>
            <p:cNvPr id="125" name="文本框 50">
              <a:extLst>
                <a:ext uri="{FF2B5EF4-FFF2-40B4-BE49-F238E27FC236}">
                  <a16:creationId xmlns:a16="http://schemas.microsoft.com/office/drawing/2014/main" id="{E7BC4DC4-369D-43E9-97C1-1BC338934E06}"/>
                </a:ext>
              </a:extLst>
            </p:cNvPr>
            <p:cNvSpPr txBox="1">
              <a:spLocks noChangeArrowheads="1"/>
            </p:cNvSpPr>
            <p:nvPr/>
          </p:nvSpPr>
          <p:spPr bwMode="auto">
            <a:xfrm>
              <a:off x="22463" y="-177444"/>
              <a:ext cx="4859214"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交易</a:t>
              </a:r>
              <a:r>
                <a:rPr lang="en-US" altLang="zh-CN" sz="2400" b="1" kern="0" dirty="0">
                  <a:solidFill>
                    <a:schemeClr val="tx1">
                      <a:lumMod val="65000"/>
                      <a:lumOff val="35000"/>
                    </a:schemeClr>
                  </a:solidFill>
                  <a:latin typeface="微软雅黑" pitchFamily="34" charset="-122"/>
                  <a:ea typeface="微软雅黑" pitchFamily="34" charset="-122"/>
                </a:rPr>
                <a:t>ID</a:t>
              </a:r>
              <a:endParaRPr lang="zh-CN" altLang="en-US" sz="2400" b="1" kern="0" dirty="0">
                <a:solidFill>
                  <a:schemeClr val="tx1">
                    <a:lumMod val="65000"/>
                    <a:lumOff val="35000"/>
                  </a:schemeClr>
                </a:solidFill>
                <a:latin typeface="微软雅黑" pitchFamily="34" charset="-122"/>
                <a:ea typeface="微软雅黑" pitchFamily="34" charset="-122"/>
              </a:endParaRPr>
            </a:p>
          </p:txBody>
        </p:sp>
        <p:sp>
          <p:nvSpPr>
            <p:cNvPr id="126" name="文本框 14">
              <a:extLst>
                <a:ext uri="{FF2B5EF4-FFF2-40B4-BE49-F238E27FC236}">
                  <a16:creationId xmlns:a16="http://schemas.microsoft.com/office/drawing/2014/main" id="{6AD40E2B-1135-4E5B-AAE2-A0DEF59D5C15}"/>
                </a:ext>
              </a:extLst>
            </p:cNvPr>
            <p:cNvSpPr txBox="1">
              <a:spLocks noChangeArrowheads="1"/>
            </p:cNvSpPr>
            <p:nvPr/>
          </p:nvSpPr>
          <p:spPr bwMode="auto">
            <a:xfrm>
              <a:off x="0" y="353199"/>
              <a:ext cx="7478126"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16bit</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，随机猜测</a:t>
              </a:r>
            </a:p>
          </p:txBody>
        </p:sp>
      </p:grpSp>
      <p:sp>
        <p:nvSpPr>
          <p:cNvPr id="127" name="矩形 75">
            <a:extLst>
              <a:ext uri="{FF2B5EF4-FFF2-40B4-BE49-F238E27FC236}">
                <a16:creationId xmlns:a16="http://schemas.microsoft.com/office/drawing/2014/main" id="{D592D7C2-15B9-4E7F-9D88-D02D0FB503A7}"/>
              </a:ext>
            </a:extLst>
          </p:cNvPr>
          <p:cNvSpPr>
            <a:spLocks noChangeArrowheads="1"/>
          </p:cNvSpPr>
          <p:nvPr/>
        </p:nvSpPr>
        <p:spPr bwMode="auto">
          <a:xfrm>
            <a:off x="5383674" y="3592129"/>
            <a:ext cx="53579" cy="619316"/>
          </a:xfrm>
          <a:prstGeom prst="rect">
            <a:avLst/>
          </a:prstGeom>
          <a:solidFill>
            <a:srgbClr val="005DA2"/>
          </a:solidFill>
          <a:ln w="9525">
            <a:noFill/>
            <a:miter lim="800000"/>
            <a:headEnd/>
            <a:tailEnd/>
          </a:ln>
        </p:spPr>
        <p:txBody>
          <a:bodyPr lIns="68580" tIns="34290" rIns="68580" bIns="34290" anchor="ctr"/>
          <a:lstStyle/>
          <a:p>
            <a:pPr algn="ctr">
              <a:defRPr/>
            </a:pPr>
            <a:endParaRPr lang="zh-CN" altLang="en-US" sz="2400" kern="0"/>
          </a:p>
        </p:txBody>
      </p:sp>
      <p:grpSp>
        <p:nvGrpSpPr>
          <p:cNvPr id="128" name="Group 24">
            <a:extLst>
              <a:ext uri="{FF2B5EF4-FFF2-40B4-BE49-F238E27FC236}">
                <a16:creationId xmlns:a16="http://schemas.microsoft.com/office/drawing/2014/main" id="{15BD8A11-1F6B-45BB-9EC8-B6EED9A147AB}"/>
              </a:ext>
            </a:extLst>
          </p:cNvPr>
          <p:cNvGrpSpPr>
            <a:grpSpLocks/>
          </p:cNvGrpSpPr>
          <p:nvPr/>
        </p:nvGrpSpPr>
        <p:grpSpPr bwMode="auto">
          <a:xfrm>
            <a:off x="5579756" y="3402889"/>
            <a:ext cx="5607410" cy="889599"/>
            <a:chOff x="44927" y="-217057"/>
            <a:chExt cx="7478126" cy="1185461"/>
          </a:xfrm>
        </p:grpSpPr>
        <p:sp>
          <p:nvSpPr>
            <p:cNvPr id="129" name="文本框 50">
              <a:extLst>
                <a:ext uri="{FF2B5EF4-FFF2-40B4-BE49-F238E27FC236}">
                  <a16:creationId xmlns:a16="http://schemas.microsoft.com/office/drawing/2014/main" id="{1D65DBCB-5759-42C1-9FD6-48C64887BBF1}"/>
                </a:ext>
              </a:extLst>
            </p:cNvPr>
            <p:cNvSpPr txBox="1">
              <a:spLocks noChangeArrowheads="1"/>
            </p:cNvSpPr>
            <p:nvPr/>
          </p:nvSpPr>
          <p:spPr bwMode="auto">
            <a:xfrm>
              <a:off x="44927" y="-217057"/>
              <a:ext cx="4859214" cy="61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请求包的目的</a:t>
              </a:r>
              <a:r>
                <a:rPr lang="en-US" altLang="zh-CN" sz="2400" b="1" kern="0" dirty="0">
                  <a:solidFill>
                    <a:schemeClr val="tx1">
                      <a:lumMod val="65000"/>
                      <a:lumOff val="35000"/>
                    </a:schemeClr>
                  </a:solidFill>
                  <a:latin typeface="微软雅黑" pitchFamily="34" charset="-122"/>
                  <a:ea typeface="微软雅黑" pitchFamily="34" charset="-122"/>
                </a:rPr>
                <a:t>IP</a:t>
              </a:r>
              <a:r>
                <a:rPr lang="zh-CN" altLang="en-US" sz="2400" b="1" kern="0" dirty="0">
                  <a:solidFill>
                    <a:schemeClr val="tx1">
                      <a:lumMod val="65000"/>
                      <a:lumOff val="35000"/>
                    </a:schemeClr>
                  </a:solidFill>
                  <a:latin typeface="微软雅黑" pitchFamily="34" charset="-122"/>
                  <a:ea typeface="微软雅黑" pitchFamily="34" charset="-122"/>
                </a:rPr>
                <a:t>地址</a:t>
              </a:r>
            </a:p>
          </p:txBody>
        </p:sp>
        <p:sp>
          <p:nvSpPr>
            <p:cNvPr id="130" name="文本框 14">
              <a:extLst>
                <a:ext uri="{FF2B5EF4-FFF2-40B4-BE49-F238E27FC236}">
                  <a16:creationId xmlns:a16="http://schemas.microsoft.com/office/drawing/2014/main" id="{F5320565-B0AA-4D6E-9217-C62440C4AB92}"/>
                </a:ext>
              </a:extLst>
            </p:cNvPr>
            <p:cNvSpPr txBox="1">
              <a:spLocks noChangeArrowheads="1"/>
            </p:cNvSpPr>
            <p:nvPr/>
          </p:nvSpPr>
          <p:spPr bwMode="auto">
            <a:xfrm>
              <a:off x="44927" y="353199"/>
              <a:ext cx="7478126" cy="61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权威域名服务器（可能有多个）</a:t>
              </a:r>
            </a:p>
          </p:txBody>
        </p:sp>
      </p:grpSp>
      <p:grpSp>
        <p:nvGrpSpPr>
          <p:cNvPr id="131" name="Group 17">
            <a:extLst>
              <a:ext uri="{FF2B5EF4-FFF2-40B4-BE49-F238E27FC236}">
                <a16:creationId xmlns:a16="http://schemas.microsoft.com/office/drawing/2014/main" id="{4783BFA5-FB58-4237-BEC4-C65D9BCBD215}"/>
              </a:ext>
            </a:extLst>
          </p:cNvPr>
          <p:cNvGrpSpPr>
            <a:grpSpLocks/>
          </p:cNvGrpSpPr>
          <p:nvPr/>
        </p:nvGrpSpPr>
        <p:grpSpPr bwMode="auto">
          <a:xfrm rot="5044232">
            <a:off x="1123707" y="4263525"/>
            <a:ext cx="1961451" cy="560847"/>
            <a:chOff x="3047999" y="2196748"/>
            <a:chExt cx="2626886" cy="751437"/>
          </a:xfrm>
        </p:grpSpPr>
        <p:sp>
          <p:nvSpPr>
            <p:cNvPr id="132" name="Rounded Rectangle 7">
              <a:extLst>
                <a:ext uri="{FF2B5EF4-FFF2-40B4-BE49-F238E27FC236}">
                  <a16:creationId xmlns:a16="http://schemas.microsoft.com/office/drawing/2014/main" id="{EC755D76-58AD-4C6D-8428-3B60FC1CD601}"/>
                </a:ext>
              </a:extLst>
            </p:cNvPr>
            <p:cNvSpPr/>
            <p:nvPr/>
          </p:nvSpPr>
          <p:spPr bwMode="auto">
            <a:xfrm>
              <a:off x="3580633" y="2196748"/>
              <a:ext cx="2094252" cy="751437"/>
            </a:xfrm>
            <a:prstGeom prst="roundRect">
              <a:avLst/>
            </a:prstGeom>
            <a:solidFill>
              <a:srgbClr val="757376"/>
            </a:solidFill>
            <a:ln w="9525">
              <a:noFill/>
              <a:round/>
              <a:headEnd/>
              <a:tailEnd/>
            </a:ln>
          </p:spPr>
          <p:txBody>
            <a:bodyPr anchor="ctr"/>
            <a:lstStyle/>
            <a:p>
              <a:pPr marL="0" marR="0" lvl="0" indent="0" algn="r" defTabSz="68556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交易</a:t>
              </a:r>
              <a:r>
                <a:rPr kumimoji="0" lang="en-US" altLang="zh-CN" sz="1400" b="0" i="0" u="none" strike="noStrike" kern="0" cap="none" spc="0" normalizeH="0" baseline="0" noProof="0" dirty="0">
                  <a:ln>
                    <a:noFill/>
                  </a:ln>
                  <a:solidFill>
                    <a:prstClr val="white">
                      <a:lumMod val="20000"/>
                      <a:lumOff val="80000"/>
                    </a:prstClr>
                  </a:solidFill>
                  <a:effectLst/>
                  <a:uLnTx/>
                  <a:uFillTx/>
                  <a:latin typeface="微软雅黑" panose="020B0503020204020204" pitchFamily="34" charset="-122"/>
                  <a:ea typeface="微软雅黑" panose="020B0503020204020204" pitchFamily="34" charset="-122"/>
                  <a:cs typeface="Clear Sans" panose="020B0503030202020304" pitchFamily="34" charset="0"/>
                </a:rPr>
                <a:t>ID </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rPr>
                <a:t>╳</a:t>
              </a:r>
              <a:endParaRPr kumimoji="0" lang="en-GB" altLang="zh-CN"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133" name="Group 22">
              <a:extLst>
                <a:ext uri="{FF2B5EF4-FFF2-40B4-BE49-F238E27FC236}">
                  <a16:creationId xmlns:a16="http://schemas.microsoft.com/office/drawing/2014/main" id="{FC4C909E-42ED-47D6-887B-66193D29C601}"/>
                </a:ext>
              </a:extLst>
            </p:cNvPr>
            <p:cNvGrpSpPr>
              <a:grpSpLocks/>
            </p:cNvGrpSpPr>
            <p:nvPr/>
          </p:nvGrpSpPr>
          <p:grpSpPr bwMode="auto">
            <a:xfrm rot="-5400000">
              <a:off x="3369279" y="2174269"/>
              <a:ext cx="195640" cy="838200"/>
              <a:chOff x="3686186" y="1166322"/>
              <a:chExt cx="152400" cy="652944"/>
            </a:xfrm>
          </p:grpSpPr>
          <p:sp>
            <p:nvSpPr>
              <p:cNvPr id="134" name="Oval 9">
                <a:extLst>
                  <a:ext uri="{FF2B5EF4-FFF2-40B4-BE49-F238E27FC236}">
                    <a16:creationId xmlns:a16="http://schemas.microsoft.com/office/drawing/2014/main" id="{A9ABE111-9D02-4351-B480-46D2E35B463B}"/>
                  </a:ext>
                </a:extLst>
              </p:cNvPr>
              <p:cNvSpPr/>
              <p:nvPr/>
            </p:nvSpPr>
            <p:spPr>
              <a:xfrm>
                <a:off x="3686869" y="1665402"/>
                <a:ext cx="151690" cy="152536"/>
              </a:xfrm>
              <a:prstGeom prst="ellipse">
                <a:avLst/>
              </a:prstGeom>
              <a:solidFill>
                <a:sysClr val="window" lastClr="FFFFFF"/>
              </a:soli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sp>
            <p:nvSpPr>
              <p:cNvPr id="135" name="Rounded Rectangle 10">
                <a:extLst>
                  <a:ext uri="{FF2B5EF4-FFF2-40B4-BE49-F238E27FC236}">
                    <a16:creationId xmlns:a16="http://schemas.microsoft.com/office/drawing/2014/main" id="{9827CDCC-A64C-40CD-A912-0C1301636C18}"/>
                  </a:ext>
                </a:extLst>
              </p:cNvPr>
              <p:cNvSpPr/>
              <p:nvPr/>
            </p:nvSpPr>
            <p:spPr>
              <a:xfrm>
                <a:off x="3737770" y="1165339"/>
                <a:ext cx="49323" cy="611072"/>
              </a:xfrm>
              <a:prstGeom prst="roundRect">
                <a:avLst>
                  <a:gd name="adj" fmla="val 38542"/>
                </a:avLst>
              </a:prstGeom>
              <a:gradFill>
                <a:gsLst>
                  <a:gs pos="2000">
                    <a:sysClr val="windowText" lastClr="000000">
                      <a:lumMod val="50000"/>
                      <a:lumOff val="50000"/>
                    </a:sysClr>
                  </a:gs>
                  <a:gs pos="100000">
                    <a:sysClr val="window" lastClr="FFFFFF"/>
                  </a:gs>
                </a:gsLst>
                <a:lin ang="5400000" scaled="0"/>
              </a:gradFill>
              <a:ln w="12700" cap="flat" cmpd="sng" algn="ctr">
                <a:noFill/>
                <a:prstDash val="solid"/>
                <a:miter lim="800000"/>
              </a:ln>
              <a:effec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zh-CN" sz="1050" b="0" i="0" u="none" strike="noStrike" kern="0" cap="none" spc="0" normalizeH="0" baseline="0" noProof="0">
                  <a:ln>
                    <a:noFill/>
                  </a:ln>
                  <a:solidFill>
                    <a:srgbClr val="FFFFFF"/>
                  </a:solidFill>
                  <a:effectLst/>
                  <a:uLnTx/>
                  <a:uFillTx/>
                  <a:latin typeface="Calibri" pitchFamily="34" charset="0"/>
                  <a:ea typeface="等线" panose="02010600030101010101" pitchFamily="2" charset="-122"/>
                  <a:cs typeface="+mn-cs"/>
                </a:endParaRPr>
              </a:p>
            </p:txBody>
          </p:sp>
        </p:grpSp>
      </p:grpSp>
    </p:spTree>
    <p:extLst>
      <p:ext uri="{BB962C8B-B14F-4D97-AF65-F5344CB8AC3E}">
        <p14:creationId xmlns:p14="http://schemas.microsoft.com/office/powerpoint/2010/main" val="1609700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r>
              <a:rPr lang="en-US" altLang="zh-CN" dirty="0"/>
              <a:t>—</a:t>
            </a:r>
            <a:r>
              <a:rPr lang="zh-CN" altLang="en-US" dirty="0"/>
              <a:t>构建回复包负载</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60AA2E4E-EFE5-4D20-A41E-425E8DDA9110}"/>
              </a:ext>
            </a:extLst>
          </p:cNvPr>
          <p:cNvSpPr txBox="1"/>
          <p:nvPr/>
        </p:nvSpPr>
        <p:spPr>
          <a:xfrm>
            <a:off x="759213" y="5301333"/>
            <a:ext cx="10673574" cy="1200329"/>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问题记录和回复记录的名字应该与请求包相匹配，否则记录不会被接受</a:t>
            </a:r>
            <a:endParaRPr lang="en-US" altLang="zh-CN" sz="2400" dirty="0">
              <a:latin typeface="微软雅黑" panose="020B0503020204020204" pitchFamily="34" charset="-122"/>
              <a:ea typeface="微软雅黑" panose="020B0503020204020204" pitchFamily="34" charset="-122"/>
            </a:endParaRPr>
          </a:p>
          <a:p>
            <a:pPr algn="just"/>
            <a:endParaRPr lang="zh-CN" altLang="en-US"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在授权记录中，域名必须和回复记录中的域名相关联，否则授权记录会被忽视</a:t>
            </a:r>
          </a:p>
        </p:txBody>
      </p:sp>
      <p:sp>
        <p:nvSpPr>
          <p:cNvPr id="14" name="文本框 13">
            <a:extLst>
              <a:ext uri="{FF2B5EF4-FFF2-40B4-BE49-F238E27FC236}">
                <a16:creationId xmlns:a16="http://schemas.microsoft.com/office/drawing/2014/main" id="{788884A0-96F7-45A8-824C-E6BA35A8AFC5}"/>
              </a:ext>
            </a:extLst>
          </p:cNvPr>
          <p:cNvSpPr txBox="1"/>
          <p:nvPr/>
        </p:nvSpPr>
        <p:spPr>
          <a:xfrm>
            <a:off x="3896987" y="4405610"/>
            <a:ext cx="3325832" cy="461665"/>
          </a:xfrm>
          <a:prstGeom prst="rect">
            <a:avLst/>
          </a:prstGeom>
          <a:noFill/>
        </p:spPr>
        <p:txBody>
          <a:bodyPr wrap="square">
            <a:spAutoFit/>
          </a:bodyPr>
          <a:lstStyle/>
          <a:p>
            <a:r>
              <a:rPr lang="en-US" altLang="zh-CN" sz="2400" dirty="0">
                <a:effectLst/>
                <a:latin typeface="微软雅黑" panose="020B0503020204020204" pitchFamily="34" charset="-122"/>
                <a:ea typeface="微软雅黑" panose="020B0503020204020204" pitchFamily="34" charset="-122"/>
              </a:rPr>
              <a:t>DNS</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回复</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负载</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格式</a:t>
            </a:r>
            <a:endParaRPr lang="zh-CN" altLang="en-US" sz="2400" dirty="0">
              <a:latin typeface="微软雅黑" panose="020B0503020204020204" pitchFamily="34" charset="-122"/>
              <a:ea typeface="微软雅黑" panose="020B0503020204020204" pitchFamily="34" charset="-122"/>
            </a:endParaRPr>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59A450A-03AB-4945-9370-0E5A679A2560}"/>
              </a:ext>
            </a:extLst>
          </p:cNvPr>
          <p:cNvGraphicFramePr>
            <a:graphicFrameLocks noChangeAspect="1"/>
          </p:cNvGraphicFramePr>
          <p:nvPr>
            <p:extLst>
              <p:ext uri="{D42A27DB-BD31-4B8C-83A1-F6EECF244321}">
                <p14:modId xmlns:p14="http://schemas.microsoft.com/office/powerpoint/2010/main" val="1992148034"/>
              </p:ext>
            </p:extLst>
          </p:nvPr>
        </p:nvGraphicFramePr>
        <p:xfrm>
          <a:off x="1054666" y="1144931"/>
          <a:ext cx="8820853" cy="3142192"/>
        </p:xfrm>
        <a:graphic>
          <a:graphicData uri="http://schemas.openxmlformats.org/presentationml/2006/ole">
            <mc:AlternateContent xmlns:mc="http://schemas.openxmlformats.org/markup-compatibility/2006">
              <mc:Choice xmlns:v="urn:schemas-microsoft-com:vml" Requires="v">
                <p:oleObj name="Visio" r:id="rId3" imgW="4438578" imgH="1581050" progId="Visio.Drawing.15">
                  <p:embed/>
                </p:oleObj>
              </mc:Choice>
              <mc:Fallback>
                <p:oleObj name="Visio" r:id="rId3" imgW="4438578" imgH="15810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66" y="1144931"/>
                        <a:ext cx="8820853" cy="3142192"/>
                      </a:xfrm>
                      <a:prstGeom prst="rect">
                        <a:avLst/>
                      </a:prstGeom>
                      <a:noFill/>
                    </p:spPr>
                  </p:pic>
                </p:oleObj>
              </mc:Fallback>
            </mc:AlternateContent>
          </a:graphicData>
        </a:graphic>
      </p:graphicFrame>
    </p:spTree>
    <p:extLst>
      <p:ext uri="{BB962C8B-B14F-4D97-AF65-F5344CB8AC3E}">
        <p14:creationId xmlns:p14="http://schemas.microsoft.com/office/powerpoint/2010/main" val="41289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远程</a:t>
            </a:r>
            <a:r>
              <a:rPr lang="zh-CN" altLang="zh-CN" dirty="0"/>
              <a:t>缓存中毒攻击</a:t>
            </a:r>
            <a:r>
              <a:rPr lang="en-US" altLang="zh-CN" dirty="0"/>
              <a:t>—</a:t>
            </a:r>
            <a:r>
              <a:rPr lang="zh-CN" altLang="en-US" dirty="0"/>
              <a:t>侧信道攻击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
            <a:extLst>
              <a:ext uri="{FF2B5EF4-FFF2-40B4-BE49-F238E27FC236}">
                <a16:creationId xmlns:a16="http://schemas.microsoft.com/office/drawing/2014/main" id="{D477B5D5-2198-48C3-B220-FC95A89A1025}"/>
              </a:ext>
            </a:extLst>
          </p:cNvPr>
          <p:cNvSpPr>
            <a:spLocks noChangeArrowheads="1"/>
          </p:cNvSpPr>
          <p:nvPr/>
        </p:nvSpPr>
        <p:spPr bwMode="auto">
          <a:xfrm>
            <a:off x="677731" y="1972543"/>
            <a:ext cx="85738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Haya Shulman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等人利用 </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UDP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数据包分片重组技术，攻击者提前向递归解析服务器注入虚假 </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响应分片，利用数据包重组过程篡改重组后的域名解析结果，实现缓存攻击</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Rectangle 1">
            <a:extLst>
              <a:ext uri="{FF2B5EF4-FFF2-40B4-BE49-F238E27FC236}">
                <a16:creationId xmlns:a16="http://schemas.microsoft.com/office/drawing/2014/main" id="{66CB5267-E0AB-4EA2-A7EF-73AE55EFCDC0}"/>
              </a:ext>
            </a:extLst>
          </p:cNvPr>
          <p:cNvSpPr>
            <a:spLocks noChangeArrowheads="1"/>
          </p:cNvSpPr>
          <p:nvPr/>
        </p:nvSpPr>
        <p:spPr bwMode="auto">
          <a:xfrm>
            <a:off x="677731" y="3914740"/>
            <a:ext cx="85738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Keyu</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Man</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等人通过侧信道实现</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UDP</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端口扫描，将需要猜测的</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位数据（</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r>
              <a:rPr kumimoji="0" lang="en-US" altLang="zh-CN" sz="2000" b="0"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）进一步降低至</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16</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16</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），能够在几分钟内成功实现攻击</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0B4AB79D-C2D3-4376-AFCB-EE79D548FF99}"/>
              </a:ext>
            </a:extLst>
          </p:cNvPr>
          <p:cNvSpPr txBox="1"/>
          <p:nvPr/>
        </p:nvSpPr>
        <p:spPr>
          <a:xfrm>
            <a:off x="99507" y="6332351"/>
            <a:ext cx="9730292" cy="430887"/>
          </a:xfrm>
          <a:prstGeom prst="rect">
            <a:avLst/>
          </a:prstGeom>
          <a:noFill/>
        </p:spPr>
        <p:txBody>
          <a:bodyPr wrap="square">
            <a:spAutoFit/>
          </a:bodyPr>
          <a:lstStyle/>
          <a:p>
            <a:pPr marL="342900" lvl="0" indent="-342900" algn="just">
              <a:buFont typeface="+mj-lt"/>
              <a:buAutoNum type="arabicPeriod"/>
            </a:pPr>
            <a:r>
              <a:rPr lang="en-US" altLang="zh-CN" sz="11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Brandt M, Dai T, Klein A, et al. Domain validation++ for </a:t>
            </a:r>
            <a:r>
              <a:rPr lang="en-US" altLang="zh-CN" sz="11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mitm</a:t>
            </a:r>
            <a:r>
              <a:rPr lang="en-US" altLang="zh-CN" sz="11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-resilient PKI [C]  CCS 2018, Toronto, ON, Canada, October 15-19, 2018. ACM, 2018: 2060-2076.</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en-US" altLang="zh-CN" sz="11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Keyu</a:t>
            </a:r>
            <a:r>
              <a:rPr lang="en-US" altLang="zh-CN" sz="11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Man, </a:t>
            </a:r>
            <a:r>
              <a:rPr lang="en-US" altLang="zh-CN" sz="11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Zhiyun</a:t>
            </a:r>
            <a:r>
              <a:rPr lang="en-US" altLang="zh-CN" sz="11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Qian, </a:t>
            </a:r>
            <a:r>
              <a:rPr lang="en-US" altLang="zh-CN" sz="1100" kern="10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Zhongjie</a:t>
            </a:r>
            <a:r>
              <a:rPr lang="en-US" altLang="zh-CN" sz="1100" kern="10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Wang, et al. DNS Cache Poisoning Attack Reloaded: Revolutions with Side Channels. CCS 2020: 1337-1350</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390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a:xfrm>
            <a:off x="1131375" y="136525"/>
            <a:ext cx="10729045" cy="725407"/>
          </a:xfrm>
        </p:spPr>
        <p:txBody>
          <a:bodyPr>
            <a:normAutofit fontScale="90000"/>
          </a:bodyPr>
          <a:lstStyle/>
          <a:p>
            <a:r>
              <a:rPr lang="zh-CN" altLang="en-US" dirty="0"/>
              <a:t>来自恶意</a:t>
            </a:r>
            <a:r>
              <a:rPr lang="en-US" altLang="zh-CN" dirty="0"/>
              <a:t>DNS</a:t>
            </a:r>
            <a:r>
              <a:rPr lang="zh-CN" altLang="en-US" dirty="0"/>
              <a:t>服务器的污染</a:t>
            </a:r>
            <a:r>
              <a:rPr lang="en-US" altLang="zh-CN" dirty="0"/>
              <a:t>--</a:t>
            </a:r>
            <a:r>
              <a:rPr lang="zh-CN" altLang="en-US" dirty="0"/>
              <a:t>在附加部分伪造数据</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788884A0-96F7-45A8-824C-E6BA35A8AFC5}"/>
              </a:ext>
            </a:extLst>
          </p:cNvPr>
          <p:cNvSpPr txBox="1"/>
          <p:nvPr/>
        </p:nvSpPr>
        <p:spPr>
          <a:xfrm>
            <a:off x="1131376" y="4357068"/>
            <a:ext cx="10483268" cy="830997"/>
          </a:xfrm>
          <a:prstGeom prst="rect">
            <a:avLst/>
          </a:prstGeom>
          <a:noFill/>
        </p:spPr>
        <p:txBody>
          <a:bodyPr wrap="square">
            <a:spAutoFit/>
          </a:bodyPr>
          <a:lstStyle/>
          <a:p>
            <a:r>
              <a:rPr lang="zh-CN" altLang="en-US" sz="2400" dirty="0">
                <a:effectLst/>
                <a:latin typeface="微软雅黑" panose="020B0503020204020204" pitchFamily="34" charset="-122"/>
                <a:ea typeface="微软雅黑" panose="020B0503020204020204" pitchFamily="34" charset="-122"/>
              </a:rPr>
              <a:t>实际攻击中，可以通过嗅探方式嗅探到主机关于域名（如对</a:t>
            </a:r>
            <a:r>
              <a:rPr lang="en-US" altLang="zh-CN" sz="2400" dirty="0">
                <a:effectLst/>
                <a:latin typeface="微软雅黑" panose="020B0503020204020204" pitchFamily="34" charset="-122"/>
                <a:ea typeface="微软雅黑" panose="020B0503020204020204" pitchFamily="34" charset="-122"/>
              </a:rPr>
              <a:t>xyz.attack.com</a:t>
            </a:r>
            <a:r>
              <a:rPr lang="zh-CN" altLang="en-US" sz="2400" dirty="0">
                <a:effectLst/>
                <a:latin typeface="微软雅黑" panose="020B0503020204020204" pitchFamily="34" charset="-122"/>
                <a:ea typeface="微软雅黑" panose="020B0503020204020204" pitchFamily="34" charset="-122"/>
              </a:rPr>
              <a:t>）的</a:t>
            </a:r>
            <a:r>
              <a:rPr lang="en-US" altLang="zh-CN" sz="2400" dirty="0">
                <a:effectLst/>
                <a:latin typeface="微软雅黑" panose="020B0503020204020204" pitchFamily="34" charset="-122"/>
                <a:ea typeface="微软雅黑" panose="020B0503020204020204" pitchFamily="34" charset="-122"/>
              </a:rPr>
              <a:t>DNS</a:t>
            </a:r>
            <a:r>
              <a:rPr lang="zh-CN" altLang="en-US" sz="2400" dirty="0">
                <a:effectLst/>
                <a:latin typeface="微软雅黑" panose="020B0503020204020204" pitchFamily="34" charset="-122"/>
                <a:ea typeface="微软雅黑" panose="020B0503020204020204" pitchFamily="34" charset="-122"/>
              </a:rPr>
              <a:t>请求</a:t>
            </a:r>
            <a:endParaRPr lang="zh-CN" altLang="en-US" sz="2400" dirty="0">
              <a:latin typeface="微软雅黑" panose="020B0503020204020204" pitchFamily="34" charset="-122"/>
              <a:ea typeface="微软雅黑" panose="020B0503020204020204" pitchFamily="34" charset="-122"/>
            </a:endParaRPr>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2">
            <a:extLst>
              <a:ext uri="{FF2B5EF4-FFF2-40B4-BE49-F238E27FC236}">
                <a16:creationId xmlns:a16="http://schemas.microsoft.com/office/drawing/2014/main" id="{B00851F8-D30C-4B5A-AD31-E3766FF87CC3}"/>
              </a:ext>
            </a:extLst>
          </p:cNvPr>
          <p:cNvSpPr txBox="1">
            <a:spLocks noChangeArrowheads="1"/>
          </p:cNvSpPr>
          <p:nvPr/>
        </p:nvSpPr>
        <p:spPr bwMode="auto">
          <a:xfrm>
            <a:off x="2021629" y="1094001"/>
            <a:ext cx="8111064" cy="286232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QUESTION SECTION:</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;xyz.attack.com.		IN	A</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ANSWER SECTION:</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xyz.attack.com.	172800	IN	A	192.168.0.100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ADDITIONAL SECTION:</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www.attack.com.	172800	IN	A	 10.0.2.2</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baidu.com.	       172800	IN	A	 10.0.2.3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A5A5847E-9378-4E04-9574-4513D515F5A7}"/>
              </a:ext>
            </a:extLst>
          </p:cNvPr>
          <p:cNvSpPr txBox="1"/>
          <p:nvPr/>
        </p:nvSpPr>
        <p:spPr>
          <a:xfrm>
            <a:off x="1131376" y="5192506"/>
            <a:ext cx="10483268" cy="830997"/>
          </a:xfrm>
          <a:prstGeom prst="rect">
            <a:avLst/>
          </a:prstGeom>
          <a:noFill/>
        </p:spPr>
        <p:txBody>
          <a:bodyPr wrap="square">
            <a:spAutoFit/>
          </a:bodyPr>
          <a:lstStyle/>
          <a:p>
            <a:r>
              <a:rPr lang="en-US" altLang="zh-CN" sz="2400" dirty="0">
                <a:effectLst/>
                <a:latin typeface="微软雅黑" panose="020B0503020204020204" pitchFamily="34" charset="-122"/>
                <a:ea typeface="微软雅黑" panose="020B0503020204020204" pitchFamily="34" charset="-122"/>
              </a:rPr>
              <a:t>DNS</a:t>
            </a:r>
            <a:r>
              <a:rPr lang="zh-CN" altLang="en-US" sz="2400" dirty="0">
                <a:effectLst/>
                <a:latin typeface="微软雅黑" panose="020B0503020204020204" pitchFamily="34" charset="-122"/>
                <a:ea typeface="微软雅黑" panose="020B0503020204020204" pitchFamily="34" charset="-122"/>
              </a:rPr>
              <a:t>服务器会接受回复字段内容，但对于附加字段，如</a:t>
            </a:r>
            <a:r>
              <a:rPr lang="en-US" altLang="zh-CN" sz="2400" dirty="0">
                <a:effectLst/>
                <a:latin typeface="微软雅黑" panose="020B0503020204020204" pitchFamily="34" charset="-122"/>
                <a:ea typeface="微软雅黑" panose="020B0503020204020204" pitchFamily="34" charset="-122"/>
              </a:rPr>
              <a:t>baidu.com</a:t>
            </a:r>
            <a:r>
              <a:rPr lang="zh-CN" altLang="en-US" sz="2400" dirty="0">
                <a:effectLst/>
                <a:latin typeface="微软雅黑" panose="020B0503020204020204" pitchFamily="34" charset="-122"/>
                <a:ea typeface="微软雅黑" panose="020B0503020204020204" pitchFamily="34" charset="-122"/>
              </a:rPr>
              <a:t>不在域内，</a:t>
            </a:r>
            <a:r>
              <a:rPr lang="en-US" altLang="zh-CN" sz="2400" dirty="0">
                <a:effectLst/>
                <a:latin typeface="微软雅黑" panose="020B0503020204020204" pitchFamily="34" charset="-122"/>
                <a:ea typeface="微软雅黑" panose="020B0503020204020204" pitchFamily="34" charset="-122"/>
              </a:rPr>
              <a:t>DNS</a:t>
            </a:r>
            <a:r>
              <a:rPr lang="zh-CN" altLang="en-US" sz="2400" dirty="0">
                <a:effectLst/>
                <a:latin typeface="微软雅黑" panose="020B0503020204020204" pitchFamily="34" charset="-122"/>
                <a:ea typeface="微软雅黑" panose="020B0503020204020204" pitchFamily="34" charset="-122"/>
              </a:rPr>
              <a:t>会选择丢弃这些域外信息</a:t>
            </a:r>
            <a:endParaRPr lang="zh-CN" altLang="en-US" sz="2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EC08C95F-B38A-4495-9AFE-62C08E5FE99B}"/>
              </a:ext>
            </a:extLst>
          </p:cNvPr>
          <p:cNvSpPr txBox="1"/>
          <p:nvPr/>
        </p:nvSpPr>
        <p:spPr>
          <a:xfrm>
            <a:off x="1131376" y="6073792"/>
            <a:ext cx="10483268" cy="830997"/>
          </a:xfrm>
          <a:prstGeom prst="rect">
            <a:avLst/>
          </a:prstGeom>
          <a:noFill/>
        </p:spPr>
        <p:txBody>
          <a:bodyPr wrap="square">
            <a:spAutoFit/>
          </a:bodyPr>
          <a:lstStyle/>
          <a:p>
            <a:r>
              <a:rPr lang="zh-CN" altLang="en-US" sz="2400" dirty="0">
                <a:effectLst/>
                <a:latin typeface="微软雅黑" panose="020B0503020204020204" pitchFamily="34" charset="-122"/>
                <a:ea typeface="微软雅黑" panose="020B0503020204020204" pitchFamily="34" charset="-122"/>
              </a:rPr>
              <a:t>在域内的信息，如</a:t>
            </a:r>
            <a:r>
              <a:rPr lang="en-US" altLang="zh-CN" sz="2400" dirty="0">
                <a:effectLst/>
                <a:latin typeface="微软雅黑" panose="020B0503020204020204" pitchFamily="34" charset="-122"/>
                <a:ea typeface="微软雅黑" panose="020B0503020204020204" pitchFamily="34" charset="-122"/>
              </a:rPr>
              <a:t>www.attack.com</a:t>
            </a:r>
            <a:r>
              <a:rPr lang="zh-CN" altLang="en-US" sz="2400" dirty="0">
                <a:effectLst/>
                <a:latin typeface="微软雅黑" panose="020B0503020204020204" pitchFamily="34" charset="-122"/>
                <a:ea typeface="微软雅黑" panose="020B0503020204020204" pitchFamily="34" charset="-122"/>
              </a:rPr>
              <a:t>的信息，</a:t>
            </a:r>
            <a:r>
              <a:rPr lang="en-US" altLang="zh-CN" sz="2400" dirty="0">
                <a:effectLst/>
                <a:latin typeface="微软雅黑" panose="020B0503020204020204" pitchFamily="34" charset="-122"/>
                <a:ea typeface="微软雅黑" panose="020B0503020204020204" pitchFamily="34" charset="-122"/>
              </a:rPr>
              <a:t>DNS</a:t>
            </a:r>
            <a:r>
              <a:rPr lang="zh-CN" altLang="en-US" sz="2400" dirty="0">
                <a:effectLst/>
                <a:latin typeface="微软雅黑" panose="020B0503020204020204" pitchFamily="34" charset="-122"/>
                <a:ea typeface="微软雅黑" panose="020B0503020204020204" pitchFamily="34" charset="-122"/>
              </a:rPr>
              <a:t>服务器会发出一个新的请求查询</a:t>
            </a:r>
            <a:r>
              <a:rPr lang="en-US" altLang="zh-CN" sz="2400" dirty="0">
                <a:effectLst/>
                <a:latin typeface="微软雅黑" panose="020B0503020204020204" pitchFamily="34" charset="-122"/>
                <a:ea typeface="微软雅黑" panose="020B0503020204020204" pitchFamily="34" charset="-122"/>
              </a:rPr>
              <a:t>www.attack.com</a:t>
            </a:r>
            <a:r>
              <a:rPr lang="zh-CN" altLang="en-US" sz="2400" dirty="0">
                <a:effectLst/>
                <a:latin typeface="微软雅黑" panose="020B0503020204020204" pitchFamily="34" charset="-122"/>
                <a:ea typeface="微软雅黑" panose="020B0503020204020204" pitchFamily="34" charset="-122"/>
              </a:rPr>
              <a:t>的真实</a:t>
            </a:r>
            <a:r>
              <a:rPr lang="en-US" altLang="zh-CN" sz="2400" dirty="0">
                <a:effectLst/>
                <a:latin typeface="微软雅黑" panose="020B0503020204020204" pitchFamily="34" charset="-122"/>
                <a:ea typeface="微软雅黑" panose="020B0503020204020204" pitchFamily="34" charset="-122"/>
              </a:rPr>
              <a:t>IP</a:t>
            </a:r>
            <a:r>
              <a:rPr lang="zh-CN" altLang="en-US" sz="2400" dirty="0">
                <a:effectLst/>
                <a:latin typeface="微软雅黑" panose="020B0503020204020204" pitchFamily="34" charset="-122"/>
                <a:ea typeface="微软雅黑" panose="020B0503020204020204" pitchFamily="34" charset="-122"/>
              </a:rPr>
              <a:t>地址</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49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3D1E2-29B0-CD4E-B1BB-E88463B03E2E}"/>
              </a:ext>
            </a:extLst>
          </p:cNvPr>
          <p:cNvSpPr>
            <a:spLocks noGrp="1"/>
          </p:cNvSpPr>
          <p:nvPr>
            <p:ph type="title"/>
          </p:nvPr>
        </p:nvSpPr>
        <p:spPr>
          <a:xfrm>
            <a:off x="1131376" y="136525"/>
            <a:ext cx="10222424" cy="725407"/>
          </a:xfrm>
        </p:spPr>
        <p:txBody>
          <a:bodyPr>
            <a:normAutofit/>
          </a:bodyPr>
          <a:lstStyle/>
          <a:p>
            <a:r>
              <a:rPr lang="zh-CN" altLang="en-US" dirty="0"/>
              <a:t>第</a:t>
            </a:r>
            <a:r>
              <a:rPr lang="en-US" altLang="zh-CN" dirty="0"/>
              <a:t>10</a:t>
            </a:r>
            <a:r>
              <a:rPr lang="zh-CN" altLang="en-US" dirty="0"/>
              <a:t>章  </a:t>
            </a:r>
            <a:r>
              <a:rPr lang="en" altLang="zh-CN" dirty="0"/>
              <a:t>DNS</a:t>
            </a:r>
            <a:r>
              <a:rPr lang="zh-CN" altLang="en-US" dirty="0"/>
              <a:t>安全</a:t>
            </a:r>
          </a:p>
        </p:txBody>
      </p:sp>
      <p:sp>
        <p:nvSpPr>
          <p:cNvPr id="4" name="矩形 3">
            <a:extLst>
              <a:ext uri="{FF2B5EF4-FFF2-40B4-BE49-F238E27FC236}">
                <a16:creationId xmlns:a16="http://schemas.microsoft.com/office/drawing/2014/main" id="{C737D66F-D525-7742-A502-5B8379210E83}"/>
              </a:ext>
            </a:extLst>
          </p:cNvPr>
          <p:cNvSpPr/>
          <p:nvPr/>
        </p:nvSpPr>
        <p:spPr>
          <a:xfrm>
            <a:off x="146588" y="1436020"/>
            <a:ext cx="6096000" cy="4348883"/>
          </a:xfrm>
          <a:prstGeom prst="rect">
            <a:avLst/>
          </a:prstGeom>
        </p:spPr>
        <p:txBody>
          <a:bodyPr>
            <a:spAutoFit/>
          </a:bodyPr>
          <a:lstStyle/>
          <a:p>
            <a:pPr marL="133350" algn="just">
              <a:lnSpc>
                <a:spcPct val="115000"/>
              </a:lnSpc>
            </a:pP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10.1 DNS</a:t>
            </a:r>
            <a:r>
              <a:rPr lang="zh-CN"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概述</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10.1.1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的</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演进</a:t>
            </a:r>
            <a:endPar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10.1.2 DNS</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域名</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结构</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10.1.3 DNS</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区域</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组织形式</a:t>
            </a:r>
          </a:p>
          <a:p>
            <a:pPr marL="133350" algn="just">
              <a:lnSpc>
                <a:spcPct val="115000"/>
              </a:lnSpc>
            </a:pP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10.2 DNS</a:t>
            </a:r>
            <a:r>
              <a:rPr lang="zh-CN"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10.2.1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使用</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10.2.2 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133350" algn="just">
              <a:lnSpc>
                <a:spcPct val="115000"/>
              </a:lnSpc>
            </a:pP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10.3 DNS</a:t>
            </a:r>
            <a:r>
              <a:rPr lang="zh-CN"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攻击</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本地</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10.3.1.2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远程</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110490" indent="13335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 10.3.2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来自恶意</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服务器的</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污染</a:t>
            </a:r>
            <a:endPar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10.3.3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拒绝服务攻击</a:t>
            </a:r>
          </a:p>
        </p:txBody>
      </p:sp>
      <p:sp>
        <p:nvSpPr>
          <p:cNvPr id="5" name="矩形 4">
            <a:extLst>
              <a:ext uri="{FF2B5EF4-FFF2-40B4-BE49-F238E27FC236}">
                <a16:creationId xmlns:a16="http://schemas.microsoft.com/office/drawing/2014/main" id="{77EB447B-0539-A74D-8BB9-CAB7C30D3F65}"/>
              </a:ext>
            </a:extLst>
          </p:cNvPr>
          <p:cNvSpPr/>
          <p:nvPr/>
        </p:nvSpPr>
        <p:spPr>
          <a:xfrm>
            <a:off x="5436636" y="1436020"/>
            <a:ext cx="6096000" cy="1598964"/>
          </a:xfrm>
          <a:prstGeom prst="rect">
            <a:avLst/>
          </a:prstGeom>
        </p:spPr>
        <p:txBody>
          <a:bodyPr>
            <a:spAutoFit/>
          </a:bodyPr>
          <a:lstStyle/>
          <a:p>
            <a:pPr marL="133350" algn="just">
              <a:lnSpc>
                <a:spcPct val="115000"/>
              </a:lnSpc>
            </a:pP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10.4 </a:t>
            </a:r>
            <a:r>
              <a:rPr lang="zh-CN"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预防</a:t>
            </a: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缓存中毒攻击</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10.4.1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通过加密验证身份</a:t>
            </a:r>
          </a:p>
          <a:p>
            <a:pPr marL="304800" algn="just"/>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10.4.2 </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升级</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zh-CN"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133350" algn="just">
              <a:lnSpc>
                <a:spcPct val="115000"/>
              </a:lnSpc>
            </a:pPr>
            <a:r>
              <a:rPr lang="en-US" altLang="zh-CN" sz="2800" b="1" kern="100" dirty="0">
                <a:latin typeface="Microsoft YaHei" panose="020B0503020204020204" pitchFamily="34" charset="-122"/>
                <a:ea typeface="Microsoft YaHei" panose="020B0503020204020204" pitchFamily="34" charset="-122"/>
                <a:cs typeface="Times New Roman" panose="02020603050405020304" pitchFamily="18" charset="0"/>
              </a:rPr>
              <a:t>10.5 </a:t>
            </a:r>
            <a:r>
              <a:rPr lang="zh-CN" altLang="en-US" sz="2800" b="1" kern="100" dirty="0">
                <a:latin typeface="Microsoft YaHei" panose="020B0503020204020204" pitchFamily="34" charset="-122"/>
                <a:ea typeface="Microsoft YaHei" panose="020B0503020204020204" pitchFamily="34" charset="-122"/>
                <a:cs typeface="Times New Roman" panose="02020603050405020304" pitchFamily="18" charset="0"/>
              </a:rPr>
              <a:t>典型案例分析</a:t>
            </a:r>
            <a:endParaRPr lang="zh-CN" altLang="zh-CN" sz="2800" b="1"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8958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a:xfrm>
            <a:off x="1131376" y="136525"/>
            <a:ext cx="11060624" cy="725407"/>
          </a:xfrm>
        </p:spPr>
        <p:txBody>
          <a:bodyPr>
            <a:normAutofit fontScale="90000"/>
          </a:bodyPr>
          <a:lstStyle/>
          <a:p>
            <a:r>
              <a:rPr lang="zh-CN" altLang="en-US" dirty="0"/>
              <a:t>来自恶意</a:t>
            </a:r>
            <a:r>
              <a:rPr lang="en-US" altLang="zh-CN" dirty="0"/>
              <a:t>DNS</a:t>
            </a:r>
            <a:r>
              <a:rPr lang="zh-CN" altLang="en-US" dirty="0"/>
              <a:t>服务器的污染</a:t>
            </a:r>
            <a:r>
              <a:rPr lang="en-US" altLang="zh-CN" dirty="0"/>
              <a:t>--</a:t>
            </a:r>
            <a:r>
              <a:rPr lang="zh-CN" altLang="en-US" dirty="0"/>
              <a:t>在授权部分伪造数据</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788884A0-96F7-45A8-824C-E6BA35A8AFC5}"/>
              </a:ext>
            </a:extLst>
          </p:cNvPr>
          <p:cNvSpPr txBox="1"/>
          <p:nvPr/>
        </p:nvSpPr>
        <p:spPr>
          <a:xfrm>
            <a:off x="1131376" y="3616166"/>
            <a:ext cx="10483268" cy="1200329"/>
          </a:xfrm>
          <a:prstGeom prst="rect">
            <a:avLst/>
          </a:prstGeom>
          <a:noFill/>
        </p:spPr>
        <p:txBody>
          <a:bodyPr wrap="square">
            <a:spAutoFit/>
          </a:bodyPr>
          <a:lstStyle/>
          <a:p>
            <a:r>
              <a:rPr lang="zh-CN" altLang="en-US" sz="2400" dirty="0">
                <a:effectLst/>
                <a:latin typeface="微软雅黑" panose="020B0503020204020204" pitchFamily="34" charset="-122"/>
                <a:ea typeface="微软雅黑" panose="020B0503020204020204" pitchFamily="34" charset="-122"/>
              </a:rPr>
              <a:t>攻击者在授权部分放入两条</a:t>
            </a:r>
            <a:r>
              <a:rPr lang="en-US" altLang="zh-CN" sz="2400" dirty="0">
                <a:effectLst/>
                <a:latin typeface="微软雅黑" panose="020B0503020204020204" pitchFamily="34" charset="-122"/>
                <a:ea typeface="微软雅黑" panose="020B0503020204020204" pitchFamily="34" charset="-122"/>
              </a:rPr>
              <a:t>NS</a:t>
            </a:r>
            <a:r>
              <a:rPr lang="zh-CN" altLang="en-US" sz="2400" dirty="0">
                <a:effectLst/>
                <a:latin typeface="微软雅黑" panose="020B0503020204020204" pitchFamily="34" charset="-122"/>
                <a:ea typeface="微软雅黑" panose="020B0503020204020204" pitchFamily="34" charset="-122"/>
              </a:rPr>
              <a:t>记录，表明</a:t>
            </a:r>
            <a:r>
              <a:rPr lang="en-US" altLang="zh-CN" sz="2400" dirty="0">
                <a:effectLst/>
                <a:latin typeface="微软雅黑" panose="020B0503020204020204" pitchFamily="34" charset="-122"/>
                <a:ea typeface="微软雅黑" panose="020B0503020204020204" pitchFamily="34" charset="-122"/>
              </a:rPr>
              <a:t>attack.com</a:t>
            </a:r>
            <a:r>
              <a:rPr lang="zh-CN" altLang="en-US" sz="2400" dirty="0">
                <a:effectLst/>
                <a:latin typeface="微软雅黑" panose="020B0503020204020204" pitchFamily="34" charset="-122"/>
                <a:ea typeface="微软雅黑" panose="020B0503020204020204" pitchFamily="34" charset="-122"/>
              </a:rPr>
              <a:t>和</a:t>
            </a:r>
            <a:r>
              <a:rPr lang="en-US" altLang="zh-CN" sz="2400" dirty="0">
                <a:effectLst/>
                <a:latin typeface="微软雅黑" panose="020B0503020204020204" pitchFamily="34" charset="-122"/>
                <a:ea typeface="微软雅黑" panose="020B0503020204020204" pitchFamily="34" charset="-122"/>
              </a:rPr>
              <a:t>baidu.com</a:t>
            </a:r>
            <a:r>
              <a:rPr lang="zh-CN" altLang="en-US" sz="2400" dirty="0">
                <a:effectLst/>
                <a:latin typeface="微软雅黑" panose="020B0503020204020204" pitchFamily="34" charset="-122"/>
                <a:ea typeface="微软雅黑" panose="020B0503020204020204" pitchFamily="34" charset="-122"/>
              </a:rPr>
              <a:t>域的权威域名服务器均为</a:t>
            </a:r>
            <a:r>
              <a:rPr lang="en-US" altLang="zh-CN" sz="2400" dirty="0">
                <a:effectLst/>
                <a:latin typeface="微软雅黑" panose="020B0503020204020204" pitchFamily="34" charset="-122"/>
                <a:ea typeface="微软雅黑" panose="020B0503020204020204" pitchFamily="34" charset="-122"/>
              </a:rPr>
              <a:t>ns.attack.com</a:t>
            </a:r>
            <a:r>
              <a:rPr lang="zh-CN" altLang="en-US" sz="2400" dirty="0">
                <a:effectLst/>
                <a:latin typeface="微软雅黑" panose="020B0503020204020204" pitchFamily="34" charset="-122"/>
                <a:ea typeface="微软雅黑" panose="020B0503020204020204" pitchFamily="34" charset="-122"/>
              </a:rPr>
              <a:t>，本地</a:t>
            </a:r>
            <a:r>
              <a:rPr lang="en-US" altLang="zh-CN" sz="2400" dirty="0">
                <a:effectLst/>
                <a:latin typeface="微软雅黑" panose="020B0503020204020204" pitchFamily="34" charset="-122"/>
                <a:ea typeface="微软雅黑" panose="020B0503020204020204" pitchFamily="34" charset="-122"/>
              </a:rPr>
              <a:t>DNS</a:t>
            </a:r>
            <a:r>
              <a:rPr lang="zh-CN" altLang="en-US" sz="2400" dirty="0">
                <a:effectLst/>
                <a:latin typeface="微软雅黑" panose="020B0503020204020204" pitchFamily="34" charset="-122"/>
                <a:ea typeface="微软雅黑" panose="020B0503020204020204" pitchFamily="34" charset="-122"/>
              </a:rPr>
              <a:t>服务器会检查该记录，不接受伪造记录</a:t>
            </a:r>
            <a:endParaRPr lang="zh-CN" altLang="en-US" sz="2400" dirty="0">
              <a:latin typeface="微软雅黑" panose="020B0503020204020204" pitchFamily="34" charset="-122"/>
              <a:ea typeface="微软雅黑" panose="020B0503020204020204" pitchFamily="34" charset="-122"/>
            </a:endParaRPr>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文本框 13">
            <a:extLst>
              <a:ext uri="{FF2B5EF4-FFF2-40B4-BE49-F238E27FC236}">
                <a16:creationId xmlns:a16="http://schemas.microsoft.com/office/drawing/2014/main" id="{F00495FC-4E19-43CB-81B2-29DB1A6BD518}"/>
              </a:ext>
            </a:extLst>
          </p:cNvPr>
          <p:cNvSpPr txBox="1">
            <a:spLocks noChangeArrowheads="1"/>
          </p:cNvSpPr>
          <p:nvPr/>
        </p:nvSpPr>
        <p:spPr bwMode="auto">
          <a:xfrm>
            <a:off x="1387045" y="1882643"/>
            <a:ext cx="8994084" cy="101566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 AUTHORITY SECTION:</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attack.com.		172800	IN	NS	ns.attack.com.</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algn="l"/>
            <a:r>
              <a:rPr lang="x-none" sz="20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baidu.com.		 172800	IN	NS	ns.attack.com.</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0103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a:xfrm>
            <a:off x="1131376" y="136525"/>
            <a:ext cx="11060624" cy="725407"/>
          </a:xfrm>
        </p:spPr>
        <p:txBody>
          <a:bodyPr>
            <a:normAutofit fontScale="90000"/>
          </a:bodyPr>
          <a:lstStyle/>
          <a:p>
            <a:r>
              <a:rPr lang="zh-CN" altLang="en-US" dirty="0"/>
              <a:t>来自恶意</a:t>
            </a:r>
            <a:r>
              <a:rPr lang="en-US" altLang="zh-CN" dirty="0"/>
              <a:t>DNS</a:t>
            </a:r>
            <a:r>
              <a:rPr lang="zh-CN" altLang="en-US" dirty="0"/>
              <a:t>服务器的污染</a:t>
            </a:r>
            <a:r>
              <a:rPr lang="en-US" altLang="zh-CN" dirty="0"/>
              <a:t>--</a:t>
            </a:r>
            <a:r>
              <a:rPr lang="zh-CN" altLang="en-US" dirty="0"/>
              <a:t>反向查找回复部分伪造</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788884A0-96F7-45A8-824C-E6BA35A8AFC5}"/>
              </a:ext>
            </a:extLst>
          </p:cNvPr>
          <p:cNvSpPr txBox="1"/>
          <p:nvPr/>
        </p:nvSpPr>
        <p:spPr>
          <a:xfrm>
            <a:off x="1000954" y="1469138"/>
            <a:ext cx="10483268" cy="830997"/>
          </a:xfrm>
          <a:prstGeom prst="rect">
            <a:avLst/>
          </a:prstGeom>
          <a:noFill/>
        </p:spPr>
        <p:txBody>
          <a:bodyPr wrap="square">
            <a:spAutoFit/>
          </a:bodyPr>
          <a:lstStyle/>
          <a:p>
            <a:r>
              <a:rPr lang="zh-CN" altLang="en-US" sz="2400" dirty="0">
                <a:effectLst/>
                <a:latin typeface="微软雅黑" panose="020B0503020204020204" pitchFamily="34" charset="-122"/>
                <a:ea typeface="微软雅黑" panose="020B0503020204020204" pitchFamily="34" charset="-122"/>
              </a:rPr>
              <a:t>如一些计算机希望从</a:t>
            </a:r>
            <a:r>
              <a:rPr lang="en-US" altLang="zh-CN" sz="2400" dirty="0">
                <a:effectLst/>
                <a:latin typeface="微软雅黑" panose="020B0503020204020204" pitchFamily="34" charset="-122"/>
                <a:ea typeface="微软雅黑" panose="020B0503020204020204" pitchFamily="34" charset="-122"/>
              </a:rPr>
              <a:t>IP</a:t>
            </a:r>
            <a:r>
              <a:rPr lang="zh-CN" altLang="en-US" sz="2400" dirty="0">
                <a:effectLst/>
                <a:latin typeface="微软雅黑" panose="020B0503020204020204" pitchFamily="34" charset="-122"/>
                <a:ea typeface="微软雅黑" panose="020B0503020204020204" pitchFamily="34" charset="-122"/>
              </a:rPr>
              <a:t>地址得知其域名来源，从而给予数据包相应的权限。这种情况下，反向查找将会影响计算机对数据包的操作</a:t>
            </a:r>
            <a:endParaRPr lang="zh-CN" altLang="en-US" sz="2400" dirty="0">
              <a:latin typeface="微软雅黑" panose="020B0503020204020204" pitchFamily="34" charset="-122"/>
              <a:ea typeface="微软雅黑" panose="020B0503020204020204" pitchFamily="34" charset="-122"/>
            </a:endParaRPr>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9E241461-90AB-4A1E-A3B4-137AF61E769E}"/>
              </a:ext>
            </a:extLst>
          </p:cNvPr>
          <p:cNvSpPr txBox="1"/>
          <p:nvPr/>
        </p:nvSpPr>
        <p:spPr>
          <a:xfrm>
            <a:off x="930623" y="3236185"/>
            <a:ext cx="10483268" cy="1938992"/>
          </a:xfrm>
          <a:prstGeom prst="rect">
            <a:avLst/>
          </a:prstGeom>
          <a:noFill/>
        </p:spPr>
        <p:txBody>
          <a:bodyPr wrap="square">
            <a:spAutoFit/>
          </a:bodyPr>
          <a:lstStyle/>
          <a:p>
            <a:pPr algn="just"/>
            <a:r>
              <a:rPr lang="zh-CN" altLang="en-US" sz="2400" dirty="0">
                <a:effectLst/>
                <a:latin typeface="微软雅黑" panose="020B0503020204020204" pitchFamily="34" charset="-122"/>
                <a:ea typeface="微软雅黑" panose="020B0503020204020204" pitchFamily="34" charset="-122"/>
              </a:rPr>
              <a:t>如计算机希望</a:t>
            </a:r>
            <a:r>
              <a:rPr lang="en-US" altLang="zh-CN" sz="2400" dirty="0">
                <a:effectLst/>
                <a:latin typeface="微软雅黑" panose="020B0503020204020204" pitchFamily="34" charset="-122"/>
                <a:ea typeface="微软雅黑" panose="020B0503020204020204" pitchFamily="34" charset="-122"/>
              </a:rPr>
              <a:t>example.com</a:t>
            </a:r>
            <a:r>
              <a:rPr lang="zh-CN" altLang="en-US" sz="2400" dirty="0">
                <a:effectLst/>
                <a:latin typeface="微软雅黑" panose="020B0503020204020204" pitchFamily="34" charset="-122"/>
                <a:ea typeface="微软雅黑" panose="020B0503020204020204" pitchFamily="34" charset="-122"/>
              </a:rPr>
              <a:t>的所有数据包不能进入防火墙，而来自</a:t>
            </a:r>
            <a:r>
              <a:rPr lang="en-US" altLang="zh-CN" sz="2400" dirty="0" err="1">
                <a:effectLst/>
                <a:latin typeface="微软雅黑" panose="020B0503020204020204" pitchFamily="34" charset="-122"/>
                <a:ea typeface="微软雅黑" panose="020B0503020204020204" pitchFamily="34" charset="-122"/>
              </a:rPr>
              <a:t>baidu</a:t>
            </a:r>
            <a:r>
              <a:rPr lang="zh-CN" altLang="en-US" sz="2400" dirty="0">
                <a:effectLst/>
                <a:latin typeface="微软雅黑" panose="020B0503020204020204" pitchFamily="34" charset="-122"/>
                <a:ea typeface="微软雅黑" panose="020B0503020204020204" pitchFamily="34" charset="-122"/>
              </a:rPr>
              <a:t>的数据包则可以。来自</a:t>
            </a:r>
            <a:r>
              <a:rPr lang="en-US" altLang="zh-CN" sz="2400" dirty="0">
                <a:effectLst/>
                <a:latin typeface="微软雅黑" panose="020B0503020204020204" pitchFamily="34" charset="-122"/>
                <a:ea typeface="微软雅黑" panose="020B0503020204020204" pitchFamily="34" charset="-122"/>
              </a:rPr>
              <a:t>example.com</a:t>
            </a:r>
            <a:r>
              <a:rPr lang="zh-CN" altLang="en-US" sz="2400" dirty="0">
                <a:effectLst/>
                <a:latin typeface="微软雅黑" panose="020B0503020204020204" pitchFamily="34" charset="-122"/>
                <a:ea typeface="微软雅黑" panose="020B0503020204020204" pitchFamily="34" charset="-122"/>
              </a:rPr>
              <a:t>的数据包如果希望绕过限制，则需要对接收到的信息进行鉴别。对使用域名作为安全检查基础的应用，在得到反向查询结果时，还需要用这个结果做一次正向查询，并将查询得到的</a:t>
            </a:r>
            <a:r>
              <a:rPr lang="en-US" altLang="zh-CN" sz="2400" dirty="0">
                <a:effectLst/>
                <a:latin typeface="微软雅黑" panose="020B0503020204020204" pitchFamily="34" charset="-122"/>
                <a:ea typeface="微软雅黑" panose="020B0503020204020204" pitchFamily="34" charset="-122"/>
              </a:rPr>
              <a:t>IP</a:t>
            </a:r>
            <a:r>
              <a:rPr lang="zh-CN" altLang="en-US" sz="2400" dirty="0">
                <a:effectLst/>
                <a:latin typeface="微软雅黑" panose="020B0503020204020204" pitchFamily="34" charset="-122"/>
                <a:ea typeface="微软雅黑" panose="020B0503020204020204" pitchFamily="34" charset="-122"/>
              </a:rPr>
              <a:t>地址与原来的</a:t>
            </a:r>
            <a:r>
              <a:rPr lang="en-US" altLang="zh-CN" sz="2400" dirty="0">
                <a:effectLst/>
                <a:latin typeface="微软雅黑" panose="020B0503020204020204" pitchFamily="34" charset="-122"/>
                <a:ea typeface="微软雅黑" panose="020B0503020204020204" pitchFamily="34" charset="-122"/>
              </a:rPr>
              <a:t>IP</a:t>
            </a:r>
            <a:r>
              <a:rPr lang="zh-CN" altLang="en-US" sz="2400" dirty="0">
                <a:effectLst/>
                <a:latin typeface="微软雅黑" panose="020B0503020204020204" pitchFamily="34" charset="-122"/>
                <a:ea typeface="微软雅黑" panose="020B0503020204020204" pitchFamily="34" charset="-122"/>
              </a:rPr>
              <a:t>地址进行比较</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386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拒绝服务攻击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65502313-BB16-4AC2-9EA7-0EDFE9EAEE31}"/>
              </a:ext>
            </a:extLst>
          </p:cNvPr>
          <p:cNvSpPr>
            <a:spLocks noChangeArrowheads="1"/>
          </p:cNvSpPr>
          <p:nvPr/>
        </p:nvSpPr>
        <p:spPr bwMode="auto">
          <a:xfrm>
            <a:off x="143810" y="419524"/>
            <a:ext cx="173139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788884A0-96F7-45A8-824C-E6BA35A8AFC5}"/>
              </a:ext>
            </a:extLst>
          </p:cNvPr>
          <p:cNvSpPr txBox="1"/>
          <p:nvPr/>
        </p:nvSpPr>
        <p:spPr>
          <a:xfrm>
            <a:off x="5217060" y="2281877"/>
            <a:ext cx="6830377" cy="1200329"/>
          </a:xfrm>
          <a:prstGeom prst="rect">
            <a:avLst/>
          </a:prstGeom>
          <a:noFill/>
        </p:spPr>
        <p:txBody>
          <a:bodyPr wrap="square">
            <a:spAutoFit/>
          </a:bodyPr>
          <a:lstStyle/>
          <a:p>
            <a:r>
              <a:rPr lang="zh-CN" altLang="en-US" sz="2400" dirty="0">
                <a:effectLst/>
                <a:latin typeface="微软雅黑" panose="020B0503020204020204" pitchFamily="34" charset="-122"/>
                <a:ea typeface="微软雅黑" panose="020B0503020204020204" pitchFamily="34" charset="-122"/>
              </a:rPr>
              <a:t>如果攻击者可以成功攻破</a:t>
            </a:r>
            <a:r>
              <a:rPr lang="en-US" altLang="zh-CN" sz="2400" dirty="0">
                <a:effectLst/>
                <a:latin typeface="微软雅黑" panose="020B0503020204020204" pitchFamily="34" charset="-122"/>
                <a:ea typeface="微软雅黑" panose="020B0503020204020204" pitchFamily="34" charset="-122"/>
              </a:rPr>
              <a:t>root</a:t>
            </a:r>
            <a:r>
              <a:rPr lang="zh-CN" altLang="en-US" sz="2400" dirty="0">
                <a:effectLst/>
                <a:latin typeface="微软雅黑" panose="020B0503020204020204" pitchFamily="34" charset="-122"/>
                <a:ea typeface="微软雅黑" panose="020B0503020204020204" pitchFamily="34" charset="-122"/>
              </a:rPr>
              <a:t>区域的服务器，则整个互联网将会崩溃。但是由于</a:t>
            </a:r>
            <a:r>
              <a:rPr lang="en-US" altLang="zh-CN" sz="2400" dirty="0">
                <a:effectLst/>
                <a:latin typeface="微软雅黑" panose="020B0503020204020204" pitchFamily="34" charset="-122"/>
                <a:ea typeface="微软雅黑" panose="020B0503020204020204" pitchFamily="34" charset="-122"/>
              </a:rPr>
              <a:t>root</a:t>
            </a:r>
            <a:r>
              <a:rPr lang="zh-CN" altLang="en-US" sz="2400" dirty="0">
                <a:effectLst/>
                <a:latin typeface="微软雅黑" panose="020B0503020204020204" pitchFamily="34" charset="-122"/>
                <a:ea typeface="微软雅黑" panose="020B0503020204020204" pitchFamily="34" charset="-122"/>
              </a:rPr>
              <a:t>域名服务器基础设施采用分布式部署方式，很难被全部攻破</a:t>
            </a:r>
            <a:endParaRPr lang="zh-CN" altLang="en-US" sz="2400" dirty="0">
              <a:latin typeface="微软雅黑" panose="020B0503020204020204" pitchFamily="34" charset="-122"/>
              <a:ea typeface="微软雅黑" panose="020B0503020204020204" pitchFamily="34" charset="-122"/>
            </a:endParaRPr>
          </a:p>
        </p:txBody>
      </p:sp>
      <p:sp>
        <p:nvSpPr>
          <p:cNvPr id="10" name="Rectangle 2">
            <a:extLst>
              <a:ext uri="{FF2B5EF4-FFF2-40B4-BE49-F238E27FC236}">
                <a16:creationId xmlns:a16="http://schemas.microsoft.com/office/drawing/2014/main" id="{82DBCB0D-C797-4B53-99C4-DDF8A0E07DBA}"/>
              </a:ext>
            </a:extLst>
          </p:cNvPr>
          <p:cNvSpPr>
            <a:spLocks noChangeArrowheads="1"/>
          </p:cNvSpPr>
          <p:nvPr/>
        </p:nvSpPr>
        <p:spPr bwMode="auto">
          <a:xfrm>
            <a:off x="484094" y="2278116"/>
            <a:ext cx="11376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9E241461-90AB-4A1E-A3B4-137AF61E769E}"/>
              </a:ext>
            </a:extLst>
          </p:cNvPr>
          <p:cNvSpPr txBox="1"/>
          <p:nvPr/>
        </p:nvSpPr>
        <p:spPr>
          <a:xfrm>
            <a:off x="5217060" y="4796506"/>
            <a:ext cx="6643361" cy="1200329"/>
          </a:xfrm>
          <a:prstGeom prst="rect">
            <a:avLst/>
          </a:prstGeom>
          <a:noFill/>
        </p:spPr>
        <p:txBody>
          <a:bodyPr wrap="square">
            <a:spAutoFit/>
          </a:bodyPr>
          <a:lstStyle/>
          <a:p>
            <a:pPr algn="just"/>
            <a:r>
              <a:rPr lang="en-US" altLang="zh-CN" sz="2400" dirty="0">
                <a:effectLst/>
                <a:latin typeface="微软雅黑" panose="020B0503020204020204" pitchFamily="34" charset="-122"/>
                <a:ea typeface="微软雅黑" panose="020B0503020204020204" pitchFamily="34" charset="-122"/>
              </a:rPr>
              <a:t>2019</a:t>
            </a:r>
            <a:r>
              <a:rPr lang="zh-CN" altLang="en-US" sz="2400" dirty="0">
                <a:effectLst/>
                <a:latin typeface="微软雅黑" panose="020B0503020204020204" pitchFamily="34" charset="-122"/>
                <a:ea typeface="微软雅黑" panose="020B0503020204020204" pitchFamily="34" charset="-122"/>
              </a:rPr>
              <a:t>年亚马逊的云计算部门</a:t>
            </a:r>
            <a:r>
              <a:rPr lang="en-US" altLang="zh-CN" sz="2400" dirty="0">
                <a:effectLst/>
                <a:latin typeface="微软雅黑" panose="020B0503020204020204" pitchFamily="34" charset="-122"/>
                <a:ea typeface="微软雅黑" panose="020B0503020204020204" pitchFamily="34" charset="-122"/>
              </a:rPr>
              <a:t>AWS</a:t>
            </a:r>
            <a:r>
              <a:rPr lang="zh-CN" altLang="en-US" sz="2400" dirty="0">
                <a:effectLst/>
                <a:latin typeface="微软雅黑" panose="020B0503020204020204" pitchFamily="34" charset="-122"/>
                <a:ea typeface="微软雅黑" panose="020B0503020204020204" pitchFamily="34" charset="-122"/>
              </a:rPr>
              <a:t>遭受了持续了大约八小时的</a:t>
            </a:r>
            <a:r>
              <a:rPr lang="en-US" altLang="zh-CN" sz="2400" dirty="0">
                <a:effectLst/>
                <a:latin typeface="微软雅黑" panose="020B0503020204020204" pitchFamily="34" charset="-122"/>
                <a:ea typeface="微软雅黑" panose="020B0503020204020204" pitchFamily="34" charset="-122"/>
              </a:rPr>
              <a:t>DDoS</a:t>
            </a:r>
            <a:r>
              <a:rPr lang="zh-CN" altLang="en-US" sz="2400" dirty="0">
                <a:effectLst/>
                <a:latin typeface="微软雅黑" panose="020B0503020204020204" pitchFamily="34" charset="-122"/>
                <a:ea typeface="微软雅黑" panose="020B0503020204020204" pitchFamily="34" charset="-122"/>
              </a:rPr>
              <a:t>攻击，</a:t>
            </a:r>
            <a:r>
              <a:rPr lang="en-US" altLang="zh-CN" sz="2400" dirty="0">
                <a:effectLst/>
                <a:latin typeface="微软雅黑" panose="020B0503020204020204" pitchFamily="34" charset="-122"/>
                <a:ea typeface="微软雅黑" panose="020B0503020204020204" pitchFamily="34" charset="-122"/>
              </a:rPr>
              <a:t>AWS</a:t>
            </a:r>
            <a:r>
              <a:rPr lang="zh-CN" altLang="en-US" sz="2400" dirty="0">
                <a:effectLst/>
                <a:latin typeface="微软雅黑" panose="020B0503020204020204" pitchFamily="34" charset="-122"/>
                <a:ea typeface="微软雅黑" panose="020B0503020204020204" pitchFamily="34" charset="-122"/>
              </a:rPr>
              <a:t>通过</a:t>
            </a:r>
            <a:r>
              <a:rPr lang="en-US" altLang="zh-CN" sz="2400" dirty="0">
                <a:effectLst/>
                <a:latin typeface="微软雅黑" panose="020B0503020204020204" pitchFamily="34" charset="-122"/>
                <a:ea typeface="微软雅黑" panose="020B0503020204020204" pitchFamily="34" charset="-122"/>
              </a:rPr>
              <a:t>Shield Advanced</a:t>
            </a:r>
            <a:r>
              <a:rPr lang="zh-CN" altLang="en-US" sz="2400" dirty="0">
                <a:effectLst/>
                <a:latin typeface="微软雅黑" panose="020B0503020204020204" pitchFamily="34" charset="-122"/>
                <a:ea typeface="微软雅黑" panose="020B0503020204020204" pitchFamily="34" charset="-122"/>
              </a:rPr>
              <a:t>提供了缓解，但无法完全阻止攻击</a:t>
            </a:r>
            <a:endParaRPr lang="zh-CN" altLang="en-US" sz="2400" dirty="0">
              <a:latin typeface="微软雅黑" panose="020B0503020204020204" pitchFamily="34" charset="-122"/>
              <a:ea typeface="微软雅黑" panose="020B0503020204020204" pitchFamily="34" charset="-122"/>
            </a:endParaRPr>
          </a:p>
        </p:txBody>
      </p:sp>
      <p:cxnSp>
        <p:nvCxnSpPr>
          <p:cNvPr id="29" name="肘形连接符 3">
            <a:extLst>
              <a:ext uri="{FF2B5EF4-FFF2-40B4-BE49-F238E27FC236}">
                <a16:creationId xmlns:a16="http://schemas.microsoft.com/office/drawing/2014/main" id="{D2D4ACC1-74D4-4D9B-8D05-5DFE059A41E9}"/>
              </a:ext>
            </a:extLst>
          </p:cNvPr>
          <p:cNvCxnSpPr>
            <a:endCxn id="36" idx="2"/>
          </p:cNvCxnSpPr>
          <p:nvPr>
            <p:custDataLst>
              <p:tags r:id="rId1"/>
            </p:custDataLst>
          </p:nvPr>
        </p:nvCxnSpPr>
        <p:spPr>
          <a:xfrm>
            <a:off x="2560880" y="3140044"/>
            <a:ext cx="2161295" cy="1380472"/>
          </a:xfrm>
          <a:prstGeom prst="bentConnector3">
            <a:avLst>
              <a:gd name="adj1" fmla="val 38329"/>
            </a:avLst>
          </a:prstGeom>
          <a:noFill/>
          <a:ln w="41275" cap="flat" cmpd="sng" algn="ctr">
            <a:solidFill>
              <a:srgbClr val="297FD5">
                <a:lumMod val="60000"/>
                <a:lumOff val="40000"/>
              </a:srgbClr>
            </a:solidFill>
            <a:prstDash val="solid"/>
            <a:miter lim="800000"/>
            <a:tailEnd type="triangle"/>
          </a:ln>
          <a:effectLst/>
        </p:spPr>
      </p:cxnSp>
      <p:cxnSp>
        <p:nvCxnSpPr>
          <p:cNvPr id="30" name="肘形连接符 5">
            <a:extLst>
              <a:ext uri="{FF2B5EF4-FFF2-40B4-BE49-F238E27FC236}">
                <a16:creationId xmlns:a16="http://schemas.microsoft.com/office/drawing/2014/main" id="{66B7AAB3-F4C0-4CE9-BD0B-D974A816B6A3}"/>
              </a:ext>
            </a:extLst>
          </p:cNvPr>
          <p:cNvCxnSpPr/>
          <p:nvPr>
            <p:custDataLst>
              <p:tags r:id="rId2"/>
            </p:custDataLst>
          </p:nvPr>
        </p:nvCxnSpPr>
        <p:spPr>
          <a:xfrm flipV="1">
            <a:off x="2747896" y="2045581"/>
            <a:ext cx="1943367" cy="1814610"/>
          </a:xfrm>
          <a:prstGeom prst="bentConnector3">
            <a:avLst>
              <a:gd name="adj1" fmla="val 50000"/>
            </a:avLst>
          </a:prstGeom>
          <a:noFill/>
          <a:ln w="41275" cap="flat" cmpd="sng" algn="ctr">
            <a:solidFill>
              <a:srgbClr val="ACCBF9">
                <a:lumMod val="25000"/>
              </a:srgbClr>
            </a:solidFill>
            <a:prstDash val="solid"/>
            <a:miter lim="800000"/>
            <a:tailEnd type="triangle"/>
          </a:ln>
          <a:effectLst/>
        </p:spPr>
      </p:cxnSp>
      <p:sp>
        <p:nvSpPr>
          <p:cNvPr id="31" name="椭圆 30">
            <a:extLst>
              <a:ext uri="{FF2B5EF4-FFF2-40B4-BE49-F238E27FC236}">
                <a16:creationId xmlns:a16="http://schemas.microsoft.com/office/drawing/2014/main" id="{37DCBC92-3E04-4E19-B848-BC1B5F1EEBB6}"/>
              </a:ext>
            </a:extLst>
          </p:cNvPr>
          <p:cNvSpPr/>
          <p:nvPr>
            <p:custDataLst>
              <p:tags r:id="rId3"/>
            </p:custDataLst>
          </p:nvPr>
        </p:nvSpPr>
        <p:spPr>
          <a:xfrm>
            <a:off x="1131376" y="2687935"/>
            <a:ext cx="1685925" cy="1685925"/>
          </a:xfrm>
          <a:prstGeom prst="ellipse">
            <a:avLst/>
          </a:prstGeom>
          <a:solidFill>
            <a:srgbClr val="ACCBF9">
              <a:lumMod val="75000"/>
            </a:srgbClr>
          </a:solidFill>
          <a:ln w="28575"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rPr>
              <a:t>拒绝服务</a:t>
            </a:r>
          </a:p>
        </p:txBody>
      </p:sp>
      <p:sp>
        <p:nvSpPr>
          <p:cNvPr id="33" name="椭圆 32">
            <a:extLst>
              <a:ext uri="{FF2B5EF4-FFF2-40B4-BE49-F238E27FC236}">
                <a16:creationId xmlns:a16="http://schemas.microsoft.com/office/drawing/2014/main" id="{8FA91BFD-F384-4223-AD7B-A851E0F2082E}"/>
              </a:ext>
            </a:extLst>
          </p:cNvPr>
          <p:cNvSpPr/>
          <p:nvPr>
            <p:custDataLst>
              <p:tags r:id="rId4"/>
            </p:custDataLst>
          </p:nvPr>
        </p:nvSpPr>
        <p:spPr>
          <a:xfrm>
            <a:off x="4707154" y="1703368"/>
            <a:ext cx="645795" cy="645795"/>
          </a:xfrm>
          <a:prstGeom prst="ellipse">
            <a:avLst/>
          </a:prstGeom>
          <a:solidFill>
            <a:srgbClr val="ACCBF9">
              <a:lumMod val="25000"/>
            </a:srgbClr>
          </a:solidFill>
          <a:ln w="12700" cap="flat" cmpd="sng" algn="ctr">
            <a:noFill/>
            <a:prstDash val="solid"/>
            <a:miter lim="800000"/>
          </a:ln>
          <a:effectLst/>
        </p:spPr>
        <p:txBody>
          <a:bodyPr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sym typeface="Arial" panose="020B0604020202020204" pitchFamily="34" charset="0"/>
            </a:endParaRPr>
          </a:p>
        </p:txBody>
      </p:sp>
      <p:sp>
        <p:nvSpPr>
          <p:cNvPr id="36" name="椭圆 35">
            <a:extLst>
              <a:ext uri="{FF2B5EF4-FFF2-40B4-BE49-F238E27FC236}">
                <a16:creationId xmlns:a16="http://schemas.microsoft.com/office/drawing/2014/main" id="{0248D42C-6B31-48E6-A8FE-A760325BCD25}"/>
              </a:ext>
            </a:extLst>
          </p:cNvPr>
          <p:cNvSpPr/>
          <p:nvPr>
            <p:custDataLst>
              <p:tags r:id="rId5"/>
            </p:custDataLst>
          </p:nvPr>
        </p:nvSpPr>
        <p:spPr>
          <a:xfrm>
            <a:off x="4722394" y="4197013"/>
            <a:ext cx="645795" cy="645795"/>
          </a:xfrm>
          <a:prstGeom prst="ellipse">
            <a:avLst/>
          </a:prstGeom>
          <a:solidFill>
            <a:srgbClr val="297FD5">
              <a:lumMod val="60000"/>
              <a:lumOff val="40000"/>
            </a:srgbClr>
          </a:solidFill>
          <a:ln w="12700" cap="flat" cmpd="sng" algn="ctr">
            <a:noFill/>
            <a:prstDash val="solid"/>
            <a:miter lim="800000"/>
          </a:ln>
          <a:effectLst/>
        </p:spPr>
        <p:txBody>
          <a:bodyPr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sym typeface="Arial" panose="020B0604020202020204" pitchFamily="34" charset="0"/>
            </a:endParaRPr>
          </a:p>
        </p:txBody>
      </p:sp>
      <p:sp>
        <p:nvSpPr>
          <p:cNvPr id="40" name="文本框 31">
            <a:extLst>
              <a:ext uri="{FF2B5EF4-FFF2-40B4-BE49-F238E27FC236}">
                <a16:creationId xmlns:a16="http://schemas.microsoft.com/office/drawing/2014/main" id="{DC0D44C7-A860-4704-8F6A-C8BD536A6488}"/>
              </a:ext>
            </a:extLst>
          </p:cNvPr>
          <p:cNvSpPr txBox="1"/>
          <p:nvPr/>
        </p:nvSpPr>
        <p:spPr>
          <a:xfrm>
            <a:off x="5368189" y="1745812"/>
            <a:ext cx="7167104" cy="500137"/>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cs typeface="+mn-ea"/>
                <a:sym typeface="+mn-lt"/>
              </a:rPr>
              <a:t>对</a:t>
            </a:r>
            <a:r>
              <a:rPr lang="en-US" altLang="zh-CN" sz="2800" b="1" dirty="0">
                <a:solidFill>
                  <a:prstClr val="black">
                    <a:lumMod val="75000"/>
                    <a:lumOff val="25000"/>
                  </a:prstClr>
                </a:solidFill>
                <a:latin typeface="微软雅黑" panose="020B0503020204020204" charset="-122"/>
                <a:ea typeface="微软雅黑" panose="020B0503020204020204" charset="-122"/>
                <a:cs typeface="+mn-ea"/>
                <a:sym typeface="+mn-lt"/>
              </a:rPr>
              <a:t>root</a:t>
            </a:r>
            <a:r>
              <a:rPr lang="zh-CN" altLang="en-US" sz="2800" b="1" dirty="0">
                <a:solidFill>
                  <a:prstClr val="black">
                    <a:lumMod val="75000"/>
                    <a:lumOff val="25000"/>
                  </a:prstClr>
                </a:solidFill>
                <a:latin typeface="微软雅黑" panose="020B0503020204020204" charset="-122"/>
                <a:ea typeface="微软雅黑" panose="020B0503020204020204" charset="-122"/>
                <a:cs typeface="+mn-ea"/>
                <a:sym typeface="+mn-lt"/>
              </a:rPr>
              <a:t>和</a:t>
            </a:r>
            <a:r>
              <a:rPr lang="en-US" altLang="zh-CN" sz="2800" b="1" dirty="0">
                <a:solidFill>
                  <a:prstClr val="black">
                    <a:lumMod val="75000"/>
                    <a:lumOff val="25000"/>
                  </a:prstClr>
                </a:solidFill>
                <a:latin typeface="微软雅黑" panose="020B0503020204020204" charset="-122"/>
                <a:ea typeface="微软雅黑" panose="020B0503020204020204" charset="-122"/>
                <a:cs typeface="+mn-ea"/>
                <a:sym typeface="+mn-lt"/>
              </a:rPr>
              <a:t>TLD</a:t>
            </a:r>
            <a:r>
              <a:rPr lang="zh-CN" altLang="en-US" sz="2800" b="1" dirty="0">
                <a:solidFill>
                  <a:prstClr val="black">
                    <a:lumMod val="75000"/>
                    <a:lumOff val="25000"/>
                  </a:prstClr>
                </a:solidFill>
                <a:latin typeface="微软雅黑" panose="020B0503020204020204" charset="-122"/>
                <a:ea typeface="微软雅黑" panose="020B0503020204020204" charset="-122"/>
                <a:cs typeface="+mn-ea"/>
                <a:sym typeface="+mn-lt"/>
              </a:rPr>
              <a:t>服务器的拒绝服务攻击</a:t>
            </a:r>
          </a:p>
        </p:txBody>
      </p:sp>
      <p:sp>
        <p:nvSpPr>
          <p:cNvPr id="43" name="文本框 31">
            <a:extLst>
              <a:ext uri="{FF2B5EF4-FFF2-40B4-BE49-F238E27FC236}">
                <a16:creationId xmlns:a16="http://schemas.microsoft.com/office/drawing/2014/main" id="{EA6569A9-8B2A-4A41-A02F-036620D9EA13}"/>
              </a:ext>
            </a:extLst>
          </p:cNvPr>
          <p:cNvSpPr txBox="1"/>
          <p:nvPr/>
        </p:nvSpPr>
        <p:spPr>
          <a:xfrm>
            <a:off x="5383692" y="4220775"/>
            <a:ext cx="6808307" cy="500137"/>
          </a:xfrm>
          <a:prstGeom prst="rect">
            <a:avLst/>
          </a:prstGeom>
          <a:noFill/>
        </p:spPr>
        <p:txBody>
          <a:bodyPr wrap="square" lIns="68580" tIns="34290" rIns="68580" bIns="34290" rtlCol="0">
            <a:spAutoFit/>
          </a:bodyPr>
          <a:lstStyle/>
          <a:p>
            <a:r>
              <a:rPr lang="zh-CN" altLang="en-US" sz="2800" b="1" dirty="0">
                <a:solidFill>
                  <a:prstClr val="black">
                    <a:lumMod val="75000"/>
                    <a:lumOff val="25000"/>
                  </a:prstClr>
                </a:solidFill>
                <a:latin typeface="微软雅黑" panose="020B0503020204020204" charset="-122"/>
                <a:ea typeface="微软雅黑" panose="020B0503020204020204" charset="-122"/>
                <a:cs typeface="+mn-ea"/>
                <a:sym typeface="+mn-lt"/>
              </a:rPr>
              <a:t>对特定域名服务器的拒绝服务攻击</a:t>
            </a:r>
          </a:p>
        </p:txBody>
      </p:sp>
    </p:spTree>
    <p:extLst>
      <p:ext uri="{BB962C8B-B14F-4D97-AF65-F5344CB8AC3E}">
        <p14:creationId xmlns:p14="http://schemas.microsoft.com/office/powerpoint/2010/main" val="2448938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第四节 预防</a:t>
            </a:r>
            <a:r>
              <a:rPr lang="en-US" altLang="zh-CN" dirty="0"/>
              <a:t>DNS</a:t>
            </a:r>
            <a:r>
              <a:rPr lang="zh-CN" altLang="en-US" dirty="0"/>
              <a:t>缓存中毒攻击</a:t>
            </a:r>
          </a:p>
        </p:txBody>
      </p:sp>
      <p:sp>
        <p:nvSpPr>
          <p:cNvPr id="2" name="矩形 1">
            <a:extLst>
              <a:ext uri="{FF2B5EF4-FFF2-40B4-BE49-F238E27FC236}">
                <a16:creationId xmlns:a16="http://schemas.microsoft.com/office/drawing/2014/main" id="{239874FC-44D3-4640-9922-A43DE9B3EBD2}"/>
              </a:ext>
            </a:extLst>
          </p:cNvPr>
          <p:cNvSpPr/>
          <p:nvPr/>
        </p:nvSpPr>
        <p:spPr>
          <a:xfrm>
            <a:off x="1719317" y="1481328"/>
            <a:ext cx="9262192" cy="3535712"/>
          </a:xfrm>
          <a:prstGeom prst="rect">
            <a:avLst/>
          </a:prstGeom>
        </p:spPr>
        <p:txBody>
          <a:bodyPr wrap="square">
            <a:spAutoFit/>
          </a:bodyPr>
          <a:lstStyle/>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通过加密验证身份</a:t>
            </a:r>
          </a:p>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   （ </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DNSSEC</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（请求过程保障。得到的域名是真实的）</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      TLS/SSL</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（通信过程保障，客户端向域名所有者握手鉴权））</a:t>
            </a:r>
          </a:p>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升级</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p>
          <a:p>
            <a:pPr marL="304800" algn="just"/>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严格的申请格式</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严格的</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内容</a:t>
            </a:r>
            <a:r>
              <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检查</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9772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--DNSSEC</a:t>
            </a:r>
            <a:endParaRPr lang="zh-CN" altLang="en-US" dirty="0"/>
          </a:p>
        </p:txBody>
      </p:sp>
      <p:sp>
        <p:nvSpPr>
          <p:cNvPr id="6" name="文本框 5">
            <a:extLst>
              <a:ext uri="{FF2B5EF4-FFF2-40B4-BE49-F238E27FC236}">
                <a16:creationId xmlns:a16="http://schemas.microsoft.com/office/drawing/2014/main" id="{2100371E-0E40-4991-8DF3-41B20B6EE23C}"/>
              </a:ext>
            </a:extLst>
          </p:cNvPr>
          <p:cNvSpPr txBox="1"/>
          <p:nvPr/>
        </p:nvSpPr>
        <p:spPr>
          <a:xfrm>
            <a:off x="1405370" y="3194976"/>
            <a:ext cx="3727739" cy="1200329"/>
          </a:xfrm>
          <a:prstGeom prst="rect">
            <a:avLst/>
          </a:prstGeom>
          <a:noFill/>
        </p:spPr>
        <p:txBody>
          <a:bodyPr wrap="square">
            <a:spAutoFit/>
          </a:bodyPr>
          <a:lstStyle/>
          <a:p>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部署</a:t>
            </a:r>
            <a:r>
              <a:rPr lang="x-none" altLang="zh-CN" sz="2400" kern="0" dirty="0">
                <a:solidFill>
                  <a:srgbClr val="000000"/>
                </a:solidFill>
                <a:effectLst/>
                <a:latin typeface="微软雅黑" panose="020B0503020204020204" pitchFamily="34" charset="-122"/>
                <a:ea typeface="微软雅黑" panose="020B0503020204020204" pitchFamily="34" charset="-122"/>
                <a:cs typeface="TeXGyreTermes-Regular-Identity-"/>
              </a:rPr>
              <a:t>DNSSEC </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的权威域名服务器对其区域文件中资源记录逐一进行数字签名</a:t>
            </a:r>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56ECC8B-DB16-4D06-B531-887EB415D145}"/>
              </a:ext>
            </a:extLst>
          </p:cNvPr>
          <p:cNvSpPr txBox="1"/>
          <p:nvPr/>
        </p:nvSpPr>
        <p:spPr>
          <a:xfrm>
            <a:off x="6359237" y="3194976"/>
            <a:ext cx="4229100" cy="1200329"/>
          </a:xfrm>
          <a:prstGeom prst="rect">
            <a:avLst/>
          </a:prstGeom>
          <a:noFill/>
        </p:spPr>
        <p:txBody>
          <a:bodyPr wrap="square">
            <a:spAutoFit/>
          </a:bodyPr>
          <a:lstStyle/>
          <a:p>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接收方通过验证数字签名，判定域名解析结果是否在传输过程中被篡改</a:t>
            </a:r>
            <a:endParaRPr lang="zh-CN" alt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92A5E39-35C4-4940-81AE-18B818E4A991}"/>
              </a:ext>
            </a:extLst>
          </p:cNvPr>
          <p:cNvSpPr txBox="1"/>
          <p:nvPr/>
        </p:nvSpPr>
        <p:spPr>
          <a:xfrm>
            <a:off x="1131376" y="1262367"/>
            <a:ext cx="10222424" cy="830997"/>
          </a:xfrm>
          <a:prstGeom prst="rect">
            <a:avLst/>
          </a:prstGeom>
          <a:noFill/>
        </p:spPr>
        <p:txBody>
          <a:bodyPr wrap="square">
            <a:spAutoFit/>
          </a:bodyPr>
          <a:lstStyle/>
          <a:p>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引入公钥加密</a:t>
            </a:r>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认证体系，通过签名提供端到端的数据真实性和完整性保护</a:t>
            </a:r>
            <a:endParaRPr lang="zh-CN" altLang="en-US" sz="2400" dirty="0">
              <a:latin typeface="微软雅黑" panose="020B0503020204020204" pitchFamily="34" charset="-122"/>
              <a:ea typeface="微软雅黑" panose="020B0503020204020204" pitchFamily="34" charset="-122"/>
            </a:endParaRPr>
          </a:p>
        </p:txBody>
      </p:sp>
      <p:sp>
        <p:nvSpPr>
          <p:cNvPr id="10" name="六边形 9">
            <a:extLst>
              <a:ext uri="{FF2B5EF4-FFF2-40B4-BE49-F238E27FC236}">
                <a16:creationId xmlns:a16="http://schemas.microsoft.com/office/drawing/2014/main" id="{E6BDA8D6-ABD7-4BEE-A323-ADFFFBEF6FF3}"/>
              </a:ext>
            </a:extLst>
          </p:cNvPr>
          <p:cNvSpPr/>
          <p:nvPr/>
        </p:nvSpPr>
        <p:spPr>
          <a:xfrm>
            <a:off x="7771015" y="4441951"/>
            <a:ext cx="2026285" cy="1746885"/>
          </a:xfrm>
          <a:prstGeom prst="hexagon">
            <a:avLst/>
          </a:prstGeom>
          <a:solidFill>
            <a:srgbClr val="1B528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六边形 12">
            <a:extLst>
              <a:ext uri="{FF2B5EF4-FFF2-40B4-BE49-F238E27FC236}">
                <a16:creationId xmlns:a16="http://schemas.microsoft.com/office/drawing/2014/main" id="{8703F85B-BFC2-4DEF-AECA-5D442D455151}"/>
              </a:ext>
            </a:extLst>
          </p:cNvPr>
          <p:cNvSpPr/>
          <p:nvPr/>
        </p:nvSpPr>
        <p:spPr>
          <a:xfrm>
            <a:off x="2089265" y="4525010"/>
            <a:ext cx="2026285" cy="1746885"/>
          </a:xfrm>
          <a:prstGeom prst="hexagon">
            <a:avLst/>
          </a:prstGeom>
          <a:solidFill>
            <a:srgbClr val="1B528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6" name="图片 15">
            <a:extLst>
              <a:ext uri="{FF2B5EF4-FFF2-40B4-BE49-F238E27FC236}">
                <a16:creationId xmlns:a16="http://schemas.microsoft.com/office/drawing/2014/main" id="{698C475C-7D96-49F4-B251-BD9A26B49D35}"/>
              </a:ext>
            </a:extLst>
          </p:cNvPr>
          <p:cNvPicPr>
            <a:picLocks noChangeAspect="1"/>
          </p:cNvPicPr>
          <p:nvPr/>
        </p:nvPicPr>
        <p:blipFill>
          <a:blip r:embed="rId3"/>
          <a:stretch>
            <a:fillRect/>
          </a:stretch>
        </p:blipFill>
        <p:spPr>
          <a:xfrm>
            <a:off x="2737859" y="4850951"/>
            <a:ext cx="722313" cy="983575"/>
          </a:xfrm>
          <a:prstGeom prst="rect">
            <a:avLst/>
          </a:prstGeom>
        </p:spPr>
      </p:pic>
      <p:pic>
        <p:nvPicPr>
          <p:cNvPr id="18" name="图片 17">
            <a:extLst>
              <a:ext uri="{FF2B5EF4-FFF2-40B4-BE49-F238E27FC236}">
                <a16:creationId xmlns:a16="http://schemas.microsoft.com/office/drawing/2014/main" id="{868E7FD6-CA8B-4048-9E1E-76EBFCCAEAA8}"/>
              </a:ext>
            </a:extLst>
          </p:cNvPr>
          <p:cNvPicPr>
            <a:picLocks noChangeAspect="1"/>
          </p:cNvPicPr>
          <p:nvPr/>
        </p:nvPicPr>
        <p:blipFill>
          <a:blip r:embed="rId4"/>
          <a:stretch>
            <a:fillRect/>
          </a:stretch>
        </p:blipFill>
        <p:spPr>
          <a:xfrm>
            <a:off x="8210059" y="4761122"/>
            <a:ext cx="1148195" cy="1107907"/>
          </a:xfrm>
          <a:prstGeom prst="rect">
            <a:avLst/>
          </a:prstGeom>
        </p:spPr>
      </p:pic>
    </p:spTree>
    <p:extLst>
      <p:ext uri="{BB962C8B-B14F-4D97-AF65-F5344CB8AC3E}">
        <p14:creationId xmlns:p14="http://schemas.microsoft.com/office/powerpoint/2010/main" val="53271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--DNSSEC</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6242588" y="1122477"/>
            <a:ext cx="5949412" cy="2369880"/>
          </a:xfrm>
          <a:prstGeom prst="rect">
            <a:avLst/>
          </a:prstGeom>
          <a:noFill/>
        </p:spPr>
        <p:txBody>
          <a:bodyPr wrap="square">
            <a:spAutoFit/>
          </a:bodyPr>
          <a:lstStyle/>
          <a:p>
            <a:r>
              <a:rPr lang="zh-CN" altLang="en-US" sz="2800" kern="0" dirty="0">
                <a:solidFill>
                  <a:srgbClr val="000000"/>
                </a:solidFill>
                <a:effectLst/>
                <a:latin typeface="微软雅黑" panose="020B0503020204020204" pitchFamily="34" charset="-122"/>
                <a:ea typeface="微软雅黑" panose="020B0503020204020204" pitchFamily="34" charset="-122"/>
                <a:cs typeface="TT7ADF8o00536922991"/>
              </a:rPr>
              <a:t>签名过程原理</a:t>
            </a:r>
            <a:endParaRPr lang="en-US" altLang="zh-CN" sz="2800" kern="0" dirty="0">
              <a:solidFill>
                <a:srgbClr val="000000"/>
              </a:solidFill>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在域名服务器收到域名注册数据后，用散列函数将要回复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报文的内容进行散列运算， 得到 “内容摘要”，使用私钥对其加密，将加密后的信息附加到</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报文</a:t>
            </a:r>
          </a:p>
        </p:txBody>
      </p:sp>
      <p:sp>
        <p:nvSpPr>
          <p:cNvPr id="2" name="Rectangle 2">
            <a:extLst>
              <a:ext uri="{FF2B5EF4-FFF2-40B4-BE49-F238E27FC236}">
                <a16:creationId xmlns:a16="http://schemas.microsoft.com/office/drawing/2014/main" id="{3ACE3021-4047-486D-AC8A-C70BAC39CCFD}"/>
              </a:ext>
            </a:extLst>
          </p:cNvPr>
          <p:cNvSpPr>
            <a:spLocks noChangeArrowheads="1"/>
          </p:cNvSpPr>
          <p:nvPr/>
        </p:nvSpPr>
        <p:spPr bwMode="auto">
          <a:xfrm>
            <a:off x="540327" y="1628085"/>
            <a:ext cx="202309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1B57F504-DAF2-410C-BF19-6A97BFA31A98}"/>
              </a:ext>
            </a:extLst>
          </p:cNvPr>
          <p:cNvGraphicFramePr>
            <a:graphicFrameLocks noChangeAspect="1"/>
          </p:cNvGraphicFramePr>
          <p:nvPr>
            <p:extLst>
              <p:ext uri="{D42A27DB-BD31-4B8C-83A1-F6EECF244321}">
                <p14:modId xmlns:p14="http://schemas.microsoft.com/office/powerpoint/2010/main" val="106377512"/>
              </p:ext>
            </p:extLst>
          </p:nvPr>
        </p:nvGraphicFramePr>
        <p:xfrm>
          <a:off x="443507" y="1466203"/>
          <a:ext cx="5247409" cy="4109417"/>
        </p:xfrm>
        <a:graphic>
          <a:graphicData uri="http://schemas.openxmlformats.org/presentationml/2006/ole">
            <mc:AlternateContent xmlns:mc="http://schemas.openxmlformats.org/markup-compatibility/2006">
              <mc:Choice xmlns:v="urn:schemas-microsoft-com:vml" Requires="v">
                <p:oleObj name="Visio" r:id="rId3" imgW="3162252" imgH="2476557" progId="Visio.Drawing.15">
                  <p:embed/>
                </p:oleObj>
              </mc:Choice>
              <mc:Fallback>
                <p:oleObj name="Visio" r:id="rId3" imgW="3162252" imgH="247655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07" y="1466203"/>
                        <a:ext cx="5247409" cy="410941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4A2955BB-6DC4-48DA-BF4D-F3625C628B8E}"/>
              </a:ext>
            </a:extLst>
          </p:cNvPr>
          <p:cNvSpPr txBox="1"/>
          <p:nvPr/>
        </p:nvSpPr>
        <p:spPr>
          <a:xfrm>
            <a:off x="916845" y="5767989"/>
            <a:ext cx="4139249" cy="461665"/>
          </a:xfrm>
          <a:prstGeom prst="rect">
            <a:avLst/>
          </a:prstGeom>
          <a:noFill/>
        </p:spPr>
        <p:txBody>
          <a:bodyPr wrap="square">
            <a:spAutoFit/>
          </a:bodyPr>
          <a:lstStyle/>
          <a:p>
            <a:r>
              <a:rPr lang="en-US" altLang="zh-CN" sz="2400" dirty="0">
                <a:effectLst/>
                <a:latin typeface="微软雅黑" panose="020B0503020204020204" pitchFamily="34" charset="-122"/>
                <a:ea typeface="微软雅黑" panose="020B0503020204020204" pitchFamily="34" charset="-122"/>
              </a:rPr>
              <a:t>DNS</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签名及验证过程示意图</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9F4BB39-6CFA-4AB4-A393-C84E96FADC59}"/>
              </a:ext>
            </a:extLst>
          </p:cNvPr>
          <p:cNvSpPr txBox="1"/>
          <p:nvPr/>
        </p:nvSpPr>
        <p:spPr>
          <a:xfrm>
            <a:off x="6242588" y="3954939"/>
            <a:ext cx="5949412" cy="2000548"/>
          </a:xfrm>
          <a:prstGeom prst="rect">
            <a:avLst/>
          </a:prstGeom>
          <a:noFill/>
        </p:spPr>
        <p:txBody>
          <a:bodyPr wrap="square">
            <a:spAutoFit/>
          </a:bodyPr>
          <a:lstStyle/>
          <a:p>
            <a:r>
              <a:rPr lang="zh-CN" altLang="en-US" sz="2800" kern="0" dirty="0">
                <a:solidFill>
                  <a:srgbClr val="000000"/>
                </a:solidFill>
                <a:effectLst/>
                <a:latin typeface="微软雅黑" panose="020B0503020204020204" pitchFamily="34" charset="-122"/>
                <a:ea typeface="微软雅黑" panose="020B0503020204020204" pitchFamily="34" charset="-122"/>
                <a:cs typeface="TT7ADF8o00536922991"/>
              </a:rPr>
              <a:t>验证过程原理</a:t>
            </a:r>
            <a:endParaRPr lang="en-US" altLang="zh-CN" sz="28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pPr algn="just"/>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递归服务器收到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报文，计算报文 “内容摘要”，利用公钥解密收到加密 “内容摘要”。 对比 “摘要”内容</a:t>
            </a:r>
          </a:p>
        </p:txBody>
      </p:sp>
    </p:spTree>
    <p:extLst>
      <p:ext uri="{BB962C8B-B14F-4D97-AF65-F5344CB8AC3E}">
        <p14:creationId xmlns:p14="http://schemas.microsoft.com/office/powerpoint/2010/main" val="1011785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--DNSSEC</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6242588" y="1829840"/>
            <a:ext cx="5949412" cy="3416320"/>
          </a:xfrm>
          <a:prstGeom prst="rect">
            <a:avLst/>
          </a:prstGeom>
          <a:noFill/>
        </p:spPr>
        <p:txBody>
          <a:bodyPr wrap="square">
            <a:spAutoFit/>
          </a:bodyPr>
          <a:lstStyle/>
          <a:p>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一台支持</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的递归服务器向支持</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的权威服务器发起</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paypal.com.</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记录请求，得到</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paypal.com.</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ZONE</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权威数字签名，使用</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paypal.com.</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的私钥来签名</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需要一条信任链，假设</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已经实现了全部署，那每个递归服务器只需要保留根域名服务器的</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DNSKEY</a:t>
            </a:r>
            <a:endPar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endParaRPr>
          </a:p>
        </p:txBody>
      </p:sp>
      <p:pic>
        <p:nvPicPr>
          <p:cNvPr id="12" name="图片 11">
            <a:extLst>
              <a:ext uri="{FF2B5EF4-FFF2-40B4-BE49-F238E27FC236}">
                <a16:creationId xmlns:a16="http://schemas.microsoft.com/office/drawing/2014/main" id="{D826A72F-684F-4626-9C96-9107FC20D0B5}"/>
              </a:ext>
            </a:extLst>
          </p:cNvPr>
          <p:cNvPicPr>
            <a:picLocks noChangeAspect="1"/>
          </p:cNvPicPr>
          <p:nvPr/>
        </p:nvPicPr>
        <p:blipFill>
          <a:blip r:embed="rId3"/>
          <a:stretch>
            <a:fillRect/>
          </a:stretch>
        </p:blipFill>
        <p:spPr>
          <a:xfrm>
            <a:off x="686063" y="1982624"/>
            <a:ext cx="5409937" cy="3632868"/>
          </a:xfrm>
          <a:prstGeom prst="rect">
            <a:avLst/>
          </a:prstGeom>
        </p:spPr>
      </p:pic>
      <p:sp>
        <p:nvSpPr>
          <p:cNvPr id="5" name="文本框 4">
            <a:extLst>
              <a:ext uri="{FF2B5EF4-FFF2-40B4-BE49-F238E27FC236}">
                <a16:creationId xmlns:a16="http://schemas.microsoft.com/office/drawing/2014/main" id="{18FC7591-4D64-4D09-BB15-33F4A346B838}"/>
              </a:ext>
            </a:extLst>
          </p:cNvPr>
          <p:cNvSpPr txBox="1"/>
          <p:nvPr/>
        </p:nvSpPr>
        <p:spPr>
          <a:xfrm>
            <a:off x="1550006" y="5648734"/>
            <a:ext cx="4139249" cy="461665"/>
          </a:xfrm>
          <a:prstGeom prst="rect">
            <a:avLst/>
          </a:prstGeom>
          <a:noFill/>
        </p:spPr>
        <p:txBody>
          <a:bodyPr wrap="square">
            <a:spAutoFit/>
          </a:bodyPr>
          <a:lstStyle/>
          <a:p>
            <a:r>
              <a:rPr lang="en-US" altLang="zh-CN" sz="2400" dirty="0">
                <a:effectLst/>
                <a:latin typeface="微软雅黑" panose="020B0503020204020204" pitchFamily="34" charset="-122"/>
                <a:ea typeface="微软雅黑" panose="020B0503020204020204" pitchFamily="34" charset="-122"/>
              </a:rPr>
              <a:t>DNS</a:t>
            </a:r>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SEC</a:t>
            </a:r>
            <a:r>
              <a:rPr lang="zh-CN" altLang="en-US" sz="2400" dirty="0">
                <a:effectLst/>
                <a:latin typeface="微软雅黑" panose="020B0503020204020204" pitchFamily="34" charset="-122"/>
                <a:ea typeface="微软雅黑" panose="020B0503020204020204" pitchFamily="34" charset="-122"/>
                <a:cs typeface="Times New Roman" panose="02020603050405020304" pitchFamily="18" charset="0"/>
              </a:rPr>
              <a:t>验证需要</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公钥信任链</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66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--DNSSEC</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6242588" y="2776540"/>
            <a:ext cx="5949412" cy="3785652"/>
          </a:xfrm>
          <a:prstGeom prst="rect">
            <a:avLst/>
          </a:prstGeom>
          <a:noFill/>
        </p:spPr>
        <p:txBody>
          <a:bodyPr wrap="square">
            <a:spAutoFit/>
          </a:bodyPr>
          <a:lstStyle/>
          <a:p>
            <a:pPr marR="0" algn="l" rtl="0"/>
            <a:r>
              <a:rPr lang="en-US" altLang="zh-CN" sz="2400" b="0" i="0" u="none" strike="noStrike" baseline="0" dirty="0">
                <a:solidFill>
                  <a:srgbClr val="4672C4"/>
                </a:solidFill>
                <a:latin typeface="微软雅黑" panose="020B0503020204020204" pitchFamily="34" charset="-122"/>
                <a:ea typeface="微软雅黑" panose="020B0503020204020204" pitchFamily="34" charset="-122"/>
              </a:rPr>
              <a:t>RRSIG</a:t>
            </a:r>
            <a:endParaRPr lang="zh-CN" altLang="en-US"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2400" b="0" i="0" u="none" strike="noStrike" baseline="0" dirty="0">
                <a:solidFill>
                  <a:srgbClr val="4672C4"/>
                </a:solidFill>
                <a:latin typeface="微软雅黑" panose="020B0503020204020204" pitchFamily="34" charset="-122"/>
                <a:ea typeface="微软雅黑" panose="020B0503020204020204" pitchFamily="34" charset="-122"/>
              </a:rPr>
              <a:t>Resource Record Signature</a:t>
            </a:r>
            <a:endParaRPr lang="zh-CN" altLang="en-US"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zh-CN" altLang="en-US" sz="2400" b="0" i="0" u="none" strike="noStrike" baseline="0" dirty="0">
                <a:solidFill>
                  <a:srgbClr val="4672C4"/>
                </a:solidFill>
                <a:latin typeface="微软雅黑" panose="020B0503020204020204" pitchFamily="34" charset="-122"/>
                <a:ea typeface="微软雅黑" panose="020B0503020204020204" pitchFamily="34" charset="-122"/>
              </a:rPr>
              <a:t>资源记录签名</a:t>
            </a:r>
            <a:endParaRPr lang="en-US" altLang="zh-CN"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endParaRPr lang="zh-CN" altLang="en-US"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2400" b="0" i="0" u="none" strike="noStrike" baseline="0" dirty="0">
                <a:solidFill>
                  <a:srgbClr val="4672C4"/>
                </a:solidFill>
                <a:latin typeface="微软雅黑" panose="020B0503020204020204" pitchFamily="34" charset="-122"/>
                <a:ea typeface="微软雅黑" panose="020B0503020204020204" pitchFamily="34" charset="-122"/>
              </a:rPr>
              <a:t>DS</a:t>
            </a:r>
            <a:endParaRPr lang="zh-CN" altLang="en-US"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2400" b="0" i="0" u="none" strike="noStrike" baseline="0" dirty="0">
                <a:solidFill>
                  <a:srgbClr val="4672C4"/>
                </a:solidFill>
                <a:latin typeface="微软雅黑" panose="020B0503020204020204" pitchFamily="34" charset="-122"/>
                <a:ea typeface="微软雅黑" panose="020B0503020204020204" pitchFamily="34" charset="-122"/>
              </a:rPr>
              <a:t>Delegation Signer</a:t>
            </a:r>
            <a:endParaRPr lang="zh-CN" altLang="en-US" sz="2400" b="0" i="0" u="none" strike="noStrike" baseline="0" dirty="0">
              <a:solidFill>
                <a:srgbClr val="4672C4"/>
              </a:solidFill>
              <a:latin typeface="微软雅黑" panose="020B0503020204020204" pitchFamily="34" charset="-122"/>
              <a:ea typeface="微软雅黑" panose="020B0503020204020204" pitchFamily="34" charset="-122"/>
            </a:endParaRPr>
          </a:p>
          <a:p>
            <a:pPr marR="0" algn="l" rtl="0"/>
            <a:r>
              <a:rPr lang="en-US" altLang="zh-CN" sz="2400" dirty="0">
                <a:solidFill>
                  <a:srgbClr val="4672C4"/>
                </a:solidFill>
                <a:latin typeface="微软雅黑" panose="020B0503020204020204" pitchFamily="34" charset="-122"/>
                <a:ea typeface="微软雅黑" panose="020B0503020204020204" pitchFamily="34" charset="-122"/>
              </a:rPr>
              <a:t>DNSKEY</a:t>
            </a:r>
            <a:r>
              <a:rPr lang="zh-CN" altLang="en-US" sz="2400" dirty="0">
                <a:solidFill>
                  <a:srgbClr val="4672C4"/>
                </a:solidFill>
                <a:latin typeface="微软雅黑" panose="020B0503020204020204" pitchFamily="34" charset="-122"/>
                <a:ea typeface="微软雅黑" panose="020B0503020204020204" pitchFamily="34" charset="-122"/>
              </a:rPr>
              <a:t>的散列值</a:t>
            </a:r>
            <a:endParaRPr lang="en-US" altLang="zh-CN" sz="2400" dirty="0">
              <a:solidFill>
                <a:srgbClr val="4672C4"/>
              </a:solidFill>
              <a:latin typeface="微软雅黑" panose="020B0503020204020204" pitchFamily="34" charset="-122"/>
              <a:ea typeface="微软雅黑" panose="020B0503020204020204" pitchFamily="34" charset="-122"/>
            </a:endParaRPr>
          </a:p>
          <a:p>
            <a:pPr marR="0" algn="l" rtl="0"/>
            <a:endParaRPr lang="en-US" altLang="zh-CN" sz="2400" dirty="0">
              <a:solidFill>
                <a:srgbClr val="4672C4"/>
              </a:solidFill>
              <a:latin typeface="微软雅黑" panose="020B0503020204020204" pitchFamily="34" charset="-122"/>
              <a:ea typeface="微软雅黑" panose="020B0503020204020204" pitchFamily="34" charset="-122"/>
            </a:endParaRPr>
          </a:p>
          <a:p>
            <a:pPr marR="0" algn="l" rtl="0"/>
            <a:r>
              <a:rPr lang="en-US" altLang="zh-CN" sz="2400" dirty="0">
                <a:solidFill>
                  <a:srgbClr val="4672C4"/>
                </a:solidFill>
                <a:latin typeface="微软雅黑" panose="020B0503020204020204" pitchFamily="34" charset="-122"/>
                <a:ea typeface="微软雅黑" panose="020B0503020204020204" pitchFamily="34" charset="-122"/>
              </a:rPr>
              <a:t>DNSKEY</a:t>
            </a:r>
          </a:p>
          <a:p>
            <a:pPr marR="0" algn="l" rtl="0"/>
            <a:r>
              <a:rPr lang="zh-CN" altLang="en-US" sz="2400" dirty="0">
                <a:solidFill>
                  <a:srgbClr val="4672C4"/>
                </a:solidFill>
                <a:latin typeface="微软雅黑" panose="020B0503020204020204" pitchFamily="34" charset="-122"/>
                <a:ea typeface="微软雅黑" panose="020B0503020204020204" pitchFamily="34" charset="-122"/>
              </a:rPr>
              <a:t>公开密钥记录</a:t>
            </a:r>
            <a:endParaRPr lang="en-US" altLang="zh-CN" sz="2400" dirty="0">
              <a:solidFill>
                <a:srgbClr val="4672C4"/>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AE92C17-47FF-499B-9B3F-25FD8C8EA2F6}"/>
              </a:ext>
            </a:extLst>
          </p:cNvPr>
          <p:cNvSpPr txBox="1"/>
          <p:nvPr/>
        </p:nvSpPr>
        <p:spPr>
          <a:xfrm>
            <a:off x="6242588" y="957803"/>
            <a:ext cx="6115050" cy="523220"/>
          </a:xfrm>
          <a:prstGeom prst="rect">
            <a:avLst/>
          </a:prstGeom>
          <a:noFill/>
        </p:spPr>
        <p:txBody>
          <a:bodyPr wrap="square">
            <a:spAutoFit/>
          </a:bodyPr>
          <a:lstStyle/>
          <a:p>
            <a:r>
              <a:rPr lang="en-US" altLang="zh-CN" sz="2800" kern="0" dirty="0">
                <a:solidFill>
                  <a:srgbClr val="000000"/>
                </a:solidFill>
                <a:latin typeface="微软雅黑" panose="020B0503020204020204" pitchFamily="34" charset="-122"/>
                <a:ea typeface="微软雅黑" panose="020B0503020204020204" pitchFamily="34" charset="-122"/>
              </a:rPr>
              <a:t>DNSSEC</a:t>
            </a:r>
            <a:r>
              <a:rPr lang="zh-CN" altLang="en-US" sz="2800" kern="0" dirty="0">
                <a:solidFill>
                  <a:srgbClr val="000000"/>
                </a:solidFill>
                <a:latin typeface="微软雅黑" panose="020B0503020204020204" pitchFamily="34" charset="-122"/>
                <a:ea typeface="微软雅黑" panose="020B0503020204020204" pitchFamily="34" charset="-122"/>
              </a:rPr>
              <a:t>请求及验证过程</a:t>
            </a:r>
          </a:p>
        </p:txBody>
      </p:sp>
      <p:sp>
        <p:nvSpPr>
          <p:cNvPr id="4" name="Rectangle 2">
            <a:extLst>
              <a:ext uri="{FF2B5EF4-FFF2-40B4-BE49-F238E27FC236}">
                <a16:creationId xmlns:a16="http://schemas.microsoft.com/office/drawing/2014/main" id="{1DD35D5E-BD9E-4C66-A93F-2CA70CCEBE1D}"/>
              </a:ext>
            </a:extLst>
          </p:cNvPr>
          <p:cNvSpPr>
            <a:spLocks noChangeArrowheads="1"/>
          </p:cNvSpPr>
          <p:nvPr/>
        </p:nvSpPr>
        <p:spPr bwMode="auto">
          <a:xfrm>
            <a:off x="665018" y="1808017"/>
            <a:ext cx="163769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5C81DCEA-3934-41A4-8B28-62E5E1C146EE}"/>
              </a:ext>
            </a:extLst>
          </p:cNvPr>
          <p:cNvGraphicFramePr>
            <a:graphicFrameLocks noChangeAspect="1"/>
          </p:cNvGraphicFramePr>
          <p:nvPr>
            <p:extLst>
              <p:ext uri="{D42A27DB-BD31-4B8C-83A1-F6EECF244321}">
                <p14:modId xmlns:p14="http://schemas.microsoft.com/office/powerpoint/2010/main" val="203386316"/>
              </p:ext>
            </p:extLst>
          </p:nvPr>
        </p:nvGraphicFramePr>
        <p:xfrm>
          <a:off x="127538" y="861931"/>
          <a:ext cx="4519766" cy="6723353"/>
        </p:xfrm>
        <a:graphic>
          <a:graphicData uri="http://schemas.openxmlformats.org/presentationml/2006/ole">
            <mc:AlternateContent xmlns:mc="http://schemas.openxmlformats.org/markup-compatibility/2006">
              <mc:Choice xmlns:v="urn:schemas-microsoft-com:vml" Requires="v">
                <p:oleObj name="Visio" r:id="rId3" imgW="2676489" imgH="3981606" progId="Visio.Drawing.15">
                  <p:embed/>
                </p:oleObj>
              </mc:Choice>
              <mc:Fallback>
                <p:oleObj name="Visio" r:id="rId3" imgW="2676489" imgH="3981606" progId="Visio.Drawing.15">
                  <p:embed/>
                  <p:pic>
                    <p:nvPicPr>
                      <p:cNvPr id="0" name="Object 1"/>
                      <p:cNvPicPr>
                        <a:picLocks noChangeAspect="1" noChangeArrowheads="1"/>
                      </p:cNvPicPr>
                      <p:nvPr/>
                    </p:nvPicPr>
                    <p:blipFill>
                      <a:blip r:embed="rId4"/>
                      <a:srcRect/>
                      <a:stretch>
                        <a:fillRect/>
                      </a:stretch>
                    </p:blipFill>
                    <p:spPr bwMode="auto">
                      <a:xfrm>
                        <a:off x="127538" y="861931"/>
                        <a:ext cx="4519766" cy="6723353"/>
                      </a:xfrm>
                      <a:prstGeom prst="rect">
                        <a:avLst/>
                      </a:prstGeom>
                      <a:noFill/>
                    </p:spPr>
                  </p:pic>
                </p:oleObj>
              </mc:Fallback>
            </mc:AlternateContent>
          </a:graphicData>
        </a:graphic>
      </p:graphicFrame>
    </p:spTree>
    <p:extLst>
      <p:ext uri="{BB962C8B-B14F-4D97-AF65-F5344CB8AC3E}">
        <p14:creationId xmlns:p14="http://schemas.microsoft.com/office/powerpoint/2010/main" val="2521360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—DNSSEC</a:t>
            </a:r>
            <a:r>
              <a:rPr lang="zh-CN" altLang="en-US" dirty="0"/>
              <a:t>的不足</a:t>
            </a:r>
          </a:p>
        </p:txBody>
      </p:sp>
      <p:sp>
        <p:nvSpPr>
          <p:cNvPr id="8" name="文本框 7">
            <a:extLst>
              <a:ext uri="{FF2B5EF4-FFF2-40B4-BE49-F238E27FC236}">
                <a16:creationId xmlns:a16="http://schemas.microsoft.com/office/drawing/2014/main" id="{492A5E39-35C4-4940-81AE-18B818E4A991}"/>
              </a:ext>
            </a:extLst>
          </p:cNvPr>
          <p:cNvSpPr txBox="1"/>
          <p:nvPr/>
        </p:nvSpPr>
        <p:spPr>
          <a:xfrm>
            <a:off x="804615" y="1710741"/>
            <a:ext cx="9953376" cy="4459041"/>
          </a:xfrm>
          <a:prstGeom prst="rect">
            <a:avLst/>
          </a:prstGeom>
          <a:noFill/>
        </p:spPr>
        <p:txBody>
          <a:bodyPr wrap="square">
            <a:spAutoFit/>
          </a:bodyPr>
          <a:lstStyle/>
          <a:p>
            <a:pPr marL="127000" indent="266700" algn="just">
              <a:lnSpc>
                <a:spcPct val="150000"/>
              </a:lnSpc>
            </a:pPr>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1)</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可部署性</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pPr marL="127000" indent="266700" algn="just">
              <a:lnSpc>
                <a:spcPct val="150000"/>
              </a:lnSpc>
            </a:pPr>
            <a:r>
              <a:rPr lang="zh-CN" altLang="zh-CN"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经济因素制约其部署</a:t>
            </a:r>
            <a:r>
              <a:rPr lang="zh-CN" altLang="en-US"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大量签名和验证带来严重的负载</a:t>
            </a:r>
            <a:r>
              <a:rPr lang="zh-CN" altLang="en-US"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，影响</a:t>
            </a:r>
            <a:r>
              <a:rPr lang="zh-CN" altLang="zh-CN"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效率</a:t>
            </a:r>
            <a:r>
              <a:rPr lang="zh-CN" altLang="en-US"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，验证能力取决于递归服务器以及客户端是否对数字签名记录做校验</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indent="266700" algn="just">
              <a:lnSpc>
                <a:spcPct val="150000"/>
              </a:lnSpc>
            </a:pPr>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2)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设计能力</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pPr marL="127000" indent="266700" algn="just">
              <a:lnSpc>
                <a:spcPct val="150000"/>
              </a:lnSpc>
            </a:pPr>
            <a:r>
              <a:rPr lang="zh-CN" altLang="zh-CN" sz="24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离线存储密钥</a:t>
            </a: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与</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频繁使用密钥</a:t>
            </a: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，私钥的安全无法保证；</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没有提供机密性和一致性检验，无法抵御重放攻击</a:t>
            </a: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 </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只提供单向认证，没有对客户的认证，不能解决缓存中毒</a:t>
            </a: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a:t>
            </a:r>
            <a:r>
              <a:rPr lang="x-none"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 </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没有提供</a:t>
            </a:r>
            <a:r>
              <a:rPr lang="x-none" altLang="zh-CN" sz="2400" kern="0" dirty="0">
                <a:solidFill>
                  <a:srgbClr val="000000"/>
                </a:solidFill>
                <a:effectLst/>
                <a:latin typeface="微软雅黑" panose="020B0503020204020204" pitchFamily="34" charset="-122"/>
                <a:ea typeface="微软雅黑" panose="020B0503020204020204" pitchFamily="34" charset="-122"/>
                <a:cs typeface="TT7ADD2o00536922989"/>
              </a:rPr>
              <a:t>DoS</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防护</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27000" indent="266700" algn="just">
              <a:lnSpc>
                <a:spcPct val="150000"/>
              </a:lnSpc>
            </a:pPr>
            <a:r>
              <a:rPr lang="en-US" altLang="zh-CN" sz="2400" kern="0" dirty="0">
                <a:solidFill>
                  <a:srgbClr val="000000"/>
                </a:solidFill>
                <a:effectLst/>
                <a:latin typeface="微软雅黑" panose="020B0503020204020204" pitchFamily="34" charset="-122"/>
                <a:ea typeface="微软雅黑" panose="020B0503020204020204" pitchFamily="34" charset="-122"/>
                <a:cs typeface="TT7ADD2o00536922989"/>
              </a:rPr>
              <a:t>3</a:t>
            </a:r>
            <a:r>
              <a:rPr lang="x-none" altLang="zh-CN" sz="2400" kern="0" dirty="0">
                <a:solidFill>
                  <a:srgbClr val="000000"/>
                </a:solidFill>
                <a:effectLst/>
                <a:latin typeface="微软雅黑" panose="020B0503020204020204" pitchFamily="34" charset="-122"/>
                <a:ea typeface="微软雅黑" panose="020B0503020204020204" pitchFamily="34" charset="-122"/>
                <a:cs typeface="TT7ADD2o00536922989"/>
              </a:rPr>
              <a:t>) </a:t>
            </a: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引入</a:t>
            </a:r>
            <a:r>
              <a:rPr lang="zh-CN" altLang="zh-CN" sz="2400" kern="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了新的实现和配置错误</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4529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通过非对称加密验证身份</a:t>
            </a:r>
            <a:r>
              <a:rPr lang="en-US" altLang="zh-CN" dirty="0"/>
              <a:t>—TLS</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6242588" y="1628086"/>
            <a:ext cx="5949412" cy="3785652"/>
          </a:xfrm>
          <a:prstGeom prst="rect">
            <a:avLst/>
          </a:prstGeom>
          <a:noFill/>
        </p:spPr>
        <p:txBody>
          <a:bodyPr wrap="square">
            <a:spAutoFit/>
          </a:bodyPr>
          <a:lstStyle/>
          <a:p>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在</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被广泛接受之前，需要找到其它解决方案有效阻止</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攻击造成破坏</a:t>
            </a:r>
            <a:endParaRPr lang="en-US" altLang="zh-CN" sz="2400" kern="0" dirty="0">
              <a:solidFill>
                <a:srgbClr val="000000"/>
              </a:solidFill>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DNS-over-TLS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协议直接使用传输层安全协议对数据执行加密操作，保证了域名协议交互中信息的完整性与机密性</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DNSSEC</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用</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区域层次结构提供信任链，</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TLS/SSL</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协议依赖公钥基础设施（</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PKI</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），包括证书授权中心（</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CA</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a:t>
            </a:r>
          </a:p>
        </p:txBody>
      </p:sp>
      <p:grpSp>
        <p:nvGrpSpPr>
          <p:cNvPr id="19" name="组合 2047">
            <a:extLst>
              <a:ext uri="{FF2B5EF4-FFF2-40B4-BE49-F238E27FC236}">
                <a16:creationId xmlns:a16="http://schemas.microsoft.com/office/drawing/2014/main" id="{4B39247A-67EC-4E58-B459-C49722B71990}"/>
              </a:ext>
            </a:extLst>
          </p:cNvPr>
          <p:cNvGrpSpPr/>
          <p:nvPr/>
        </p:nvGrpSpPr>
        <p:grpSpPr>
          <a:xfrm>
            <a:off x="102760" y="2356521"/>
            <a:ext cx="5761702" cy="2621308"/>
            <a:chOff x="102760" y="2216926"/>
            <a:chExt cx="5761702" cy="2620500"/>
          </a:xfrm>
        </p:grpSpPr>
        <p:sp>
          <p:nvSpPr>
            <p:cNvPr id="20" name="矩形 19">
              <a:extLst>
                <a:ext uri="{FF2B5EF4-FFF2-40B4-BE49-F238E27FC236}">
                  <a16:creationId xmlns:a16="http://schemas.microsoft.com/office/drawing/2014/main" id="{41762579-9DEE-4544-B0DF-AB13B0FD1F44}"/>
                </a:ext>
              </a:extLst>
            </p:cNvPr>
            <p:cNvSpPr/>
            <p:nvPr/>
          </p:nvSpPr>
          <p:spPr>
            <a:xfrm>
              <a:off x="844181" y="2252886"/>
              <a:ext cx="4914812" cy="1387368"/>
            </a:xfrm>
            <a:prstGeom prst="rect">
              <a:avLst/>
            </a:prstGeom>
            <a:solidFill>
              <a:srgbClr val="3181D1"/>
            </a:solidFill>
            <a:ln w="31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prstClr val="white">
                    <a:lumMod val="95000"/>
                  </a:prstClr>
                </a:solidFill>
                <a:effectLst/>
                <a:uLnTx/>
                <a:uFillTx/>
                <a:latin typeface="Calibri" panose="020F0502020204030204" pitchFamily="34" charset="0"/>
                <a:ea typeface="微软雅黑" panose="020B0503020204020204" pitchFamily="34" charset="-122"/>
                <a:cs typeface="+mn-cs"/>
              </a:endParaRPr>
            </a:p>
          </p:txBody>
        </p:sp>
        <p:grpSp>
          <p:nvGrpSpPr>
            <p:cNvPr id="21" name="组合 14">
              <a:extLst>
                <a:ext uri="{FF2B5EF4-FFF2-40B4-BE49-F238E27FC236}">
                  <a16:creationId xmlns:a16="http://schemas.microsoft.com/office/drawing/2014/main" id="{2684BBA9-0A7D-453C-8742-11A30BBE182A}"/>
                </a:ext>
              </a:extLst>
            </p:cNvPr>
            <p:cNvGrpSpPr/>
            <p:nvPr/>
          </p:nvGrpSpPr>
          <p:grpSpPr>
            <a:xfrm>
              <a:off x="885743" y="2216926"/>
              <a:ext cx="4873250" cy="1423329"/>
              <a:chOff x="503238" y="2716500"/>
              <a:chExt cx="4873250" cy="1423329"/>
            </a:xfrm>
          </p:grpSpPr>
          <p:sp>
            <p:nvSpPr>
              <p:cNvPr id="31" name="矩形 30">
                <a:extLst>
                  <a:ext uri="{FF2B5EF4-FFF2-40B4-BE49-F238E27FC236}">
                    <a16:creationId xmlns:a16="http://schemas.microsoft.com/office/drawing/2014/main" id="{6B5FC306-7A31-490C-82E6-09DBAA5A4529}"/>
                  </a:ext>
                </a:extLst>
              </p:cNvPr>
              <p:cNvSpPr/>
              <p:nvPr/>
            </p:nvSpPr>
            <p:spPr>
              <a:xfrm>
                <a:off x="503238" y="2816861"/>
                <a:ext cx="4873250" cy="1322968"/>
              </a:xfrm>
              <a:prstGeom prst="rect">
                <a:avLst/>
              </a:prstGeom>
            </p:spPr>
            <p:txBody>
              <a:bodyPr wrap="square">
                <a:spAutoFit/>
              </a:bodyPr>
              <a:lstStyle/>
              <a:p>
                <a:pPr marL="0" marR="0" lvl="0" indent="0" algn="just" defTabSz="457200" eaLnBrk="1" fontAlgn="auto" latinLnBrk="0" hangingPunct="1">
                  <a:lnSpc>
                    <a:spcPct val="114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rPr>
                  <a:t>客户端和服务器让服务器提供被证书授权中心签名的公钥证书，证明自己是证书的拥有者</a:t>
                </a:r>
                <a:endParaRPr kumimoji="0" lang="en-US" altLang="zh-CN" sz="2400" b="0" i="0" u="none" strike="noStrike" kern="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E9E8E5DD-221C-4763-9230-97ED20C68574}"/>
                  </a:ext>
                </a:extLst>
              </p:cNvPr>
              <p:cNvSpPr/>
              <p:nvPr/>
            </p:nvSpPr>
            <p:spPr>
              <a:xfrm>
                <a:off x="503238" y="2716500"/>
                <a:ext cx="184731" cy="340629"/>
              </a:xfrm>
              <a:prstGeom prst="rect">
                <a:avLst/>
              </a:prstGeom>
            </p:spPr>
            <p:txBody>
              <a:bodyPr wrap="none">
                <a:spAutoFit/>
              </a:bodyPr>
              <a:lstStyle/>
              <a:p>
                <a:pPr marL="0" marR="0" lvl="0" indent="0" defTabSz="4572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white">
                      <a:lumMod val="95000"/>
                    </a:prstClr>
                  </a:solidFill>
                  <a:effectLst/>
                  <a:uLnTx/>
                  <a:uFillTx/>
                  <a:latin typeface="Calibri" panose="020F0502020204030204" pitchFamily="34" charset="0"/>
                  <a:ea typeface="微软雅黑" panose="020B0503020204020204" pitchFamily="34" charset="-122"/>
                  <a:cs typeface="华文黑体" pitchFamily="2" charset="-122"/>
                </a:endParaRPr>
              </a:p>
            </p:txBody>
          </p:sp>
        </p:grpSp>
        <p:grpSp>
          <p:nvGrpSpPr>
            <p:cNvPr id="23" name="组合 27">
              <a:extLst>
                <a:ext uri="{FF2B5EF4-FFF2-40B4-BE49-F238E27FC236}">
                  <a16:creationId xmlns:a16="http://schemas.microsoft.com/office/drawing/2014/main" id="{1D89F88A-32C1-47B0-B9A3-0F6718D23140}"/>
                </a:ext>
              </a:extLst>
            </p:cNvPr>
            <p:cNvGrpSpPr/>
            <p:nvPr/>
          </p:nvGrpSpPr>
          <p:grpSpPr>
            <a:xfrm>
              <a:off x="586877" y="2380082"/>
              <a:ext cx="134937" cy="825081"/>
              <a:chOff x="4524245" y="3111810"/>
              <a:chExt cx="134937" cy="825081"/>
            </a:xfrm>
          </p:grpSpPr>
          <p:cxnSp>
            <p:nvCxnSpPr>
              <p:cNvPr id="26" name="直接连接符 25">
                <a:extLst>
                  <a:ext uri="{FF2B5EF4-FFF2-40B4-BE49-F238E27FC236}">
                    <a16:creationId xmlns:a16="http://schemas.microsoft.com/office/drawing/2014/main" id="{D92FC26E-DC38-4A1C-B7F7-0E8D16D85EF5}"/>
                  </a:ext>
                </a:extLst>
              </p:cNvPr>
              <p:cNvCxnSpPr/>
              <p:nvPr/>
            </p:nvCxnSpPr>
            <p:spPr>
              <a:xfrm>
                <a:off x="4524246" y="3111810"/>
                <a:ext cx="134936" cy="0"/>
              </a:xfrm>
              <a:prstGeom prst="line">
                <a:avLst/>
              </a:prstGeom>
              <a:noFill/>
              <a:ln w="6350" cap="flat" cmpd="sng" algn="ctr">
                <a:solidFill>
                  <a:sysClr val="window" lastClr="FFFFFF">
                    <a:lumMod val="50000"/>
                  </a:sysClr>
                </a:solidFill>
                <a:prstDash val="solid"/>
                <a:miter lim="800000"/>
              </a:ln>
              <a:effectLst/>
            </p:spPr>
          </p:cxnSp>
          <p:cxnSp>
            <p:nvCxnSpPr>
              <p:cNvPr id="27" name="直接连接符 26">
                <a:extLst>
                  <a:ext uri="{FF2B5EF4-FFF2-40B4-BE49-F238E27FC236}">
                    <a16:creationId xmlns:a16="http://schemas.microsoft.com/office/drawing/2014/main" id="{887E9491-7C70-41F9-A415-C84ACAA7CDAD}"/>
                  </a:ext>
                </a:extLst>
              </p:cNvPr>
              <p:cNvCxnSpPr/>
              <p:nvPr/>
            </p:nvCxnSpPr>
            <p:spPr>
              <a:xfrm>
                <a:off x="4524246" y="3111810"/>
                <a:ext cx="0" cy="746771"/>
              </a:xfrm>
              <a:prstGeom prst="line">
                <a:avLst/>
              </a:prstGeom>
              <a:noFill/>
              <a:ln w="6350" cap="flat" cmpd="sng" algn="ctr">
                <a:solidFill>
                  <a:sysClr val="window" lastClr="FFFFFF">
                    <a:lumMod val="50000"/>
                  </a:sysClr>
                </a:solidFill>
                <a:prstDash val="solid"/>
                <a:miter lim="800000"/>
              </a:ln>
              <a:effectLst/>
            </p:spPr>
          </p:cxnSp>
          <p:cxnSp>
            <p:nvCxnSpPr>
              <p:cNvPr id="28" name="直接连接符 27">
                <a:extLst>
                  <a:ext uri="{FF2B5EF4-FFF2-40B4-BE49-F238E27FC236}">
                    <a16:creationId xmlns:a16="http://schemas.microsoft.com/office/drawing/2014/main" id="{3449FCAF-758F-4450-A982-510816E1041B}"/>
                  </a:ext>
                </a:extLst>
              </p:cNvPr>
              <p:cNvCxnSpPr/>
              <p:nvPr/>
            </p:nvCxnSpPr>
            <p:spPr>
              <a:xfrm>
                <a:off x="4524245" y="3852541"/>
                <a:ext cx="127498" cy="84350"/>
              </a:xfrm>
              <a:prstGeom prst="line">
                <a:avLst/>
              </a:prstGeom>
              <a:noFill/>
              <a:ln w="6350" cap="flat" cmpd="sng" algn="ctr">
                <a:solidFill>
                  <a:sysClr val="window" lastClr="FFFFFF">
                    <a:lumMod val="50000"/>
                  </a:sysClr>
                </a:solidFill>
                <a:prstDash val="solid"/>
                <a:miter lim="800000"/>
              </a:ln>
              <a:effectLst/>
            </p:spPr>
          </p:cxnSp>
        </p:grpSp>
        <p:sp>
          <p:nvSpPr>
            <p:cNvPr id="24" name="矩形 23">
              <a:extLst>
                <a:ext uri="{FF2B5EF4-FFF2-40B4-BE49-F238E27FC236}">
                  <a16:creationId xmlns:a16="http://schemas.microsoft.com/office/drawing/2014/main" id="{524C8994-D19B-484D-A357-E54BFBC3F2E7}"/>
                </a:ext>
              </a:extLst>
            </p:cNvPr>
            <p:cNvSpPr/>
            <p:nvPr/>
          </p:nvSpPr>
          <p:spPr>
            <a:xfrm>
              <a:off x="102760" y="3069734"/>
              <a:ext cx="300082" cy="230761"/>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lumMod val="95000"/>
                    </a:prstClr>
                  </a:solidFill>
                  <a:effectLst/>
                  <a:uLnTx/>
                  <a:uFillTx/>
                  <a:latin typeface="Calibri" panose="020F0502020204030204" pitchFamily="34" charset="0"/>
                  <a:ea typeface="微软雅黑" panose="020B0503020204020204" pitchFamily="34" charset="-122"/>
                  <a:cs typeface="Arial" panose="020B0604020202020204" pitchFamily="34" charset="0"/>
                </a:rPr>
                <a:t>“</a:t>
              </a:r>
              <a:endParaRPr kumimoji="0" lang="en-US" altLang="zh-CN" sz="900" b="0" i="0" u="none" strike="noStrike" kern="0" cap="none" spc="0" normalizeH="0" baseline="0" noProof="0" dirty="0">
                <a:ln>
                  <a:noFill/>
                </a:ln>
                <a:solidFill>
                  <a:prstClr val="white">
                    <a:lumMod val="95000"/>
                  </a:prstClr>
                </a:solidFill>
                <a:effectLst/>
                <a:uLnTx/>
                <a:uFillTx/>
                <a:latin typeface="Calibri" panose="020F0502020204030204" pitchFamily="34" charset="0"/>
                <a:ea typeface="微软雅黑" panose="020B0503020204020204" pitchFamily="34" charset="-122"/>
                <a:cs typeface="Arial" panose="020B0604020202020204" pitchFamily="34" charset="0"/>
              </a:endParaRPr>
            </a:p>
          </p:txBody>
        </p:sp>
        <p:sp>
          <p:nvSpPr>
            <p:cNvPr id="25" name="矩形 24">
              <a:extLst>
                <a:ext uri="{FF2B5EF4-FFF2-40B4-BE49-F238E27FC236}">
                  <a16:creationId xmlns:a16="http://schemas.microsoft.com/office/drawing/2014/main" id="{52065764-59F4-4EBB-ADFD-C1A993A7E076}"/>
                </a:ext>
              </a:extLst>
            </p:cNvPr>
            <p:cNvSpPr/>
            <p:nvPr/>
          </p:nvSpPr>
          <p:spPr>
            <a:xfrm>
              <a:off x="1867428" y="4348212"/>
              <a:ext cx="3997034" cy="489214"/>
            </a:xfrm>
            <a:prstGeom prst="rect">
              <a:avLst/>
            </a:prstGeom>
          </p:spPr>
          <p:txBody>
            <a:bodyPr wrap="square">
              <a:spAutoFit/>
            </a:bodyPr>
            <a:lstStyle/>
            <a:p>
              <a:pPr marL="0" marR="0" lvl="0" indent="0" algn="just" defTabSz="457200" eaLnBrk="1" fontAlgn="auto" latinLnBrk="0" hangingPunct="1">
                <a:lnSpc>
                  <a:spcPct val="114000"/>
                </a:lnSpc>
                <a:spcBef>
                  <a:spcPts val="0"/>
                </a:spcBef>
                <a:spcAft>
                  <a:spcPts val="0"/>
                </a:spcAft>
                <a:buClrTx/>
                <a:buSzTx/>
                <a:buFontTx/>
                <a:buNone/>
                <a:tabLst/>
                <a:defRPr/>
              </a:pPr>
              <a:endParaRPr kumimoji="0" lang="en-US" altLang="zh-CN" sz="2400" b="0" i="0" u="none" strike="noStrike" kern="0" cap="none" spc="0" normalizeH="0" baseline="0" noProof="0" dirty="0">
                <a:ln>
                  <a:noFill/>
                </a:ln>
                <a:solidFill>
                  <a:prstClr val="black">
                    <a:lumMod val="50000"/>
                    <a:lumOff val="50000"/>
                  </a:prstClr>
                </a:solidFill>
                <a:effectLst/>
                <a:uLnTx/>
                <a:uFillTx/>
                <a:latin typeface="Calibri" panose="020F0502020204030204" pitchFamily="34" charset="0"/>
                <a:ea typeface="微软雅黑" panose="020B0503020204020204" pitchFamily="34" charset="-122"/>
              </a:endParaRPr>
            </a:p>
          </p:txBody>
        </p:sp>
      </p:grpSp>
    </p:spTree>
    <p:extLst>
      <p:ext uri="{BB962C8B-B14F-4D97-AF65-F5344CB8AC3E}">
        <p14:creationId xmlns:p14="http://schemas.microsoft.com/office/powerpoint/2010/main" val="25493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第一节 </a:t>
            </a:r>
            <a:r>
              <a:rPr lang="en-US" altLang="zh-CN" dirty="0"/>
              <a:t>DNS</a:t>
            </a:r>
            <a:r>
              <a:rPr lang="zh-CN" altLang="en-US" dirty="0"/>
              <a:t>概述</a:t>
            </a:r>
          </a:p>
        </p:txBody>
      </p:sp>
      <p:sp>
        <p:nvSpPr>
          <p:cNvPr id="2" name="矩形 1">
            <a:extLst>
              <a:ext uri="{FF2B5EF4-FFF2-40B4-BE49-F238E27FC236}">
                <a16:creationId xmlns:a16="http://schemas.microsoft.com/office/drawing/2014/main" id="{1D37DB15-DF76-45B4-BCD0-A2011BD89F3B}"/>
              </a:ext>
            </a:extLst>
          </p:cNvPr>
          <p:cNvSpPr/>
          <p:nvPr/>
        </p:nvSpPr>
        <p:spPr>
          <a:xfrm>
            <a:off x="4279637" y="1990779"/>
            <a:ext cx="4572000" cy="2243050"/>
          </a:xfrm>
          <a:prstGeom prst="rect">
            <a:avLst/>
          </a:prstGeom>
        </p:spPr>
        <p:txBody>
          <a:bodyPr>
            <a:spAutoFit/>
          </a:bodyPr>
          <a:lstStyle/>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的演进</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域名结构</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组织形式</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54893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通过非对称加密协商对称密钥</a:t>
            </a:r>
            <a:r>
              <a:rPr lang="en-US" altLang="zh-CN" dirty="0"/>
              <a:t>—HTTPS</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1234402" y="1262283"/>
            <a:ext cx="7452397" cy="1200329"/>
          </a:xfrm>
          <a:prstGeom prst="rect">
            <a:avLst/>
          </a:prstGeom>
          <a:noFill/>
        </p:spPr>
        <p:txBody>
          <a:bodyPr wrap="square">
            <a:spAutoFit/>
          </a:bodyPr>
          <a:lstStyle/>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DNS-over-HTTPS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a:t>
            </a:r>
            <a:r>
              <a:rPr lang="en-US" altLang="zh-CN" sz="2400" kern="0" dirty="0" err="1">
                <a:solidFill>
                  <a:srgbClr val="000000"/>
                </a:solidFill>
                <a:effectLst/>
                <a:latin typeface="微软雅黑" panose="020B0503020204020204" pitchFamily="34" charset="-122"/>
                <a:ea typeface="微软雅黑" panose="020B0503020204020204" pitchFamily="34" charset="-122"/>
                <a:cs typeface="TT7ADF8o00536922991"/>
              </a:rPr>
              <a:t>DoH</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协议不与现有域名系统相兼容，采用</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HTTPS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信道传输域名协议数据</a:t>
            </a:r>
          </a:p>
        </p:txBody>
      </p:sp>
      <p:sp>
        <p:nvSpPr>
          <p:cNvPr id="17" name="文本框 16">
            <a:extLst>
              <a:ext uri="{FF2B5EF4-FFF2-40B4-BE49-F238E27FC236}">
                <a16:creationId xmlns:a16="http://schemas.microsoft.com/office/drawing/2014/main" id="{12262BD8-3395-4335-BE67-083E832710DF}"/>
              </a:ext>
            </a:extLst>
          </p:cNvPr>
          <p:cNvSpPr txBox="1"/>
          <p:nvPr/>
        </p:nvSpPr>
        <p:spPr>
          <a:xfrm>
            <a:off x="1234402" y="2928685"/>
            <a:ext cx="9447453" cy="1200329"/>
          </a:xfrm>
          <a:prstGeom prst="rect">
            <a:avLst/>
          </a:prstGeom>
          <a:noFill/>
        </p:spPr>
        <p:txBody>
          <a:bodyPr wrap="square">
            <a:spAutoFit/>
          </a:bodyPr>
          <a:lstStyle/>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en-US" altLang="zh-CN" sz="2400" kern="0" dirty="0" err="1">
                <a:solidFill>
                  <a:srgbClr val="000000"/>
                </a:solidFill>
                <a:effectLst/>
                <a:latin typeface="微软雅黑" panose="020B0503020204020204" pitchFamily="34" charset="-122"/>
                <a:ea typeface="微软雅黑" panose="020B0503020204020204" pitchFamily="34" charset="-122"/>
                <a:cs typeface="TT7ADF8o00536922991"/>
              </a:rPr>
              <a:t>DoH</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协议流量传输路径：</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2400" kern="0" dirty="0">
                <a:solidFill>
                  <a:srgbClr val="000000"/>
                </a:solidFill>
                <a:latin typeface="微软雅黑" panose="020B0503020204020204" pitchFamily="34" charset="-122"/>
                <a:ea typeface="微软雅黑" panose="020B0503020204020204" pitchFamily="34" charset="-122"/>
                <a:cs typeface="TT7ADF8o00536922991"/>
              </a:rPr>
              <a:t>客户端</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-&gt; </a:t>
            </a:r>
            <a:r>
              <a:rPr lang="en-US" altLang="zh-CN" sz="2400" kern="0" dirty="0" err="1">
                <a:solidFill>
                  <a:srgbClr val="000000"/>
                </a:solidFill>
                <a:effectLst/>
                <a:latin typeface="微软雅黑" panose="020B0503020204020204" pitchFamily="34" charset="-122"/>
                <a:ea typeface="微软雅黑" panose="020B0503020204020204" pitchFamily="34" charset="-122"/>
                <a:cs typeface="TT7ADF8o00536922991"/>
              </a:rPr>
              <a:t>DoH</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服务器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-&gt; 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服务器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-&gt; </a:t>
            </a:r>
            <a:r>
              <a:rPr lang="en-US" altLang="zh-CN" sz="2400" kern="0" dirty="0" err="1">
                <a:solidFill>
                  <a:srgbClr val="000000"/>
                </a:solidFill>
                <a:effectLst/>
                <a:latin typeface="微软雅黑" panose="020B0503020204020204" pitchFamily="34" charset="-122"/>
                <a:ea typeface="微软雅黑" panose="020B0503020204020204" pitchFamily="34" charset="-122"/>
                <a:cs typeface="TT7ADF8o00536922991"/>
              </a:rPr>
              <a:t>DoH</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服务器 </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-&gt; </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客户端</a:t>
            </a:r>
          </a:p>
        </p:txBody>
      </p:sp>
      <p:sp>
        <p:nvSpPr>
          <p:cNvPr id="18" name="文本框 17">
            <a:extLst>
              <a:ext uri="{FF2B5EF4-FFF2-40B4-BE49-F238E27FC236}">
                <a16:creationId xmlns:a16="http://schemas.microsoft.com/office/drawing/2014/main" id="{4DF99764-FD7B-47DC-9D3B-568A9100942B}"/>
              </a:ext>
            </a:extLst>
          </p:cNvPr>
          <p:cNvSpPr txBox="1"/>
          <p:nvPr/>
        </p:nvSpPr>
        <p:spPr>
          <a:xfrm>
            <a:off x="1234402" y="4360601"/>
            <a:ext cx="9447453" cy="830997"/>
          </a:xfrm>
          <a:prstGeom prst="rect">
            <a:avLst/>
          </a:prstGeom>
          <a:noFill/>
        </p:spPr>
        <p:txBody>
          <a:bodyPr wrap="square">
            <a:spAutoFit/>
          </a:bodyPr>
          <a:lstStyle/>
          <a:p>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部分浏览器或操作系统支持</a:t>
            </a:r>
            <a:r>
              <a:rPr lang="en-US" altLang="zh-CN" sz="2400" kern="0" dirty="0" err="1">
                <a:solidFill>
                  <a:srgbClr val="000000"/>
                </a:solidFill>
                <a:effectLst/>
                <a:latin typeface="微软雅黑" panose="020B0503020204020204" pitchFamily="34" charset="-122"/>
                <a:ea typeface="微软雅黑" panose="020B0503020204020204" pitchFamily="34" charset="-122"/>
                <a:cs typeface="TT7ADF8o00536922991"/>
              </a:rPr>
              <a:t>DoH</a:t>
            </a:r>
            <a:endPar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endParaRPr>
          </a:p>
        </p:txBody>
      </p:sp>
      <p:pic>
        <p:nvPicPr>
          <p:cNvPr id="18434" name="Picture 2">
            <a:extLst>
              <a:ext uri="{FF2B5EF4-FFF2-40B4-BE49-F238E27FC236}">
                <a16:creationId xmlns:a16="http://schemas.microsoft.com/office/drawing/2014/main" id="{83CFFE20-473E-4A47-87A0-CF098E937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110" y="4961554"/>
            <a:ext cx="6296890" cy="189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960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建立对称密钥体系</a:t>
            </a:r>
            <a:r>
              <a:rPr lang="en-US" altLang="zh-CN" dirty="0"/>
              <a:t>—PISKES</a:t>
            </a:r>
            <a:endParaRPr lang="zh-CN" altLang="en-US" dirty="0"/>
          </a:p>
        </p:txBody>
      </p:sp>
      <p:sp>
        <p:nvSpPr>
          <p:cNvPr id="8" name="文本框 7">
            <a:extLst>
              <a:ext uri="{FF2B5EF4-FFF2-40B4-BE49-F238E27FC236}">
                <a16:creationId xmlns:a16="http://schemas.microsoft.com/office/drawing/2014/main" id="{492A5E39-35C4-4940-81AE-18B818E4A991}"/>
              </a:ext>
            </a:extLst>
          </p:cNvPr>
          <p:cNvSpPr txBox="1"/>
          <p:nvPr/>
        </p:nvSpPr>
        <p:spPr>
          <a:xfrm>
            <a:off x="6826827" y="1739099"/>
            <a:ext cx="5365173" cy="4154984"/>
          </a:xfrm>
          <a:prstGeom prst="rect">
            <a:avLst/>
          </a:prstGeom>
          <a:noFill/>
        </p:spPr>
        <p:txBody>
          <a:bodyPr wrap="square">
            <a:spAutoFit/>
          </a:bodyPr>
          <a:lstStyle/>
          <a:p>
            <a:pPr algn="just"/>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每个</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拥有</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PKI</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发布的公私钥对，各个</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之间能够实现同步，且</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能够对域内主机进行认证</a:t>
            </a:r>
            <a:endPar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endParaRPr>
          </a:p>
          <a:p>
            <a:pPr marL="127000" indent="304800" algn="just"/>
            <a:endParaRPr lang="en-US" altLang="zh-CN" sz="2400" kern="0" dirty="0">
              <a:solidFill>
                <a:srgbClr val="000000"/>
              </a:solidFill>
              <a:latin typeface="微软雅黑" panose="020B0503020204020204" pitchFamily="34" charset="-122"/>
              <a:ea typeface="微软雅黑" panose="020B0503020204020204" pitchFamily="34" charset="-122"/>
              <a:cs typeface="NotoSerifCJKjp-Light-Identity-H"/>
            </a:endParaRPr>
          </a:p>
          <a:p>
            <a:pPr algn="just"/>
            <a:r>
              <a:rPr lang="zh-CN" altLang="zh-CN" sz="2400" kern="0" dirty="0">
                <a:solidFill>
                  <a:srgbClr val="000000"/>
                </a:solidFill>
                <a:latin typeface="微软雅黑" panose="020B0503020204020204" pitchFamily="34" charset="-122"/>
                <a:ea typeface="微软雅黑" panose="020B0503020204020204" pitchFamily="34" charset="-122"/>
              </a:rPr>
              <a:t>基于</a:t>
            </a:r>
            <a:r>
              <a:rPr lang="x-none" altLang="zh-CN" sz="2400" kern="0" dirty="0">
                <a:solidFill>
                  <a:srgbClr val="000000"/>
                </a:solidFill>
                <a:latin typeface="微软雅黑" panose="020B0503020204020204" pitchFamily="34" charset="-122"/>
                <a:ea typeface="微软雅黑" panose="020B0503020204020204" pitchFamily="34" charset="-122"/>
              </a:rPr>
              <a:t>AS</a:t>
            </a:r>
            <a:r>
              <a:rPr lang="zh-CN" altLang="zh-CN" sz="2400" kern="0" dirty="0">
                <a:solidFill>
                  <a:srgbClr val="000000"/>
                </a:solidFill>
                <a:latin typeface="微软雅黑" panose="020B0503020204020204" pitchFamily="34" charset="-122"/>
                <a:ea typeface="微软雅黑" panose="020B0503020204020204" pitchFamily="34" charset="-122"/>
              </a:rPr>
              <a:t>之间的会话密钥和会话主机地址，任意密钥服务器可以为任意主机间会话派生出会话密钥</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algn="just"/>
            <a:endParaRPr lang="en-US" altLang="zh-CN" sz="2400" kern="0" dirty="0">
              <a:solidFill>
                <a:srgbClr val="000000"/>
              </a:solidFill>
              <a:latin typeface="微软雅黑" panose="020B0503020204020204" pitchFamily="34" charset="-122"/>
              <a:ea typeface="微软雅黑" panose="020B0503020204020204" pitchFamily="34" charset="-122"/>
            </a:endParaRPr>
          </a:p>
          <a:p>
            <a:pPr algn="just"/>
            <a:r>
              <a:rPr lang="zh-CN" altLang="zh-CN" sz="2400" kern="0" dirty="0">
                <a:solidFill>
                  <a:srgbClr val="000000"/>
                </a:solidFill>
                <a:latin typeface="微软雅黑" panose="020B0503020204020204" pitchFamily="34" charset="-122"/>
                <a:ea typeface="微软雅黑" panose="020B0503020204020204" pitchFamily="34" charset="-122"/>
              </a:rPr>
              <a:t>每个密钥服务器都能够计算出任意主机间的会话密钥，主机可实时向密钥服务器获取对称密钥实现验证</a:t>
            </a: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08EF923-D477-40D2-A68F-E72BD1C649EF}"/>
                  </a:ext>
                </a:extLst>
              </p:cNvPr>
              <p:cNvSpPr txBox="1"/>
              <p:nvPr/>
            </p:nvSpPr>
            <p:spPr>
              <a:xfrm>
                <a:off x="88324" y="4044290"/>
                <a:ext cx="7652903" cy="1625188"/>
              </a:xfrm>
              <a:prstGeom prst="rect">
                <a:avLst/>
              </a:prstGeom>
              <a:noFill/>
            </p:spPr>
            <p:txBody>
              <a:bodyPr wrap="square">
                <a:spAutoFit/>
              </a:bodyPr>
              <a:lstStyle/>
              <a:p>
                <a:r>
                  <a:rPr lang="en-US" altLang="zh-CN" sz="1800" kern="100" dirty="0">
                    <a:effectLst/>
                    <a:latin typeface="微软雅黑" panose="020B0503020204020204" pitchFamily="34" charset="-122"/>
                    <a:ea typeface="微软雅黑" panose="020B0503020204020204" pitchFamily="34" charset="-122"/>
                    <a:cs typeface="NotoSerifCJKjp-Light-Identity-H"/>
                  </a:rPr>
                  <a:t>1a</a:t>
                </a:r>
                <a:r>
                  <a:rPr lang="zh-CN" altLang="en-US" sz="1800" kern="100" dirty="0">
                    <a:effectLst/>
                    <a:latin typeface="微软雅黑" panose="020B0503020204020204" pitchFamily="34" charset="-122"/>
                    <a:ea typeface="微软雅黑" panose="020B0503020204020204" pitchFamily="34" charset="-122"/>
                    <a:cs typeface="NotoSerifCJKjp-Light-Identity-H"/>
                  </a:rPr>
                  <a:t>，</a:t>
                </a:r>
                <a:r>
                  <a:rPr lang="en-US" altLang="zh-CN" sz="1800" kern="100" dirty="0">
                    <a:effectLst/>
                    <a:latin typeface="微软雅黑" panose="020B0503020204020204" pitchFamily="34" charset="-122"/>
                    <a:ea typeface="微软雅黑" panose="020B0503020204020204" pitchFamily="34" charset="-122"/>
                    <a:cs typeface="NotoSerifCJKjp-Light-Identity-H"/>
                  </a:rPr>
                  <a:t>1b</a:t>
                </a:r>
                <a:r>
                  <a:rPr lang="zh-CN" altLang="en-US" sz="1800" kern="100" dirty="0">
                    <a:effectLst/>
                    <a:latin typeface="微软雅黑" panose="020B0503020204020204" pitchFamily="34" charset="-122"/>
                    <a:ea typeface="微软雅黑" panose="020B0503020204020204" pitchFamily="34" charset="-122"/>
                    <a:cs typeface="NotoSerifCJKjp-Light-Identity-H"/>
                  </a:rPr>
                  <a:t>：</a:t>
                </a:r>
                <a:r>
                  <a:rPr lang="zh-CN" altLang="zh-CN" sz="1800" kern="100" dirty="0">
                    <a:effectLst/>
                    <a:latin typeface="微软雅黑" panose="020B0503020204020204" pitchFamily="34" charset="-122"/>
                    <a:ea typeface="微软雅黑" panose="020B0503020204020204" pitchFamily="34" charset="-122"/>
                    <a:cs typeface="NotoSerifCJKjp-Light-Identity-H"/>
                  </a:rPr>
                  <a:t>为</a:t>
                </a:r>
                <a:r>
                  <a:rPr lang="en-US" altLang="zh-CN" sz="1800" kern="100" dirty="0">
                    <a:effectLst/>
                    <a:latin typeface="微软雅黑" panose="020B0503020204020204" pitchFamily="34" charset="-122"/>
                    <a:ea typeface="微软雅黑" panose="020B0503020204020204" pitchFamily="34" charset="-122"/>
                    <a:cs typeface="NotoSerifCJKjp-Light-Identity-H"/>
                  </a:rPr>
                  <a:t>AS A</a:t>
                </a:r>
                <a:r>
                  <a:rPr lang="zh-CN" altLang="zh-CN" sz="1800" kern="100" dirty="0">
                    <a:effectLst/>
                    <a:latin typeface="微软雅黑" panose="020B0503020204020204" pitchFamily="34" charset="-122"/>
                    <a:ea typeface="微软雅黑" panose="020B0503020204020204" pitchFamily="34" charset="-122"/>
                    <a:cs typeface="NotoSerifCJKjp-Light-Identity-H"/>
                  </a:rPr>
                  <a:t>与</a:t>
                </a:r>
                <a:r>
                  <a:rPr lang="en-US" altLang="zh-CN" sz="1800" kern="100" dirty="0">
                    <a:effectLst/>
                    <a:latin typeface="微软雅黑" panose="020B0503020204020204" pitchFamily="34" charset="-122"/>
                    <a:ea typeface="微软雅黑" panose="020B0503020204020204" pitchFamily="34" charset="-122"/>
                    <a:cs typeface="NotoSerifCJKjp-Light-Identity-H"/>
                  </a:rPr>
                  <a:t>B</a:t>
                </a:r>
                <a:r>
                  <a:rPr lang="zh-CN" altLang="zh-CN" sz="1800" kern="100" dirty="0">
                    <a:effectLst/>
                    <a:latin typeface="微软雅黑" panose="020B0503020204020204" pitchFamily="34" charset="-122"/>
                    <a:ea typeface="微软雅黑" panose="020B0503020204020204" pitchFamily="34" charset="-122"/>
                    <a:cs typeface="NotoSerifCJKjp-Light-Identity-H"/>
                  </a:rPr>
                  <a:t>之间共享相互的</a:t>
                </a:r>
                <a:r>
                  <a:rPr lang="en-US" altLang="zh-CN" sz="1800" kern="100" dirty="0">
                    <a:effectLst/>
                    <a:latin typeface="微软雅黑" panose="020B0503020204020204" pitchFamily="34" charset="-122"/>
                    <a:ea typeface="微软雅黑" panose="020B0503020204020204" pitchFamily="34" charset="-122"/>
                    <a:cs typeface="NotoSerifCJKjp-Light-Identity-H"/>
                  </a:rPr>
                  <a:t>AS</a:t>
                </a:r>
                <a:r>
                  <a:rPr lang="zh-CN" altLang="zh-CN" sz="1800" kern="100" dirty="0">
                    <a:effectLst/>
                    <a:latin typeface="微软雅黑" panose="020B0503020204020204" pitchFamily="34" charset="-122"/>
                    <a:ea typeface="微软雅黑" panose="020B0503020204020204" pitchFamily="34" charset="-122"/>
                    <a:cs typeface="NotoSerifCJKjp-Light-Identity-H"/>
                  </a:rPr>
                  <a:t>级别密钥</a:t>
                </a:r>
                <a:r>
                  <a:rPr lang="x-none"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𝐴</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𝐵</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𝑃𝑅𝐹</m:t>
                        </m:r>
                      </m:e>
                      <m:sub>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altLang="zh-CN" sz="1800" kern="100">
                                <a:effectLst/>
                                <a:latin typeface="Cambria Math" panose="02040503050406030204" pitchFamily="18" charset="0"/>
                                <a:ea typeface="宋体" panose="02010600030101010101" pitchFamily="2" charset="-122"/>
                                <a:cs typeface="宋体" panose="02010600030101010101" pitchFamily="2" charset="-122"/>
                              </a:rPr>
                              <m:t>SV</m:t>
                            </m:r>
                          </m:e>
                          <m:sub>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𝐴</m:t>
                            </m:r>
                          </m:sub>
                        </m:sSub>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宋体" panose="02010600030101010101" pitchFamily="2" charset="-122"/>
                      </a:rPr>
                      <m:t>𝐵</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kern="100" dirty="0">
                  <a:effectLst/>
                  <a:latin typeface="微软雅黑" panose="020B0503020204020204" pitchFamily="34" charset="-122"/>
                  <a:ea typeface="微软雅黑" panose="020B0503020204020204" pitchFamily="34" charset="-122"/>
                  <a:cs typeface="NotoSerifCJKjp-Light-Identity-H"/>
                </a:endParaRPr>
              </a:p>
              <a:p>
                <a:r>
                  <a:rPr lang="x-none"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2a</a:t>
                </a:r>
                <a:r>
                  <a:rPr lang="zh-CN"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a:t>
                </a:r>
                <a:r>
                  <a:rPr lang="x-none"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2b</a:t>
                </a:r>
                <a:r>
                  <a:rPr lang="zh-CN" altLang="en-US" kern="100" dirty="0">
                    <a:solidFill>
                      <a:srgbClr val="000000"/>
                    </a:solidFill>
                    <a:latin typeface="微软雅黑" panose="020B0503020204020204" pitchFamily="34" charset="-122"/>
                    <a:ea typeface="微软雅黑" panose="020B0503020204020204" pitchFamily="34" charset="-122"/>
                    <a:cs typeface="NotoSerifCJKjp-Light-Identity-H"/>
                  </a:rPr>
                  <a:t>：服务器从本域服务器获取会话密钥</a:t>
                </a:r>
                <a:endParaRPr lang="en-US" altLang="zh-CN" kern="100" dirty="0">
                  <a:solidFill>
                    <a:srgbClr val="000000"/>
                  </a:solidFill>
                  <a:latin typeface="微软雅黑" panose="020B0503020204020204" pitchFamily="34" charset="-122"/>
                  <a:ea typeface="微软雅黑" panose="020B0503020204020204" pitchFamily="34" charset="-122"/>
                  <a:cs typeface="NotoSerifCJKjp-Light-Identity-H"/>
                </a:endParaRPr>
              </a:p>
              <a:p>
                <a:r>
                  <a:rPr lang="x-none" altLang="zh-CN" kern="0" dirty="0">
                    <a:solidFill>
                      <a:srgbClr val="000000"/>
                    </a:solidFill>
                    <a:latin typeface="微软雅黑" panose="020B0503020204020204" pitchFamily="34" charset="-122"/>
                    <a:ea typeface="微软雅黑" panose="020B0503020204020204" pitchFamily="34" charset="-122"/>
                    <a:cs typeface="NotoSerifCJKjp-Light-Identity-H"/>
                  </a:rPr>
                  <a:t>3a</a:t>
                </a:r>
                <a:r>
                  <a:rPr lang="zh-CN" altLang="zh-CN" kern="0" dirty="0">
                    <a:solidFill>
                      <a:srgbClr val="000000"/>
                    </a:solidFill>
                    <a:latin typeface="微软雅黑" panose="020B0503020204020204" pitchFamily="34" charset="-122"/>
                    <a:ea typeface="微软雅黑" panose="020B0503020204020204" pitchFamily="34" charset="-122"/>
                    <a:cs typeface="NotoSerifCJKjp-Light-Identity-H"/>
                  </a:rPr>
                  <a:t>，</a:t>
                </a:r>
                <a:r>
                  <a:rPr lang="x-none" altLang="zh-CN" kern="0" dirty="0">
                    <a:solidFill>
                      <a:srgbClr val="000000"/>
                    </a:solidFill>
                    <a:latin typeface="微软雅黑" panose="020B0503020204020204" pitchFamily="34" charset="-122"/>
                    <a:ea typeface="微软雅黑" panose="020B0503020204020204" pitchFamily="34" charset="-122"/>
                    <a:cs typeface="NotoSerifCJKjp-Light-Identity-H"/>
                  </a:rPr>
                  <a:t>3b</a:t>
                </a:r>
                <a:r>
                  <a:rPr lang="zh-CN" altLang="en-US" kern="0" dirty="0">
                    <a:solidFill>
                      <a:srgbClr val="000000"/>
                    </a:solidFill>
                    <a:latin typeface="微软雅黑" panose="020B0503020204020204" pitchFamily="34" charset="-122"/>
                    <a:ea typeface="微软雅黑" panose="020B0503020204020204" pitchFamily="34" charset="-122"/>
                    <a:cs typeface="NotoSerifCJKjp-Light-Identity-H"/>
                  </a:rPr>
                  <a:t>：</a:t>
                </a:r>
                <a:r>
                  <a:rPr lang="zh-CN" altLang="zh-CN" dirty="0">
                    <a:latin typeface="微软雅黑" panose="020B0503020204020204" pitchFamily="34" charset="-122"/>
                    <a:ea typeface="微软雅黑" panose="020B0503020204020204" pitchFamily="34" charset="-122"/>
                    <a:cs typeface="NotoSerifCJKjp-Light-Identity-H"/>
                  </a:rPr>
                  <a:t>主机</a:t>
                </a:r>
                <a:r>
                  <a:rPr lang="en-US" altLang="zh-CN" dirty="0">
                    <a:latin typeface="微软雅黑" panose="020B0503020204020204" pitchFamily="34" charset="-122"/>
                    <a:ea typeface="微软雅黑" panose="020B0503020204020204" pitchFamily="34" charset="-122"/>
                    <a:cs typeface="NotoSerifCJKjp-Light-Identity-H"/>
                  </a:rPr>
                  <a:t>A</a:t>
                </a:r>
                <a:r>
                  <a:rPr lang="zh-CN" altLang="zh-CN" dirty="0">
                    <a:latin typeface="微软雅黑" panose="020B0503020204020204" pitchFamily="34" charset="-122"/>
                    <a:ea typeface="微软雅黑" panose="020B0503020204020204" pitchFamily="34" charset="-122"/>
                    <a:cs typeface="NotoSerifCJKjp-Light-Identity-H"/>
                  </a:rPr>
                  <a:t>可以从本域服务器获取该会话密钥</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i="1">
                            <a:latin typeface="Cambria Math" panose="02040503050406030204" pitchFamily="18" charset="0"/>
                            <a:ea typeface="宋体" panose="02010600030101010101" pitchFamily="2" charset="-122"/>
                            <a:cs typeface="宋体" panose="02010600030101010101" pitchFamily="2" charset="-122"/>
                          </a:rPr>
                          <m:t>𝐵</m:t>
                        </m:r>
                        <m:r>
                          <a:rPr lang="en-US" altLang="zh-CN"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𝑆</m:t>
                            </m:r>
                          </m:e>
                          <m:sub>
                            <m:r>
                              <a:rPr lang="en-US" altLang="zh-CN" i="1">
                                <a:latin typeface="Cambria Math" panose="02040503050406030204" pitchFamily="18" charset="0"/>
                                <a:ea typeface="宋体" panose="02010600030101010101" pitchFamily="2" charset="-122"/>
                                <a:cs typeface="宋体" panose="02010600030101010101" pitchFamily="2" charset="-122"/>
                              </a:rPr>
                              <m:t>𝐵</m:t>
                            </m:r>
                          </m:sub>
                        </m:sSub>
                        <m:r>
                          <a:rPr lang="en-US" altLang="zh-CN" i="1">
                            <a:latin typeface="Cambria Math" panose="02040503050406030204" pitchFamily="18" charset="0"/>
                            <a:ea typeface="宋体" panose="02010600030101010101" pitchFamily="2" charset="-122"/>
                            <a:cs typeface="宋体" panose="02010600030101010101" pitchFamily="2" charset="-122"/>
                          </a:rPr>
                          <m:t>→</m:t>
                        </m:r>
                        <m:r>
                          <a:rPr lang="en-US" altLang="zh-CN" i="1">
                            <a:latin typeface="Cambria Math" panose="02040503050406030204" pitchFamily="18" charset="0"/>
                            <a:ea typeface="宋体" panose="02010600030101010101" pitchFamily="2" charset="-122"/>
                            <a:cs typeface="宋体" panose="02010600030101010101" pitchFamily="2" charset="-122"/>
                          </a:rPr>
                          <m:t>𝐴</m:t>
                        </m:r>
                        <m:r>
                          <a:rPr lang="en-US" altLang="zh-CN"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4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ea typeface="宋体" panose="02010600030101010101" pitchFamily="2" charset="-122"/>
                                <a:cs typeface="宋体" panose="02010600030101010101" pitchFamily="2" charset="-122"/>
                              </a:rPr>
                              <m:t>𝐻</m:t>
                            </m:r>
                          </m:e>
                          <m:sub>
                            <m:r>
                              <a:rPr lang="en-US" altLang="zh-CN" i="1">
                                <a:latin typeface="Cambria Math" panose="02040503050406030204" pitchFamily="18" charset="0"/>
                                <a:ea typeface="宋体" panose="02010600030101010101" pitchFamily="2" charset="-122"/>
                                <a:cs typeface="宋体" panose="02010600030101010101" pitchFamily="2" charset="-122"/>
                              </a:rPr>
                              <m:t>𝐴</m:t>
                            </m:r>
                          </m:sub>
                        </m:sSub>
                      </m:sub>
                    </m:sSub>
                  </m:oMath>
                </a14:m>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实现对</a:t>
                </a:r>
                <a:r>
                  <a:rPr lang="en-US"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DNS</a:t>
                </a:r>
                <a:r>
                  <a:rPr lang="zh-CN" altLang="zh-CN" sz="1800" kern="0" dirty="0">
                    <a:solidFill>
                      <a:srgbClr val="000000"/>
                    </a:solidFill>
                    <a:effectLst/>
                    <a:latin typeface="微软雅黑" panose="020B0503020204020204" pitchFamily="34" charset="-122"/>
                    <a:ea typeface="微软雅黑" panose="020B0503020204020204" pitchFamily="34" charset="-122"/>
                    <a:cs typeface="NotoSerifCJKjp-Light-Identity-H"/>
                  </a:rPr>
                  <a:t>服务器的验证</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708EF923-D477-40D2-A68F-E72BD1C649EF}"/>
                  </a:ext>
                </a:extLst>
              </p:cNvPr>
              <p:cNvSpPr txBox="1">
                <a:spLocks noRot="1" noChangeAspect="1" noMove="1" noResize="1" noEditPoints="1" noAdjustHandles="1" noChangeArrowheads="1" noChangeShapeType="1" noTextEdit="1"/>
              </p:cNvSpPr>
              <p:nvPr/>
            </p:nvSpPr>
            <p:spPr>
              <a:xfrm>
                <a:off x="88324" y="4044290"/>
                <a:ext cx="7652903" cy="1625188"/>
              </a:xfrm>
              <a:prstGeom prst="rect">
                <a:avLst/>
              </a:prstGeom>
              <a:blipFill>
                <a:blip r:embed="rId4"/>
                <a:stretch>
                  <a:fillRect l="-637" t="-1873"/>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768FBC25-C9DE-4C10-97C9-374BD6CAAA60}"/>
              </a:ext>
            </a:extLst>
          </p:cNvPr>
          <p:cNvSpPr>
            <a:spLocks noChangeArrowheads="1"/>
          </p:cNvSpPr>
          <p:nvPr/>
        </p:nvSpPr>
        <p:spPr bwMode="auto">
          <a:xfrm>
            <a:off x="88324" y="2013466"/>
            <a:ext cx="10935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B2CD6BA3-9FF9-4F92-9B46-9DB22E820979}"/>
              </a:ext>
            </a:extLst>
          </p:cNvPr>
          <p:cNvSpPr>
            <a:spLocks noChangeArrowheads="1"/>
          </p:cNvSpPr>
          <p:nvPr/>
        </p:nvSpPr>
        <p:spPr bwMode="auto">
          <a:xfrm>
            <a:off x="-77931" y="1739098"/>
            <a:ext cx="144887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54D4F60B-54F0-4DEA-B4EA-20ABE7681F5B}"/>
              </a:ext>
            </a:extLst>
          </p:cNvPr>
          <p:cNvGraphicFramePr>
            <a:graphicFrameLocks noChangeAspect="1"/>
          </p:cNvGraphicFramePr>
          <p:nvPr>
            <p:extLst>
              <p:ext uri="{D42A27DB-BD31-4B8C-83A1-F6EECF244321}">
                <p14:modId xmlns:p14="http://schemas.microsoft.com/office/powerpoint/2010/main" val="1029964446"/>
              </p:ext>
            </p:extLst>
          </p:nvPr>
        </p:nvGraphicFramePr>
        <p:xfrm>
          <a:off x="-77932" y="1739099"/>
          <a:ext cx="6748897" cy="2058779"/>
        </p:xfrm>
        <a:graphic>
          <a:graphicData uri="http://schemas.openxmlformats.org/presentationml/2006/ole">
            <mc:AlternateContent xmlns:mc="http://schemas.openxmlformats.org/markup-compatibility/2006">
              <mc:Choice xmlns:v="urn:schemas-microsoft-com:vml" Requires="v">
                <p:oleObj name="Visio" r:id="rId5" imgW="7000815" imgH="2142997" progId="Visio.Drawing.15">
                  <p:embed/>
                </p:oleObj>
              </mc:Choice>
              <mc:Fallback>
                <p:oleObj name="Visio" r:id="rId5" imgW="7000815" imgH="2142997"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32" y="1739099"/>
                        <a:ext cx="6748897" cy="2058779"/>
                      </a:xfrm>
                      <a:prstGeom prst="rect">
                        <a:avLst/>
                      </a:prstGeom>
                      <a:noFill/>
                    </p:spPr>
                  </p:pic>
                </p:oleObj>
              </mc:Fallback>
            </mc:AlternateContent>
          </a:graphicData>
        </a:graphic>
      </p:graphicFrame>
    </p:spTree>
    <p:extLst>
      <p:ext uri="{BB962C8B-B14F-4D97-AF65-F5344CB8AC3E}">
        <p14:creationId xmlns:p14="http://schemas.microsoft.com/office/powerpoint/2010/main" val="3954160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升级</a:t>
            </a:r>
            <a:r>
              <a:rPr lang="en-US" altLang="zh-CN" dirty="0"/>
              <a:t>DNS</a:t>
            </a:r>
            <a:r>
              <a:rPr lang="zh-CN" altLang="en-US" dirty="0"/>
              <a:t>请求过程</a:t>
            </a:r>
          </a:p>
        </p:txBody>
      </p:sp>
      <p:sp>
        <p:nvSpPr>
          <p:cNvPr id="6" name="文本框 5">
            <a:extLst>
              <a:ext uri="{FF2B5EF4-FFF2-40B4-BE49-F238E27FC236}">
                <a16:creationId xmlns:a16="http://schemas.microsoft.com/office/drawing/2014/main" id="{B4C2BCBC-1564-47B5-A15E-87685B517FD7}"/>
              </a:ext>
            </a:extLst>
          </p:cNvPr>
          <p:cNvSpPr txBox="1"/>
          <p:nvPr/>
        </p:nvSpPr>
        <p:spPr>
          <a:xfrm>
            <a:off x="1033276" y="1006131"/>
            <a:ext cx="5365173" cy="523220"/>
          </a:xfrm>
          <a:prstGeom prst="rect">
            <a:avLst/>
          </a:prstGeom>
          <a:noFill/>
        </p:spPr>
        <p:txBody>
          <a:bodyPr wrap="square">
            <a:spAutoFit/>
          </a:bodyPr>
          <a:lstStyle/>
          <a:p>
            <a:pPr algn="just"/>
            <a:r>
              <a:rPr lang="zh-CN" altLang="en-US" sz="2800" kern="0" dirty="0">
                <a:solidFill>
                  <a:srgbClr val="000000"/>
                </a:solidFill>
                <a:effectLst/>
                <a:latin typeface="微软雅黑" panose="020B0503020204020204" pitchFamily="34" charset="-122"/>
                <a:ea typeface="微软雅黑" panose="020B0503020204020204" pitchFamily="34" charset="-122"/>
                <a:cs typeface="TT7ADF8o00536922991"/>
              </a:rPr>
              <a:t>严格的申请格式</a:t>
            </a:r>
            <a:endParaRPr lang="en-US" altLang="zh-CN" sz="2800" kern="0" dirty="0">
              <a:solidFill>
                <a:srgbClr val="00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579448E-70EF-4CB6-B625-654276B58F38}"/>
              </a:ext>
            </a:extLst>
          </p:cNvPr>
          <p:cNvSpPr txBox="1"/>
          <p:nvPr/>
        </p:nvSpPr>
        <p:spPr>
          <a:xfrm>
            <a:off x="1033277" y="2395912"/>
            <a:ext cx="6468959" cy="461665"/>
          </a:xfrm>
          <a:prstGeom prst="rect">
            <a:avLst/>
          </a:prstGeom>
          <a:noFill/>
        </p:spPr>
        <p:txBody>
          <a:bodyPr wrap="square">
            <a:spAutoFit/>
          </a:bodyPr>
          <a:lstStyle/>
          <a:p>
            <a:pPr algn="just"/>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1.</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限制用户在短时间内发起大量</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查询</a:t>
            </a: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F2D6FD4-D005-4633-860E-584352445B81}"/>
              </a:ext>
            </a:extLst>
          </p:cNvPr>
          <p:cNvSpPr txBox="1"/>
          <p:nvPr/>
        </p:nvSpPr>
        <p:spPr>
          <a:xfrm>
            <a:off x="1131376" y="3392534"/>
            <a:ext cx="9025123" cy="830997"/>
          </a:xfrm>
          <a:prstGeom prst="rect">
            <a:avLst/>
          </a:prstGeom>
          <a:noFill/>
        </p:spPr>
        <p:txBody>
          <a:bodyPr wrap="square">
            <a:spAutoFit/>
          </a:bodyPr>
          <a:lstStyle/>
          <a:p>
            <a:pPr algn="just"/>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2.</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增加端口猜测难度，如用于查询的</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UDP</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端口不应该再是默认的</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53</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，而是应该在</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UDP</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端口范围内随机选择</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排除预留端口</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t>
            </a: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7877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升级</a:t>
            </a:r>
            <a:r>
              <a:rPr lang="en-US" altLang="zh-CN" dirty="0"/>
              <a:t>DNS</a:t>
            </a:r>
            <a:r>
              <a:rPr lang="zh-CN" altLang="en-US" dirty="0"/>
              <a:t>请求过程</a:t>
            </a:r>
          </a:p>
        </p:txBody>
      </p:sp>
      <p:sp>
        <p:nvSpPr>
          <p:cNvPr id="8" name="文本框 7">
            <a:extLst>
              <a:ext uri="{FF2B5EF4-FFF2-40B4-BE49-F238E27FC236}">
                <a16:creationId xmlns:a16="http://schemas.microsoft.com/office/drawing/2014/main" id="{492A5E39-35C4-4940-81AE-18B818E4A991}"/>
              </a:ext>
            </a:extLst>
          </p:cNvPr>
          <p:cNvSpPr txBox="1"/>
          <p:nvPr/>
        </p:nvSpPr>
        <p:spPr>
          <a:xfrm>
            <a:off x="1226126" y="1473043"/>
            <a:ext cx="10222423" cy="1200329"/>
          </a:xfrm>
          <a:prstGeom prst="rect">
            <a:avLst/>
          </a:prstGeom>
          <a:noFill/>
        </p:spPr>
        <p:txBody>
          <a:bodyPr wrap="square">
            <a:spAutoFit/>
          </a:bodyPr>
          <a:lstStyle/>
          <a:p>
            <a:pPr algn="just"/>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Bailiwick</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检查：如果检查发现附加区中的记录和问题区中的问题不在同一个域管辖之下，就会格外谨慎而不会采信（更不会记入缓存）此记录，这可以防范恶意权威</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发出虚假的记录以污染缓存</a:t>
            </a: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4C2BCBC-1564-47B5-A15E-87685B517FD7}"/>
              </a:ext>
            </a:extLst>
          </p:cNvPr>
          <p:cNvSpPr txBox="1"/>
          <p:nvPr/>
        </p:nvSpPr>
        <p:spPr>
          <a:xfrm>
            <a:off x="1033278" y="861932"/>
            <a:ext cx="5365173" cy="523220"/>
          </a:xfrm>
          <a:prstGeom prst="rect">
            <a:avLst/>
          </a:prstGeom>
          <a:noFill/>
        </p:spPr>
        <p:txBody>
          <a:bodyPr wrap="square">
            <a:spAutoFit/>
          </a:bodyPr>
          <a:lstStyle/>
          <a:p>
            <a:pPr algn="just"/>
            <a:r>
              <a:rPr lang="zh-CN" altLang="en-US" sz="2800" kern="0" dirty="0">
                <a:solidFill>
                  <a:srgbClr val="000000"/>
                </a:solidFill>
                <a:effectLst/>
                <a:latin typeface="微软雅黑" panose="020B0503020204020204" pitchFamily="34" charset="-122"/>
                <a:ea typeface="微软雅黑" panose="020B0503020204020204" pitchFamily="34" charset="-122"/>
                <a:cs typeface="TT7ADF8o00536922991"/>
              </a:rPr>
              <a:t>严格的内容检查</a:t>
            </a:r>
            <a:endParaRPr lang="en-US" altLang="zh-CN" sz="2800" kern="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表格 3">
            <a:extLst>
              <a:ext uri="{FF2B5EF4-FFF2-40B4-BE49-F238E27FC236}">
                <a16:creationId xmlns:a16="http://schemas.microsoft.com/office/drawing/2014/main" id="{FAE46763-DA33-4399-B3E0-5431B826AE4F}"/>
              </a:ext>
            </a:extLst>
          </p:cNvPr>
          <p:cNvGraphicFramePr>
            <a:graphicFrameLocks noGrp="1"/>
          </p:cNvGraphicFramePr>
          <p:nvPr>
            <p:extLst>
              <p:ext uri="{D42A27DB-BD31-4B8C-83A1-F6EECF244321}">
                <p14:modId xmlns:p14="http://schemas.microsoft.com/office/powerpoint/2010/main" val="2793941674"/>
              </p:ext>
            </p:extLst>
          </p:nvPr>
        </p:nvGraphicFramePr>
        <p:xfrm>
          <a:off x="1564409" y="2929601"/>
          <a:ext cx="8128000" cy="2011680"/>
        </p:xfrm>
        <a:graphic>
          <a:graphicData uri="http://schemas.openxmlformats.org/drawingml/2006/table">
            <a:tbl>
              <a:tblPr firstRow="1" bandRow="1">
                <a:tableStyleId>{46F890A9-2807-4EBB-B81D-B2AA78EC7F39}</a:tableStyleId>
              </a:tblPr>
              <a:tblGrid>
                <a:gridCol w="8128000">
                  <a:extLst>
                    <a:ext uri="{9D8B030D-6E8A-4147-A177-3AD203B41FA5}">
                      <a16:colId xmlns:a16="http://schemas.microsoft.com/office/drawing/2014/main" val="1894562242"/>
                    </a:ext>
                  </a:extLst>
                </a:gridCol>
              </a:tblGrid>
              <a:tr h="370840">
                <a:tc>
                  <a:txBody>
                    <a:bodyPr/>
                    <a:lstStyle/>
                    <a:p>
                      <a:r>
                        <a:rPr lang="zh-CN" altLang="zh-CN" sz="1800" b="1" kern="1200" dirty="0">
                          <a:solidFill>
                            <a:schemeClr val="lt1"/>
                          </a:solidFill>
                          <a:effectLst/>
                          <a:latin typeface="+mn-lt"/>
                          <a:ea typeface="+mn-ea"/>
                          <a:cs typeface="+mn-cs"/>
                        </a:rPr>
                        <a:t>问题区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www.foo.com  A 1.2.3.4</a:t>
                      </a:r>
                      <a:endParaRPr lang="zh-CN" altLang="zh-CN" sz="1800" b="1" kern="1200" dirty="0">
                        <a:solidFill>
                          <a:schemeClr val="lt1"/>
                        </a:solidFill>
                        <a:effectLst/>
                        <a:latin typeface="+mn-lt"/>
                        <a:ea typeface="+mn-ea"/>
                        <a:cs typeface="+mn-cs"/>
                      </a:endParaRPr>
                    </a:p>
                    <a:p>
                      <a:r>
                        <a:rPr lang="zh-CN" altLang="zh-CN" sz="1800" b="1" kern="1200" dirty="0">
                          <a:solidFill>
                            <a:schemeClr val="lt1"/>
                          </a:solidFill>
                          <a:effectLst/>
                          <a:latin typeface="+mn-lt"/>
                          <a:ea typeface="+mn-ea"/>
                          <a:cs typeface="+mn-cs"/>
                        </a:rPr>
                        <a:t>权威区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foo.com  NS  ns1.foo.com</a:t>
                      </a:r>
                      <a:endParaRPr lang="zh-CN" altLang="zh-CN" sz="1800" b="1" kern="1200" dirty="0">
                        <a:solidFill>
                          <a:schemeClr val="lt1"/>
                        </a:solidFill>
                        <a:effectLst/>
                        <a:latin typeface="+mn-lt"/>
                        <a:ea typeface="+mn-ea"/>
                        <a:cs typeface="+mn-cs"/>
                      </a:endParaRPr>
                    </a:p>
                    <a:p>
                      <a:r>
                        <a:rPr lang="zh-CN" altLang="zh-CN" sz="1800" b="1" kern="1200" dirty="0">
                          <a:solidFill>
                            <a:schemeClr val="lt1"/>
                          </a:solidFill>
                          <a:effectLst/>
                          <a:latin typeface="+mn-lt"/>
                          <a:ea typeface="+mn-ea"/>
                          <a:cs typeface="+mn-cs"/>
                        </a:rPr>
                        <a:t>附加区</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ns1.foo.com A 2.3.4.5</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www.bar.com A 6.6.6.6</a:t>
                      </a:r>
                      <a:endParaRPr lang="zh-CN" altLang="en-US" dirty="0"/>
                    </a:p>
                  </a:txBody>
                  <a:tcPr/>
                </a:tc>
                <a:extLst>
                  <a:ext uri="{0D108BD9-81ED-4DB2-BD59-A6C34878D82A}">
                    <a16:rowId xmlns:a16="http://schemas.microsoft.com/office/drawing/2014/main" val="3642156750"/>
                  </a:ext>
                </a:extLst>
              </a:tr>
            </a:tbl>
          </a:graphicData>
        </a:graphic>
      </p:graphicFrame>
      <p:sp>
        <p:nvSpPr>
          <p:cNvPr id="7" name="文本框 6">
            <a:extLst>
              <a:ext uri="{FF2B5EF4-FFF2-40B4-BE49-F238E27FC236}">
                <a16:creationId xmlns:a16="http://schemas.microsoft.com/office/drawing/2014/main" id="{277942FE-A47C-475E-B751-6C3294F0605C}"/>
              </a:ext>
            </a:extLst>
          </p:cNvPr>
          <p:cNvSpPr txBox="1"/>
          <p:nvPr/>
        </p:nvSpPr>
        <p:spPr>
          <a:xfrm>
            <a:off x="1226125" y="5285216"/>
            <a:ext cx="10222423" cy="830997"/>
          </a:xfrm>
          <a:prstGeom prst="rect">
            <a:avLst/>
          </a:prstGeom>
          <a:noFill/>
        </p:spPr>
        <p:txBody>
          <a:bodyPr wrap="square">
            <a:spAutoFit/>
          </a:bodyPr>
          <a:lstStyle/>
          <a:p>
            <a:pPr algn="just"/>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用户请求</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www.foo.com</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的时候，响应包里出现关于</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www.bar.com</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的记录，</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DNS</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将根据</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bailiwick</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检查规则，不会接受将此</a:t>
            </a:r>
            <a:r>
              <a:rPr lang="en-US" altLang="zh-CN" sz="2400" kern="0" dirty="0">
                <a:solidFill>
                  <a:srgbClr val="000000"/>
                </a:solidFill>
                <a:effectLst/>
                <a:latin typeface="微软雅黑" panose="020B0503020204020204" pitchFamily="34" charset="-122"/>
                <a:ea typeface="微软雅黑" panose="020B0503020204020204" pitchFamily="34" charset="-122"/>
                <a:cs typeface="TT7ADF8o00536922991"/>
              </a:rPr>
              <a:t>A</a:t>
            </a:r>
            <a:r>
              <a:rPr lang="zh-CN" altLang="en-US" sz="2400" kern="0" dirty="0">
                <a:solidFill>
                  <a:srgbClr val="000000"/>
                </a:solidFill>
                <a:effectLst/>
                <a:latin typeface="微软雅黑" panose="020B0503020204020204" pitchFamily="34" charset="-122"/>
                <a:ea typeface="微软雅黑" panose="020B0503020204020204" pitchFamily="34" charset="-122"/>
                <a:cs typeface="TT7ADF8o00536922991"/>
              </a:rPr>
              <a:t>记录</a:t>
            </a: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443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第五节 典型案例分析</a:t>
            </a:r>
          </a:p>
        </p:txBody>
      </p:sp>
      <p:sp>
        <p:nvSpPr>
          <p:cNvPr id="2" name="矩形 1">
            <a:extLst>
              <a:ext uri="{FF2B5EF4-FFF2-40B4-BE49-F238E27FC236}">
                <a16:creationId xmlns:a16="http://schemas.microsoft.com/office/drawing/2014/main" id="{AED5C023-A64F-4D98-9CB9-7EC37D9564AE}"/>
              </a:ext>
            </a:extLst>
          </p:cNvPr>
          <p:cNvSpPr/>
          <p:nvPr/>
        </p:nvSpPr>
        <p:spPr>
          <a:xfrm>
            <a:off x="3704872" y="1990779"/>
            <a:ext cx="5944226" cy="1689052"/>
          </a:xfrm>
          <a:prstGeom prst="rect">
            <a:avLst/>
          </a:prstGeom>
        </p:spPr>
        <p:txBody>
          <a:bodyPr wrap="square">
            <a:spAutoFit/>
          </a:bodyPr>
          <a:lstStyle/>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Kaminsky</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攻击</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恶意服务器回复伪造攻击</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拒绝服务攻击</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46236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Kaminsky</a:t>
            </a:r>
            <a:r>
              <a:rPr lang="zh-CN" altLang="en-US" dirty="0"/>
              <a:t>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1">
            <a:extLst>
              <a:ext uri="{FF2B5EF4-FFF2-40B4-BE49-F238E27FC236}">
                <a16:creationId xmlns:a16="http://schemas.microsoft.com/office/drawing/2014/main" id="{AA7EA83D-4ACE-4CF9-AAF8-1416B69AD217}"/>
              </a:ext>
            </a:extLst>
          </p:cNvPr>
          <p:cNvSpPr>
            <a:spLocks noChangeArrowheads="1"/>
          </p:cNvSpPr>
          <p:nvPr/>
        </p:nvSpPr>
        <p:spPr bwMode="auto">
          <a:xfrm>
            <a:off x="849014" y="1492721"/>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攻击策略</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Rectangle 1">
            <a:extLst>
              <a:ext uri="{FF2B5EF4-FFF2-40B4-BE49-F238E27FC236}">
                <a16:creationId xmlns:a16="http://schemas.microsoft.com/office/drawing/2014/main" id="{285DFF7B-AECE-47E9-80FB-4FC3B419630C}"/>
              </a:ext>
            </a:extLst>
          </p:cNvPr>
          <p:cNvSpPr>
            <a:spLocks noChangeArrowheads="1"/>
          </p:cNvSpPr>
          <p:nvPr/>
        </p:nvSpPr>
        <p:spPr bwMode="auto">
          <a:xfrm>
            <a:off x="849014" y="2340638"/>
            <a:ext cx="81980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成功的远程</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缓存中毒攻击需要实现三个任务：</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）触发目标</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服务器（称为</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Apollo</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）发送</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请求；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）发送欺骗回复；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）使缓存失效。</a:t>
            </a:r>
          </a:p>
        </p:txBody>
      </p:sp>
      <p:sp>
        <p:nvSpPr>
          <p:cNvPr id="16" name="Rectangle 1">
            <a:extLst>
              <a:ext uri="{FF2B5EF4-FFF2-40B4-BE49-F238E27FC236}">
                <a16:creationId xmlns:a16="http://schemas.microsoft.com/office/drawing/2014/main" id="{8FE77ADE-D24C-474F-938A-5E8A2D6D196F}"/>
              </a:ext>
            </a:extLst>
          </p:cNvPr>
          <p:cNvSpPr>
            <a:spLocks noChangeArrowheads="1"/>
          </p:cNvSpPr>
          <p:nvPr/>
        </p:nvSpPr>
        <p:spPr bwMode="auto">
          <a:xfrm>
            <a:off x="849014" y="4349616"/>
            <a:ext cx="8660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前两个任务，攻击者发送</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请求触发服务器发送请求。</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第三个任务的难度较大，</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Kaminsky</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设计了一种方案，攻击者可以持续发起欺骗攻击。</a:t>
            </a:r>
          </a:p>
        </p:txBody>
      </p:sp>
    </p:spTree>
    <p:extLst>
      <p:ext uri="{BB962C8B-B14F-4D97-AF65-F5344CB8AC3E}">
        <p14:creationId xmlns:p14="http://schemas.microsoft.com/office/powerpoint/2010/main" val="2616307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Kaminsky</a:t>
            </a:r>
            <a:r>
              <a:rPr lang="zh-CN" altLang="en-US" dirty="0"/>
              <a:t>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文本框 12">
            <a:extLst>
              <a:ext uri="{FF2B5EF4-FFF2-40B4-BE49-F238E27FC236}">
                <a16:creationId xmlns:a16="http://schemas.microsoft.com/office/drawing/2014/main" id="{C1F92510-FA43-4C81-8CB7-ED026619CD56}"/>
              </a:ext>
            </a:extLst>
          </p:cNvPr>
          <p:cNvSpPr txBox="1"/>
          <p:nvPr/>
        </p:nvSpPr>
        <p:spPr>
          <a:xfrm>
            <a:off x="4523516" y="5127459"/>
            <a:ext cx="2908300"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Kaminsky</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攻击过程</a:t>
            </a:r>
            <a:endParaRPr lang="zh-CN" altLang="en-US" sz="2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8CBB0F2-483F-402D-8255-6068B20DA568}"/>
              </a:ext>
            </a:extLst>
          </p:cNvPr>
          <p:cNvSpPr txBox="1"/>
          <p:nvPr/>
        </p:nvSpPr>
        <p:spPr>
          <a:xfrm>
            <a:off x="777240" y="6161888"/>
            <a:ext cx="11414760"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主动访问不存在的域名，这种域名在</a:t>
            </a:r>
            <a:r>
              <a:rPr lang="en-US" altLang="zh-CN" sz="2400" dirty="0" err="1">
                <a:latin typeface="微软雅黑" panose="020B0503020204020204" pitchFamily="34" charset="-122"/>
                <a:ea typeface="微软雅黑" panose="020B0503020204020204" pitchFamily="34" charset="-122"/>
              </a:rPr>
              <a:t>dns</a:t>
            </a:r>
            <a:r>
              <a:rPr lang="en-US" altLang="zh-CN" sz="2400" dirty="0">
                <a:latin typeface="微软雅黑" panose="020B0503020204020204" pitchFamily="34" charset="-122"/>
                <a:ea typeface="微软雅黑" panose="020B0503020204020204" pitchFamily="34" charset="-122"/>
              </a:rPr>
              <a:t> cache server</a:t>
            </a:r>
            <a:r>
              <a:rPr lang="zh-CN" altLang="en-US" sz="2400" dirty="0">
                <a:latin typeface="微软雅黑" panose="020B0503020204020204" pitchFamily="34" charset="-122"/>
                <a:ea typeface="微软雅黑" panose="020B0503020204020204" pitchFamily="34" charset="-122"/>
              </a:rPr>
              <a:t>没有缓存，从而绕过</a:t>
            </a:r>
            <a:r>
              <a:rPr lang="en-US" altLang="zh-CN" sz="2400" dirty="0">
                <a:latin typeface="微软雅黑" panose="020B0503020204020204" pitchFamily="34" charset="-122"/>
                <a:ea typeface="微软雅黑" panose="020B0503020204020204" pitchFamily="34" charset="-122"/>
              </a:rPr>
              <a:t>TTL</a:t>
            </a:r>
            <a:r>
              <a:rPr lang="zh-CN" altLang="en-US" sz="2400" dirty="0">
                <a:latin typeface="微软雅黑" panose="020B0503020204020204" pitchFamily="34" charset="-122"/>
                <a:ea typeface="微软雅黑" panose="020B0503020204020204" pitchFamily="34" charset="-122"/>
              </a:rPr>
              <a:t>约束</a:t>
            </a:r>
          </a:p>
        </p:txBody>
      </p:sp>
      <p:sp>
        <p:nvSpPr>
          <p:cNvPr id="14" name="文本框 13">
            <a:extLst>
              <a:ext uri="{FF2B5EF4-FFF2-40B4-BE49-F238E27FC236}">
                <a16:creationId xmlns:a16="http://schemas.microsoft.com/office/drawing/2014/main" id="{0C7AFB4B-5184-4EEC-8244-7368EE802373}"/>
              </a:ext>
            </a:extLst>
          </p:cNvPr>
          <p:cNvSpPr txBox="1"/>
          <p:nvPr/>
        </p:nvSpPr>
        <p:spPr>
          <a:xfrm>
            <a:off x="789888" y="5699007"/>
            <a:ext cx="2908300"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关键点：</a:t>
            </a:r>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91C5496-B14E-4FBF-BDD0-A2305509C1F0}"/>
              </a:ext>
            </a:extLst>
          </p:cNvPr>
          <p:cNvPicPr>
            <a:picLocks noChangeAspect="1"/>
          </p:cNvPicPr>
          <p:nvPr/>
        </p:nvPicPr>
        <p:blipFill>
          <a:blip r:embed="rId3"/>
          <a:stretch>
            <a:fillRect/>
          </a:stretch>
        </p:blipFill>
        <p:spPr>
          <a:xfrm>
            <a:off x="2059307" y="1080980"/>
            <a:ext cx="7793533" cy="3833094"/>
          </a:xfrm>
          <a:prstGeom prst="rect">
            <a:avLst/>
          </a:prstGeom>
        </p:spPr>
      </p:pic>
    </p:spTree>
    <p:extLst>
      <p:ext uri="{BB962C8B-B14F-4D97-AF65-F5344CB8AC3E}">
        <p14:creationId xmlns:p14="http://schemas.microsoft.com/office/powerpoint/2010/main" val="171864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Kaminsky</a:t>
            </a:r>
            <a:r>
              <a:rPr lang="zh-CN" altLang="en-US" dirty="0"/>
              <a:t>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1">
            <a:extLst>
              <a:ext uri="{FF2B5EF4-FFF2-40B4-BE49-F238E27FC236}">
                <a16:creationId xmlns:a16="http://schemas.microsoft.com/office/drawing/2014/main" id="{AA7EA83D-4ACE-4CF9-AAF8-1416B69AD217}"/>
              </a:ext>
            </a:extLst>
          </p:cNvPr>
          <p:cNvSpPr>
            <a:spLocks noChangeArrowheads="1"/>
          </p:cNvSpPr>
          <p:nvPr/>
        </p:nvSpPr>
        <p:spPr bwMode="auto">
          <a:xfrm>
            <a:off x="849014" y="1461944"/>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根本原因</a:t>
            </a:r>
            <a:endPar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Rectangle 1">
            <a:extLst>
              <a:ext uri="{FF2B5EF4-FFF2-40B4-BE49-F238E27FC236}">
                <a16:creationId xmlns:a16="http://schemas.microsoft.com/office/drawing/2014/main" id="{285DFF7B-AECE-47E9-80FB-4FC3B419630C}"/>
              </a:ext>
            </a:extLst>
          </p:cNvPr>
          <p:cNvSpPr>
            <a:spLocks noChangeArrowheads="1"/>
          </p:cNvSpPr>
          <p:nvPr/>
        </p:nvSpPr>
        <p:spPr bwMode="auto">
          <a:xfrm>
            <a:off x="849014" y="1988971"/>
            <a:ext cx="8779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缺乏端节点身份和发布内容验证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数据未采用加密传输</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协议自身检查采信机制不足</a:t>
            </a:r>
          </a:p>
        </p:txBody>
      </p:sp>
      <p:sp>
        <p:nvSpPr>
          <p:cNvPr id="16" name="Rectangle 1">
            <a:extLst>
              <a:ext uri="{FF2B5EF4-FFF2-40B4-BE49-F238E27FC236}">
                <a16:creationId xmlns:a16="http://schemas.microsoft.com/office/drawing/2014/main" id="{8FE77ADE-D24C-474F-938A-5E8A2D6D196F}"/>
              </a:ext>
            </a:extLst>
          </p:cNvPr>
          <p:cNvSpPr>
            <a:spLocks noChangeArrowheads="1"/>
          </p:cNvSpPr>
          <p:nvPr/>
        </p:nvSpPr>
        <p:spPr bwMode="auto">
          <a:xfrm>
            <a:off x="849014" y="4534282"/>
            <a:ext cx="86607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通过加密等策略确保对用户身份和发布内容进行鉴别，可以有针对性的实现有效防御</a:t>
            </a:r>
          </a:p>
        </p:txBody>
      </p:sp>
      <p:sp>
        <p:nvSpPr>
          <p:cNvPr id="11" name="Rectangle 1">
            <a:extLst>
              <a:ext uri="{FF2B5EF4-FFF2-40B4-BE49-F238E27FC236}">
                <a16:creationId xmlns:a16="http://schemas.microsoft.com/office/drawing/2014/main" id="{E55D84FC-9120-4A09-B32F-B36C362D6470}"/>
              </a:ext>
            </a:extLst>
          </p:cNvPr>
          <p:cNvSpPr>
            <a:spLocks noChangeArrowheads="1"/>
          </p:cNvSpPr>
          <p:nvPr/>
        </p:nvSpPr>
        <p:spPr bwMode="auto">
          <a:xfrm>
            <a:off x="908480" y="3698005"/>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防御策略</a:t>
            </a:r>
          </a:p>
        </p:txBody>
      </p:sp>
    </p:spTree>
    <p:extLst>
      <p:ext uri="{BB962C8B-B14F-4D97-AF65-F5344CB8AC3E}">
        <p14:creationId xmlns:p14="http://schemas.microsoft.com/office/powerpoint/2010/main" val="2173589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恶意服务器回复伪造攻击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
            <a:extLst>
              <a:ext uri="{FF2B5EF4-FFF2-40B4-BE49-F238E27FC236}">
                <a16:creationId xmlns:a16="http://schemas.microsoft.com/office/drawing/2014/main" id="{B402F5FD-38E7-4A1F-83F6-F45CE23950F6}"/>
              </a:ext>
            </a:extLst>
          </p:cNvPr>
          <p:cNvSpPr>
            <a:spLocks noChangeArrowheads="1"/>
          </p:cNvSpPr>
          <p:nvPr/>
        </p:nvSpPr>
        <p:spPr bwMode="auto">
          <a:xfrm>
            <a:off x="849014" y="2534865"/>
            <a:ext cx="8660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攻击者可以依赖于目标权威服务器或 </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 </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软件存在的漏洞，控制特定的权威域名服务器，篡改区域文件中的授权数据，对</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查询形成恶意服务器回复伪造攻击</a:t>
            </a:r>
          </a:p>
        </p:txBody>
      </p:sp>
      <p:sp>
        <p:nvSpPr>
          <p:cNvPr id="16" name="Rectangle 1">
            <a:extLst>
              <a:ext uri="{FF2B5EF4-FFF2-40B4-BE49-F238E27FC236}">
                <a16:creationId xmlns:a16="http://schemas.microsoft.com/office/drawing/2014/main" id="{1ED2A25D-57DA-4E3A-9694-A8DB0B7E2972}"/>
              </a:ext>
            </a:extLst>
          </p:cNvPr>
          <p:cNvSpPr>
            <a:spLocks noChangeArrowheads="1"/>
          </p:cNvSpPr>
          <p:nvPr/>
        </p:nvSpPr>
        <p:spPr bwMode="auto">
          <a:xfrm>
            <a:off x="849014" y="4118081"/>
            <a:ext cx="86607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成功攻破权威域名服务器的难度较大，实际中可行性并不高。而攻击者利用域名系统冗余的架构设计使很多域名之间存在错综复杂的解析依赖，通过控制其中一环，能够逐步实现劫持特定域名权威服务器</a:t>
            </a:r>
          </a:p>
        </p:txBody>
      </p:sp>
      <p:sp>
        <p:nvSpPr>
          <p:cNvPr id="17" name="Rectangle 1">
            <a:extLst>
              <a:ext uri="{FF2B5EF4-FFF2-40B4-BE49-F238E27FC236}">
                <a16:creationId xmlns:a16="http://schemas.microsoft.com/office/drawing/2014/main" id="{EEAEEDF4-F965-432E-A376-431E7C875375}"/>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攻击策略</a:t>
            </a:r>
          </a:p>
        </p:txBody>
      </p:sp>
    </p:spTree>
    <p:extLst>
      <p:ext uri="{BB962C8B-B14F-4D97-AF65-F5344CB8AC3E}">
        <p14:creationId xmlns:p14="http://schemas.microsoft.com/office/powerpoint/2010/main" val="3809063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恶意服务器回复伪造攻击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
            <a:extLst>
              <a:ext uri="{FF2B5EF4-FFF2-40B4-BE49-F238E27FC236}">
                <a16:creationId xmlns:a16="http://schemas.microsoft.com/office/drawing/2014/main" id="{B402F5FD-38E7-4A1F-83F6-F45CE23950F6}"/>
              </a:ext>
            </a:extLst>
          </p:cNvPr>
          <p:cNvSpPr>
            <a:spLocks noChangeArrowheads="1"/>
          </p:cNvSpPr>
          <p:nvPr/>
        </p:nvSpPr>
        <p:spPr bwMode="auto">
          <a:xfrm>
            <a:off x="849014" y="2142182"/>
            <a:ext cx="8660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当误植域名攻击用于域名服务器时，即某个授权记录错误且被攻击者发现，攻击者申请该错误的授权记录对应域名，将查询引导至恶意权威服务器发起伪造回复</a:t>
            </a:r>
          </a:p>
        </p:txBody>
      </p:sp>
      <p:sp>
        <p:nvSpPr>
          <p:cNvPr id="16" name="Rectangle 1">
            <a:extLst>
              <a:ext uri="{FF2B5EF4-FFF2-40B4-BE49-F238E27FC236}">
                <a16:creationId xmlns:a16="http://schemas.microsoft.com/office/drawing/2014/main" id="{1ED2A25D-57DA-4E3A-9694-A8DB0B7E2972}"/>
              </a:ext>
            </a:extLst>
          </p:cNvPr>
          <p:cNvSpPr>
            <a:spLocks noChangeArrowheads="1"/>
          </p:cNvSpPr>
          <p:nvPr/>
        </p:nvSpPr>
        <p:spPr bwMode="auto">
          <a:xfrm>
            <a:off x="849014" y="3635865"/>
            <a:ext cx="86607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这一攻击的前提是很多域名服务器存在依赖关系，如</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xy.com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的授权记录为</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ns1.xy.com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称为符合</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bailiwick</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规则（</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in-bailiwick</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），不存在依赖关系；相反，不符合</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bailiwick</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规则（</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out-of-bailiwick</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）的域名服务器域（</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nameserver domain</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NSDOM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）称为存在依赖关系，排名前</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10,000</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 </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NSDOMs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中有</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36.4%</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存在这种现象</a:t>
            </a:r>
          </a:p>
        </p:txBody>
      </p:sp>
      <p:sp>
        <p:nvSpPr>
          <p:cNvPr id="17" name="Rectangle 1">
            <a:extLst>
              <a:ext uri="{FF2B5EF4-FFF2-40B4-BE49-F238E27FC236}">
                <a16:creationId xmlns:a16="http://schemas.microsoft.com/office/drawing/2014/main" id="{EEAEEDF4-F965-432E-A376-431E7C875375}"/>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利用误植域名（</a:t>
            </a:r>
            <a:r>
              <a:rPr kumimoji="0" lang="en-US" altLang="zh-CN" sz="28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typosquatting</a:t>
            </a: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a:t>
            </a:r>
          </a:p>
        </p:txBody>
      </p:sp>
    </p:spTree>
    <p:extLst>
      <p:ext uri="{BB962C8B-B14F-4D97-AF65-F5344CB8AC3E}">
        <p14:creationId xmlns:p14="http://schemas.microsoft.com/office/powerpoint/2010/main" val="410506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的演进</a:t>
            </a:r>
          </a:p>
        </p:txBody>
      </p:sp>
      <p:sp>
        <p:nvSpPr>
          <p:cNvPr id="2" name="矩形 1">
            <a:extLst>
              <a:ext uri="{FF2B5EF4-FFF2-40B4-BE49-F238E27FC236}">
                <a16:creationId xmlns:a16="http://schemas.microsoft.com/office/drawing/2014/main" id="{1D37DB15-DF76-45B4-BCD0-A2011BD89F3B}"/>
              </a:ext>
            </a:extLst>
          </p:cNvPr>
          <p:cNvSpPr/>
          <p:nvPr/>
        </p:nvSpPr>
        <p:spPr>
          <a:xfrm>
            <a:off x="7113340" y="2272620"/>
            <a:ext cx="4048290" cy="1689052"/>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域名系统（</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）功能：实现域名与</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间转换</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304800" algn="just">
              <a:lnSpc>
                <a:spcPct val="150000"/>
              </a:lnSpc>
            </a:pP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7B9CFD9-D2EF-4468-9C7B-6B28D3793E8F}"/>
              </a:ext>
            </a:extLst>
          </p:cNvPr>
          <p:cNvPicPr>
            <a:picLocks noChangeAspect="1"/>
          </p:cNvPicPr>
          <p:nvPr/>
        </p:nvPicPr>
        <p:blipFill>
          <a:blip r:embed="rId3"/>
          <a:stretch>
            <a:fillRect/>
          </a:stretch>
        </p:blipFill>
        <p:spPr>
          <a:xfrm>
            <a:off x="1451263" y="3731992"/>
            <a:ext cx="9144000" cy="2143718"/>
          </a:xfrm>
          <a:prstGeom prst="rect">
            <a:avLst/>
          </a:prstGeom>
        </p:spPr>
      </p:pic>
      <p:sp>
        <p:nvSpPr>
          <p:cNvPr id="6" name="矩形 51">
            <a:extLst>
              <a:ext uri="{FF2B5EF4-FFF2-40B4-BE49-F238E27FC236}">
                <a16:creationId xmlns:a16="http://schemas.microsoft.com/office/drawing/2014/main" id="{65371626-FFF8-4588-99BB-5C7CBA19CD82}"/>
              </a:ext>
            </a:extLst>
          </p:cNvPr>
          <p:cNvSpPr>
            <a:spLocks noChangeArrowheads="1"/>
          </p:cNvSpPr>
          <p:nvPr/>
        </p:nvSpPr>
        <p:spPr bwMode="auto">
          <a:xfrm>
            <a:off x="0" y="6027003"/>
            <a:ext cx="12192000" cy="830997"/>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0"/>
              </a:spcBef>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lgn="ctr">
              <a:spcBef>
                <a:spcPct val="0"/>
              </a:spcBef>
              <a:buFont typeface="Arial" panose="020B0604020202020204" pitchFamily="34" charset="0"/>
              <a:buNone/>
            </a:pP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没有</a:t>
            </a:r>
            <a:r>
              <a:rPr lang="en-US" altLang="zh-CN"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DNS</a:t>
            </a: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，互联网就无法工作</a:t>
            </a:r>
            <a:endParaRPr lang="en-US" altLang="zh-CN" sz="32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lgn="ctr">
              <a:spcBef>
                <a:spcPct val="0"/>
              </a:spcBef>
              <a:buFont typeface="Arial" panose="020B0604020202020204" pitchFamily="34" charset="0"/>
              <a:buNone/>
            </a:pPr>
            <a:endParaRPr lang="zh-CN" altLang="en-US"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p:txBody>
      </p:sp>
      <p:sp>
        <p:nvSpPr>
          <p:cNvPr id="7" name="椭圆 6">
            <a:extLst>
              <a:ext uri="{FF2B5EF4-FFF2-40B4-BE49-F238E27FC236}">
                <a16:creationId xmlns:a16="http://schemas.microsoft.com/office/drawing/2014/main" id="{8B5F0532-E8A1-440A-ACFE-B6CF018C165D}"/>
              </a:ext>
            </a:extLst>
          </p:cNvPr>
          <p:cNvSpPr/>
          <p:nvPr/>
        </p:nvSpPr>
        <p:spPr>
          <a:xfrm>
            <a:off x="5234081" y="1812245"/>
            <a:ext cx="1999345" cy="1884242"/>
          </a:xfrm>
          <a:prstGeom prst="ellipse">
            <a:avLst/>
          </a:prstGeom>
          <a:solidFill>
            <a:srgbClr val="4675BA"/>
          </a:solidFill>
          <a:ln>
            <a:noFill/>
          </a:ln>
        </p:spPr>
        <p:txBody>
          <a:bodyPr vert="horz" wrap="square" lIns="91440" tIns="45720" rIns="91440" bIns="45720" numCol="1" anchor="t" anchorCtr="0" compatLnSpc="1"/>
          <a:lstStyle/>
          <a:p>
            <a:endParaRPr lang="zh-CN" altLang="en-US"/>
          </a:p>
        </p:txBody>
      </p:sp>
      <p:cxnSp>
        <p:nvCxnSpPr>
          <p:cNvPr id="10" name="直接连接符 9">
            <a:extLst>
              <a:ext uri="{FF2B5EF4-FFF2-40B4-BE49-F238E27FC236}">
                <a16:creationId xmlns:a16="http://schemas.microsoft.com/office/drawing/2014/main" id="{8ADA10F2-8FE8-487B-8F78-D308771E1723}"/>
              </a:ext>
            </a:extLst>
          </p:cNvPr>
          <p:cNvCxnSpPr>
            <a:cxnSpLocks/>
          </p:cNvCxnSpPr>
          <p:nvPr/>
        </p:nvCxnSpPr>
        <p:spPr>
          <a:xfrm flipH="1">
            <a:off x="7883998" y="2057137"/>
            <a:ext cx="197966" cy="1422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2AF8FFF-8FA6-4B36-952D-73D665E716B2}"/>
              </a:ext>
            </a:extLst>
          </p:cNvPr>
          <p:cNvCxnSpPr>
            <a:cxnSpLocks/>
          </p:cNvCxnSpPr>
          <p:nvPr/>
        </p:nvCxnSpPr>
        <p:spPr>
          <a:xfrm flipH="1">
            <a:off x="8159838" y="2859334"/>
            <a:ext cx="69755" cy="501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9CD9ADE-BBAB-430B-8A7F-1422BDB332C9}"/>
              </a:ext>
            </a:extLst>
          </p:cNvPr>
          <p:cNvCxnSpPr>
            <a:cxnSpLocks/>
          </p:cNvCxnSpPr>
          <p:nvPr/>
        </p:nvCxnSpPr>
        <p:spPr>
          <a:xfrm flipH="1">
            <a:off x="5186813" y="3461684"/>
            <a:ext cx="69755" cy="501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74444E2-D22E-4253-B559-AF508AEE8E42}"/>
              </a:ext>
            </a:extLst>
          </p:cNvPr>
          <p:cNvSpPr/>
          <p:nvPr/>
        </p:nvSpPr>
        <p:spPr>
          <a:xfrm>
            <a:off x="341713" y="1405021"/>
            <a:ext cx="4513750" cy="1689052"/>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网络空间两套命名体系：用于路由寻址的</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IP</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地址和便于人类记忆的域名（</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Domain Name</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5122" name="Picture 2">
            <a:extLst>
              <a:ext uri="{FF2B5EF4-FFF2-40B4-BE49-F238E27FC236}">
                <a16:creationId xmlns:a16="http://schemas.microsoft.com/office/drawing/2014/main" id="{CC09C71F-0832-40DB-A7E3-FC5B1D14A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828" y="1894883"/>
            <a:ext cx="1714727" cy="1670915"/>
          </a:xfrm>
          <a:prstGeom prst="ellipse">
            <a:avLst/>
          </a:prstGeom>
          <a:solidFill>
            <a:schemeClr val="bg1">
              <a:alpha val="20000"/>
            </a:schemeClr>
          </a:solidFill>
          <a:ln>
            <a:noFill/>
          </a:ln>
        </p:spPr>
      </p:pic>
      <p:sp>
        <p:nvSpPr>
          <p:cNvPr id="9" name="椭圆 8">
            <a:extLst>
              <a:ext uri="{FF2B5EF4-FFF2-40B4-BE49-F238E27FC236}">
                <a16:creationId xmlns:a16="http://schemas.microsoft.com/office/drawing/2014/main" id="{9C458F98-45EB-4955-BBA1-6FD92C0DA363}"/>
              </a:ext>
            </a:extLst>
          </p:cNvPr>
          <p:cNvSpPr/>
          <p:nvPr/>
        </p:nvSpPr>
        <p:spPr>
          <a:xfrm>
            <a:off x="4981669" y="1812245"/>
            <a:ext cx="776378" cy="731682"/>
          </a:xfrm>
          <a:prstGeom prst="ellipse">
            <a:avLst/>
          </a:prstGeom>
          <a:solidFill>
            <a:srgbClr val="E52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400" dirty="0">
                <a:solidFill>
                  <a:schemeClr val="bg1"/>
                </a:solidFill>
                <a:latin typeface="微软雅黑" panose="020B0503020204020204" pitchFamily="34" charset="-122"/>
                <a:ea typeface="微软雅黑" panose="020B0503020204020204" pitchFamily="34" charset="-122"/>
              </a:rPr>
              <a:t>命名体系</a:t>
            </a:r>
          </a:p>
        </p:txBody>
      </p:sp>
      <p:sp>
        <p:nvSpPr>
          <p:cNvPr id="23" name="椭圆 22">
            <a:extLst>
              <a:ext uri="{FF2B5EF4-FFF2-40B4-BE49-F238E27FC236}">
                <a16:creationId xmlns:a16="http://schemas.microsoft.com/office/drawing/2014/main" id="{9DDC95F9-7F24-4F41-A0ED-917823879ED3}"/>
              </a:ext>
            </a:extLst>
          </p:cNvPr>
          <p:cNvSpPr/>
          <p:nvPr/>
        </p:nvSpPr>
        <p:spPr>
          <a:xfrm>
            <a:off x="6589374" y="2909471"/>
            <a:ext cx="690928" cy="737632"/>
          </a:xfrm>
          <a:prstGeom prst="ellipse">
            <a:avLst/>
          </a:prstGeom>
          <a:solidFill>
            <a:srgbClr val="E52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chemeClr val="bg1"/>
                </a:solidFill>
                <a:latin typeface="微软雅黑" panose="020B0503020204020204" pitchFamily="34" charset="-122"/>
                <a:ea typeface="微软雅黑" panose="020B0503020204020204" pitchFamily="34" charset="-122"/>
              </a:rPr>
              <a:t>域名系统</a:t>
            </a:r>
          </a:p>
        </p:txBody>
      </p:sp>
    </p:spTree>
    <p:extLst>
      <p:ext uri="{BB962C8B-B14F-4D97-AF65-F5344CB8AC3E}">
        <p14:creationId xmlns:p14="http://schemas.microsoft.com/office/powerpoint/2010/main" val="3249342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恶意服务器回复伪造攻击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5899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Rectangle 1">
            <a:extLst>
              <a:ext uri="{FF2B5EF4-FFF2-40B4-BE49-F238E27FC236}">
                <a16:creationId xmlns:a16="http://schemas.microsoft.com/office/drawing/2014/main" id="{EEAEEDF4-F965-432E-A376-431E7C875375}"/>
              </a:ext>
            </a:extLst>
          </p:cNvPr>
          <p:cNvSpPr>
            <a:spLocks noChangeArrowheads="1"/>
          </p:cNvSpPr>
          <p:nvPr/>
        </p:nvSpPr>
        <p:spPr bwMode="auto">
          <a:xfrm>
            <a:off x="6096000" y="1851579"/>
            <a:ext cx="605846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①</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递归解析器解析</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misconfigured.com</a:t>
            </a:r>
          </a:p>
          <a:p>
            <a:pPr eaLnBrk="0" fontAlgn="base" hangingPunct="0">
              <a:spcBef>
                <a:spcPct val="0"/>
              </a:spcBef>
              <a:spcAft>
                <a:spcPct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②</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域名服务器指向</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ns.typo-ns.com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，需向</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ns.m1.xyz</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查询</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eaLnBrk="0" fontAlgn="base" hangingPunct="0">
              <a:spcBef>
                <a:spcPct val="0"/>
              </a:spcBef>
              <a:spcAft>
                <a:spcPct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③</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递归解析器向另一个</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TLD</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服务器发起</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ns.m1.xyz</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的域名解析请求</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eaLnBrk="0" fontAlgn="base" hangingPunct="0">
              <a:spcBef>
                <a:spcPct val="0"/>
              </a:spcBef>
              <a:spcAft>
                <a:spcPct val="0"/>
              </a:spcAft>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④</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得到</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1.2.3.4 </a:t>
            </a:r>
          </a:p>
          <a:p>
            <a:pPr eaLnBrk="0" fontAlgn="base" hangingPunct="0">
              <a:spcBef>
                <a:spcPct val="0"/>
              </a:spcBef>
              <a:spcAft>
                <a:spcPct val="0"/>
              </a:spcAft>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⑤</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解析器需要对</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 M1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进行查询以获取</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ns.typo-ns.com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IP</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地址</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⑥</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得到</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5.6.7.8 </a:t>
            </a:r>
          </a:p>
          <a:p>
            <a:pPr eaLnBrk="0" fontAlgn="base" hangingPunct="0">
              <a:spcBef>
                <a:spcPct val="0"/>
              </a:spcBef>
              <a:spcAft>
                <a:spcPct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⑦</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获得</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misconfigured.com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的域名服务器（</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 M2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IP</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地址，并随后向其发出请求</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2">
            <a:extLst>
              <a:ext uri="{FF2B5EF4-FFF2-40B4-BE49-F238E27FC236}">
                <a16:creationId xmlns:a16="http://schemas.microsoft.com/office/drawing/2014/main" id="{3321227E-3D69-44F3-85D9-B654F55DFB69}"/>
              </a:ext>
            </a:extLst>
          </p:cNvPr>
          <p:cNvSpPr>
            <a:spLocks noChangeArrowheads="1"/>
          </p:cNvSpPr>
          <p:nvPr/>
        </p:nvSpPr>
        <p:spPr bwMode="auto">
          <a:xfrm>
            <a:off x="613186" y="1995024"/>
            <a:ext cx="161010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842B05A9-653A-46D7-AB02-633CFB9BF04B}"/>
              </a:ext>
            </a:extLst>
          </p:cNvPr>
          <p:cNvGraphicFramePr>
            <a:graphicFrameLocks noChangeAspect="1"/>
          </p:cNvGraphicFramePr>
          <p:nvPr>
            <p:extLst>
              <p:ext uri="{D42A27DB-BD31-4B8C-83A1-F6EECF244321}">
                <p14:modId xmlns:p14="http://schemas.microsoft.com/office/powerpoint/2010/main" val="3216658656"/>
              </p:ext>
            </p:extLst>
          </p:nvPr>
        </p:nvGraphicFramePr>
        <p:xfrm>
          <a:off x="300035" y="1697964"/>
          <a:ext cx="5572461" cy="4629042"/>
        </p:xfrm>
        <a:graphic>
          <a:graphicData uri="http://schemas.openxmlformats.org/presentationml/2006/ole">
            <mc:AlternateContent xmlns:mc="http://schemas.openxmlformats.org/markup-compatibility/2006">
              <mc:Choice xmlns:v="urn:schemas-microsoft-com:vml" Requires="v">
                <p:oleObj name="Visio" r:id="rId3" imgW="4219659" imgH="3505257" progId="Visio.Drawing.15">
                  <p:embed/>
                </p:oleObj>
              </mc:Choice>
              <mc:Fallback>
                <p:oleObj name="Visio" r:id="rId3" imgW="4219659" imgH="350525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5" y="1697964"/>
                        <a:ext cx="5572461" cy="4629042"/>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EFE6AA51-F76D-4754-A08B-72C951FA4E27}"/>
              </a:ext>
            </a:extLst>
          </p:cNvPr>
          <p:cNvSpPr txBox="1"/>
          <p:nvPr/>
        </p:nvSpPr>
        <p:spPr>
          <a:xfrm>
            <a:off x="27795" y="972376"/>
            <a:ext cx="11521202" cy="830997"/>
          </a:xfrm>
          <a:prstGeom prst="rect">
            <a:avLst/>
          </a:prstGeom>
          <a:noFill/>
        </p:spPr>
        <p:txBody>
          <a:bodyPr wrap="square">
            <a:spAutoFit/>
          </a:bodyPr>
          <a:lstStyle/>
          <a:p>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攻击者注册域名</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typo-ns.com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，用户访问</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misconfigured.com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记录中有</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ns.typo-ns.com</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p>
        </p:txBody>
      </p:sp>
      <p:sp>
        <p:nvSpPr>
          <p:cNvPr id="14" name="文本框 13">
            <a:extLst>
              <a:ext uri="{FF2B5EF4-FFF2-40B4-BE49-F238E27FC236}">
                <a16:creationId xmlns:a16="http://schemas.microsoft.com/office/drawing/2014/main" id="{44AE576E-2759-48CE-87B3-6433B080A882}"/>
              </a:ext>
            </a:extLst>
          </p:cNvPr>
          <p:cNvSpPr txBox="1"/>
          <p:nvPr/>
        </p:nvSpPr>
        <p:spPr>
          <a:xfrm>
            <a:off x="5788396" y="6405039"/>
            <a:ext cx="9764038" cy="461665"/>
          </a:xfrm>
          <a:prstGeom prst="rect">
            <a:avLst/>
          </a:prstGeom>
          <a:noFill/>
        </p:spPr>
        <p:txBody>
          <a:bodyPr wrap="square">
            <a:spAutoFit/>
          </a:bodyPr>
          <a:lstStyle/>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NS M2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就可以回复伪造信息，实现伪造</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攻击</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22887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恶意服务器回复伪造攻击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7842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
            <a:extLst>
              <a:ext uri="{FF2B5EF4-FFF2-40B4-BE49-F238E27FC236}">
                <a16:creationId xmlns:a16="http://schemas.microsoft.com/office/drawing/2014/main" id="{B402F5FD-38E7-4A1F-83F6-F45CE23950F6}"/>
              </a:ext>
            </a:extLst>
          </p:cNvPr>
          <p:cNvSpPr>
            <a:spLocks noChangeArrowheads="1"/>
          </p:cNvSpPr>
          <p:nvPr/>
        </p:nvSpPr>
        <p:spPr bwMode="auto">
          <a:xfrm>
            <a:off x="849014" y="2117098"/>
            <a:ext cx="86607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域名系统存在复杂的解析依赖</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服务对发布内容缺乏验证能力，存在错误输入的域名记录</a:t>
            </a:r>
          </a:p>
        </p:txBody>
      </p:sp>
      <p:sp>
        <p:nvSpPr>
          <p:cNvPr id="16" name="Rectangle 1">
            <a:extLst>
              <a:ext uri="{FF2B5EF4-FFF2-40B4-BE49-F238E27FC236}">
                <a16:creationId xmlns:a16="http://schemas.microsoft.com/office/drawing/2014/main" id="{1ED2A25D-57DA-4E3A-9694-A8DB0B7E2972}"/>
              </a:ext>
            </a:extLst>
          </p:cNvPr>
          <p:cNvSpPr>
            <a:spLocks noChangeArrowheads="1"/>
          </p:cNvSpPr>
          <p:nvPr/>
        </p:nvSpPr>
        <p:spPr bwMode="auto">
          <a:xfrm>
            <a:off x="849014" y="3357565"/>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防御策略</a:t>
            </a:r>
          </a:p>
        </p:txBody>
      </p:sp>
      <p:sp>
        <p:nvSpPr>
          <p:cNvPr id="17" name="Rectangle 1">
            <a:extLst>
              <a:ext uri="{FF2B5EF4-FFF2-40B4-BE49-F238E27FC236}">
                <a16:creationId xmlns:a16="http://schemas.microsoft.com/office/drawing/2014/main" id="{EEAEEDF4-F965-432E-A376-431E7C875375}"/>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根本原因</a:t>
            </a:r>
          </a:p>
        </p:txBody>
      </p:sp>
      <p:sp>
        <p:nvSpPr>
          <p:cNvPr id="11" name="Rectangle 1">
            <a:extLst>
              <a:ext uri="{FF2B5EF4-FFF2-40B4-BE49-F238E27FC236}">
                <a16:creationId xmlns:a16="http://schemas.microsoft.com/office/drawing/2014/main" id="{CB5097B3-8276-4335-9D44-BE8CBD6B8CB9}"/>
              </a:ext>
            </a:extLst>
          </p:cNvPr>
          <p:cNvSpPr>
            <a:spLocks noChangeArrowheads="1"/>
          </p:cNvSpPr>
          <p:nvPr/>
        </p:nvSpPr>
        <p:spPr bwMode="auto">
          <a:xfrm>
            <a:off x="855461" y="4105589"/>
            <a:ext cx="86607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确保每一条域名记录的正确性</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对发布内容建立审核机制，从根上防止接受恶意信息</a:t>
            </a:r>
          </a:p>
        </p:txBody>
      </p:sp>
    </p:spTree>
    <p:extLst>
      <p:ext uri="{BB962C8B-B14F-4D97-AF65-F5344CB8AC3E}">
        <p14:creationId xmlns:p14="http://schemas.microsoft.com/office/powerpoint/2010/main" val="537929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拒绝服务攻击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7842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
            <a:extLst>
              <a:ext uri="{FF2B5EF4-FFF2-40B4-BE49-F238E27FC236}">
                <a16:creationId xmlns:a16="http://schemas.microsoft.com/office/drawing/2014/main" id="{B402F5FD-38E7-4A1F-83F6-F45CE23950F6}"/>
              </a:ext>
            </a:extLst>
          </p:cNvPr>
          <p:cNvSpPr>
            <a:spLocks noChangeArrowheads="1"/>
          </p:cNvSpPr>
          <p:nvPr/>
        </p:nvSpPr>
        <p:spPr bwMode="auto">
          <a:xfrm>
            <a:off x="849014" y="2014455"/>
            <a:ext cx="89839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向被攻击的服务器发送大量域名解析请求，给服务器带来了很大负载，超过一定的数量造成 </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服务器反应缓慢甚至停止服务</a:t>
            </a:r>
          </a:p>
        </p:txBody>
      </p:sp>
      <p:sp>
        <p:nvSpPr>
          <p:cNvPr id="17" name="Rectangle 1">
            <a:extLst>
              <a:ext uri="{FF2B5EF4-FFF2-40B4-BE49-F238E27FC236}">
                <a16:creationId xmlns:a16="http://schemas.microsoft.com/office/drawing/2014/main" id="{EEAEEDF4-F965-432E-A376-431E7C875375}"/>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攻击策略</a:t>
            </a:r>
          </a:p>
        </p:txBody>
      </p:sp>
      <p:sp>
        <p:nvSpPr>
          <p:cNvPr id="13" name="文本框 12">
            <a:extLst>
              <a:ext uri="{FF2B5EF4-FFF2-40B4-BE49-F238E27FC236}">
                <a16:creationId xmlns:a16="http://schemas.microsoft.com/office/drawing/2014/main" id="{61B655A5-B9A3-4266-9172-4B06239D430B}"/>
              </a:ext>
            </a:extLst>
          </p:cNvPr>
          <p:cNvSpPr txBox="1"/>
          <p:nvPr/>
        </p:nvSpPr>
        <p:spPr>
          <a:xfrm>
            <a:off x="849014" y="3743651"/>
            <a:ext cx="9730292" cy="461665"/>
          </a:xfrm>
          <a:prstGeom prst="rect">
            <a:avLst/>
          </a:prstGeom>
          <a:noFill/>
        </p:spPr>
        <p:txBody>
          <a:bodyPr wrap="square">
            <a:spAutoFit/>
          </a:bodyPr>
          <a:lstStyle/>
          <a:p>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攻击者可以通过拒绝服务攻击使得整个国家的因特网受到严重威胁</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4314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拒绝服务攻击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7842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E8E81731-EF5E-4B34-B535-87DD478560AC}"/>
              </a:ext>
            </a:extLst>
          </p:cNvPr>
          <p:cNvSpPr>
            <a:spLocks noChangeArrowheads="1"/>
          </p:cNvSpPr>
          <p:nvPr/>
        </p:nvSpPr>
        <p:spPr bwMode="auto">
          <a:xfrm>
            <a:off x="731520" y="1859211"/>
            <a:ext cx="171064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9C5765B1-C026-4775-ADA9-4F92B43DD4FC}"/>
              </a:ext>
            </a:extLst>
          </p:cNvPr>
          <p:cNvGraphicFramePr>
            <a:graphicFrameLocks noChangeAspect="1"/>
          </p:cNvGraphicFramePr>
          <p:nvPr>
            <p:extLst>
              <p:ext uri="{D42A27DB-BD31-4B8C-83A1-F6EECF244321}">
                <p14:modId xmlns:p14="http://schemas.microsoft.com/office/powerpoint/2010/main" val="3346147025"/>
              </p:ext>
            </p:extLst>
          </p:nvPr>
        </p:nvGraphicFramePr>
        <p:xfrm>
          <a:off x="1616366" y="1396246"/>
          <a:ext cx="7956130" cy="3755063"/>
        </p:xfrm>
        <a:graphic>
          <a:graphicData uri="http://schemas.openxmlformats.org/presentationml/2006/ole">
            <mc:AlternateContent xmlns:mc="http://schemas.openxmlformats.org/markup-compatibility/2006">
              <mc:Choice xmlns:v="urn:schemas-microsoft-com:vml" Requires="v">
                <p:oleObj name="Visio" r:id="rId3" imgW="6781896" imgH="3200485" progId="Visio.Drawing.15">
                  <p:embed/>
                </p:oleObj>
              </mc:Choice>
              <mc:Fallback>
                <p:oleObj name="Visio" r:id="rId3" imgW="6781896" imgH="32004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66" y="1396246"/>
                        <a:ext cx="7956130" cy="3755063"/>
                      </a:xfrm>
                      <a:prstGeom prst="rect">
                        <a:avLst/>
                      </a:prstGeom>
                      <a:noFill/>
                    </p:spPr>
                  </p:pic>
                </p:oleObj>
              </mc:Fallback>
            </mc:AlternateContent>
          </a:graphicData>
        </a:graphic>
      </p:graphicFrame>
      <p:sp>
        <p:nvSpPr>
          <p:cNvPr id="14" name="文本框 13">
            <a:extLst>
              <a:ext uri="{FF2B5EF4-FFF2-40B4-BE49-F238E27FC236}">
                <a16:creationId xmlns:a16="http://schemas.microsoft.com/office/drawing/2014/main" id="{C46809B2-184A-41C3-A848-CA45C3301F6B}"/>
              </a:ext>
            </a:extLst>
          </p:cNvPr>
          <p:cNvSpPr txBox="1"/>
          <p:nvPr/>
        </p:nvSpPr>
        <p:spPr>
          <a:xfrm>
            <a:off x="1076373" y="5614274"/>
            <a:ext cx="9730292" cy="830997"/>
          </a:xfrm>
          <a:prstGeom prst="rect">
            <a:avLst/>
          </a:prstGeom>
          <a:noFill/>
        </p:spPr>
        <p:txBody>
          <a:bodyPr wrap="square">
            <a:spAutoFit/>
          </a:bodyPr>
          <a:lstStyle/>
          <a:p>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攻击者通过控制大量用户发起</a:t>
            </a:r>
            <a:r>
              <a:rPr lang="en-US" altLang="zh-CN" sz="2400" dirty="0">
                <a:effectLst/>
                <a:latin typeface="微软雅黑" panose="020B0503020204020204" pitchFamily="34" charset="-122"/>
                <a:ea typeface="微软雅黑" panose="020B0503020204020204" pitchFamily="34" charset="-122"/>
              </a:rPr>
              <a:t>DDoS</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攻击，域名服务器可以通过分布式部署的方式，提升自己的处理能力</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8865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拒绝服务攻击</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3D82C593-AD9D-4FAD-AA46-FF15D7F34E74}"/>
              </a:ext>
            </a:extLst>
          </p:cNvPr>
          <p:cNvSpPr>
            <a:spLocks noChangeArrowheads="1"/>
          </p:cNvSpPr>
          <p:nvPr/>
        </p:nvSpPr>
        <p:spPr bwMode="auto">
          <a:xfrm>
            <a:off x="2425298" y="1178423"/>
            <a:ext cx="1212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E8E81731-EF5E-4B34-B535-87DD478560AC}"/>
              </a:ext>
            </a:extLst>
          </p:cNvPr>
          <p:cNvSpPr>
            <a:spLocks noChangeArrowheads="1"/>
          </p:cNvSpPr>
          <p:nvPr/>
        </p:nvSpPr>
        <p:spPr bwMode="auto">
          <a:xfrm>
            <a:off x="731520" y="1859211"/>
            <a:ext cx="171064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11FFDC39-2E84-4CCA-9215-2B4E125B9782}"/>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52B2A28C-2CDB-47AA-A3A8-2FE9B9D8D6AD}"/>
              </a:ext>
            </a:extLst>
          </p:cNvPr>
          <p:cNvSpPr>
            <a:spLocks noChangeArrowheads="1"/>
          </p:cNvSpPr>
          <p:nvPr/>
        </p:nvSpPr>
        <p:spPr bwMode="auto">
          <a:xfrm>
            <a:off x="849014" y="2199121"/>
            <a:ext cx="8660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大量恶意请求到达被攻击服务器并为被攻击服务器接受</a:t>
            </a:r>
          </a:p>
        </p:txBody>
      </p:sp>
      <p:sp>
        <p:nvSpPr>
          <p:cNvPr id="13" name="Rectangle 1">
            <a:extLst>
              <a:ext uri="{FF2B5EF4-FFF2-40B4-BE49-F238E27FC236}">
                <a16:creationId xmlns:a16="http://schemas.microsoft.com/office/drawing/2014/main" id="{A308EB7A-2165-4ECA-BC5C-E97E4638DEE7}"/>
              </a:ext>
            </a:extLst>
          </p:cNvPr>
          <p:cNvSpPr>
            <a:spLocks noChangeArrowheads="1"/>
          </p:cNvSpPr>
          <p:nvPr/>
        </p:nvSpPr>
        <p:spPr bwMode="auto">
          <a:xfrm>
            <a:off x="849014" y="320966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防御策略</a:t>
            </a:r>
          </a:p>
        </p:txBody>
      </p:sp>
      <p:sp>
        <p:nvSpPr>
          <p:cNvPr id="15" name="Rectangle 1">
            <a:extLst>
              <a:ext uri="{FF2B5EF4-FFF2-40B4-BE49-F238E27FC236}">
                <a16:creationId xmlns:a16="http://schemas.microsoft.com/office/drawing/2014/main" id="{75868892-7722-404B-9B18-4D1DE4DB66DD}"/>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根本原因</a:t>
            </a:r>
          </a:p>
        </p:txBody>
      </p:sp>
      <p:sp>
        <p:nvSpPr>
          <p:cNvPr id="16" name="Rectangle 1">
            <a:extLst>
              <a:ext uri="{FF2B5EF4-FFF2-40B4-BE49-F238E27FC236}">
                <a16:creationId xmlns:a16="http://schemas.microsoft.com/office/drawing/2014/main" id="{8F041F97-7025-4C4F-A03A-94D66D03B12D}"/>
              </a:ext>
            </a:extLst>
          </p:cNvPr>
          <p:cNvSpPr>
            <a:spLocks noChangeArrowheads="1"/>
          </p:cNvSpPr>
          <p:nvPr/>
        </p:nvSpPr>
        <p:spPr bwMode="auto">
          <a:xfrm>
            <a:off x="855461" y="3752911"/>
            <a:ext cx="86607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提前检测并过滤网络恶意流量</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安全的网络体系架构，如采用真实网络地址保障每一台接入网络计算机的安全性，建立快速</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DDoS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溯源机制</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专用的</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请求过滤系统，有目的性的针对</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数据包进行恶意流量进行过滤</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32788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展望</a:t>
            </a:r>
          </a:p>
        </p:txBody>
      </p:sp>
      <p:sp>
        <p:nvSpPr>
          <p:cNvPr id="5" name="Rectangle 2">
            <a:extLst>
              <a:ext uri="{FF2B5EF4-FFF2-40B4-BE49-F238E27FC236}">
                <a16:creationId xmlns:a16="http://schemas.microsoft.com/office/drawing/2014/main" id="{FA93EFFB-0480-4B96-BA82-DEAB3E0A857E}"/>
              </a:ext>
            </a:extLst>
          </p:cNvPr>
          <p:cNvSpPr>
            <a:spLocks noChangeArrowheads="1"/>
          </p:cNvSpPr>
          <p:nvPr/>
        </p:nvSpPr>
        <p:spPr bwMode="auto">
          <a:xfrm>
            <a:off x="2152650" y="1972543"/>
            <a:ext cx="17308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860669D-C8F6-4F61-9EB8-0E32557C81F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50E33959-EC61-4A2C-BA41-AB900E31EE21}"/>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E8E81731-EF5E-4B34-B535-87DD478560AC}"/>
              </a:ext>
            </a:extLst>
          </p:cNvPr>
          <p:cNvSpPr>
            <a:spLocks noChangeArrowheads="1"/>
          </p:cNvSpPr>
          <p:nvPr/>
        </p:nvSpPr>
        <p:spPr bwMode="auto">
          <a:xfrm>
            <a:off x="731520" y="1859211"/>
            <a:ext cx="171064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11FFDC39-2E84-4CCA-9215-2B4E125B9782}"/>
              </a:ext>
            </a:extLst>
          </p:cNvPr>
          <p:cNvSpPr>
            <a:spLocks noChangeArrowheads="1"/>
          </p:cNvSpPr>
          <p:nvPr/>
        </p:nvSpPr>
        <p:spPr bwMode="auto">
          <a:xfrm>
            <a:off x="2059307" y="132863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52B2A28C-2CDB-47AA-A3A8-2FE9B9D8D6AD}"/>
              </a:ext>
            </a:extLst>
          </p:cNvPr>
          <p:cNvSpPr>
            <a:spLocks noChangeArrowheads="1"/>
          </p:cNvSpPr>
          <p:nvPr/>
        </p:nvSpPr>
        <p:spPr bwMode="auto">
          <a:xfrm>
            <a:off x="855461" y="1933831"/>
            <a:ext cx="102464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基于签名技术、加密技术提升协议机制安全性是提升</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安全的重要途径</a:t>
            </a:r>
          </a:p>
        </p:txBody>
      </p:sp>
      <p:sp>
        <p:nvSpPr>
          <p:cNvPr id="13" name="Rectangle 1">
            <a:extLst>
              <a:ext uri="{FF2B5EF4-FFF2-40B4-BE49-F238E27FC236}">
                <a16:creationId xmlns:a16="http://schemas.microsoft.com/office/drawing/2014/main" id="{A308EB7A-2165-4ECA-BC5C-E97E4638DEE7}"/>
              </a:ext>
            </a:extLst>
          </p:cNvPr>
          <p:cNvSpPr>
            <a:spLocks noChangeArrowheads="1"/>
          </p:cNvSpPr>
          <p:nvPr/>
        </p:nvSpPr>
        <p:spPr bwMode="auto">
          <a:xfrm>
            <a:off x="780157" y="2689652"/>
            <a:ext cx="92244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针对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生态系统变化引入的新型安全威胁寻找解决方案</a:t>
            </a:r>
          </a:p>
        </p:txBody>
      </p:sp>
      <p:sp>
        <p:nvSpPr>
          <p:cNvPr id="15" name="Rectangle 1">
            <a:extLst>
              <a:ext uri="{FF2B5EF4-FFF2-40B4-BE49-F238E27FC236}">
                <a16:creationId xmlns:a16="http://schemas.microsoft.com/office/drawing/2014/main" id="{75868892-7722-404B-9B18-4D1DE4DB66DD}"/>
              </a:ext>
            </a:extLst>
          </p:cNvPr>
          <p:cNvSpPr>
            <a:spLocks noChangeArrowheads="1"/>
          </p:cNvSpPr>
          <p:nvPr/>
        </p:nvSpPr>
        <p:spPr bwMode="auto">
          <a:xfrm>
            <a:off x="849014" y="1332312"/>
            <a:ext cx="8660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现有</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协议修改完善</a:t>
            </a:r>
          </a:p>
        </p:txBody>
      </p:sp>
      <p:sp>
        <p:nvSpPr>
          <p:cNvPr id="16" name="Rectangle 1">
            <a:extLst>
              <a:ext uri="{FF2B5EF4-FFF2-40B4-BE49-F238E27FC236}">
                <a16:creationId xmlns:a16="http://schemas.microsoft.com/office/drawing/2014/main" id="{8F041F97-7025-4C4F-A03A-94D66D03B12D}"/>
              </a:ext>
            </a:extLst>
          </p:cNvPr>
          <p:cNvSpPr>
            <a:spLocks noChangeArrowheads="1"/>
          </p:cNvSpPr>
          <p:nvPr/>
        </p:nvSpPr>
        <p:spPr bwMode="auto">
          <a:xfrm>
            <a:off x="780157" y="3321063"/>
            <a:ext cx="10397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国际化域名的使用，以及</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转发器在扩展性能的同时也引入了新的威胁，研究这类安全威胁成为确保</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生态安全的有力支撑</a:t>
            </a:r>
          </a:p>
        </p:txBody>
      </p:sp>
      <p:sp>
        <p:nvSpPr>
          <p:cNvPr id="14" name="Rectangle 1">
            <a:extLst>
              <a:ext uri="{FF2B5EF4-FFF2-40B4-BE49-F238E27FC236}">
                <a16:creationId xmlns:a16="http://schemas.microsoft.com/office/drawing/2014/main" id="{70191E1F-EE31-42E1-A89B-4C90D27395C6}"/>
              </a:ext>
            </a:extLst>
          </p:cNvPr>
          <p:cNvSpPr>
            <a:spLocks noChangeArrowheads="1"/>
          </p:cNvSpPr>
          <p:nvPr/>
        </p:nvSpPr>
        <p:spPr bwMode="auto">
          <a:xfrm>
            <a:off x="780157" y="4447138"/>
            <a:ext cx="92244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新型架构设计</a:t>
            </a:r>
          </a:p>
        </p:txBody>
      </p:sp>
      <p:sp>
        <p:nvSpPr>
          <p:cNvPr id="17" name="Rectangle 1">
            <a:extLst>
              <a:ext uri="{FF2B5EF4-FFF2-40B4-BE49-F238E27FC236}">
                <a16:creationId xmlns:a16="http://schemas.microsoft.com/office/drawing/2014/main" id="{CB9A3FD7-03C3-4EAC-9F98-A52965426A26}"/>
              </a:ext>
            </a:extLst>
          </p:cNvPr>
          <p:cNvSpPr>
            <a:spLocks noChangeArrowheads="1"/>
          </p:cNvSpPr>
          <p:nvPr/>
        </p:nvSpPr>
        <p:spPr bwMode="auto">
          <a:xfrm>
            <a:off x="849014" y="5020028"/>
            <a:ext cx="10397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一些新型架构力图从根源上解决</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安全问题，虽然其部署较为困难，但一些思想和策略仍然有助于提升既有</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DNS</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系统的安全能力</a:t>
            </a:r>
          </a:p>
        </p:txBody>
      </p:sp>
    </p:spTree>
    <p:extLst>
      <p:ext uri="{BB962C8B-B14F-4D97-AF65-F5344CB8AC3E}">
        <p14:creationId xmlns:p14="http://schemas.microsoft.com/office/powerpoint/2010/main" val="381361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的演进</a:t>
            </a:r>
          </a:p>
        </p:txBody>
      </p:sp>
      <p:sp>
        <p:nvSpPr>
          <p:cNvPr id="6" name="矩形 51">
            <a:extLst>
              <a:ext uri="{FF2B5EF4-FFF2-40B4-BE49-F238E27FC236}">
                <a16:creationId xmlns:a16="http://schemas.microsoft.com/office/drawing/2014/main" id="{65371626-FFF8-4588-99BB-5C7CBA19CD82}"/>
              </a:ext>
            </a:extLst>
          </p:cNvPr>
          <p:cNvSpPr>
            <a:spLocks noChangeArrowheads="1"/>
          </p:cNvSpPr>
          <p:nvPr/>
        </p:nvSpPr>
        <p:spPr bwMode="auto">
          <a:xfrm>
            <a:off x="0" y="6027003"/>
            <a:ext cx="12192000" cy="707886"/>
          </a:xfrm>
          <a:prstGeom prst="rect">
            <a:avLst/>
          </a:prstGeom>
          <a:solidFill>
            <a:srgbClr val="4C8E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0"/>
              </a:spcBef>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a:p>
            <a:pPr algn="ctr">
              <a:spcBef>
                <a:spcPct val="0"/>
              </a:spcBef>
              <a:buFont typeface="Arial" panose="020B0604020202020204" pitchFamily="34" charset="0"/>
              <a:buNone/>
            </a:pP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从</a:t>
            </a:r>
            <a:r>
              <a:rPr lang="en-US" altLang="zh-CN"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host.txt</a:t>
            </a: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文件到大型分布式系统，</a:t>
            </a:r>
            <a:r>
              <a:rPr lang="en-US" altLang="zh-CN"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DNS</a:t>
            </a:r>
            <a:r>
              <a:rPr lang="zh-CN" altLang="en-US" sz="3200" dirty="0">
                <a:solidFill>
                  <a:schemeClr val="bg1"/>
                </a:solidFill>
                <a:latin typeface="微软雅黑" panose="020B0503020204020204" pitchFamily="34" charset="-122"/>
                <a:ea typeface="微软雅黑" panose="020B0503020204020204" pitchFamily="34" charset="-122"/>
                <a:sym typeface="HelveticaNeueLT Pro 67 MdCn" pitchFamily="2" charset="-122"/>
              </a:rPr>
              <a:t>用于地址与域名的映射</a:t>
            </a:r>
            <a:endParaRPr lang="zh-CN" altLang="en-US" sz="800" dirty="0">
              <a:solidFill>
                <a:schemeClr val="bg1"/>
              </a:solidFill>
              <a:latin typeface="微软雅黑" panose="020B0503020204020204" pitchFamily="34" charset="-122"/>
              <a:ea typeface="微软雅黑" panose="020B0503020204020204" pitchFamily="34" charset="-122"/>
              <a:sym typeface="HelveticaNeueLT Pro 67 MdCn" pitchFamily="2" charset="-122"/>
            </a:endParaRPr>
          </a:p>
        </p:txBody>
      </p:sp>
      <p:grpSp>
        <p:nvGrpSpPr>
          <p:cNvPr id="15" name="淘宝网Chenying0907出品 46">
            <a:extLst>
              <a:ext uri="{FF2B5EF4-FFF2-40B4-BE49-F238E27FC236}">
                <a16:creationId xmlns:a16="http://schemas.microsoft.com/office/drawing/2014/main" id="{C26710EC-A276-42F3-A69A-3825502145D9}"/>
              </a:ext>
            </a:extLst>
          </p:cNvPr>
          <p:cNvGrpSpPr/>
          <p:nvPr/>
        </p:nvGrpSpPr>
        <p:grpSpPr>
          <a:xfrm>
            <a:off x="9933553" y="2573395"/>
            <a:ext cx="849821" cy="635481"/>
            <a:chOff x="6054436" y="2405136"/>
            <a:chExt cx="849821" cy="635481"/>
          </a:xfrm>
          <a:effectLst>
            <a:outerShdw blurRad="50800" dist="38100" dir="5400000" algn="t" rotWithShape="0">
              <a:prstClr val="black">
                <a:alpha val="40000"/>
              </a:prstClr>
            </a:outerShdw>
          </a:effectLst>
        </p:grpSpPr>
        <p:sp>
          <p:nvSpPr>
            <p:cNvPr id="16" name="淘宝网Chenying0907出品 133">
              <a:extLst>
                <a:ext uri="{FF2B5EF4-FFF2-40B4-BE49-F238E27FC236}">
                  <a16:creationId xmlns:a16="http://schemas.microsoft.com/office/drawing/2014/main" id="{AA1DDF7B-4314-4299-87E0-7D991027777E}"/>
                </a:ext>
              </a:extLst>
            </p:cNvPr>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7" name="淘宝网Chenying0907出品 134">
              <a:extLst>
                <a:ext uri="{FF2B5EF4-FFF2-40B4-BE49-F238E27FC236}">
                  <a16:creationId xmlns:a16="http://schemas.microsoft.com/office/drawing/2014/main" id="{900B6268-C478-45E5-8FD6-4B12EE681457}"/>
                </a:ext>
              </a:extLst>
            </p:cNvPr>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淘宝网Chenying0907出品 135">
              <a:extLst>
                <a:ext uri="{FF2B5EF4-FFF2-40B4-BE49-F238E27FC236}">
                  <a16:creationId xmlns:a16="http://schemas.microsoft.com/office/drawing/2014/main" id="{6EFB47EC-C482-4500-946C-F8E611A214BE}"/>
                </a:ext>
              </a:extLst>
            </p:cNvPr>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淘宝网Chenying0907出品 107">
              <a:extLst>
                <a:ext uri="{FF2B5EF4-FFF2-40B4-BE49-F238E27FC236}">
                  <a16:creationId xmlns:a16="http://schemas.microsoft.com/office/drawing/2014/main" id="{783BAF1C-95DE-493A-B651-1D5011B16744}"/>
                </a:ext>
              </a:extLst>
            </p:cNvPr>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EB6949">
                <a:alpha val="73000"/>
              </a:srgbClr>
            </a:solidFill>
            <a:ln>
              <a:noFill/>
            </a:ln>
          </p:spPr>
          <p:txBody>
            <a:bodyPr/>
            <a:lstStyle/>
            <a:p>
              <a:endParaRPr lang="en-US" dirty="0"/>
            </a:p>
          </p:txBody>
        </p:sp>
        <p:sp>
          <p:nvSpPr>
            <p:cNvPr id="20" name="淘宝网Chenying0907出品 107">
              <a:extLst>
                <a:ext uri="{FF2B5EF4-FFF2-40B4-BE49-F238E27FC236}">
                  <a16:creationId xmlns:a16="http://schemas.microsoft.com/office/drawing/2014/main" id="{26125FA5-07DA-48AA-9DE1-47AD233DD485}"/>
                </a:ext>
              </a:extLst>
            </p:cNvPr>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EB6949">
                <a:alpha val="73000"/>
              </a:srgbClr>
            </a:solidFill>
            <a:ln>
              <a:noFill/>
            </a:ln>
          </p:spPr>
          <p:txBody>
            <a:bodyPr/>
            <a:lstStyle/>
            <a:p>
              <a:endParaRPr lang="en-US" dirty="0"/>
            </a:p>
          </p:txBody>
        </p:sp>
        <p:sp>
          <p:nvSpPr>
            <p:cNvPr id="22" name="淘宝网Chenying0907出品 108">
              <a:extLst>
                <a:ext uri="{FF2B5EF4-FFF2-40B4-BE49-F238E27FC236}">
                  <a16:creationId xmlns:a16="http://schemas.microsoft.com/office/drawing/2014/main" id="{BE9EFF8A-E06B-478B-B716-3D9D3E7AD160}"/>
                </a:ext>
              </a:extLst>
            </p:cNvPr>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rgbClr val="EB6949"/>
            </a:solidFill>
            <a:ln>
              <a:noFill/>
            </a:ln>
          </p:spPr>
          <p:txBody>
            <a:bodyPr/>
            <a:lstStyle/>
            <a:p>
              <a:endParaRPr lang="en-US" dirty="0"/>
            </a:p>
          </p:txBody>
        </p:sp>
        <p:sp>
          <p:nvSpPr>
            <p:cNvPr id="24" name="Oval 113">
              <a:extLst>
                <a:ext uri="{FF2B5EF4-FFF2-40B4-BE49-F238E27FC236}">
                  <a16:creationId xmlns:a16="http://schemas.microsoft.com/office/drawing/2014/main" id="{978891CA-4F25-4512-BA4F-5E125BD7C0A6}"/>
                </a:ext>
              </a:extLst>
            </p:cNvPr>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dirty="0"/>
            </a:p>
          </p:txBody>
        </p:sp>
        <p:sp>
          <p:nvSpPr>
            <p:cNvPr id="25" name="Oval 116">
              <a:extLst>
                <a:ext uri="{FF2B5EF4-FFF2-40B4-BE49-F238E27FC236}">
                  <a16:creationId xmlns:a16="http://schemas.microsoft.com/office/drawing/2014/main" id="{EF8174CD-5C71-48EA-AC69-187E644F11EC}"/>
                </a:ext>
              </a:extLst>
            </p:cNvPr>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dirty="0"/>
            </a:p>
          </p:txBody>
        </p:sp>
        <p:sp>
          <p:nvSpPr>
            <p:cNvPr id="26" name="Oval 119">
              <a:extLst>
                <a:ext uri="{FF2B5EF4-FFF2-40B4-BE49-F238E27FC236}">
                  <a16:creationId xmlns:a16="http://schemas.microsoft.com/office/drawing/2014/main" id="{C96F944F-7A46-4756-BBCF-8609EBF98122}"/>
                </a:ext>
              </a:extLst>
            </p:cNvPr>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dirty="0"/>
            </a:p>
          </p:txBody>
        </p:sp>
        <p:sp>
          <p:nvSpPr>
            <p:cNvPr id="27" name="淘宝网Chenying0907出品 27">
              <a:extLst>
                <a:ext uri="{FF2B5EF4-FFF2-40B4-BE49-F238E27FC236}">
                  <a16:creationId xmlns:a16="http://schemas.microsoft.com/office/drawing/2014/main" id="{07E62459-3BB5-46CE-B434-0AE927442C21}"/>
                </a:ext>
              </a:extLst>
            </p:cNvPr>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4" name="淘宝网Chenying0907出品 50">
            <a:extLst>
              <a:ext uri="{FF2B5EF4-FFF2-40B4-BE49-F238E27FC236}">
                <a16:creationId xmlns:a16="http://schemas.microsoft.com/office/drawing/2014/main" id="{AEC8A696-93BE-4D04-9EFC-C7523FEBFDCE}"/>
              </a:ext>
            </a:extLst>
          </p:cNvPr>
          <p:cNvSpPr>
            <a:spLocks noEditPoints="1"/>
          </p:cNvSpPr>
          <p:nvPr/>
        </p:nvSpPr>
        <p:spPr bwMode="auto">
          <a:xfrm>
            <a:off x="1495876" y="4892797"/>
            <a:ext cx="261823" cy="329775"/>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ko-KR" altLang="en-US"/>
          </a:p>
        </p:txBody>
      </p:sp>
      <p:sp>
        <p:nvSpPr>
          <p:cNvPr id="35" name="淘宝网Chenying0907出品 48">
            <a:extLst>
              <a:ext uri="{FF2B5EF4-FFF2-40B4-BE49-F238E27FC236}">
                <a16:creationId xmlns:a16="http://schemas.microsoft.com/office/drawing/2014/main" id="{1C9C0D2C-7517-4ADF-8683-5894CDA519EB}"/>
              </a:ext>
            </a:extLst>
          </p:cNvPr>
          <p:cNvSpPr>
            <a:spLocks noEditPoints="1"/>
          </p:cNvSpPr>
          <p:nvPr/>
        </p:nvSpPr>
        <p:spPr bwMode="auto">
          <a:xfrm>
            <a:off x="3469802" y="2178817"/>
            <a:ext cx="242125" cy="35428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ko-KR" altLang="en-US"/>
          </a:p>
        </p:txBody>
      </p:sp>
      <p:sp>
        <p:nvSpPr>
          <p:cNvPr id="41" name="TextBox 41">
            <a:extLst>
              <a:ext uri="{FF2B5EF4-FFF2-40B4-BE49-F238E27FC236}">
                <a16:creationId xmlns:a16="http://schemas.microsoft.com/office/drawing/2014/main" id="{14AA6517-4015-4296-B026-75AF8A4300ED}"/>
              </a:ext>
            </a:extLst>
          </p:cNvPr>
          <p:cNvSpPr txBox="1"/>
          <p:nvPr/>
        </p:nvSpPr>
        <p:spPr>
          <a:xfrm>
            <a:off x="2549487" y="2168383"/>
            <a:ext cx="1613932" cy="1200329"/>
          </a:xfrm>
          <a:prstGeom prst="rect">
            <a:avLst/>
          </a:prstGeom>
          <a:noFill/>
        </p:spPr>
        <p:txBody>
          <a:bodyPr wrap="square">
            <a:spAutoFit/>
          </a:bodyPr>
          <a:lstStyle>
            <a:defPPr>
              <a:defRPr lang="zh-CN"/>
            </a:defPPr>
            <a:lvl1pPr>
              <a:defRPr>
                <a:latin typeface="微软雅黑" panose="020B0503020204020204" pitchFamily="34" charset="-122"/>
                <a:ea typeface="微软雅黑" panose="020B0503020204020204" pitchFamily="34" charset="-122"/>
              </a:defRPr>
            </a:lvl1pPr>
          </a:lstStyle>
          <a:p>
            <a:r>
              <a:rPr lang="en-US" altLang="zh-CN" dirty="0"/>
              <a:t>Paul </a:t>
            </a:r>
            <a:r>
              <a:rPr lang="en-US" altLang="zh-CN" dirty="0" err="1"/>
              <a:t>Moakapetris</a:t>
            </a:r>
            <a:r>
              <a:rPr lang="zh-CN" altLang="zh-CN" dirty="0"/>
              <a:t>完成域名系统初步设计</a:t>
            </a:r>
            <a:endParaRPr lang="zh-CN" altLang="en-US" dirty="0"/>
          </a:p>
        </p:txBody>
      </p:sp>
      <p:sp>
        <p:nvSpPr>
          <p:cNvPr id="42" name="TextBox 42">
            <a:extLst>
              <a:ext uri="{FF2B5EF4-FFF2-40B4-BE49-F238E27FC236}">
                <a16:creationId xmlns:a16="http://schemas.microsoft.com/office/drawing/2014/main" id="{4CC690C3-B370-4B30-9A01-A8072D439DBA}"/>
              </a:ext>
            </a:extLst>
          </p:cNvPr>
          <p:cNvSpPr txBox="1"/>
          <p:nvPr/>
        </p:nvSpPr>
        <p:spPr>
          <a:xfrm>
            <a:off x="4497569" y="3101819"/>
            <a:ext cx="1731210" cy="1200329"/>
          </a:xfrm>
          <a:prstGeom prst="rect">
            <a:avLst/>
          </a:prstGeom>
          <a:noFill/>
        </p:spPr>
        <p:txBody>
          <a:bodyPr wrap="square">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系统不断扩展，</a:t>
            </a:r>
            <a:r>
              <a:rPr lang="en-US" altLang="zh-CN" dirty="0"/>
              <a:t>ICANN</a:t>
            </a:r>
            <a:r>
              <a:rPr lang="zh-CN" altLang="en-US" dirty="0"/>
              <a:t>引入 </a:t>
            </a:r>
            <a:r>
              <a:rPr lang="en-US" altLang="zh-CN" dirty="0"/>
              <a:t>13 </a:t>
            </a:r>
            <a:r>
              <a:rPr lang="zh-CN" altLang="en-US" dirty="0"/>
              <a:t>个新型通用顶级域</a:t>
            </a:r>
          </a:p>
        </p:txBody>
      </p:sp>
      <p:pic>
        <p:nvPicPr>
          <p:cNvPr id="50" name="淘宝网Chenying0907出品 2" descr="C:\Users\Administrator\Desktop\微立体创业计划\001.png">
            <a:extLst>
              <a:ext uri="{FF2B5EF4-FFF2-40B4-BE49-F238E27FC236}">
                <a16:creationId xmlns:a16="http://schemas.microsoft.com/office/drawing/2014/main" id="{A7BB884F-325B-4132-8B71-B7CD6E89FE8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0191593" y="1384646"/>
            <a:ext cx="1375510" cy="137550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1" name="淘宝网Chenying0907出品 3" descr="C:\Users\Administrator\Desktop\微立体创业计划\002.png">
            <a:extLst>
              <a:ext uri="{FF2B5EF4-FFF2-40B4-BE49-F238E27FC236}">
                <a16:creationId xmlns:a16="http://schemas.microsoft.com/office/drawing/2014/main" id="{7E7AAC68-B2FC-41E1-8109-3CF9AE262B9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5872" y="1308031"/>
            <a:ext cx="1630578" cy="163057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54" name="文本框 53">
            <a:extLst>
              <a:ext uri="{FF2B5EF4-FFF2-40B4-BE49-F238E27FC236}">
                <a16:creationId xmlns:a16="http://schemas.microsoft.com/office/drawing/2014/main" id="{C7DEFD15-A1B0-42E5-954A-5B8AFAE3325B}"/>
              </a:ext>
            </a:extLst>
          </p:cNvPr>
          <p:cNvSpPr txBox="1"/>
          <p:nvPr/>
        </p:nvSpPr>
        <p:spPr>
          <a:xfrm>
            <a:off x="1723527" y="4561561"/>
            <a:ext cx="1915874" cy="923330"/>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sym typeface="HelveticaNeueLT Pro 67 MdCn" pitchFamily="2" charset="-122"/>
              </a:rPr>
              <a:t>通过</a:t>
            </a:r>
            <a:r>
              <a:rPr lang="en-US" altLang="zh-CN" sz="1800" dirty="0">
                <a:latin typeface="微软雅黑" panose="020B0503020204020204" pitchFamily="34" charset="-122"/>
                <a:ea typeface="微软雅黑" panose="020B0503020204020204" pitchFamily="34" charset="-122"/>
                <a:sym typeface="HelveticaNeueLT Pro 67 MdCn" pitchFamily="2" charset="-122"/>
              </a:rPr>
              <a:t>host.txt</a:t>
            </a:r>
            <a:r>
              <a:rPr lang="zh-CN" altLang="en-US" sz="1800" dirty="0">
                <a:latin typeface="微软雅黑" panose="020B0503020204020204" pitchFamily="34" charset="-122"/>
                <a:ea typeface="微软雅黑" panose="020B0503020204020204" pitchFamily="34" charset="-122"/>
                <a:sym typeface="HelveticaNeueLT Pro 67 MdCn" pitchFamily="2" charset="-122"/>
              </a:rPr>
              <a:t>文件记录地址与域名的映射</a:t>
            </a:r>
            <a:endParaRPr lang="zh-CN" altLang="en-US" dirty="0"/>
          </a:p>
        </p:txBody>
      </p:sp>
      <p:sp>
        <p:nvSpPr>
          <p:cNvPr id="62" name="TextBox 42">
            <a:extLst>
              <a:ext uri="{FF2B5EF4-FFF2-40B4-BE49-F238E27FC236}">
                <a16:creationId xmlns:a16="http://schemas.microsoft.com/office/drawing/2014/main" id="{41B22CB3-4F48-4D17-A7BB-36C83AE03547}"/>
              </a:ext>
            </a:extLst>
          </p:cNvPr>
          <p:cNvSpPr txBox="1"/>
          <p:nvPr/>
        </p:nvSpPr>
        <p:spPr>
          <a:xfrm>
            <a:off x="6242139" y="1911133"/>
            <a:ext cx="1471802" cy="646331"/>
          </a:xfrm>
          <a:prstGeom prst="rect">
            <a:avLst/>
          </a:prstGeom>
          <a:noFill/>
        </p:spPr>
        <p:txBody>
          <a:bodyPr wrap="square">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逐步支持</a:t>
            </a:r>
            <a:endParaRPr lang="en-US" altLang="zh-CN" dirty="0"/>
          </a:p>
          <a:p>
            <a:r>
              <a:rPr lang="zh-CN" altLang="en-US" dirty="0"/>
              <a:t>国际化域名</a:t>
            </a:r>
          </a:p>
        </p:txBody>
      </p:sp>
      <p:grpSp>
        <p:nvGrpSpPr>
          <p:cNvPr id="64" name="淘宝网Chenying0907出品 49">
            <a:extLst>
              <a:ext uri="{FF2B5EF4-FFF2-40B4-BE49-F238E27FC236}">
                <a16:creationId xmlns:a16="http://schemas.microsoft.com/office/drawing/2014/main" id="{91C6D99F-C205-431B-B077-F76A173A4E3D}"/>
              </a:ext>
            </a:extLst>
          </p:cNvPr>
          <p:cNvGrpSpPr/>
          <p:nvPr/>
        </p:nvGrpSpPr>
        <p:grpSpPr>
          <a:xfrm>
            <a:off x="8584317" y="3060670"/>
            <a:ext cx="1077642" cy="1385911"/>
            <a:chOff x="7605650" y="2874170"/>
            <a:chExt cx="1077642" cy="1385911"/>
          </a:xfrm>
          <a:solidFill>
            <a:srgbClr val="0070C0"/>
          </a:solidFill>
        </p:grpSpPr>
        <p:sp>
          <p:nvSpPr>
            <p:cNvPr id="65" name="淘宝网Chenying0907出品 34">
              <a:extLst>
                <a:ext uri="{FF2B5EF4-FFF2-40B4-BE49-F238E27FC236}">
                  <a16:creationId xmlns:a16="http://schemas.microsoft.com/office/drawing/2014/main" id="{D1E923D1-B553-4FF3-97E7-74246540B679}"/>
                </a:ext>
              </a:extLst>
            </p:cNvPr>
            <p:cNvSpPr/>
            <p:nvPr/>
          </p:nvSpPr>
          <p:spPr>
            <a:xfrm rot="312616">
              <a:off x="7605650" y="2874170"/>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淘宝网Chenying0907出品 48">
              <a:extLst>
                <a:ext uri="{FF2B5EF4-FFF2-40B4-BE49-F238E27FC236}">
                  <a16:creationId xmlns:a16="http://schemas.microsoft.com/office/drawing/2014/main" id="{229BD361-074A-4D3E-8DB2-DAC29154F6E7}"/>
                </a:ext>
              </a:extLst>
            </p:cNvPr>
            <p:cNvSpPr/>
            <p:nvPr/>
          </p:nvSpPr>
          <p:spPr>
            <a:xfrm rot="6300000">
              <a:off x="7660538" y="3227993"/>
              <a:ext cx="967866" cy="967866"/>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淘宝网Chenying0907出品 44">
            <a:extLst>
              <a:ext uri="{FF2B5EF4-FFF2-40B4-BE49-F238E27FC236}">
                <a16:creationId xmlns:a16="http://schemas.microsoft.com/office/drawing/2014/main" id="{6A2F1D8D-BA20-4D9A-BE20-69BAAA8C3B16}"/>
              </a:ext>
            </a:extLst>
          </p:cNvPr>
          <p:cNvGrpSpPr/>
          <p:nvPr/>
        </p:nvGrpSpPr>
        <p:grpSpPr>
          <a:xfrm>
            <a:off x="4370264" y="1350396"/>
            <a:ext cx="1077642" cy="1385911"/>
            <a:chOff x="3102484" y="1163896"/>
            <a:chExt cx="1077642" cy="1385911"/>
          </a:xfrm>
          <a:solidFill>
            <a:schemeClr val="accent3">
              <a:lumMod val="60000"/>
              <a:lumOff val="40000"/>
            </a:schemeClr>
          </a:solidFill>
        </p:grpSpPr>
        <p:sp>
          <p:nvSpPr>
            <p:cNvPr id="68" name="淘宝网Chenying0907出品 34">
              <a:extLst>
                <a:ext uri="{FF2B5EF4-FFF2-40B4-BE49-F238E27FC236}">
                  <a16:creationId xmlns:a16="http://schemas.microsoft.com/office/drawing/2014/main" id="{6269EC34-DEB9-4DE7-9FCB-065006C1D95D}"/>
                </a:ext>
              </a:extLst>
            </p:cNvPr>
            <p:cNvSpPr/>
            <p:nvPr/>
          </p:nvSpPr>
          <p:spPr>
            <a:xfrm rot="10094606">
              <a:off x="3102484" y="116389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淘宝网Chenying0907出品 42">
              <a:extLst>
                <a:ext uri="{FF2B5EF4-FFF2-40B4-BE49-F238E27FC236}">
                  <a16:creationId xmlns:a16="http://schemas.microsoft.com/office/drawing/2014/main" id="{97F5EB57-902D-416F-ADF8-2DB5FAAA8725}"/>
                </a:ext>
              </a:extLst>
            </p:cNvPr>
            <p:cNvSpPr/>
            <p:nvPr/>
          </p:nvSpPr>
          <p:spPr>
            <a:xfrm rot="16200000">
              <a:off x="3123442" y="1198146"/>
              <a:ext cx="967866" cy="967866"/>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淘宝网Chenying0907出品 43">
            <a:extLst>
              <a:ext uri="{FF2B5EF4-FFF2-40B4-BE49-F238E27FC236}">
                <a16:creationId xmlns:a16="http://schemas.microsoft.com/office/drawing/2014/main" id="{1736A3B7-3133-4DF2-8516-76AA5D090CDB}"/>
              </a:ext>
            </a:extLst>
          </p:cNvPr>
          <p:cNvGrpSpPr/>
          <p:nvPr/>
        </p:nvGrpSpPr>
        <p:grpSpPr>
          <a:xfrm>
            <a:off x="3386050" y="3521522"/>
            <a:ext cx="1101413" cy="1385911"/>
            <a:chOff x="2407383" y="3335022"/>
            <a:chExt cx="1101413" cy="1385911"/>
          </a:xfrm>
          <a:solidFill>
            <a:schemeClr val="accent3">
              <a:lumMod val="75000"/>
            </a:schemeClr>
          </a:solidFill>
        </p:grpSpPr>
        <p:sp>
          <p:nvSpPr>
            <p:cNvPr id="71" name="淘宝网Chenying0907出品 34">
              <a:extLst>
                <a:ext uri="{FF2B5EF4-FFF2-40B4-BE49-F238E27FC236}">
                  <a16:creationId xmlns:a16="http://schemas.microsoft.com/office/drawing/2014/main" id="{696BA1D0-1B58-42C9-B10E-0DFBEDEBD0E4}"/>
                </a:ext>
              </a:extLst>
            </p:cNvPr>
            <p:cNvSpPr/>
            <p:nvPr/>
          </p:nvSpPr>
          <p:spPr>
            <a:xfrm rot="19800000">
              <a:off x="2407383" y="3335022"/>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淘宝网Chenying0907出品 41">
              <a:extLst>
                <a:ext uri="{FF2B5EF4-FFF2-40B4-BE49-F238E27FC236}">
                  <a16:creationId xmlns:a16="http://schemas.microsoft.com/office/drawing/2014/main" id="{A33159E2-274D-462A-B721-968B92625A03}"/>
                </a:ext>
              </a:extLst>
            </p:cNvPr>
            <p:cNvSpPr/>
            <p:nvPr/>
          </p:nvSpPr>
          <p:spPr>
            <a:xfrm rot="3600000">
              <a:off x="2540930" y="3679354"/>
              <a:ext cx="967866" cy="967866"/>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淘宝网Chenying0907出品 11">
            <a:extLst>
              <a:ext uri="{FF2B5EF4-FFF2-40B4-BE49-F238E27FC236}">
                <a16:creationId xmlns:a16="http://schemas.microsoft.com/office/drawing/2014/main" id="{8C3F619E-70FC-4A55-BEA3-79D614F03787}"/>
              </a:ext>
            </a:extLst>
          </p:cNvPr>
          <p:cNvGrpSpPr/>
          <p:nvPr/>
        </p:nvGrpSpPr>
        <p:grpSpPr>
          <a:xfrm rot="10102117">
            <a:off x="1336210" y="2775706"/>
            <a:ext cx="1061672" cy="1379360"/>
            <a:chOff x="4020870" y="2194485"/>
            <a:chExt cx="1102258" cy="1432090"/>
          </a:xfrm>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E9D99CD9-6662-4B1A-9A82-E791B6421F7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等腰三角形 42">
              <a:extLst>
                <a:ext uri="{FF2B5EF4-FFF2-40B4-BE49-F238E27FC236}">
                  <a16:creationId xmlns:a16="http://schemas.microsoft.com/office/drawing/2014/main" id="{802EAE6A-B7AA-4822-BD57-D2BB9FE4CB5A}"/>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淘宝网Chenying0907出品 15">
            <a:extLst>
              <a:ext uri="{FF2B5EF4-FFF2-40B4-BE49-F238E27FC236}">
                <a16:creationId xmlns:a16="http://schemas.microsoft.com/office/drawing/2014/main" id="{957F7021-C722-403A-A08B-1D12689A7E70}"/>
              </a:ext>
            </a:extLst>
          </p:cNvPr>
          <p:cNvGrpSpPr/>
          <p:nvPr/>
        </p:nvGrpSpPr>
        <p:grpSpPr>
          <a:xfrm rot="21194888">
            <a:off x="6367147" y="2780763"/>
            <a:ext cx="1061672" cy="1379360"/>
            <a:chOff x="4020870" y="2194485"/>
            <a:chExt cx="1102258" cy="1432090"/>
          </a:xfrm>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E37CDFCF-92C4-41DD-94C0-34D6D47AA8FE}"/>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42">
              <a:extLst>
                <a:ext uri="{FF2B5EF4-FFF2-40B4-BE49-F238E27FC236}">
                  <a16:creationId xmlns:a16="http://schemas.microsoft.com/office/drawing/2014/main" id="{750BCB1E-F26F-4476-A3E4-F67945725BB2}"/>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淘宝网Chenying0907出品 6">
            <a:extLst>
              <a:ext uri="{FF2B5EF4-FFF2-40B4-BE49-F238E27FC236}">
                <a16:creationId xmlns:a16="http://schemas.microsoft.com/office/drawing/2014/main" id="{49FB7C2D-E2A5-41A7-83E4-7D5CFD4DBCBD}"/>
              </a:ext>
            </a:extLst>
          </p:cNvPr>
          <p:cNvSpPr/>
          <p:nvPr/>
        </p:nvSpPr>
        <p:spPr bwMode="auto">
          <a:xfrm>
            <a:off x="978667" y="2677169"/>
            <a:ext cx="9145588" cy="2654419"/>
          </a:xfrm>
          <a:custGeom>
            <a:avLst/>
            <a:gdLst>
              <a:gd name="T0" fmla="*/ 3078 w 4268"/>
              <a:gd name="T1" fmla="*/ 3 h 1326"/>
              <a:gd name="T2" fmla="*/ 3355 w 4268"/>
              <a:gd name="T3" fmla="*/ 18 h 1326"/>
              <a:gd name="T4" fmla="*/ 3647 w 4268"/>
              <a:gd name="T5" fmla="*/ 50 h 1326"/>
              <a:gd name="T6" fmla="*/ 3951 w 4268"/>
              <a:gd name="T7" fmla="*/ 100 h 1326"/>
              <a:gd name="T8" fmla="*/ 4268 w 4268"/>
              <a:gd name="T9" fmla="*/ 168 h 1326"/>
              <a:gd name="T10" fmla="*/ 4106 w 4268"/>
              <a:gd name="T11" fmla="*/ 140 h 1326"/>
              <a:gd name="T12" fmla="*/ 3795 w 4268"/>
              <a:gd name="T13" fmla="*/ 80 h 1326"/>
              <a:gd name="T14" fmla="*/ 3499 w 4268"/>
              <a:gd name="T15" fmla="*/ 40 h 1326"/>
              <a:gd name="T16" fmla="*/ 3215 w 4268"/>
              <a:gd name="T17" fmla="*/ 16 h 1326"/>
              <a:gd name="T18" fmla="*/ 2943 w 4268"/>
              <a:gd name="T19" fmla="*/ 9 h 1326"/>
              <a:gd name="T20" fmla="*/ 2636 w 4268"/>
              <a:gd name="T21" fmla="*/ 18 h 1326"/>
              <a:gd name="T22" fmla="*/ 2348 w 4268"/>
              <a:gd name="T23" fmla="*/ 48 h 1326"/>
              <a:gd name="T24" fmla="*/ 2077 w 4268"/>
              <a:gd name="T25" fmla="*/ 93 h 1326"/>
              <a:gd name="T26" fmla="*/ 1825 w 4268"/>
              <a:gd name="T27" fmla="*/ 153 h 1326"/>
              <a:gd name="T28" fmla="*/ 1589 w 4268"/>
              <a:gd name="T29" fmla="*/ 225 h 1326"/>
              <a:gd name="T30" fmla="*/ 1370 w 4268"/>
              <a:gd name="T31" fmla="*/ 308 h 1326"/>
              <a:gd name="T32" fmla="*/ 1169 w 4268"/>
              <a:gd name="T33" fmla="*/ 398 h 1326"/>
              <a:gd name="T34" fmla="*/ 985 w 4268"/>
              <a:gd name="T35" fmla="*/ 494 h 1326"/>
              <a:gd name="T36" fmla="*/ 817 w 4268"/>
              <a:gd name="T37" fmla="*/ 595 h 1326"/>
              <a:gd name="T38" fmla="*/ 666 w 4268"/>
              <a:gd name="T39" fmla="*/ 696 h 1326"/>
              <a:gd name="T40" fmla="*/ 531 w 4268"/>
              <a:gd name="T41" fmla="*/ 797 h 1326"/>
              <a:gd name="T42" fmla="*/ 412 w 4268"/>
              <a:gd name="T43" fmla="*/ 895 h 1326"/>
              <a:gd name="T44" fmla="*/ 308 w 4268"/>
              <a:gd name="T45" fmla="*/ 988 h 1326"/>
              <a:gd name="T46" fmla="*/ 221 w 4268"/>
              <a:gd name="T47" fmla="*/ 1075 h 1326"/>
              <a:gd name="T48" fmla="*/ 149 w 4268"/>
              <a:gd name="T49" fmla="*/ 1151 h 1326"/>
              <a:gd name="T50" fmla="*/ 91 w 4268"/>
              <a:gd name="T51" fmla="*/ 1217 h 1326"/>
              <a:gd name="T52" fmla="*/ 49 w 4268"/>
              <a:gd name="T53" fmla="*/ 1269 h 1326"/>
              <a:gd name="T54" fmla="*/ 22 w 4268"/>
              <a:gd name="T55" fmla="*/ 1305 h 1326"/>
              <a:gd name="T56" fmla="*/ 8 w 4268"/>
              <a:gd name="T57" fmla="*/ 1323 h 1326"/>
              <a:gd name="T58" fmla="*/ 6 w 4268"/>
              <a:gd name="T59" fmla="*/ 1326 h 1326"/>
              <a:gd name="T60" fmla="*/ 1 w 4268"/>
              <a:gd name="T61" fmla="*/ 1318 h 1326"/>
              <a:gd name="T62" fmla="*/ 17 w 4268"/>
              <a:gd name="T63" fmla="*/ 1298 h 1326"/>
              <a:gd name="T64" fmla="*/ 47 w 4268"/>
              <a:gd name="T65" fmla="*/ 1259 h 1326"/>
              <a:gd name="T66" fmla="*/ 93 w 4268"/>
              <a:gd name="T67" fmla="*/ 1203 h 1326"/>
              <a:gd name="T68" fmla="*/ 154 w 4268"/>
              <a:gd name="T69" fmla="*/ 1135 h 1326"/>
              <a:gd name="T70" fmla="*/ 230 w 4268"/>
              <a:gd name="T71" fmla="*/ 1053 h 1326"/>
              <a:gd name="T72" fmla="*/ 324 w 4268"/>
              <a:gd name="T73" fmla="*/ 964 h 1326"/>
              <a:gd name="T74" fmla="*/ 434 w 4268"/>
              <a:gd name="T75" fmla="*/ 867 h 1326"/>
              <a:gd name="T76" fmla="*/ 561 w 4268"/>
              <a:gd name="T77" fmla="*/ 765 h 1326"/>
              <a:gd name="T78" fmla="*/ 703 w 4268"/>
              <a:gd name="T79" fmla="*/ 661 h 1326"/>
              <a:gd name="T80" fmla="*/ 864 w 4268"/>
              <a:gd name="T81" fmla="*/ 556 h 1326"/>
              <a:gd name="T82" fmla="*/ 1040 w 4268"/>
              <a:gd name="T83" fmla="*/ 455 h 1326"/>
              <a:gd name="T84" fmla="*/ 1235 w 4268"/>
              <a:gd name="T85" fmla="*/ 358 h 1326"/>
              <a:gd name="T86" fmla="*/ 1448 w 4268"/>
              <a:gd name="T87" fmla="*/ 268 h 1326"/>
              <a:gd name="T88" fmla="*/ 1678 w 4268"/>
              <a:gd name="T89" fmla="*/ 188 h 1326"/>
              <a:gd name="T90" fmla="*/ 1927 w 4268"/>
              <a:gd name="T91" fmla="*/ 119 h 1326"/>
              <a:gd name="T92" fmla="*/ 2194 w 4268"/>
              <a:gd name="T93" fmla="*/ 63 h 1326"/>
              <a:gd name="T94" fmla="*/ 2480 w 4268"/>
              <a:gd name="T95" fmla="*/ 23 h 1326"/>
              <a:gd name="T96" fmla="*/ 2784 w 4268"/>
              <a:gd name="T97" fmla="*/ 3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68" h="1326">
                <a:moveTo>
                  <a:pt x="2943" y="0"/>
                </a:moveTo>
                <a:lnTo>
                  <a:pt x="3078" y="3"/>
                </a:lnTo>
                <a:lnTo>
                  <a:pt x="3215" y="8"/>
                </a:lnTo>
                <a:lnTo>
                  <a:pt x="3355" y="18"/>
                </a:lnTo>
                <a:lnTo>
                  <a:pt x="3500" y="31"/>
                </a:lnTo>
                <a:lnTo>
                  <a:pt x="3647" y="50"/>
                </a:lnTo>
                <a:lnTo>
                  <a:pt x="3797" y="72"/>
                </a:lnTo>
                <a:lnTo>
                  <a:pt x="3951" y="100"/>
                </a:lnTo>
                <a:lnTo>
                  <a:pt x="4109" y="132"/>
                </a:lnTo>
                <a:lnTo>
                  <a:pt x="4268" y="168"/>
                </a:lnTo>
                <a:lnTo>
                  <a:pt x="4267" y="176"/>
                </a:lnTo>
                <a:lnTo>
                  <a:pt x="4106" y="140"/>
                </a:lnTo>
                <a:lnTo>
                  <a:pt x="3950" y="107"/>
                </a:lnTo>
                <a:lnTo>
                  <a:pt x="3795" y="80"/>
                </a:lnTo>
                <a:lnTo>
                  <a:pt x="3645" y="58"/>
                </a:lnTo>
                <a:lnTo>
                  <a:pt x="3499" y="40"/>
                </a:lnTo>
                <a:lnTo>
                  <a:pt x="3355" y="26"/>
                </a:lnTo>
                <a:lnTo>
                  <a:pt x="3215" y="16"/>
                </a:lnTo>
                <a:lnTo>
                  <a:pt x="3078" y="10"/>
                </a:lnTo>
                <a:lnTo>
                  <a:pt x="2943" y="9"/>
                </a:lnTo>
                <a:lnTo>
                  <a:pt x="2788" y="12"/>
                </a:lnTo>
                <a:lnTo>
                  <a:pt x="2636" y="18"/>
                </a:lnTo>
                <a:lnTo>
                  <a:pt x="2490" y="31"/>
                </a:lnTo>
                <a:lnTo>
                  <a:pt x="2348" y="48"/>
                </a:lnTo>
                <a:lnTo>
                  <a:pt x="2210" y="69"/>
                </a:lnTo>
                <a:lnTo>
                  <a:pt x="2077" y="93"/>
                </a:lnTo>
                <a:lnTo>
                  <a:pt x="1949" y="122"/>
                </a:lnTo>
                <a:lnTo>
                  <a:pt x="1825" y="153"/>
                </a:lnTo>
                <a:lnTo>
                  <a:pt x="1704" y="188"/>
                </a:lnTo>
                <a:lnTo>
                  <a:pt x="1589" y="225"/>
                </a:lnTo>
                <a:lnTo>
                  <a:pt x="1478" y="265"/>
                </a:lnTo>
                <a:lnTo>
                  <a:pt x="1370" y="308"/>
                </a:lnTo>
                <a:lnTo>
                  <a:pt x="1268" y="352"/>
                </a:lnTo>
                <a:lnTo>
                  <a:pt x="1169" y="398"/>
                </a:lnTo>
                <a:lnTo>
                  <a:pt x="1075" y="446"/>
                </a:lnTo>
                <a:lnTo>
                  <a:pt x="985" y="494"/>
                </a:lnTo>
                <a:lnTo>
                  <a:pt x="899" y="545"/>
                </a:lnTo>
                <a:lnTo>
                  <a:pt x="817" y="595"/>
                </a:lnTo>
                <a:lnTo>
                  <a:pt x="739" y="646"/>
                </a:lnTo>
                <a:lnTo>
                  <a:pt x="666" y="696"/>
                </a:lnTo>
                <a:lnTo>
                  <a:pt x="597" y="748"/>
                </a:lnTo>
                <a:lnTo>
                  <a:pt x="531" y="797"/>
                </a:lnTo>
                <a:lnTo>
                  <a:pt x="470" y="847"/>
                </a:lnTo>
                <a:lnTo>
                  <a:pt x="412" y="895"/>
                </a:lnTo>
                <a:lnTo>
                  <a:pt x="359" y="943"/>
                </a:lnTo>
                <a:lnTo>
                  <a:pt x="308" y="988"/>
                </a:lnTo>
                <a:lnTo>
                  <a:pt x="263" y="1032"/>
                </a:lnTo>
                <a:lnTo>
                  <a:pt x="221" y="1075"/>
                </a:lnTo>
                <a:lnTo>
                  <a:pt x="183" y="1115"/>
                </a:lnTo>
                <a:lnTo>
                  <a:pt x="149" y="1151"/>
                </a:lnTo>
                <a:lnTo>
                  <a:pt x="118" y="1186"/>
                </a:lnTo>
                <a:lnTo>
                  <a:pt x="91" y="1217"/>
                </a:lnTo>
                <a:lnTo>
                  <a:pt x="69" y="1246"/>
                </a:lnTo>
                <a:lnTo>
                  <a:pt x="49" y="1269"/>
                </a:lnTo>
                <a:lnTo>
                  <a:pt x="34" y="1288"/>
                </a:lnTo>
                <a:lnTo>
                  <a:pt x="22" y="1305"/>
                </a:lnTo>
                <a:lnTo>
                  <a:pt x="13" y="1317"/>
                </a:lnTo>
                <a:lnTo>
                  <a:pt x="8" y="1323"/>
                </a:lnTo>
                <a:lnTo>
                  <a:pt x="6" y="1326"/>
                </a:lnTo>
                <a:lnTo>
                  <a:pt x="6" y="1326"/>
                </a:lnTo>
                <a:lnTo>
                  <a:pt x="0" y="1321"/>
                </a:lnTo>
                <a:lnTo>
                  <a:pt x="1" y="1318"/>
                </a:lnTo>
                <a:lnTo>
                  <a:pt x="8" y="1310"/>
                </a:lnTo>
                <a:lnTo>
                  <a:pt x="17" y="1298"/>
                </a:lnTo>
                <a:lnTo>
                  <a:pt x="30" y="1281"/>
                </a:lnTo>
                <a:lnTo>
                  <a:pt x="47" y="1259"/>
                </a:lnTo>
                <a:lnTo>
                  <a:pt x="67" y="1233"/>
                </a:lnTo>
                <a:lnTo>
                  <a:pt x="93" y="1203"/>
                </a:lnTo>
                <a:lnTo>
                  <a:pt x="122" y="1171"/>
                </a:lnTo>
                <a:lnTo>
                  <a:pt x="154" y="1135"/>
                </a:lnTo>
                <a:lnTo>
                  <a:pt x="190" y="1094"/>
                </a:lnTo>
                <a:lnTo>
                  <a:pt x="230" y="1053"/>
                </a:lnTo>
                <a:lnTo>
                  <a:pt x="276" y="1009"/>
                </a:lnTo>
                <a:lnTo>
                  <a:pt x="324" y="964"/>
                </a:lnTo>
                <a:lnTo>
                  <a:pt x="377" y="916"/>
                </a:lnTo>
                <a:lnTo>
                  <a:pt x="434" y="867"/>
                </a:lnTo>
                <a:lnTo>
                  <a:pt x="495" y="816"/>
                </a:lnTo>
                <a:lnTo>
                  <a:pt x="561" y="765"/>
                </a:lnTo>
                <a:lnTo>
                  <a:pt x="629" y="713"/>
                </a:lnTo>
                <a:lnTo>
                  <a:pt x="703" y="661"/>
                </a:lnTo>
                <a:lnTo>
                  <a:pt x="781" y="609"/>
                </a:lnTo>
                <a:lnTo>
                  <a:pt x="864" y="556"/>
                </a:lnTo>
                <a:lnTo>
                  <a:pt x="949" y="506"/>
                </a:lnTo>
                <a:lnTo>
                  <a:pt x="1040" y="455"/>
                </a:lnTo>
                <a:lnTo>
                  <a:pt x="1136" y="406"/>
                </a:lnTo>
                <a:lnTo>
                  <a:pt x="1235" y="358"/>
                </a:lnTo>
                <a:lnTo>
                  <a:pt x="1339" y="312"/>
                </a:lnTo>
                <a:lnTo>
                  <a:pt x="1448" y="268"/>
                </a:lnTo>
                <a:lnTo>
                  <a:pt x="1560" y="226"/>
                </a:lnTo>
                <a:lnTo>
                  <a:pt x="1678" y="188"/>
                </a:lnTo>
                <a:lnTo>
                  <a:pt x="1800" y="151"/>
                </a:lnTo>
                <a:lnTo>
                  <a:pt x="1927" y="119"/>
                </a:lnTo>
                <a:lnTo>
                  <a:pt x="2058" y="89"/>
                </a:lnTo>
                <a:lnTo>
                  <a:pt x="2194" y="63"/>
                </a:lnTo>
                <a:lnTo>
                  <a:pt x="2335" y="41"/>
                </a:lnTo>
                <a:lnTo>
                  <a:pt x="2480" y="23"/>
                </a:lnTo>
                <a:lnTo>
                  <a:pt x="2630" y="12"/>
                </a:lnTo>
                <a:lnTo>
                  <a:pt x="2784" y="3"/>
                </a:lnTo>
                <a:lnTo>
                  <a:pt x="2943" y="0"/>
                </a:lnTo>
                <a:close/>
              </a:path>
            </a:pathLst>
          </a:custGeom>
          <a:solidFill>
            <a:srgbClr val="969696"/>
          </a:solidFill>
          <a:ln w="28575">
            <a:solidFill>
              <a:srgbClr val="969696"/>
            </a:solidFill>
            <a:prstDash val="solid"/>
            <a:round/>
          </a:ln>
        </p:spPr>
        <p:txBody>
          <a:bodyPr vert="horz" wrap="square" lIns="98207" tIns="49104" rIns="98207" bIns="49104" numCol="1" anchor="t" anchorCtr="0" compatLnSpc="1"/>
          <a:lstStyle/>
          <a:p>
            <a:pPr algn="ctr" fontAlgn="base">
              <a:spcBef>
                <a:spcPct val="0"/>
              </a:spcBef>
              <a:spcAft>
                <a:spcPct val="0"/>
              </a:spcAft>
              <a:defRPr/>
            </a:pPr>
            <a:endParaRPr lang="en-US" sz="22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80" name="Oval 9">
            <a:extLst>
              <a:ext uri="{FF2B5EF4-FFF2-40B4-BE49-F238E27FC236}">
                <a16:creationId xmlns:a16="http://schemas.microsoft.com/office/drawing/2014/main" id="{41624D45-82F4-4076-8498-5A86923C89B9}"/>
              </a:ext>
            </a:extLst>
          </p:cNvPr>
          <p:cNvSpPr/>
          <p:nvPr/>
        </p:nvSpPr>
        <p:spPr bwMode="auto">
          <a:xfrm>
            <a:off x="1866236" y="4204491"/>
            <a:ext cx="273034" cy="269726"/>
          </a:xfrm>
          <a:prstGeom prst="ellipse">
            <a:avLst/>
          </a:prstGeom>
          <a:solidFill>
            <a:srgbClr val="000000"/>
          </a:solidFill>
          <a:ln w="25400" cap="flat" cmpd="sng" algn="ctr">
            <a:noFill/>
            <a:prstDash val="solid"/>
            <a:round/>
            <a:headEnd type="none" w="med" len="med"/>
            <a:tailEnd type="none" w="med" len="med"/>
          </a:ln>
          <a:effectLst/>
        </p:spPr>
        <p:txBody>
          <a:bodyPr vert="horz" wrap="square" lIns="98207" tIns="49104" rIns="98207" bIns="49104" numCol="1" rtlCol="0" anchor="t" anchorCtr="0" compatLnSpc="1"/>
          <a:lstStyle/>
          <a:p>
            <a:pPr marL="0" marR="0" lvl="0" indent="0" algn="ctr" defTabSz="981710" eaLnBrk="1" fontAlgn="base" latinLnBrk="0" hangingPunct="1">
              <a:lnSpc>
                <a:spcPct val="100000"/>
              </a:lnSpc>
              <a:spcBef>
                <a:spcPct val="0"/>
              </a:spcBef>
              <a:spcAft>
                <a:spcPct val="0"/>
              </a:spcAft>
              <a:buClrTx/>
              <a:buSzTx/>
              <a:buFontTx/>
              <a:buNone/>
              <a:defRPr/>
            </a:pPr>
            <a:endParaRPr kumimoji="0" lang="en-US" sz="6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81" name="Oval 86">
            <a:extLst>
              <a:ext uri="{FF2B5EF4-FFF2-40B4-BE49-F238E27FC236}">
                <a16:creationId xmlns:a16="http://schemas.microsoft.com/office/drawing/2014/main" id="{13CBCA90-E593-424D-9207-2D67D81EF568}"/>
              </a:ext>
            </a:extLst>
          </p:cNvPr>
          <p:cNvSpPr/>
          <p:nvPr/>
        </p:nvSpPr>
        <p:spPr bwMode="auto">
          <a:xfrm rot="8637565">
            <a:off x="3337328" y="3328128"/>
            <a:ext cx="273034" cy="269726"/>
          </a:xfrm>
          <a:prstGeom prst="ellipse">
            <a:avLst/>
          </a:prstGeom>
          <a:solidFill>
            <a:srgbClr val="C00000"/>
          </a:solidFill>
          <a:ln w="25400" cap="flat" cmpd="sng" algn="ctr">
            <a:noFill/>
            <a:prstDash val="solid"/>
            <a:round/>
            <a:headEnd type="none" w="med" len="med"/>
            <a:tailEnd type="none" w="med" len="med"/>
          </a:ln>
          <a:effectLst/>
        </p:spPr>
        <p:txBody>
          <a:bodyPr vert="horz" wrap="square" lIns="98207" tIns="49104" rIns="98207" bIns="49104" numCol="1" rtlCol="0" anchor="t" anchorCtr="0" compatLnSpc="1"/>
          <a:lstStyle/>
          <a:p>
            <a:pPr algn="ctr" defTabSz="981710" fontAlgn="base">
              <a:spcBef>
                <a:spcPct val="0"/>
              </a:spcBef>
              <a:spcAft>
                <a:spcPct val="0"/>
              </a:spcAft>
              <a:defRPr/>
            </a:pPr>
            <a:endParaRPr lang="en-US" sz="60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82" name="Oval 94">
            <a:extLst>
              <a:ext uri="{FF2B5EF4-FFF2-40B4-BE49-F238E27FC236}">
                <a16:creationId xmlns:a16="http://schemas.microsoft.com/office/drawing/2014/main" id="{DC1D8543-9589-4225-A706-D9F1F01EA27C}"/>
              </a:ext>
            </a:extLst>
          </p:cNvPr>
          <p:cNvSpPr/>
          <p:nvPr/>
        </p:nvSpPr>
        <p:spPr bwMode="auto">
          <a:xfrm rot="9824873">
            <a:off x="6625137" y="2565914"/>
            <a:ext cx="273034" cy="269726"/>
          </a:xfrm>
          <a:prstGeom prst="ellipse">
            <a:avLst/>
          </a:prstGeom>
          <a:solidFill>
            <a:srgbClr val="000000"/>
          </a:solidFill>
          <a:ln w="25400" cap="flat" cmpd="sng" algn="ctr">
            <a:noFill/>
            <a:prstDash val="solid"/>
            <a:round/>
            <a:headEnd type="none" w="med" len="med"/>
            <a:tailEnd type="none" w="med" len="med"/>
          </a:ln>
          <a:effectLst/>
        </p:spPr>
        <p:txBody>
          <a:bodyPr vert="horz" wrap="square" lIns="98207" tIns="49104" rIns="98207" bIns="49104" numCol="1" rtlCol="0" anchor="t" anchorCtr="0" compatLnSpc="1"/>
          <a:lstStyle/>
          <a:p>
            <a:pPr marL="0" marR="0" lvl="0" indent="0" algn="ctr" defTabSz="981710" eaLnBrk="1" fontAlgn="base" latinLnBrk="0" hangingPunct="1">
              <a:lnSpc>
                <a:spcPct val="100000"/>
              </a:lnSpc>
              <a:spcBef>
                <a:spcPct val="0"/>
              </a:spcBef>
              <a:spcAft>
                <a:spcPct val="0"/>
              </a:spcAft>
              <a:buClrTx/>
              <a:buSzTx/>
              <a:buFontTx/>
              <a:buNone/>
              <a:defRPr/>
            </a:pPr>
            <a:endParaRPr kumimoji="0" lang="en-US" sz="6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83" name="Oval 99">
            <a:extLst>
              <a:ext uri="{FF2B5EF4-FFF2-40B4-BE49-F238E27FC236}">
                <a16:creationId xmlns:a16="http://schemas.microsoft.com/office/drawing/2014/main" id="{FA5BEFE8-0A95-4388-86B0-D8F96CEEC618}"/>
              </a:ext>
            </a:extLst>
          </p:cNvPr>
          <p:cNvSpPr/>
          <p:nvPr/>
        </p:nvSpPr>
        <p:spPr bwMode="auto">
          <a:xfrm>
            <a:off x="4945113" y="2811285"/>
            <a:ext cx="273034" cy="269726"/>
          </a:xfrm>
          <a:prstGeom prst="ellipse">
            <a:avLst/>
          </a:prstGeom>
          <a:solidFill>
            <a:srgbClr val="C00000"/>
          </a:solidFill>
          <a:ln w="25400" cap="flat" cmpd="sng" algn="ctr">
            <a:noFill/>
            <a:prstDash val="solid"/>
            <a:round/>
            <a:headEnd type="none" w="med" len="med"/>
            <a:tailEnd type="none" w="med" len="med"/>
          </a:ln>
          <a:effectLst/>
        </p:spPr>
        <p:txBody>
          <a:bodyPr vert="horz" wrap="square" lIns="98207" tIns="49104" rIns="98207" bIns="49104" numCol="1" rtlCol="0" anchor="t" anchorCtr="0" compatLnSpc="1"/>
          <a:lstStyle/>
          <a:p>
            <a:pPr marL="0" marR="0" lvl="0" indent="0" algn="ctr" defTabSz="981710" eaLnBrk="1" fontAlgn="base" latinLnBrk="0" hangingPunct="1">
              <a:lnSpc>
                <a:spcPct val="100000"/>
              </a:lnSpc>
              <a:spcBef>
                <a:spcPct val="0"/>
              </a:spcBef>
              <a:spcAft>
                <a:spcPct val="0"/>
              </a:spcAft>
              <a:buClrTx/>
              <a:buSzTx/>
              <a:buFontTx/>
              <a:buNone/>
              <a:defRPr/>
            </a:pPr>
            <a:endParaRPr kumimoji="0" lang="en-US" sz="6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85" name="Oval 99">
            <a:extLst>
              <a:ext uri="{FF2B5EF4-FFF2-40B4-BE49-F238E27FC236}">
                <a16:creationId xmlns:a16="http://schemas.microsoft.com/office/drawing/2014/main" id="{08795039-8389-4D28-90DD-23E225AC22CC}"/>
              </a:ext>
            </a:extLst>
          </p:cNvPr>
          <p:cNvSpPr/>
          <p:nvPr/>
        </p:nvSpPr>
        <p:spPr bwMode="auto">
          <a:xfrm>
            <a:off x="9032575" y="2701872"/>
            <a:ext cx="273034" cy="269726"/>
          </a:xfrm>
          <a:prstGeom prst="ellipse">
            <a:avLst/>
          </a:prstGeom>
          <a:solidFill>
            <a:srgbClr val="C00000"/>
          </a:solidFill>
          <a:ln w="25400" cap="flat" cmpd="sng" algn="ctr">
            <a:noFill/>
            <a:prstDash val="solid"/>
            <a:round/>
            <a:headEnd type="none" w="med" len="med"/>
            <a:tailEnd type="none" w="med" len="med"/>
          </a:ln>
          <a:effectLst/>
        </p:spPr>
        <p:txBody>
          <a:bodyPr vert="horz" wrap="square" lIns="98207" tIns="49104" rIns="98207" bIns="49104" numCol="1" rtlCol="0" anchor="t" anchorCtr="0" compatLnSpc="1"/>
          <a:lstStyle/>
          <a:p>
            <a:pPr marL="0" marR="0" lvl="0" indent="0" algn="ctr" defTabSz="981710" eaLnBrk="1" fontAlgn="base" latinLnBrk="0" hangingPunct="1">
              <a:lnSpc>
                <a:spcPct val="100000"/>
              </a:lnSpc>
              <a:spcBef>
                <a:spcPct val="0"/>
              </a:spcBef>
              <a:spcAft>
                <a:spcPct val="0"/>
              </a:spcAft>
              <a:buClrTx/>
              <a:buSzTx/>
              <a:buFontTx/>
              <a:buNone/>
              <a:defRPr/>
            </a:pPr>
            <a:endParaRPr kumimoji="0" lang="en-US" sz="6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91" name="淘宝网Chenying0907出品 17">
            <a:extLst>
              <a:ext uri="{FF2B5EF4-FFF2-40B4-BE49-F238E27FC236}">
                <a16:creationId xmlns:a16="http://schemas.microsoft.com/office/drawing/2014/main" id="{9438435C-8545-468F-8DD5-FC5B77DD2D4A}"/>
              </a:ext>
            </a:extLst>
          </p:cNvPr>
          <p:cNvSpPr/>
          <p:nvPr/>
        </p:nvSpPr>
        <p:spPr bwMode="auto">
          <a:xfrm>
            <a:off x="8521981" y="1797315"/>
            <a:ext cx="1370368"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sym typeface="Lato Light" charset="0"/>
              </a:rPr>
              <a:t>服务器交互时可附加网络子网信息</a:t>
            </a:r>
            <a:endParaRPr lang="en-US" dirty="0">
              <a:latin typeface="微软雅黑" panose="020B0503020204020204" pitchFamily="34" charset="-122"/>
              <a:ea typeface="微软雅黑" panose="020B0503020204020204" pitchFamily="34" charset="-122"/>
              <a:sym typeface="Lato Light" charset="0"/>
            </a:endParaRPr>
          </a:p>
        </p:txBody>
      </p:sp>
      <p:sp>
        <p:nvSpPr>
          <p:cNvPr id="92" name="淘宝网Chenying0907出品 37">
            <a:extLst>
              <a:ext uri="{FF2B5EF4-FFF2-40B4-BE49-F238E27FC236}">
                <a16:creationId xmlns:a16="http://schemas.microsoft.com/office/drawing/2014/main" id="{B67986F2-7526-4312-8D6A-504B1909629E}"/>
              </a:ext>
            </a:extLst>
          </p:cNvPr>
          <p:cNvSpPr>
            <a:spLocks noChangeArrowheads="1"/>
          </p:cNvSpPr>
          <p:nvPr/>
        </p:nvSpPr>
        <p:spPr bwMode="auto">
          <a:xfrm>
            <a:off x="1342188" y="3026330"/>
            <a:ext cx="99899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sz="1900" dirty="0">
                <a:solidFill>
                  <a:schemeClr val="accent3">
                    <a:lumMod val="50000"/>
                  </a:schemeClr>
                </a:solidFill>
                <a:sym typeface="微软雅黑" panose="020B0503020204020204" pitchFamily="34" charset="-122"/>
              </a:rPr>
              <a:t>1983</a:t>
            </a:r>
            <a:r>
              <a:rPr lang="zh-CN" altLang="en-US" sz="1900" dirty="0">
                <a:solidFill>
                  <a:schemeClr val="accent3">
                    <a:lumMod val="50000"/>
                  </a:schemeClr>
                </a:solidFill>
                <a:sym typeface="微软雅黑" panose="020B0503020204020204" pitchFamily="34" charset="-122"/>
              </a:rPr>
              <a:t>年</a:t>
            </a:r>
            <a:endParaRPr lang="en-US" altLang="zh-CN" sz="1900" dirty="0">
              <a:solidFill>
                <a:schemeClr val="accent3">
                  <a:lumMod val="50000"/>
                </a:schemeClr>
              </a:solidFill>
              <a:sym typeface="微软雅黑" panose="020B0503020204020204" pitchFamily="34" charset="-122"/>
            </a:endParaRPr>
          </a:p>
          <a:p>
            <a:pPr algn="ctr">
              <a:spcBef>
                <a:spcPct val="0"/>
              </a:spcBef>
              <a:buNone/>
            </a:pPr>
            <a:r>
              <a:rPr lang="zh-CN" altLang="en-US" sz="1900" dirty="0">
                <a:solidFill>
                  <a:schemeClr val="accent3">
                    <a:lumMod val="50000"/>
                  </a:schemeClr>
                </a:solidFill>
                <a:sym typeface="微软雅黑" panose="020B0503020204020204" pitchFamily="34" charset="-122"/>
              </a:rPr>
              <a:t>以前</a:t>
            </a:r>
          </a:p>
        </p:txBody>
      </p:sp>
      <p:sp>
        <p:nvSpPr>
          <p:cNvPr id="93" name="淘宝网Chenying0907出品 37">
            <a:extLst>
              <a:ext uri="{FF2B5EF4-FFF2-40B4-BE49-F238E27FC236}">
                <a16:creationId xmlns:a16="http://schemas.microsoft.com/office/drawing/2014/main" id="{97139A51-E8F5-4AC2-BFB6-507752247882}"/>
              </a:ext>
            </a:extLst>
          </p:cNvPr>
          <p:cNvSpPr>
            <a:spLocks noChangeArrowheads="1"/>
          </p:cNvSpPr>
          <p:nvPr/>
        </p:nvSpPr>
        <p:spPr bwMode="auto">
          <a:xfrm>
            <a:off x="3499372" y="4130644"/>
            <a:ext cx="11047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sz="1900" dirty="0">
                <a:solidFill>
                  <a:schemeClr val="bg1"/>
                </a:solidFill>
                <a:sym typeface="微软雅黑" panose="020B0503020204020204" pitchFamily="34" charset="-122"/>
              </a:rPr>
              <a:t>1983</a:t>
            </a:r>
            <a:r>
              <a:rPr lang="zh-CN" altLang="en-US" sz="1900" dirty="0">
                <a:solidFill>
                  <a:schemeClr val="bg1"/>
                </a:solidFill>
                <a:sym typeface="微软雅黑" panose="020B0503020204020204" pitchFamily="34" charset="-122"/>
              </a:rPr>
              <a:t>年</a:t>
            </a:r>
            <a:r>
              <a:rPr lang="en-US" altLang="zh-CN" sz="1900" dirty="0">
                <a:solidFill>
                  <a:schemeClr val="bg1"/>
                </a:solidFill>
                <a:sym typeface="微软雅黑" panose="020B0503020204020204" pitchFamily="34" charset="-122"/>
              </a:rPr>
              <a:t>-</a:t>
            </a:r>
          </a:p>
        </p:txBody>
      </p:sp>
      <p:sp>
        <p:nvSpPr>
          <p:cNvPr id="94" name="淘宝网Chenying0907出品 37">
            <a:extLst>
              <a:ext uri="{FF2B5EF4-FFF2-40B4-BE49-F238E27FC236}">
                <a16:creationId xmlns:a16="http://schemas.microsoft.com/office/drawing/2014/main" id="{211D5204-7982-42A7-99ED-89ABC56D8699}"/>
              </a:ext>
            </a:extLst>
          </p:cNvPr>
          <p:cNvSpPr>
            <a:spLocks noChangeArrowheads="1"/>
          </p:cNvSpPr>
          <p:nvPr/>
        </p:nvSpPr>
        <p:spPr bwMode="auto">
          <a:xfrm>
            <a:off x="4356689" y="1671181"/>
            <a:ext cx="110479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sz="1900" dirty="0">
                <a:solidFill>
                  <a:schemeClr val="bg1"/>
                </a:solidFill>
                <a:sym typeface="微软雅黑" panose="020B0503020204020204" pitchFamily="34" charset="-122"/>
              </a:rPr>
              <a:t>2000</a:t>
            </a:r>
            <a:r>
              <a:rPr lang="zh-CN" altLang="en-US" sz="1900" dirty="0">
                <a:solidFill>
                  <a:schemeClr val="bg1"/>
                </a:solidFill>
                <a:sym typeface="微软雅黑" panose="020B0503020204020204" pitchFamily="34" charset="-122"/>
              </a:rPr>
              <a:t>年</a:t>
            </a:r>
            <a:r>
              <a:rPr lang="en-US" altLang="zh-CN" sz="1900" dirty="0">
                <a:solidFill>
                  <a:schemeClr val="bg1"/>
                </a:solidFill>
                <a:sym typeface="微软雅黑" panose="020B0503020204020204" pitchFamily="34" charset="-122"/>
              </a:rPr>
              <a:t>-</a:t>
            </a:r>
          </a:p>
        </p:txBody>
      </p:sp>
      <p:sp>
        <p:nvSpPr>
          <p:cNvPr id="95" name="淘宝网Chenying0907出品 37">
            <a:extLst>
              <a:ext uri="{FF2B5EF4-FFF2-40B4-BE49-F238E27FC236}">
                <a16:creationId xmlns:a16="http://schemas.microsoft.com/office/drawing/2014/main" id="{67C98A1C-A4DC-4AF6-B1AA-47B0BC63DCBA}"/>
              </a:ext>
            </a:extLst>
          </p:cNvPr>
          <p:cNvSpPr>
            <a:spLocks noChangeArrowheads="1"/>
          </p:cNvSpPr>
          <p:nvPr/>
        </p:nvSpPr>
        <p:spPr bwMode="auto">
          <a:xfrm>
            <a:off x="6409366" y="3429000"/>
            <a:ext cx="11047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sz="1900" dirty="0">
                <a:solidFill>
                  <a:schemeClr val="accent3">
                    <a:lumMod val="50000"/>
                  </a:schemeClr>
                </a:solidFill>
                <a:sym typeface="微软雅黑" panose="020B0503020204020204" pitchFamily="34" charset="-122"/>
              </a:rPr>
              <a:t>2003</a:t>
            </a:r>
            <a:r>
              <a:rPr lang="zh-CN" altLang="en-US" sz="1900" dirty="0">
                <a:solidFill>
                  <a:schemeClr val="accent3">
                    <a:lumMod val="50000"/>
                  </a:schemeClr>
                </a:solidFill>
                <a:sym typeface="微软雅黑" panose="020B0503020204020204" pitchFamily="34" charset="-122"/>
              </a:rPr>
              <a:t>年</a:t>
            </a:r>
            <a:r>
              <a:rPr lang="en-US" altLang="zh-CN" sz="1900" dirty="0">
                <a:solidFill>
                  <a:schemeClr val="accent3">
                    <a:lumMod val="50000"/>
                  </a:schemeClr>
                </a:solidFill>
                <a:sym typeface="微软雅黑" panose="020B0503020204020204" pitchFamily="34" charset="-122"/>
              </a:rPr>
              <a:t>-</a:t>
            </a:r>
          </a:p>
        </p:txBody>
      </p:sp>
      <p:sp>
        <p:nvSpPr>
          <p:cNvPr id="97" name="淘宝网Chenying0907出品 37">
            <a:extLst>
              <a:ext uri="{FF2B5EF4-FFF2-40B4-BE49-F238E27FC236}">
                <a16:creationId xmlns:a16="http://schemas.microsoft.com/office/drawing/2014/main" id="{B37584A6-3B02-44EF-B671-17F11E5447B9}"/>
              </a:ext>
            </a:extLst>
          </p:cNvPr>
          <p:cNvSpPr>
            <a:spLocks noChangeArrowheads="1"/>
          </p:cNvSpPr>
          <p:nvPr/>
        </p:nvSpPr>
        <p:spPr bwMode="auto">
          <a:xfrm>
            <a:off x="8611908" y="3673444"/>
            <a:ext cx="9989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900" b="0" dirty="0">
                <a:solidFill>
                  <a:schemeClr val="bg1"/>
                </a:solidFill>
                <a:sym typeface="微软雅黑" panose="020B0503020204020204" pitchFamily="34" charset="-122"/>
              </a:rPr>
              <a:t>2016</a:t>
            </a:r>
            <a:r>
              <a:rPr lang="zh-CN" altLang="en-US" sz="1900" b="0" dirty="0">
                <a:solidFill>
                  <a:schemeClr val="bg1"/>
                </a:solidFill>
                <a:sym typeface="微软雅黑" panose="020B0503020204020204" pitchFamily="34" charset="-122"/>
              </a:rPr>
              <a:t>年</a:t>
            </a:r>
          </a:p>
        </p:txBody>
      </p:sp>
      <p:sp>
        <p:nvSpPr>
          <p:cNvPr id="99" name="文本框 98">
            <a:extLst>
              <a:ext uri="{FF2B5EF4-FFF2-40B4-BE49-F238E27FC236}">
                <a16:creationId xmlns:a16="http://schemas.microsoft.com/office/drawing/2014/main" id="{F448BC65-FC2C-4455-BE9D-821F02964E72}"/>
              </a:ext>
            </a:extLst>
          </p:cNvPr>
          <p:cNvSpPr txBox="1"/>
          <p:nvPr/>
        </p:nvSpPr>
        <p:spPr>
          <a:xfrm>
            <a:off x="10508739" y="1742429"/>
            <a:ext cx="1601990" cy="923330"/>
          </a:xfrm>
          <a:prstGeom prst="rect">
            <a:avLst/>
          </a:prstGeom>
          <a:noFill/>
        </p:spPr>
        <p:txBody>
          <a:bodyPr wrap="square">
            <a:spAutoFit/>
          </a:bodyPr>
          <a:lstStyle>
            <a:defPPr>
              <a:defRPr lang="zh-CN"/>
            </a:defPPr>
            <a:lvl1pPr>
              <a:defRPr>
                <a:latin typeface="微软雅黑" panose="020B0503020204020204" pitchFamily="34" charset="-122"/>
                <a:ea typeface="微软雅黑" panose="020B0503020204020204" pitchFamily="34" charset="-122"/>
              </a:defRPr>
            </a:lvl1pPr>
          </a:lstStyle>
          <a:p>
            <a:r>
              <a:rPr lang="en-US" altLang="zh-CN" dirty="0"/>
              <a:t>2020</a:t>
            </a:r>
            <a:r>
              <a:rPr lang="zh-CN" altLang="en-US" dirty="0"/>
              <a:t>年：</a:t>
            </a:r>
            <a:endParaRPr lang="en-US" altLang="zh-CN" dirty="0"/>
          </a:p>
          <a:p>
            <a:r>
              <a:rPr lang="zh-CN" altLang="zh-CN" dirty="0"/>
              <a:t>注册域名超</a:t>
            </a:r>
            <a:r>
              <a:rPr lang="en-US" altLang="zh-CN" dirty="0"/>
              <a:t> 3.70 </a:t>
            </a:r>
            <a:r>
              <a:rPr lang="zh-CN" altLang="zh-CN" dirty="0"/>
              <a:t>亿</a:t>
            </a:r>
            <a:endParaRPr lang="zh-CN" altLang="en-US" dirty="0"/>
          </a:p>
        </p:txBody>
      </p:sp>
    </p:spTree>
    <p:extLst>
      <p:ext uri="{BB962C8B-B14F-4D97-AF65-F5344CB8AC3E}">
        <p14:creationId xmlns:p14="http://schemas.microsoft.com/office/powerpoint/2010/main" val="180280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域名结构</a:t>
            </a:r>
          </a:p>
        </p:txBody>
      </p:sp>
      <p:sp>
        <p:nvSpPr>
          <p:cNvPr id="2" name="矩形 1">
            <a:extLst>
              <a:ext uri="{FF2B5EF4-FFF2-40B4-BE49-F238E27FC236}">
                <a16:creationId xmlns:a16="http://schemas.microsoft.com/office/drawing/2014/main" id="{1D37DB15-DF76-45B4-BCD0-A2011BD89F3B}"/>
              </a:ext>
            </a:extLst>
          </p:cNvPr>
          <p:cNvSpPr/>
          <p:nvPr/>
        </p:nvSpPr>
        <p:spPr>
          <a:xfrm>
            <a:off x="6679605" y="5371352"/>
            <a:ext cx="5227248" cy="581057"/>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层次化授权行为最多可迭代</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127 </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次</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Rectangle 2">
            <a:extLst>
              <a:ext uri="{FF2B5EF4-FFF2-40B4-BE49-F238E27FC236}">
                <a16:creationId xmlns:a16="http://schemas.microsoft.com/office/drawing/2014/main" id="{029C09EC-41E6-413C-911B-4D3B9EBF325B}"/>
              </a:ext>
            </a:extLst>
          </p:cNvPr>
          <p:cNvSpPr>
            <a:spLocks noChangeArrowheads="1"/>
          </p:cNvSpPr>
          <p:nvPr/>
        </p:nvSpPr>
        <p:spPr bwMode="auto">
          <a:xfrm>
            <a:off x="1755495" y="1319751"/>
            <a:ext cx="139068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3DE396F-F2E6-48EA-9F75-BF28E67DA4F5}"/>
              </a:ext>
            </a:extLst>
          </p:cNvPr>
          <p:cNvGraphicFramePr>
            <a:graphicFrameLocks noChangeAspect="1"/>
          </p:cNvGraphicFramePr>
          <p:nvPr>
            <p:extLst>
              <p:ext uri="{D42A27DB-BD31-4B8C-83A1-F6EECF244321}">
                <p14:modId xmlns:p14="http://schemas.microsoft.com/office/powerpoint/2010/main" val="231999351"/>
              </p:ext>
            </p:extLst>
          </p:nvPr>
        </p:nvGraphicFramePr>
        <p:xfrm>
          <a:off x="1049325" y="1531625"/>
          <a:ext cx="4433073" cy="3663390"/>
        </p:xfrm>
        <a:graphic>
          <a:graphicData uri="http://schemas.openxmlformats.org/presentationml/2006/ole">
            <mc:AlternateContent xmlns:mc="http://schemas.openxmlformats.org/markup-compatibility/2006">
              <mc:Choice xmlns:v="urn:schemas-microsoft-com:vml" Requires="v">
                <p:oleObj name="Visio" r:id="rId3" imgW="5000637" imgH="3752836" progId="Visio.Drawing.15">
                  <p:embed/>
                </p:oleObj>
              </mc:Choice>
              <mc:Fallback>
                <p:oleObj name="Visio" r:id="rId3" imgW="5000637" imgH="3752836" progId="Visio.Drawing.15">
                  <p:embed/>
                  <p:pic>
                    <p:nvPicPr>
                      <p:cNvPr id="5" name="对象 4">
                        <a:extLst>
                          <a:ext uri="{FF2B5EF4-FFF2-40B4-BE49-F238E27FC236}">
                            <a16:creationId xmlns:a16="http://schemas.microsoft.com/office/drawing/2014/main" id="{C3DE396F-F2E6-48EA-9F75-BF28E67DA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25" y="1531625"/>
                        <a:ext cx="4433073" cy="3663390"/>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E2D0B702-0095-4078-945D-58E2C67136C0}"/>
              </a:ext>
            </a:extLst>
          </p:cNvPr>
          <p:cNvSpPr txBox="1"/>
          <p:nvPr/>
        </p:nvSpPr>
        <p:spPr>
          <a:xfrm>
            <a:off x="1049325" y="5774993"/>
            <a:ext cx="5023413" cy="461665"/>
          </a:xfrm>
          <a:prstGeom prst="rect">
            <a:avLst/>
          </a:prstGeom>
          <a:noFill/>
        </p:spPr>
        <p:txBody>
          <a:bodyPr wrap="square">
            <a:spAutoFit/>
          </a:bodyPr>
          <a:lstStyle/>
          <a:p>
            <a:r>
              <a:rPr lang="zh-CN" altLang="zh-CN" sz="2400" kern="0" dirty="0">
                <a:solidFill>
                  <a:srgbClr val="000000"/>
                </a:solidFill>
                <a:latin typeface="微软雅黑" panose="020B0503020204020204" pitchFamily="34" charset="-122"/>
                <a:ea typeface="微软雅黑" panose="020B0503020204020204" pitchFamily="34" charset="-122"/>
                <a:cs typeface="NotoSerifCJKjp-Light-Identity-H"/>
              </a:rPr>
              <a:t>互联网域名空间层次化授权结构</a:t>
            </a:r>
            <a:endParaRPr lang="zh-CN" altLang="en-US" sz="24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CB1BF96-8599-4385-81B9-3169EBEFE961}"/>
              </a:ext>
            </a:extLst>
          </p:cNvPr>
          <p:cNvSpPr/>
          <p:nvPr/>
        </p:nvSpPr>
        <p:spPr>
          <a:xfrm>
            <a:off x="6679604" y="1410834"/>
            <a:ext cx="5037881" cy="1135054"/>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域名系统采用层次化树形结构完成数据授权过程</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66BF9CE9-E5B3-4139-8B0A-C6FDAD3E2845}"/>
              </a:ext>
            </a:extLst>
          </p:cNvPr>
          <p:cNvSpPr/>
          <p:nvPr/>
        </p:nvSpPr>
        <p:spPr>
          <a:xfrm>
            <a:off x="6679605" y="2880916"/>
            <a:ext cx="5037880" cy="1689052"/>
          </a:xfrm>
          <a:prstGeom prst="rect">
            <a:avLst/>
          </a:prstGeom>
        </p:spPr>
        <p:txBody>
          <a:bodyPr wrap="square">
            <a:spAutoFit/>
          </a:bodyPr>
          <a:lstStyle/>
          <a:p>
            <a:pPr marL="304800" algn="just">
              <a:lnSpc>
                <a:spcPct val="150000"/>
              </a:lnSpc>
            </a:pP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树形最顶层为根（</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Root</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），进一步划分顶级域（</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TLD</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），顶级域管理机构授权给二级域名（</a:t>
            </a: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SLD</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9" name="Rounded Rectangle 27">
            <a:extLst>
              <a:ext uri="{FF2B5EF4-FFF2-40B4-BE49-F238E27FC236}">
                <a16:creationId xmlns:a16="http://schemas.microsoft.com/office/drawing/2014/main" id="{80F2E2E3-FFCF-4F56-8C35-E79F0C2769BA}"/>
              </a:ext>
            </a:extLst>
          </p:cNvPr>
          <p:cNvSpPr>
            <a:spLocks noChangeAspect="1"/>
          </p:cNvSpPr>
          <p:nvPr/>
        </p:nvSpPr>
        <p:spPr>
          <a:xfrm>
            <a:off x="6172523" y="1624028"/>
            <a:ext cx="759460" cy="760095"/>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10" name="Rounded Rectangle 16">
            <a:extLst>
              <a:ext uri="{FF2B5EF4-FFF2-40B4-BE49-F238E27FC236}">
                <a16:creationId xmlns:a16="http://schemas.microsoft.com/office/drawing/2014/main" id="{4447A955-1816-4905-AA54-8D554C62FE06}"/>
              </a:ext>
            </a:extLst>
          </p:cNvPr>
          <p:cNvSpPr>
            <a:spLocks noChangeAspect="1"/>
          </p:cNvSpPr>
          <p:nvPr/>
        </p:nvSpPr>
        <p:spPr>
          <a:xfrm>
            <a:off x="6172523" y="3442765"/>
            <a:ext cx="759460" cy="760095"/>
          </a:xfrm>
          <a:prstGeom prst="roundRect">
            <a:avLst>
              <a:gd name="adj" fmla="val 0"/>
            </a:avLst>
          </a:prstGeom>
          <a:solidFill>
            <a:srgbClr val="36B8F6"/>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11" name="Rounded Rectangle 27">
            <a:extLst>
              <a:ext uri="{FF2B5EF4-FFF2-40B4-BE49-F238E27FC236}">
                <a16:creationId xmlns:a16="http://schemas.microsoft.com/office/drawing/2014/main" id="{DD2053A2-8406-4D79-90BB-F731525F4A09}"/>
              </a:ext>
            </a:extLst>
          </p:cNvPr>
          <p:cNvSpPr>
            <a:spLocks noChangeAspect="1"/>
          </p:cNvSpPr>
          <p:nvPr/>
        </p:nvSpPr>
        <p:spPr>
          <a:xfrm>
            <a:off x="6166579" y="5394945"/>
            <a:ext cx="759460" cy="760095"/>
          </a:xfrm>
          <a:prstGeom prst="roundRect">
            <a:avLst>
              <a:gd name="adj" fmla="val 0"/>
            </a:avLst>
          </a:prstGeom>
          <a:solidFill>
            <a:srgbClr val="1471AE"/>
          </a:solidFill>
          <a:ln>
            <a:noFill/>
          </a:ln>
          <a:effectLst/>
        </p:spPr>
        <p:style>
          <a:lnRef idx="2">
            <a:srgbClr val="1471AE">
              <a:shade val="50000"/>
            </a:srgbClr>
          </a:lnRef>
          <a:fillRef idx="1">
            <a:srgbClr val="1471AE"/>
          </a:fillRef>
          <a:effectRef idx="0">
            <a:srgbClr val="1471AE"/>
          </a:effectRef>
          <a:fontRef idx="minor">
            <a:sysClr val="window" lastClr="FFFFFF"/>
          </a:fontRef>
        </p:style>
        <p:txBody>
          <a:bodyPr rtlCol="0" anchor="ctr"/>
          <a:lstStyle/>
          <a:p>
            <a:pPr algn="ctr">
              <a:lnSpc>
                <a:spcPct val="120000"/>
              </a:lnSpc>
            </a:pPr>
            <a:endParaRPr lang="en-US" sz="95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22815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en-US" altLang="zh-CN" dirty="0"/>
              <a:t>DNS</a:t>
            </a:r>
            <a:r>
              <a:rPr lang="zh-CN" altLang="en-US" dirty="0"/>
              <a:t>区域组织形式</a:t>
            </a:r>
          </a:p>
        </p:txBody>
      </p:sp>
      <p:sp>
        <p:nvSpPr>
          <p:cNvPr id="4" name="Rectangle 2">
            <a:extLst>
              <a:ext uri="{FF2B5EF4-FFF2-40B4-BE49-F238E27FC236}">
                <a16:creationId xmlns:a16="http://schemas.microsoft.com/office/drawing/2014/main" id="{04BAF8B3-7DA3-41F3-9398-D124234BEFD9}"/>
              </a:ext>
            </a:extLst>
          </p:cNvPr>
          <p:cNvSpPr>
            <a:spLocks noChangeArrowheads="1"/>
          </p:cNvSpPr>
          <p:nvPr/>
        </p:nvSpPr>
        <p:spPr bwMode="auto">
          <a:xfrm>
            <a:off x="2222099" y="3089112"/>
            <a:ext cx="11369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E30FA07F-72B0-49DA-B14A-93CCCB8463F8}"/>
              </a:ext>
            </a:extLst>
          </p:cNvPr>
          <p:cNvSpPr txBox="1"/>
          <p:nvPr/>
        </p:nvSpPr>
        <p:spPr>
          <a:xfrm>
            <a:off x="4726462" y="4439717"/>
            <a:ext cx="3136740"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DNS</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区域</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组织</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示意图</a:t>
            </a:r>
            <a:endParaRPr lang="zh-CN" altLang="en-US" sz="2400" dirty="0">
              <a:latin typeface="微软雅黑" panose="020B0503020204020204" pitchFamily="34" charset="-122"/>
              <a:ea typeface="微软雅黑" panose="020B0503020204020204" pitchFamily="34" charset="-122"/>
            </a:endParaRPr>
          </a:p>
        </p:txBody>
      </p:sp>
      <p:sp>
        <p:nvSpPr>
          <p:cNvPr id="17" name="Freeform 46">
            <a:extLst>
              <a:ext uri="{FF2B5EF4-FFF2-40B4-BE49-F238E27FC236}">
                <a16:creationId xmlns:a16="http://schemas.microsoft.com/office/drawing/2014/main" id="{2A01C8D1-F299-40D7-ACAD-253FEAA427C2}"/>
              </a:ext>
            </a:extLst>
          </p:cNvPr>
          <p:cNvSpPr>
            <a:spLocks noEditPoints="1"/>
          </p:cNvSpPr>
          <p:nvPr/>
        </p:nvSpPr>
        <p:spPr bwMode="auto">
          <a:xfrm>
            <a:off x="2152262" y="5078181"/>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629DD1"/>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lang="en-US" sz="76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18" name="Freeform 46">
            <a:extLst>
              <a:ext uri="{FF2B5EF4-FFF2-40B4-BE49-F238E27FC236}">
                <a16:creationId xmlns:a16="http://schemas.microsoft.com/office/drawing/2014/main" id="{3EC9C825-3F9B-4591-BCF0-8712CD6A4CBE}"/>
              </a:ext>
            </a:extLst>
          </p:cNvPr>
          <p:cNvSpPr>
            <a:spLocks noEditPoints="1"/>
          </p:cNvSpPr>
          <p:nvPr/>
        </p:nvSpPr>
        <p:spPr bwMode="auto">
          <a:xfrm>
            <a:off x="2152262" y="6056014"/>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297FD5"/>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lang="en-US" sz="760">
              <a:solidFill>
                <a:sysClr val="windowText" lastClr="000000"/>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0">
            <a:extLst>
              <a:ext uri="{FF2B5EF4-FFF2-40B4-BE49-F238E27FC236}">
                <a16:creationId xmlns:a16="http://schemas.microsoft.com/office/drawing/2014/main" id="{007FD85C-3648-4B7C-9D9B-9C531A6DD6B5}"/>
              </a:ext>
            </a:extLst>
          </p:cNvPr>
          <p:cNvSpPr txBox="1"/>
          <p:nvPr/>
        </p:nvSpPr>
        <p:spPr>
          <a:xfrm>
            <a:off x="2675664" y="5157499"/>
            <a:ext cx="7238336" cy="43858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400" b="1" dirty="0">
                <a:solidFill>
                  <a:sysClr val="windowText" lastClr="000000">
                    <a:lumMod val="75000"/>
                    <a:lumOff val="25000"/>
                  </a:sysClr>
                </a:solidFill>
                <a:latin typeface="微软雅黑" panose="020B0503020204020204" charset="-122"/>
                <a:ea typeface="微软雅黑" panose="020B0503020204020204" charset="-122"/>
              </a:rPr>
              <a:t>一个</a:t>
            </a:r>
            <a:r>
              <a:rPr lang="en-US" altLang="zh-CN" sz="2400" b="1" dirty="0">
                <a:solidFill>
                  <a:sysClr val="windowText" lastClr="000000">
                    <a:lumMod val="75000"/>
                    <a:lumOff val="25000"/>
                  </a:sysClr>
                </a:solidFill>
                <a:latin typeface="微软雅黑" panose="020B0503020204020204" charset="-122"/>
                <a:ea typeface="微软雅黑" panose="020B0503020204020204" charset="-122"/>
              </a:rPr>
              <a:t>DNS</a:t>
            </a:r>
            <a:r>
              <a:rPr lang="zh-CN" altLang="en-US" sz="2400" b="1" dirty="0">
                <a:solidFill>
                  <a:sysClr val="windowText" lastClr="000000">
                    <a:lumMod val="75000"/>
                    <a:lumOff val="25000"/>
                  </a:sysClr>
                </a:solidFill>
                <a:latin typeface="微软雅黑" panose="020B0503020204020204" charset="-122"/>
                <a:ea typeface="微软雅黑" panose="020B0503020204020204" charset="-122"/>
              </a:rPr>
              <a:t>区域只包含一个域名的一部分</a:t>
            </a:r>
            <a:r>
              <a:rPr lang="en-US" altLang="zh-CN" sz="2400" b="1" dirty="0">
                <a:solidFill>
                  <a:sysClr val="windowText" lastClr="000000">
                    <a:lumMod val="75000"/>
                    <a:lumOff val="25000"/>
                  </a:sysClr>
                </a:solidFill>
                <a:latin typeface="微软雅黑" panose="020B0503020204020204" charset="-122"/>
                <a:ea typeface="微软雅黑" panose="020B0503020204020204" charset="-122"/>
              </a:rPr>
              <a:t>DNS</a:t>
            </a:r>
            <a:r>
              <a:rPr lang="zh-CN" altLang="en-US" sz="2400" b="1" dirty="0">
                <a:solidFill>
                  <a:sysClr val="windowText" lastClr="000000">
                    <a:lumMod val="75000"/>
                    <a:lumOff val="25000"/>
                  </a:sysClr>
                </a:solidFill>
                <a:latin typeface="微软雅黑" panose="020B0503020204020204" charset="-122"/>
                <a:ea typeface="微软雅黑" panose="020B0503020204020204" charset="-122"/>
              </a:rPr>
              <a:t>数据</a:t>
            </a:r>
          </a:p>
        </p:txBody>
      </p:sp>
      <p:sp>
        <p:nvSpPr>
          <p:cNvPr id="22" name="文本框 20">
            <a:extLst>
              <a:ext uri="{FF2B5EF4-FFF2-40B4-BE49-F238E27FC236}">
                <a16:creationId xmlns:a16="http://schemas.microsoft.com/office/drawing/2014/main" id="{17CC6BDA-BF73-43A3-8262-BAA97F101399}"/>
              </a:ext>
            </a:extLst>
          </p:cNvPr>
          <p:cNvSpPr txBox="1"/>
          <p:nvPr/>
        </p:nvSpPr>
        <p:spPr>
          <a:xfrm>
            <a:off x="2847582" y="6023090"/>
            <a:ext cx="7066419" cy="80791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400" b="1" dirty="0">
                <a:solidFill>
                  <a:sysClr val="windowText" lastClr="000000">
                    <a:lumMod val="75000"/>
                    <a:lumOff val="25000"/>
                  </a:sysClr>
                </a:solidFill>
                <a:latin typeface="微软雅黑" panose="020B0503020204020204" charset="-122"/>
                <a:ea typeface="微软雅黑" panose="020B0503020204020204" charset="-122"/>
              </a:rPr>
              <a:t>一个域名被分割成子域，每个子域有自己的区域时，域名和区域具有不同的意义</a:t>
            </a:r>
          </a:p>
        </p:txBody>
      </p:sp>
      <p:cxnSp>
        <p:nvCxnSpPr>
          <p:cNvPr id="37" name="肘形连接符 39">
            <a:extLst>
              <a:ext uri="{FF2B5EF4-FFF2-40B4-BE49-F238E27FC236}">
                <a16:creationId xmlns:a16="http://schemas.microsoft.com/office/drawing/2014/main" id="{CA17938F-1D6F-4E0E-A1D4-061175E44E90}"/>
              </a:ext>
            </a:extLst>
          </p:cNvPr>
          <p:cNvCxnSpPr>
            <a:cxnSpLocks/>
          </p:cNvCxnSpPr>
          <p:nvPr>
            <p:custDataLst>
              <p:tags r:id="rId1"/>
            </p:custDataLst>
          </p:nvPr>
        </p:nvCxnSpPr>
        <p:spPr>
          <a:xfrm flipV="1">
            <a:off x="6294832" y="1721338"/>
            <a:ext cx="3986418" cy="1102532"/>
          </a:xfrm>
          <a:prstGeom prst="bentConnector3">
            <a:avLst>
              <a:gd name="adj1" fmla="val 26425"/>
            </a:avLst>
          </a:prstGeom>
          <a:noFill/>
          <a:ln w="25400" cap="flat" cmpd="sng" algn="ctr">
            <a:solidFill>
              <a:srgbClr val="297FD5"/>
            </a:solidFill>
            <a:prstDash val="solid"/>
            <a:miter lim="800000"/>
          </a:ln>
          <a:effectLst/>
        </p:spPr>
      </p:cxnSp>
      <p:cxnSp>
        <p:nvCxnSpPr>
          <p:cNvPr id="38" name="肘形连接符 45">
            <a:extLst>
              <a:ext uri="{FF2B5EF4-FFF2-40B4-BE49-F238E27FC236}">
                <a16:creationId xmlns:a16="http://schemas.microsoft.com/office/drawing/2014/main" id="{70FBABFE-3F63-4976-B05E-4A354E77DDA3}"/>
              </a:ext>
            </a:extLst>
          </p:cNvPr>
          <p:cNvCxnSpPr>
            <a:cxnSpLocks/>
          </p:cNvCxnSpPr>
          <p:nvPr>
            <p:custDataLst>
              <p:tags r:id="rId2"/>
            </p:custDataLst>
          </p:nvPr>
        </p:nvCxnSpPr>
        <p:spPr>
          <a:xfrm>
            <a:off x="6294832" y="3140351"/>
            <a:ext cx="3986418" cy="1223105"/>
          </a:xfrm>
          <a:prstGeom prst="bentConnector3">
            <a:avLst>
              <a:gd name="adj1" fmla="val 26266"/>
            </a:avLst>
          </a:prstGeom>
          <a:noFill/>
          <a:ln w="25400" cap="flat" cmpd="sng" algn="ctr">
            <a:solidFill>
              <a:srgbClr val="1F5FA0"/>
            </a:solidFill>
            <a:prstDash val="solid"/>
            <a:miter lim="800000"/>
          </a:ln>
          <a:effectLst/>
        </p:spPr>
      </p:cxnSp>
      <p:sp>
        <p:nvSpPr>
          <p:cNvPr id="44" name="文本框 31">
            <a:extLst>
              <a:ext uri="{FF2B5EF4-FFF2-40B4-BE49-F238E27FC236}">
                <a16:creationId xmlns:a16="http://schemas.microsoft.com/office/drawing/2014/main" id="{4AAF81E4-941A-4CC7-8F3D-A8D6BA568F0B}"/>
              </a:ext>
            </a:extLst>
          </p:cNvPr>
          <p:cNvSpPr txBox="1"/>
          <p:nvPr/>
        </p:nvSpPr>
        <p:spPr>
          <a:xfrm>
            <a:off x="7375315" y="3429000"/>
            <a:ext cx="3176937" cy="900246"/>
          </a:xfrm>
          <a:prstGeom prst="rect">
            <a:avLst/>
          </a:prstGeom>
          <a:noFill/>
        </p:spPr>
        <p:txBody>
          <a:bodyPr wrap="square" lIns="68580" tIns="34290" rIns="68580" bIns="34290" rtlCol="0">
            <a:spAutoFit/>
          </a:bodyPr>
          <a:lstStyle/>
          <a:p>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每个</a:t>
            </a:r>
            <a:r>
              <a:rPr lang="en-US" altLang="zh-CN" b="1" dirty="0">
                <a:solidFill>
                  <a:prstClr val="black">
                    <a:lumMod val="75000"/>
                    <a:lumOff val="25000"/>
                  </a:prstClr>
                </a:solidFill>
                <a:latin typeface="微软雅黑" panose="020B0503020204020204" charset="-122"/>
                <a:ea typeface="微软雅黑" panose="020B0503020204020204" charset="-122"/>
                <a:cs typeface="+mn-ea"/>
                <a:sym typeface="+mn-lt"/>
              </a:rPr>
              <a:t>DNS</a:t>
            </a:r>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区域至少有一个权威域名服务器发布关于这个区域的信息</a:t>
            </a:r>
          </a:p>
        </p:txBody>
      </p:sp>
      <p:sp>
        <p:nvSpPr>
          <p:cNvPr id="46" name="文本框 31">
            <a:extLst>
              <a:ext uri="{FF2B5EF4-FFF2-40B4-BE49-F238E27FC236}">
                <a16:creationId xmlns:a16="http://schemas.microsoft.com/office/drawing/2014/main" id="{A05081E6-526E-4366-91F6-154CCFB50C96}"/>
              </a:ext>
            </a:extLst>
          </p:cNvPr>
          <p:cNvSpPr txBox="1"/>
          <p:nvPr/>
        </p:nvSpPr>
        <p:spPr>
          <a:xfrm>
            <a:off x="7375316" y="1721339"/>
            <a:ext cx="3292685" cy="1177245"/>
          </a:xfrm>
          <a:prstGeom prst="rect">
            <a:avLst/>
          </a:prstGeom>
          <a:noFill/>
        </p:spPr>
        <p:txBody>
          <a:bodyPr wrap="square" lIns="68580" tIns="34290" rIns="68580" bIns="34290" rtlCol="0">
            <a:spAutoFit/>
          </a:bodyPr>
          <a:lstStyle/>
          <a:p>
            <a:r>
              <a:rPr lang="en-US" altLang="zh-CN" b="1" dirty="0">
                <a:solidFill>
                  <a:prstClr val="black">
                    <a:lumMod val="75000"/>
                    <a:lumOff val="25000"/>
                  </a:prstClr>
                </a:solidFill>
                <a:latin typeface="微软雅黑" panose="020B0503020204020204" charset="-122"/>
                <a:ea typeface="微软雅黑" panose="020B0503020204020204" charset="-122"/>
                <a:cs typeface="+mn-ea"/>
                <a:sym typeface="+mn-lt"/>
              </a:rPr>
              <a:t>example.org</a:t>
            </a:r>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分配</a:t>
            </a:r>
            <a:r>
              <a:rPr lang="en-US" altLang="zh-CN" b="1" dirty="0" err="1">
                <a:solidFill>
                  <a:prstClr val="black">
                    <a:lumMod val="75000"/>
                    <a:lumOff val="25000"/>
                  </a:prstClr>
                </a:solidFill>
                <a:latin typeface="微软雅黑" panose="020B0503020204020204" charset="-122"/>
                <a:ea typeface="微软雅黑" panose="020B0503020204020204" charset="-122"/>
                <a:cs typeface="+mn-ea"/>
                <a:sym typeface="+mn-lt"/>
              </a:rPr>
              <a:t>cn</a:t>
            </a:r>
            <a:r>
              <a:rPr lang="en-US" altLang="zh-CN" b="1" dirty="0">
                <a:solidFill>
                  <a:prstClr val="black">
                    <a:lumMod val="75000"/>
                    <a:lumOff val="25000"/>
                  </a:prstClr>
                </a:solidFill>
                <a:latin typeface="微软雅黑" panose="020B0503020204020204" charset="-122"/>
                <a:ea typeface="微软雅黑" panose="020B0503020204020204" charset="-122"/>
                <a:cs typeface="+mn-ea"/>
                <a:sym typeface="+mn-lt"/>
              </a:rPr>
              <a:t>. example. org</a:t>
            </a:r>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a:t>
            </a:r>
            <a:r>
              <a:rPr lang="en-US" altLang="zh-CN" b="1" dirty="0" err="1">
                <a:solidFill>
                  <a:prstClr val="black">
                    <a:lumMod val="75000"/>
                    <a:lumOff val="25000"/>
                  </a:prstClr>
                </a:solidFill>
                <a:latin typeface="微软雅黑" panose="020B0503020204020204" charset="-122"/>
                <a:ea typeface="微软雅黑" panose="020B0503020204020204" charset="-122"/>
                <a:cs typeface="+mn-ea"/>
                <a:sym typeface="+mn-lt"/>
              </a:rPr>
              <a:t>uk</a:t>
            </a:r>
            <a:r>
              <a:rPr lang="en-US" altLang="zh-CN" b="1" dirty="0">
                <a:solidFill>
                  <a:prstClr val="black">
                    <a:lumMod val="75000"/>
                    <a:lumOff val="25000"/>
                  </a:prstClr>
                </a:solidFill>
                <a:latin typeface="微软雅黑" panose="020B0503020204020204" charset="-122"/>
                <a:ea typeface="微软雅黑" panose="020B0503020204020204" charset="-122"/>
                <a:cs typeface="+mn-ea"/>
                <a:sym typeface="+mn-lt"/>
              </a:rPr>
              <a:t>. example. org</a:t>
            </a:r>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两个子域，</a:t>
            </a:r>
            <a:r>
              <a:rPr lang="en-US" altLang="zh-CN" b="1" dirty="0" err="1">
                <a:solidFill>
                  <a:prstClr val="black">
                    <a:lumMod val="75000"/>
                    <a:lumOff val="25000"/>
                  </a:prstClr>
                </a:solidFill>
                <a:latin typeface="微软雅黑" panose="020B0503020204020204" charset="-122"/>
                <a:ea typeface="微软雅黑" panose="020B0503020204020204" charset="-122"/>
                <a:cs typeface="+mn-ea"/>
                <a:sym typeface="+mn-lt"/>
              </a:rPr>
              <a:t>cn</a:t>
            </a:r>
            <a:r>
              <a:rPr lang="en-US" altLang="zh-CN" b="1" dirty="0">
                <a:solidFill>
                  <a:prstClr val="black">
                    <a:lumMod val="75000"/>
                    <a:lumOff val="25000"/>
                  </a:prstClr>
                </a:solidFill>
                <a:latin typeface="微软雅黑" panose="020B0503020204020204" charset="-122"/>
                <a:ea typeface="微软雅黑" panose="020B0503020204020204" charset="-122"/>
                <a:cs typeface="+mn-ea"/>
                <a:sym typeface="+mn-lt"/>
              </a:rPr>
              <a:t>. example. org</a:t>
            </a:r>
            <a:r>
              <a:rPr lang="zh-CN" altLang="en-US" b="1" dirty="0">
                <a:solidFill>
                  <a:prstClr val="black">
                    <a:lumMod val="75000"/>
                    <a:lumOff val="25000"/>
                  </a:prstClr>
                </a:solidFill>
                <a:latin typeface="微软雅黑" panose="020B0503020204020204" charset="-122"/>
                <a:ea typeface="微软雅黑" panose="020B0503020204020204" charset="-122"/>
                <a:cs typeface="+mn-ea"/>
                <a:sym typeface="+mn-lt"/>
              </a:rPr>
              <a:t>包含两个区域</a:t>
            </a:r>
          </a:p>
        </p:txBody>
      </p:sp>
      <p:pic>
        <p:nvPicPr>
          <p:cNvPr id="6" name="图片 5">
            <a:extLst>
              <a:ext uri="{FF2B5EF4-FFF2-40B4-BE49-F238E27FC236}">
                <a16:creationId xmlns:a16="http://schemas.microsoft.com/office/drawing/2014/main" id="{3DEFDBDB-1EE2-4A83-9017-93AF25615EFE}"/>
              </a:ext>
            </a:extLst>
          </p:cNvPr>
          <p:cNvPicPr>
            <a:picLocks noChangeAspect="1"/>
          </p:cNvPicPr>
          <p:nvPr/>
        </p:nvPicPr>
        <p:blipFill>
          <a:blip r:embed="rId5"/>
          <a:stretch>
            <a:fillRect/>
          </a:stretch>
        </p:blipFill>
        <p:spPr>
          <a:xfrm>
            <a:off x="1523999" y="1334100"/>
            <a:ext cx="4908425" cy="2942701"/>
          </a:xfrm>
          <a:prstGeom prst="rect">
            <a:avLst/>
          </a:prstGeom>
        </p:spPr>
      </p:pic>
    </p:spTree>
    <p:extLst>
      <p:ext uri="{BB962C8B-B14F-4D97-AF65-F5344CB8AC3E}">
        <p14:creationId xmlns:p14="http://schemas.microsoft.com/office/powerpoint/2010/main" val="19614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23E66B0-18E0-E449-898D-0B47F5EF1509}"/>
              </a:ext>
            </a:extLst>
          </p:cNvPr>
          <p:cNvSpPr>
            <a:spLocks noGrp="1"/>
          </p:cNvSpPr>
          <p:nvPr>
            <p:ph type="title"/>
          </p:nvPr>
        </p:nvSpPr>
        <p:spPr/>
        <p:txBody>
          <a:bodyPr/>
          <a:lstStyle/>
          <a:p>
            <a:r>
              <a:rPr lang="zh-CN" altLang="en-US" dirty="0"/>
              <a:t>第二节 </a:t>
            </a:r>
            <a:r>
              <a:rPr lang="en-US" altLang="zh-CN" dirty="0"/>
              <a:t>DNS</a:t>
            </a:r>
            <a:r>
              <a:rPr lang="zh-CN" altLang="en-US" dirty="0"/>
              <a:t>请求过程</a:t>
            </a:r>
          </a:p>
        </p:txBody>
      </p:sp>
      <p:sp>
        <p:nvSpPr>
          <p:cNvPr id="2" name="矩形 1">
            <a:extLst>
              <a:ext uri="{FF2B5EF4-FFF2-40B4-BE49-F238E27FC236}">
                <a16:creationId xmlns:a16="http://schemas.microsoft.com/office/drawing/2014/main" id="{89B1BA75-6DAD-4DA7-A0BC-F7ECEEDA6715}"/>
              </a:ext>
            </a:extLst>
          </p:cNvPr>
          <p:cNvSpPr/>
          <p:nvPr/>
        </p:nvSpPr>
        <p:spPr>
          <a:xfrm>
            <a:off x="4279637" y="1990779"/>
            <a:ext cx="4572000" cy="1135054"/>
          </a:xfrm>
          <a:prstGeom prst="rect">
            <a:avLst/>
          </a:prstGeom>
        </p:spPr>
        <p:txBody>
          <a:bodyPr>
            <a:spAutoFit/>
          </a:bodyPr>
          <a:lstStyle/>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使用</a:t>
            </a:r>
            <a:endPar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marL="647700" indent="-342900" algn="just">
              <a:lnSpc>
                <a:spcPct val="150000"/>
              </a:lnSpc>
              <a:buFont typeface="Wingdings" pitchFamily="2" charset="2"/>
              <a:buChar char="ü"/>
            </a:pPr>
            <a:r>
              <a:rPr lang="en-US" altLang="zh-CN" sz="2400" kern="100" dirty="0">
                <a:latin typeface="Microsoft YaHei" panose="020B0503020204020204" pitchFamily="34" charset="-122"/>
                <a:ea typeface="Microsoft YaHei" panose="020B0503020204020204" pitchFamily="34" charset="-122"/>
                <a:cs typeface="Times New Roman" panose="02020603050405020304" pitchFamily="18" charset="0"/>
              </a:rPr>
              <a:t>DNS</a:t>
            </a:r>
            <a:r>
              <a:rPr lang="zh-CN" altLang="en-US" sz="2400" kern="100" dirty="0">
                <a:latin typeface="Microsoft YaHei" panose="020B0503020204020204" pitchFamily="34" charset="-122"/>
                <a:ea typeface="Microsoft YaHei" panose="020B0503020204020204" pitchFamily="34" charset="-122"/>
                <a:cs typeface="Times New Roman" panose="02020603050405020304" pitchFamily="18" charset="0"/>
              </a:rPr>
              <a:t>请求过程</a:t>
            </a:r>
            <a:endParaRPr lang="zh-CN" altLang="zh-CN" sz="2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58231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i"/>
  <p:tag name="KSO_WM_UNIT_INDEX" val="1_7"/>
  <p:tag name="KSO_WM_UNIT_ID" val="diagram760_3*m_i*1_7"/>
  <p:tag name="KSO_WM_UNIT_CLEAR" val="1"/>
  <p:tag name="KSO_WM_UNIT_LAYERLEVEL" val="1_1"/>
  <p:tag name="KSO_WM_DIAGRAM_GROUP_CODE" val="m1-1"/>
  <p:tag name="KSO_WM_UNIT_LINE_FORE_SCHEMECOLOR_INDEX" val="6"/>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0"/>
  <p:tag name="KSO_WM_UNIT_TYPE" val="m_i"/>
  <p:tag name="KSO_WM_UNIT_INDEX" val="1_8"/>
  <p:tag name="KSO_WM_UNIT_ID" val="diagram760_3*m_i*1_8"/>
  <p:tag name="KSO_WM_UNIT_CLEAR" val="1"/>
  <p:tag name="KSO_WM_UNIT_LAYERLEVEL" val="1_1"/>
  <p:tag name="KSO_WM_DIAGRAM_GROUP_CODE" val="m1-1"/>
  <p:tag name="KSO_WM_UNIT_LINE_FORE_SCHEMECOLOR_INDEX" val="7"/>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3"/>
  <p:tag name="KSO_WM_UNIT_TYPE" val="p_i"/>
  <p:tag name="KSO_WM_UNIT_INDEX" val="1_2"/>
  <p:tag name="KSO_WM_UNIT_ID" val="diagram763_3*p_i*1_2"/>
  <p:tag name="KSO_WM_UNIT_CLEAR" val="1"/>
  <p:tag name="KSO_WM_UNIT_LAYERLEVEL" val="1_1"/>
  <p:tag name="KSO_WM_DIAGRAM_GROUP_CODE" val="p1-1"/>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3"/>
  <p:tag name="KSO_WM_UNIT_TYPE" val="p_i"/>
  <p:tag name="KSO_WM_UNIT_INDEX" val="1_4"/>
  <p:tag name="KSO_WM_UNIT_ID" val="diagram763_3*p_i*1_4"/>
  <p:tag name="KSO_WM_UNIT_CLEAR" val="1"/>
  <p:tag name="KSO_WM_UNIT_LAYERLEVEL" val="1_1"/>
  <p:tag name="KSO_WM_DIAGRAM_GROUP_CODE" val="p1-1"/>
  <p:tag name="KSO_WM_UNIT_LINE_FORE_SCHEMECOLOR_INDEX" val="7"/>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3"/>
  <p:tag name="KSO_WM_UNIT_ISCONTENTSTITLE" val="0"/>
  <p:tag name="KSO_WM_UNIT_PRESET_TEXT_LEN" val="12"/>
  <p:tag name="KSO_WM_UNIT_TYPE" val="p_h_f"/>
  <p:tag name="KSO_WM_UNIT_INDEX" val="1_1_1"/>
  <p:tag name="KSO_WM_UNIT_ID" val="diagram763_3*p_h_f*1_1_1"/>
  <p:tag name="KSO_WM_UNIT_CLEAR" val="1"/>
  <p:tag name="KSO_WM_UNIT_LAYERLEVEL" val="1_1_1"/>
  <p:tag name="KSO_WM_UNIT_VALUE" val="25"/>
  <p:tag name="KSO_WM_UNIT_HIGHLIGHT" val="0"/>
  <p:tag name="KSO_WM_UNIT_COMPATIBLE" val="0"/>
  <p:tag name="KSO_WM_UNIT_PRESET_TEXT_INDEX" val="3"/>
  <p:tag name="KSO_WM_DIAGRAM_GROUP_CODE" val="p1-1"/>
  <p:tag name="KSO_WM_UNIT_FILL_FORE_SCHEMECOLOR_INDEX" val="10"/>
  <p:tag name="KSO_WM_UNIT_FILL_TYPE" val="1"/>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3"/>
  <p:tag name="KSO_WM_UNIT_TYPE" val="p_i"/>
  <p:tag name="KSO_WM_UNIT_INDEX" val="1_7"/>
  <p:tag name="KSO_WM_UNIT_ID" val="diagram763_3*p_i*1_7"/>
  <p:tag name="KSO_WM_UNIT_CLEAR" val="1"/>
  <p:tag name="KSO_WM_UNIT_LAYERLEVEL" val="1_1"/>
  <p:tag name="KSO_WM_DIAGRAM_GROUP_CODE" val="p1-1"/>
  <p:tag name="KSO_WM_UNIT_FILL_FORE_SCHEMECOLOR_INDEX" val="7"/>
  <p:tag name="KSO_WM_UNIT_FILL_TYPE" val="1"/>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63"/>
  <p:tag name="KSO_WM_UNIT_TYPE" val="p_i"/>
  <p:tag name="KSO_WM_UNIT_INDEX" val="1_8"/>
  <p:tag name="KSO_WM_UNIT_ID" val="diagram763_3*p_i*1_8"/>
  <p:tag name="KSO_WM_UNIT_CLEAR" val="1"/>
  <p:tag name="KSO_WM_UNIT_LAYERLEVEL" val="1_1"/>
  <p:tag name="KSO_WM_DIAGRAM_GROUP_CODE" val="p1-1"/>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1_Office 主题">
  <a:themeElements>
    <a:clrScheme name="达芬奇的左手">
      <a:dk1>
        <a:srgbClr val="000000"/>
      </a:dk1>
      <a:lt1>
        <a:srgbClr val="FFFFFF"/>
      </a:lt1>
      <a:dk2>
        <a:srgbClr val="44546A"/>
      </a:dk2>
      <a:lt2>
        <a:srgbClr val="E7E6E6"/>
      </a:lt2>
      <a:accent1>
        <a:srgbClr val="2A3D52"/>
      </a:accent1>
      <a:accent2>
        <a:srgbClr val="FEBA01"/>
      </a:accent2>
      <a:accent3>
        <a:srgbClr val="0070C0"/>
      </a:accent3>
      <a:accent4>
        <a:srgbClr val="C00000"/>
      </a:accent4>
      <a:accent5>
        <a:srgbClr val="38526E"/>
      </a:accent5>
      <a:accent6>
        <a:srgbClr val="BFBFBF"/>
      </a:accent6>
      <a:hlink>
        <a:srgbClr val="2A3D52"/>
      </a:hlink>
      <a:folHlink>
        <a:srgbClr val="C4AF99"/>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3413</TotalTime>
  <Words>9432</Words>
  <Application>Microsoft Office PowerPoint</Application>
  <PresentationFormat>宽屏</PresentationFormat>
  <Paragraphs>642</Paragraphs>
  <Slides>55</Slides>
  <Notes>54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2" baseType="lpstr">
      <vt:lpstr>a</vt:lpstr>
      <vt:lpstr>-apple-system</vt:lpstr>
      <vt:lpstr>NotoSerifCJKjp-Light-Identity-H</vt:lpstr>
      <vt:lpstr>等线</vt:lpstr>
      <vt:lpstr>等线</vt:lpstr>
      <vt:lpstr>华文细黑</vt:lpstr>
      <vt:lpstr>宋体</vt:lpstr>
      <vt:lpstr>Microsoft YaHei</vt:lpstr>
      <vt:lpstr>Microsoft YaHei</vt:lpstr>
      <vt:lpstr>微软雅黑 Light</vt:lpstr>
      <vt:lpstr>Arial</vt:lpstr>
      <vt:lpstr>Calibri</vt:lpstr>
      <vt:lpstr>Cambria Math</vt:lpstr>
      <vt:lpstr>Times New Roman</vt:lpstr>
      <vt:lpstr>Wingdings</vt:lpstr>
      <vt:lpstr>1_Office 主题</vt:lpstr>
      <vt:lpstr>Visio</vt:lpstr>
      <vt:lpstr>网络空间安全导论</vt:lpstr>
      <vt:lpstr>PowerPoint 演示文稿</vt:lpstr>
      <vt:lpstr>第10章  DNS安全</vt:lpstr>
      <vt:lpstr>第一节 DNS概述</vt:lpstr>
      <vt:lpstr>DNS的演进</vt:lpstr>
      <vt:lpstr>DNS的演进</vt:lpstr>
      <vt:lpstr>DNS域名结构</vt:lpstr>
      <vt:lpstr>DNS区域组织形式</vt:lpstr>
      <vt:lpstr>第二节 DNS请求过程</vt:lpstr>
      <vt:lpstr>DNS使用</vt:lpstr>
      <vt:lpstr>DNS请求过程-完整流程</vt:lpstr>
      <vt:lpstr>DNS请求过程-实际流程</vt:lpstr>
      <vt:lpstr>DNS迭代查询过程交互信息格式</vt:lpstr>
      <vt:lpstr>DNS迭代查询过程交互信息格式</vt:lpstr>
      <vt:lpstr>DNS迭代查询过程交互信息格式</vt:lpstr>
      <vt:lpstr>DNS迭代查询过程交互信息格式</vt:lpstr>
      <vt:lpstr>DNS反向查询</vt:lpstr>
      <vt:lpstr>第三节 DNS攻击</vt:lpstr>
      <vt:lpstr>DNS攻击面</vt:lpstr>
      <vt:lpstr>本地缓存中毒攻击</vt:lpstr>
      <vt:lpstr>本地缓存中毒攻击</vt:lpstr>
      <vt:lpstr>远程缓存中毒攻击</vt:lpstr>
      <vt:lpstr>远程缓存中毒攻击</vt:lpstr>
      <vt:lpstr>远程缓存中毒攻击</vt:lpstr>
      <vt:lpstr>远程缓存中毒攻击—构建回复包头</vt:lpstr>
      <vt:lpstr>远程缓存中毒攻击—包头参数猜测</vt:lpstr>
      <vt:lpstr>远程缓存中毒攻击—构建回复包负载</vt:lpstr>
      <vt:lpstr>远程缓存中毒攻击—侧信道攻击</vt:lpstr>
      <vt:lpstr>来自恶意DNS服务器的污染--在附加部分伪造数据</vt:lpstr>
      <vt:lpstr>来自恶意DNS服务器的污染--在授权部分伪造数据</vt:lpstr>
      <vt:lpstr>来自恶意DNS服务器的污染--反向查找回复部分伪造</vt:lpstr>
      <vt:lpstr>拒绝服务攻击</vt:lpstr>
      <vt:lpstr>第四节 预防DNS缓存中毒攻击</vt:lpstr>
      <vt:lpstr>通过非对称加密验证身份--DNSSEC</vt:lpstr>
      <vt:lpstr>通过非对称加密验证身份--DNSSEC</vt:lpstr>
      <vt:lpstr>通过非对称加密验证身份--DNSSEC</vt:lpstr>
      <vt:lpstr>通过非对称加密验证身份--DNSSEC</vt:lpstr>
      <vt:lpstr>通过非对称加密验证身份—DNSSEC的不足</vt:lpstr>
      <vt:lpstr>通过非对称加密验证身份—TLS</vt:lpstr>
      <vt:lpstr>通过非对称加密协商对称密钥—HTTPS</vt:lpstr>
      <vt:lpstr>建立对称密钥体系—PISKES</vt:lpstr>
      <vt:lpstr>升级DNS请求过程</vt:lpstr>
      <vt:lpstr>升级DNS请求过程</vt:lpstr>
      <vt:lpstr>第五节 典型案例分析</vt:lpstr>
      <vt:lpstr>Kaminsky攻击</vt:lpstr>
      <vt:lpstr>Kaminsky攻击</vt:lpstr>
      <vt:lpstr>Kaminsky攻击</vt:lpstr>
      <vt:lpstr>恶意服务器回复伪造攻击</vt:lpstr>
      <vt:lpstr>恶意服务器回复伪造攻击</vt:lpstr>
      <vt:lpstr>恶意服务器回复伪造攻击</vt:lpstr>
      <vt:lpstr>恶意服务器回复伪造攻击</vt:lpstr>
      <vt:lpstr>拒绝服务攻击</vt:lpstr>
      <vt:lpstr>拒绝服务攻击</vt:lpstr>
      <vt:lpstr>拒绝服务攻击</vt:lpstr>
      <vt:lpstr>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fst</cp:lastModifiedBy>
  <cp:revision>253</cp:revision>
  <dcterms:created xsi:type="dcterms:W3CDTF">2020-08-30T11:20:13Z</dcterms:created>
  <dcterms:modified xsi:type="dcterms:W3CDTF">2021-01-09T02:07:26Z</dcterms:modified>
</cp:coreProperties>
</file>