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5" r:id="rId14"/>
    <p:sldId id="276" r:id="rId15"/>
    <p:sldId id="27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4" autoAdjust="0"/>
  </p:normalViewPr>
  <p:slideViewPr>
    <p:cSldViewPr snapToGrid="0">
      <p:cViewPr varScale="1">
        <p:scale>
          <a:sx n="92" d="100"/>
          <a:sy n="92" d="100"/>
        </p:scale>
        <p:origin x="11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663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802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848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83699b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83699b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7cf23a3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7cf23a3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14e99c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914e99c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edaec11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edaec11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315190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315190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7cf23a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37cf23a3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7cf23a3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37cf23a3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21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93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8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1C719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1C719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sc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1C7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tecção de Faces com Python e OpenCV | Udemy">
            <a:extLst>
              <a:ext uri="{FF2B5EF4-FFF2-40B4-BE49-F238E27FC236}">
                <a16:creationId xmlns:a16="http://schemas.microsoft.com/office/drawing/2014/main" id="{6FB4D554-D2ED-4F4E-B9AC-15D93D61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39" y="722838"/>
            <a:ext cx="5357519" cy="30144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107321" y="1464787"/>
            <a:ext cx="7161156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1" i="0" dirty="0">
                <a:solidFill>
                  <a:srgbClr val="000000"/>
                </a:solidFill>
                <a:effectLst/>
                <a:latin typeface="Economica" panose="020B0604020202020204" charset="0"/>
              </a:rPr>
              <a:t>Detecção rápida de objetos usando uma cascata reforçada de simples características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4294967295"/>
          </p:nvPr>
        </p:nvSpPr>
        <p:spPr>
          <a:xfrm>
            <a:off x="590650" y="3882975"/>
            <a:ext cx="81945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Letícia de Oliveira Nunes			Processamento Digital de Sinais				          		Fernando Santana Pacheco 									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 Integral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524000"/>
            <a:ext cx="5095740" cy="340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Área requerida = último pixel - retângulo  [1:14 1:12] - retângulo [1:23 1:9] + 40(somado duas vezes);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Imagem integral = resolução menor.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9DEC4A-87ED-41C7-BB53-C88042E6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02" y="2141103"/>
            <a:ext cx="3535776" cy="21673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1777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Detecção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8721908" cy="29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Imagem de resolução menor – cálculo das combinações dos recursos retangulares;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Exemplo: bochechas e olhos – perspectiva de quem é mais escuro;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Primeiro recurso detecta – ‘imagem positiva’.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92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Cascata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37092" y="1359600"/>
            <a:ext cx="5619996" cy="228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Primeiro recurso – detecta;</a:t>
            </a: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Segundo recurso – detecta ;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Terceiro recurso – detecta.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F76C16-84E6-4445-BF2D-47734B8EB396}"/>
              </a:ext>
            </a:extLst>
          </p:cNvPr>
          <p:cNvPicPr/>
          <p:nvPr/>
        </p:nvPicPr>
        <p:blipFill rotWithShape="1">
          <a:blip r:embed="rId4"/>
          <a:srcRect l="8617" t="394"/>
          <a:stretch/>
        </p:blipFill>
        <p:spPr>
          <a:xfrm>
            <a:off x="5201728" y="974825"/>
            <a:ext cx="3819430" cy="32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9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1117650"/>
            <a:ext cx="8520600" cy="3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ARAÚJO, Gabriel. Algoritmos para reconhecimento de </a:t>
            </a:r>
            <a:r>
              <a:rPr lang="pt-BR" sz="1800" dirty="0" err="1"/>
              <a:t>caracteríticas</a:t>
            </a:r>
            <a:r>
              <a:rPr lang="pt-BR" sz="1800" dirty="0"/>
              <a:t> faciais baseado em filtros de correlação. Rio de Janeiro: UFRJ/COPPE, p. 18 - 19, Fev. 2010.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HARAN, Brady. </a:t>
            </a:r>
            <a:r>
              <a:rPr lang="pt-BR" sz="1800" dirty="0" err="1"/>
              <a:t>Detecting</a:t>
            </a:r>
            <a:r>
              <a:rPr lang="pt-BR" sz="1800" dirty="0"/>
              <a:t> Faces (Viola Jones </a:t>
            </a:r>
            <a:r>
              <a:rPr lang="pt-BR" sz="1800" dirty="0" err="1"/>
              <a:t>Algorithm</a:t>
            </a:r>
            <a:r>
              <a:rPr lang="pt-BR" sz="1800" dirty="0"/>
              <a:t>) - </a:t>
            </a:r>
            <a:r>
              <a:rPr lang="pt-BR" sz="1800" dirty="0" err="1"/>
              <a:t>Computerphile</a:t>
            </a:r>
            <a:r>
              <a:rPr lang="pt-BR" sz="1800" dirty="0"/>
              <a:t>. 2019. (12m54s). Disponível em: &lt;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https://www.youtube.com/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watch?v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=uEJ71VlUmMQ</a:t>
            </a:r>
            <a:r>
              <a:rPr lang="pt-BR" sz="1800" dirty="0"/>
              <a:t>&gt;. Acesso em: 29 set. 2020.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PAIXAO, E P. Aplicação do Algoritmo Viola-Jones na Detecção de Objeto. 2018. </a:t>
            </a:r>
            <a:r>
              <a:rPr lang="pt-BR" sz="1800" dirty="0" err="1"/>
              <a:t>Trabalhode</a:t>
            </a:r>
            <a:r>
              <a:rPr lang="pt-BR" sz="1800" dirty="0"/>
              <a:t> Conclusão de Curso. Curso de Engenharia Elétrica, Universidade Regional do Noroeste do Estado do Rio Grande do Sul - UNIJUÍ, Ijuí, 2018.</a:t>
            </a:r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9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117650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SANTANAS, L., GOMES, F., SANTOS, T. Processo de detecção facial </a:t>
            </a:r>
            <a:r>
              <a:rPr lang="pt-BR" sz="1800" dirty="0" err="1"/>
              <a:t>uilizando</a:t>
            </a:r>
            <a:r>
              <a:rPr lang="pt-BR" sz="1800" dirty="0"/>
              <a:t> </a:t>
            </a:r>
            <a:r>
              <a:rPr lang="pt-BR" sz="1800" dirty="0" err="1"/>
              <a:t>viola;Jones</a:t>
            </a:r>
            <a:r>
              <a:rPr lang="pt-BR" sz="1800" dirty="0"/>
              <a:t>. Em: Interfaces Científicas - Exatas e Tecnológicas, Aracaju, V.1, N.1, p. 35 - 40, Fev. 2015.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VIOLA, P., JONES, M. “</a:t>
            </a:r>
            <a:r>
              <a:rPr lang="pt-BR" sz="1800" dirty="0" err="1"/>
              <a:t>Rapid</a:t>
            </a:r>
            <a:r>
              <a:rPr lang="pt-BR" sz="1800" dirty="0"/>
              <a:t> </a:t>
            </a:r>
            <a:r>
              <a:rPr lang="pt-BR" sz="1800" dirty="0" err="1"/>
              <a:t>object</a:t>
            </a:r>
            <a:r>
              <a:rPr lang="pt-BR" sz="1800" dirty="0"/>
              <a:t> </a:t>
            </a:r>
            <a:r>
              <a:rPr lang="pt-BR" sz="1800" dirty="0" err="1"/>
              <a:t>detection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a </a:t>
            </a:r>
            <a:r>
              <a:rPr lang="pt-BR" sz="1800" dirty="0" err="1"/>
              <a:t>boosted</a:t>
            </a:r>
            <a:r>
              <a:rPr lang="pt-BR" sz="1800" dirty="0"/>
              <a:t> </a:t>
            </a:r>
            <a:r>
              <a:rPr lang="pt-BR" sz="1800" dirty="0" err="1"/>
              <a:t>cascade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simple</a:t>
            </a:r>
            <a:r>
              <a:rPr lang="pt-BR" sz="1800" dirty="0"/>
              <a:t> </a:t>
            </a:r>
            <a:r>
              <a:rPr lang="pt-BR" sz="1800" dirty="0" err="1"/>
              <a:t>features</a:t>
            </a:r>
            <a:r>
              <a:rPr lang="pt-BR" sz="1800" dirty="0"/>
              <a:t>”. In: Computer Vision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Pattern</a:t>
            </a:r>
            <a:r>
              <a:rPr lang="pt-BR" sz="1800" dirty="0"/>
              <a:t> </a:t>
            </a:r>
            <a:r>
              <a:rPr lang="pt-BR" sz="1800" dirty="0" err="1"/>
              <a:t>Recognition</a:t>
            </a:r>
            <a:r>
              <a:rPr lang="pt-BR" sz="1800" dirty="0"/>
              <a:t>, 2001. CVPR 2001. </a:t>
            </a:r>
            <a:r>
              <a:rPr lang="pt-BR" sz="1800" dirty="0" err="1"/>
              <a:t>Proceedings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2001 IEEE Computer Society </a:t>
            </a:r>
            <a:r>
              <a:rPr lang="pt-BR" sz="1800" dirty="0" err="1"/>
              <a:t>Conference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, v. 1, pp. I–511–I–518 vol.1, 2001.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WANG, Yi-Qing. </a:t>
            </a:r>
            <a:r>
              <a:rPr lang="pt-BR" sz="1800" dirty="0" err="1"/>
              <a:t>An</a:t>
            </a:r>
            <a:r>
              <a:rPr lang="pt-BR" sz="1800" dirty="0"/>
              <a:t> </a:t>
            </a:r>
            <a:r>
              <a:rPr lang="pt-BR" sz="1800" dirty="0" err="1"/>
              <a:t>Analysis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Viola-Jones Face </a:t>
            </a:r>
            <a:r>
              <a:rPr lang="pt-BR" sz="1800" dirty="0" err="1"/>
              <a:t>Detection</a:t>
            </a:r>
            <a:r>
              <a:rPr lang="pt-BR" sz="1800" dirty="0"/>
              <a:t> </a:t>
            </a:r>
            <a:r>
              <a:rPr lang="pt-BR" sz="1800" dirty="0" err="1"/>
              <a:t>Algorithm</a:t>
            </a:r>
            <a:r>
              <a:rPr lang="pt-BR" sz="1800" dirty="0"/>
              <a:t>, </a:t>
            </a:r>
            <a:r>
              <a:rPr lang="pt-BR" sz="1800" dirty="0" err="1"/>
              <a:t>Image</a:t>
            </a:r>
            <a:r>
              <a:rPr lang="pt-BR" sz="1800" dirty="0"/>
              <a:t> </a:t>
            </a:r>
            <a:r>
              <a:rPr lang="pt-BR" sz="1800" dirty="0" err="1"/>
              <a:t>Processing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dirty="0" err="1"/>
              <a:t>Line</a:t>
            </a:r>
            <a:r>
              <a:rPr lang="pt-BR" sz="1800" dirty="0"/>
              <a:t>, 4 (2014), pp. 128–148. https://doi.org/10.5201/ipol.2014.104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240350" y="1928175"/>
            <a:ext cx="8520600" cy="831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Obrigada!</a:t>
            </a:r>
            <a:endParaRPr sz="6000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29181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Viola-Jones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4900" y="1359600"/>
            <a:ext cx="9094200" cy="24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Paul Viola e Michael Jones;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Pentium 3 – 700MHz;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Redes neurais, modelos estatísticos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i="1" dirty="0" err="1"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bordas e outros recursos.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7657589F-83B3-49B2-BB53-295FEB61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33" y="122252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4900" y="1359600"/>
            <a:ext cx="9094200" cy="24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Imagens estáticas/dinâmicas;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Segmentação nas áreas de interesse;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Problemas de resolução/tamanho/expressões/etnias(...);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Criaram o classificador (imagem subtraída de outra).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Viola-Jones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AADD8F-39C3-437F-B0BA-0C1DDE16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37" y="330156"/>
            <a:ext cx="2511171" cy="1674114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funciona?</a:t>
            </a:r>
            <a:endParaRPr dirty="0"/>
          </a:p>
        </p:txBody>
      </p:sp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10C5FB93-AB5D-4CC8-BEEA-7BE49BEABF35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Recursos retangulares; 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Soma dos pixels (branco)  - soma dos pixels (cinza);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Subtrai um lado do outro.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AB08BD-0034-4116-AD77-297DD248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106" y="2850019"/>
            <a:ext cx="3220352" cy="181319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9134B5A-BCE3-48A9-B2D6-80F31BCC77E8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4925052" cy="343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4 Recursos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Direito e esquerdo</a:t>
            </a:r>
            <a:r>
              <a:rPr lang="pt-BR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Cima e baixo;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Laterais e meio;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Diagonais.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047EE8-8F1A-4E6B-8318-E28D6EFB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80" y="974825"/>
            <a:ext cx="3793478" cy="3431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Haar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(adicionar/subtrair regiões) -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 – imagem, P – padrão;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Ambos com tamanho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NxN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7EF4FB-0E7C-46DC-B7E2-0253A38F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3267456"/>
            <a:ext cx="69723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Amostras da imagem (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yn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= I(24x24),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yn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= {0, 1} – rótulo da classe;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0, sem face – 1, com face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Melhor seleção: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Gentle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Aprendizado de máquina;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2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</a:t>
            </a:r>
            <a:r>
              <a:rPr lang="pt-BR" i="1" dirty="0"/>
              <a:t> </a:t>
            </a:r>
            <a:r>
              <a:rPr lang="pt-BR" dirty="0"/>
              <a:t>Integral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8721908" cy="29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Problema: cálculo de grandes grupos de pixels;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Representação dos dados: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Nova matriz = a soma de todos os níveis de cinza dos pixels à esquerda, acima e do pixel atual.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2B6FDC-9582-477F-A8F4-F1DCBA57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533" y="3746563"/>
            <a:ext cx="3724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 Integral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900CD-5093-4D85-BE7C-9ED66763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8" y="1184217"/>
            <a:ext cx="2806698" cy="17884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A7E2A7-A60A-4458-B1B0-87F98BA35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606" y="3179957"/>
            <a:ext cx="3200788" cy="17910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72CAD6-3DEF-4097-9A48-486105AC5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703" y="1184217"/>
            <a:ext cx="3141679" cy="17884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25DD7-C455-4F75-BE0A-ED1737AE6A62}"/>
              </a:ext>
            </a:extLst>
          </p:cNvPr>
          <p:cNvSpPr txBox="1"/>
          <p:nvPr/>
        </p:nvSpPr>
        <p:spPr>
          <a:xfrm>
            <a:off x="37676" y="2654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B103DF-FFC4-4126-B80D-E8E16D7671C0}"/>
              </a:ext>
            </a:extLst>
          </p:cNvPr>
          <p:cNvSpPr txBox="1"/>
          <p:nvPr/>
        </p:nvSpPr>
        <p:spPr>
          <a:xfrm>
            <a:off x="2687554" y="46632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7B4181-9D2C-41C9-85AC-5C97C31ECFC7}"/>
              </a:ext>
            </a:extLst>
          </p:cNvPr>
          <p:cNvSpPr txBox="1"/>
          <p:nvPr/>
        </p:nvSpPr>
        <p:spPr>
          <a:xfrm>
            <a:off x="5427651" y="2698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132511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762</Words>
  <Application>Microsoft Office PowerPoint</Application>
  <PresentationFormat>Apresentação na tela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Economica</vt:lpstr>
      <vt:lpstr>Courier New</vt:lpstr>
      <vt:lpstr>Arial</vt:lpstr>
      <vt:lpstr>Open Sans</vt:lpstr>
      <vt:lpstr>Luxe</vt:lpstr>
      <vt:lpstr>Detecção rápida de objetos usando uma cascata reforçada de simples características</vt:lpstr>
      <vt:lpstr>Viola-Jones</vt:lpstr>
      <vt:lpstr>Viola-Jones</vt:lpstr>
      <vt:lpstr>Como funciona?</vt:lpstr>
      <vt:lpstr>Como funciona?</vt:lpstr>
      <vt:lpstr>Algoritmo</vt:lpstr>
      <vt:lpstr>Algoritmo</vt:lpstr>
      <vt:lpstr>Imagem Integral</vt:lpstr>
      <vt:lpstr>Imagem Integral</vt:lpstr>
      <vt:lpstr>Imagem Integral</vt:lpstr>
      <vt:lpstr>Detecção</vt:lpstr>
      <vt:lpstr>Cascata</vt:lpstr>
      <vt:lpstr>Referências </vt:lpstr>
      <vt:lpstr>Referências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 Core</dc:title>
  <dc:creator>Letícia de Oliveira Nunes</dc:creator>
  <cp:lastModifiedBy>Letícia de Oliveira Nunes</cp:lastModifiedBy>
  <cp:revision>33</cp:revision>
  <dcterms:modified xsi:type="dcterms:W3CDTF">2020-11-04T13:14:02Z</dcterms:modified>
</cp:coreProperties>
</file>