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4" r:id="rId6"/>
    <p:sldId id="265" r:id="rId7"/>
    <p:sldId id="278" r:id="rId8"/>
    <p:sldId id="279" r:id="rId9"/>
    <p:sldId id="280" r:id="rId10"/>
    <p:sldId id="281" r:id="rId11"/>
    <p:sldId id="282" r:id="rId12"/>
    <p:sldId id="283" r:id="rId13"/>
    <p:sldId id="275" r:id="rId14"/>
    <p:sldId id="276" r:id="rId15"/>
    <p:sldId id="277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03" autoAdjust="0"/>
  </p:normalViewPr>
  <p:slideViewPr>
    <p:cSldViewPr snapToGrid="0">
      <p:cViewPr varScale="1">
        <p:scale>
          <a:sx n="89" d="100"/>
          <a:sy n="89" d="100"/>
        </p:scale>
        <p:origin x="128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general/latest/gr/iot-core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general/latest/gr/iot-core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general/latest/gr/iot-core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general/latest/gr/iot-core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general/latest/gr/iot-core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general/latest/gr/iot-core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general/latest/gr/iot-core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37cf23a3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37cf23a3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Os pontos de extremidade do serviço AWS IoT Core são específicos da região e estão listados em</a:t>
            </a:r>
            <a:r>
              <a:rPr lang="pt-BR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Pontos de extremidade e cotas do AWS IoT Core</a:t>
            </a:r>
            <a:r>
              <a:rPr lang="pt-BR" u="sng">
                <a:solidFill>
                  <a:schemeClr val="hlink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4663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37cf23a3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37cf23a3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Os pontos de extremidade do serviço AWS IoT Core são específicos da região e estão listados em</a:t>
            </a:r>
            <a:r>
              <a:rPr lang="pt-BR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Pontos de extremidade e cotas do AWS IoT Core</a:t>
            </a:r>
            <a:r>
              <a:rPr lang="pt-BR" u="sng">
                <a:solidFill>
                  <a:schemeClr val="hlink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8029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37cf23a3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37cf23a3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Os pontos de extremidade do serviço AWS IoT Core são específicos da região e estão listados em</a:t>
            </a:r>
            <a:r>
              <a:rPr lang="pt-BR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Pontos de extremidade e cotas do AWS IoT Core</a:t>
            </a:r>
            <a:r>
              <a:rPr lang="pt-BR" u="sng">
                <a:solidFill>
                  <a:schemeClr val="hlink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8486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b83699be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b83699be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37cf23a3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37cf23a3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914e99ce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914e99ce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edaec11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edaec11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AWS IoT Core pode comportar bilhões de dispositivos e trilhões de mensagens,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315190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315190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AWS IoT Core permite que você conecte facilmente qualquer número de dispositivos à nuvem e a outros dispositivos.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dispositivos podem comunicar-se entre si, até mesmo usando protocolos diferentes.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37cf23a3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37cf23a3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Não exige qualquer tipo de infraestrutura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37cf23a3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37cf23a3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Configura conta AWS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Experimentar a demonstração interativa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Experimentar o tutorial de conexão rápida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Explore os serviços AWS IoT Core com um hands-on tutorial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37cf23a3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37cf23a3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Os pontos de extremidade do serviço AWS IoT Core são específicos da região e estão listados em</a:t>
            </a:r>
            <a:r>
              <a:rPr lang="pt-BR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Pontos de extremidade e cotas do AWS IoT Core</a:t>
            </a:r>
            <a:r>
              <a:rPr lang="pt-BR" u="sng">
                <a:solidFill>
                  <a:schemeClr val="hlink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37cf23a3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37cf23a3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Os pontos de extremidade do serviço AWS IoT Core são específicos da região e estão listados em</a:t>
            </a:r>
            <a:r>
              <a:rPr lang="pt-BR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Pontos de extremidade e cotas do AWS IoT Core</a:t>
            </a:r>
            <a:r>
              <a:rPr lang="pt-BR" u="sng">
                <a:solidFill>
                  <a:schemeClr val="hlink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3210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37cf23a3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37cf23a3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Os pontos de extremidade do serviço AWS IoT Core são específicos da região e estão listados em</a:t>
            </a:r>
            <a:r>
              <a:rPr lang="pt-BR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Pontos de extremidade e cotas do AWS IoT Core</a:t>
            </a:r>
            <a:r>
              <a:rPr lang="pt-BR" u="sng">
                <a:solidFill>
                  <a:schemeClr val="hlink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6930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37cf23a3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37cf23a3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Os pontos de extremidade do serviço AWS IoT Core são específicos da região e estão listados em</a:t>
            </a:r>
            <a:r>
              <a:rPr lang="pt-BR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Pontos de extremidade e cotas do AWS IoT Core</a:t>
            </a:r>
            <a:r>
              <a:rPr lang="pt-BR" u="sng">
                <a:solidFill>
                  <a:schemeClr val="hlink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218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41C719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41C719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sc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41C7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Google Shape;37;p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tecção de Faces com Python e OpenCV | Udemy">
            <a:extLst>
              <a:ext uri="{FF2B5EF4-FFF2-40B4-BE49-F238E27FC236}">
                <a16:creationId xmlns:a16="http://schemas.microsoft.com/office/drawing/2014/main" id="{6FB4D554-D2ED-4F4E-B9AC-15D93D61A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39" y="722838"/>
            <a:ext cx="5357519" cy="30144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107321" y="1464787"/>
            <a:ext cx="7161156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400" b="1" i="0" dirty="0">
                <a:solidFill>
                  <a:srgbClr val="000000"/>
                </a:solidFill>
                <a:effectLst/>
                <a:latin typeface="Economica" panose="020B0604020202020204" charset="0"/>
              </a:rPr>
              <a:t>Detecção rápida de objetos usando uma cascata reforçada de simples características</a:t>
            </a:r>
          </a:p>
        </p:txBody>
      </p:sp>
      <p:sp>
        <p:nvSpPr>
          <p:cNvPr id="57" name="Google Shape;57;p12"/>
          <p:cNvSpPr txBox="1">
            <a:spLocks noGrp="1"/>
          </p:cNvSpPr>
          <p:nvPr>
            <p:ph type="subTitle" idx="4294967295"/>
          </p:nvPr>
        </p:nvSpPr>
        <p:spPr>
          <a:xfrm>
            <a:off x="590650" y="3882975"/>
            <a:ext cx="81945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Letícia de Oliveira Nunes			Processamento Digital de Sinais				          		Fernando Santana Pacheco 									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4818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Imagem Integral</a:t>
            </a:r>
            <a:endParaRPr dirty="0"/>
          </a:p>
        </p:txBody>
      </p:sp>
      <p:sp>
        <p:nvSpPr>
          <p:cNvPr id="5" name="Google Shape;75;p14">
            <a:extLst>
              <a:ext uri="{FF2B5EF4-FFF2-40B4-BE49-F238E27FC236}">
                <a16:creationId xmlns:a16="http://schemas.microsoft.com/office/drawing/2014/main" id="{9204D0C5-DFA4-40BA-98FD-0FF3890D9473}"/>
              </a:ext>
            </a:extLst>
          </p:cNvPr>
          <p:cNvSpPr txBox="1">
            <a:spLocks/>
          </p:cNvSpPr>
          <p:nvPr/>
        </p:nvSpPr>
        <p:spPr>
          <a:xfrm>
            <a:off x="24900" y="1524000"/>
            <a:ext cx="5095740" cy="340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●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Área requerida = último pixel - retângulo  [1:14 1:12] - retângulo [1:23 1:9] – 40(somado duas vezes);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Imagem integral = resolução menor.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9DEC4A-87ED-41C7-BB53-C88042E66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502" y="2141103"/>
            <a:ext cx="3535776" cy="216736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1777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4818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Detecção</a:t>
            </a:r>
            <a:endParaRPr dirty="0"/>
          </a:p>
        </p:txBody>
      </p:sp>
      <p:sp>
        <p:nvSpPr>
          <p:cNvPr id="5" name="Google Shape;75;p14">
            <a:extLst>
              <a:ext uri="{FF2B5EF4-FFF2-40B4-BE49-F238E27FC236}">
                <a16:creationId xmlns:a16="http://schemas.microsoft.com/office/drawing/2014/main" id="{9204D0C5-DFA4-40BA-98FD-0FF3890D9473}"/>
              </a:ext>
            </a:extLst>
          </p:cNvPr>
          <p:cNvSpPr txBox="1">
            <a:spLocks/>
          </p:cNvSpPr>
          <p:nvPr/>
        </p:nvSpPr>
        <p:spPr>
          <a:xfrm>
            <a:off x="24900" y="1359600"/>
            <a:ext cx="8721908" cy="294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●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Imagem de resolução menor – cálculo das combinações dos recursos retangulares;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Exemplo: bochechas e olhos – perspectiva de quem é mais escuro;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Primeiro recurso detecta – ‘imagem positiva’.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792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4818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Cascata</a:t>
            </a:r>
            <a:endParaRPr dirty="0"/>
          </a:p>
        </p:txBody>
      </p:sp>
      <p:sp>
        <p:nvSpPr>
          <p:cNvPr id="5" name="Google Shape;75;p14">
            <a:extLst>
              <a:ext uri="{FF2B5EF4-FFF2-40B4-BE49-F238E27FC236}">
                <a16:creationId xmlns:a16="http://schemas.microsoft.com/office/drawing/2014/main" id="{9204D0C5-DFA4-40BA-98FD-0FF3890D9473}"/>
              </a:ext>
            </a:extLst>
          </p:cNvPr>
          <p:cNvSpPr txBox="1">
            <a:spLocks/>
          </p:cNvSpPr>
          <p:nvPr/>
        </p:nvSpPr>
        <p:spPr>
          <a:xfrm>
            <a:off x="37092" y="1359600"/>
            <a:ext cx="5619996" cy="228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●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Primeiro recurso – detecta;</a:t>
            </a:r>
            <a:endParaRPr lang="pt-BR" dirty="0">
              <a:latin typeface="Arial"/>
              <a:ea typeface="Arial"/>
              <a:cs typeface="Arial"/>
              <a:sym typeface="Arial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>
                <a:latin typeface="Arial"/>
                <a:ea typeface="Arial"/>
                <a:cs typeface="Arial"/>
                <a:sym typeface="Arial"/>
              </a:rPr>
              <a:t>Segundo recurso – detecta ;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Terceiro recurso – detecta.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t-BR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EF76C16-84E6-4445-BF2D-47734B8EB396}"/>
              </a:ext>
            </a:extLst>
          </p:cNvPr>
          <p:cNvPicPr/>
          <p:nvPr/>
        </p:nvPicPr>
        <p:blipFill rotWithShape="1">
          <a:blip r:embed="rId4"/>
          <a:srcRect l="8617" t="394"/>
          <a:stretch/>
        </p:blipFill>
        <p:spPr>
          <a:xfrm>
            <a:off x="5201728" y="974825"/>
            <a:ext cx="3819430" cy="32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2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311700" y="947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</a:t>
            </a:r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1"/>
          </p:nvPr>
        </p:nvSpPr>
        <p:spPr>
          <a:xfrm>
            <a:off x="311700" y="1117650"/>
            <a:ext cx="8520600" cy="3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ARAÚJO, Gabriel. Algoritmos para reconhecimento de </a:t>
            </a:r>
            <a:r>
              <a:rPr lang="pt-BR" sz="1800" dirty="0" err="1"/>
              <a:t>caracteríticas</a:t>
            </a:r>
            <a:r>
              <a:rPr lang="pt-BR" sz="1800" dirty="0"/>
              <a:t> faciais baseado em filtros de correlação. Rio de Janeiro: UFRJ/COPPE, p. 18 - 19, Fev. 2010.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HARAN, Brady. </a:t>
            </a:r>
            <a:r>
              <a:rPr lang="pt-BR" sz="1800" dirty="0" err="1"/>
              <a:t>Detecting</a:t>
            </a:r>
            <a:r>
              <a:rPr lang="pt-BR" sz="1800" dirty="0"/>
              <a:t> Faces (Viola Jones </a:t>
            </a:r>
            <a:r>
              <a:rPr lang="pt-BR" sz="1800" dirty="0" err="1"/>
              <a:t>Algorithm</a:t>
            </a:r>
            <a:r>
              <a:rPr lang="pt-BR" sz="1800" dirty="0"/>
              <a:t>) - </a:t>
            </a:r>
            <a:r>
              <a:rPr lang="pt-BR" sz="1800" dirty="0" err="1"/>
              <a:t>Computerphile</a:t>
            </a:r>
            <a:r>
              <a:rPr lang="pt-BR" sz="1800" dirty="0"/>
              <a:t>. 2019. (12m54s). Disponível em: &lt;</a:t>
            </a:r>
            <a:r>
              <a:rPr lang="pt-BR" sz="1800" dirty="0">
                <a:solidFill>
                  <a:schemeClr val="accent5">
                    <a:lumMod val="75000"/>
                  </a:schemeClr>
                </a:solidFill>
              </a:rPr>
              <a:t>https://www.youtube.com/</a:t>
            </a:r>
            <a:r>
              <a:rPr lang="pt-BR" sz="1800" dirty="0" err="1">
                <a:solidFill>
                  <a:schemeClr val="accent5">
                    <a:lumMod val="75000"/>
                  </a:schemeClr>
                </a:solidFill>
              </a:rPr>
              <a:t>watch?v</a:t>
            </a:r>
            <a:r>
              <a:rPr lang="pt-BR" sz="1800" dirty="0">
                <a:solidFill>
                  <a:schemeClr val="accent5">
                    <a:lumMod val="75000"/>
                  </a:schemeClr>
                </a:solidFill>
              </a:rPr>
              <a:t>=uEJ71VlUmMQ</a:t>
            </a:r>
            <a:r>
              <a:rPr lang="pt-BR" sz="1800" dirty="0"/>
              <a:t>&gt;. Acesso em: 29 set. 2020.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PAIXAO, E P. Aplicação do Algoritmo Viola-Jones na Detecção de Objeto. 2018. </a:t>
            </a:r>
            <a:r>
              <a:rPr lang="pt-BR" sz="1800" dirty="0" err="1"/>
              <a:t>Trabalhode</a:t>
            </a:r>
            <a:r>
              <a:rPr lang="pt-BR" sz="1800" dirty="0"/>
              <a:t> Conclusão de Curso. Curso de Engenharia Elétrica, Universidade Regional do Noroeste do Estado do Rio Grande do Sul - UNIJUÍ, Ijuí, 2018.</a:t>
            </a:r>
          </a:p>
        </p:txBody>
      </p:sp>
      <p:sp>
        <p:nvSpPr>
          <p:cNvPr id="219" name="Google Shape;21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/>
          </p:nvPr>
        </p:nvSpPr>
        <p:spPr>
          <a:xfrm>
            <a:off x="311700" y="947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</a:t>
            </a:r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311700" y="1117650"/>
            <a:ext cx="8520600" cy="3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SANTANAS, L., GOMES, F., SANTOS, T. Processo de detecção facial </a:t>
            </a:r>
            <a:r>
              <a:rPr lang="pt-BR" sz="1800" dirty="0" err="1"/>
              <a:t>uilizando</a:t>
            </a:r>
            <a:r>
              <a:rPr lang="pt-BR" sz="1800" dirty="0"/>
              <a:t> </a:t>
            </a:r>
            <a:r>
              <a:rPr lang="pt-BR" sz="1800" dirty="0" err="1"/>
              <a:t>viola;Jones</a:t>
            </a:r>
            <a:r>
              <a:rPr lang="pt-BR" sz="1800" dirty="0"/>
              <a:t>. Em: Interfaces Científicas - Exatas e Tecnológicas, Aracaju, V.1, N.1, p. 35 - 40, Fev. 2015.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VIOLA, P., JONES, M. “</a:t>
            </a:r>
            <a:r>
              <a:rPr lang="pt-BR" sz="1800" dirty="0" err="1"/>
              <a:t>Rapid</a:t>
            </a:r>
            <a:r>
              <a:rPr lang="pt-BR" sz="1800" dirty="0"/>
              <a:t> </a:t>
            </a:r>
            <a:r>
              <a:rPr lang="pt-BR" sz="1800" dirty="0" err="1"/>
              <a:t>object</a:t>
            </a:r>
            <a:r>
              <a:rPr lang="pt-BR" sz="1800" dirty="0"/>
              <a:t> </a:t>
            </a:r>
            <a:r>
              <a:rPr lang="pt-BR" sz="1800" dirty="0" err="1"/>
              <a:t>detection</a:t>
            </a:r>
            <a:r>
              <a:rPr lang="pt-BR" sz="1800" dirty="0"/>
              <a:t> </a:t>
            </a:r>
            <a:r>
              <a:rPr lang="pt-BR" sz="1800" dirty="0" err="1"/>
              <a:t>using</a:t>
            </a:r>
            <a:r>
              <a:rPr lang="pt-BR" sz="1800" dirty="0"/>
              <a:t> a </a:t>
            </a:r>
            <a:r>
              <a:rPr lang="pt-BR" sz="1800" dirty="0" err="1"/>
              <a:t>boosted</a:t>
            </a:r>
            <a:r>
              <a:rPr lang="pt-BR" sz="1800" dirty="0"/>
              <a:t> </a:t>
            </a:r>
            <a:r>
              <a:rPr lang="pt-BR" sz="1800" dirty="0" err="1"/>
              <a:t>cascade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simple</a:t>
            </a:r>
            <a:r>
              <a:rPr lang="pt-BR" sz="1800" dirty="0"/>
              <a:t> </a:t>
            </a:r>
            <a:r>
              <a:rPr lang="pt-BR" sz="1800" dirty="0" err="1"/>
              <a:t>features</a:t>
            </a:r>
            <a:r>
              <a:rPr lang="pt-BR" sz="1800" dirty="0"/>
              <a:t>”. In: Computer Vision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Pattern</a:t>
            </a:r>
            <a:r>
              <a:rPr lang="pt-BR" sz="1800" dirty="0"/>
              <a:t> </a:t>
            </a:r>
            <a:r>
              <a:rPr lang="pt-BR" sz="1800" dirty="0" err="1"/>
              <a:t>Recognition</a:t>
            </a:r>
            <a:r>
              <a:rPr lang="pt-BR" sz="1800" dirty="0"/>
              <a:t>, 2001. CVPR 2001. </a:t>
            </a:r>
            <a:r>
              <a:rPr lang="pt-BR" sz="1800" dirty="0" err="1"/>
              <a:t>Proceedings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2001 IEEE Computer Society </a:t>
            </a:r>
            <a:r>
              <a:rPr lang="pt-BR" sz="1800" dirty="0" err="1"/>
              <a:t>Conference</a:t>
            </a:r>
            <a:r>
              <a:rPr lang="pt-BR" sz="1800" dirty="0"/>
              <a:t> </a:t>
            </a:r>
            <a:r>
              <a:rPr lang="pt-BR" sz="1800" dirty="0" err="1"/>
              <a:t>on</a:t>
            </a:r>
            <a:r>
              <a:rPr lang="pt-BR" sz="1800" dirty="0"/>
              <a:t>, v. 1, pp. I–511–I–518 vol.1, 2001.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WANG, Yi-Qing. </a:t>
            </a:r>
            <a:r>
              <a:rPr lang="pt-BR" sz="1800" dirty="0" err="1"/>
              <a:t>An</a:t>
            </a:r>
            <a:r>
              <a:rPr lang="pt-BR" sz="1800" dirty="0"/>
              <a:t> </a:t>
            </a:r>
            <a:r>
              <a:rPr lang="pt-BR" sz="1800" dirty="0" err="1"/>
              <a:t>Analysis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Viola-Jones Face </a:t>
            </a:r>
            <a:r>
              <a:rPr lang="pt-BR" sz="1800" dirty="0" err="1"/>
              <a:t>Detection</a:t>
            </a:r>
            <a:r>
              <a:rPr lang="pt-BR" sz="1800" dirty="0"/>
              <a:t> </a:t>
            </a:r>
            <a:r>
              <a:rPr lang="pt-BR" sz="1800" dirty="0" err="1"/>
              <a:t>Algorithm</a:t>
            </a:r>
            <a:r>
              <a:rPr lang="pt-BR" sz="1800" dirty="0"/>
              <a:t>, </a:t>
            </a:r>
            <a:r>
              <a:rPr lang="pt-BR" sz="1800" dirty="0" err="1"/>
              <a:t>Image</a:t>
            </a:r>
            <a:r>
              <a:rPr lang="pt-BR" sz="1800" dirty="0"/>
              <a:t> </a:t>
            </a:r>
            <a:r>
              <a:rPr lang="pt-BR" sz="1800" dirty="0" err="1"/>
              <a:t>Processing</a:t>
            </a:r>
            <a:r>
              <a:rPr lang="pt-BR" sz="1800" dirty="0"/>
              <a:t> </a:t>
            </a:r>
            <a:r>
              <a:rPr lang="pt-BR" sz="1800" dirty="0" err="1"/>
              <a:t>On</a:t>
            </a:r>
            <a:r>
              <a:rPr lang="pt-BR" sz="1800" dirty="0"/>
              <a:t> </a:t>
            </a:r>
            <a:r>
              <a:rPr lang="pt-BR" sz="1800" dirty="0" err="1"/>
              <a:t>Line</a:t>
            </a:r>
            <a:r>
              <a:rPr lang="pt-BR" sz="1800" dirty="0"/>
              <a:t>, 4 (2014), pp. 128–148. https://doi.org/10.5201/ipol.2014.104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240350" y="1928175"/>
            <a:ext cx="8520600" cy="831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/>
              <a:t>Obrigada!</a:t>
            </a:r>
            <a:endParaRPr sz="6000"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29181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Viola-Jones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24900" y="1359600"/>
            <a:ext cx="9094200" cy="24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Paul Viola e Michael Jones;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Pentium 3 – 700MHz;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Redes neurais, modelos estatísticos</a:t>
            </a:r>
            <a:r>
              <a:rPr lang="pt-BR" sz="2400" i="1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2400" i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pt-BR" sz="2400" i="1" dirty="0" err="1">
                <a:latin typeface="Arial"/>
                <a:ea typeface="Arial"/>
                <a:cs typeface="Arial"/>
                <a:sym typeface="Arial"/>
              </a:rPr>
              <a:t>Deep</a:t>
            </a:r>
            <a:r>
              <a:rPr lang="pt-BR" sz="24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i="1" dirty="0" err="1"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pt-BR" sz="2400" i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bordas e outros recursos.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2050" name="Picture 2" descr="Ver a imagem de origem">
            <a:extLst>
              <a:ext uri="{FF2B5EF4-FFF2-40B4-BE49-F238E27FC236}">
                <a16:creationId xmlns:a16="http://schemas.microsoft.com/office/drawing/2014/main" id="{7657589F-83B3-49B2-BB53-295FEB617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533" y="122252"/>
            <a:ext cx="38576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24900" y="1359600"/>
            <a:ext cx="9094200" cy="24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Imagens estáticas/dinâmicas;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Segmentação nas áreas de interesse;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Problemas de resolução/tamanho/expressões/etnias(...);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Criaram o classificador (imagem subtraída de outra).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4818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Viola-Jones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AADD8F-39C3-437F-B0BA-0C1DDE166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637" y="330156"/>
            <a:ext cx="2511171" cy="1674114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4818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 funciona?</a:t>
            </a:r>
            <a:endParaRPr dirty="0"/>
          </a:p>
        </p:txBody>
      </p:sp>
      <p:sp>
        <p:nvSpPr>
          <p:cNvPr id="9" name="Google Shape;75;p14">
            <a:extLst>
              <a:ext uri="{FF2B5EF4-FFF2-40B4-BE49-F238E27FC236}">
                <a16:creationId xmlns:a16="http://schemas.microsoft.com/office/drawing/2014/main" id="{10C5FB93-AB5D-4CC8-BEEA-7BE49BEABF35}"/>
              </a:ext>
            </a:extLst>
          </p:cNvPr>
          <p:cNvSpPr txBox="1">
            <a:spLocks/>
          </p:cNvSpPr>
          <p:nvPr/>
        </p:nvSpPr>
        <p:spPr>
          <a:xfrm>
            <a:off x="24900" y="1359600"/>
            <a:ext cx="9094200" cy="19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●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Recursos retangulares; 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Soma dos pixels (branco)  - soma dos pixels (cinza);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Subtrai um lado do outro.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AB08BD-0034-4116-AD77-297DD248A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106" y="2850019"/>
            <a:ext cx="3220352" cy="1813198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4818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funciona?</a:t>
            </a:r>
            <a:endParaRPr/>
          </a:p>
        </p:txBody>
      </p:sp>
      <p:sp>
        <p:nvSpPr>
          <p:cNvPr id="5" name="Google Shape;75;p14">
            <a:extLst>
              <a:ext uri="{FF2B5EF4-FFF2-40B4-BE49-F238E27FC236}">
                <a16:creationId xmlns:a16="http://schemas.microsoft.com/office/drawing/2014/main" id="{89134B5A-BCE3-48A9-B2D6-80F31BCC77E8}"/>
              </a:ext>
            </a:extLst>
          </p:cNvPr>
          <p:cNvSpPr txBox="1">
            <a:spLocks/>
          </p:cNvSpPr>
          <p:nvPr/>
        </p:nvSpPr>
        <p:spPr>
          <a:xfrm>
            <a:off x="24900" y="1359600"/>
            <a:ext cx="4925052" cy="343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●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4 Recursos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Direito e esquerdo</a:t>
            </a:r>
            <a:r>
              <a:rPr lang="pt-BR" dirty="0"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Cima e baixo;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Laterais e meio;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Diagonais.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047EE8-8F1A-4E6B-8318-E28D6EFB4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980" y="974825"/>
            <a:ext cx="3793478" cy="34318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4818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Algoritmo</a:t>
            </a:r>
            <a:endParaRPr dirty="0"/>
          </a:p>
        </p:txBody>
      </p:sp>
      <p:sp>
        <p:nvSpPr>
          <p:cNvPr id="5" name="Google Shape;75;p14">
            <a:extLst>
              <a:ext uri="{FF2B5EF4-FFF2-40B4-BE49-F238E27FC236}">
                <a16:creationId xmlns:a16="http://schemas.microsoft.com/office/drawing/2014/main" id="{9204D0C5-DFA4-40BA-98FD-0FF3890D9473}"/>
              </a:ext>
            </a:extLst>
          </p:cNvPr>
          <p:cNvSpPr txBox="1">
            <a:spLocks/>
          </p:cNvSpPr>
          <p:nvPr/>
        </p:nvSpPr>
        <p:spPr>
          <a:xfrm>
            <a:off x="24900" y="1359600"/>
            <a:ext cx="9094200" cy="19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●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 err="1">
                <a:latin typeface="Arial"/>
                <a:ea typeface="Arial"/>
                <a:cs typeface="Arial"/>
                <a:sym typeface="Arial"/>
              </a:rPr>
              <a:t>Haar</a:t>
            </a: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 (adicionar/subtrair regiões) - </a:t>
            </a:r>
            <a:r>
              <a:rPr lang="pt-BR" sz="2400" dirty="0" err="1"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; 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I – imagem, P – padrão;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Ambos com tamanho </a:t>
            </a:r>
            <a:r>
              <a:rPr lang="pt-BR" sz="2400" dirty="0" err="1">
                <a:latin typeface="Arial"/>
                <a:ea typeface="Arial"/>
                <a:cs typeface="Arial"/>
                <a:sym typeface="Arial"/>
              </a:rPr>
              <a:t>NxN</a:t>
            </a: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7EF4FB-0E7C-46DC-B7E2-0253A38F3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0" y="3267456"/>
            <a:ext cx="6972300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4818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Algoritmo</a:t>
            </a:r>
            <a:endParaRPr dirty="0"/>
          </a:p>
        </p:txBody>
      </p:sp>
      <p:sp>
        <p:nvSpPr>
          <p:cNvPr id="5" name="Google Shape;75;p14">
            <a:extLst>
              <a:ext uri="{FF2B5EF4-FFF2-40B4-BE49-F238E27FC236}">
                <a16:creationId xmlns:a16="http://schemas.microsoft.com/office/drawing/2014/main" id="{9204D0C5-DFA4-40BA-98FD-0FF3890D9473}"/>
              </a:ext>
            </a:extLst>
          </p:cNvPr>
          <p:cNvSpPr txBox="1">
            <a:spLocks/>
          </p:cNvSpPr>
          <p:nvPr/>
        </p:nvSpPr>
        <p:spPr>
          <a:xfrm>
            <a:off x="24900" y="1359600"/>
            <a:ext cx="9094200" cy="19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●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Amostras da imagem (</a:t>
            </a:r>
            <a:r>
              <a:rPr lang="pt-BR" sz="2400" dirty="0" err="1">
                <a:latin typeface="Arial"/>
                <a:ea typeface="Arial"/>
                <a:cs typeface="Arial"/>
                <a:sym typeface="Arial"/>
              </a:rPr>
              <a:t>xn</a:t>
            </a: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2400" dirty="0" err="1">
                <a:latin typeface="Arial"/>
                <a:ea typeface="Arial"/>
                <a:cs typeface="Arial"/>
                <a:sym typeface="Arial"/>
              </a:rPr>
              <a:t>yn</a:t>
            </a: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 err="1">
                <a:latin typeface="Arial"/>
                <a:ea typeface="Arial"/>
                <a:cs typeface="Arial"/>
                <a:sym typeface="Arial"/>
              </a:rPr>
              <a:t>xn</a:t>
            </a: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 = I(24x24), </a:t>
            </a:r>
            <a:r>
              <a:rPr lang="pt-BR" sz="2400" dirty="0" err="1">
                <a:latin typeface="Arial"/>
                <a:ea typeface="Arial"/>
                <a:cs typeface="Arial"/>
                <a:sym typeface="Arial"/>
              </a:rPr>
              <a:t>yn</a:t>
            </a: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 = {0, 1} – rótulo da classe;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0, sem face – 1, com face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Melhor seleção: </a:t>
            </a:r>
            <a:r>
              <a:rPr lang="pt-BR" sz="2400" dirty="0" err="1">
                <a:latin typeface="Arial"/>
                <a:ea typeface="Arial"/>
                <a:cs typeface="Arial"/>
                <a:sym typeface="Arial"/>
              </a:rPr>
              <a:t>Gentle</a:t>
            </a: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dirty="0" err="1">
                <a:latin typeface="Arial"/>
                <a:ea typeface="Arial"/>
                <a:cs typeface="Arial"/>
                <a:sym typeface="Arial"/>
              </a:rPr>
              <a:t>Adaboost</a:t>
            </a: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Aprendizado de máquina;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229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4818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Imagem</a:t>
            </a:r>
            <a:r>
              <a:rPr lang="pt-BR" i="1" dirty="0"/>
              <a:t> </a:t>
            </a:r>
            <a:r>
              <a:rPr lang="pt-BR" dirty="0"/>
              <a:t>Integral</a:t>
            </a:r>
            <a:endParaRPr dirty="0"/>
          </a:p>
        </p:txBody>
      </p:sp>
      <p:sp>
        <p:nvSpPr>
          <p:cNvPr id="5" name="Google Shape;75;p14">
            <a:extLst>
              <a:ext uri="{FF2B5EF4-FFF2-40B4-BE49-F238E27FC236}">
                <a16:creationId xmlns:a16="http://schemas.microsoft.com/office/drawing/2014/main" id="{9204D0C5-DFA4-40BA-98FD-0FF3890D9473}"/>
              </a:ext>
            </a:extLst>
          </p:cNvPr>
          <p:cNvSpPr txBox="1">
            <a:spLocks/>
          </p:cNvSpPr>
          <p:nvPr/>
        </p:nvSpPr>
        <p:spPr>
          <a:xfrm>
            <a:off x="24900" y="1359600"/>
            <a:ext cx="8721908" cy="294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●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Problema: cálculo de grandes grupos de pixels;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Representação dos dados: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Nova matriz = a soma de todos os níveis de cinza dos pixels à esquerda, acima e do pixel atual.</a:t>
            </a: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endParaRPr lang="pt-BR"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2B6FDC-9582-477F-A8F4-F1DCBA57F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533" y="3746563"/>
            <a:ext cx="37242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5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17975"/>
            <a:ext cx="1139869" cy="8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441400" y="118025"/>
            <a:ext cx="48186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Imagem Integral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7900CD-5093-4D85-BE7C-9ED66763F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18" y="1184217"/>
            <a:ext cx="2806698" cy="17884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FA7E2A7-A60A-4458-B1B0-87F98BA35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606" y="3179957"/>
            <a:ext cx="3200788" cy="17910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F72CAD6-3DEF-4097-9A48-486105AC5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703" y="1184217"/>
            <a:ext cx="3141679" cy="178841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D125DD7-C455-4F75-BE0A-ED1737AE6A62}"/>
              </a:ext>
            </a:extLst>
          </p:cNvPr>
          <p:cNvSpPr txBox="1"/>
          <p:nvPr/>
        </p:nvSpPr>
        <p:spPr>
          <a:xfrm>
            <a:off x="37676" y="26548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B103DF-FFC4-4126-B80D-E8E16D7671C0}"/>
              </a:ext>
            </a:extLst>
          </p:cNvPr>
          <p:cNvSpPr txBox="1"/>
          <p:nvPr/>
        </p:nvSpPr>
        <p:spPr>
          <a:xfrm>
            <a:off x="2687554" y="46632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7B4181-9D2C-41C9-85AC-5C97C31ECFC7}"/>
              </a:ext>
            </a:extLst>
          </p:cNvPr>
          <p:cNvSpPr txBox="1"/>
          <p:nvPr/>
        </p:nvSpPr>
        <p:spPr>
          <a:xfrm>
            <a:off x="5427651" y="26984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31325111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892</Words>
  <Application>Microsoft Office PowerPoint</Application>
  <PresentationFormat>Apresentação na tela (16:9)</PresentationFormat>
  <Paragraphs>113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Open Sans</vt:lpstr>
      <vt:lpstr>Arial</vt:lpstr>
      <vt:lpstr>Economica</vt:lpstr>
      <vt:lpstr>Courier New</vt:lpstr>
      <vt:lpstr>Luxe</vt:lpstr>
      <vt:lpstr>Detecção rápida de objetos usando uma cascata reforçada de simples características</vt:lpstr>
      <vt:lpstr>Viola-Jones</vt:lpstr>
      <vt:lpstr>Viola-Jones</vt:lpstr>
      <vt:lpstr>Como funciona?</vt:lpstr>
      <vt:lpstr>Como funciona?</vt:lpstr>
      <vt:lpstr>Algoritmo</vt:lpstr>
      <vt:lpstr>Algoritmo</vt:lpstr>
      <vt:lpstr>Imagem Integral</vt:lpstr>
      <vt:lpstr>Imagem Integral</vt:lpstr>
      <vt:lpstr>Imagem Integral</vt:lpstr>
      <vt:lpstr>Detecção</vt:lpstr>
      <vt:lpstr>Cascata</vt:lpstr>
      <vt:lpstr>Referências </vt:lpstr>
      <vt:lpstr>Referências 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IoT Core</dc:title>
  <dc:creator>Letícia de Oliveira Nunes</dc:creator>
  <cp:lastModifiedBy>Letícia de Oliveira Nunes</cp:lastModifiedBy>
  <cp:revision>26</cp:revision>
  <dcterms:modified xsi:type="dcterms:W3CDTF">2020-10-06T17:57:21Z</dcterms:modified>
</cp:coreProperties>
</file>