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360" r:id="rId2"/>
    <p:sldId id="361" r:id="rId3"/>
    <p:sldId id="392" r:id="rId4"/>
    <p:sldId id="375" r:id="rId5"/>
    <p:sldId id="381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422" r:id="rId15"/>
    <p:sldId id="364" r:id="rId16"/>
    <p:sldId id="391" r:id="rId17"/>
    <p:sldId id="423" r:id="rId18"/>
    <p:sldId id="380" r:id="rId19"/>
    <p:sldId id="393" r:id="rId20"/>
    <p:sldId id="338" r:id="rId21"/>
    <p:sldId id="408" r:id="rId22"/>
    <p:sldId id="409" r:id="rId23"/>
    <p:sldId id="418" r:id="rId24"/>
    <p:sldId id="421" r:id="rId25"/>
    <p:sldId id="372" r:id="rId26"/>
    <p:sldId id="371" r:id="rId2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 autoAdjust="0"/>
    <p:restoredTop sz="81266" autoAdjust="0"/>
  </p:normalViewPr>
  <p:slideViewPr>
    <p:cSldViewPr>
      <p:cViewPr varScale="1">
        <p:scale>
          <a:sx n="129" d="100"/>
          <a:sy n="129" d="100"/>
        </p:scale>
        <p:origin x="2948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1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806F7F7-BBAB-4A84-85A6-29A93E162B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C35F929-CE75-498D-BEE9-B814024870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7DD7FDBC-135A-4E78-B48A-C3B33418E0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A3C5453C-DA2E-4038-A3B0-53B9D0027AF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E86C51C3-79BD-4887-A215-07B48D1646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9BAB561-A937-4688-8C35-6E15EEB1C3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850F954-B67A-4570-9021-004DA99B63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932644-1CD3-420C-AB6F-9B548A64C1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2988DED-B824-4317-A8F5-35BDCE24FB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D156242-E8D1-4EF6-9163-CC98558620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556B441-D65A-43F3-B62A-3C36D03DE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E0D11137-05F4-47F9-8A24-032EB9977A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F8FCBB5-B922-4463-9A43-DF75827A9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C86DD9D3-476C-46C6-9F24-B3EE0050A97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的初始设置：</a:t>
            </a:r>
            <a:endParaRPr lang="en-US" altLang="zh-CN"/>
          </a:p>
          <a:p>
            <a:r>
              <a:rPr lang="en-US" altLang="zh-CN"/>
              <a:t>git config --global user.email "xhc@hit.edu.cn“</a:t>
            </a:r>
          </a:p>
          <a:p>
            <a:r>
              <a:rPr lang="en-US" altLang="zh-CN"/>
              <a:t>git config --global user.name “XHC“</a:t>
            </a:r>
          </a:p>
          <a:p>
            <a:endParaRPr lang="en-US" altLang="zh-CN"/>
          </a:p>
          <a:p>
            <a:r>
              <a:rPr lang="en-US" altLang="zh-CN"/>
              <a:t>git add -u</a:t>
            </a:r>
            <a:r>
              <a:rPr lang="zh-CN" altLang="en-US"/>
              <a:t>，使用</a:t>
            </a:r>
            <a:r>
              <a:rPr lang="en-US" altLang="zh-CN"/>
              <a:t>-u</a:t>
            </a:r>
            <a:r>
              <a:rPr lang="zh-CN" altLang="en-US"/>
              <a:t>参数调用了</a:t>
            </a:r>
            <a:r>
              <a:rPr lang="en-US" altLang="zh-CN"/>
              <a:t>git add</a:t>
            </a:r>
            <a:r>
              <a:rPr lang="zh-CN" altLang="en-US"/>
              <a:t>命令，会将本地有改动（包括删除和修改）的已经追踪的文件标记到暂存区中。</a:t>
            </a:r>
          </a:p>
          <a:p>
            <a:r>
              <a:rPr lang="en-US" altLang="zh-CN"/>
              <a:t>git add -A</a:t>
            </a:r>
            <a:r>
              <a:rPr lang="zh-CN" altLang="en-US"/>
              <a:t>，使用</a:t>
            </a:r>
            <a:r>
              <a:rPr lang="en-US" altLang="zh-CN"/>
              <a:t>-A</a:t>
            </a:r>
            <a:r>
              <a:rPr lang="zh-CN" altLang="en-US"/>
              <a:t>参数会将添加所有改动的已跟踪文件和未跟踪文件。</a:t>
            </a:r>
          </a:p>
          <a:p>
            <a:endParaRPr lang="en-US" altLang="zh-CN"/>
          </a:p>
          <a:p>
            <a:r>
              <a:rPr lang="en-US" altLang="zh-CN"/>
              <a:t>R1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Mkdir lab3git</a:t>
            </a:r>
          </a:p>
          <a:p>
            <a:r>
              <a:rPr lang="en-US" altLang="zh-CN"/>
              <a:t>Cd lab3git</a:t>
            </a:r>
          </a:p>
          <a:p>
            <a:r>
              <a:rPr lang="en-US" altLang="zh-CN"/>
              <a:t>Git init</a:t>
            </a:r>
          </a:p>
          <a:p>
            <a:endParaRPr lang="en-US" altLang="zh-CN"/>
          </a:p>
          <a:p>
            <a:r>
              <a:rPr lang="en-US" altLang="zh-CN"/>
              <a:t>R2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Git add –A  //</a:t>
            </a:r>
            <a:r>
              <a:rPr lang="zh-CN" altLang="en-US"/>
              <a:t>或者</a:t>
            </a:r>
            <a:r>
              <a:rPr lang="en-US" altLang="zh-CN"/>
              <a:t>git add </a:t>
            </a:r>
            <a:r>
              <a:rPr lang="zh-CN" altLang="en-US"/>
              <a:t>各个目录和文件名字，中间用空格分割  说明  </a:t>
            </a:r>
            <a:r>
              <a:rPr lang="en-US" altLang="zh-CN"/>
              <a:t>git add –A</a:t>
            </a:r>
            <a:r>
              <a:rPr lang="zh-CN" altLang="en-US"/>
              <a:t>提交所有改动和未改动的，</a:t>
            </a:r>
            <a:r>
              <a:rPr lang="en-US" altLang="zh-CN"/>
              <a:t>-u</a:t>
            </a:r>
            <a:r>
              <a:rPr lang="zh-CN" altLang="en-US"/>
              <a:t>只提交改动的</a:t>
            </a:r>
            <a:endParaRPr lang="en-US" altLang="zh-CN"/>
          </a:p>
          <a:p>
            <a:r>
              <a:rPr lang="en-US" altLang="zh-CN"/>
              <a:t>Git</a:t>
            </a:r>
            <a:r>
              <a:rPr lang="zh-CN" altLang="en-US"/>
              <a:t> </a:t>
            </a:r>
            <a:r>
              <a:rPr lang="en-US" altLang="zh-CN"/>
              <a:t>commit –m </a:t>
            </a:r>
            <a:r>
              <a:rPr lang="zh-CN" altLang="en-US"/>
              <a:t>“提交所</a:t>
            </a:r>
            <a:r>
              <a:rPr lang="en-US" altLang="zh-CN"/>
              <a:t>git</a:t>
            </a:r>
            <a:r>
              <a:rPr lang="zh-CN" altLang="en-US"/>
              <a:t>有的内容，对应</a:t>
            </a:r>
            <a:r>
              <a:rPr lang="en-US" altLang="zh-CN"/>
              <a:t>R2</a:t>
            </a:r>
            <a:r>
              <a:rPr lang="zh-CN" altLang="en-US"/>
              <a:t>操作”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R3:</a:t>
            </a:r>
          </a:p>
          <a:p>
            <a:r>
              <a:rPr lang="en-US" altLang="zh-CN"/>
              <a:t>Git diff //</a:t>
            </a:r>
            <a:r>
              <a:rPr lang="zh-CN" altLang="en-US"/>
              <a:t>如果显示的过多，用</a:t>
            </a:r>
            <a:r>
              <a:rPr lang="en-US" altLang="zh-CN"/>
              <a:t>shift Z</a:t>
            </a:r>
            <a:r>
              <a:rPr lang="zh-CN" altLang="en-US"/>
              <a:t>退出  </a:t>
            </a:r>
            <a:r>
              <a:rPr lang="en-US" altLang="zh-CN"/>
              <a:t>git diff</a:t>
            </a:r>
          </a:p>
          <a:p>
            <a:endParaRPr lang="en-US" altLang="zh-CN"/>
          </a:p>
          <a:p>
            <a:r>
              <a:rPr lang="en-US" altLang="zh-CN"/>
              <a:t>R4:</a:t>
            </a:r>
          </a:p>
          <a:p>
            <a:r>
              <a:rPr lang="en-US" altLang="zh-CN"/>
              <a:t>Git add –u  //</a:t>
            </a:r>
            <a:r>
              <a:rPr lang="zh-CN" altLang="en-US"/>
              <a:t>或者</a:t>
            </a:r>
            <a:r>
              <a:rPr lang="en-US" altLang="zh-CN"/>
              <a:t>git add </a:t>
            </a:r>
            <a:r>
              <a:rPr lang="zh-CN" altLang="en-US"/>
              <a:t>各个目录和文件名字，中间用空格分割</a:t>
            </a:r>
            <a:endParaRPr lang="en-US" altLang="zh-CN"/>
          </a:p>
          <a:p>
            <a:r>
              <a:rPr lang="en-US" altLang="zh-CN"/>
              <a:t>Git</a:t>
            </a:r>
            <a:r>
              <a:rPr lang="zh-CN" altLang="en-US"/>
              <a:t> </a:t>
            </a:r>
            <a:r>
              <a:rPr lang="en-US" altLang="zh-CN"/>
              <a:t>commit –m </a:t>
            </a:r>
            <a:r>
              <a:rPr lang="zh-CN" altLang="en-US"/>
              <a:t>“提交所有的内容，对应</a:t>
            </a:r>
            <a:r>
              <a:rPr lang="en-US" altLang="zh-CN"/>
              <a:t>R4</a:t>
            </a:r>
            <a:r>
              <a:rPr lang="zh-CN" altLang="en-US"/>
              <a:t>操作”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R5:</a:t>
            </a:r>
          </a:p>
          <a:p>
            <a:r>
              <a:rPr lang="en-US" altLang="zh-CN"/>
              <a:t>Git add –u  //</a:t>
            </a:r>
            <a:r>
              <a:rPr lang="zh-CN" altLang="en-US"/>
              <a:t>或者</a:t>
            </a:r>
            <a:r>
              <a:rPr lang="en-US" altLang="zh-CN"/>
              <a:t>git add </a:t>
            </a:r>
            <a:r>
              <a:rPr lang="zh-CN" altLang="en-US"/>
              <a:t>各个目录和文件名字，中间用空格分割</a:t>
            </a:r>
            <a:endParaRPr lang="en-US" altLang="zh-CN"/>
          </a:p>
          <a:p>
            <a:r>
              <a:rPr lang="en-US" altLang="zh-CN"/>
              <a:t>Git</a:t>
            </a:r>
            <a:r>
              <a:rPr lang="zh-CN" altLang="en-US"/>
              <a:t> </a:t>
            </a:r>
            <a:r>
              <a:rPr lang="en-US" altLang="zh-CN"/>
              <a:t>commit –m </a:t>
            </a:r>
            <a:r>
              <a:rPr lang="zh-CN" altLang="en-US"/>
              <a:t>“提交所有的内容，对应</a:t>
            </a:r>
            <a:r>
              <a:rPr lang="en-US" altLang="zh-CN"/>
              <a:t>R5</a:t>
            </a:r>
            <a:r>
              <a:rPr lang="zh-CN" altLang="en-US"/>
              <a:t>操作”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R6:</a:t>
            </a:r>
          </a:p>
          <a:p>
            <a:r>
              <a:rPr lang="en-US" altLang="zh-CN"/>
              <a:t>Git log  //</a:t>
            </a:r>
            <a:r>
              <a:rPr lang="zh-CN" altLang="en-US"/>
              <a:t>查看之前的各次提交</a:t>
            </a:r>
            <a:endParaRPr lang="en-US" altLang="zh-CN"/>
          </a:p>
          <a:p>
            <a:r>
              <a:rPr lang="en-US" altLang="zh-CN"/>
              <a:t>Git reset –hard  </a:t>
            </a:r>
            <a:r>
              <a:rPr lang="zh-CN" altLang="en-US"/>
              <a:t>最后一次提交之前提交的哈希值（几位即可）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R7:</a:t>
            </a:r>
          </a:p>
          <a:p>
            <a:r>
              <a:rPr lang="en-US" altLang="zh-CN"/>
              <a:t>Git log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481A077-833F-48E7-BAF7-EE4273330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701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701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FB3852-2C3C-414E-89AC-4BF43C9A2558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09295693-E96D-4457-BE29-470D4647E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7ED70CC-EB81-45B3-AF0B-B72B292EC7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R8:</a:t>
            </a:r>
          </a:p>
          <a:p>
            <a:r>
              <a:rPr lang="en-US" altLang="zh-CN"/>
              <a:t>git remote add origin https://github.com/hanchuanxu/Lab1.git</a:t>
            </a:r>
          </a:p>
          <a:p>
            <a:endParaRPr lang="en-US" altLang="zh-CN"/>
          </a:p>
          <a:p>
            <a:r>
              <a:rPr lang="zh-CN" altLang="en-US"/>
              <a:t>从远程取回本地</a:t>
            </a:r>
            <a:endParaRPr lang="en-US" altLang="zh-CN"/>
          </a:p>
          <a:p>
            <a:r>
              <a:rPr lang="en-US" altLang="zh-CN"/>
              <a:t>$ git fetch origin master</a:t>
            </a:r>
          </a:p>
          <a:p>
            <a:r>
              <a:rPr lang="en-US" altLang="zh-CN"/>
              <a:t> $ git log -p master..origin/master </a:t>
            </a:r>
          </a:p>
          <a:p>
            <a:r>
              <a:rPr lang="en-US" altLang="zh-CN"/>
              <a:t>$ git merge origin/master Shell</a:t>
            </a:r>
          </a:p>
          <a:p>
            <a:r>
              <a:rPr lang="zh-CN" altLang="en-US"/>
              <a:t>以上命令的含义：</a:t>
            </a:r>
          </a:p>
          <a:p>
            <a:r>
              <a:rPr lang="zh-CN" altLang="en-US"/>
              <a:t>首先从远程的</a:t>
            </a:r>
            <a:r>
              <a:rPr lang="en-US" altLang="zh-CN"/>
              <a:t>origin</a:t>
            </a:r>
            <a:r>
              <a:rPr lang="zh-CN" altLang="en-US"/>
              <a:t>的</a:t>
            </a:r>
            <a:r>
              <a:rPr lang="en-US" altLang="zh-CN"/>
              <a:t>master</a:t>
            </a:r>
            <a:r>
              <a:rPr lang="zh-CN" altLang="en-US"/>
              <a:t>主分支下载最新的版本到</a:t>
            </a:r>
            <a:r>
              <a:rPr lang="en-US" altLang="zh-CN"/>
              <a:t>origin/master</a:t>
            </a:r>
            <a:r>
              <a:rPr lang="zh-CN" altLang="en-US"/>
              <a:t>分支上</a:t>
            </a:r>
          </a:p>
          <a:p>
            <a:r>
              <a:rPr lang="zh-CN" altLang="en-US"/>
              <a:t>然后比较本地的</a:t>
            </a:r>
            <a:r>
              <a:rPr lang="en-US" altLang="zh-CN"/>
              <a:t>master</a:t>
            </a:r>
            <a:r>
              <a:rPr lang="zh-CN" altLang="en-US"/>
              <a:t>分支和</a:t>
            </a:r>
            <a:r>
              <a:rPr lang="en-US" altLang="zh-CN"/>
              <a:t>origin/master</a:t>
            </a:r>
            <a:r>
              <a:rPr lang="zh-CN" altLang="en-US"/>
              <a:t>分支的差别</a:t>
            </a:r>
          </a:p>
          <a:p>
            <a:r>
              <a:rPr lang="zh-CN" altLang="en-US"/>
              <a:t>最后进行合并</a:t>
            </a:r>
          </a:p>
          <a:p>
            <a:r>
              <a:rPr lang="zh-CN" altLang="en-US"/>
              <a:t>上述过程其实可以用以下更清晰的方式来进行：</a:t>
            </a:r>
          </a:p>
          <a:p>
            <a:r>
              <a:rPr lang="en-US" altLang="zh-CN"/>
              <a:t>$ git fetch origin master:tmp </a:t>
            </a:r>
          </a:p>
          <a:p>
            <a:r>
              <a:rPr lang="en-US" altLang="zh-CN"/>
              <a:t>$ git diff tmp </a:t>
            </a:r>
          </a:p>
          <a:p>
            <a:r>
              <a:rPr lang="en-US" altLang="zh-CN"/>
              <a:t>$ git merge tmp </a:t>
            </a:r>
          </a:p>
          <a:p>
            <a:endParaRPr lang="en-US" altLang="zh-CN"/>
          </a:p>
          <a:p>
            <a:r>
              <a:rPr lang="en-US" altLang="zh-CN"/>
              <a:t>R9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git push -u origin master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5D95DC68-3958-4853-AB14-F0B88E341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701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701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2D4777-CFD0-4AAA-8A51-4BE03DAB7D0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D124205E-7AA6-4DC6-9628-8C36F8089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2C8019D-6278-4E8D-A25B-DF1C689D41F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R1 git branch</a:t>
            </a:r>
          </a:p>
          <a:p>
            <a:r>
              <a:rPr lang="en-US" altLang="zh-CN"/>
              <a:t>     git checkout master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R2: git branch B1</a:t>
            </a:r>
          </a:p>
          <a:p>
            <a:r>
              <a:rPr lang="en-US" altLang="zh-CN"/>
              <a:t>       git branch B2</a:t>
            </a:r>
          </a:p>
          <a:p>
            <a:endParaRPr lang="en-US" altLang="zh-CN"/>
          </a:p>
          <a:p>
            <a:r>
              <a:rPr lang="en-US" altLang="zh-CN"/>
              <a:t>R3:</a:t>
            </a:r>
          </a:p>
          <a:p>
            <a:r>
              <a:rPr lang="en-US" altLang="zh-CN"/>
              <a:t>Git checkout B2</a:t>
            </a:r>
          </a:p>
          <a:p>
            <a:r>
              <a:rPr lang="en-US" altLang="zh-CN"/>
              <a:t>Git branch C4</a:t>
            </a:r>
          </a:p>
          <a:p>
            <a:endParaRPr lang="en-US" altLang="zh-CN"/>
          </a:p>
          <a:p>
            <a:r>
              <a:rPr lang="en-US" altLang="zh-CN"/>
              <a:t>R4::</a:t>
            </a:r>
          </a:p>
          <a:p>
            <a:r>
              <a:rPr lang="en-US" altLang="zh-CN"/>
              <a:t>Git checkout C4</a:t>
            </a:r>
          </a:p>
          <a:p>
            <a:r>
              <a:rPr lang="en-US" altLang="zh-CN"/>
              <a:t>Modify files</a:t>
            </a:r>
          </a:p>
          <a:p>
            <a:r>
              <a:rPr lang="en-US" altLang="zh-CN"/>
              <a:t>Git add -u</a:t>
            </a:r>
          </a:p>
          <a:p>
            <a:r>
              <a:rPr lang="en-US" altLang="zh-CN"/>
              <a:t>Git commit –m “S2 R4”</a:t>
            </a:r>
          </a:p>
          <a:p>
            <a:endParaRPr lang="en-US" altLang="zh-CN"/>
          </a:p>
          <a:p>
            <a:r>
              <a:rPr lang="en-US" altLang="zh-CN"/>
              <a:t>R5:</a:t>
            </a:r>
          </a:p>
          <a:p>
            <a:r>
              <a:rPr lang="en-US" altLang="zh-CN"/>
              <a:t>Git checkout B1</a:t>
            </a:r>
          </a:p>
          <a:p>
            <a:r>
              <a:rPr lang="en-US" altLang="zh-CN"/>
              <a:t>Modify files</a:t>
            </a:r>
          </a:p>
          <a:p>
            <a:r>
              <a:rPr lang="en-US" altLang="zh-CN"/>
              <a:t>Git add -u</a:t>
            </a:r>
          </a:p>
          <a:p>
            <a:r>
              <a:rPr lang="en-US" altLang="zh-CN"/>
              <a:t>Git commit –m “S2 R5”</a:t>
            </a:r>
          </a:p>
          <a:p>
            <a:endParaRPr lang="en-US" altLang="zh-CN"/>
          </a:p>
          <a:p>
            <a:r>
              <a:rPr lang="en-US" altLang="zh-CN"/>
              <a:t>R6:</a:t>
            </a:r>
          </a:p>
          <a:p>
            <a:r>
              <a:rPr lang="en-US" altLang="zh-CN"/>
              <a:t>Git merge C4</a:t>
            </a:r>
          </a:p>
          <a:p>
            <a:endParaRPr lang="en-US" altLang="zh-CN"/>
          </a:p>
          <a:p>
            <a:r>
              <a:rPr lang="en-US" altLang="zh-CN"/>
              <a:t>R7:</a:t>
            </a:r>
          </a:p>
          <a:p>
            <a:r>
              <a:rPr lang="en-US" altLang="zh-CN"/>
              <a:t>Git checkout B2</a:t>
            </a:r>
          </a:p>
          <a:p>
            <a:r>
              <a:rPr lang="en-US" altLang="zh-CN"/>
              <a:t>Modify files</a:t>
            </a:r>
          </a:p>
          <a:p>
            <a:r>
              <a:rPr lang="en-US" altLang="zh-CN"/>
              <a:t>Git add -u</a:t>
            </a:r>
          </a:p>
          <a:p>
            <a:r>
              <a:rPr lang="en-US" altLang="zh-CN"/>
              <a:t>Git commit –m “S2 R7”</a:t>
            </a:r>
          </a:p>
          <a:p>
            <a:endParaRPr lang="en-US" altLang="zh-CN"/>
          </a:p>
          <a:p>
            <a:r>
              <a:rPr lang="en-US" altLang="zh-CN"/>
              <a:t>R8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git branch --no-merged</a:t>
            </a:r>
          </a:p>
          <a:p>
            <a:endParaRPr lang="en-US" altLang="zh-CN"/>
          </a:p>
          <a:p>
            <a:r>
              <a:rPr lang="en-US" altLang="zh-CN"/>
              <a:t>R9</a:t>
            </a:r>
          </a:p>
          <a:p>
            <a:r>
              <a:rPr lang="en-US" altLang="zh-CN"/>
              <a:t>Git branch 19990103</a:t>
            </a:r>
          </a:p>
          <a:p>
            <a:endParaRPr lang="en-US" altLang="zh-CN"/>
          </a:p>
          <a:p>
            <a:r>
              <a:rPr lang="en-US" altLang="zh-CN"/>
              <a:t>R10:</a:t>
            </a:r>
          </a:p>
          <a:p>
            <a:r>
              <a:rPr lang="en-US" altLang="zh-CN"/>
              <a:t>git push origin 19990103:19990103</a:t>
            </a:r>
          </a:p>
          <a:p>
            <a:endParaRPr lang="en-US" altLang="zh-CN"/>
          </a:p>
          <a:p>
            <a:r>
              <a:rPr lang="en-US" altLang="zh-CN"/>
              <a:t>R11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git log --oneline --graph --decorate –all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6E773B49-5A38-4B70-8580-E6BB3A27F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416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701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701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7013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7013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632D47-9244-4623-81D1-6DECEC5133B6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>
            <a:extLst>
              <a:ext uri="{FF2B5EF4-FFF2-40B4-BE49-F238E27FC236}">
                <a16:creationId xmlns:a16="http://schemas.microsoft.com/office/drawing/2014/main" id="{EDE844A0-A2DD-4075-A88D-10C5D932E3B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2147483646 h 3840"/>
              <a:gd name="T2" fmla="*/ 0 w 1824"/>
              <a:gd name="T3" fmla="*/ 0 h 3840"/>
              <a:gd name="T4" fmla="*/ 2147483646 w 1824"/>
              <a:gd name="T5" fmla="*/ 0 h 3840"/>
              <a:gd name="T6" fmla="*/ 2147483646 w 1824"/>
              <a:gd name="T7" fmla="*/ 2147483646 h 3840"/>
              <a:gd name="T8" fmla="*/ 0 w 1824"/>
              <a:gd name="T9" fmla="*/ 2147483646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A7F5F1-05B0-431B-9637-360A6229D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0088A28-5947-48A3-9A28-C89672054489}"/>
              </a:ext>
            </a:extLst>
          </p:cNvPr>
          <p:cNvGrpSpPr>
            <a:grpSpLocks/>
          </p:cNvGrpSpPr>
          <p:nvPr/>
        </p:nvGrpSpPr>
        <p:grpSpPr bwMode="auto">
          <a:xfrm>
            <a:off x="0" y="3581400"/>
            <a:ext cx="5781675" cy="149225"/>
            <a:chOff x="0" y="2256"/>
            <a:chExt cx="3642" cy="9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82B16A8-7C64-4E29-8A27-F9DF1A62DE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5CAD529B-9DD4-4F40-BB49-C59A611EC96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56C6081D-BCF9-473E-A675-381612ADA3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6AC3AA4E-0BF3-4B7A-80FA-17FD31C419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C8C7E349-4B92-4236-8138-3704CD7EF0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439332FA-69C1-433F-9798-DBC62D46BB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41902E77-9E4C-42F8-922E-152544F8E5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47050" y="26988"/>
            <a:ext cx="9969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latin typeface="Calibri" panose="020F0502020204030204" pitchFamily="34" charset="0"/>
                <a:ea typeface="楷体_GB2312" panose="02010609030101010101" pitchFamily="49" charset="-122"/>
                <a:cs typeface="Arial" panose="020B0604020202020204" pitchFamily="34" charset="0"/>
              </a:rPr>
              <a:t>软件工程</a:t>
            </a:r>
          </a:p>
        </p:txBody>
      </p:sp>
      <p:pic>
        <p:nvPicPr>
          <p:cNvPr id="14" name="Picture 11" descr="工大标志">
            <a:extLst>
              <a:ext uri="{FF2B5EF4-FFF2-40B4-BE49-F238E27FC236}">
                <a16:creationId xmlns:a16="http://schemas.microsoft.com/office/drawing/2014/main" id="{C05FF84F-4545-45CB-8670-0D297DF82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anose="02010609030101010101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59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1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86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861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86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13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05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87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0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61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611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>
            <a:extLst>
              <a:ext uri="{FF2B5EF4-FFF2-40B4-BE49-F238E27FC236}">
                <a16:creationId xmlns:a16="http://schemas.microsoft.com/office/drawing/2014/main" id="{3EBB3BE3-E888-44E1-AB8F-88528D8F6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F7A081FD-DF58-45A3-BCDC-5FD9736F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Freeform 13">
            <a:extLst>
              <a:ext uri="{FF2B5EF4-FFF2-40B4-BE49-F238E27FC236}">
                <a16:creationId xmlns:a16="http://schemas.microsoft.com/office/drawing/2014/main" id="{59DD06DA-A87B-4B33-BC88-F514AF55E7D0}"/>
              </a:ext>
            </a:extLst>
          </p:cNvPr>
          <p:cNvSpPr>
            <a:spLocks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2147483646 h 3264"/>
              <a:gd name="T2" fmla="*/ 0 w 4320"/>
              <a:gd name="T3" fmla="*/ 0 h 3264"/>
              <a:gd name="T4" fmla="*/ 2147483646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6" name="Oval 14">
            <a:extLst>
              <a:ext uri="{FF2B5EF4-FFF2-40B4-BE49-F238E27FC236}">
                <a16:creationId xmlns:a16="http://schemas.microsoft.com/office/drawing/2014/main" id="{2910D02F-2B53-4CA4-9E04-BCD6722436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id="{3799B28C-6D38-44E4-9C08-0566B0C332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9408" name="Oval 16">
            <a:extLst>
              <a:ext uri="{FF2B5EF4-FFF2-40B4-BE49-F238E27FC236}">
                <a16:creationId xmlns:a16="http://schemas.microsoft.com/office/drawing/2014/main" id="{C8088AF7-3C76-4575-97B7-9D02316F4F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9409" name="Oval 17">
            <a:extLst>
              <a:ext uri="{FF2B5EF4-FFF2-40B4-BE49-F238E27FC236}">
                <a16:creationId xmlns:a16="http://schemas.microsoft.com/office/drawing/2014/main" id="{38E979F2-B5A9-4E39-84E0-0DA2E374A4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Rectangle 18">
            <a:extLst>
              <a:ext uri="{FF2B5EF4-FFF2-40B4-BE49-F238E27FC236}">
                <a16:creationId xmlns:a16="http://schemas.microsoft.com/office/drawing/2014/main" id="{962DF6C0-47C1-4BCB-8B21-679A03464A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>
            <a:extLst>
              <a:ext uri="{FF2B5EF4-FFF2-40B4-BE49-F238E27FC236}">
                <a16:creationId xmlns:a16="http://schemas.microsoft.com/office/drawing/2014/main" id="{9C689B18-CCE3-47DC-87DA-04E29ED1D8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47050" y="26988"/>
            <a:ext cx="9969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latin typeface="Book Antiqua" panose="02040602050305030304" pitchFamily="18" charset="0"/>
                <a:ea typeface="楷体_GB2312" panose="02010609030101010101" pitchFamily="49" charset="-122"/>
                <a:cs typeface="Arial" panose="020B0604020202020204" pitchFamily="34" charset="0"/>
              </a:rPr>
              <a:t>实验手册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anose="02010609030101010101" pitchFamily="49" charset="-122"/>
          <a:cs typeface="宋体" panose="02010600030101010101" pitchFamily="2" charset="-122"/>
        </a:defRPr>
      </a:lvl9pPr>
    </p:titleStyle>
    <p:bodyStyle>
      <a:lvl1pPr marL="228600" indent="-227013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gitbranching.js.org/" TargetMode="External"/><Relationship Id="rId4" Type="http://schemas.openxmlformats.org/officeDocument/2006/relationships/hyperlink" Target="https://git-scm.com/book/zh/v2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6A40E0F-6784-4638-BAC4-E9F2416A0C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Lab 1</a:t>
            </a:r>
            <a:r>
              <a:rPr lang="zh-CN" altLang="en-US" dirty="0"/>
              <a:t>：</a:t>
            </a:r>
            <a:r>
              <a:rPr lang="zh-CN" altLang="en-US" sz="3600" dirty="0">
                <a:latin typeface="Book Antiqua" panose="02040602050305030304" pitchFamily="18" charset="0"/>
              </a:rPr>
              <a:t>基于大模型的编程与</a:t>
            </a:r>
            <a:r>
              <a:rPr lang="en-US" altLang="zh-CN" sz="3600" dirty="0">
                <a:latin typeface="Book Antiqua" panose="02040602050305030304" pitchFamily="18" charset="0"/>
              </a:rPr>
              <a:t>Git</a:t>
            </a:r>
            <a:r>
              <a:rPr lang="zh-CN" altLang="en-US" sz="3600" dirty="0">
                <a:latin typeface="Book Antiqua" panose="02040602050305030304" pitchFamily="18" charset="0"/>
              </a:rPr>
              <a:t>实战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7083FCD-FFE1-41BD-94EE-FC703A6E07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D92338A6-0BA4-4DB2-ADCF-4F2B39CC6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F9D836-86F5-4C56-A8C7-99161AE0C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775124"/>
              </p:ext>
            </p:extLst>
          </p:nvPr>
        </p:nvGraphicFramePr>
        <p:xfrm>
          <a:off x="323528" y="1916832"/>
          <a:ext cx="5721350" cy="387691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9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6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w</a:t>
                      </a:r>
                      <a:r>
                        <a:rPr lang="en-US" altLang="zh-CN" sz="1800" dirty="0">
                          <a:effectLst/>
                        </a:rPr>
                        <a:t>ord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</a:endParaRP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w</a:t>
                      </a:r>
                      <a:r>
                        <a:rPr lang="en-US" altLang="zh-CN" sz="1800" dirty="0">
                          <a:effectLst/>
                        </a:rPr>
                        <a:t>ord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</a:endParaRP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Output</a:t>
                      </a:r>
                      <a:endParaRPr lang="en-US" sz="1800" dirty="0">
                        <a:effectLst/>
                      </a:endParaRPr>
                    </a:p>
                  </a:txBody>
                  <a:tcPr marL="22229" marR="22229" marT="22197" marB="221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9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seek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to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 bridge words from ”seek” to ”to”!</a:t>
                      </a:r>
                    </a:p>
                  </a:txBody>
                  <a:tcPr marL="22229" marR="22229" marT="22197" marB="221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99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to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explore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No bridge words from ”to” to ”explore”!</a:t>
                      </a:r>
                    </a:p>
                  </a:txBody>
                  <a:tcPr marL="22229" marR="22229" marT="22197" marB="221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729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explore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new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The bridge words from </a:t>
                      </a:r>
                      <a:r>
                        <a:rPr lang="en-US" altLang="zh-CN" sz="1800" dirty="0">
                          <a:effectLst/>
                        </a:rPr>
                        <a:t> ”explore” to ”new”</a:t>
                      </a:r>
                      <a:r>
                        <a:rPr lang="en-US" altLang="zh-CN" sz="1800" baseline="0" dirty="0">
                          <a:effectLst/>
                        </a:rPr>
                        <a:t> is: </a:t>
                      </a:r>
                      <a:r>
                        <a:rPr lang="en-US" altLang="zh-CN" sz="1800" dirty="0">
                          <a:effectLst/>
                        </a:rPr>
                        <a:t>”</a:t>
                      </a:r>
                      <a:r>
                        <a:rPr lang="en-US" altLang="zh-CN" sz="1800" baseline="0" dirty="0">
                          <a:effectLst/>
                        </a:rPr>
                        <a:t>strange</a:t>
                      </a:r>
                      <a:r>
                        <a:rPr lang="en-US" altLang="zh-CN" sz="1800" dirty="0">
                          <a:effectLst/>
                        </a:rPr>
                        <a:t>”</a:t>
                      </a:r>
                      <a:endParaRPr lang="en-US" sz="1800" dirty="0">
                        <a:effectLst/>
                      </a:endParaRPr>
                    </a:p>
                  </a:txBody>
                  <a:tcPr marL="22229" marR="22229" marT="22197" marB="221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9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new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and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The bridge words from </a:t>
                      </a:r>
                      <a:r>
                        <a:rPr lang="en-US" altLang="zh-CN" sz="1800" dirty="0">
                          <a:effectLst/>
                        </a:rPr>
                        <a:t> ”new” to ”and”</a:t>
                      </a:r>
                      <a:r>
                        <a:rPr lang="en-US" altLang="zh-CN" sz="1800" baseline="0" dirty="0">
                          <a:effectLst/>
                        </a:rPr>
                        <a:t> is: </a:t>
                      </a:r>
                      <a:r>
                        <a:rPr lang="en-US" altLang="zh-CN" sz="1800" dirty="0">
                          <a:effectLst/>
                        </a:rPr>
                        <a:t>”</a:t>
                      </a:r>
                      <a:r>
                        <a:rPr lang="en-US" altLang="zh-CN" sz="1800" baseline="0" dirty="0">
                          <a:effectLst/>
                        </a:rPr>
                        <a:t>life</a:t>
                      </a:r>
                      <a:r>
                        <a:rPr lang="en-US" altLang="zh-CN" sz="1800" dirty="0">
                          <a:effectLst/>
                        </a:rPr>
                        <a:t>”</a:t>
                      </a:r>
                    </a:p>
                  </a:txBody>
                  <a:tcPr marL="22229" marR="22229" marT="22197" marB="2219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6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and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exciting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 “exciting” in the graph!</a:t>
                      </a:r>
                      <a:endParaRPr lang="en-US" sz="1800" dirty="0">
                        <a:effectLst/>
                      </a:endParaRPr>
                    </a:p>
                  </a:txBody>
                  <a:tcPr marL="22229" marR="22229" marT="22197" marB="2219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99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exciting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synergies</a:t>
                      </a:r>
                    </a:p>
                  </a:txBody>
                  <a:tcPr marL="22229" marR="22229" marT="22197" marB="2219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 “exciting” and “synergies” in the graph!</a:t>
                      </a:r>
                      <a:endParaRPr lang="en-US" sz="1800" dirty="0">
                        <a:effectLst/>
                      </a:endParaRPr>
                    </a:p>
                  </a:txBody>
                  <a:tcPr marL="22229" marR="22229" marT="22197" marB="2219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373" name="Picture 2" descr="http://web.mit.edu/6.031/www/sp17/psets/ps2/figures/example-graph-3.png">
            <a:extLst>
              <a:ext uri="{FF2B5EF4-FFF2-40B4-BE49-F238E27FC236}">
                <a16:creationId xmlns:a16="http://schemas.microsoft.com/office/drawing/2014/main" id="{1D4C61AD-CB5D-4D27-A76A-CBDF9B2A6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268413"/>
            <a:ext cx="2881313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4A0C6AAD-FB86-4E4C-9C7C-D8F54AA61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功能需求</a:t>
            </a:r>
            <a:r>
              <a:rPr lang="en-US" altLang="zh-CN"/>
              <a:t>4</a:t>
            </a:r>
            <a:r>
              <a:rPr lang="zh-CN" altLang="en-US"/>
              <a:t>：根据</a:t>
            </a:r>
            <a:r>
              <a:rPr lang="en-US" altLang="zh-CN"/>
              <a:t>bridge word</a:t>
            </a:r>
            <a:r>
              <a:rPr lang="zh-CN" altLang="en-US"/>
              <a:t>生成新文本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155B494A-2A7D-47FA-861A-BB38A9CE5B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5835650" cy="5113337"/>
          </a:xfrm>
        </p:spPr>
        <p:txBody>
          <a:bodyPr/>
          <a:lstStyle/>
          <a:p>
            <a:r>
              <a:rPr lang="zh-CN" altLang="en-US"/>
              <a:t>用户输入一行新文本，程序根据之前输入文件生成的图，计算该新文本中两两相邻的单词的</a:t>
            </a:r>
            <a:r>
              <a:rPr lang="en-US" altLang="zh-CN"/>
              <a:t>bridge word</a:t>
            </a:r>
            <a:r>
              <a:rPr lang="zh-CN" altLang="en-US"/>
              <a:t>，将</a:t>
            </a:r>
            <a:r>
              <a:rPr lang="en-US" altLang="zh-CN"/>
              <a:t>bridge word</a:t>
            </a:r>
            <a:r>
              <a:rPr lang="zh-CN" altLang="en-US"/>
              <a:t>插入新文本的两个单词之间，输出到屏幕上展示。</a:t>
            </a:r>
            <a:endParaRPr lang="en-US" altLang="zh-CN"/>
          </a:p>
          <a:p>
            <a:pPr lvl="1"/>
            <a:r>
              <a:rPr lang="zh-CN" altLang="en-US"/>
              <a:t>如果两个单词无</a:t>
            </a:r>
            <a:r>
              <a:rPr lang="en-US" altLang="zh-CN"/>
              <a:t>bridge word</a:t>
            </a:r>
            <a:r>
              <a:rPr lang="zh-CN" altLang="en-US"/>
              <a:t>，则保持不变，不插入任何单词；</a:t>
            </a:r>
            <a:endParaRPr lang="en-US" altLang="zh-CN"/>
          </a:p>
          <a:p>
            <a:pPr lvl="1"/>
            <a:r>
              <a:rPr lang="zh-CN" altLang="en-US"/>
              <a:t>如果两个单词之间存在多个</a:t>
            </a:r>
            <a:r>
              <a:rPr lang="en-US" altLang="zh-CN"/>
              <a:t>bridge words</a:t>
            </a:r>
            <a:r>
              <a:rPr lang="zh-CN" altLang="en-US"/>
              <a:t>，则随机从中选择一个插入进去形成新文本。</a:t>
            </a:r>
            <a:endParaRPr lang="en-US" altLang="zh-CN"/>
          </a:p>
          <a:p>
            <a:r>
              <a:rPr lang="zh-CN" altLang="en-US"/>
              <a:t>例如用户输入：</a:t>
            </a:r>
            <a:r>
              <a:rPr lang="en-US" altLang="zh-CN"/>
              <a:t>Seek to explore new and exciting synergies</a:t>
            </a:r>
          </a:p>
          <a:p>
            <a:r>
              <a:rPr lang="zh-CN" altLang="en-US"/>
              <a:t>则输出结果为：</a:t>
            </a:r>
            <a:r>
              <a:rPr lang="en-US" altLang="zh-CN"/>
              <a:t>Seek to explore </a:t>
            </a:r>
            <a:r>
              <a:rPr lang="en-US" altLang="zh-CN">
                <a:solidFill>
                  <a:srgbClr val="FF0000"/>
                </a:solidFill>
              </a:rPr>
              <a:t>strange</a:t>
            </a:r>
            <a:r>
              <a:rPr lang="en-US" altLang="zh-CN"/>
              <a:t> new </a:t>
            </a:r>
            <a:r>
              <a:rPr lang="en-US" altLang="zh-CN">
                <a:solidFill>
                  <a:srgbClr val="FF0000"/>
                </a:solidFill>
              </a:rPr>
              <a:t>life</a:t>
            </a:r>
            <a:r>
              <a:rPr lang="en-US" altLang="zh-CN"/>
              <a:t> and exciting synergies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15364" name="Picture 2" descr="http://web.mit.edu/6.031/www/sp17/psets/ps2/figures/example-graph-3.png">
            <a:extLst>
              <a:ext uri="{FF2B5EF4-FFF2-40B4-BE49-F238E27FC236}">
                <a16:creationId xmlns:a16="http://schemas.microsoft.com/office/drawing/2014/main" id="{BDC516A9-7F2E-4808-A817-8CCDA809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1268413"/>
            <a:ext cx="2881312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D9CE0684-3BFD-4A90-8C7A-3BE46D265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功能需求</a:t>
            </a:r>
            <a:r>
              <a:rPr lang="en-US" altLang="zh-CN"/>
              <a:t>5</a:t>
            </a:r>
            <a:r>
              <a:rPr lang="zh-CN" altLang="en-US"/>
              <a:t>：计算两个单词之间的最短路径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23C3372D-D8BB-41F7-A4D1-C1B39DB6C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5438" y="1404938"/>
            <a:ext cx="5975350" cy="5113337"/>
          </a:xfrm>
        </p:spPr>
        <p:txBody>
          <a:bodyPr/>
          <a:lstStyle/>
          <a:p>
            <a:r>
              <a:rPr lang="zh-CN" altLang="en-US" dirty="0"/>
              <a:t>用户输入两个单词，程序计算它们之间在图中的最短路径（</a:t>
            </a:r>
            <a:r>
              <a:rPr lang="zh-CN" altLang="en-US" dirty="0">
                <a:solidFill>
                  <a:srgbClr val="FF0000"/>
                </a:solidFill>
              </a:rPr>
              <a:t>路径上所有边权值之和最小</a:t>
            </a:r>
            <a:r>
              <a:rPr lang="zh-CN" altLang="en-US" dirty="0"/>
              <a:t>），以某种突出的方式将路径标注在原图并展示在屏幕上，同时展示路径的长度（所有边权值之和）。</a:t>
            </a:r>
            <a:endParaRPr lang="en-US" altLang="zh-CN" dirty="0"/>
          </a:p>
          <a:p>
            <a:pPr lvl="1"/>
            <a:r>
              <a:rPr lang="zh-CN" altLang="en-US" dirty="0"/>
              <a:t>例如：输入</a:t>
            </a:r>
            <a:r>
              <a:rPr lang="en-US" altLang="zh-CN" dirty="0"/>
              <a:t>to</a:t>
            </a:r>
            <a:r>
              <a:rPr lang="zh-CN" altLang="en-US" dirty="0"/>
              <a:t>和</a:t>
            </a:r>
            <a:r>
              <a:rPr lang="en-US" altLang="zh-CN" dirty="0"/>
              <a:t>and</a:t>
            </a:r>
            <a:r>
              <a:rPr lang="zh-CN" altLang="en-US" dirty="0"/>
              <a:t>，则其最短路径为</a:t>
            </a:r>
            <a:r>
              <a:rPr lang="en-US" altLang="zh-CN" dirty="0" err="1"/>
              <a:t>to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explore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strange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new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life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and</a:t>
            </a:r>
            <a:endParaRPr lang="en-US" altLang="zh-CN" dirty="0"/>
          </a:p>
          <a:p>
            <a:r>
              <a:rPr lang="zh-CN" altLang="en-US" dirty="0"/>
              <a:t>如果有多条最短路径，只需要展示一条即可。</a:t>
            </a:r>
            <a:endParaRPr lang="en-US" altLang="zh-CN" dirty="0"/>
          </a:p>
          <a:p>
            <a:pPr lvl="1"/>
            <a:r>
              <a:rPr lang="zh-CN" altLang="en-US" dirty="0"/>
              <a:t>可选：计算出所有的最短路径，并以不同的突出显示方式展示出来。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to</a:t>
            </a:r>
            <a:r>
              <a:rPr lang="zh-CN" altLang="en-US" dirty="0"/>
              <a:t>和</a:t>
            </a:r>
            <a:r>
              <a:rPr lang="en-US" altLang="zh-CN" dirty="0"/>
              <a:t>and</a:t>
            </a:r>
            <a:r>
              <a:rPr lang="zh-CN" altLang="en-US" dirty="0"/>
              <a:t>之间还有另一条路径：</a:t>
            </a:r>
            <a:r>
              <a:rPr lang="en-US" altLang="zh-CN" dirty="0" err="1"/>
              <a:t>to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seek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out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new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life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and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如果输入的两个单词“不可达”，则提示。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可选功能：</a:t>
            </a:r>
            <a:r>
              <a:rPr lang="zh-CN" altLang="en-US" dirty="0"/>
              <a:t>如果用户只输入一个单词，则程序计算出该单词到图中其他任一单词的最短路径，并逐项展示出来。</a:t>
            </a:r>
            <a:endParaRPr lang="en-US" altLang="zh-CN" dirty="0"/>
          </a:p>
        </p:txBody>
      </p:sp>
      <p:pic>
        <p:nvPicPr>
          <p:cNvPr id="16388" name="Picture 2" descr="http://web.mit.edu/6.031/www/sp17/psets/ps2/figures/example-corpus.png">
            <a:extLst>
              <a:ext uri="{FF2B5EF4-FFF2-40B4-BE49-F238E27FC236}">
                <a16:creationId xmlns:a16="http://schemas.microsoft.com/office/drawing/2014/main" id="{97E6B2D6-76C5-4F5A-86E0-D8426477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484313"/>
            <a:ext cx="2949575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604B591-A594-464C-84E7-C5359330E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  <a:r>
              <a:rPr lang="en-US" altLang="zh-CN" dirty="0"/>
              <a:t>6</a:t>
            </a:r>
            <a:r>
              <a:rPr lang="zh-CN" altLang="en-US" dirty="0"/>
              <a:t>：计算</a:t>
            </a:r>
            <a:r>
              <a:rPr lang="en-US" altLang="zh-CN" dirty="0"/>
              <a:t>PageRank</a:t>
            </a:r>
            <a:endParaRPr lang="zh-CN" altLang="en-US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4BAFA603-7BF0-49CB-8D2B-F77D2D778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1254" y="1563564"/>
            <a:ext cx="5761037" cy="5113337"/>
          </a:xfrm>
        </p:spPr>
        <p:txBody>
          <a:bodyPr/>
          <a:lstStyle/>
          <a:p>
            <a:r>
              <a:rPr lang="en-US" altLang="zh-CN" dirty="0"/>
              <a:t>PageRank(PR)</a:t>
            </a:r>
            <a:r>
              <a:rPr lang="zh-CN" altLang="en-US" dirty="0"/>
              <a:t>算法用来计算图中节点的重要度，一个节点的重要性取决于指向它的其他节点的重要性。被越多高质量节点引用的节点，其 </a:t>
            </a:r>
            <a:r>
              <a:rPr lang="en-US" altLang="zh-CN" dirty="0"/>
              <a:t>PR </a:t>
            </a:r>
            <a:r>
              <a:rPr lang="zh-CN" altLang="en-US" dirty="0"/>
              <a:t>值越高。例如：被诺贝尔奖得主引用的论文，比被普通学者引用的论文更重要。具体</a:t>
            </a:r>
            <a:r>
              <a:rPr lang="en-US" altLang="zh-CN" dirty="0"/>
              <a:t>PR</a:t>
            </a:r>
            <a:r>
              <a:rPr lang="zh-CN" altLang="en-US" dirty="0"/>
              <a:t>算法原理和过程自行查询。</a:t>
            </a:r>
            <a:endParaRPr lang="en-US" altLang="zh-CN" dirty="0"/>
          </a:p>
          <a:p>
            <a:r>
              <a:rPr lang="zh-CN" altLang="en-US" dirty="0"/>
              <a:t>计算公式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i="1" dirty="0"/>
              <a:t>d </a:t>
            </a:r>
            <a:r>
              <a:rPr lang="zh-CN" altLang="en-US" dirty="0"/>
              <a:t>取</a:t>
            </a:r>
            <a:r>
              <a:rPr lang="en-US" altLang="zh-CN" dirty="0"/>
              <a:t>0.85</a:t>
            </a:r>
            <a:r>
              <a:rPr lang="zh-CN" altLang="en-US" dirty="0"/>
              <a:t>时</a:t>
            </a:r>
            <a:r>
              <a:rPr lang="en-US" altLang="zh-CN" dirty="0"/>
              <a:t>new</a:t>
            </a:r>
            <a:r>
              <a:rPr lang="zh-CN" altLang="en-US" dirty="0"/>
              <a:t>的</a:t>
            </a:r>
            <a:r>
              <a:rPr lang="en-US" altLang="zh-CN" dirty="0"/>
              <a:t>PR</a:t>
            </a:r>
            <a:r>
              <a:rPr lang="zh-CN" altLang="en-US" dirty="0"/>
              <a:t>值为</a:t>
            </a:r>
            <a:r>
              <a:rPr lang="en-US" altLang="zh-CN" dirty="0"/>
              <a:t>0.1771 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可选功能：</a:t>
            </a:r>
            <a:r>
              <a:rPr lang="zh-CN" altLang="en-US" dirty="0"/>
              <a:t>可以为重要的单词分配更高的初始 </a:t>
            </a:r>
            <a:r>
              <a:rPr lang="en-US" altLang="zh-CN" dirty="0"/>
              <a:t>PR </a:t>
            </a:r>
            <a:r>
              <a:rPr lang="zh-CN" altLang="en-US" dirty="0"/>
              <a:t>值，从而提升关键词排序的准确性。改进初始 </a:t>
            </a:r>
            <a:r>
              <a:rPr lang="en-US" altLang="zh-CN" dirty="0"/>
              <a:t>PR </a:t>
            </a:r>
            <a:r>
              <a:rPr lang="zh-CN" altLang="en-US" dirty="0"/>
              <a:t>值分配，方法不限合理即可（例如</a:t>
            </a:r>
            <a:r>
              <a:rPr lang="en-US" altLang="zh-CN" dirty="0"/>
              <a:t>TF-IDF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17412" name="Picture 2" descr="http://web.mit.edu/6.031/www/sp17/psets/ps2/figures/example-corpus.png">
            <a:extLst>
              <a:ext uri="{FF2B5EF4-FFF2-40B4-BE49-F238E27FC236}">
                <a16:creationId xmlns:a16="http://schemas.microsoft.com/office/drawing/2014/main" id="{BC258D61-6B13-4D6B-81A8-331AF3BCF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484313"/>
            <a:ext cx="2949575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C15780-5952-4B82-8D0F-8E773327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37" y="4041068"/>
            <a:ext cx="16859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ECB803-F9D1-4286-8933-D26A3C35E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910" y="3573016"/>
            <a:ext cx="3828129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604B591-A594-464C-84E7-C5359330E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  <a:r>
              <a:rPr lang="en-US" altLang="zh-CN" dirty="0"/>
              <a:t>7</a:t>
            </a:r>
            <a:r>
              <a:rPr lang="zh-CN" altLang="en-US" dirty="0"/>
              <a:t>：随机游走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4BAFA603-7BF0-49CB-8D2B-F77D2D778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5761037" cy="5113337"/>
          </a:xfrm>
        </p:spPr>
        <p:txBody>
          <a:bodyPr/>
          <a:lstStyle/>
          <a:p>
            <a:r>
              <a:rPr lang="zh-CN" altLang="en-US"/>
              <a:t>进入该功能时，程序随机的从图中选择一个节点，以此为起点沿出边进行随机遍历，记录经过的所有节点和边，直到出现第一条重复的边为止，或者进入的某个节点不存在出边为止。在遍历过程中，用户也可随时停止遍历。</a:t>
            </a:r>
            <a:endParaRPr lang="en-US" altLang="zh-CN"/>
          </a:p>
          <a:p>
            <a:r>
              <a:rPr lang="zh-CN" altLang="en-US"/>
              <a:t>将遍历的节点输出为文本，并以文件形式写入磁盘。</a:t>
            </a:r>
            <a:endParaRPr lang="en-US" altLang="zh-CN"/>
          </a:p>
          <a:p>
            <a:r>
              <a:rPr lang="zh-CN" altLang="en-US"/>
              <a:t>例如：</a:t>
            </a:r>
            <a:endParaRPr lang="en-US" altLang="zh-CN"/>
          </a:p>
          <a:p>
            <a:pPr lvl="1"/>
            <a:r>
              <a:rPr lang="en-US" altLang="zh-CN"/>
              <a:t>to seek out new life and new worlds to explore strange new civilizations</a:t>
            </a:r>
          </a:p>
          <a:p>
            <a:pPr lvl="1"/>
            <a:r>
              <a:rPr lang="en-US" altLang="zh-CN"/>
              <a:t>to explore strange new worlds to explore</a:t>
            </a:r>
          </a:p>
        </p:txBody>
      </p:sp>
      <p:pic>
        <p:nvPicPr>
          <p:cNvPr id="17412" name="Picture 2" descr="http://web.mit.edu/6.031/www/sp17/psets/ps2/figures/example-corpus.png">
            <a:extLst>
              <a:ext uri="{FF2B5EF4-FFF2-40B4-BE49-F238E27FC236}">
                <a16:creationId xmlns:a16="http://schemas.microsoft.com/office/drawing/2014/main" id="{BC258D61-6B13-4D6B-81A8-331AF3BCF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484313"/>
            <a:ext cx="2949575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31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5B4DBD9-97B4-49A9-B220-98966A384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实验要求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1AC2F67-52F9-4C05-A8FD-59094E57A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24862" cy="5113337"/>
          </a:xfrm>
        </p:spPr>
        <p:txBody>
          <a:bodyPr/>
          <a:lstStyle/>
          <a:p>
            <a:pPr eaLnBrk="1" hangingPunct="1"/>
            <a:r>
              <a:rPr lang="zh-CN" altLang="en-US" dirty="0"/>
              <a:t>提交一个</a:t>
            </a:r>
            <a:r>
              <a:rPr lang="en-US" altLang="zh-CN" dirty="0"/>
              <a:t>.java</a:t>
            </a:r>
            <a:r>
              <a:rPr lang="zh-CN" altLang="en-US" dirty="0"/>
              <a:t>文件，其中至少包含以下函数：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main(…)</a:t>
            </a:r>
            <a:r>
              <a:rPr lang="zh-CN" altLang="en-US" dirty="0"/>
              <a:t>：主程序入口，接收用户输入文件，生成图，并允许用户选择后续各项功能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showDirectedGraph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(type G, …)</a:t>
            </a:r>
            <a:r>
              <a:rPr lang="zh-CN" altLang="en-US" dirty="0"/>
              <a:t>：展示有向图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queryBridgeWords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(String word1, String word2)</a:t>
            </a:r>
            <a:r>
              <a:rPr lang="zh-CN" altLang="en-US" dirty="0"/>
              <a:t>：查询桥接词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generateNewText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inputText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/>
              <a:t>：根据</a:t>
            </a:r>
            <a:r>
              <a:rPr lang="en-US" altLang="zh-CN" dirty="0"/>
              <a:t>bridge word</a:t>
            </a:r>
            <a:r>
              <a:rPr lang="zh-CN" altLang="en-US" dirty="0"/>
              <a:t>生成新文本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calcShortestPath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(String word1, String word2)</a:t>
            </a:r>
            <a:r>
              <a:rPr lang="zh-CN" altLang="en-US" dirty="0"/>
              <a:t>：计算两个单词之间的最短路径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calPageRank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(String word)</a:t>
            </a:r>
            <a:r>
              <a:rPr lang="zh-CN" altLang="en-US" dirty="0"/>
              <a:t> ：计算单词的</a:t>
            </a:r>
            <a:r>
              <a:rPr lang="en-US" altLang="zh-CN" dirty="0"/>
              <a:t>PR</a:t>
            </a:r>
            <a:r>
              <a:rPr lang="zh-CN" altLang="en-US" dirty="0"/>
              <a:t>值</a:t>
            </a:r>
            <a:r>
              <a:rPr lang="en-US" altLang="zh-CN" dirty="0"/>
              <a:t>(</a:t>
            </a:r>
            <a:r>
              <a:rPr lang="zh-CN" altLang="en-US" dirty="0"/>
              <a:t>为便于批改，本次实验中</a:t>
            </a:r>
            <a:r>
              <a:rPr lang="en-US" altLang="zh-CN" i="1" dirty="0"/>
              <a:t>d</a:t>
            </a:r>
            <a:r>
              <a:rPr lang="zh-CN" altLang="en-US" dirty="0"/>
              <a:t>统一设定为</a:t>
            </a:r>
            <a:r>
              <a:rPr lang="en-US" altLang="zh-CN" dirty="0"/>
              <a:t>0.85)</a:t>
            </a:r>
            <a:endParaRPr lang="zh-CN" altLang="en-US" dirty="0"/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randomWalk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/>
              <a:t>：随机游走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如果有其他附属文件，如有向图的定义等，也需一起提交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82C7135-2530-43CE-94D5-BD12698AD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ED112C4F-B125-4400-B7AC-645006365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424862" cy="5113337"/>
          </a:xfrm>
        </p:spPr>
        <p:txBody>
          <a:bodyPr/>
          <a:lstStyle/>
          <a:p>
            <a:pPr eaLnBrk="1" hangingPunct="1"/>
            <a:r>
              <a:rPr lang="zh-CN" altLang="en-US" dirty="0"/>
              <a:t>除了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main()</a:t>
            </a:r>
            <a:r>
              <a:rPr lang="zh-CN" altLang="en-US" dirty="0"/>
              <a:t>之外，上述其他函数应尽可能保持与用户输入</a:t>
            </a:r>
            <a:r>
              <a:rPr lang="en-US" altLang="zh-CN" dirty="0"/>
              <a:t>/</a:t>
            </a:r>
            <a:r>
              <a:rPr lang="zh-CN" altLang="en-US" dirty="0"/>
              <a:t>系统输出的独立性（所有输入输出均应在</a:t>
            </a:r>
            <a:r>
              <a:rPr lang="en-US" altLang="zh-CN" dirty="0"/>
              <a:t>main</a:t>
            </a:r>
            <a:r>
              <a:rPr lang="zh-CN" altLang="en-US" dirty="0"/>
              <a:t>函数中完成；如果采用</a:t>
            </a:r>
            <a:r>
              <a:rPr lang="en-US" altLang="zh-CN" dirty="0"/>
              <a:t>GUI</a:t>
            </a:r>
            <a:r>
              <a:rPr lang="zh-CN" altLang="en-US" dirty="0"/>
              <a:t>，则在</a:t>
            </a:r>
            <a:r>
              <a:rPr lang="en-US" altLang="zh-CN" dirty="0"/>
              <a:t>GUI</a:t>
            </a:r>
            <a:r>
              <a:rPr lang="zh-CN" altLang="en-US" dirty="0"/>
              <a:t>框架中完成）。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不能改变函数的</a:t>
            </a:r>
            <a:r>
              <a:rPr lang="en-US" altLang="zh-CN" dirty="0"/>
              <a:t>specification</a:t>
            </a:r>
            <a:r>
              <a:rPr lang="zh-CN" altLang="en-US" dirty="0"/>
              <a:t>（参数列表</a:t>
            </a:r>
            <a:r>
              <a:rPr lang="en-US" altLang="zh-CN" dirty="0"/>
              <a:t>/</a:t>
            </a:r>
            <a:r>
              <a:rPr lang="zh-CN" altLang="en-US" dirty="0"/>
              <a:t>类型、返回值类型、函数名）；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例外</a:t>
            </a:r>
            <a:r>
              <a:rPr lang="en-US" altLang="zh-CN" dirty="0"/>
              <a:t>1</a:t>
            </a:r>
            <a:r>
              <a:rPr lang="zh-CN" altLang="en-US" dirty="0"/>
              <a:t>：函数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showDirectedGraph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(type G,…)</a:t>
            </a:r>
            <a:r>
              <a:rPr lang="zh-CN" altLang="en-US" dirty="0"/>
              <a:t>的输入参数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zh-CN" altLang="en-US" dirty="0"/>
              <a:t>的类型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zh-CN" altLang="en-US" dirty="0"/>
              <a:t>，由开发者自行定义；可根据需要增加其他参数。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例外</a:t>
            </a:r>
            <a:r>
              <a:rPr lang="en-US" altLang="zh-CN" dirty="0"/>
              <a:t>2</a:t>
            </a:r>
            <a:r>
              <a:rPr lang="zh-CN" altLang="en-US" dirty="0"/>
              <a:t>：函数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/>
              <a:t>的输入参数个数与具体含义由开发者自定义。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必要时可增加其他辅助函数，但须在实验报告中列清楚各函数的作用；</a:t>
            </a:r>
            <a:endParaRPr lang="en-US" altLang="zh-CN" dirty="0"/>
          </a:p>
          <a:p>
            <a:pPr eaLnBrk="1" hangingPunct="1"/>
            <a:r>
              <a:rPr lang="zh-CN" altLang="en-US" dirty="0"/>
              <a:t>避免使用任何第三方</a:t>
            </a:r>
            <a:r>
              <a:rPr lang="en-US" altLang="zh-CN" dirty="0"/>
              <a:t>Java</a:t>
            </a:r>
            <a:r>
              <a:rPr lang="zh-CN" altLang="en-US" dirty="0"/>
              <a:t>外部算法库完成上述功能。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82C7135-2530-43CE-94D5-BD12698AD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实验考核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ED112C4F-B125-4400-B7AC-645006365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424862" cy="5113337"/>
          </a:xfrm>
        </p:spPr>
        <p:txBody>
          <a:bodyPr/>
          <a:lstStyle/>
          <a:p>
            <a:pPr eaLnBrk="1" hangingPunct="1"/>
            <a:r>
              <a:rPr lang="zh-CN" altLang="en-US" dirty="0"/>
              <a:t>本次实验提供</a:t>
            </a:r>
            <a:r>
              <a:rPr lang="en-US" altLang="zh-CN" dirty="0"/>
              <a:t>2</a:t>
            </a:r>
            <a:r>
              <a:rPr lang="zh-CN" altLang="en-US" dirty="0"/>
              <a:t>个规模不同的语料文件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Easy Test.txt   </a:t>
            </a:r>
            <a:r>
              <a:rPr lang="zh-CN" altLang="en-US" dirty="0"/>
              <a:t>小规模文件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Cursed Be The Treasure.txt  </a:t>
            </a:r>
            <a:r>
              <a:rPr lang="zh-CN" altLang="en-US" dirty="0"/>
              <a:t>大规模文件</a:t>
            </a:r>
            <a:endParaRPr lang="en-US" altLang="zh-CN" dirty="0"/>
          </a:p>
          <a:p>
            <a:pPr eaLnBrk="1" hangingPunct="1"/>
            <a:r>
              <a:rPr lang="zh-CN" altLang="en-US" dirty="0"/>
              <a:t>实验时请以这两个文件进行测试</a:t>
            </a:r>
            <a:endParaRPr lang="en-US" altLang="zh-CN" dirty="0"/>
          </a:p>
          <a:p>
            <a:pPr eaLnBrk="1" hangingPunct="1"/>
            <a:r>
              <a:rPr lang="zh-CN" altLang="en-US" dirty="0"/>
              <a:t>评判时，教师将针对上述两个文件设计测试用例进行正确性验证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依据</a:t>
            </a:r>
            <a:r>
              <a:rPr lang="en-US" altLang="zh-CN" dirty="0"/>
              <a:t>Easy Test.txt</a:t>
            </a:r>
            <a:r>
              <a:rPr lang="zh-CN" altLang="en-US" dirty="0"/>
              <a:t>测试“功能需求</a:t>
            </a:r>
            <a:r>
              <a:rPr lang="en-US" altLang="zh-CN" dirty="0"/>
              <a:t>2</a:t>
            </a:r>
            <a:r>
              <a:rPr lang="zh-CN" altLang="en-US" dirty="0"/>
              <a:t>：展示有向图”的正确性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分别依据两个文件测试 桥接词、生成新文本、最短路径、</a:t>
            </a:r>
            <a:r>
              <a:rPr lang="en-US" altLang="zh-CN" dirty="0"/>
              <a:t>PR</a:t>
            </a:r>
            <a:r>
              <a:rPr lang="zh-CN" altLang="en-US" dirty="0"/>
              <a:t>计算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zh-CN" altLang="en-US" dirty="0"/>
              <a:t>取值</a:t>
            </a:r>
            <a:r>
              <a:rPr lang="en-US" altLang="zh-CN" dirty="0"/>
              <a:t>0.85)</a:t>
            </a:r>
            <a:r>
              <a:rPr lang="zh-CN" altLang="en-US" dirty="0"/>
              <a:t>、随机游走等功能的正确性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85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95AED16A-4375-4F24-BCA6-F7E469434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实验评判标准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26EED63A-3898-40EB-8FC6-BAC6ED1B1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结果的正确性</a:t>
            </a:r>
            <a:endParaRPr lang="en-US" altLang="zh-CN" dirty="0"/>
          </a:p>
          <a:p>
            <a:pPr eaLnBrk="1" hangingPunct="1"/>
            <a:r>
              <a:rPr lang="zh-CN" altLang="en-US" dirty="0"/>
              <a:t>健壮性</a:t>
            </a:r>
            <a:endParaRPr lang="en-US" altLang="zh-CN" dirty="0"/>
          </a:p>
          <a:p>
            <a:pPr eaLnBrk="1" hangingPunct="1"/>
            <a:r>
              <a:rPr lang="zh-CN" altLang="en-US" dirty="0"/>
              <a:t>算法执行时间</a:t>
            </a:r>
            <a:endParaRPr lang="en-US" altLang="zh-CN" dirty="0"/>
          </a:p>
          <a:p>
            <a:pPr eaLnBrk="1" hangingPunct="1"/>
            <a:r>
              <a:rPr lang="zh-CN" altLang="en-US" dirty="0"/>
              <a:t>代码质量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遵循实验报告模板撰写，格式规范美观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对可选需求的支持程度（</a:t>
            </a:r>
            <a:r>
              <a:rPr lang="zh-CN" altLang="en-US" dirty="0">
                <a:solidFill>
                  <a:srgbClr val="FF0000"/>
                </a:solidFill>
              </a:rPr>
              <a:t>附加分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D0A9208-1443-4DDA-9C2B-460E4341D4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Git</a:t>
            </a:r>
            <a:r>
              <a:rPr lang="zh-CN" altLang="en-US"/>
              <a:t>实战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BE17D4B-B374-46BD-B8B9-B6BE34F1B8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32D02D7-55CD-4B4D-9256-73A84C1B1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96036D-FB98-4E9E-B4B1-B7D211C76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dirty="0"/>
              <a:t>实验内容</a:t>
            </a:r>
            <a:r>
              <a:rPr lang="en-US" altLang="zh-CN" dirty="0"/>
              <a:t>1</a:t>
            </a:r>
            <a:r>
              <a:rPr lang="zh-CN" altLang="en-US" dirty="0"/>
              <a:t>：基于大模型的编程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熟悉面向对象的编程；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掌握利用大模型辅助编程的方式；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实验同大模型的“结对编程”。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eaLnBrk="1" hangingPunct="1"/>
            <a:r>
              <a:rPr lang="zh-CN" altLang="en-US" dirty="0"/>
              <a:t>实验内容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实战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熟练掌握</a:t>
            </a:r>
            <a:r>
              <a:rPr lang="en-US" altLang="zh-CN" dirty="0"/>
              <a:t>Git</a:t>
            </a:r>
            <a:r>
              <a:rPr lang="zh-CN" altLang="en-US" dirty="0"/>
              <a:t>的基本指令和分支管理指令；</a:t>
            </a:r>
          </a:p>
          <a:p>
            <a:pPr lvl="1" eaLnBrk="1" hangingPunct="1"/>
            <a:r>
              <a:rPr lang="zh-CN" altLang="en-US" dirty="0"/>
              <a:t>掌握</a:t>
            </a:r>
            <a:r>
              <a:rPr lang="en-US" altLang="zh-CN" dirty="0"/>
              <a:t>Git</a:t>
            </a:r>
            <a:r>
              <a:rPr lang="zh-CN" altLang="en-US" dirty="0"/>
              <a:t>支持软件配置管理的核心机理；</a:t>
            </a:r>
          </a:p>
          <a:p>
            <a:pPr lvl="1" eaLnBrk="1" hangingPunct="1"/>
            <a:r>
              <a:rPr lang="zh-CN" altLang="en-US" dirty="0"/>
              <a:t>在实践项目中使用</a:t>
            </a:r>
            <a:r>
              <a:rPr lang="en-US" altLang="zh-CN" dirty="0"/>
              <a:t>Git /</a:t>
            </a:r>
            <a:r>
              <a:rPr lang="en-US" altLang="zh-CN" dirty="0" err="1"/>
              <a:t>Github</a:t>
            </a:r>
            <a:r>
              <a:rPr lang="zh-CN" altLang="en-US" dirty="0"/>
              <a:t>管理自己的项目源代码。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本部分实验由个人单独完成。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B3C1F31-B664-42E4-928F-569529A55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在本地机器上安装</a:t>
            </a:r>
            <a:r>
              <a:rPr lang="en-US" altLang="zh-CN"/>
              <a:t>Git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03C5A89-8BE5-4E28-8D8E-FAB93E851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下载</a:t>
            </a:r>
            <a:r>
              <a:rPr lang="en-US" altLang="zh-CN" dirty="0"/>
              <a:t>Git</a:t>
            </a:r>
            <a:r>
              <a:rPr lang="zh-CN" altLang="en-US" dirty="0"/>
              <a:t>客户端安装包</a:t>
            </a:r>
            <a:r>
              <a:rPr lang="en-US" altLang="zh-CN" dirty="0">
                <a:hlinkClick r:id="rId2"/>
              </a:rPr>
              <a:t>https://git-scm.com/download</a:t>
            </a:r>
            <a:r>
              <a:rPr lang="en-US" altLang="zh-CN" dirty="0"/>
              <a:t> </a:t>
            </a:r>
            <a:r>
              <a:rPr lang="zh-CN" altLang="en-US" dirty="0"/>
              <a:t>，在本地机器安装</a:t>
            </a:r>
            <a:endParaRPr lang="en-US" altLang="zh-CN" dirty="0"/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或其他基于</a:t>
            </a:r>
            <a:r>
              <a:rPr lang="en-US" altLang="zh-CN" dirty="0"/>
              <a:t>Git</a:t>
            </a:r>
            <a:r>
              <a:rPr lang="zh-CN" altLang="en-US" dirty="0"/>
              <a:t>的代码托管平台上申请个人账号，作为</a:t>
            </a:r>
            <a:r>
              <a:rPr lang="en-US" altLang="zh-CN" dirty="0"/>
              <a:t>Git</a:t>
            </a:r>
            <a:r>
              <a:rPr lang="zh-CN" altLang="en-US" dirty="0"/>
              <a:t>远程服务器：</a:t>
            </a:r>
            <a:r>
              <a:rPr lang="en-US" altLang="zh-CN" dirty="0" err="1"/>
              <a:t>Github</a:t>
            </a:r>
            <a:r>
              <a:rPr lang="en-US" altLang="zh-CN" dirty="0"/>
              <a:t>(http://www.github.com)</a:t>
            </a:r>
          </a:p>
          <a:p>
            <a:pPr eaLnBrk="1" hangingPunct="1"/>
            <a:r>
              <a:rPr lang="zh-CN" altLang="en-US" dirty="0"/>
              <a:t>关于</a:t>
            </a:r>
            <a:r>
              <a:rPr lang="en-US" altLang="zh-CN" dirty="0"/>
              <a:t>Git</a:t>
            </a:r>
            <a:r>
              <a:rPr lang="zh-CN" altLang="en-US" dirty="0"/>
              <a:t>的学习手册：</a:t>
            </a:r>
            <a:r>
              <a:rPr lang="en-US" altLang="zh-CN" dirty="0">
                <a:hlinkClick r:id="rId3"/>
              </a:rPr>
              <a:t>https://git-scm.com/book/en/v2</a:t>
            </a:r>
            <a:r>
              <a:rPr lang="en-US" altLang="zh-CN" dirty="0"/>
              <a:t> </a:t>
            </a:r>
            <a:r>
              <a:rPr lang="zh-CN" altLang="en-US" dirty="0"/>
              <a:t>（英文）、</a:t>
            </a:r>
            <a:r>
              <a:rPr lang="en-US" altLang="zh-CN" dirty="0">
                <a:hlinkClick r:id="rId4"/>
              </a:rPr>
              <a:t>https://git-scm.com/book/zh/v2</a:t>
            </a:r>
            <a:r>
              <a:rPr lang="en-US" altLang="zh-CN" dirty="0"/>
              <a:t> </a:t>
            </a:r>
            <a:r>
              <a:rPr lang="zh-CN" altLang="en-US" dirty="0"/>
              <a:t>（中文）。可以使用</a:t>
            </a:r>
            <a:r>
              <a:rPr lang="en-US" altLang="zh-CN" dirty="0">
                <a:hlinkClick r:id="rId5"/>
              </a:rPr>
              <a:t>https://learngitbranching.js.org</a:t>
            </a:r>
            <a:r>
              <a:rPr lang="en-US" altLang="zh-CN" dirty="0"/>
              <a:t> </a:t>
            </a:r>
            <a:r>
              <a:rPr lang="zh-CN" altLang="en-US" dirty="0"/>
              <a:t>提供的在线环境进行</a:t>
            </a:r>
            <a:r>
              <a:rPr lang="en-US" altLang="zh-CN" dirty="0"/>
              <a:t>Git</a:t>
            </a:r>
            <a:r>
              <a:rPr lang="zh-CN" altLang="en-US" dirty="0"/>
              <a:t>命令练习。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使用命令行方式完成实验，避免图形界面下的操作。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2C29B8C-29B4-4FE6-9A96-F6BE810E5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实验场景</a:t>
            </a:r>
            <a:r>
              <a:rPr lang="en-US" altLang="zh-CN"/>
              <a:t>(1)</a:t>
            </a:r>
            <a:r>
              <a:rPr lang="zh-CN" altLang="en-US"/>
              <a:t>：仓库创建与提交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B1D919C-0D2B-4EF4-81A3-8EF73F96C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R0</a:t>
            </a:r>
            <a:r>
              <a:rPr lang="zh-CN" altLang="en-US"/>
              <a:t>：在进行每次</a:t>
            </a:r>
            <a:r>
              <a:rPr lang="en-US" altLang="zh-CN"/>
              <a:t>git</a:t>
            </a:r>
            <a:r>
              <a:rPr lang="zh-CN" altLang="en-US"/>
              <a:t>操作之前，随时查看工作区、暂存区、</a:t>
            </a:r>
            <a:r>
              <a:rPr lang="en-US" altLang="zh-CN"/>
              <a:t>git</a:t>
            </a:r>
            <a:r>
              <a:rPr lang="zh-CN" altLang="en-US"/>
              <a:t>仓库的状态，确认项目里的各文件当前处于什么状态；</a:t>
            </a:r>
          </a:p>
          <a:p>
            <a:pPr eaLnBrk="1" hangingPunct="1"/>
            <a:r>
              <a:rPr lang="en-US" altLang="zh-CN"/>
              <a:t>R1</a:t>
            </a:r>
            <a:r>
              <a:rPr lang="zh-CN" altLang="en-US"/>
              <a:t>：本地初始化一个</a:t>
            </a:r>
            <a:r>
              <a:rPr lang="en-US" altLang="zh-CN"/>
              <a:t>git</a:t>
            </a:r>
            <a:r>
              <a:rPr lang="zh-CN" altLang="en-US"/>
              <a:t>仓库，将自己在</a:t>
            </a:r>
            <a:r>
              <a:rPr lang="en-US" altLang="zh-CN"/>
              <a:t>Lab1</a:t>
            </a:r>
            <a:r>
              <a:rPr lang="zh-CN" altLang="en-US"/>
              <a:t>中所创建项目的全部源文件加入进去，纳入</a:t>
            </a:r>
            <a:r>
              <a:rPr lang="en-US" altLang="zh-CN"/>
              <a:t>git</a:t>
            </a:r>
            <a:r>
              <a:rPr lang="zh-CN" altLang="en-US"/>
              <a:t>管理；</a:t>
            </a:r>
          </a:p>
          <a:p>
            <a:pPr eaLnBrk="1" hangingPunct="1"/>
            <a:r>
              <a:rPr lang="en-US" altLang="zh-CN"/>
              <a:t>R2</a:t>
            </a:r>
            <a:r>
              <a:rPr lang="zh-CN" altLang="en-US"/>
              <a:t>：提交；</a:t>
            </a:r>
          </a:p>
          <a:p>
            <a:pPr eaLnBrk="1" hangingPunct="1"/>
            <a:r>
              <a:rPr lang="zh-CN" altLang="en-US"/>
              <a:t>手工对提交的部分文件进行修改；</a:t>
            </a:r>
          </a:p>
          <a:p>
            <a:pPr eaLnBrk="1" hangingPunct="1"/>
            <a:r>
              <a:rPr lang="en-US" altLang="zh-CN"/>
              <a:t>R3</a:t>
            </a:r>
            <a:r>
              <a:rPr lang="zh-CN" altLang="en-US"/>
              <a:t>：查看上次提交之后都有哪些文件修改、具体修改内容是什么；</a:t>
            </a:r>
          </a:p>
          <a:p>
            <a:pPr eaLnBrk="1" hangingPunct="1"/>
            <a:r>
              <a:rPr lang="en-US" altLang="zh-CN"/>
              <a:t>R4</a:t>
            </a:r>
            <a:r>
              <a:rPr lang="zh-CN" altLang="en-US"/>
              <a:t>：重新提交；</a:t>
            </a:r>
          </a:p>
          <a:p>
            <a:pPr eaLnBrk="1" hangingPunct="1"/>
            <a:r>
              <a:rPr lang="zh-CN" altLang="en-US"/>
              <a:t>再次对部分文件进行修改； </a:t>
            </a:r>
          </a:p>
          <a:p>
            <a:pPr eaLnBrk="1" hangingPunct="1"/>
            <a:r>
              <a:rPr lang="en-US" altLang="zh-CN"/>
              <a:t>R5</a:t>
            </a:r>
            <a:r>
              <a:rPr lang="zh-CN" altLang="en-US"/>
              <a:t>：重新提交</a:t>
            </a:r>
          </a:p>
          <a:p>
            <a:pPr eaLnBrk="1" hangingPunct="1"/>
            <a:r>
              <a:rPr lang="en-US" altLang="zh-CN"/>
              <a:t>R6</a:t>
            </a:r>
            <a:r>
              <a:rPr lang="zh-CN" altLang="en-US"/>
              <a:t>：把最后一次提交撤销；</a:t>
            </a:r>
          </a:p>
          <a:p>
            <a:pPr eaLnBrk="1" hangingPunct="1"/>
            <a:r>
              <a:rPr lang="en-US" altLang="zh-CN"/>
              <a:t>R7</a:t>
            </a:r>
            <a:r>
              <a:rPr lang="zh-CN" altLang="en-US"/>
              <a:t>：查询该项目的全部提交记录；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BAE3095-9013-4733-813B-439C4DBC9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实验场景</a:t>
            </a:r>
            <a:r>
              <a:rPr lang="en-US" altLang="zh-CN"/>
              <a:t>(1)</a:t>
            </a:r>
            <a:r>
              <a:rPr lang="zh-CN" altLang="en-US"/>
              <a:t>：推送到</a:t>
            </a:r>
            <a:r>
              <a:rPr lang="en-US" altLang="zh-CN"/>
              <a:t>GitHub</a:t>
            </a:r>
            <a:r>
              <a:rPr lang="zh-CN" altLang="en-US"/>
              <a:t>上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4F7A34D-061D-42BB-8750-E64170FCA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R8</a:t>
            </a:r>
            <a:r>
              <a:rPr lang="zh-CN" altLang="en-US" dirty="0"/>
              <a:t>：在</a:t>
            </a:r>
            <a:r>
              <a:rPr lang="en-US" altLang="zh-CN" dirty="0"/>
              <a:t>GitHub</a:t>
            </a:r>
            <a:r>
              <a:rPr lang="zh-CN" altLang="en-US" dirty="0"/>
              <a:t>上创建名为“</a:t>
            </a:r>
            <a:r>
              <a:rPr lang="en-US" altLang="zh-CN" dirty="0"/>
              <a:t>Lab1-</a:t>
            </a:r>
            <a:r>
              <a:rPr lang="zh-CN" altLang="en-US" dirty="0"/>
              <a:t>学号”的仓库，并在本地仓库建立相应的远程仓库；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R9</a:t>
            </a:r>
            <a:r>
              <a:rPr lang="zh-CN" altLang="en-US" dirty="0"/>
              <a:t>：将之前各步骤得到的本地仓库全部内容推送到</a:t>
            </a:r>
            <a:r>
              <a:rPr lang="en-US" altLang="zh-CN" dirty="0"/>
              <a:t>GitHub</a:t>
            </a:r>
            <a:r>
              <a:rPr lang="zh-CN" altLang="en-US" dirty="0"/>
              <a:t>的仓库中；</a:t>
            </a:r>
            <a:endParaRPr lang="en-US" altLang="zh-CN" dirty="0"/>
          </a:p>
          <a:p>
            <a:pPr marL="457200" indent="-457200" eaLnBrk="1" hangingPunct="1">
              <a:lnSpc>
                <a:spcPct val="90000"/>
              </a:lnSpc>
              <a:buFont typeface="Book Antiqua" panose="02040602050305030304" pitchFamily="18" charset="0"/>
              <a:buAutoNum type="arabicPeriod" startAt="11"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EE6C11C3-5990-4A7D-AD18-64D024B3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实验场景</a:t>
            </a:r>
            <a:r>
              <a:rPr lang="en-US" altLang="zh-CN" dirty="0"/>
              <a:t>(2)</a:t>
            </a:r>
            <a:r>
              <a:rPr lang="zh-CN" altLang="en-US" dirty="0"/>
              <a:t>：分支管理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E03E66C-913D-4999-8D14-477BD7205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R1</a:t>
            </a:r>
            <a:r>
              <a:rPr lang="zh-CN" altLang="en-US"/>
              <a:t>：获得本地</a:t>
            </a:r>
            <a:r>
              <a:rPr lang="en-US" altLang="zh-CN"/>
              <a:t>Lab1</a:t>
            </a:r>
            <a:r>
              <a:rPr lang="zh-CN" altLang="en-US"/>
              <a:t>仓库的全部分支，切换至分支</a:t>
            </a:r>
            <a:r>
              <a:rPr lang="en-US" altLang="zh-CN"/>
              <a:t>master</a:t>
            </a:r>
            <a:r>
              <a:rPr lang="zh-CN" altLang="en-US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R2</a:t>
            </a:r>
            <a:r>
              <a:rPr lang="zh-CN" altLang="en-US"/>
              <a:t>：在</a:t>
            </a:r>
            <a:r>
              <a:rPr lang="en-US" altLang="zh-CN"/>
              <a:t>master</a:t>
            </a:r>
            <a:r>
              <a:rPr lang="zh-CN" altLang="en-US"/>
              <a:t>基础上建立两个分支</a:t>
            </a:r>
            <a:r>
              <a:rPr lang="en-US" altLang="zh-CN"/>
              <a:t>B1</a:t>
            </a:r>
            <a:r>
              <a:rPr lang="zh-CN" altLang="en-US"/>
              <a:t>、</a:t>
            </a:r>
            <a:r>
              <a:rPr lang="en-US" altLang="zh-CN"/>
              <a:t>B2</a:t>
            </a:r>
            <a:r>
              <a:rPr lang="zh-CN" altLang="en-US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R3</a:t>
            </a:r>
            <a:r>
              <a:rPr lang="zh-CN" altLang="en-US"/>
              <a:t>：在</a:t>
            </a:r>
            <a:r>
              <a:rPr lang="en-US" altLang="zh-CN"/>
              <a:t>B2</a:t>
            </a:r>
            <a:r>
              <a:rPr lang="zh-CN" altLang="en-US"/>
              <a:t>分支基础上创建一个新分支</a:t>
            </a:r>
            <a:r>
              <a:rPr lang="en-US" altLang="zh-CN"/>
              <a:t>C4</a:t>
            </a:r>
            <a:r>
              <a:rPr lang="zh-CN" altLang="en-US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R4</a:t>
            </a:r>
            <a:r>
              <a:rPr lang="zh-CN" altLang="en-US"/>
              <a:t>：在</a:t>
            </a:r>
            <a:r>
              <a:rPr lang="en-US" altLang="zh-CN"/>
              <a:t>C4</a:t>
            </a:r>
            <a:r>
              <a:rPr lang="zh-CN" altLang="en-US"/>
              <a:t>上，对</a:t>
            </a:r>
            <a:r>
              <a:rPr lang="en-US" altLang="zh-CN"/>
              <a:t>2</a:t>
            </a:r>
            <a:r>
              <a:rPr lang="zh-CN" altLang="en-US"/>
              <a:t>个文件进行修改并提交；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R5</a:t>
            </a:r>
            <a:r>
              <a:rPr lang="zh-CN" altLang="en-US"/>
              <a:t>：在</a:t>
            </a:r>
            <a:r>
              <a:rPr lang="en-US" altLang="zh-CN"/>
              <a:t>B1</a:t>
            </a:r>
            <a:r>
              <a:rPr lang="zh-CN" altLang="en-US"/>
              <a:t>分支上对同样的</a:t>
            </a:r>
            <a:r>
              <a:rPr lang="en-US" altLang="zh-CN"/>
              <a:t>2</a:t>
            </a:r>
            <a:r>
              <a:rPr lang="zh-CN" altLang="en-US"/>
              <a:t>个文件做不同修改并提交；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R6</a:t>
            </a:r>
            <a:r>
              <a:rPr lang="zh-CN" altLang="en-US"/>
              <a:t>：将</a:t>
            </a:r>
            <a:r>
              <a:rPr lang="en-US" altLang="zh-CN"/>
              <a:t>C4</a:t>
            </a:r>
            <a:r>
              <a:rPr lang="zh-CN" altLang="en-US"/>
              <a:t>合并到</a:t>
            </a:r>
            <a:r>
              <a:rPr lang="en-US" altLang="zh-CN"/>
              <a:t>B1</a:t>
            </a:r>
            <a:r>
              <a:rPr lang="zh-CN" altLang="en-US"/>
              <a:t>分支，若有冲突，手工消解；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R7</a:t>
            </a:r>
            <a:r>
              <a:rPr lang="zh-CN" altLang="en-US"/>
              <a:t>：在</a:t>
            </a:r>
            <a:r>
              <a:rPr lang="en-US" altLang="zh-CN"/>
              <a:t>B2</a:t>
            </a:r>
            <a:r>
              <a:rPr lang="zh-CN" altLang="en-US"/>
              <a:t>分支上对</a:t>
            </a:r>
            <a:r>
              <a:rPr lang="en-US" altLang="zh-CN"/>
              <a:t>2</a:t>
            </a:r>
            <a:r>
              <a:rPr lang="zh-CN" altLang="en-US"/>
              <a:t>个文件做修改并提交；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R8</a:t>
            </a:r>
            <a:r>
              <a:rPr lang="zh-CN" altLang="en-US"/>
              <a:t>：查看目前哪些分支已经合并、哪些分支尚未合并；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R9</a:t>
            </a:r>
            <a:r>
              <a:rPr lang="zh-CN" altLang="en-US"/>
              <a:t>：将已经合并的分支删除，将尚未合并的分支合并到一个新分支上，分支名字为你的学号；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R10</a:t>
            </a:r>
            <a:r>
              <a:rPr lang="zh-CN" altLang="en-US"/>
              <a:t>：将本地以你的学号命名的分支推送到</a:t>
            </a:r>
            <a:r>
              <a:rPr lang="en-US" altLang="zh-CN"/>
              <a:t>GitHub</a:t>
            </a:r>
            <a:r>
              <a:rPr lang="zh-CN" altLang="en-US"/>
              <a:t>上自己的仓库内；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R11</a:t>
            </a:r>
            <a:r>
              <a:rPr lang="zh-CN" altLang="en-US"/>
              <a:t>：查看完整的版本变迁树；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R12</a:t>
            </a:r>
            <a:r>
              <a:rPr lang="zh-CN" altLang="en-US"/>
              <a:t>：在</a:t>
            </a:r>
            <a:r>
              <a:rPr lang="en-US" altLang="zh-CN"/>
              <a:t>Github</a:t>
            </a:r>
            <a:r>
              <a:rPr lang="zh-CN" altLang="en-US"/>
              <a:t>上以</a:t>
            </a:r>
            <a:r>
              <a:rPr lang="en-US" altLang="zh-CN"/>
              <a:t>web</a:t>
            </a:r>
            <a:r>
              <a:rPr lang="zh-CN" altLang="en-US"/>
              <a:t>页面的方式查看你的</a:t>
            </a:r>
            <a:r>
              <a:rPr lang="en-US" altLang="zh-CN"/>
              <a:t>Lab1</a:t>
            </a:r>
            <a:r>
              <a:rPr lang="zh-CN" altLang="en-US"/>
              <a:t>仓库的当前状态。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DDA684D1-6F6E-4219-8A34-65C14FE53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实验场景</a:t>
            </a:r>
            <a:r>
              <a:rPr lang="en-US" altLang="zh-CN"/>
              <a:t>3</a:t>
            </a:r>
            <a:r>
              <a:rPr lang="zh-CN" altLang="en-US"/>
              <a:t>：在</a:t>
            </a:r>
            <a:r>
              <a:rPr lang="en-US" altLang="zh-CN"/>
              <a:t>IDE</a:t>
            </a:r>
            <a:r>
              <a:rPr lang="zh-CN" altLang="en-US"/>
              <a:t>中使用</a:t>
            </a:r>
            <a:r>
              <a:rPr lang="en-US" altLang="zh-CN"/>
              <a:t>Git</a:t>
            </a:r>
            <a:r>
              <a:rPr lang="zh-CN" altLang="en-US"/>
              <a:t>管理程序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23A9BC3A-ECA5-4D3E-AA4C-B3BB81532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5613">
              <a:buFont typeface="Book Antiqua" panose="02040602050305030304" pitchFamily="18" charset="0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IDE</a:t>
            </a:r>
            <a:r>
              <a:rPr lang="zh-CN" altLang="en-US"/>
              <a:t>中，将自己的</a:t>
            </a:r>
            <a:r>
              <a:rPr lang="en-US" altLang="zh-CN"/>
              <a:t>Lab1</a:t>
            </a:r>
            <a:r>
              <a:rPr lang="zh-CN" altLang="en-US"/>
              <a:t>纳入</a:t>
            </a:r>
            <a:r>
              <a:rPr lang="en-US" altLang="zh-CN"/>
              <a:t>Git</a:t>
            </a:r>
            <a:r>
              <a:rPr lang="zh-CN" altLang="en-US"/>
              <a:t>管理；</a:t>
            </a:r>
            <a:endParaRPr lang="en-US" altLang="zh-CN"/>
          </a:p>
          <a:p>
            <a:pPr marL="457200" indent="-455613">
              <a:buFont typeface="Book Antiqua" panose="02040602050305030304" pitchFamily="18" charset="0"/>
              <a:buAutoNum type="arabicPeriod"/>
            </a:pPr>
            <a:r>
              <a:rPr lang="zh-CN" altLang="en-US"/>
              <a:t>对</a:t>
            </a:r>
            <a:r>
              <a:rPr lang="en-US" altLang="zh-CN"/>
              <a:t>Lab1</a:t>
            </a:r>
            <a:r>
              <a:rPr lang="zh-CN" altLang="en-US"/>
              <a:t>进行若干修改，对其进行本地仓库提交操作；</a:t>
            </a:r>
            <a:endParaRPr lang="en-US" altLang="zh-CN"/>
          </a:p>
          <a:p>
            <a:pPr marL="457200" indent="-455613">
              <a:buFont typeface="Book Antiqua" panose="02040602050305030304" pitchFamily="18" charset="0"/>
              <a:buAutoNum type="arabicPeriod"/>
            </a:pPr>
            <a:r>
              <a:rPr lang="zh-CN" altLang="en-US"/>
              <a:t>将</a:t>
            </a:r>
            <a:r>
              <a:rPr lang="en-US" altLang="zh-CN"/>
              <a:t>Lab1</a:t>
            </a:r>
            <a:r>
              <a:rPr lang="zh-CN" altLang="en-US"/>
              <a:t>内容推送至个人</a:t>
            </a:r>
            <a:r>
              <a:rPr lang="en-US" altLang="zh-CN"/>
              <a:t>GitHub</a:t>
            </a:r>
            <a:r>
              <a:rPr lang="zh-CN" altLang="en-US"/>
              <a:t>的</a:t>
            </a:r>
            <a:r>
              <a:rPr lang="en-US" altLang="zh-CN"/>
              <a:t>Lab1</a:t>
            </a:r>
            <a:r>
              <a:rPr lang="zh-CN" altLang="en-US"/>
              <a:t>仓库。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1A4B33D-9766-4181-A528-985E167FC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提交与检查方式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CD76C72-1AA3-448D-8B75-68A103440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5113337"/>
          </a:xfrm>
        </p:spPr>
        <p:txBody>
          <a:bodyPr/>
          <a:lstStyle/>
          <a:p>
            <a:pPr eaLnBrk="1" hangingPunct="1"/>
            <a:r>
              <a:rPr lang="zh-CN" altLang="en-US" dirty="0"/>
              <a:t>提交日期：第</a:t>
            </a:r>
            <a:r>
              <a:rPr lang="en-US" altLang="zh-CN" dirty="0"/>
              <a:t>11</a:t>
            </a:r>
            <a:r>
              <a:rPr lang="zh-CN" altLang="en-US" dirty="0"/>
              <a:t>周周三晚</a:t>
            </a:r>
            <a:r>
              <a:rPr lang="en-US" altLang="zh-CN" dirty="0"/>
              <a:t>(5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 </a:t>
            </a:r>
            <a:r>
              <a:rPr lang="en-US" altLang="zh-CN" dirty="0"/>
              <a:t>23:55)</a:t>
            </a:r>
          </a:p>
          <a:p>
            <a:pPr eaLnBrk="1" hangingPunct="1"/>
            <a:r>
              <a:rPr lang="zh-CN" altLang="en-US" dirty="0"/>
              <a:t>提交实验报告和源代码到头歌平台：</a:t>
            </a:r>
          </a:p>
          <a:p>
            <a:pPr lvl="1" eaLnBrk="1" hangingPunct="1"/>
            <a:r>
              <a:rPr lang="zh-CN" altLang="en-US" sz="2000" b="1" dirty="0"/>
              <a:t>实验报告：命名规则“学号</a:t>
            </a:r>
            <a:r>
              <a:rPr lang="en-US" altLang="zh-CN" sz="2000" b="1" dirty="0"/>
              <a:t>-Lab1-report.doc</a:t>
            </a:r>
            <a:r>
              <a:rPr lang="zh-CN" altLang="en-US" sz="2000" b="1" dirty="0"/>
              <a:t>”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源代码：压缩提交，命名规则“学号</a:t>
            </a:r>
            <a:r>
              <a:rPr lang="en-US" altLang="zh-CN" sz="2000" b="1" dirty="0"/>
              <a:t>-Lab1-code.zip</a:t>
            </a:r>
            <a:r>
              <a:rPr lang="zh-CN" altLang="en-US" sz="2000" b="1" dirty="0"/>
              <a:t>”</a:t>
            </a:r>
            <a:endParaRPr lang="en-US" altLang="zh-CN" sz="2000" b="1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检查方式：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第</a:t>
            </a:r>
            <a:r>
              <a:rPr lang="en-US" altLang="zh-CN" sz="2000" b="1" dirty="0"/>
              <a:t>9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周实验课上，随时请实验教师和</a:t>
            </a:r>
            <a:r>
              <a:rPr lang="en-US" altLang="zh-CN" sz="2000" b="1" dirty="0"/>
              <a:t>TA</a:t>
            </a:r>
            <a:r>
              <a:rPr lang="zh-CN" altLang="en-US" sz="2000" b="1" dirty="0"/>
              <a:t>现场检查程序演示和代码，并现场打分；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第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周提交实验报告后，</a:t>
            </a:r>
            <a:r>
              <a:rPr lang="en-US" altLang="zh-CN" sz="2000" b="1" dirty="0"/>
              <a:t>TA</a:t>
            </a:r>
            <a:r>
              <a:rPr lang="zh-CN" altLang="en-US" sz="2000" b="1" dirty="0"/>
              <a:t>对实验报告进行打分。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如果在实验课上未能与</a:t>
            </a:r>
            <a:r>
              <a:rPr lang="en-US" altLang="zh-CN" sz="2000" b="1" dirty="0"/>
              <a:t>TA</a:t>
            </a:r>
            <a:r>
              <a:rPr lang="zh-CN" altLang="en-US" sz="2000" b="1" dirty="0"/>
              <a:t>现场检查，则以</a:t>
            </a:r>
            <a:r>
              <a:rPr lang="en-US" altLang="zh-CN" sz="2000" b="1" dirty="0"/>
              <a:t>TA</a:t>
            </a:r>
            <a:r>
              <a:rPr lang="zh-CN" altLang="en-US" sz="2000" b="1" dirty="0"/>
              <a:t>对实验报告的打分为准（基于文字的打分，可能不准确和不全面，请理解）。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B2366361-DA0B-4F80-9A48-558586A208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464BB023-2DF6-4A8E-94C2-3DE86B5E59F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2936F6B-2347-4EC6-B07C-C5341B6376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Book Antiqua" panose="02040602050305030304" pitchFamily="18" charset="0"/>
              </a:rPr>
              <a:t>基于大模型的编程</a:t>
            </a:r>
            <a:endParaRPr lang="zh-CN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76E1EC5-09B6-4275-AE8C-090F815745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879C4E8-95ED-4B72-BE2E-F1779237E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开发任务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4EDFA7EA-9C81-4707-889A-09009169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424862" cy="5113337"/>
          </a:xfrm>
        </p:spPr>
        <p:txBody>
          <a:bodyPr/>
          <a:lstStyle/>
          <a:p>
            <a:pPr indent="-228600">
              <a:defRPr/>
            </a:pPr>
            <a:r>
              <a:rPr lang="zh-CN" altLang="en-US" dirty="0"/>
              <a:t>开发一个程序，实现从文本文件中读取数据并根据要求生成图结构，输出该图结构，并在其上进行一系列计算操作，实时展示各操作的结果。</a:t>
            </a:r>
            <a:endParaRPr lang="en-US" altLang="zh-CN" dirty="0"/>
          </a:p>
          <a:p>
            <a:pPr indent="-228600">
              <a:defRPr/>
            </a:pPr>
            <a:r>
              <a:rPr lang="zh-CN" altLang="en-US" dirty="0"/>
              <a:t>开发的程序可以是命令行方式运行，也可以用图形化用户界面</a:t>
            </a:r>
            <a:r>
              <a:rPr lang="en-US" altLang="zh-CN" dirty="0"/>
              <a:t>GUI</a:t>
            </a:r>
            <a:r>
              <a:rPr lang="zh-CN" altLang="en-US" dirty="0"/>
              <a:t>的方式运行。无论何种方式，均应覆盖后续所有功能需求。</a:t>
            </a:r>
            <a:endParaRPr lang="en-US" altLang="zh-CN" dirty="0"/>
          </a:p>
          <a:p>
            <a:pPr indent="-228600">
              <a:defRPr/>
            </a:pPr>
            <a:endParaRPr lang="en-US" altLang="zh-CN" dirty="0"/>
          </a:p>
          <a:p>
            <a:pPr indent="-228600">
              <a:defRPr/>
            </a:pPr>
            <a:endParaRPr lang="en-US" altLang="zh-CN" dirty="0"/>
          </a:p>
          <a:p>
            <a:pPr marL="228600" lvl="1" indent="-228600">
              <a:spcBef>
                <a:spcPct val="35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000" b="1" dirty="0"/>
              <a:t>选择一个支持面向对象的编程语言完成实验，推荐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228600" lvl="1" indent="-228600">
              <a:spcBef>
                <a:spcPct val="35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000" b="1" dirty="0"/>
              <a:t>自由选择一个大模型辅助完成实验，推荐</a:t>
            </a:r>
            <a:r>
              <a:rPr lang="en-US" altLang="zh-CN" sz="2000" b="1" dirty="0" err="1"/>
              <a:t>DeepSeek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KiMi</a:t>
            </a:r>
            <a:r>
              <a:rPr lang="zh-CN" altLang="en-US" sz="2000" b="1" dirty="0"/>
              <a:t>等。</a:t>
            </a:r>
            <a:endParaRPr lang="en-US" altLang="zh-CN" sz="2000" b="1" dirty="0"/>
          </a:p>
          <a:p>
            <a:pPr indent="-228600"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indent="-228600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558A752F-ABEC-489A-A619-638506857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输入：文本文件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47E728FA-24AC-44D3-AD72-5102ED10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>
              <a:defRPr/>
            </a:pPr>
            <a:r>
              <a:rPr lang="zh-CN" altLang="en-US" dirty="0"/>
              <a:t>输入一个文本文件，其中包含用</a:t>
            </a:r>
            <a:r>
              <a:rPr lang="zh-CN" altLang="en-US" dirty="0">
                <a:solidFill>
                  <a:srgbClr val="FF0000"/>
                </a:solidFill>
              </a:rPr>
              <a:t>英文</a:t>
            </a:r>
            <a:r>
              <a:rPr lang="zh-CN" altLang="en-US" dirty="0"/>
              <a:t>书写的文本数据；</a:t>
            </a:r>
            <a:endParaRPr lang="en-US" altLang="zh-CN" dirty="0"/>
          </a:p>
          <a:p>
            <a:pPr indent="-228600">
              <a:defRPr/>
            </a:pPr>
            <a:r>
              <a:rPr lang="zh-CN" altLang="en-US" dirty="0"/>
              <a:t>文本分为多行，你的程序应默认将换行</a:t>
            </a:r>
            <a:r>
              <a:rPr lang="en-US" altLang="zh-CN" dirty="0"/>
              <a:t>/</a:t>
            </a:r>
            <a:r>
              <a:rPr lang="zh-CN" altLang="en-US" dirty="0"/>
              <a:t>回车符当作空格；</a:t>
            </a:r>
            <a:endParaRPr lang="en-US" altLang="zh-CN" dirty="0"/>
          </a:p>
          <a:p>
            <a:pPr indent="-228600">
              <a:defRPr/>
            </a:pPr>
            <a:r>
              <a:rPr lang="zh-CN" altLang="en-US" dirty="0"/>
              <a:t>文本中的任何标点符号，也应当作空格处理；</a:t>
            </a:r>
            <a:endParaRPr lang="en-US" altLang="zh-CN" dirty="0"/>
          </a:p>
          <a:p>
            <a:pPr indent="-228600">
              <a:defRPr/>
            </a:pPr>
            <a:r>
              <a:rPr lang="zh-CN" altLang="en-US" dirty="0"/>
              <a:t>文本中的非字母</a:t>
            </a:r>
            <a:r>
              <a:rPr lang="en-US" altLang="zh-CN" dirty="0"/>
              <a:t>(A-Z</a:t>
            </a:r>
            <a:r>
              <a:rPr lang="zh-CN" altLang="en-US" dirty="0"/>
              <a:t>和</a:t>
            </a:r>
            <a:r>
              <a:rPr lang="en-US" altLang="zh-CN" dirty="0"/>
              <a:t>a-z</a:t>
            </a:r>
            <a:r>
              <a:rPr lang="zh-CN" altLang="en-US" dirty="0"/>
              <a:t>之外</a:t>
            </a:r>
            <a:r>
              <a:rPr lang="en-US" altLang="zh-CN" dirty="0"/>
              <a:t>)</a:t>
            </a:r>
            <a:r>
              <a:rPr lang="zh-CN" altLang="en-US" dirty="0"/>
              <a:t>字符应被忽略。</a:t>
            </a:r>
            <a:endParaRPr lang="en-US" altLang="zh-CN" dirty="0"/>
          </a:p>
          <a:p>
            <a:pPr indent="-228600">
              <a:defRPr/>
            </a:pPr>
            <a:endParaRPr lang="en-US" altLang="zh-CN" dirty="0"/>
          </a:p>
          <a:p>
            <a:pPr indent="-228600"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To @ explore strange new worlds,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To seek out new life and new civilizations?</a:t>
            </a:r>
          </a:p>
          <a:p>
            <a:pPr marL="0" indent="0">
              <a:buNone/>
              <a:defRPr/>
            </a:pPr>
            <a:r>
              <a:rPr lang="zh-CN" altLang="en-US" dirty="0"/>
              <a:t>等价于 </a:t>
            </a:r>
            <a:r>
              <a:rPr lang="en-US" altLang="zh-CN" dirty="0"/>
              <a:t>to explore strange new worlds to seek out new life and new civilizations</a:t>
            </a:r>
          </a:p>
          <a:p>
            <a:pPr indent="-228600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823CCA45-1B88-4CA5-A054-CA1CF23A2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功能需求</a:t>
            </a:r>
            <a:r>
              <a:rPr lang="en-US" altLang="zh-CN"/>
              <a:t>1</a:t>
            </a:r>
            <a:r>
              <a:rPr lang="zh-CN" altLang="en-US"/>
              <a:t>：读入文本并生成有向图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6697BA5B-F2AC-40E5-939E-7C12DC7CE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程序首先让用户选择或输入文本文件的位置和文件名。也可以参数的形式，在启动程序时提供文件路径和文件名。</a:t>
            </a:r>
            <a:endParaRPr lang="en-US" altLang="zh-CN" dirty="0"/>
          </a:p>
          <a:p>
            <a:r>
              <a:rPr lang="zh-CN" altLang="en-US" dirty="0"/>
              <a:t>程序读入文本数据，进行分析，将其转化为有向图：</a:t>
            </a:r>
            <a:endParaRPr lang="en-US" altLang="zh-CN" dirty="0"/>
          </a:p>
          <a:p>
            <a:pPr lvl="1"/>
            <a:r>
              <a:rPr lang="zh-CN" altLang="en-US" dirty="0"/>
              <a:t>有向图的节点为文本中包含的某个单词（不区分大小写）</a:t>
            </a:r>
            <a:endParaRPr lang="en-US" altLang="zh-CN" dirty="0"/>
          </a:p>
          <a:p>
            <a:pPr lvl="1"/>
            <a:r>
              <a:rPr lang="zh-CN" altLang="en-US" dirty="0"/>
              <a:t>两个节点</a:t>
            </a:r>
            <a:r>
              <a:rPr lang="en-US" altLang="zh-CN" dirty="0"/>
              <a:t>A,B</a:t>
            </a:r>
            <a:r>
              <a:rPr lang="zh-CN" altLang="en-US" dirty="0"/>
              <a:t>之间存在一条边</a:t>
            </a:r>
            <a:r>
              <a:rPr lang="en-US" altLang="zh-CN" dirty="0"/>
              <a:t>A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B</a:t>
            </a:r>
            <a:r>
              <a:rPr lang="zh-CN" altLang="en-US" dirty="0"/>
              <a:t>，意味着在文本中至少有一处位置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相邻出现（即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之间有且仅有</a:t>
            </a:r>
            <a:r>
              <a:rPr lang="en-US" altLang="zh-CN" dirty="0"/>
              <a:t>1</a:t>
            </a:r>
            <a:r>
              <a:rPr lang="zh-CN" altLang="en-US" dirty="0"/>
              <a:t>或多个空格）。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B</a:t>
            </a:r>
            <a:r>
              <a:rPr lang="zh-CN" altLang="en-US" dirty="0"/>
              <a:t>的权重</a:t>
            </a:r>
            <a:r>
              <a:rPr lang="en-US" altLang="zh-CN" dirty="0"/>
              <a:t>w=</a:t>
            </a:r>
            <a:r>
              <a:rPr lang="zh-CN" altLang="en-US" dirty="0"/>
              <a:t>文本中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相邻出现的次数，</a:t>
            </a:r>
            <a:r>
              <a:rPr lang="en-US" altLang="zh-CN" dirty="0"/>
              <a:t>w&gt;=1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87A75B5-DEFC-4BC3-B893-6547E869B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FDF96-38DB-47BE-A475-EA62ED13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5689600" cy="5113337"/>
          </a:xfrm>
        </p:spPr>
        <p:txBody>
          <a:bodyPr/>
          <a:lstStyle/>
          <a:p>
            <a:pPr indent="-228600">
              <a:defRPr/>
            </a:pPr>
            <a:r>
              <a:rPr lang="zh-CN" altLang="en-US" dirty="0"/>
              <a:t>输入的文本文件：</a:t>
            </a:r>
            <a:endParaRPr lang="en-US" altLang="zh-CN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To explore strange new worlds,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To seek out new life and new civilizations</a:t>
            </a:r>
          </a:p>
          <a:p>
            <a:pPr indent="-228600">
              <a:defRPr/>
            </a:pPr>
            <a:endParaRPr lang="en-US" altLang="zh-CN" dirty="0"/>
          </a:p>
          <a:p>
            <a:pPr indent="-228600">
              <a:defRPr/>
            </a:pPr>
            <a:r>
              <a:rPr lang="zh-CN" altLang="en-US" dirty="0"/>
              <a:t>生成的有向图：</a:t>
            </a:r>
          </a:p>
        </p:txBody>
      </p:sp>
      <p:pic>
        <p:nvPicPr>
          <p:cNvPr id="11268" name="Picture 2" descr="http://web.mit.edu/6.031/www/sp17/psets/ps2/figures/example-corpus.png">
            <a:extLst>
              <a:ext uri="{FF2B5EF4-FFF2-40B4-BE49-F238E27FC236}">
                <a16:creationId xmlns:a16="http://schemas.microsoft.com/office/drawing/2014/main" id="{56E7065E-63AF-4379-8608-82A5149F6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484313"/>
            <a:ext cx="2949575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5693DDE-312F-4C8D-A1B1-842F5A421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功能需求</a:t>
            </a:r>
            <a:r>
              <a:rPr lang="en-US" altLang="zh-CN"/>
              <a:t>2</a:t>
            </a:r>
            <a:r>
              <a:rPr lang="zh-CN" altLang="en-US"/>
              <a:t>：展示有向图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4440EED9-CE8A-46C7-BF08-C40F5872A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353425" cy="5113337"/>
          </a:xfrm>
        </p:spPr>
        <p:txBody>
          <a:bodyPr/>
          <a:lstStyle/>
          <a:p>
            <a:r>
              <a:rPr lang="zh-CN" altLang="en-US" dirty="0"/>
              <a:t>展示生成的有向图。</a:t>
            </a:r>
            <a:endParaRPr lang="en-US" altLang="zh-CN" dirty="0"/>
          </a:p>
          <a:p>
            <a:r>
              <a:rPr lang="zh-CN" altLang="en-US" dirty="0"/>
              <a:t>通过自定义的格式在</a:t>
            </a:r>
            <a:r>
              <a:rPr lang="en-US" altLang="zh-CN" dirty="0"/>
              <a:t>CLI</a:t>
            </a:r>
            <a:r>
              <a:rPr lang="zh-CN" altLang="en-US" dirty="0"/>
              <a:t>（命令行界面）上进行展示，要求格式清晰，易于理解。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可选功能</a:t>
            </a:r>
            <a:r>
              <a:rPr lang="zh-CN" altLang="en-US" dirty="0"/>
              <a:t>：将生成的有向图以图形文件形式保存到磁盘，可以调用外部绘图库或绘图工具</a:t>
            </a:r>
            <a:r>
              <a:rPr lang="en-US" altLang="zh-CN" dirty="0"/>
              <a:t>API</a:t>
            </a:r>
            <a:r>
              <a:rPr lang="zh-CN" altLang="en-US" dirty="0"/>
              <a:t>自动生成有向图，但不能采用手工方式绘图。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3850F751-FC44-4EE1-829B-6F47ABD18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功能需求</a:t>
            </a:r>
            <a:r>
              <a:rPr lang="en-US" altLang="zh-CN"/>
              <a:t>3</a:t>
            </a:r>
            <a:r>
              <a:rPr lang="zh-CN" altLang="en-US"/>
              <a:t>：查询桥接词（</a:t>
            </a:r>
            <a:r>
              <a:rPr lang="en-US" altLang="zh-CN"/>
              <a:t>bridge words</a:t>
            </a:r>
            <a:r>
              <a:rPr lang="zh-CN" altLang="en-US"/>
              <a:t>）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9D860712-44B8-4FAD-89C5-DF4794C73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在生成有向图之后，用户输入任意两个英文单词</a:t>
            </a:r>
            <a:r>
              <a:rPr lang="en-US" altLang="zh-CN" dirty="0"/>
              <a:t>word1</a:t>
            </a:r>
            <a:r>
              <a:rPr lang="zh-CN" altLang="en-US" dirty="0"/>
              <a:t>、</a:t>
            </a:r>
            <a:r>
              <a:rPr lang="en-US" altLang="zh-CN" dirty="0"/>
              <a:t>word2</a:t>
            </a:r>
            <a:r>
              <a:rPr lang="zh-CN" altLang="en-US" dirty="0"/>
              <a:t>，程序从图中查询它们的“桥接词”。</a:t>
            </a:r>
            <a:endParaRPr lang="en-US" altLang="zh-CN" dirty="0"/>
          </a:p>
          <a:p>
            <a:r>
              <a:rPr lang="en-US" altLang="zh-CN" dirty="0"/>
              <a:t>word1</a:t>
            </a:r>
            <a:r>
              <a:rPr lang="zh-CN" altLang="en-US" dirty="0"/>
              <a:t>、</a:t>
            </a:r>
            <a:r>
              <a:rPr lang="en-US" altLang="zh-CN" dirty="0"/>
              <a:t>word2</a:t>
            </a:r>
            <a:r>
              <a:rPr lang="zh-CN" altLang="en-US" dirty="0"/>
              <a:t>的桥接词</a:t>
            </a:r>
            <a:r>
              <a:rPr lang="en-US" altLang="zh-CN" dirty="0"/>
              <a:t>word3</a:t>
            </a:r>
            <a:r>
              <a:rPr lang="zh-CN" altLang="en-US" dirty="0"/>
              <a:t>：图中存在两条边</a:t>
            </a:r>
            <a:r>
              <a:rPr lang="en-US" altLang="zh-CN" dirty="0"/>
              <a:t>word1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word3, word3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word2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输入的</a:t>
            </a:r>
            <a:r>
              <a:rPr lang="en-US" altLang="zh-CN" dirty="0"/>
              <a:t>word1</a:t>
            </a:r>
            <a:r>
              <a:rPr lang="zh-CN" altLang="en-US" dirty="0"/>
              <a:t>或</a:t>
            </a:r>
            <a:r>
              <a:rPr lang="en-US" altLang="zh-CN" dirty="0"/>
              <a:t>word2</a:t>
            </a:r>
            <a:r>
              <a:rPr lang="zh-CN" altLang="en-US" dirty="0"/>
              <a:t>如果不在图中出现，则输出“</a:t>
            </a:r>
            <a:r>
              <a:rPr lang="en-US" altLang="zh-CN" dirty="0"/>
              <a:t>No word1 or word2 in the graph!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如果不存在桥接词，则输出“</a:t>
            </a:r>
            <a:r>
              <a:rPr lang="en-US" altLang="zh-CN" dirty="0"/>
              <a:t>No bridge words from word1 to word2!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如果存在一个或多个桥接词，则输出“</a:t>
            </a:r>
            <a:r>
              <a:rPr lang="en-US" altLang="zh-CN" dirty="0"/>
              <a:t>The bridge words from word1 to word2 are: xxx, xxx, and xxx.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2927</Words>
  <Application>Microsoft Office PowerPoint</Application>
  <PresentationFormat>全屏显示(4:3)</PresentationFormat>
  <Paragraphs>286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Book Antiqua</vt:lpstr>
      <vt:lpstr>Calibri</vt:lpstr>
      <vt:lpstr>Consolas</vt:lpstr>
      <vt:lpstr>Wingdings</vt:lpstr>
      <vt:lpstr>1_CITRUS</vt:lpstr>
      <vt:lpstr>Lab 1：基于大模型的编程与Git实战</vt:lpstr>
      <vt:lpstr>实验目标</vt:lpstr>
      <vt:lpstr>基于大模型的编程</vt:lpstr>
      <vt:lpstr>开发任务</vt:lpstr>
      <vt:lpstr>输入：文本文件</vt:lpstr>
      <vt:lpstr>功能需求1：读入文本并生成有向图</vt:lpstr>
      <vt:lpstr>小例子</vt:lpstr>
      <vt:lpstr>功能需求2：展示有向图</vt:lpstr>
      <vt:lpstr>功能需求3：查询桥接词（bridge words）</vt:lpstr>
      <vt:lpstr>例子</vt:lpstr>
      <vt:lpstr>功能需求4：根据bridge word生成新文本</vt:lpstr>
      <vt:lpstr>功能需求5：计算两个单词之间的最短路径</vt:lpstr>
      <vt:lpstr>功能需求6：计算PageRank</vt:lpstr>
      <vt:lpstr>功能需求7：随机游走</vt:lpstr>
      <vt:lpstr>实验要求</vt:lpstr>
      <vt:lpstr>实验要求</vt:lpstr>
      <vt:lpstr>实验考核</vt:lpstr>
      <vt:lpstr>实验评判标准</vt:lpstr>
      <vt:lpstr>Git实战</vt:lpstr>
      <vt:lpstr>在本地机器上安装Git</vt:lpstr>
      <vt:lpstr>实验场景(1)：仓库创建与提交</vt:lpstr>
      <vt:lpstr>实验场景(1)：推送到GitHub上</vt:lpstr>
      <vt:lpstr>实验场景(2)：分支管理</vt:lpstr>
      <vt:lpstr>实验场景3：在IDE中使用Git管理程序</vt:lpstr>
      <vt:lpstr>提交与检查方式</vt:lpstr>
      <vt:lpstr>结束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Hanchuan Xu</cp:lastModifiedBy>
  <cp:revision>1101</cp:revision>
  <cp:lastPrinted>2017-09-12T11:44:43Z</cp:lastPrinted>
  <dcterms:created xsi:type="dcterms:W3CDTF">2007-06-25T09:21:56Z</dcterms:created>
  <dcterms:modified xsi:type="dcterms:W3CDTF">2025-04-15T01:13:36Z</dcterms:modified>
</cp:coreProperties>
</file>