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561263" cy="10693400"/>
  <p:notesSz cx="7099300" cy="10234613"/>
  <p:defaultText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E08"/>
    <a:srgbClr val="F73425"/>
    <a:srgbClr val="F74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96291" autoAdjust="0"/>
  </p:normalViewPr>
  <p:slideViewPr>
    <p:cSldViewPr>
      <p:cViewPr>
        <p:scale>
          <a:sx n="130" d="100"/>
          <a:sy n="130" d="100"/>
        </p:scale>
        <p:origin x="1668" y="-2976"/>
      </p:cViewPr>
      <p:guideLst>
        <p:guide orient="horz" pos="3368"/>
        <p:guide pos="2382"/>
      </p:guideLst>
    </p:cSldViewPr>
  </p:slideViewPr>
  <p:notesTextViewPr>
    <p:cViewPr>
      <p:scale>
        <a:sx n="400" d="100"/>
        <a:sy n="400" d="100"/>
      </p:scale>
      <p:origin x="0" y="-102"/>
    </p:cViewPr>
  </p:notesTextViewPr>
  <p:notesViewPr>
    <p:cSldViewPr>
      <p:cViewPr varScale="1">
        <p:scale>
          <a:sx n="77" d="100"/>
          <a:sy n="77" d="100"/>
        </p:scale>
        <p:origin x="-3132"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F91EC13B-1F20-48C5-8BCE-7096517AD93D}" type="datetimeFigureOut">
              <a:rPr lang="zh-CN" altLang="en-US" smtClean="0"/>
              <a:t>2019/11/4</a:t>
            </a:fld>
            <a:endParaRPr lang="zh-CN" altLang="en-US"/>
          </a:p>
        </p:txBody>
      </p:sp>
      <p:sp>
        <p:nvSpPr>
          <p:cNvPr id="4" name="幻灯片图像占位符 3"/>
          <p:cNvSpPr>
            <a:spLocks noGrp="1" noRot="1" noChangeAspect="1"/>
          </p:cNvSpPr>
          <p:nvPr>
            <p:ph type="sldImg" idx="2"/>
          </p:nvPr>
        </p:nvSpPr>
        <p:spPr>
          <a:xfrm>
            <a:off x="2192338" y="768350"/>
            <a:ext cx="27146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D27B74C1-3190-49EC-94CE-C0166907C0B9}" type="slidenum">
              <a:rPr lang="zh-CN" altLang="en-US" smtClean="0"/>
              <a:t>‹#›</a:t>
            </a:fld>
            <a:endParaRPr lang="zh-CN" altLang="en-US"/>
          </a:p>
        </p:txBody>
      </p:sp>
    </p:spTree>
    <p:extLst>
      <p:ext uri="{BB962C8B-B14F-4D97-AF65-F5344CB8AC3E}">
        <p14:creationId xmlns:p14="http://schemas.microsoft.com/office/powerpoint/2010/main" val="67355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B74C1-3190-49EC-94CE-C0166907C0B9}" type="slidenum">
              <a:rPr lang="zh-CN" altLang="en-US" smtClean="0"/>
              <a:t>1</a:t>
            </a:fld>
            <a:endParaRPr lang="zh-CN" altLang="en-US"/>
          </a:p>
        </p:txBody>
      </p:sp>
    </p:spTree>
    <p:extLst>
      <p:ext uri="{BB962C8B-B14F-4D97-AF65-F5344CB8AC3E}">
        <p14:creationId xmlns:p14="http://schemas.microsoft.com/office/powerpoint/2010/main" val="82682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67095" y="3321887"/>
            <a:ext cx="6427074" cy="2292150"/>
          </a:xfrm>
        </p:spPr>
        <p:txBody>
          <a:bodyPr/>
          <a:lstStyle/>
          <a:p>
            <a:r>
              <a:rPr lang="zh-CN" altLang="en-US"/>
              <a:t>单击此处编辑母版标题样式</a:t>
            </a:r>
          </a:p>
        </p:txBody>
      </p:sp>
      <p:sp>
        <p:nvSpPr>
          <p:cNvPr id="3" name="副标题 2"/>
          <p:cNvSpPr>
            <a:spLocks noGrp="1"/>
          </p:cNvSpPr>
          <p:nvPr>
            <p:ph type="subTitle" idx="1"/>
          </p:nvPr>
        </p:nvSpPr>
        <p:spPr>
          <a:xfrm>
            <a:off x="1134190" y="6059593"/>
            <a:ext cx="5292884" cy="2732758"/>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51684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7486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111436" y="571801"/>
            <a:ext cx="1275964" cy="1216374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3548" y="571801"/>
            <a:ext cx="3701869" cy="1216374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8769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85446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97288" y="6871500"/>
            <a:ext cx="6427074" cy="2123828"/>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597288" y="4532321"/>
            <a:ext cx="6427074" cy="2339180"/>
          </a:xfrm>
        </p:spPr>
        <p:txBody>
          <a:bodyPr anchor="b"/>
          <a:lstStyle>
            <a:lvl1pPr marL="0" indent="0">
              <a:buNone/>
              <a:defRPr sz="2300">
                <a:solidFill>
                  <a:schemeClr val="tx1">
                    <a:tint val="75000"/>
                  </a:schemeClr>
                </a:solidFill>
              </a:defRPr>
            </a:lvl1pPr>
            <a:lvl2pPr marL="521528" indent="0">
              <a:buNone/>
              <a:defRPr sz="2100">
                <a:solidFill>
                  <a:schemeClr val="tx1">
                    <a:tint val="75000"/>
                  </a:schemeClr>
                </a:solidFill>
              </a:defRPr>
            </a:lvl2pPr>
            <a:lvl3pPr marL="1043056" indent="0">
              <a:buNone/>
              <a:defRPr sz="1800">
                <a:solidFill>
                  <a:schemeClr val="tx1">
                    <a:tint val="75000"/>
                  </a:schemeClr>
                </a:solidFill>
              </a:defRPr>
            </a:lvl3pPr>
            <a:lvl4pPr marL="1564584" indent="0">
              <a:buNone/>
              <a:defRPr sz="1600">
                <a:solidFill>
                  <a:schemeClr val="tx1">
                    <a:tint val="75000"/>
                  </a:schemeClr>
                </a:solidFill>
              </a:defRPr>
            </a:lvl4pPr>
            <a:lvl5pPr marL="2086112" indent="0">
              <a:buNone/>
              <a:defRPr sz="1600">
                <a:solidFill>
                  <a:schemeClr val="tx1">
                    <a:tint val="75000"/>
                  </a:schemeClr>
                </a:solidFill>
              </a:defRPr>
            </a:lvl5pPr>
            <a:lvl6pPr marL="2607640" indent="0">
              <a:buNone/>
              <a:defRPr sz="1600">
                <a:solidFill>
                  <a:schemeClr val="tx1">
                    <a:tint val="75000"/>
                  </a:schemeClr>
                </a:solidFill>
              </a:defRPr>
            </a:lvl6pPr>
            <a:lvl7pPr marL="3129168" indent="0">
              <a:buNone/>
              <a:defRPr sz="1600">
                <a:solidFill>
                  <a:schemeClr val="tx1">
                    <a:tint val="75000"/>
                  </a:schemeClr>
                </a:solidFill>
              </a:defRPr>
            </a:lvl7pPr>
            <a:lvl8pPr marL="3650696" indent="0">
              <a:buNone/>
              <a:defRPr sz="1600">
                <a:solidFill>
                  <a:schemeClr val="tx1">
                    <a:tint val="75000"/>
                  </a:schemeClr>
                </a:solidFill>
              </a:defRPr>
            </a:lvl8pPr>
            <a:lvl9pPr marL="4172224"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7852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83548"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898485"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45306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78063" y="428232"/>
            <a:ext cx="6805137" cy="178223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78064" y="2393639"/>
            <a:ext cx="3340871"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378064" y="3391194"/>
            <a:ext cx="3340871"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841017" y="2393639"/>
            <a:ext cx="3342183"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3841017" y="3391194"/>
            <a:ext cx="3342183"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54604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53309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66915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78064" y="425756"/>
            <a:ext cx="2487604" cy="1811937"/>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2956244" y="425757"/>
            <a:ext cx="4226957" cy="91265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78064" y="2237694"/>
            <a:ext cx="2487604" cy="731458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80018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82060" y="7485381"/>
            <a:ext cx="4536758" cy="883692"/>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1482060" y="955475"/>
            <a:ext cx="4536758" cy="6416040"/>
          </a:xfrm>
        </p:spPr>
        <p:txBody>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endParaRPr lang="zh-CN" altLang="en-US"/>
          </a:p>
        </p:txBody>
      </p:sp>
      <p:sp>
        <p:nvSpPr>
          <p:cNvPr id="4" name="文本占位符 3"/>
          <p:cNvSpPr>
            <a:spLocks noGrp="1"/>
          </p:cNvSpPr>
          <p:nvPr>
            <p:ph type="body" sz="half" idx="2"/>
          </p:nvPr>
        </p:nvSpPr>
        <p:spPr>
          <a:xfrm>
            <a:off x="1482060" y="8369073"/>
            <a:ext cx="4536758" cy="125498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2019/11/4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33246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78063" y="428232"/>
            <a:ext cx="6805137" cy="1782233"/>
          </a:xfrm>
          <a:prstGeom prst="rect">
            <a:avLst/>
          </a:prstGeom>
        </p:spPr>
        <p:txBody>
          <a:bodyPr vert="horz" lIns="104306" tIns="52153" rIns="104306" bIns="52153" rtlCol="0" anchor="ctr">
            <a:normAutofit/>
          </a:bodyPr>
          <a:lstStyle/>
          <a:p>
            <a:r>
              <a:rPr lang="zh-CN" altLang="en-US"/>
              <a:t>单击此处编辑母版标题样式</a:t>
            </a:r>
          </a:p>
        </p:txBody>
      </p:sp>
      <p:sp>
        <p:nvSpPr>
          <p:cNvPr id="3" name="文本占位符 2"/>
          <p:cNvSpPr>
            <a:spLocks noGrp="1"/>
          </p:cNvSpPr>
          <p:nvPr>
            <p:ph type="body" idx="1"/>
          </p:nvPr>
        </p:nvSpPr>
        <p:spPr>
          <a:xfrm>
            <a:off x="378063" y="2495129"/>
            <a:ext cx="6805137" cy="7057149"/>
          </a:xfrm>
          <a:prstGeom prst="rect">
            <a:avLst/>
          </a:prstGeom>
        </p:spPr>
        <p:txBody>
          <a:bodyPr vert="horz" lIns="104306" tIns="52153" rIns="104306" bIns="52153"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78063" y="9911199"/>
            <a:ext cx="1764295" cy="569324"/>
          </a:xfrm>
          <a:prstGeom prst="rect">
            <a:avLst/>
          </a:prstGeom>
        </p:spPr>
        <p:txBody>
          <a:bodyPr vert="horz" lIns="104306" tIns="52153" rIns="104306" bIns="52153" rtlCol="0" anchor="ctr"/>
          <a:lstStyle>
            <a:lvl1pPr algn="l">
              <a:defRPr sz="1400">
                <a:solidFill>
                  <a:schemeClr val="tx1">
                    <a:tint val="75000"/>
                  </a:schemeClr>
                </a:solidFill>
              </a:defRPr>
            </a:lvl1pPr>
          </a:lstStyle>
          <a:p>
            <a:fld id="{75CEEB10-B56C-4D1B-81FD-587BBFE50360}" type="datetimeFigureOut">
              <a:rPr lang="zh-CN" altLang="en-US" smtClean="0"/>
              <a:pPr/>
              <a:t>2019/11/4</a:t>
            </a:fld>
            <a:endParaRPr lang="zh-CN" altLang="en-US"/>
          </a:p>
        </p:txBody>
      </p:sp>
      <p:sp>
        <p:nvSpPr>
          <p:cNvPr id="5" name="页脚占位符 4"/>
          <p:cNvSpPr>
            <a:spLocks noGrp="1"/>
          </p:cNvSpPr>
          <p:nvPr>
            <p:ph type="ftr" sz="quarter" idx="3"/>
          </p:nvPr>
        </p:nvSpPr>
        <p:spPr>
          <a:xfrm>
            <a:off x="2583432" y="9911199"/>
            <a:ext cx="2394400" cy="569324"/>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5418905" y="9911199"/>
            <a:ext cx="1764295" cy="569324"/>
          </a:xfrm>
          <a:prstGeom prst="rect">
            <a:avLst/>
          </a:prstGeom>
        </p:spPr>
        <p:txBody>
          <a:bodyPr vert="horz" lIns="104306" tIns="52153" rIns="104306" bIns="52153" rtlCol="0" anchor="ctr"/>
          <a:lstStyle>
            <a:lvl1pPr algn="r">
              <a:defRPr sz="1400">
                <a:solidFill>
                  <a:schemeClr val="tx1">
                    <a:tint val="75000"/>
                  </a:schemeClr>
                </a:solidFill>
              </a:defRPr>
            </a:lvl1p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704957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3056" rtl="0" eaLnBrk="1" latinLnBrk="0" hangingPunct="1">
        <a:spcBef>
          <a:spcPct val="0"/>
        </a:spcBef>
        <a:buNone/>
        <a:defRPr sz="5000" kern="1200">
          <a:solidFill>
            <a:schemeClr val="tx1"/>
          </a:solidFill>
          <a:latin typeface="+mj-lt"/>
          <a:ea typeface="+mj-ea"/>
          <a:cs typeface="+mj-cs"/>
        </a:defRPr>
      </a:lvl1pPr>
    </p:titleStyle>
    <p:bodyStyle>
      <a:lvl1pPr marL="391146" indent="-391146" algn="l" defTabSz="1043056"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jpe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712" y="1779056"/>
            <a:ext cx="7564628" cy="707886"/>
          </a:xfrm>
          <a:prstGeom prst="rect">
            <a:avLst/>
          </a:prstGeom>
        </p:spPr>
        <p:txBody>
          <a:bodyPr wrap="square">
            <a:spAutoFit/>
          </a:bodyPr>
          <a:lstStyle/>
          <a:p>
            <a:pPr lvl="0" algn="ctr" defTabSz="914400" fontAlgn="base">
              <a:spcBef>
                <a:spcPct val="0"/>
              </a:spcBef>
              <a:spcAft>
                <a:spcPct val="0"/>
              </a:spcAft>
            </a:pPr>
            <a:r>
              <a:rPr lang="en-US" altLang="zh-CN" sz="2000" b="1" dirty="0">
                <a:solidFill>
                  <a:srgbClr val="FF0000"/>
                </a:solidFill>
                <a:latin typeface="造字工房悦黑演示版纤细体" pitchFamily="50" charset="-122"/>
                <a:ea typeface="造字工房悦黑演示版纤细体" pitchFamily="50" charset="-122"/>
              </a:rPr>
              <a:t>2020 IEEE International Conference on Real-time Computing and Robotics (RCAR 2020) </a:t>
            </a:r>
            <a:endParaRPr lang="zh-CN" altLang="en-US" sz="2000" b="1" dirty="0">
              <a:solidFill>
                <a:srgbClr val="FF0000"/>
              </a:solidFill>
              <a:latin typeface="造字工房悦黑演示版纤细体" pitchFamily="50" charset="-122"/>
              <a:ea typeface="造字工房悦黑演示版纤细体" pitchFamily="50" charset="-122"/>
            </a:endParaRPr>
          </a:p>
        </p:txBody>
      </p:sp>
      <p:sp>
        <p:nvSpPr>
          <p:cNvPr id="9" name="矩形 8"/>
          <p:cNvSpPr/>
          <p:nvPr/>
        </p:nvSpPr>
        <p:spPr>
          <a:xfrm>
            <a:off x="1393754" y="2494523"/>
            <a:ext cx="4701093" cy="338554"/>
          </a:xfrm>
          <a:prstGeom prst="rect">
            <a:avLst/>
          </a:prstGeom>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August 2-6, 2020,  Asahikawa, Hokkaido, Japan</a:t>
            </a:r>
          </a:p>
        </p:txBody>
      </p:sp>
      <p:sp>
        <p:nvSpPr>
          <p:cNvPr id="13" name="矩形 12"/>
          <p:cNvSpPr/>
          <p:nvPr/>
        </p:nvSpPr>
        <p:spPr>
          <a:xfrm>
            <a:off x="-1" y="1382722"/>
            <a:ext cx="7561264" cy="447482"/>
          </a:xfrm>
          <a:prstGeom prst="rect">
            <a:avLst/>
          </a:prstGeom>
          <a:solidFill>
            <a:srgbClr val="F7342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100" dirty="0">
                <a:solidFill>
                  <a:schemeClr val="bg1"/>
                </a:solidFill>
                <a:latin typeface="造字工房悦黑演示版纤细体" pitchFamily="50" charset="-122"/>
                <a:ea typeface="造字工房悦黑演示版纤细体" pitchFamily="50" charset="-122"/>
                <a:cs typeface="Times New Roman"/>
              </a:rPr>
              <a:t>Call for Papers</a:t>
            </a:r>
            <a:endParaRPr lang="zh-CN" sz="1050" b="1" kern="100" dirty="0">
              <a:solidFill>
                <a:schemeClr val="bg1"/>
              </a:solidFill>
              <a:latin typeface="造字工房悦黑演示版纤细体" pitchFamily="50" charset="-122"/>
              <a:ea typeface="造字工房悦黑演示版纤细体" pitchFamily="50" charset="-122"/>
              <a:cs typeface="Times New Roman"/>
            </a:endParaRPr>
          </a:p>
        </p:txBody>
      </p:sp>
      <p:sp>
        <p:nvSpPr>
          <p:cNvPr id="2" name="Rectangle 8"/>
          <p:cNvSpPr>
            <a:spLocks noChangeArrowheads="1"/>
          </p:cNvSpPr>
          <p:nvPr/>
        </p:nvSpPr>
        <p:spPr bwMode="auto">
          <a:xfrm>
            <a:off x="108223" y="3218539"/>
            <a:ext cx="3556800" cy="2976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1200"/>
              </a:lnSpc>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The 2020 IEEE International Conference on Real-time Computing and Robotics (IEEE RCAR 2020) will take place from August 2 to 6, 2020 in Asahikawa, Japan. The objective of this conference is to provide a forum for researchers in robotics and real-time computing to share the latest results and to explore the opportunity of research collaboration. With wide applications of robots in industry and services sectors, real-time computing plays one of the major roles in various topics in robotics including real-time control, human-robot interactions, sensor perception and fusion, robot intelligence, etc. The scope of IEEE RCAR 2020 covers research, development and applications in the dynamic and exciting areas of real-time computing and robotics. </a:t>
            </a:r>
          </a:p>
          <a:p>
            <a:pPr lvl="0" algn="just">
              <a:lnSpc>
                <a:spcPts val="1200"/>
              </a:lnSpc>
              <a:spcAft>
                <a:spcPts val="500"/>
              </a:spcAft>
            </a:pPr>
            <a:r>
              <a:rPr lang="en-US" altLang="zh-CN" sz="8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Contributed Papers: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Original papers are solicited in all related areas of robotics,  mechatronics, control engineering. Full papers must be submitted in PDF format prepared strictly following the requirements for creating PDF documents. For detailed format information, please visit the conference website. All accepted papers will be included in the IEEE Xplore database and indexed by EI. </a:t>
            </a:r>
          </a:p>
          <a:p>
            <a:pPr lvl="0" algn="just" defTabSz="914400" eaLnBrk="0" fontAlgn="base" hangingPunct="0">
              <a:lnSpc>
                <a:spcPts val="1200"/>
              </a:lnSpc>
              <a:spcAft>
                <a:spcPts val="500"/>
              </a:spcAft>
            </a:pPr>
            <a:r>
              <a:rPr lang="en-US" altLang="zh-CN" sz="8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Tutorials &amp; Workshops: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Proposals for tutorials and workshops addressing new topics related to robotics and real-time computing are invited for submission to the T/W chairs.</a:t>
            </a:r>
          </a:p>
        </p:txBody>
      </p:sp>
      <p:sp>
        <p:nvSpPr>
          <p:cNvPr id="15" name="矩形 14"/>
          <p:cNvSpPr/>
          <p:nvPr/>
        </p:nvSpPr>
        <p:spPr>
          <a:xfrm>
            <a:off x="1542744" y="8883954"/>
            <a:ext cx="4701093" cy="230832"/>
          </a:xfrm>
          <a:prstGeom prst="rect">
            <a:avLst/>
          </a:prstGeom>
        </p:spPr>
        <p:txBody>
          <a:bodyPr wrap="square">
            <a:spAutoFit/>
          </a:bodyPr>
          <a:lstStyle/>
          <a:p>
            <a:pPr algn="ctr"/>
            <a:r>
              <a:rPr lang="en-US" altLang="zh-CN" sz="900" dirty="0">
                <a:latin typeface="Times New Roman" panose="02020603050405020304" pitchFamily="18" charset="0"/>
                <a:cs typeface="Times New Roman" panose="02020603050405020304" pitchFamily="18" charset="0"/>
              </a:rPr>
              <a:t>For more information, please visit the conference website</a:t>
            </a:r>
            <a:endParaRPr lang="zh-CN" altLang="en-US" sz="900" dirty="0">
              <a:latin typeface="Times New Roman" panose="02020603050405020304" pitchFamily="18" charset="0"/>
              <a:cs typeface="Times New Roman" panose="02020603050405020304" pitchFamily="18" charset="0"/>
            </a:endParaRPr>
          </a:p>
        </p:txBody>
      </p:sp>
      <p:sp>
        <p:nvSpPr>
          <p:cNvPr id="18" name="矩形 17"/>
          <p:cNvSpPr/>
          <p:nvPr/>
        </p:nvSpPr>
        <p:spPr>
          <a:xfrm>
            <a:off x="1550022" y="9022748"/>
            <a:ext cx="4701092" cy="400110"/>
          </a:xfrm>
          <a:prstGeom prst="rect">
            <a:avLst/>
          </a:prstGeom>
        </p:spPr>
        <p:txBody>
          <a:bodyPr wrap="square">
            <a:spAutoFit/>
          </a:bodyP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www.ieee-rcar.org</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pic>
        <p:nvPicPr>
          <p:cNvPr id="33" name="图片 32" descr="D:\njtz.wei\project\20131120_ROBIO_CFP\logo\HIT_logo.gif"/>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4041" y="9841649"/>
            <a:ext cx="543229" cy="475535"/>
          </a:xfrm>
          <a:prstGeom prst="rect">
            <a:avLst/>
          </a:prstGeom>
          <a:noFill/>
          <a:ln>
            <a:noFill/>
          </a:ln>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101953" y="9827822"/>
            <a:ext cx="531301" cy="504000"/>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77735" y="9849990"/>
            <a:ext cx="579189" cy="457200"/>
          </a:xfrm>
          <a:prstGeom prst="rect">
            <a:avLst/>
          </a:prstGeom>
        </p:spPr>
      </p:pic>
      <p:sp>
        <p:nvSpPr>
          <p:cNvPr id="1026" name="AutoShape 2" descr="http://img3.imgtn.bdimg.com/it/u=1621323553,1937180132&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2656251" y="9755848"/>
            <a:ext cx="648000" cy="648000"/>
          </a:xfrm>
          <a:prstGeom prst="rect">
            <a:avLst/>
          </a:prstGeom>
        </p:spPr>
      </p:pic>
      <p:pic>
        <p:nvPicPr>
          <p:cNvPr id="22" name="图片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7535" y="9864118"/>
            <a:ext cx="1115687" cy="413217"/>
          </a:xfrm>
          <a:prstGeom prst="rect">
            <a:avLst/>
          </a:prstGeom>
        </p:spPr>
      </p:pic>
      <p:pic>
        <p:nvPicPr>
          <p:cNvPr id="23" name="图片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6897" y="9828399"/>
            <a:ext cx="863083" cy="484654"/>
          </a:xfrm>
          <a:prstGeom prst="rect">
            <a:avLst/>
          </a:prstGeom>
        </p:spPr>
      </p:pic>
      <p:pic>
        <p:nvPicPr>
          <p:cNvPr id="10" name="图片 9"/>
          <p:cNvPicPr>
            <a:picLocks/>
          </p:cNvPicPr>
          <p:nvPr/>
        </p:nvPicPr>
        <p:blipFill>
          <a:blip r:embed="rId9" cstate="print">
            <a:extLst>
              <a:ext uri="{28A0092B-C50C-407E-A947-70E740481C1C}">
                <a14:useLocalDpi xmlns:a14="http://schemas.microsoft.com/office/drawing/2010/main" val="0"/>
              </a:ext>
            </a:extLst>
          </a:blip>
          <a:srcRect/>
          <a:stretch/>
        </p:blipFill>
        <p:spPr>
          <a:xfrm>
            <a:off x="2134800" y="-7200"/>
            <a:ext cx="3312000" cy="1414800"/>
          </a:xfrm>
          <a:prstGeom prst="rect">
            <a:avLst/>
          </a:prstGeom>
        </p:spPr>
      </p:pic>
      <p:sp>
        <p:nvSpPr>
          <p:cNvPr id="24" name="Rectangle 8"/>
          <p:cNvSpPr>
            <a:spLocks noChangeArrowheads="1"/>
          </p:cNvSpPr>
          <p:nvPr/>
        </p:nvSpPr>
        <p:spPr bwMode="auto">
          <a:xfrm>
            <a:off x="440778" y="5648318"/>
            <a:ext cx="804989" cy="110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p:txBody>
      </p:sp>
      <p:cxnSp>
        <p:nvCxnSpPr>
          <p:cNvPr id="29" name="直接连接符 28"/>
          <p:cNvCxnSpPr/>
          <p:nvPr/>
        </p:nvCxnSpPr>
        <p:spPr>
          <a:xfrm flipH="1">
            <a:off x="-7712" y="8669799"/>
            <a:ext cx="756126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4347" y="2919562"/>
            <a:ext cx="756126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290479" y="6939539"/>
            <a:ext cx="3142829" cy="1068369"/>
          </a:xfrm>
          <a:prstGeom prst="rect">
            <a:avLst/>
          </a:prstGeom>
        </p:spPr>
        <p:txBody>
          <a:bodyPr wrap="square">
            <a:spAutoFit/>
          </a:bodyPr>
          <a:lstStyle/>
          <a:p>
            <a:pPr lvl="0" algn="just" defTabSz="914400" eaLnBrk="0" fontAlgn="base" hangingPunct="0">
              <a:lnSpc>
                <a:spcPts val="1200"/>
              </a:lnSpc>
              <a:spcBef>
                <a:spcPct val="0"/>
              </a:spcBef>
              <a:spcAft>
                <a:spcPts val="500"/>
              </a:spcAft>
            </a:pPr>
            <a:r>
              <a:rPr lang="en-US" altLang="zh-CN" sz="9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Important Dates:</a:t>
            </a:r>
            <a:endParaRPr lang="en-US" altLang="zh-CN" sz="9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full papers: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Dec. 31, 2019</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organized session/workshop: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Dec. 31, 2019</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Notification of acceptance: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Feb. 20, 2020</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Final paper submission: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Mar. 20, 2020</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Early bird registration: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May 1, 2020</a:t>
            </a:r>
          </a:p>
        </p:txBody>
      </p:sp>
      <p:sp>
        <p:nvSpPr>
          <p:cNvPr id="27" name="矩形 26">
            <a:extLst>
              <a:ext uri="{FF2B5EF4-FFF2-40B4-BE49-F238E27FC236}">
                <a16:creationId xmlns:a16="http://schemas.microsoft.com/office/drawing/2014/main" id="{BDC4E533-9653-46FB-98B1-2DD9BC6212F9}"/>
              </a:ext>
            </a:extLst>
          </p:cNvPr>
          <p:cNvSpPr/>
          <p:nvPr/>
        </p:nvSpPr>
        <p:spPr>
          <a:xfrm>
            <a:off x="108223" y="6773533"/>
            <a:ext cx="4032448" cy="1400383"/>
          </a:xfrm>
          <a:prstGeom prst="rect">
            <a:avLst/>
          </a:prstGeom>
        </p:spPr>
        <p:txBody>
          <a:bodyPr wrap="square">
            <a:spAutoFit/>
          </a:bodyPr>
          <a:lstStyle/>
          <a:p>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General Chair</a:t>
            </a:r>
          </a:p>
          <a:p>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Xinkai</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Chen, Shibaura Institute of Technology, Japan</a:t>
            </a:r>
            <a:endParaRPr lang="en-US" altLang="zh-CN" sz="900" b="1"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General Co-Chair</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Hiroshi Yokoi, The University of Electro-Communication, Japan</a:t>
            </a:r>
          </a:p>
          <a:p>
            <a:r>
              <a:rPr lang="en-US" altLang="zh-CN" sz="900" b="1" dirty="0">
                <a:latin typeface="Cambria" panose="02040503050406030204" pitchFamily="18" charset="0"/>
                <a:ea typeface="Cambria" panose="02040503050406030204" pitchFamily="18" charset="0"/>
              </a:rPr>
              <a:t>Organizing Chair</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Chi Zhu, Maebashi Institute of  Technology, Japan</a:t>
            </a:r>
          </a:p>
          <a:p>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Program Chair</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Xin Jiang, Harbin Institute of Technology,  Shenzhen, China</a:t>
            </a:r>
            <a:endParaRPr lang="en-US" altLang="zh-CN" sz="900" b="1" dirty="0">
              <a:latin typeface="Cambria" panose="02040503050406030204" pitchFamily="18" charset="0"/>
              <a:ea typeface="Cambria" panose="02040503050406030204" pitchFamily="18" charset="0"/>
            </a:endParaRPr>
          </a:p>
          <a:p>
            <a:r>
              <a:rPr lang="en-US" altLang="zh-CN" sz="900" b="1" dirty="0">
                <a:latin typeface="Cambria" panose="02040503050406030204" pitchFamily="18" charset="0"/>
                <a:ea typeface="Cambria" panose="02040503050406030204" pitchFamily="18" charset="0"/>
              </a:rPr>
              <a:t>Program Co-Chair</a:t>
            </a:r>
            <a:endParaRPr lang="en-US" altLang="zh-CN" sz="900" b="1" dirty="0">
              <a:solidFill>
                <a:schemeClr val="bg1"/>
              </a:solidFill>
              <a:latin typeface="Cambria" panose="02040503050406030204" pitchFamily="18" charset="0"/>
              <a:ea typeface="Cambria" panose="02040503050406030204" pitchFamily="18" charset="0"/>
            </a:endParaRPr>
          </a:p>
          <a:p>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Tiantian</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Xu, </a:t>
            </a:r>
            <a:r>
              <a:rPr lang="en" altLang="zh-CN" sz="800" dirty="0">
                <a:latin typeface="Times New Roman" panose="02020603050405020304" pitchFamily="18" charset="0"/>
                <a:ea typeface="微软雅黑" panose="020B0503020204020204" pitchFamily="34" charset="-122"/>
                <a:cs typeface="Times New Roman" panose="02020603050405020304" pitchFamily="18" charset="0"/>
              </a:rPr>
              <a:t>Shenzhen Institutes of Advanced Technology (SIAT), 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9419D56F-29E9-4893-B0FF-C7C677073E4D}"/>
              </a:ext>
            </a:extLst>
          </p:cNvPr>
          <p:cNvSpPr/>
          <p:nvPr/>
        </p:nvSpPr>
        <p:spPr>
          <a:xfrm>
            <a:off x="3824135" y="3042444"/>
            <a:ext cx="3556896" cy="3706143"/>
          </a:xfrm>
          <a:prstGeom prst="rect">
            <a:avLst/>
          </a:prstGeom>
        </p:spPr>
        <p:txBody>
          <a:bodyPr wrap="square">
            <a:spAutoFit/>
          </a:bodyPr>
          <a:lstStyle/>
          <a:p>
            <a:pPr lvl="0" algn="just">
              <a:lnSpc>
                <a:spcPts val="1200"/>
              </a:lnSpc>
              <a:spcAft>
                <a:spcPts val="200"/>
              </a:spcAft>
            </a:pPr>
            <a:endParaRPr lang="en-US" altLang="zh-CN" sz="800" b="1" i="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1200"/>
              </a:lnSpc>
              <a:spcAft>
                <a:spcPts val="200"/>
              </a:spcAft>
            </a:pPr>
            <a:r>
              <a:rPr lang="en-US" altLang="zh-CN" sz="8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Journal Publications:</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Expanded versions of the accepted and presented papers with high quality will be invited for publication in the RCAR 2020 special issues in the selected leading international journals. </a:t>
            </a:r>
            <a:endParaRPr lang="zh-CN" altLang="en-US"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spcBef>
                <a:spcPts val="600"/>
              </a:spcBef>
            </a:pPr>
            <a:r>
              <a:rPr lang="en-US" altLang="zh-CN" sz="800" b="1" i="1" kern="900" dirty="0">
                <a:latin typeface="Times New Roman" panose="02020603050405020304" pitchFamily="18" charset="0"/>
                <a:ea typeface="微软雅黑" panose="020B0503020204020204" pitchFamily="34" charset="-122"/>
                <a:cs typeface="Times New Roman" panose="02020603050405020304" pitchFamily="18" charset="0"/>
              </a:rPr>
              <a:t>Areas and topics of contributed papers include but are not limited to the following: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robotics and intelligent mechatronics systems;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sensing, perception and control theories and their applications;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real-time imaging, image/video processing and their applications;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selected frontier areas, such as soft robotics, artificial intelligence, computational</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biomechanics,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etc</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and their applications.</a:t>
            </a:r>
            <a:endParaRPr kumimoji="1" lang="en-US" altLang="zh-CN" sz="1100" dirty="0"/>
          </a:p>
          <a:p>
            <a:pPr algn="just"/>
            <a:r>
              <a:rPr lang="en" altLang="zh-CN" sz="800" dirty="0">
                <a:latin typeface="Times New Roman" panose="02020603050405020304" pitchFamily="18" charset="0"/>
                <a:cs typeface="Times New Roman" panose="02020603050405020304" pitchFamily="18" charset="0"/>
              </a:rPr>
              <a:t>Asahikawa, located in the center of Hokkaido is the island‘s second largest city after Sapporo with a population over 350,000. Before the colonization of Hokkaido, Asahikawa was an important center of Ainu culture reflected in its museums and festivals. </a:t>
            </a:r>
            <a:r>
              <a:rPr kumimoji="1" lang="en-US" altLang="zh-CN" sz="800" dirty="0">
                <a:latin typeface="Times New Roman" panose="02020603050405020304" pitchFamily="18" charset="0"/>
                <a:cs typeface="Times New Roman" panose="02020603050405020304" pitchFamily="18" charset="0"/>
              </a:rPr>
              <a:t>Asahikawa</a:t>
            </a:r>
            <a:r>
              <a:rPr kumimoji="1" lang="en-US" altLang="zh-CN" sz="800" dirty="0">
                <a:latin typeface="Times New Roman" panose="02020603050405020304" pitchFamily="18" charset="0"/>
                <a:ea typeface="Cambria" panose="02040503050406030204" pitchFamily="18" charset="0"/>
                <a:cs typeface="Times New Roman" panose="02020603050405020304" pitchFamily="18" charset="0"/>
              </a:rPr>
              <a:t> has a humid continental climate. In winter, it  is well known as the most coolest city in Japan. Summers in this city are</a:t>
            </a:r>
            <a:r>
              <a:rPr kumimoji="1" lang="zh-CN" altLang="en-US" sz="800" dirty="0">
                <a:latin typeface="Times New Roman" panose="02020603050405020304" pitchFamily="18" charset="0"/>
                <a:ea typeface="Cambria" panose="02040503050406030204" pitchFamily="18" charset="0"/>
                <a:cs typeface="Times New Roman" panose="02020603050405020304" pitchFamily="18" charset="0"/>
              </a:rPr>
              <a:t> </a:t>
            </a:r>
            <a:r>
              <a:rPr kumimoji="1" lang="en-US" altLang="zh-CN" sz="800" dirty="0">
                <a:latin typeface="Times New Roman" panose="02020603050405020304" pitchFamily="18" charset="0"/>
                <a:ea typeface="Cambria" panose="02040503050406030204" pitchFamily="18" charset="0"/>
                <a:cs typeface="Times New Roman" panose="02020603050405020304" pitchFamily="18" charset="0"/>
              </a:rPr>
              <a:t>generally warm but not humid. </a:t>
            </a:r>
            <a:r>
              <a:rPr lang="en-US" altLang="zh-CN" sz="800" dirty="0">
                <a:latin typeface="Times New Roman" panose="02020603050405020304" pitchFamily="18" charset="0"/>
                <a:cs typeface="Times New Roman" panose="02020603050405020304" pitchFamily="18" charset="0"/>
              </a:rPr>
              <a:t>This city is surrounded by the largest national park of Japan (</a:t>
            </a:r>
            <a:r>
              <a:rPr lang="en-US" altLang="zh-CN" sz="800" dirty="0" err="1">
                <a:latin typeface="Times New Roman" panose="02020603050405020304" pitchFamily="18" charset="0"/>
                <a:cs typeface="Times New Roman" panose="02020603050405020304" pitchFamily="18" charset="0"/>
              </a:rPr>
              <a:t>Daisetsuzan</a:t>
            </a:r>
            <a:r>
              <a:rPr lang="en-US" altLang="zh-CN" sz="800" dirty="0">
                <a:latin typeface="Times New Roman" panose="02020603050405020304" pitchFamily="18" charset="0"/>
                <a:cs typeface="Times New Roman" panose="02020603050405020304" pitchFamily="18" charset="0"/>
              </a:rPr>
              <a:t> National Park). Near Asahikawa there are also some picturesque rolling fields of summer flowers including </a:t>
            </a:r>
            <a:r>
              <a:rPr lang="en-US" altLang="zh-CN" sz="800" dirty="0" err="1">
                <a:latin typeface="Times New Roman" panose="02020603050405020304" pitchFamily="18" charset="0"/>
                <a:cs typeface="Times New Roman" panose="02020603050405020304" pitchFamily="18" charset="0"/>
              </a:rPr>
              <a:t>Furano</a:t>
            </a:r>
            <a:r>
              <a:rPr lang="en-US" altLang="zh-CN" sz="800" dirty="0">
                <a:latin typeface="Times New Roman" panose="02020603050405020304" pitchFamily="18" charset="0"/>
                <a:cs typeface="Times New Roman" panose="02020603050405020304" pitchFamily="18" charset="0"/>
              </a:rPr>
              <a:t> and </a:t>
            </a:r>
            <a:r>
              <a:rPr lang="en-US" altLang="zh-CN" sz="800" dirty="0" err="1">
                <a:latin typeface="Times New Roman" panose="02020603050405020304" pitchFamily="18" charset="0"/>
                <a:cs typeface="Times New Roman" panose="02020603050405020304" pitchFamily="18" charset="0"/>
              </a:rPr>
              <a:t>Biei</a:t>
            </a:r>
            <a:r>
              <a:rPr lang="en-US" altLang="zh-CN" sz="800" dirty="0">
                <a:latin typeface="Times New Roman" panose="02020603050405020304" pitchFamily="18" charset="0"/>
                <a:cs typeface="Times New Roman" panose="02020603050405020304" pitchFamily="18" charset="0"/>
              </a:rPr>
              <a:t>. Many tourists choose Asahikawa as the base to explore the other parts of Hokkaido island. .   </a:t>
            </a:r>
            <a:endParaRPr lang="zh-CN" altLang="zh-CN" sz="800" dirty="0">
              <a:latin typeface="Times New Roman" panose="02020603050405020304" pitchFamily="18" charset="0"/>
              <a:cs typeface="Times New Roman" panose="02020603050405020304" pitchFamily="18" charset="0"/>
            </a:endParaRPr>
          </a:p>
          <a:p>
            <a:pPr algn="just"/>
            <a:endParaRPr kumimoji="1" lang="zh-CN" altLang="en-US" sz="800" dirty="0">
              <a:latin typeface="Times New Roman" panose="02020603050405020304" pitchFamily="18" charset="0"/>
              <a:cs typeface="Times New Roman" panose="02020603050405020304" pitchFamily="18" charset="0"/>
            </a:endParaRPr>
          </a:p>
          <a:p>
            <a:pPr>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IEEE RCAR 2020 promises to be a great event for all participants, with excellent technical and social programs.</a:t>
            </a:r>
            <a:endParaRPr lang="zh-CN" altLang="en-US" sz="800" dirty="0">
              <a:latin typeface="Times New Roman" panose="02020603050405020304" pitchFamily="18" charset="0"/>
              <a:ea typeface="微软雅黑" panose="020B0503020204020204" pitchFamily="34" charset="-122"/>
              <a:cs typeface="Times New Roman" panose="02020603050405020304" pitchFamily="18" charset="0"/>
            </a:endParaRPr>
          </a:p>
          <a:p>
            <a:pPr lvl="0"/>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4" name="直接连接符 33">
            <a:extLst>
              <a:ext uri="{FF2B5EF4-FFF2-40B4-BE49-F238E27FC236}">
                <a16:creationId xmlns:a16="http://schemas.microsoft.com/office/drawing/2014/main" id="{1D30AEDC-0195-4B99-9E1B-07A32A768111}"/>
              </a:ext>
            </a:extLst>
          </p:cNvPr>
          <p:cNvCxnSpPr/>
          <p:nvPr/>
        </p:nvCxnSpPr>
        <p:spPr>
          <a:xfrm flipH="1">
            <a:off x="-15424" y="6555702"/>
            <a:ext cx="756126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650562CA-915C-B843-A0E7-895FE7A831B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 y="7115"/>
            <a:ext cx="2133537" cy="1387157"/>
          </a:xfrm>
          <a:prstGeom prst="rect">
            <a:avLst/>
          </a:prstGeom>
        </p:spPr>
      </p:pic>
      <p:pic>
        <p:nvPicPr>
          <p:cNvPr id="21" name="图片 20">
            <a:extLst>
              <a:ext uri="{FF2B5EF4-FFF2-40B4-BE49-F238E27FC236}">
                <a16:creationId xmlns:a16="http://schemas.microsoft.com/office/drawing/2014/main" id="{F4318EF3-7FCF-E340-BB15-8AE1F3D6711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323697" y="1"/>
            <a:ext cx="2237566" cy="1426108"/>
          </a:xfrm>
          <a:prstGeom prst="rect">
            <a:avLst/>
          </a:prstGeom>
        </p:spPr>
      </p:pic>
      <p:pic>
        <p:nvPicPr>
          <p:cNvPr id="7" name="Picture 2" descr="「電気通信大学　logo　英語」の画像検索結果">
            <a:extLst>
              <a:ext uri="{FF2B5EF4-FFF2-40B4-BE49-F238E27FC236}">
                <a16:creationId xmlns:a16="http://schemas.microsoft.com/office/drawing/2014/main" id="{F2916008-3EB8-4FBB-84B7-E4A5071CB538}"/>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42113" y="9617340"/>
            <a:ext cx="864096" cy="8640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前橋工科大学　logo」の画像検索結果">
            <a:extLst>
              <a:ext uri="{FF2B5EF4-FFF2-40B4-BE49-F238E27FC236}">
                <a16:creationId xmlns:a16="http://schemas.microsoft.com/office/drawing/2014/main" id="{04193ADC-D956-4D9E-B246-FA696B793FAC}"/>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27775" y="9772402"/>
            <a:ext cx="576064" cy="58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024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5593</TotalTime>
  <Words>619</Words>
  <Application>Microsoft Office PowerPoint</Application>
  <PresentationFormat>自定义</PresentationFormat>
  <Paragraphs>39</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微软雅黑</vt:lpstr>
      <vt:lpstr>造字工房悦黑演示版纤细体</vt:lpstr>
      <vt:lpstr>Arial</vt:lpstr>
      <vt:lpstr>Calibri</vt:lpstr>
      <vt:lpstr>Cambria</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ZCC</dc:creator>
  <cp:lastModifiedBy>PC</cp:lastModifiedBy>
  <cp:revision>216</cp:revision>
  <cp:lastPrinted>2014-05-08T07:23:33Z</cp:lastPrinted>
  <dcterms:created xsi:type="dcterms:W3CDTF">2013-11-22T08:09:31Z</dcterms:created>
  <dcterms:modified xsi:type="dcterms:W3CDTF">2019-11-04T09:33:34Z</dcterms:modified>
</cp:coreProperties>
</file>