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62" r:id="rId2"/>
    <p:sldId id="281" r:id="rId3"/>
    <p:sldId id="286" r:id="rId4"/>
    <p:sldId id="287" r:id="rId5"/>
    <p:sldId id="295" r:id="rId6"/>
    <p:sldId id="288" r:id="rId7"/>
    <p:sldId id="289" r:id="rId8"/>
    <p:sldId id="290" r:id="rId9"/>
    <p:sldId id="291" r:id="rId10"/>
    <p:sldId id="292" r:id="rId11"/>
    <p:sldId id="29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E23E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D889ED-8237-44EF-AEC9-D625CBB9D28D}">
  <a:tblStyle styleId="{B6D889ED-8237-44EF-AEC9-D625CBB9D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849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02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06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48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75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01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308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03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1929313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rgbClr val="F44336"/>
                </a:solidFill>
              </a:rPr>
              <a:t>A real-time system for emotion </a:t>
            </a:r>
            <a:r>
              <a:rPr lang="it-IT" sz="4000" dirty="0" err="1">
                <a:solidFill>
                  <a:srgbClr val="F44336"/>
                </a:solidFill>
              </a:rPr>
              <a:t>detection</a:t>
            </a:r>
            <a:endParaRPr sz="40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Emanuele Alessi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Ivan Ferrante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332851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F44336"/>
                </a:solidFill>
              </a:rPr>
              <a:t>Confusion</a:t>
            </a:r>
            <a:r>
              <a:rPr lang="it-IT" dirty="0">
                <a:solidFill>
                  <a:srgbClr val="F44336"/>
                </a:solidFill>
              </a:rPr>
              <a:t> </a:t>
            </a:r>
            <a:r>
              <a:rPr lang="it-IT" dirty="0" err="1">
                <a:solidFill>
                  <a:srgbClr val="F44336"/>
                </a:solidFill>
              </a:rPr>
              <a:t>matrix</a:t>
            </a:r>
            <a:endParaRPr dirty="0">
              <a:solidFill>
                <a:srgbClr val="F44336"/>
              </a:solidFill>
            </a:endParaRPr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308419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AB4733-B333-4AE5-89C9-037B8257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76" y="969114"/>
            <a:ext cx="5122047" cy="38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" name="Google Shape;424;p38">
            <a:extLst>
              <a:ext uri="{FF2B5EF4-FFF2-40B4-BE49-F238E27FC236}">
                <a16:creationId xmlns:a16="http://schemas.microsoft.com/office/drawing/2014/main" id="{2EAB9CB8-D501-4A63-9D28-05A5DA0A66BD}"/>
              </a:ext>
            </a:extLst>
          </p:cNvPr>
          <p:cNvSpPr txBox="1">
            <a:spLocks/>
          </p:cNvSpPr>
          <p:nvPr/>
        </p:nvSpPr>
        <p:spPr>
          <a:xfrm>
            <a:off x="685800" y="1964350"/>
            <a:ext cx="453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3600" dirty="0">
                <a:solidFill>
                  <a:srgbClr val="F44336"/>
                </a:solidFill>
              </a:rPr>
              <a:t>THANKS!</a:t>
            </a:r>
          </a:p>
        </p:txBody>
      </p:sp>
      <p:sp>
        <p:nvSpPr>
          <p:cNvPr id="15" name="Google Shape;425;p38">
            <a:extLst>
              <a:ext uri="{FF2B5EF4-FFF2-40B4-BE49-F238E27FC236}">
                <a16:creationId xmlns:a16="http://schemas.microsoft.com/office/drawing/2014/main" id="{EEE3E190-C240-45FB-A31C-78A89268929E}"/>
              </a:ext>
            </a:extLst>
          </p:cNvPr>
          <p:cNvSpPr txBox="1">
            <a:spLocks/>
          </p:cNvSpPr>
          <p:nvPr/>
        </p:nvSpPr>
        <p:spPr>
          <a:xfrm>
            <a:off x="685799" y="3163925"/>
            <a:ext cx="566160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it-IT" sz="3600" dirty="0"/>
              <a:t>Stay </a:t>
            </a:r>
            <a:r>
              <a:rPr lang="it-IT" sz="3600" dirty="0" err="1"/>
              <a:t>tuned</a:t>
            </a:r>
            <a:r>
              <a:rPr lang="it-IT" sz="3600" dirty="0"/>
              <a:t> for the live demo!</a:t>
            </a:r>
          </a:p>
        </p:txBody>
      </p:sp>
      <p:grpSp>
        <p:nvGrpSpPr>
          <p:cNvPr id="21" name="Google Shape;689;p41">
            <a:extLst>
              <a:ext uri="{FF2B5EF4-FFF2-40B4-BE49-F238E27FC236}">
                <a16:creationId xmlns:a16="http://schemas.microsoft.com/office/drawing/2014/main" id="{731502CF-A208-4C19-8A86-4250E5A10E4D}"/>
              </a:ext>
            </a:extLst>
          </p:cNvPr>
          <p:cNvGrpSpPr/>
          <p:nvPr/>
        </p:nvGrpSpPr>
        <p:grpSpPr>
          <a:xfrm>
            <a:off x="685799" y="1592807"/>
            <a:ext cx="371564" cy="371543"/>
            <a:chOff x="576250" y="4319400"/>
            <a:chExt cx="442075" cy="442050"/>
          </a:xfrm>
        </p:grpSpPr>
        <p:sp>
          <p:nvSpPr>
            <p:cNvPr id="22" name="Google Shape;690;p41">
              <a:extLst>
                <a:ext uri="{FF2B5EF4-FFF2-40B4-BE49-F238E27FC236}">
                  <a16:creationId xmlns:a16="http://schemas.microsoft.com/office/drawing/2014/main" id="{36D93B1E-7F2A-4315-807A-F0D30EEE4763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1;p41">
              <a:extLst>
                <a:ext uri="{FF2B5EF4-FFF2-40B4-BE49-F238E27FC236}">
                  <a16:creationId xmlns:a16="http://schemas.microsoft.com/office/drawing/2014/main" id="{20672908-A420-4D0C-B0D2-84A188857EAD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2;p41">
              <a:extLst>
                <a:ext uri="{FF2B5EF4-FFF2-40B4-BE49-F238E27FC236}">
                  <a16:creationId xmlns:a16="http://schemas.microsoft.com/office/drawing/2014/main" id="{A6B1DE82-DAF5-4C82-90D3-F4A629577FF5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3;p41">
              <a:extLst>
                <a:ext uri="{FF2B5EF4-FFF2-40B4-BE49-F238E27FC236}">
                  <a16:creationId xmlns:a16="http://schemas.microsoft.com/office/drawing/2014/main" id="{B6F1D985-EAE3-4282-84FE-EC45E7A1AC35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51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44336"/>
                </a:solidFill>
              </a:rPr>
              <a:t>Task </a:t>
            </a:r>
            <a:r>
              <a:rPr lang="it-IT" dirty="0" err="1">
                <a:solidFill>
                  <a:srgbClr val="F44336"/>
                </a:solidFill>
              </a:rPr>
              <a:t>decription</a:t>
            </a:r>
            <a:endParaRPr dirty="0">
              <a:solidFill>
                <a:srgbClr val="F44336"/>
              </a:solidFill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dirty="0" err="1"/>
              <a:t>Develop</a:t>
            </a:r>
            <a:r>
              <a:rPr lang="it-IT" sz="1400" dirty="0"/>
              <a:t> a real-time emotion detector </a:t>
            </a:r>
            <a:r>
              <a:rPr lang="it-IT" sz="1400" dirty="0" err="1"/>
              <a:t>using</a:t>
            </a:r>
            <a:r>
              <a:rPr lang="en" sz="1400" dirty="0"/>
              <a:t>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it-IT" sz="1400" dirty="0"/>
              <a:t>A </a:t>
            </a:r>
            <a:r>
              <a:rPr lang="it-IT" sz="1400" dirty="0" err="1"/>
              <a:t>Convolutional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(CNN)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it-IT" sz="1400" dirty="0"/>
              <a:t>FER-2013 dataset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it-IT" sz="1400" dirty="0"/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44336"/>
                </a:solidFill>
              </a:rPr>
              <a:t>FER-2013 dataset</a:t>
            </a:r>
            <a:endParaRPr dirty="0">
              <a:solidFill>
                <a:srgbClr val="F44336"/>
              </a:solidFill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dirty="0"/>
              <a:t>A dataset </a:t>
            </a:r>
            <a:r>
              <a:rPr lang="it-IT" sz="1400" dirty="0" err="1"/>
              <a:t>composed</a:t>
            </a:r>
            <a:r>
              <a:rPr lang="it-IT" sz="1400" dirty="0"/>
              <a:t> by: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it-IT" sz="1400" dirty="0"/>
              <a:t>35888 </a:t>
            </a:r>
            <a:r>
              <a:rPr lang="it-IT" sz="1400" dirty="0" err="1"/>
              <a:t>greyscale</a:t>
            </a:r>
            <a:r>
              <a:rPr lang="it-IT" sz="1400" dirty="0"/>
              <a:t> images with </a:t>
            </a:r>
            <a:r>
              <a:rPr lang="it-IT" sz="1400" dirty="0" err="1"/>
              <a:t>shape</a:t>
            </a:r>
            <a:r>
              <a:rPr lang="it-IT" sz="1400" dirty="0"/>
              <a:t> of 40x40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it-IT" sz="1400" dirty="0" err="1"/>
              <a:t>Each</a:t>
            </a:r>
            <a:r>
              <a:rPr lang="it-IT" sz="1400" dirty="0"/>
              <a:t> image </a:t>
            </a:r>
            <a:r>
              <a:rPr lang="it-IT" sz="1400" dirty="0" err="1"/>
              <a:t>has</a:t>
            </a:r>
            <a:r>
              <a:rPr lang="it-IT" sz="1400" dirty="0"/>
              <a:t> an </a:t>
            </a:r>
            <a:r>
              <a:rPr lang="it-IT" sz="1400" dirty="0" err="1"/>
              <a:t>associated</a:t>
            </a:r>
            <a:r>
              <a:rPr lang="it-IT" sz="1400" dirty="0"/>
              <a:t> emotion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it-IT" sz="1400" dirty="0"/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FCA6273-27DF-4478-AF37-13BAD7ED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38" y="2632800"/>
            <a:ext cx="3182924" cy="24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5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F44336"/>
                </a:solidFill>
              </a:rPr>
              <a:t>Our</a:t>
            </a:r>
            <a:r>
              <a:rPr lang="it-IT" dirty="0">
                <a:solidFill>
                  <a:srgbClr val="F44336"/>
                </a:solidFill>
              </a:rPr>
              <a:t> </a:t>
            </a:r>
            <a:r>
              <a:rPr lang="it-IT" dirty="0" err="1">
                <a:solidFill>
                  <a:srgbClr val="F44336"/>
                </a:solidFill>
              </a:rPr>
              <a:t>objective</a:t>
            </a:r>
            <a:endParaRPr dirty="0">
              <a:solidFill>
                <a:srgbClr val="F44336"/>
              </a:solidFill>
            </a:endParaRPr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01FD172-12A5-4135-9519-BA0EDA13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66" y="2345508"/>
            <a:ext cx="1260049" cy="1499666"/>
          </a:xfrm>
          <a:prstGeom prst="rect">
            <a:avLst/>
          </a:prstGeom>
        </p:spPr>
      </p:pic>
      <p:grpSp>
        <p:nvGrpSpPr>
          <p:cNvPr id="12" name="Google Shape;338;p31">
            <a:extLst>
              <a:ext uri="{FF2B5EF4-FFF2-40B4-BE49-F238E27FC236}">
                <a16:creationId xmlns:a16="http://schemas.microsoft.com/office/drawing/2014/main" id="{84F32D01-17E1-4819-917F-EF3EC3F96253}"/>
              </a:ext>
            </a:extLst>
          </p:cNvPr>
          <p:cNvGrpSpPr/>
          <p:nvPr/>
        </p:nvGrpSpPr>
        <p:grpSpPr>
          <a:xfrm rot="16200000">
            <a:off x="2103404" y="2984454"/>
            <a:ext cx="376898" cy="330345"/>
            <a:chOff x="5323500" y="1591325"/>
            <a:chExt cx="376898" cy="330345"/>
          </a:xfrm>
        </p:grpSpPr>
        <p:sp>
          <p:nvSpPr>
            <p:cNvPr id="13" name="Google Shape;339;p31">
              <a:extLst>
                <a:ext uri="{FF2B5EF4-FFF2-40B4-BE49-F238E27FC236}">
                  <a16:creationId xmlns:a16="http://schemas.microsoft.com/office/drawing/2014/main" id="{3A6F6186-C354-4D60-8A1B-85D64171A300}"/>
                </a:ext>
              </a:extLst>
            </p:cNvPr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0;p31">
              <a:extLst>
                <a:ext uri="{FF2B5EF4-FFF2-40B4-BE49-F238E27FC236}">
                  <a16:creationId xmlns:a16="http://schemas.microsoft.com/office/drawing/2014/main" id="{011EA9BD-AF39-4BD7-82D5-5AE523C2D156}"/>
                </a:ext>
              </a:extLst>
            </p:cNvPr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44336"/>
            </a:solidFill>
            <a:ln>
              <a:solidFill>
                <a:srgbClr val="E23E3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30E8FB-3723-4F0B-B066-1D525BDE30BF}"/>
              </a:ext>
            </a:extLst>
          </p:cNvPr>
          <p:cNvSpPr txBox="1"/>
          <p:nvPr/>
        </p:nvSpPr>
        <p:spPr>
          <a:xfrm>
            <a:off x="929242" y="1787631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666666"/>
                </a:solidFill>
                <a:latin typeface="Karla"/>
                <a:sym typeface="Karla"/>
              </a:rPr>
              <a:t>Input</a:t>
            </a:r>
            <a:endParaRPr lang="it-IT" sz="1600" dirty="0"/>
          </a:p>
        </p:txBody>
      </p:sp>
      <p:pic>
        <p:nvPicPr>
          <p:cNvPr id="1026" name="Picture 2" descr="Risultati immagini per artificial intelligence icons">
            <a:extLst>
              <a:ext uri="{FF2B5EF4-FFF2-40B4-BE49-F238E27FC236}">
                <a16:creationId xmlns:a16="http://schemas.microsoft.com/office/drawing/2014/main" id="{0619728E-59E8-412F-A3B9-5859069EE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90" y="2328483"/>
            <a:ext cx="1742464" cy="174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E83FD87-956E-4448-861C-A563F32EAF5C}"/>
              </a:ext>
            </a:extLst>
          </p:cNvPr>
          <p:cNvSpPr txBox="1"/>
          <p:nvPr/>
        </p:nvSpPr>
        <p:spPr>
          <a:xfrm>
            <a:off x="3312571" y="1794361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666666"/>
                </a:solidFill>
                <a:latin typeface="Karla"/>
                <a:sym typeface="Karla"/>
              </a:rPr>
              <a:t>CNN</a:t>
            </a:r>
            <a:endParaRPr lang="it-IT" sz="1600" dirty="0"/>
          </a:p>
        </p:txBody>
      </p:sp>
      <p:grpSp>
        <p:nvGrpSpPr>
          <p:cNvPr id="21" name="Google Shape;338;p31">
            <a:extLst>
              <a:ext uri="{FF2B5EF4-FFF2-40B4-BE49-F238E27FC236}">
                <a16:creationId xmlns:a16="http://schemas.microsoft.com/office/drawing/2014/main" id="{A5CF0884-EC4F-48A0-B728-C2041EC43F8E}"/>
              </a:ext>
            </a:extLst>
          </p:cNvPr>
          <p:cNvGrpSpPr/>
          <p:nvPr/>
        </p:nvGrpSpPr>
        <p:grpSpPr>
          <a:xfrm rot="16200000">
            <a:off x="4636334" y="2984454"/>
            <a:ext cx="376898" cy="330345"/>
            <a:chOff x="5323500" y="1591325"/>
            <a:chExt cx="376898" cy="330345"/>
          </a:xfrm>
        </p:grpSpPr>
        <p:sp>
          <p:nvSpPr>
            <p:cNvPr id="22" name="Google Shape;339;p31">
              <a:extLst>
                <a:ext uri="{FF2B5EF4-FFF2-40B4-BE49-F238E27FC236}">
                  <a16:creationId xmlns:a16="http://schemas.microsoft.com/office/drawing/2014/main" id="{B028679F-EDD6-403D-9156-918C5A066A7A}"/>
                </a:ext>
              </a:extLst>
            </p:cNvPr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0;p31">
              <a:extLst>
                <a:ext uri="{FF2B5EF4-FFF2-40B4-BE49-F238E27FC236}">
                  <a16:creationId xmlns:a16="http://schemas.microsoft.com/office/drawing/2014/main" id="{AC79ED7E-C761-45E8-AA42-9AC97E9B588F}"/>
                </a:ext>
              </a:extLst>
            </p:cNvPr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44336"/>
            </a:solidFill>
            <a:ln>
              <a:solidFill>
                <a:srgbClr val="E23E3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9F08CFCF-2288-4081-B7A2-FBC85E9EB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92069"/>
              </p:ext>
            </p:extLst>
          </p:nvPr>
        </p:nvGraphicFramePr>
        <p:xfrm>
          <a:off x="5201094" y="2132915"/>
          <a:ext cx="230845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90">
                  <a:extLst>
                    <a:ext uri="{9D8B030D-6E8A-4147-A177-3AD203B41FA5}">
                      <a16:colId xmlns:a16="http://schemas.microsoft.com/office/drawing/2014/main" val="922550399"/>
                    </a:ext>
                  </a:extLst>
                </a:gridCol>
                <a:gridCol w="230845">
                  <a:extLst>
                    <a:ext uri="{9D8B030D-6E8A-4147-A177-3AD203B41FA5}">
                      <a16:colId xmlns:a16="http://schemas.microsoft.com/office/drawing/2014/main" val="2759168913"/>
                    </a:ext>
                  </a:extLst>
                </a:gridCol>
                <a:gridCol w="230845">
                  <a:extLst>
                    <a:ext uri="{9D8B030D-6E8A-4147-A177-3AD203B41FA5}">
                      <a16:colId xmlns:a16="http://schemas.microsoft.com/office/drawing/2014/main" val="2745672204"/>
                    </a:ext>
                  </a:extLst>
                </a:gridCol>
                <a:gridCol w="230845">
                  <a:extLst>
                    <a:ext uri="{9D8B030D-6E8A-4147-A177-3AD203B41FA5}">
                      <a16:colId xmlns:a16="http://schemas.microsoft.com/office/drawing/2014/main" val="3967113059"/>
                    </a:ext>
                  </a:extLst>
                </a:gridCol>
                <a:gridCol w="230845">
                  <a:extLst>
                    <a:ext uri="{9D8B030D-6E8A-4147-A177-3AD203B41FA5}">
                      <a16:colId xmlns:a16="http://schemas.microsoft.com/office/drawing/2014/main" val="1084084750"/>
                    </a:ext>
                  </a:extLst>
                </a:gridCol>
                <a:gridCol w="692535">
                  <a:extLst>
                    <a:ext uri="{9D8B030D-6E8A-4147-A177-3AD203B41FA5}">
                      <a16:colId xmlns:a16="http://schemas.microsoft.com/office/drawing/2014/main" val="2624595857"/>
                    </a:ext>
                  </a:extLst>
                </a:gridCol>
                <a:gridCol w="230845">
                  <a:extLst>
                    <a:ext uri="{9D8B030D-6E8A-4147-A177-3AD203B41FA5}">
                      <a16:colId xmlns:a16="http://schemas.microsoft.com/office/drawing/2014/main" val="2873290802"/>
                    </a:ext>
                  </a:extLst>
                </a:gridCol>
              </a:tblGrid>
              <a:tr h="27103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4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arla"/>
                          <a:sym typeface="Karla"/>
                        </a:rPr>
                        <a:t>Angry</a:t>
                      </a:r>
                      <a:endParaRPr kumimoji="0" lang="it-IT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arla"/>
                        <a:cs typeface="Arial"/>
                        <a:sym typeface="Arial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84677"/>
                  </a:ext>
                </a:extLst>
              </a:tr>
              <a:tr h="271036">
                <a:tc gridSpan="3"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Karla"/>
                        </a:rPr>
                        <a:t>Disgust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23761"/>
                  </a:ext>
                </a:extLst>
              </a:tr>
              <a:tr h="271036">
                <a:tc gridSpan="2"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Karla"/>
                        </a:rPr>
                        <a:t>Fear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3718"/>
                  </a:ext>
                </a:extLst>
              </a:tr>
              <a:tr h="271036">
                <a:tc gridSpan="6"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Karla"/>
                        </a:rPr>
                        <a:t>Happy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75637"/>
                  </a:ext>
                </a:extLst>
              </a:tr>
              <a:tr h="27103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Karla"/>
                        </a:rPr>
                        <a:t>Sad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4336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73961"/>
                  </a:ext>
                </a:extLst>
              </a:tr>
              <a:tr h="271036">
                <a:tc gridSpan="5"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Karla"/>
                        </a:rPr>
                        <a:t>Surprise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08286"/>
                  </a:ext>
                </a:extLst>
              </a:tr>
              <a:tr h="271036">
                <a:tc gridSpan="4"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Karla"/>
                        </a:rPr>
                        <a:t>Neutral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443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52779"/>
                  </a:ext>
                </a:extLst>
              </a:tr>
            </a:tbl>
          </a:graphicData>
        </a:graphic>
      </p:graphicFrame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1E61CB3-3F47-4D8D-A4B8-528803E64DA7}"/>
              </a:ext>
            </a:extLst>
          </p:cNvPr>
          <p:cNvSpPr txBox="1"/>
          <p:nvPr/>
        </p:nvSpPr>
        <p:spPr>
          <a:xfrm>
            <a:off x="5446353" y="1799115"/>
            <a:ext cx="132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666666"/>
                </a:solidFill>
                <a:latin typeface="Karla"/>
                <a:sym typeface="Karla"/>
              </a:rPr>
              <a:t>Probabilities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242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F44336"/>
                </a:solidFill>
              </a:rPr>
              <a:t>TensorFlow</a:t>
            </a:r>
            <a:endParaRPr dirty="0">
              <a:solidFill>
                <a:srgbClr val="F44336"/>
              </a:solidFill>
            </a:endParaRPr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9A2EF7-F994-48F5-9923-A255F6CA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50"/>
            <a:ext cx="3325763" cy="2255700"/>
          </a:xfrm>
        </p:spPr>
        <p:txBody>
          <a:bodyPr/>
          <a:lstStyle/>
          <a:p>
            <a:r>
              <a:rPr lang="it-IT" sz="1400" dirty="0"/>
              <a:t>An open source machine learning library</a:t>
            </a:r>
          </a:p>
          <a:p>
            <a:r>
              <a:rPr lang="it-IT" sz="1400" dirty="0" err="1"/>
              <a:t>Developed</a:t>
            </a:r>
            <a:r>
              <a:rPr lang="it-IT" sz="1400" dirty="0"/>
              <a:t> by Google </a:t>
            </a:r>
          </a:p>
          <a:p>
            <a:r>
              <a:rPr lang="it-IT" sz="1400" dirty="0"/>
              <a:t>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nowadays</a:t>
            </a:r>
            <a:endParaRPr lang="it-IT" sz="1400" dirty="0"/>
          </a:p>
          <a:p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guarantees</a:t>
            </a:r>
            <a:r>
              <a:rPr lang="it-IT" sz="1400" dirty="0"/>
              <a:t> a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</a:t>
            </a:r>
            <a:r>
              <a:rPr lang="it-IT" sz="1400" dirty="0" err="1"/>
              <a:t>computation</a:t>
            </a:r>
            <a:endParaRPr lang="it-IT" sz="1400" dirty="0"/>
          </a:p>
          <a:p>
            <a:endParaRPr lang="it-IT" sz="1400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9AF8A7-1326-4DDC-B012-0CE88016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13" y="1831056"/>
            <a:ext cx="2974791" cy="24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6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44336"/>
                </a:solidFill>
              </a:rPr>
              <a:t>The CNN (mini-</a:t>
            </a:r>
            <a:r>
              <a:rPr lang="it-IT" dirty="0" err="1">
                <a:solidFill>
                  <a:srgbClr val="F44336"/>
                </a:solidFill>
              </a:rPr>
              <a:t>Xception</a:t>
            </a:r>
            <a:r>
              <a:rPr lang="it-IT" dirty="0">
                <a:solidFill>
                  <a:srgbClr val="F44336"/>
                </a:solidFill>
              </a:rPr>
              <a:t>)</a:t>
            </a:r>
            <a:endParaRPr dirty="0">
              <a:solidFill>
                <a:srgbClr val="F44336"/>
              </a:solidFill>
            </a:endParaRPr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9A2EF7-F994-48F5-9923-A255F6CA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50"/>
            <a:ext cx="3325763" cy="2255700"/>
          </a:xfrm>
        </p:spPr>
        <p:txBody>
          <a:bodyPr/>
          <a:lstStyle/>
          <a:p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convolutional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:</a:t>
            </a:r>
          </a:p>
          <a:p>
            <a:pPr lvl="1"/>
            <a:r>
              <a:rPr lang="it-IT" sz="1400" dirty="0"/>
              <a:t>RELU</a:t>
            </a:r>
          </a:p>
          <a:p>
            <a:pPr lvl="1"/>
            <a:r>
              <a:rPr lang="it-IT" sz="1400" dirty="0"/>
              <a:t>Batch </a:t>
            </a:r>
            <a:r>
              <a:rPr lang="it-IT" sz="1400" dirty="0" err="1"/>
              <a:t>normalization</a:t>
            </a:r>
            <a:endParaRPr lang="it-IT" sz="1400" dirty="0"/>
          </a:p>
          <a:p>
            <a:r>
              <a:rPr lang="it-IT" sz="1400" dirty="0"/>
              <a:t>60000 </a:t>
            </a:r>
            <a:r>
              <a:rPr lang="it-IT" sz="1400" dirty="0" err="1"/>
              <a:t>parameters</a:t>
            </a:r>
            <a:endParaRPr lang="it-IT" sz="1400" dirty="0"/>
          </a:p>
          <a:p>
            <a:endParaRPr lang="it-IT" sz="1400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9AF8A7-1326-4DDC-B012-0CE88016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13" y="1125925"/>
            <a:ext cx="2974791" cy="38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3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44336"/>
                </a:solidFill>
              </a:rPr>
              <a:t>Training phase</a:t>
            </a:r>
            <a:endParaRPr dirty="0">
              <a:solidFill>
                <a:srgbClr val="F44336"/>
              </a:solidFill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 the mini-</a:t>
            </a:r>
            <a:r>
              <a:rPr lang="it-IT" sz="1400" dirty="0" err="1"/>
              <a:t>Xception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convolutional</a:t>
            </a:r>
            <a:r>
              <a:rPr lang="it-IT" sz="1400" dirty="0"/>
              <a:t> network with: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it-IT" sz="1400" dirty="0"/>
              <a:t>Batch size=32 (32 images per step)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it-IT" sz="1400" dirty="0"/>
              <a:t>Adam </a:t>
            </a:r>
            <a:r>
              <a:rPr lang="it-IT" sz="1400" dirty="0" err="1"/>
              <a:t>optimizer</a:t>
            </a:r>
            <a:r>
              <a:rPr lang="it-IT" sz="1400" dirty="0"/>
              <a:t>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it-IT" sz="1400" dirty="0"/>
              <a:t>Learning rate = 0,001 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it-IT" sz="1400" dirty="0" err="1"/>
              <a:t>Exponential</a:t>
            </a:r>
            <a:r>
              <a:rPr lang="it-IT" sz="1400" dirty="0"/>
              <a:t> </a:t>
            </a:r>
            <a:r>
              <a:rPr lang="it-IT" sz="1400" dirty="0" err="1"/>
              <a:t>decay</a:t>
            </a:r>
            <a:r>
              <a:rPr lang="it-IT" sz="1400" dirty="0"/>
              <a:t> = 0,95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it-IT" sz="1400" dirty="0"/>
              <a:t>Data </a:t>
            </a:r>
            <a:r>
              <a:rPr lang="it-IT" sz="1400" dirty="0" err="1"/>
              <a:t>augmentation</a:t>
            </a:r>
            <a:r>
              <a:rPr lang="it-IT" sz="1400" dirty="0"/>
              <a:t> techniques</a:t>
            </a:r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4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332851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F44336"/>
                </a:solidFill>
              </a:rPr>
              <a:t>Accuracy</a:t>
            </a:r>
            <a:endParaRPr dirty="0">
              <a:solidFill>
                <a:srgbClr val="F44336"/>
              </a:solidFill>
            </a:endParaRPr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308419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2F47B5-A76C-447C-BEF1-678A40EB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97" y="687180"/>
            <a:ext cx="4462606" cy="44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9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838350" y="332851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F44336"/>
                </a:solidFill>
              </a:rPr>
              <a:t>Loss</a:t>
            </a:r>
            <a:endParaRPr dirty="0">
              <a:solidFill>
                <a:srgbClr val="F44336"/>
              </a:solidFill>
            </a:endParaRPr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308419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A8B879-F00A-40BA-8543-1EA7E1B2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64" y="687229"/>
            <a:ext cx="4456271" cy="44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5507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155</Words>
  <Application>Microsoft Office PowerPoint</Application>
  <PresentationFormat>Presentazione su schermo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Karla</vt:lpstr>
      <vt:lpstr>Montserrat</vt:lpstr>
      <vt:lpstr>Arviragus template</vt:lpstr>
      <vt:lpstr>A real-time system for emotion detection</vt:lpstr>
      <vt:lpstr>Task decription</vt:lpstr>
      <vt:lpstr>FER-2013 dataset</vt:lpstr>
      <vt:lpstr>Our objective</vt:lpstr>
      <vt:lpstr>TensorFlow</vt:lpstr>
      <vt:lpstr>The CNN (mini-Xception)</vt:lpstr>
      <vt:lpstr>Training phase</vt:lpstr>
      <vt:lpstr>Accuracy</vt:lpstr>
      <vt:lpstr>Loss</vt:lpstr>
      <vt:lpstr>Confusion matrix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real-time system for emotion detection</dc:title>
  <dc:creator>Davide Alessi</dc:creator>
  <cp:lastModifiedBy>Davide Alessi</cp:lastModifiedBy>
  <cp:revision>25</cp:revision>
  <dcterms:modified xsi:type="dcterms:W3CDTF">2019-07-08T18:04:54Z</dcterms:modified>
</cp:coreProperties>
</file>