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59" r:id="rId4"/>
    <p:sldId id="260" r:id="rId5"/>
    <p:sldId id="286" r:id="rId6"/>
    <p:sldId id="287" r:id="rId7"/>
    <p:sldId id="276" r:id="rId8"/>
    <p:sldId id="257" r:id="rId9"/>
    <p:sldId id="289" r:id="rId10"/>
    <p:sldId id="290" r:id="rId11"/>
    <p:sldId id="291" r:id="rId12"/>
    <p:sldId id="263" r:id="rId13"/>
    <p:sldId id="294" r:id="rId14"/>
    <p:sldId id="295" r:id="rId15"/>
    <p:sldId id="296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E63"/>
    <a:srgbClr val="FF9800"/>
    <a:srgbClr val="CDD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699715-49F2-4082-ADBF-E8767B49B7A4}">
  <a:tblStyle styleId="{32699715-49F2-4082-ADBF-E8767B49B7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978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36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94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387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35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26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94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Emanuele Alessi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NLP HW3 Presentation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0" name="Google Shape;414;p37"/>
          <p:cNvSpPr txBox="1">
            <a:spLocks/>
          </p:cNvSpPr>
          <p:nvPr/>
        </p:nvSpPr>
        <p:spPr>
          <a:xfrm>
            <a:off x="838250" y="1019250"/>
            <a:ext cx="4586505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err="1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it-IT" sz="3600" b="1" dirty="0">
              <a:solidFill>
                <a:srgbClr val="CDDC3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125;p19"/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Google Shape;280;p27"/>
          <p:cNvGraphicFramePr/>
          <p:nvPr>
            <p:extLst>
              <p:ext uri="{D42A27DB-BD31-4B8C-83A1-F6EECF244321}">
                <p14:modId xmlns:p14="http://schemas.microsoft.com/office/powerpoint/2010/main" val="4021196267"/>
              </p:ext>
            </p:extLst>
          </p:nvPr>
        </p:nvGraphicFramePr>
        <p:xfrm>
          <a:off x="887648" y="1504950"/>
          <a:ext cx="5472000" cy="3564000"/>
        </p:xfrm>
        <a:graphic>
          <a:graphicData uri="http://schemas.openxmlformats.org/drawingml/2006/table">
            <a:tbl>
              <a:tblPr>
                <a:noFill/>
                <a:tableStyleId>{32699715-49F2-4082-ADBF-E8767B49B7A4}</a:tableStyleId>
              </a:tblPr>
              <a:tblGrid>
                <a:gridCol w="1766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F1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Accuracy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Senseval2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69,2 %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81,4 %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Senseval3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70,5 %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84,8 %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84367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Semeval2007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66,2 %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92,8%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6972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Semeval2013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63,0 %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89,4 %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620446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Semeval2015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64,6 %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79,6 %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4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10" name="Google Shape;414;p37"/>
          <p:cNvSpPr txBox="1">
            <a:spLocks/>
          </p:cNvSpPr>
          <p:nvPr/>
        </p:nvSpPr>
        <p:spPr>
          <a:xfrm>
            <a:off x="838250" y="1019250"/>
            <a:ext cx="7083125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err="1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BabelNet</a:t>
            </a:r>
            <a:r>
              <a:rPr lang="it-IT" sz="3600" b="1" dirty="0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3600" b="1" dirty="0" err="1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PropBank</a:t>
            </a:r>
            <a:r>
              <a:rPr lang="it-IT" sz="3600" b="1" dirty="0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600" b="1" dirty="0" err="1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alignment</a:t>
            </a:r>
            <a:endParaRPr lang="it-IT" sz="3600" b="1" dirty="0">
              <a:solidFill>
                <a:srgbClr val="CDDC3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125;p19"/>
          <p:cNvSpPr txBox="1">
            <a:spLocks/>
          </p:cNvSpPr>
          <p:nvPr/>
        </p:nvSpPr>
        <p:spPr>
          <a:xfrm>
            <a:off x="293719" y="1504949"/>
            <a:ext cx="7730398" cy="3638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>
              <a:spcBef>
                <a:spcPts val="600"/>
              </a:spcBef>
              <a:buSzPts val="2000"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wsd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HW2_instance()</a:t>
            </a:r>
          </a:p>
          <a:p>
            <a:pPr marL="101600">
              <a:spcBef>
                <a:spcPts val="600"/>
              </a:spcBef>
              <a:buSzPts val="2000"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= {}</a:t>
            </a:r>
          </a:p>
          <a:p>
            <a:pPr marL="101600">
              <a:spcBef>
                <a:spcPts val="600"/>
              </a:spcBef>
              <a:buSzPts val="2000"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sentence in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CoNLL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2009 do</a:t>
            </a:r>
          </a:p>
          <a:p>
            <a:pPr marL="101600">
              <a:spcBef>
                <a:spcPts val="600"/>
              </a:spcBef>
              <a:buSzPts val="2000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predictions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wsd.predict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(lemmas of the sentence)</a:t>
            </a:r>
          </a:p>
          <a:p>
            <a:pPr marL="101600">
              <a:spcBef>
                <a:spcPts val="600"/>
              </a:spcBef>
              <a:buSzPts val="2000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1 to predictions length do</a:t>
            </a:r>
          </a:p>
          <a:p>
            <a:pPr marL="101600">
              <a:spcBef>
                <a:spcPts val="600"/>
              </a:spcBef>
              <a:buSzPts val="2000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if predictions[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≠ ‘UNK’ and predicate of the sentence ≠ ‘_’ then</a:t>
            </a:r>
          </a:p>
          <a:p>
            <a:pPr marL="101600">
              <a:spcBef>
                <a:spcPts val="600"/>
              </a:spcBef>
              <a:buSzPts val="2000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d[predictions[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]].append(predicate of sentence[i])</a:t>
            </a:r>
          </a:p>
          <a:p>
            <a:pPr marL="101600">
              <a:spcBef>
                <a:spcPts val="600"/>
              </a:spcBef>
              <a:buSzPts val="2000"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pair 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synset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predicates) in d do</a:t>
            </a:r>
          </a:p>
          <a:p>
            <a:pPr marL="101600">
              <a:spcBef>
                <a:spcPts val="600"/>
              </a:spcBef>
              <a:buSzPts val="2000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 line in babelnet2propbank.txt which contains the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synset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the 	most common predicate in predicates</a:t>
            </a:r>
          </a:p>
          <a:p>
            <a:pPr marL="101600">
              <a:spcBef>
                <a:spcPts val="600"/>
              </a:spcBef>
              <a:buSzPts val="2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4294967295"/>
          </p:nvPr>
        </p:nvSpPr>
        <p:spPr>
          <a:xfrm>
            <a:off x="8596313" y="4749800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Google Shape;384;p34"/>
          <p:cNvSpPr txBox="1">
            <a:spLocks/>
          </p:cNvSpPr>
          <p:nvPr/>
        </p:nvSpPr>
        <p:spPr>
          <a:xfrm>
            <a:off x="648300" y="1354750"/>
            <a:ext cx="3522300" cy="339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7200" dirty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it-IT" sz="7200" dirty="0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it-IT" sz="7200" dirty="0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it-IT" sz="7200" dirty="0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Predicate </a:t>
            </a:r>
            <a:r>
              <a:rPr lang="it-IT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414;p37"/>
          <p:cNvSpPr txBox="1">
            <a:spLocks/>
          </p:cNvSpPr>
          <p:nvPr/>
        </p:nvSpPr>
        <p:spPr>
          <a:xfrm>
            <a:off x="838250" y="1019250"/>
            <a:ext cx="4586505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err="1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Neural</a:t>
            </a:r>
            <a:r>
              <a:rPr lang="it-IT" sz="3600" b="1" dirty="0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600" b="1" dirty="0" err="1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it-IT" sz="3600" b="1" dirty="0">
              <a:solidFill>
                <a:srgbClr val="E91E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Google Shape;125;p19"/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Embeddings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layer (Glove + POS tags)</a:t>
            </a:r>
          </a:p>
          <a:p>
            <a:pPr marL="457200" indent="-355600">
              <a:buSzPts val="2000"/>
              <a:buFont typeface="Arial"/>
              <a:buChar char="▸"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BiLSTM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55600">
              <a:buSzPts val="2000"/>
              <a:buFont typeface="Arial"/>
              <a:buChar char="▸"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classifier</a:t>
            </a: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414;p37"/>
          <p:cNvSpPr txBox="1">
            <a:spLocks/>
          </p:cNvSpPr>
          <p:nvPr/>
        </p:nvSpPr>
        <p:spPr>
          <a:xfrm>
            <a:off x="838250" y="1019250"/>
            <a:ext cx="5891323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err="1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</a:t>
            </a:r>
            <a:r>
              <a:rPr lang="it-IT" sz="3600" b="1" dirty="0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600" b="1" dirty="0" err="1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3600" b="1" dirty="0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600" b="1" dirty="0" err="1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approaches</a:t>
            </a:r>
            <a:endParaRPr lang="it-IT" sz="3600" b="1" dirty="0">
              <a:solidFill>
                <a:srgbClr val="E91E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Google Shape;125;p19"/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the predicate classifier using batches and labels in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CoNLL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SemCor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the predicate classifier using batches and labels which are contained ONLY in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CoNLL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2009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414;p37"/>
          <p:cNvSpPr txBox="1">
            <a:spLocks/>
          </p:cNvSpPr>
          <p:nvPr/>
        </p:nvSpPr>
        <p:spPr>
          <a:xfrm>
            <a:off x="838250" y="1019250"/>
            <a:ext cx="5891323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err="1" smtClean="0">
                <a:solidFill>
                  <a:srgbClr val="E91E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it-IT" sz="3600" b="1" dirty="0">
              <a:solidFill>
                <a:srgbClr val="E91E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Google Shape;280;p27"/>
          <p:cNvGraphicFramePr/>
          <p:nvPr>
            <p:extLst>
              <p:ext uri="{D42A27DB-BD31-4B8C-83A1-F6EECF244321}">
                <p14:modId xmlns:p14="http://schemas.microsoft.com/office/powerpoint/2010/main" val="3934164157"/>
              </p:ext>
            </p:extLst>
          </p:nvPr>
        </p:nvGraphicFramePr>
        <p:xfrm>
          <a:off x="390417" y="1761800"/>
          <a:ext cx="6811766" cy="1161105"/>
        </p:xfrm>
        <a:graphic>
          <a:graphicData uri="http://schemas.openxmlformats.org/drawingml/2006/table">
            <a:tbl>
              <a:tblPr>
                <a:noFill/>
                <a:tableStyleId>{32699715-49F2-4082-ADBF-E8767B49B7A4}</a:tableStyleId>
              </a:tblPr>
              <a:tblGrid>
                <a:gridCol w="170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064">
                  <a:extLst>
                    <a:ext uri="{9D8B030D-6E8A-4147-A177-3AD203B41FA5}">
                      <a16:colId xmlns:a16="http://schemas.microsoft.com/office/drawing/2014/main" val="3294374553"/>
                    </a:ext>
                  </a:extLst>
                </a:gridCol>
              </a:tblGrid>
              <a:tr h="455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Batch</a:t>
                      </a:r>
                      <a:r>
                        <a:rPr lang="en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 size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Hidden size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Optimizer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Learning rate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10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100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Adam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0.001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280;p27"/>
          <p:cNvGraphicFramePr/>
          <p:nvPr>
            <p:extLst>
              <p:ext uri="{D42A27DB-BD31-4B8C-83A1-F6EECF244321}">
                <p14:modId xmlns:p14="http://schemas.microsoft.com/office/powerpoint/2010/main" val="2284364127"/>
              </p:ext>
            </p:extLst>
          </p:nvPr>
        </p:nvGraphicFramePr>
        <p:xfrm>
          <a:off x="390417" y="3179755"/>
          <a:ext cx="6811766" cy="1161105"/>
        </p:xfrm>
        <a:graphic>
          <a:graphicData uri="http://schemas.openxmlformats.org/drawingml/2006/table">
            <a:tbl>
              <a:tblPr>
                <a:noFill/>
                <a:tableStyleId>{32699715-49F2-4082-ADBF-E8767B49B7A4}</a:tableStyleId>
              </a:tblPr>
              <a:tblGrid>
                <a:gridCol w="170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064">
                  <a:extLst>
                    <a:ext uri="{9D8B030D-6E8A-4147-A177-3AD203B41FA5}">
                      <a16:colId xmlns:a16="http://schemas.microsoft.com/office/drawing/2014/main" val="3294374553"/>
                    </a:ext>
                  </a:extLst>
                </a:gridCol>
              </a:tblGrid>
              <a:tr h="455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F1 (Macro)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Precision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Recall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Accuracy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88,6</a:t>
                      </a:r>
                      <a:r>
                        <a:rPr lang="en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85,3 %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92,1</a:t>
                      </a:r>
                      <a:r>
                        <a:rPr lang="it-IT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95,7 %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6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64" y="339048"/>
            <a:ext cx="3931517" cy="3421071"/>
          </a:xfrm>
          <a:prstGeom prst="rect">
            <a:avLst/>
          </a:prstGeom>
        </p:spPr>
      </p:pic>
      <p:sp>
        <p:nvSpPr>
          <p:cNvPr id="14" name="Google Shape;98;p16"/>
          <p:cNvSpPr txBox="1">
            <a:spLocks/>
          </p:cNvSpPr>
          <p:nvPr/>
        </p:nvSpPr>
        <p:spPr>
          <a:xfrm>
            <a:off x="575810" y="3404444"/>
            <a:ext cx="779762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</a:t>
            </a:r>
            <a:r>
              <a:rPr lang="it-IT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it-IT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</a:t>
            </a:r>
            <a:r>
              <a:rPr lang="it-IT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attention</a:t>
            </a:r>
            <a:endParaRPr lang="it-IT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9" name="Google Shape;125;p19"/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Mandatory task (role labeling)</a:t>
            </a:r>
          </a:p>
          <a:p>
            <a:pPr marL="457200" indent="-355600">
              <a:buSzPts val="2000"/>
              <a:buFont typeface="Arial"/>
              <a:buChar char="▸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Extension 2</a:t>
            </a:r>
          </a:p>
          <a:p>
            <a:pPr marL="457200" indent="-355600">
              <a:buSzPts val="2000"/>
              <a:buFont typeface="Arial"/>
              <a:buChar char="▸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an alignment between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BabelNet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synsets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PropBank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predicates</a:t>
            </a:r>
          </a:p>
          <a:p>
            <a:pPr marL="457200" lvl="1" indent="-355600">
              <a:buSzPts val="2000"/>
              <a:buFont typeface="Arial"/>
              <a:buChar char="▸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Predicate identification and disambiguation</a:t>
            </a: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838250" y="858619"/>
            <a:ext cx="2937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  <a:sym typeface="Montserrat"/>
              </a:rPr>
              <a:t>Project tasks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9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sz="7200" dirty="0">
              <a:solidFill>
                <a:srgbClr val="FF98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Mandatory task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414;p37"/>
          <p:cNvSpPr txBox="1">
            <a:spLocks/>
          </p:cNvSpPr>
          <p:nvPr/>
        </p:nvSpPr>
        <p:spPr>
          <a:xfrm>
            <a:off x="838250" y="1019250"/>
            <a:ext cx="4586505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err="1" smtClean="0">
                <a:solidFill>
                  <a:srgbClr val="FF9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Neural</a:t>
            </a:r>
            <a:r>
              <a:rPr lang="it-IT" sz="3600" b="1" dirty="0" smtClean="0">
                <a:solidFill>
                  <a:srgbClr val="FF9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600" b="1" dirty="0" err="1" smtClean="0">
                <a:solidFill>
                  <a:srgbClr val="FF9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it-IT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25;p19"/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Embeddings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layer (Glove + POS tags + predicate flags)</a:t>
            </a:r>
          </a:p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BiLSTM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55600">
              <a:buSzPts val="2000"/>
              <a:buFont typeface="Arial"/>
              <a:buChar char="▸"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classifier</a:t>
            </a: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414;p37"/>
          <p:cNvSpPr txBox="1">
            <a:spLocks/>
          </p:cNvSpPr>
          <p:nvPr/>
        </p:nvSpPr>
        <p:spPr>
          <a:xfrm>
            <a:off x="838250" y="1019250"/>
            <a:ext cx="4586505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err="1" smtClean="0">
                <a:solidFill>
                  <a:srgbClr val="FF9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</a:t>
            </a:r>
            <a:endParaRPr lang="it-IT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25;p19"/>
          <p:cNvSpPr txBox="1">
            <a:spLocks/>
          </p:cNvSpPr>
          <p:nvPr/>
        </p:nvSpPr>
        <p:spPr>
          <a:xfrm>
            <a:off x="838250" y="1504950"/>
            <a:ext cx="5324100" cy="2676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Parse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CoNLL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2009 dataset</a:t>
            </a:r>
          </a:p>
          <a:p>
            <a:pPr marL="457200" indent="-3556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lemmas, POS tags and roles into integer values</a:t>
            </a:r>
          </a:p>
          <a:p>
            <a:pPr marL="457200" indent="-3556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them into a list</a:t>
            </a:r>
          </a:p>
          <a:p>
            <a:pPr marL="457200" indent="-355600">
              <a:buSzPts val="2000"/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 the list into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sub-lists</a:t>
            </a:r>
          </a:p>
          <a:p>
            <a:pPr marL="457200" indent="-355600">
              <a:buSzPts val="2000"/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the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BiLSTM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passing lemmas + POS tags + predicate flags (batches) and roles (labels)</a:t>
            </a:r>
          </a:p>
          <a:p>
            <a:pPr marL="457200" indent="-355600">
              <a:buSzPts val="2000"/>
              <a:buFont typeface="+mj-lt"/>
              <a:buAutoNum type="arabicPeriod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the model</a:t>
            </a: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414;p37"/>
          <p:cNvSpPr txBox="1">
            <a:spLocks/>
          </p:cNvSpPr>
          <p:nvPr/>
        </p:nvSpPr>
        <p:spPr>
          <a:xfrm>
            <a:off x="838250" y="1019250"/>
            <a:ext cx="4586505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err="1" smtClean="0">
                <a:solidFill>
                  <a:srgbClr val="FF98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it-IT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Google Shape;280;p27"/>
          <p:cNvGraphicFramePr/>
          <p:nvPr>
            <p:extLst>
              <p:ext uri="{D42A27DB-BD31-4B8C-83A1-F6EECF244321}">
                <p14:modId xmlns:p14="http://schemas.microsoft.com/office/powerpoint/2010/main" val="112823483"/>
              </p:ext>
            </p:extLst>
          </p:nvPr>
        </p:nvGraphicFramePr>
        <p:xfrm>
          <a:off x="390417" y="1761800"/>
          <a:ext cx="6811766" cy="1161105"/>
        </p:xfrm>
        <a:graphic>
          <a:graphicData uri="http://schemas.openxmlformats.org/drawingml/2006/table">
            <a:tbl>
              <a:tblPr>
                <a:noFill/>
                <a:tableStyleId>{32699715-49F2-4082-ADBF-E8767B49B7A4}</a:tableStyleId>
              </a:tblPr>
              <a:tblGrid>
                <a:gridCol w="170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064">
                  <a:extLst>
                    <a:ext uri="{9D8B030D-6E8A-4147-A177-3AD203B41FA5}">
                      <a16:colId xmlns:a16="http://schemas.microsoft.com/office/drawing/2014/main" val="3294374553"/>
                    </a:ext>
                  </a:extLst>
                </a:gridCol>
              </a:tblGrid>
              <a:tr h="455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Batch</a:t>
                      </a:r>
                      <a:r>
                        <a:rPr lang="en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 size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Hidden size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Optimizer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Learning rate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10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128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Adam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0.001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280;p27"/>
          <p:cNvGraphicFramePr/>
          <p:nvPr>
            <p:extLst>
              <p:ext uri="{D42A27DB-BD31-4B8C-83A1-F6EECF244321}">
                <p14:modId xmlns:p14="http://schemas.microsoft.com/office/powerpoint/2010/main" val="741755304"/>
              </p:ext>
            </p:extLst>
          </p:nvPr>
        </p:nvGraphicFramePr>
        <p:xfrm>
          <a:off x="390417" y="3179755"/>
          <a:ext cx="6811766" cy="1161105"/>
        </p:xfrm>
        <a:graphic>
          <a:graphicData uri="http://schemas.openxmlformats.org/drawingml/2006/table">
            <a:tbl>
              <a:tblPr>
                <a:noFill/>
                <a:tableStyleId>{32699715-49F2-4082-ADBF-E8767B49B7A4}</a:tableStyleId>
              </a:tblPr>
              <a:tblGrid>
                <a:gridCol w="170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064">
                  <a:extLst>
                    <a:ext uri="{9D8B030D-6E8A-4147-A177-3AD203B41FA5}">
                      <a16:colId xmlns:a16="http://schemas.microsoft.com/office/drawing/2014/main" val="3294374553"/>
                    </a:ext>
                  </a:extLst>
                </a:gridCol>
              </a:tblGrid>
              <a:tr h="455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F1 (Macro)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Precision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Recall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Accuracy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76,8</a:t>
                      </a:r>
                      <a:r>
                        <a:rPr lang="en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67,7 %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88,8</a:t>
                      </a:r>
                      <a:r>
                        <a:rPr lang="it-IT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96,6 %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6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br>
              <a:rPr lang="en" sz="7200" dirty="0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Extension 2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7" name="Google Shape;387;p34"/>
          <p:cNvSpPr txBox="1">
            <a:spLocks noGrp="1"/>
          </p:cNvSpPr>
          <p:nvPr>
            <p:ph type="sldNum" idx="4294967295"/>
          </p:nvPr>
        </p:nvSpPr>
        <p:spPr>
          <a:xfrm>
            <a:off x="8596313" y="4749800"/>
            <a:ext cx="547687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10" name="Google Shape;414;p37"/>
          <p:cNvSpPr txBox="1">
            <a:spLocks/>
          </p:cNvSpPr>
          <p:nvPr/>
        </p:nvSpPr>
        <p:spPr>
          <a:xfrm>
            <a:off x="838250" y="1019250"/>
            <a:ext cx="4586505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HW2 </a:t>
            </a:r>
            <a:r>
              <a:rPr lang="it-IT" sz="3600" b="1" dirty="0" err="1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</a:t>
            </a:r>
            <a:endParaRPr lang="it-IT" sz="3600" b="1" dirty="0">
              <a:solidFill>
                <a:srgbClr val="CDDC3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125;p19"/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▸"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Embeddings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layer (Glove + POS tags)</a:t>
            </a:r>
          </a:p>
          <a:p>
            <a:pPr marL="457200" indent="-355600">
              <a:buSzPts val="2000"/>
              <a:buFont typeface="Arial"/>
              <a:buChar char="▸"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BiLSTM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55600">
              <a:buSzPts val="2000"/>
              <a:buFont typeface="Arial"/>
              <a:buChar char="▸"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classifier</a:t>
            </a:r>
          </a:p>
          <a:p>
            <a:pPr>
              <a:spcBef>
                <a:spcPts val="600"/>
              </a:spcBef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10" name="Google Shape;414;p37"/>
          <p:cNvSpPr txBox="1">
            <a:spLocks/>
          </p:cNvSpPr>
          <p:nvPr/>
        </p:nvSpPr>
        <p:spPr>
          <a:xfrm>
            <a:off x="838250" y="1019250"/>
            <a:ext cx="4586505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b="1" dirty="0" err="1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</a:t>
            </a:r>
            <a:r>
              <a:rPr lang="it-IT" sz="3600" b="1" dirty="0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600" b="1" dirty="0" err="1" smtClean="0">
                <a:solidFill>
                  <a:srgbClr val="CDDC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parameters</a:t>
            </a:r>
            <a:endParaRPr lang="it-IT" sz="3600" b="1" dirty="0">
              <a:solidFill>
                <a:srgbClr val="CDDC3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125;p19"/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Google Shape;280;p27"/>
          <p:cNvGraphicFramePr/>
          <p:nvPr>
            <p:extLst>
              <p:ext uri="{D42A27DB-BD31-4B8C-83A1-F6EECF244321}">
                <p14:modId xmlns:p14="http://schemas.microsoft.com/office/powerpoint/2010/main" val="14118441"/>
              </p:ext>
            </p:extLst>
          </p:nvPr>
        </p:nvGraphicFramePr>
        <p:xfrm>
          <a:off x="390417" y="2542637"/>
          <a:ext cx="6811766" cy="1161105"/>
        </p:xfrm>
        <a:graphic>
          <a:graphicData uri="http://schemas.openxmlformats.org/drawingml/2006/table">
            <a:tbl>
              <a:tblPr>
                <a:noFill/>
                <a:tableStyleId>{32699715-49F2-4082-ADBF-E8767B49B7A4}</a:tableStyleId>
              </a:tblPr>
              <a:tblGrid>
                <a:gridCol w="170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064">
                  <a:extLst>
                    <a:ext uri="{9D8B030D-6E8A-4147-A177-3AD203B41FA5}">
                      <a16:colId xmlns:a16="http://schemas.microsoft.com/office/drawing/2014/main" val="3294374553"/>
                    </a:ext>
                  </a:extLst>
                </a:gridCol>
              </a:tblGrid>
              <a:tr h="455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Batch</a:t>
                      </a:r>
                      <a:r>
                        <a:rPr lang="en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 size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Hidden size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Optimizer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Learning rate</a:t>
                      </a:r>
                      <a:endPara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10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100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Adam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" panose="020B0502040204020203" pitchFamily="34" charset="0"/>
                          <a:ea typeface="Karla"/>
                          <a:cs typeface="Segoe UI" panose="020B0502040204020203" pitchFamily="34" charset="0"/>
                          <a:sym typeface="Karla"/>
                        </a:rPr>
                        <a:t>0.001</a:t>
                      </a:r>
                      <a:endParaRPr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Karla"/>
                        <a:cs typeface="Segoe UI" panose="020B0502040204020203" pitchFamily="34" charset="0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6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287</Words>
  <Application>Microsoft Office PowerPoint</Application>
  <PresentationFormat>Presentazione su schermo (16:9)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Karla</vt:lpstr>
      <vt:lpstr>Montserrat</vt:lpstr>
      <vt:lpstr>Segoe UI</vt:lpstr>
      <vt:lpstr>Arviragus template</vt:lpstr>
      <vt:lpstr>Emanuele Alessi NLP HW3 Presentation</vt:lpstr>
      <vt:lpstr>Presentazione standard di PowerPoint</vt:lpstr>
      <vt:lpstr>1. Mandatory task</vt:lpstr>
      <vt:lpstr>Presentazione standard di PowerPoint</vt:lpstr>
      <vt:lpstr>Presentazione standard di PowerPoint</vt:lpstr>
      <vt:lpstr>Presentazione standard di PowerPoint</vt:lpstr>
      <vt:lpstr>2. Extension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Emanuele Alessi NLP HW3 Presentation</dc:title>
  <dc:creator>Emanuele</dc:creator>
  <cp:lastModifiedBy>Emanuele</cp:lastModifiedBy>
  <cp:revision>26</cp:revision>
  <dcterms:modified xsi:type="dcterms:W3CDTF">2018-09-25T07:21:36Z</dcterms:modified>
</cp:coreProperties>
</file>