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89" r:id="rId8"/>
    <p:sldId id="291" r:id="rId9"/>
    <p:sldId id="264" r:id="rId10"/>
    <p:sldId id="266" r:id="rId11"/>
    <p:sldId id="293" r:id="rId12"/>
    <p:sldId id="283" r:id="rId13"/>
    <p:sldId id="275" r:id="rId14"/>
    <p:sldId id="306" r:id="rId15"/>
    <p:sldId id="292" r:id="rId16"/>
    <p:sldId id="318" r:id="rId17"/>
    <p:sldId id="319" r:id="rId18"/>
    <p:sldId id="320" r:id="rId19"/>
    <p:sldId id="307" r:id="rId20"/>
    <p:sldId id="290" r:id="rId21"/>
    <p:sldId id="310" r:id="rId22"/>
    <p:sldId id="311" r:id="rId23"/>
    <p:sldId id="312" r:id="rId24"/>
    <p:sldId id="313" r:id="rId25"/>
    <p:sldId id="315" r:id="rId26"/>
    <p:sldId id="316" r:id="rId27"/>
    <p:sldId id="314" r:id="rId28"/>
    <p:sldId id="302" r:id="rId29"/>
    <p:sldId id="317" r:id="rId30"/>
    <p:sldId id="25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F3A35-3F68-4FE8-A2A2-A27651A7149A}" type="doc">
      <dgm:prSet loTypeId="urn:microsoft.com/office/officeart/2005/8/layout/pyramid1" loCatId="pyramid" qsTypeId="urn:microsoft.com/office/officeart/2005/8/quickstyle/3d4" qsCatId="3D" csTypeId="urn:microsoft.com/office/officeart/2005/8/colors/accent1_2" csCatId="accent1" phldr="1"/>
      <dgm:spPr/>
    </dgm:pt>
    <dgm:pt modelId="{CF616DB3-CFCC-48C7-86EE-0C4154142DDD}">
      <dgm:prSet phldrT="[文本]"/>
      <dgm:spPr>
        <a:gradFill rotWithShape="0">
          <a:gsLst>
            <a:gs pos="5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</dgm:spPr>
      <dgm:t>
        <a:bodyPr/>
        <a:lstStyle/>
        <a:p>
          <a:endParaRPr lang="zh-CN" altLang="en-US" dirty="0"/>
        </a:p>
      </dgm:t>
    </dgm:pt>
    <dgm:pt modelId="{AF6AC03F-2B5C-4D53-A671-FB7439969DE5}" type="parTrans" cxnId="{33140A7F-D4F7-4D81-9677-586C6558615E}">
      <dgm:prSet/>
      <dgm:spPr/>
      <dgm:t>
        <a:bodyPr/>
        <a:lstStyle/>
        <a:p>
          <a:endParaRPr lang="zh-CN" altLang="en-US"/>
        </a:p>
      </dgm:t>
    </dgm:pt>
    <dgm:pt modelId="{44E90016-CACC-4A03-9C46-596EC9B571C5}" type="sibTrans" cxnId="{33140A7F-D4F7-4D81-9677-586C6558615E}">
      <dgm:prSet/>
      <dgm:spPr/>
      <dgm:t>
        <a:bodyPr/>
        <a:lstStyle/>
        <a:p>
          <a:endParaRPr lang="zh-CN" altLang="en-US"/>
        </a:p>
      </dgm:t>
    </dgm:pt>
    <dgm:pt modelId="{842A833D-6D9D-400E-BE7B-50F7E9196776}">
      <dgm:prSet phldrT="[文本]"/>
      <dgm:spPr>
        <a:gradFill rotWithShape="0">
          <a:gsLst>
            <a:gs pos="0">
              <a:schemeClr val="bg1">
                <a:lumMod val="50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</dgm:spPr>
      <dgm:t>
        <a:bodyPr/>
        <a:lstStyle/>
        <a:p>
          <a:endParaRPr lang="zh-CN" altLang="en-US" dirty="0"/>
        </a:p>
      </dgm:t>
    </dgm:pt>
    <dgm:pt modelId="{3DF302F9-51C7-439B-ADC5-B181C0E41DFC}" type="parTrans" cxnId="{097539B1-D7F8-4A32-BEC5-EFE2EBCBD353}">
      <dgm:prSet/>
      <dgm:spPr/>
      <dgm:t>
        <a:bodyPr/>
        <a:lstStyle/>
        <a:p>
          <a:endParaRPr lang="zh-CN" altLang="en-US"/>
        </a:p>
      </dgm:t>
    </dgm:pt>
    <dgm:pt modelId="{EAE3FCA5-E69D-43E3-A7D1-064C02F1B7AD}" type="sibTrans" cxnId="{097539B1-D7F8-4A32-BEC5-EFE2EBCBD353}">
      <dgm:prSet/>
      <dgm:spPr/>
      <dgm:t>
        <a:bodyPr/>
        <a:lstStyle/>
        <a:p>
          <a:endParaRPr lang="zh-CN" altLang="en-US"/>
        </a:p>
      </dgm:t>
    </dgm:pt>
    <dgm:pt modelId="{0397D506-DAAD-4E60-8B24-D9A53512E01A}">
      <dgm:prSet phldrT="[文本]"/>
      <dgm:sp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dgm:spPr>
      <dgm:t>
        <a:bodyPr/>
        <a:lstStyle/>
        <a:p>
          <a:endParaRPr lang="zh-CN" altLang="en-US" dirty="0"/>
        </a:p>
      </dgm:t>
    </dgm:pt>
    <dgm:pt modelId="{A76D21E4-E6A1-4D31-BF8C-FD5ECE9D01AE}" type="parTrans" cxnId="{B521F667-F92C-431D-8A8B-590BFFA68403}">
      <dgm:prSet/>
      <dgm:spPr/>
      <dgm:t>
        <a:bodyPr/>
        <a:lstStyle/>
        <a:p>
          <a:endParaRPr lang="zh-CN" altLang="en-US"/>
        </a:p>
      </dgm:t>
    </dgm:pt>
    <dgm:pt modelId="{0F4F8188-D398-4078-BBC0-69732251E5FB}" type="sibTrans" cxnId="{B521F667-F92C-431D-8A8B-590BFFA68403}">
      <dgm:prSet/>
      <dgm:spPr/>
      <dgm:t>
        <a:bodyPr/>
        <a:lstStyle/>
        <a:p>
          <a:endParaRPr lang="zh-CN" altLang="en-US"/>
        </a:p>
      </dgm:t>
    </dgm:pt>
    <dgm:pt modelId="{6B2F367B-8FAB-4E9A-992B-DF41F75DBE97}">
      <dgm:prSet/>
      <dgm:spPr>
        <a:gradFill rotWithShape="0">
          <a:gsLst>
            <a:gs pos="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</dgm:spPr>
      <dgm:t>
        <a:bodyPr/>
        <a:lstStyle/>
        <a:p>
          <a:endParaRPr lang="zh-CN" altLang="en-US"/>
        </a:p>
      </dgm:t>
    </dgm:pt>
    <dgm:pt modelId="{46BAD185-5C45-4D3B-9EC5-B979C9359BA4}" type="parTrans" cxnId="{59573A1D-1ADC-48B5-BBF5-93596A20BA40}">
      <dgm:prSet/>
      <dgm:spPr/>
      <dgm:t>
        <a:bodyPr/>
        <a:lstStyle/>
        <a:p>
          <a:endParaRPr lang="zh-CN" altLang="en-US"/>
        </a:p>
      </dgm:t>
    </dgm:pt>
    <dgm:pt modelId="{B27749E9-1F8C-4979-961C-30727D4940CA}" type="sibTrans" cxnId="{59573A1D-1ADC-48B5-BBF5-93596A20BA40}">
      <dgm:prSet/>
      <dgm:spPr/>
      <dgm:t>
        <a:bodyPr/>
        <a:lstStyle/>
        <a:p>
          <a:endParaRPr lang="zh-CN" altLang="en-US"/>
        </a:p>
      </dgm:t>
    </dgm:pt>
    <dgm:pt modelId="{EA57C5D4-EE90-44F5-B043-4CF16B540117}" type="pres">
      <dgm:prSet presAssocID="{112F3A35-3F68-4FE8-A2A2-A27651A7149A}" presName="Name0" presStyleCnt="0">
        <dgm:presLayoutVars>
          <dgm:dir/>
          <dgm:animLvl val="lvl"/>
          <dgm:resizeHandles val="exact"/>
        </dgm:presLayoutVars>
      </dgm:prSet>
      <dgm:spPr/>
    </dgm:pt>
    <dgm:pt modelId="{D7550682-1EB0-433E-8B54-DC4A065F6355}" type="pres">
      <dgm:prSet presAssocID="{CF616DB3-CFCC-48C7-86EE-0C4154142DDD}" presName="Name8" presStyleCnt="0"/>
      <dgm:spPr/>
    </dgm:pt>
    <dgm:pt modelId="{A587229E-54E0-4190-94D8-A7F2FE6908AE}" type="pres">
      <dgm:prSet presAssocID="{CF616DB3-CFCC-48C7-86EE-0C4154142DDD}" presName="level" presStyleLbl="node1" presStyleIdx="0" presStyleCnt="4" custScaleY="2219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CF1248-1463-444B-A969-9F91810C6A83}" type="pres">
      <dgm:prSet presAssocID="{CF616DB3-CFCC-48C7-86EE-0C4154142DD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B58C3-A530-48D8-B24E-B819EA439B7D}" type="pres">
      <dgm:prSet presAssocID="{842A833D-6D9D-400E-BE7B-50F7E9196776}" presName="Name8" presStyleCnt="0"/>
      <dgm:spPr/>
    </dgm:pt>
    <dgm:pt modelId="{99C213AF-6636-453A-880B-A845E6196EF2}" type="pres">
      <dgm:prSet presAssocID="{842A833D-6D9D-400E-BE7B-50F7E9196776}" presName="level" presStyleLbl="node1" presStyleIdx="1" presStyleCnt="4" custScaleY="8485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4912F-B352-40BA-8AA3-F01128B3945A}" type="pres">
      <dgm:prSet presAssocID="{842A833D-6D9D-400E-BE7B-50F7E919677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2C693C-F1C3-4228-BF64-A74942772133}" type="pres">
      <dgm:prSet presAssocID="{6B2F367B-8FAB-4E9A-992B-DF41F75DBE97}" presName="Name8" presStyleCnt="0"/>
      <dgm:spPr/>
    </dgm:pt>
    <dgm:pt modelId="{6A6AE828-B872-46F4-9BC4-673E6F9676EF}" type="pres">
      <dgm:prSet presAssocID="{6B2F367B-8FAB-4E9A-992B-DF41F75DBE97}" presName="level" presStyleLbl="node1" presStyleIdx="2" presStyleCnt="4" custScaleY="6879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AE46C-A5A3-4D1B-A959-1F6CC88E50A1}" type="pres">
      <dgm:prSet presAssocID="{6B2F367B-8FAB-4E9A-992B-DF41F75DBE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BDF807-6CA9-41D6-86B8-003E2CDA2BCF}" type="pres">
      <dgm:prSet presAssocID="{0397D506-DAAD-4E60-8B24-D9A53512E01A}" presName="Name8" presStyleCnt="0"/>
      <dgm:spPr/>
    </dgm:pt>
    <dgm:pt modelId="{AD7D9999-1744-4A00-B131-87922DC527FA}" type="pres">
      <dgm:prSet presAssocID="{0397D506-DAAD-4E60-8B24-D9A53512E01A}" presName="level" presStyleLbl="node1" presStyleIdx="3" presStyleCnt="4" custScaleY="1844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E75D91-0AC9-416D-A83B-DCF0D3EC29B4}" type="pres">
      <dgm:prSet presAssocID="{0397D506-DAAD-4E60-8B24-D9A53512E0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537DBC-9794-4AEF-A885-9AF46D516206}" type="presOf" srcId="{0397D506-DAAD-4E60-8B24-D9A53512E01A}" destId="{D4E75D91-0AC9-416D-A83B-DCF0D3EC29B4}" srcOrd="1" destOrd="0" presId="urn:microsoft.com/office/officeart/2005/8/layout/pyramid1"/>
    <dgm:cxn modelId="{D424DA13-42CA-40E2-BDC3-9835C82C49BD}" type="presOf" srcId="{842A833D-6D9D-400E-BE7B-50F7E9196776}" destId="{2E74912F-B352-40BA-8AA3-F01128B3945A}" srcOrd="1" destOrd="0" presId="urn:microsoft.com/office/officeart/2005/8/layout/pyramid1"/>
    <dgm:cxn modelId="{E4FA540C-55D5-4848-9D34-5D01235FD05F}" type="presOf" srcId="{CF616DB3-CFCC-48C7-86EE-0C4154142DDD}" destId="{A587229E-54E0-4190-94D8-A7F2FE6908AE}" srcOrd="0" destOrd="0" presId="urn:microsoft.com/office/officeart/2005/8/layout/pyramid1"/>
    <dgm:cxn modelId="{B521F667-F92C-431D-8A8B-590BFFA68403}" srcId="{112F3A35-3F68-4FE8-A2A2-A27651A7149A}" destId="{0397D506-DAAD-4E60-8B24-D9A53512E01A}" srcOrd="3" destOrd="0" parTransId="{A76D21E4-E6A1-4D31-BF8C-FD5ECE9D01AE}" sibTransId="{0F4F8188-D398-4078-BBC0-69732251E5FB}"/>
    <dgm:cxn modelId="{C8566FA0-B629-4185-A0CB-D978F8AE1018}" type="presOf" srcId="{112F3A35-3F68-4FE8-A2A2-A27651A7149A}" destId="{EA57C5D4-EE90-44F5-B043-4CF16B540117}" srcOrd="0" destOrd="0" presId="urn:microsoft.com/office/officeart/2005/8/layout/pyramid1"/>
    <dgm:cxn modelId="{9237BF93-F82C-4B81-8CA5-AF3EF4A032FE}" type="presOf" srcId="{6B2F367B-8FAB-4E9A-992B-DF41F75DBE97}" destId="{6A6AE828-B872-46F4-9BC4-673E6F9676EF}" srcOrd="0" destOrd="0" presId="urn:microsoft.com/office/officeart/2005/8/layout/pyramid1"/>
    <dgm:cxn modelId="{456AFB87-5DD0-43B0-BB44-8FF4B97B3908}" type="presOf" srcId="{842A833D-6D9D-400E-BE7B-50F7E9196776}" destId="{99C213AF-6636-453A-880B-A845E6196EF2}" srcOrd="0" destOrd="0" presId="urn:microsoft.com/office/officeart/2005/8/layout/pyramid1"/>
    <dgm:cxn modelId="{59573A1D-1ADC-48B5-BBF5-93596A20BA40}" srcId="{112F3A35-3F68-4FE8-A2A2-A27651A7149A}" destId="{6B2F367B-8FAB-4E9A-992B-DF41F75DBE97}" srcOrd="2" destOrd="0" parTransId="{46BAD185-5C45-4D3B-9EC5-B979C9359BA4}" sibTransId="{B27749E9-1F8C-4979-961C-30727D4940CA}"/>
    <dgm:cxn modelId="{9416B798-080D-47C1-B08F-A468A6DF3347}" type="presOf" srcId="{0397D506-DAAD-4E60-8B24-D9A53512E01A}" destId="{AD7D9999-1744-4A00-B131-87922DC527FA}" srcOrd="0" destOrd="0" presId="urn:microsoft.com/office/officeart/2005/8/layout/pyramid1"/>
    <dgm:cxn modelId="{097539B1-D7F8-4A32-BEC5-EFE2EBCBD353}" srcId="{112F3A35-3F68-4FE8-A2A2-A27651A7149A}" destId="{842A833D-6D9D-400E-BE7B-50F7E9196776}" srcOrd="1" destOrd="0" parTransId="{3DF302F9-51C7-439B-ADC5-B181C0E41DFC}" sibTransId="{EAE3FCA5-E69D-43E3-A7D1-064C02F1B7AD}"/>
    <dgm:cxn modelId="{A696903A-45E9-4212-8247-DBFCE2FA4B81}" type="presOf" srcId="{6B2F367B-8FAB-4E9A-992B-DF41F75DBE97}" destId="{413AE46C-A5A3-4D1B-A959-1F6CC88E50A1}" srcOrd="1" destOrd="0" presId="urn:microsoft.com/office/officeart/2005/8/layout/pyramid1"/>
    <dgm:cxn modelId="{33140A7F-D4F7-4D81-9677-586C6558615E}" srcId="{112F3A35-3F68-4FE8-A2A2-A27651A7149A}" destId="{CF616DB3-CFCC-48C7-86EE-0C4154142DDD}" srcOrd="0" destOrd="0" parTransId="{AF6AC03F-2B5C-4D53-A671-FB7439969DE5}" sibTransId="{44E90016-CACC-4A03-9C46-596EC9B571C5}"/>
    <dgm:cxn modelId="{5DC77025-D2B5-452A-9C00-35895591FAE3}" type="presOf" srcId="{CF616DB3-CFCC-48C7-86EE-0C4154142DDD}" destId="{9FCF1248-1463-444B-A969-9F91810C6A83}" srcOrd="1" destOrd="0" presId="urn:microsoft.com/office/officeart/2005/8/layout/pyramid1"/>
    <dgm:cxn modelId="{0C2FD175-1D6A-4096-BF3E-060AEDAD91D6}" type="presParOf" srcId="{EA57C5D4-EE90-44F5-B043-4CF16B540117}" destId="{D7550682-1EB0-433E-8B54-DC4A065F6355}" srcOrd="0" destOrd="0" presId="urn:microsoft.com/office/officeart/2005/8/layout/pyramid1"/>
    <dgm:cxn modelId="{1492BA2E-CCAF-4A62-A695-5F437AF146FD}" type="presParOf" srcId="{D7550682-1EB0-433E-8B54-DC4A065F6355}" destId="{A587229E-54E0-4190-94D8-A7F2FE6908AE}" srcOrd="0" destOrd="0" presId="urn:microsoft.com/office/officeart/2005/8/layout/pyramid1"/>
    <dgm:cxn modelId="{7FCE5519-5C79-451B-9B76-192338314CDA}" type="presParOf" srcId="{D7550682-1EB0-433E-8B54-DC4A065F6355}" destId="{9FCF1248-1463-444B-A969-9F91810C6A83}" srcOrd="1" destOrd="0" presId="urn:microsoft.com/office/officeart/2005/8/layout/pyramid1"/>
    <dgm:cxn modelId="{2E441773-CFB9-4DE4-8A25-BAEDC06E14F1}" type="presParOf" srcId="{EA57C5D4-EE90-44F5-B043-4CF16B540117}" destId="{BDCB58C3-A530-48D8-B24E-B819EA439B7D}" srcOrd="1" destOrd="0" presId="urn:microsoft.com/office/officeart/2005/8/layout/pyramid1"/>
    <dgm:cxn modelId="{67239248-1CAD-47B1-97DE-246F424E2D59}" type="presParOf" srcId="{BDCB58C3-A530-48D8-B24E-B819EA439B7D}" destId="{99C213AF-6636-453A-880B-A845E6196EF2}" srcOrd="0" destOrd="0" presId="urn:microsoft.com/office/officeart/2005/8/layout/pyramid1"/>
    <dgm:cxn modelId="{668754C9-B2F0-4B3C-9449-6ABD18152F25}" type="presParOf" srcId="{BDCB58C3-A530-48D8-B24E-B819EA439B7D}" destId="{2E74912F-B352-40BA-8AA3-F01128B3945A}" srcOrd="1" destOrd="0" presId="urn:microsoft.com/office/officeart/2005/8/layout/pyramid1"/>
    <dgm:cxn modelId="{CE724EC3-AB46-42B0-B3FE-423889AFA36C}" type="presParOf" srcId="{EA57C5D4-EE90-44F5-B043-4CF16B540117}" destId="{342C693C-F1C3-4228-BF64-A74942772133}" srcOrd="2" destOrd="0" presId="urn:microsoft.com/office/officeart/2005/8/layout/pyramid1"/>
    <dgm:cxn modelId="{91533BC4-026F-487B-ACA7-79116FF3BE5C}" type="presParOf" srcId="{342C693C-F1C3-4228-BF64-A74942772133}" destId="{6A6AE828-B872-46F4-9BC4-673E6F9676EF}" srcOrd="0" destOrd="0" presId="urn:microsoft.com/office/officeart/2005/8/layout/pyramid1"/>
    <dgm:cxn modelId="{64DC942C-15F0-4FFD-866D-4A7382EE1C3F}" type="presParOf" srcId="{342C693C-F1C3-4228-BF64-A74942772133}" destId="{413AE46C-A5A3-4D1B-A959-1F6CC88E50A1}" srcOrd="1" destOrd="0" presId="urn:microsoft.com/office/officeart/2005/8/layout/pyramid1"/>
    <dgm:cxn modelId="{7FC6A500-A10A-4124-9134-D19FE5781C34}" type="presParOf" srcId="{EA57C5D4-EE90-44F5-B043-4CF16B540117}" destId="{D4BDF807-6CA9-41D6-86B8-003E2CDA2BCF}" srcOrd="3" destOrd="0" presId="urn:microsoft.com/office/officeart/2005/8/layout/pyramid1"/>
    <dgm:cxn modelId="{5B8AA5BB-8DF3-4AF1-B27F-9AEECB2543EF}" type="presParOf" srcId="{D4BDF807-6CA9-41D6-86B8-003E2CDA2BCF}" destId="{AD7D9999-1744-4A00-B131-87922DC527FA}" srcOrd="0" destOrd="0" presId="urn:microsoft.com/office/officeart/2005/8/layout/pyramid1"/>
    <dgm:cxn modelId="{5293013B-8997-4DD6-87D8-941F78EF40F4}" type="presParOf" srcId="{D4BDF807-6CA9-41D6-86B8-003E2CDA2BCF}" destId="{D4E75D91-0AC9-416D-A83B-DCF0D3EC29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21516-6F9D-484C-8D91-A1AE43805C87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E8114-23DC-4220-964D-AFC8C06541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0E555-CD9E-4650-AC5D-78CAC4C154C8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59FAB-238E-46EA-A1C5-9E5CABC425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5A445-2089-4423-9981-14184B726C0D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5260E-CF95-4AE7-813E-9E230019BB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F0B-02A6-4810-9CE2-5C630A46DBCD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0E67F-31B2-4C63-BD55-E97F9BFB3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E9DA2-44CF-405A-9BDB-E49825A1613D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71746-89D6-460B-9C59-FA3289466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03B81-56EA-48A8-8BC8-1998E041A70B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6E8F7-B077-442E-8B7C-22F38488D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AA24-B5FC-47BD-AE28-CFE941263F6A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D8105-E332-485F-8E59-2548EC70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C38C5-D3C7-4267-95D3-138BD6CE6BE4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A187E-62D8-4EE4-AF67-C8B96747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1AB4B-1D41-431E-9AAD-56F019035924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BB22E-CEB9-48EF-807C-4F92C9CFB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43177-FDEE-4B98-B1DD-0C723B54E46E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BA6C-AF71-434E-B730-62DC099FA1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9A82B-89C9-469C-9B07-4CDBABF80C7E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CDC92-32AF-45F2-8838-68610122AA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8" y="60325"/>
            <a:ext cx="82296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286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CC9209-57F0-4A0E-AC67-7FFBD1B3B5D6}" type="datetimeFigureOut">
              <a:rPr lang="zh-CN" altLang="en-US"/>
              <a:pPr>
                <a:defRPr/>
              </a:pPr>
              <a:t>2015-03-16-Monday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BEB896-73FC-4402-88CC-12AEFE590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souders.com/hpws/rule-min-http.ph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ouders.com/hpws/rule-gzip.php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ouders.com/hpws/rule-js-bottom.php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2fdevs/pen/pvvXoO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052736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避免坏请求</a:t>
            </a:r>
            <a:endParaRPr lang="en-US" altLang="zh-CN" sz="32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减少请求</a:t>
            </a: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次数</a:t>
            </a:r>
            <a:endParaRPr lang="zh-CN" altLang="en-US" sz="24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663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最佳实践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195844"/>
            <a:ext cx="4162425" cy="2581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512" y="2468795"/>
            <a:ext cx="4187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浏览器：我需要这个图片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服务器：我这边木有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浏览器：你确定？这边说你有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服务器：真木有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浏览器：这个可以有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服务器：</a:t>
            </a:r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……</a:t>
            </a:r>
            <a:endParaRPr lang="zh-CN" altLang="en-US" sz="24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5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8736" y="1006689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合并外部</a:t>
            </a:r>
            <a:r>
              <a:rPr lang="en-US" altLang="zh-CN" sz="3200" dirty="0" err="1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js</a:t>
            </a:r>
            <a:r>
              <a:rPr lang="en-US" altLang="zh-CN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 </a:t>
            </a:r>
            <a:r>
              <a:rPr lang="en-US" altLang="zh-CN" sz="3200" dirty="0" err="1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css</a:t>
            </a:r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文件</a:t>
            </a:r>
            <a:endParaRPr lang="en-US" altLang="zh-CN" sz="32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减少请求</a:t>
            </a: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次数</a:t>
            </a:r>
            <a:endParaRPr lang="zh-CN" altLang="en-US" sz="24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663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最佳实践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1660" y="1988840"/>
            <a:ext cx="1044116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5816" y="1988840"/>
            <a:ext cx="1044116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9972" y="1988840"/>
            <a:ext cx="205222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ain file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rot="-7620000">
            <a:off x="2200452" y="3220666"/>
            <a:ext cx="502463" cy="27265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600000">
            <a:off x="2781148" y="3223269"/>
            <a:ext cx="502463" cy="27265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779911" y="3933056"/>
            <a:ext cx="598175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11660" y="375942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拷贝合并成一个</a:t>
            </a:r>
            <a:endParaRPr lang="zh-CN" altLang="en-US" sz="24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9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最佳实践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50" y="980728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利用缓存</a:t>
            </a:r>
            <a:endParaRPr lang="en-US" altLang="zh-CN" sz="32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700808"/>
            <a:ext cx="70567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可缓存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image </a:t>
            </a:r>
            <a:r>
              <a:rPr lang="en-US" altLang="zh-CN" sz="24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css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js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等静态资源</a:t>
            </a:r>
            <a:endParaRPr lang="en-US" altLang="zh-CN" sz="24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457200" indent="-4572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缓存异步请求的数据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457200" indent="-4572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再次减少请求次数</a:t>
            </a:r>
            <a:endParaRPr lang="en-US" altLang="zh-CN" sz="24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5" y="2827944"/>
            <a:ext cx="6819048" cy="25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5" y="3717032"/>
            <a:ext cx="7219048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50" y="0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最佳实践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50" y="980728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整合图片</a:t>
            </a:r>
            <a:endParaRPr lang="en-US" altLang="zh-CN" sz="32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348880"/>
            <a:ext cx="2571750" cy="3819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512" y="2468795"/>
            <a:ext cx="418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整合图片，</a:t>
            </a:r>
            <a:r>
              <a:rPr lang="en-US" altLang="zh-CN" sz="2400" dirty="0" err="1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css</a:t>
            </a: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定位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还是</a:t>
            </a: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  <a:hlinkClick r:id="rId3"/>
              </a:rPr>
              <a:t>减少请求次数</a:t>
            </a: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！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endParaRPr lang="zh-CN" altLang="en-US" sz="24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58311"/>
            <a:ext cx="5028571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最佳实践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1124744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启用压缩</a:t>
            </a:r>
            <a:endParaRPr lang="en-US" altLang="zh-CN" sz="32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457200" indent="-4572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减少请求的数据量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457200" indent="-4572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达到更快的传输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5896" y="3717032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  <a:hlinkClick r:id="rId2"/>
              </a:rPr>
              <a:t>demo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0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663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最佳实践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1052736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避免</a:t>
            </a:r>
            <a:r>
              <a:rPr lang="en-US" altLang="zh-CN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CSS @import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1880" y="3796679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@import </a:t>
            </a:r>
            <a:r>
              <a:rPr lang="en-US" altLang="zh-CN" sz="2400" dirty="0" err="1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url</a:t>
            </a:r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(“style.css”)</a:t>
            </a:r>
            <a:endParaRPr lang="zh-CN" altLang="en-US" sz="24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9572" y="544522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&lt;link </a:t>
            </a:r>
            <a:r>
              <a:rPr lang="en-US" altLang="zh-CN" sz="2400" dirty="0" err="1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rel</a:t>
            </a:r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=“</a:t>
            </a:r>
            <a:r>
              <a:rPr lang="en-US" altLang="zh-CN" sz="2400" dirty="0" err="1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stylesheet”href</a:t>
            </a:r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=“</a:t>
            </a:r>
            <a:r>
              <a:rPr lang="en-US" altLang="zh-CN" sz="2400" dirty="0" err="1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style.css”type</a:t>
            </a:r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=“text/</a:t>
            </a:r>
            <a:r>
              <a:rPr lang="en-US" altLang="zh-CN" sz="2400" dirty="0" err="1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css</a:t>
            </a:r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”/&gt;</a:t>
            </a:r>
            <a:endParaRPr lang="zh-CN" altLang="en-US" sz="24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932040" y="4265267"/>
            <a:ext cx="360040" cy="1194519"/>
          </a:xfrm>
          <a:prstGeom prst="downArrow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536" y="170815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en-US" altLang="zh-CN" sz="2400" dirty="0" err="1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c</a:t>
            </a:r>
            <a:r>
              <a:rPr lang="en-US" altLang="zh-CN" sz="2400" dirty="0" err="1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ss</a:t>
            </a:r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 import</a:t>
            </a: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语句会顺序加载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阻塞浏览器的并行加载</a:t>
            </a:r>
            <a:endParaRPr lang="zh-CN" altLang="en-US" sz="24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5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最佳实践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442" y="980728"/>
            <a:ext cx="70567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优化样式表和脚本顺序</a:t>
            </a:r>
            <a:endParaRPr lang="en-US" altLang="zh-CN" sz="32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914400" lvl="1" indent="-457200">
              <a:buFont typeface="Microsoft JhengHei UI Light" panose="020B0304030504040204" pitchFamily="34" charset="-122"/>
              <a:buChar char="-"/>
            </a:pPr>
            <a:r>
              <a:rPr lang="en-US" altLang="zh-CN" sz="24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css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在前（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IE8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及以上已经没这个问题，咱可以不考虑）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914400" lvl="1" indent="-457200">
              <a:buFont typeface="Microsoft JhengHei UI Light" panose="020B0304030504040204" pitchFamily="34" charset="-122"/>
              <a:buChar char="-"/>
            </a:pPr>
            <a:r>
              <a:rPr lang="en-US" altLang="zh-CN" sz="24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js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在底（</a:t>
            </a:r>
            <a:r>
              <a:rPr lang="en-US" altLang="zh-CN" sz="2400" dirty="0" err="1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js</a:t>
            </a:r>
            <a:r>
              <a:rPr lang="zh-CN" altLang="en-US" sz="2400" dirty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执行会阻塞页面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渲染）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9912" y="3861048"/>
            <a:ext cx="131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  <a:hlinkClick r:id="rId2"/>
              </a:rPr>
              <a:t>demo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5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最佳实践</a:t>
            </a:r>
            <a:r>
              <a:rPr lang="en-US" altLang="zh-CN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-</a:t>
            </a:r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还有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1124744"/>
            <a:ext cx="78488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Microsoft JhengHei UI Light" panose="020B0304030504040204" pitchFamily="34" charset="-122"/>
              <a:buChar char="-"/>
            </a:pPr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将小的</a:t>
            </a:r>
            <a:r>
              <a:rPr lang="en-US" altLang="zh-CN" sz="32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js</a:t>
            </a:r>
            <a:r>
              <a:rPr lang="en-US" altLang="zh-CN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 </a:t>
            </a:r>
            <a:r>
              <a:rPr lang="en-US" altLang="zh-CN" sz="32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css</a:t>
            </a:r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内嵌到</a:t>
            </a:r>
            <a:r>
              <a:rPr lang="en-US" altLang="zh-CN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html</a:t>
            </a:r>
          </a:p>
          <a:p>
            <a:pPr marL="914400" lvl="1" indent="-4572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（减少文件量）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lvl="1" indent="-457200">
              <a:buFont typeface="Microsoft JhengHei UI Light" panose="020B0304030504040204" pitchFamily="34" charset="-122"/>
              <a:buChar char="-"/>
            </a:pPr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减少</a:t>
            </a:r>
            <a:r>
              <a:rPr lang="en-US" altLang="zh-CN" sz="32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dom</a:t>
            </a:r>
            <a:endParaRPr lang="en-US" altLang="zh-CN" sz="32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lvl="2" indent="-4572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（加快渲染）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457200" indent="-457200">
              <a:buFont typeface="Microsoft JhengHei UI Light" panose="020B0304030504040204" pitchFamily="34" charset="-122"/>
              <a:buChar char="-"/>
            </a:pPr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慎</a:t>
            </a:r>
            <a:r>
              <a:rPr lang="zh-CN" altLang="en-US" sz="3200" dirty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用</a:t>
            </a:r>
            <a:r>
              <a:rPr lang="en-US" altLang="zh-CN" sz="32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document.write</a:t>
            </a:r>
            <a:endParaRPr lang="en-US" altLang="zh-CN" sz="32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914400" lvl="1" indent="-4572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（也会阻塞渲染）</a:t>
            </a:r>
            <a:endParaRPr lang="en-US" altLang="zh-CN" sz="24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457200" indent="-457200">
              <a:buFont typeface="Microsoft JhengHei UI Light" panose="020B0304030504040204" pitchFamily="34" charset="-122"/>
              <a:buChar char="-"/>
            </a:pPr>
            <a:r>
              <a:rPr lang="zh-CN" altLang="en-US" sz="3200" dirty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使用文档碎片</a:t>
            </a:r>
            <a:r>
              <a:rPr lang="en-US" altLang="zh-CN" sz="32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createDocumentFragment</a:t>
            </a:r>
            <a:endParaRPr lang="en-US" altLang="zh-CN" sz="32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914400" lvl="1" indent="-4572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（避免每次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append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增加渲染次数）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4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回顾总结下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1124744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按这么说，我们两招王牌就是：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9832" y="3356992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 Light" panose="020B0304030504040204" pitchFamily="34" charset="-122"/>
              </a:rPr>
              <a:t>1.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 Light" panose="020B0304030504040204" pitchFamily="34" charset="-122"/>
              </a:rPr>
              <a:t>减少请求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JhengHei UI Light" panose="020B030403050404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 Light" panose="020B0304030504040204" pitchFamily="34" charset="-122"/>
              </a:rPr>
              <a:t>2.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 Light" panose="020B0304030504040204" pitchFamily="34" charset="-122"/>
              </a:rPr>
              <a:t>加快渲染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一个实例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512" y="1048380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Indi-Office</a:t>
            </a:r>
            <a:r>
              <a:rPr lang="zh-CN" altLang="en-US" sz="3200" dirty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选择人员地址</a:t>
            </a:r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树</a:t>
            </a:r>
            <a:endParaRPr lang="en-US" altLang="zh-CN" sz="32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2996952"/>
            <a:ext cx="7064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接近</a:t>
            </a:r>
            <a:r>
              <a:rPr lang="en-US" altLang="zh-CN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3</a:t>
            </a:r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万人加载速度</a:t>
            </a:r>
            <a:r>
              <a:rPr lang="en-US" altLang="zh-CN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50s</a:t>
            </a:r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，搜索速度近</a:t>
            </a:r>
            <a:r>
              <a:rPr lang="en-US" altLang="zh-CN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20s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数据量大，甚至导致页面无响应崩溃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267" y="1768863"/>
            <a:ext cx="580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背景和现状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3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6"/>
          <p:cNvSpPr txBox="1">
            <a:spLocks noChangeArrowheads="1"/>
          </p:cNvSpPr>
          <p:nvPr/>
        </p:nvSpPr>
        <p:spPr bwMode="auto">
          <a:xfrm>
            <a:off x="2267744" y="3140968"/>
            <a:ext cx="46987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前端性能优化实践</a:t>
            </a:r>
            <a:endParaRPr lang="zh-CN" altLang="en-US" sz="44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14340" name="TextBox 7"/>
          <p:cNvSpPr txBox="1">
            <a:spLocks noChangeArrowheads="1"/>
          </p:cNvSpPr>
          <p:nvPr/>
        </p:nvSpPr>
        <p:spPr bwMode="auto">
          <a:xfrm>
            <a:off x="6156325" y="4643438"/>
            <a:ext cx="20617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主讲人：许乐乐</a:t>
            </a:r>
            <a:endParaRPr lang="zh-CN" altLang="en-US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r>
              <a:rPr lang="zh-CN" altLang="en-US" dirty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时   间</a:t>
            </a:r>
            <a:r>
              <a:rPr lang="zh-CN" altLang="en-US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：</a:t>
            </a:r>
            <a:r>
              <a:rPr lang="en-US" altLang="zh-CN" dirty="0" smtClean="0">
                <a:latin typeface="Segoe UI Light" panose="020B0502040204020203" pitchFamily="34" charset="0"/>
                <a:ea typeface="微软雅黑" pitchFamily="34" charset="-122"/>
                <a:cs typeface="Segoe UI Light" panose="020B0502040204020203" pitchFamily="34" charset="0"/>
              </a:rPr>
              <a:t>2015.03.16</a:t>
            </a:r>
          </a:p>
          <a:p>
            <a:r>
              <a:rPr lang="zh-CN" altLang="en-US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地   点：北京</a:t>
            </a:r>
            <a:endParaRPr lang="zh-CN" altLang="en-US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1052736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增加每次</a:t>
            </a:r>
            <a:r>
              <a:rPr lang="zh-CN" altLang="en-US" sz="3200" dirty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请求的</a:t>
            </a:r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量</a:t>
            </a:r>
            <a:endParaRPr lang="en-US" altLang="zh-CN" sz="32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减少了请求次数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之前每次请求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500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是针对老旧浏览器设定的，数量已不再合适，改成最适合现代浏览器的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3000</a:t>
            </a: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请求次数从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60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次减少到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10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次</a:t>
            </a:r>
            <a:endParaRPr lang="en-US" altLang="zh-CN" sz="24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endParaRPr lang="zh-CN" altLang="en-US" sz="40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实例实践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356992"/>
            <a:ext cx="6238095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1052736"/>
            <a:ext cx="70567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请求数据使用</a:t>
            </a:r>
            <a:r>
              <a:rPr lang="en-US" altLang="zh-CN" sz="32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Json</a:t>
            </a:r>
            <a:endParaRPr lang="en-US" altLang="zh-CN" sz="32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之前是请求的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xml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，然后再转换成</a:t>
            </a:r>
            <a:r>
              <a:rPr lang="en-US" altLang="zh-CN" sz="24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Json</a:t>
            </a:r>
            <a:endParaRPr lang="en-US" altLang="zh-CN" sz="40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减少了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xml--&gt;</a:t>
            </a:r>
            <a:r>
              <a:rPr lang="en-US" altLang="zh-CN" sz="24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Json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的消耗（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3w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条数据多花费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4s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）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还删除了</a:t>
            </a:r>
            <a:r>
              <a:rPr lang="en-US" altLang="zh-CN" sz="24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xmlToJson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这么个</a:t>
            </a:r>
            <a:r>
              <a:rPr lang="en-US" altLang="zh-CN" sz="2400" dirty="0" err="1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Js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库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实例实践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8960"/>
            <a:ext cx="7180952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1052736"/>
            <a:ext cx="70567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等请求数据完成后再调用组件渲染</a:t>
            </a:r>
            <a:endParaRPr lang="en-US" altLang="zh-CN" sz="32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Angular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数据和显示是绑定的，所以每次数据变动的时候都会调用渲染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渲染次数从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60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次减少到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次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实例实践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9" y="2745507"/>
            <a:ext cx="8628571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1052736"/>
            <a:ext cx="70567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不使用</a:t>
            </a:r>
            <a:r>
              <a:rPr lang="en-US" altLang="zh-CN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Angular</a:t>
            </a:r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的</a:t>
            </a:r>
            <a:r>
              <a:rPr lang="en-US" altLang="zh-CN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filter</a:t>
            </a: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当时测试是会执行两次，影响了搜索的效率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重写了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filter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，还顺便缓存了用户名的拼音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571500" indent="-5715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搜索速度翻倍提升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实例实践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45507"/>
            <a:ext cx="8400000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1052736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搜索加</a:t>
            </a:r>
            <a:r>
              <a:rPr lang="en-US" altLang="zh-CN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timeout</a:t>
            </a: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取消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500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毫秒内的输入，以免数据量大的时候卡顿，提升用户体验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实例实践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5876190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1640" y="2636912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做了前面之后</a:t>
            </a: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有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所改观，但是没有解决根本问题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-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渲染慢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因为元素太多，怎么办？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实例实践</a:t>
            </a:r>
            <a:r>
              <a:rPr lang="en-US" altLang="zh-CN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-</a:t>
            </a:r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阶段回顾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4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rId2"/>
          </p:cNvPr>
          <p:cNvSpPr txBox="1"/>
          <p:nvPr/>
        </p:nvSpPr>
        <p:spPr>
          <a:xfrm>
            <a:off x="4067944" y="32849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  <a:hlinkClick r:id="rId2"/>
              </a:rPr>
              <a:t>请猛击！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实例实践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5229200"/>
            <a:ext cx="8182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想</a:t>
            </a:r>
            <a:r>
              <a:rPr lang="zh-CN" altLang="en-US" dirty="0" smtClean="0"/>
              <a:t>看原理？可查看：</a:t>
            </a:r>
            <a:endParaRPr lang="en-US" altLang="zh-CN" dirty="0" smtClean="0"/>
          </a:p>
          <a:p>
            <a:r>
              <a:rPr lang="en-US" altLang="zh-CN" dirty="0"/>
              <a:t>http://twofuckingdevelopers.com/2014/11/angularjs-virtual-list-directive-tutorial/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3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1052736"/>
            <a:ext cx="705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切片显示数据</a:t>
            </a: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渲染慢因为需要渲染的数据实在太多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所以一次就渲染定量的数据</a:t>
            </a:r>
            <a:endParaRPr lang="en-US" altLang="zh-CN" sz="24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342900" indent="-342900">
              <a:buFont typeface="Microsoft JhengHei UI Light" panose="020B0304030504040204" pitchFamily="34" charset="-122"/>
              <a:buChar char="-"/>
            </a:pP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需要渲染的数量从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3w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减少到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24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，渲染时间提升</a:t>
            </a:r>
            <a:r>
              <a:rPr lang="en-US" altLang="zh-CN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1250</a:t>
            </a:r>
            <a:r>
              <a:rPr lang="zh-CN" altLang="en-US" sz="24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倍！</a:t>
            </a:r>
            <a:endParaRPr lang="en-US" altLang="zh-CN" sz="2400" dirty="0" smtClean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实例实践</a:t>
            </a:r>
            <a:endParaRPr lang="zh-CN" altLang="en-US" sz="3200" dirty="0">
              <a:solidFill>
                <a:prstClr val="black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14839"/>
            <a:ext cx="8333333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优化工具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2636912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zh-CN" sz="2400" dirty="0"/>
              <a:t>Google </a:t>
            </a:r>
            <a:r>
              <a:rPr lang="en-US" altLang="zh-CN" sz="2400" dirty="0" err="1" smtClean="0"/>
              <a:t>PageSpeed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altLang="zh-CN" sz="2400" dirty="0" smtClean="0"/>
              <a:t>https</a:t>
            </a:r>
            <a:r>
              <a:rPr lang="en-US" altLang="zh-CN" sz="2400" dirty="0"/>
              <a:t>://developers.google.com/speed/docs/insights/rules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609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32" y="35509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一些想说的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2636912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是我们团队的一些经验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zh-CN" altLang="en-US" sz="240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通过</a:t>
            </a: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阅读</a:t>
            </a:r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,</a:t>
            </a: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观察和整理所得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这一切都是发掘浏览器本身的特性，所以理解浏览器很重要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zh-CN" altLang="en-US" sz="2400" dirty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技巧不难，简单还挺有趣，希望能引起大家的</a:t>
            </a: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重视</a:t>
            </a:r>
            <a:endParaRPr lang="en-US" altLang="zh-CN" sz="24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3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48478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zh-CN" altLang="en-US" sz="36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目的</a:t>
            </a:r>
            <a:endParaRPr lang="en-US" altLang="zh-CN" sz="36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zh-CN" altLang="en-US" sz="3600" dirty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讲</a:t>
            </a:r>
            <a:r>
              <a:rPr lang="zh-CN" altLang="en-US" sz="36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些什么</a:t>
            </a:r>
            <a:endParaRPr lang="en-US" altLang="zh-CN" sz="36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56" y="11663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摘要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632" y="2564904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Microsoft JhengHei UI Light" panose="020B0304030504040204" pitchFamily="34" charset="-122"/>
              <a:buChar char="-"/>
            </a:pPr>
            <a:r>
              <a:rPr lang="zh-CN" altLang="en-US" sz="36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分享积累的经验和了解的技巧</a:t>
            </a:r>
            <a:endParaRPr lang="en-US" altLang="zh-CN" sz="3600" dirty="0" smtClean="0">
              <a:latin typeface="Segoe UI Light" panose="020B0502040204020203" pitchFamily="34" charset="0"/>
              <a:ea typeface="Microsoft JhengHei UI Light" panose="020B0304030504040204" pitchFamily="34" charset="-122"/>
              <a:cs typeface="Segoe UI Light" panose="020B0502040204020203" pitchFamily="34" charset="0"/>
            </a:endParaRPr>
          </a:p>
          <a:p>
            <a:pPr marL="571500" indent="-571500">
              <a:lnSpc>
                <a:spcPct val="150000"/>
              </a:lnSpc>
              <a:buFont typeface="Microsoft JhengHei UI Light" panose="020B0304030504040204" pitchFamily="34" charset="-122"/>
              <a:buChar char="-"/>
            </a:pPr>
            <a:r>
              <a:rPr lang="zh-CN" altLang="en-US" sz="3600" dirty="0" smtClean="0">
                <a:latin typeface="Segoe UI Light" panose="020B0502040204020203" pitchFamily="34" charset="0"/>
                <a:ea typeface="Microsoft JhengHei UI Light" panose="020B0304030504040204" pitchFamily="34" charset="-122"/>
                <a:cs typeface="Segoe UI Light" panose="020B0502040204020203" pitchFamily="34" charset="0"/>
              </a:rPr>
              <a:t>大家一起参与进来探讨</a:t>
            </a:r>
            <a:endParaRPr lang="zh-CN" altLang="en-US" sz="3600" dirty="0">
              <a:latin typeface="Segoe UI Light" panose="020B0502040204020203" pitchFamily="34" charset="0"/>
              <a:ea typeface="Microsoft JhengHei UI Light" panose="020B030403050404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3588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7992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11" y="0"/>
            <a:ext cx="7092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讲</a:t>
            </a:r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些什么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91683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zh-CN" altLang="en-US" sz="36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性能优化</a:t>
            </a:r>
            <a:endParaRPr lang="en-US" altLang="zh-CN" sz="36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一些具体可用的手段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zh-CN" altLang="en-US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不涉及复杂的比如</a:t>
            </a:r>
            <a:r>
              <a:rPr lang="en-US" altLang="zh-CN" sz="24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CDN</a:t>
            </a:r>
            <a:r>
              <a:rPr lang="zh-CN" altLang="en-US" sz="240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技术，和服务器优化</a:t>
            </a:r>
            <a:endParaRPr lang="en-US" altLang="zh-CN" sz="24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2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314096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为什么要进行前端性能优化？</a:t>
            </a:r>
            <a:endParaRPr lang="zh-CN" altLang="en-US" sz="40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7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2701597"/>
              </p:ext>
            </p:extLst>
          </p:nvPr>
        </p:nvGraphicFramePr>
        <p:xfrm>
          <a:off x="2771800" y="1268760"/>
          <a:ext cx="31683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1835696" y="5301208"/>
            <a:ext cx="86409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1043608" y="5211198"/>
            <a:ext cx="792088" cy="180020"/>
          </a:xfrm>
          <a:prstGeom prst="flowChartProcess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0.1s</a:t>
            </a:r>
          </a:p>
        </p:txBody>
      </p:sp>
      <p:sp>
        <p:nvSpPr>
          <p:cNvPr id="37" name="流程图: 过程 36"/>
          <p:cNvSpPr/>
          <p:nvPr/>
        </p:nvSpPr>
        <p:spPr>
          <a:xfrm>
            <a:off x="1043608" y="4851159"/>
            <a:ext cx="792088" cy="180020"/>
          </a:xfrm>
          <a:prstGeom prst="flowChartProcess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1s</a:t>
            </a:r>
          </a:p>
        </p:txBody>
      </p:sp>
      <p:cxnSp>
        <p:nvCxnSpPr>
          <p:cNvPr id="39" name="直接箭头连接符 38"/>
          <p:cNvCxnSpPr>
            <a:stCxn id="37" idx="3"/>
          </p:cNvCxnSpPr>
          <p:nvPr/>
        </p:nvCxnSpPr>
        <p:spPr>
          <a:xfrm>
            <a:off x="1835696" y="4941169"/>
            <a:ext cx="108012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/>
          <p:cNvSpPr/>
          <p:nvPr/>
        </p:nvSpPr>
        <p:spPr>
          <a:xfrm>
            <a:off x="1043608" y="3429000"/>
            <a:ext cx="792088" cy="180020"/>
          </a:xfrm>
          <a:prstGeom prst="flowChartProcess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5</a:t>
            </a:r>
            <a:r>
              <a:rPr lang="en-US" altLang="zh-CN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s</a:t>
            </a:r>
          </a:p>
        </p:txBody>
      </p:sp>
      <p:cxnSp>
        <p:nvCxnSpPr>
          <p:cNvPr id="44" name="直接箭头连接符 43"/>
          <p:cNvCxnSpPr>
            <a:stCxn id="42" idx="3"/>
          </p:cNvCxnSpPr>
          <p:nvPr/>
        </p:nvCxnSpPr>
        <p:spPr>
          <a:xfrm>
            <a:off x="1835696" y="3519010"/>
            <a:ext cx="158417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过程 44"/>
          <p:cNvSpPr/>
          <p:nvPr/>
        </p:nvSpPr>
        <p:spPr>
          <a:xfrm>
            <a:off x="1043608" y="1628800"/>
            <a:ext cx="792088" cy="180020"/>
          </a:xfrm>
          <a:prstGeom prst="flowChartProcess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8s</a:t>
            </a:r>
          </a:p>
        </p:txBody>
      </p:sp>
      <p:cxnSp>
        <p:nvCxnSpPr>
          <p:cNvPr id="47" name="直接箭头连接符 46"/>
          <p:cNvCxnSpPr>
            <a:stCxn id="45" idx="3"/>
          </p:cNvCxnSpPr>
          <p:nvPr/>
        </p:nvCxnSpPr>
        <p:spPr>
          <a:xfrm flipV="1">
            <a:off x="1835696" y="1700808"/>
            <a:ext cx="2376264" cy="180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" idx="0"/>
          </p:cNvCxnSpPr>
          <p:nvPr/>
        </p:nvCxnSpPr>
        <p:spPr>
          <a:xfrm flipV="1">
            <a:off x="1835696" y="1268760"/>
            <a:ext cx="2520280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过程 52"/>
          <p:cNvSpPr/>
          <p:nvPr/>
        </p:nvSpPr>
        <p:spPr>
          <a:xfrm>
            <a:off x="1043608" y="1142747"/>
            <a:ext cx="792088" cy="180020"/>
          </a:xfrm>
          <a:prstGeom prst="flowChartProcess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10s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4355976" y="1268760"/>
            <a:ext cx="23762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过程 56"/>
          <p:cNvSpPr/>
          <p:nvPr/>
        </p:nvSpPr>
        <p:spPr>
          <a:xfrm>
            <a:off x="5793828" y="926992"/>
            <a:ext cx="1082427" cy="234027"/>
          </a:xfrm>
          <a:prstGeom prst="flowChartProcess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用户体验</a:t>
            </a:r>
            <a:endParaRPr lang="en-US" altLang="zh-CN" sz="1200" kern="0" dirty="0" smtClean="0">
              <a:solidFill>
                <a:prstClr val="white"/>
              </a:solidFill>
              <a:latin typeface="Segoe UI Light" panose="020B0502040204020203" pitchFamily="34" charset="0"/>
              <a:ea typeface="Microsoft JhengHei Light" panose="020B0304030504040204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4499992" y="1700808"/>
            <a:ext cx="2232248" cy="18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220072" y="3519010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796136" y="4941169"/>
            <a:ext cx="10081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976156" y="5319211"/>
            <a:ext cx="8280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过程 69"/>
          <p:cNvSpPr/>
          <p:nvPr/>
        </p:nvSpPr>
        <p:spPr>
          <a:xfrm>
            <a:off x="5791522" y="1342810"/>
            <a:ext cx="1084734" cy="234027"/>
          </a:xfrm>
          <a:prstGeom prst="flowChartProcess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8-10s </a:t>
            </a:r>
            <a:r>
              <a:rPr lang="zh-CN" altLang="en-US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我走了</a:t>
            </a:r>
            <a:endParaRPr lang="en-US" altLang="zh-CN" sz="1200" kern="0" dirty="0" smtClean="0">
              <a:solidFill>
                <a:prstClr val="white"/>
              </a:solidFill>
              <a:latin typeface="Segoe UI Light" panose="020B0502040204020203" pitchFamily="34" charset="0"/>
              <a:ea typeface="Microsoft JhengHei Light" panose="020B030403050404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71" name="流程图: 过程 70"/>
          <p:cNvSpPr/>
          <p:nvPr/>
        </p:nvSpPr>
        <p:spPr>
          <a:xfrm>
            <a:off x="5832140" y="2404369"/>
            <a:ext cx="1044116" cy="234027"/>
          </a:xfrm>
          <a:prstGeom prst="flowChartProcess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5</a:t>
            </a:r>
            <a:r>
              <a:rPr lang="en-US" altLang="zh-CN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-8s </a:t>
            </a:r>
            <a:r>
              <a:rPr lang="zh-CN" altLang="en-US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受不了</a:t>
            </a:r>
            <a:endParaRPr lang="en-US" altLang="zh-CN" sz="1200" kern="0" dirty="0" smtClean="0">
              <a:solidFill>
                <a:prstClr val="white"/>
              </a:solidFill>
              <a:latin typeface="Segoe UI Light" panose="020B0502040204020203" pitchFamily="34" charset="0"/>
              <a:ea typeface="Microsoft JhengHei Light" panose="020B030403050404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72" name="流程图: 过程 71"/>
          <p:cNvSpPr/>
          <p:nvPr/>
        </p:nvSpPr>
        <p:spPr>
          <a:xfrm>
            <a:off x="5832140" y="4113076"/>
            <a:ext cx="1044115" cy="234027"/>
          </a:xfrm>
          <a:prstGeom prst="flowChartProcess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1-5s </a:t>
            </a:r>
            <a:r>
              <a:rPr lang="zh-CN" altLang="en-US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勉强吧</a:t>
            </a:r>
            <a:endParaRPr lang="en-US" altLang="zh-CN" sz="1200" kern="0" dirty="0" smtClean="0">
              <a:solidFill>
                <a:prstClr val="white"/>
              </a:solidFill>
              <a:latin typeface="Segoe UI Light" panose="020B0502040204020203" pitchFamily="34" charset="0"/>
              <a:ea typeface="Microsoft JhengHei Light" panose="020B030403050404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73" name="流程图: 过程 72"/>
          <p:cNvSpPr/>
          <p:nvPr/>
        </p:nvSpPr>
        <p:spPr>
          <a:xfrm>
            <a:off x="5832140" y="5006037"/>
            <a:ext cx="1044115" cy="234027"/>
          </a:xfrm>
          <a:prstGeom prst="flowChartProcess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0.1-1s</a:t>
            </a:r>
            <a:r>
              <a:rPr lang="zh-CN" altLang="en-US" sz="1200" kern="0" dirty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很</a:t>
            </a:r>
            <a:r>
              <a:rPr lang="zh-CN" altLang="en-US" sz="1200" kern="0" dirty="0" smtClean="0">
                <a:solidFill>
                  <a:prstClr val="white"/>
                </a:solidFill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rPr>
              <a:t>爽啊</a:t>
            </a:r>
            <a:endParaRPr lang="en-US" altLang="zh-CN" sz="1200" kern="0" dirty="0" smtClean="0">
              <a:solidFill>
                <a:prstClr val="white"/>
              </a:solidFill>
              <a:latin typeface="Segoe UI Light" panose="020B0502040204020203" pitchFamily="34" charset="0"/>
              <a:ea typeface="Microsoft JhengHei Light" panose="020B030403050404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0" y="23588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先来看张图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342900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页面响应速度对用户体验至关重要</a:t>
            </a:r>
            <a:endParaRPr lang="en-US" altLang="zh-CN" sz="36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663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说明了什么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8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87" y="54591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问题来了</a:t>
            </a:r>
            <a:endParaRPr lang="zh-CN" altLang="en-US" sz="3200" dirty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2708920"/>
            <a:ext cx="4863149" cy="16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如何提高页面性能</a:t>
            </a:r>
            <a:endParaRPr lang="en-US" altLang="zh-CN" sz="36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rPr>
              <a:t>（响应速度）？</a:t>
            </a:r>
            <a:endParaRPr lang="en-US" altLang="zh-CN" sz="3600" dirty="0" smtClean="0"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9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704</Words>
  <Application>Microsoft Office PowerPoint</Application>
  <PresentationFormat>全屏显示(4:3)</PresentationFormat>
  <Paragraphs>133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Microsoft JhengHei Light</vt:lpstr>
      <vt:lpstr>Microsoft JhengHei UI Light</vt:lpstr>
      <vt:lpstr>宋体</vt:lpstr>
      <vt:lpstr>微软雅黑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许乐乐</cp:lastModifiedBy>
  <cp:revision>431</cp:revision>
  <dcterms:modified xsi:type="dcterms:W3CDTF">2015-03-16T04:54:13Z</dcterms:modified>
</cp:coreProperties>
</file>