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7" r:id="rId9"/>
    <p:sldId id="263" r:id="rId10"/>
    <p:sldId id="264" r:id="rId11"/>
    <p:sldId id="265" r:id="rId12"/>
    <p:sldId id="266" r:id="rId13"/>
    <p:sldId id="278" r:id="rId14"/>
    <p:sldId id="267" r:id="rId15"/>
    <p:sldId id="268" r:id="rId16"/>
    <p:sldId id="269" r:id="rId17"/>
    <p:sldId id="279" r:id="rId18"/>
    <p:sldId id="270" r:id="rId19"/>
    <p:sldId id="271" r:id="rId20"/>
    <p:sldId id="272" r:id="rId21"/>
    <p:sldId id="276" r:id="rId22"/>
    <p:sldId id="273" r:id="rId23"/>
    <p:sldId id="274" r:id="rId24"/>
    <p:sldId id="275"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zio" id="{AC792CE1-0A78-48D9-B4D3-864C654B0051}">
          <p14:sldIdLst>
            <p14:sldId id="256"/>
          </p14:sldIdLst>
        </p14:section>
        <p14:section name="Introduzione" id="{4AB5406C-C028-4F5F-9E1E-E63B2FB242A0}">
          <p14:sldIdLst>
            <p14:sldId id="257"/>
          </p14:sldIdLst>
        </p14:section>
        <p14:section name="Area Servizi-Sign Up" id="{083487E5-C399-4120-B868-9C7176D4A917}">
          <p14:sldIdLst>
            <p14:sldId id="258"/>
          </p14:sldIdLst>
        </p14:section>
        <p14:section name="Login-Logout" id="{0EFAF822-7E43-4760-8A72-DD55BF97216F}">
          <p14:sldIdLst>
            <p14:sldId id="259"/>
          </p14:sldIdLst>
        </p14:section>
        <p14:section name="Home Page" id="{A2ED16E7-BEC1-43B8-8D84-EB6AA0C0DCF7}">
          <p14:sldIdLst>
            <p14:sldId id="260"/>
          </p14:sldIdLst>
        </p14:section>
        <p14:section name="Intents" id="{E5929238-56FF-487A-965A-1C19C2341063}">
          <p14:sldIdLst>
            <p14:sldId id="261"/>
          </p14:sldIdLst>
        </p14:section>
        <p14:section name="Entities" id="{17970C73-66E1-41AC-85D4-82E815AA4463}">
          <p14:sldIdLst>
            <p14:sldId id="262"/>
          </p14:sldIdLst>
        </p14:section>
        <p14:section name="Selezione Dataset" id="{A51AC0F7-FB27-4478-8C99-822CD1B6BB6B}">
          <p14:sldIdLst>
            <p14:sldId id="277"/>
          </p14:sldIdLst>
        </p14:section>
        <p14:section name="Dataset" id="{AD9993A7-FD2B-498E-A1C5-4D9DC066AB16}">
          <p14:sldIdLst>
            <p14:sldId id="263"/>
            <p14:sldId id="264"/>
          </p14:sldIdLst>
        </p14:section>
        <p14:section name="Addestramento modelli" id="{56BA8292-68B3-49D0-9F18-6810424D09CC}">
          <p14:sldIdLst>
            <p14:sldId id="265"/>
            <p14:sldId id="266"/>
          </p14:sldIdLst>
        </p14:section>
        <p14:section name="Status" id="{6D031A00-9AFF-4040-A390-7BC1210B6411}">
          <p14:sldIdLst>
            <p14:sldId id="278"/>
          </p14:sldIdLst>
        </p14:section>
        <p14:section name="Status Training IR" id="{59EE9A4A-3D84-44F4-B2E6-A3B21C4DF0BB}">
          <p14:sldIdLst>
            <p14:sldId id="267"/>
          </p14:sldIdLst>
        </p14:section>
        <p14:section name="Status Training SA" id="{B9D65343-138C-46F5-AF91-6B2B494CB09D}">
          <p14:sldIdLst>
            <p14:sldId id="268"/>
          </p14:sldIdLst>
        </p14:section>
        <p14:section name="Status Training EE" id="{D7E910F4-3986-46F0-8D83-D8C1AAED1BB8}">
          <p14:sldIdLst>
            <p14:sldId id="269"/>
          </p14:sldIdLst>
        </p14:section>
        <p14:section name="Selezione Risultati" id="{725ABD5A-5887-4CC2-A640-18CE06D74445}">
          <p14:sldIdLst>
            <p14:sldId id="279"/>
          </p14:sldIdLst>
        </p14:section>
        <p14:section name="Risultati Training e Testing modelli" id="{041545A5-246A-4CFD-86FB-26AE45F3979B}">
          <p14:sldIdLst>
            <p14:sldId id="270"/>
            <p14:sldId id="271"/>
            <p14:sldId id="272"/>
            <p14:sldId id="276"/>
          </p14:sldIdLst>
        </p14:section>
        <p14:section name="Download e Cancellazione modelli" id="{2E1A2D5B-AF32-48D9-A2D7-0C116E0D73FF}">
          <p14:sldIdLst>
            <p14:sldId id="273"/>
            <p14:sldId id="274"/>
          </p14:sldIdLst>
        </p14:section>
        <p14:section name="Fine" id="{C33FE489-D42C-4A19-98F7-B32CB6B267E4}">
          <p14:sldIdLst>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melli" initials="G" lastIdx="1" clrIdx="0">
    <p:extLst>
      <p:ext uri="{19B8F6BF-5375-455C-9EA6-DF929625EA0E}">
        <p15:presenceInfo xmlns:p15="http://schemas.microsoft.com/office/powerpoint/2012/main" userId="Gem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72"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D355EF-8248-4B2F-9217-62B186E0827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79E3E05-0530-40B2-8715-3C6B478D8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6133642-9998-4A49-9363-CB79E1F8D6C2}"/>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5" name="Segnaposto piè di pagina 4">
            <a:extLst>
              <a:ext uri="{FF2B5EF4-FFF2-40B4-BE49-F238E27FC236}">
                <a16:creationId xmlns:a16="http://schemas.microsoft.com/office/drawing/2014/main" id="{17F2DFC7-AA92-4F34-894A-790832ECED2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EC6F1B4-34D3-4A94-A51E-0122990D3C9A}"/>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82601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E9A060-2DD7-4671-9311-3CCA324FCF5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F0645E6-EA4C-40BE-B93A-4E51245C5F7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4313A2F-258E-49C5-8EFE-6FE982B8F9F2}"/>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5" name="Segnaposto piè di pagina 4">
            <a:extLst>
              <a:ext uri="{FF2B5EF4-FFF2-40B4-BE49-F238E27FC236}">
                <a16:creationId xmlns:a16="http://schemas.microsoft.com/office/drawing/2014/main" id="{6CD6502C-D06A-47ED-ABF6-C49E79D9BA5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69AB33-BC24-47CE-93D1-2268D1E364D9}"/>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216743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3B05F21-3DFE-4CC6-B1A7-A187318D164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7B6E407-1B02-4D35-9D0E-CF3972060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0E1FCE5-1543-4652-91CC-4B9D07A0AD36}"/>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5" name="Segnaposto piè di pagina 4">
            <a:extLst>
              <a:ext uri="{FF2B5EF4-FFF2-40B4-BE49-F238E27FC236}">
                <a16:creationId xmlns:a16="http://schemas.microsoft.com/office/drawing/2014/main" id="{B4B3AD95-3972-4748-9321-AA0AF5B6817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0053AE-E7F8-485D-BFE6-BE2FC8EC050C}"/>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161072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10955-0FA6-4175-83B0-C5EA5F053F8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557FCF0-EFA8-4C1E-BCCF-B4C6A825685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56AAA76-E90A-4EE9-8D6B-1590F357BB24}"/>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5" name="Segnaposto piè di pagina 4">
            <a:extLst>
              <a:ext uri="{FF2B5EF4-FFF2-40B4-BE49-F238E27FC236}">
                <a16:creationId xmlns:a16="http://schemas.microsoft.com/office/drawing/2014/main" id="{B9F4D421-99E0-4169-A4E4-2317B66AA0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77E398-6FD9-4126-A2EF-6C9196A79779}"/>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394082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75C901-DFB9-4653-B08A-B59CDEBE30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69EA54A-6F03-4562-8656-EFCC90836C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963954A-8E56-46C3-9DAB-C1D3BC1FA25B}"/>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5" name="Segnaposto piè di pagina 4">
            <a:extLst>
              <a:ext uri="{FF2B5EF4-FFF2-40B4-BE49-F238E27FC236}">
                <a16:creationId xmlns:a16="http://schemas.microsoft.com/office/drawing/2014/main" id="{250E30C1-9506-4B9F-A482-167C9C6F58E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F2D6FF-EBB3-4681-BA98-B12A43817F33}"/>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351825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5F3763-572C-4462-A4FB-7A03F4C148A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D6B28A-4426-4F60-BDCC-8822A1AD4FD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791D057-59E6-48F4-83BA-EFE4E84BB59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B297905-1017-4CB3-A008-1B0ECE45684E}"/>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6" name="Segnaposto piè di pagina 5">
            <a:extLst>
              <a:ext uri="{FF2B5EF4-FFF2-40B4-BE49-F238E27FC236}">
                <a16:creationId xmlns:a16="http://schemas.microsoft.com/office/drawing/2014/main" id="{BA5DD1D9-F340-4B0B-8867-41106AED3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747443B-8CD1-4B32-A5C1-BF24619AACA9}"/>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100254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C2D49-F4EE-4EBE-9A1B-CAC3D07D340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E8A47CE-6BD7-4D0B-8BE1-5E07B167E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8880C71-9894-4BF7-BC42-77A96284E48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EBD853A-7364-4110-8241-7B46D4D70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686EF84-7BFF-4963-BAA3-7431BA58795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8AF2BE5-477C-4AFA-AC0C-EE5960A5CBE8}"/>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8" name="Segnaposto piè di pagina 7">
            <a:extLst>
              <a:ext uri="{FF2B5EF4-FFF2-40B4-BE49-F238E27FC236}">
                <a16:creationId xmlns:a16="http://schemas.microsoft.com/office/drawing/2014/main" id="{8F7D7C68-4D8D-40E0-AD02-C5A995C01FD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ABB2FB9-10A4-4D4B-8F32-8241A369EBA7}"/>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81141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B6392D-A38E-46AB-AAF2-EBC2232B86A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9587CDB-D3EB-4CC0-AA3E-2373A392474C}"/>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4" name="Segnaposto piè di pagina 3">
            <a:extLst>
              <a:ext uri="{FF2B5EF4-FFF2-40B4-BE49-F238E27FC236}">
                <a16:creationId xmlns:a16="http://schemas.microsoft.com/office/drawing/2014/main" id="{16223180-CD8C-4FDC-AC02-8531E1F8550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AE85CCB-7B54-4046-9007-C7D303C45955}"/>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105116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C73CD47-8073-4EF9-9924-2AE356659750}"/>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3" name="Segnaposto piè di pagina 2">
            <a:extLst>
              <a:ext uri="{FF2B5EF4-FFF2-40B4-BE49-F238E27FC236}">
                <a16:creationId xmlns:a16="http://schemas.microsoft.com/office/drawing/2014/main" id="{6B9A48CE-C106-4F43-BF3F-240E1535F59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DECE8E2-041C-496E-820A-B5E97506D6AB}"/>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427500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47CF3-FC12-4D4D-A7C6-A0D24CD2A03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94ACF7-3868-419D-8263-CF5741D6F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8FED87C-EBDA-4C38-BE15-E8BA66E71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EB6F268-47F9-42B4-B180-021BFC6E0D95}"/>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6" name="Segnaposto piè di pagina 5">
            <a:extLst>
              <a:ext uri="{FF2B5EF4-FFF2-40B4-BE49-F238E27FC236}">
                <a16:creationId xmlns:a16="http://schemas.microsoft.com/office/drawing/2014/main" id="{1B0698D4-255E-4459-AFD0-0EB53B2EDE2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F3A8217-EC24-4F1E-8803-57E82DCBC68C}"/>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311790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4C55F6-B713-4A9A-93C4-ABF63258947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2BEACA3-94B5-4FC0-84B5-59E1ED778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a:extLst>
              <a:ext uri="{FF2B5EF4-FFF2-40B4-BE49-F238E27FC236}">
                <a16:creationId xmlns:a16="http://schemas.microsoft.com/office/drawing/2014/main" id="{16081FB4-3E95-4023-8038-AF984E2DB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029E1CE-A7EA-4ABC-88C4-60310FFE2B7D}"/>
              </a:ext>
            </a:extLst>
          </p:cNvPr>
          <p:cNvSpPr>
            <a:spLocks noGrp="1"/>
          </p:cNvSpPr>
          <p:nvPr>
            <p:ph type="dt" sz="half" idx="10"/>
          </p:nvPr>
        </p:nvSpPr>
        <p:spPr/>
        <p:txBody>
          <a:bodyPr/>
          <a:lstStyle/>
          <a:p>
            <a:fld id="{9B64141C-D71F-484C-B899-1D76E9624149}" type="datetimeFigureOut">
              <a:rPr lang="it-IT" smtClean="0"/>
              <a:t>14/09/2022</a:t>
            </a:fld>
            <a:endParaRPr lang="it-IT"/>
          </a:p>
        </p:txBody>
      </p:sp>
      <p:sp>
        <p:nvSpPr>
          <p:cNvPr id="6" name="Segnaposto piè di pagina 5">
            <a:extLst>
              <a:ext uri="{FF2B5EF4-FFF2-40B4-BE49-F238E27FC236}">
                <a16:creationId xmlns:a16="http://schemas.microsoft.com/office/drawing/2014/main" id="{AC8F8D9A-F6AE-4B6F-97C6-7FEBFE90297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D6303FD-E059-4CF3-9174-42EA82994A10}"/>
              </a:ext>
            </a:extLst>
          </p:cNvPr>
          <p:cNvSpPr>
            <a:spLocks noGrp="1"/>
          </p:cNvSpPr>
          <p:nvPr>
            <p:ph type="sldNum" sz="quarter" idx="12"/>
          </p:nvPr>
        </p:nvSpPr>
        <p:spPr/>
        <p:txBody>
          <a:bodyPr/>
          <a:lstStyle/>
          <a:p>
            <a:fld id="{E769B675-F0A1-4273-A8BE-4A288C05A9A9}" type="slidenum">
              <a:rPr lang="it-IT" smtClean="0"/>
              <a:t>‹N›</a:t>
            </a:fld>
            <a:endParaRPr lang="it-IT"/>
          </a:p>
        </p:txBody>
      </p:sp>
    </p:spTree>
    <p:extLst>
      <p:ext uri="{BB962C8B-B14F-4D97-AF65-F5344CB8AC3E}">
        <p14:creationId xmlns:p14="http://schemas.microsoft.com/office/powerpoint/2010/main" val="345100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42A6944-A4E5-441F-9443-62E5B54C7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4B21933-586B-4FF9-9E35-3CD1A6459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374EAA-5F6E-4DF2-8E3B-4A6E00272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4141C-D71F-484C-B899-1D76E9624149}" type="datetimeFigureOut">
              <a:rPr lang="it-IT" smtClean="0"/>
              <a:t>14/09/2022</a:t>
            </a:fld>
            <a:endParaRPr lang="it-IT"/>
          </a:p>
        </p:txBody>
      </p:sp>
      <p:sp>
        <p:nvSpPr>
          <p:cNvPr id="5" name="Segnaposto piè di pagina 4">
            <a:extLst>
              <a:ext uri="{FF2B5EF4-FFF2-40B4-BE49-F238E27FC236}">
                <a16:creationId xmlns:a16="http://schemas.microsoft.com/office/drawing/2014/main" id="{9CBBE0B6-937E-4785-AF74-BA30C6CEAB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9958308-7840-4343-AEB7-E655BC287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9B675-F0A1-4273-A8BE-4A288C05A9A9}" type="slidenum">
              <a:rPr lang="it-IT" smtClean="0"/>
              <a:t>‹N›</a:t>
            </a:fld>
            <a:endParaRPr lang="it-IT"/>
          </a:p>
        </p:txBody>
      </p:sp>
    </p:spTree>
    <p:extLst>
      <p:ext uri="{BB962C8B-B14F-4D97-AF65-F5344CB8AC3E}">
        <p14:creationId xmlns:p14="http://schemas.microsoft.com/office/powerpoint/2010/main" val="54485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9.xml"/><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9.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9.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9.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C0B2F-7E72-4821-B2F7-B55BC7DC7979}"/>
              </a:ext>
            </a:extLst>
          </p:cNvPr>
          <p:cNvSpPr>
            <a:spLocks noGrp="1"/>
          </p:cNvSpPr>
          <p:nvPr>
            <p:ph type="ctrTitle"/>
          </p:nvPr>
        </p:nvSpPr>
        <p:spPr>
          <a:xfrm>
            <a:off x="1524000" y="2455877"/>
            <a:ext cx="9144000" cy="1946245"/>
          </a:xfrm>
        </p:spPr>
        <p:txBody>
          <a:bodyPr/>
          <a:lstStyle/>
          <a:p>
            <a:r>
              <a:rPr lang="it-IT" dirty="0">
                <a:solidFill>
                  <a:srgbClr val="FF0000"/>
                </a:solidFill>
              </a:rPr>
              <a:t>Web Platform per il training di modelli di NLP</a:t>
            </a:r>
          </a:p>
        </p:txBody>
      </p:sp>
    </p:spTree>
    <p:extLst>
      <p:ext uri="{BB962C8B-B14F-4D97-AF65-F5344CB8AC3E}">
        <p14:creationId xmlns:p14="http://schemas.microsoft.com/office/powerpoint/2010/main" val="91277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0A447-1A63-4D9A-93D2-D52F1EBBD7BD}"/>
              </a:ext>
            </a:extLst>
          </p:cNvPr>
          <p:cNvSpPr>
            <a:spLocks noGrp="1"/>
          </p:cNvSpPr>
          <p:nvPr>
            <p:ph type="title"/>
          </p:nvPr>
        </p:nvSpPr>
        <p:spPr>
          <a:xfrm>
            <a:off x="5485674" y="238575"/>
            <a:ext cx="3237976" cy="501753"/>
          </a:xfrm>
        </p:spPr>
        <p:txBody>
          <a:bodyPr>
            <a:normAutofit/>
          </a:bodyPr>
          <a:lstStyle/>
          <a:p>
            <a:r>
              <a:rPr lang="it-IT" sz="2400" dirty="0">
                <a:solidFill>
                  <a:srgbClr val="FF0000"/>
                </a:solidFill>
              </a:rPr>
              <a:t>Dataset(Seconda parte)</a:t>
            </a:r>
          </a:p>
        </p:txBody>
      </p:sp>
      <p:sp>
        <p:nvSpPr>
          <p:cNvPr id="4" name="Segnaposto testo 3">
            <a:extLst>
              <a:ext uri="{FF2B5EF4-FFF2-40B4-BE49-F238E27FC236}">
                <a16:creationId xmlns:a16="http://schemas.microsoft.com/office/drawing/2014/main" id="{9C610D0C-294C-48CF-B47B-78F111702614}"/>
              </a:ext>
            </a:extLst>
          </p:cNvPr>
          <p:cNvSpPr>
            <a:spLocks noGrp="1"/>
          </p:cNvSpPr>
          <p:nvPr>
            <p:ph type="body" sz="half" idx="2"/>
          </p:nvPr>
        </p:nvSpPr>
        <p:spPr>
          <a:xfrm>
            <a:off x="420337" y="314587"/>
            <a:ext cx="4889894" cy="6228826"/>
          </a:xfrm>
        </p:spPr>
        <p:txBody>
          <a:bodyPr>
            <a:noAutofit/>
          </a:bodyPr>
          <a:lstStyle/>
          <a:p>
            <a:r>
              <a:rPr lang="it-IT" sz="2000" dirty="0"/>
              <a:t>tendina della selezione delle </a:t>
            </a:r>
            <a:r>
              <a:rPr lang="it-IT" sz="2000" dirty="0" err="1"/>
              <a:t>emotion</a:t>
            </a:r>
            <a:r>
              <a:rPr lang="it-IT" sz="2000" dirty="0"/>
              <a:t>. Al fianco di ogni training </a:t>
            </a:r>
            <a:r>
              <a:rPr lang="it-IT" sz="2000" dirty="0" err="1"/>
              <a:t>phrase</a:t>
            </a:r>
            <a:r>
              <a:rPr lang="it-IT" sz="2000" dirty="0"/>
              <a:t> vi sono una matita, un cestino e di una lente. Cliccando sulla matita si aprirà il modale di modifica grazie al quale è possibile modificare la training </a:t>
            </a:r>
            <a:r>
              <a:rPr lang="it-IT" sz="2000" dirty="0" err="1"/>
              <a:t>phrase</a:t>
            </a:r>
            <a:r>
              <a:rPr lang="it-IT" sz="2000" dirty="0"/>
              <a:t> selezionata. Una volta modificata le annotazioni fatte verranno cancellate. Cliccando sul cestino si aprirà il modale che permette di cancellare la training </a:t>
            </a:r>
            <a:r>
              <a:rPr lang="it-IT" sz="2000" dirty="0" err="1"/>
              <a:t>phrase</a:t>
            </a:r>
            <a:r>
              <a:rPr lang="it-IT" sz="2000" dirty="0"/>
              <a:t> selezionata. Cliccando la lente invece si aprirà il modale di annotazione che permette di annotare la training </a:t>
            </a:r>
            <a:r>
              <a:rPr lang="it-IT" sz="2000" dirty="0" err="1"/>
              <a:t>phrase</a:t>
            </a:r>
            <a:r>
              <a:rPr lang="it-IT" sz="2000" dirty="0"/>
              <a:t> selezionata con le stesse modalità specificate per l’aggiunta. Cliccando sulla voce Cancella tutte le Training </a:t>
            </a:r>
            <a:r>
              <a:rPr lang="it-IT" sz="2000" dirty="0" err="1"/>
              <a:t>Phrases</a:t>
            </a:r>
            <a:r>
              <a:rPr lang="it-IT" sz="2000" dirty="0"/>
              <a:t> invece si aprirà il modale che permette di cancellare l’intero dataset. Cliccando invece sull’ultimo pulsante, cioè su importa dataset si aprirà il modale in alto a sinistra, che permette di caricare il dataset da file. Il file deve essere rigorosamente nel formato specificato e di estensione </a:t>
            </a:r>
            <a:r>
              <a:rPr lang="it-IT" sz="2000" dirty="0" err="1"/>
              <a:t>txt</a:t>
            </a:r>
            <a:r>
              <a:rPr lang="it-IT" sz="2000" dirty="0"/>
              <a:t>.</a:t>
            </a:r>
          </a:p>
        </p:txBody>
      </p:sp>
      <p:pic>
        <p:nvPicPr>
          <p:cNvPr id="6" name="Immagine 5">
            <a:extLst>
              <a:ext uri="{FF2B5EF4-FFF2-40B4-BE49-F238E27FC236}">
                <a16:creationId xmlns:a16="http://schemas.microsoft.com/office/drawing/2014/main" id="{415955E4-2E04-4885-BB6D-477F2DEE1834}"/>
              </a:ext>
            </a:extLst>
          </p:cNvPr>
          <p:cNvPicPr>
            <a:picLocks noChangeAspect="1"/>
          </p:cNvPicPr>
          <p:nvPr/>
        </p:nvPicPr>
        <p:blipFill>
          <a:blip r:embed="rId2"/>
          <a:stretch>
            <a:fillRect/>
          </a:stretch>
        </p:blipFill>
        <p:spPr>
          <a:xfrm>
            <a:off x="8723665" y="4134694"/>
            <a:ext cx="3237976" cy="2332707"/>
          </a:xfrm>
          <a:prstGeom prst="rect">
            <a:avLst/>
          </a:prstGeom>
        </p:spPr>
      </p:pic>
      <p:pic>
        <p:nvPicPr>
          <p:cNvPr id="8" name="Immagine 7">
            <a:extLst>
              <a:ext uri="{FF2B5EF4-FFF2-40B4-BE49-F238E27FC236}">
                <a16:creationId xmlns:a16="http://schemas.microsoft.com/office/drawing/2014/main" id="{D136C319-C541-4026-A7F4-6776B3C5C654}"/>
              </a:ext>
            </a:extLst>
          </p:cNvPr>
          <p:cNvPicPr>
            <a:picLocks noChangeAspect="1"/>
          </p:cNvPicPr>
          <p:nvPr/>
        </p:nvPicPr>
        <p:blipFill>
          <a:blip r:embed="rId3"/>
          <a:stretch>
            <a:fillRect/>
          </a:stretch>
        </p:blipFill>
        <p:spPr>
          <a:xfrm>
            <a:off x="5485681" y="3959036"/>
            <a:ext cx="3237977" cy="2508365"/>
          </a:xfrm>
          <a:prstGeom prst="rect">
            <a:avLst/>
          </a:prstGeom>
        </p:spPr>
      </p:pic>
      <p:pic>
        <p:nvPicPr>
          <p:cNvPr id="10" name="Immagine 9">
            <a:extLst>
              <a:ext uri="{FF2B5EF4-FFF2-40B4-BE49-F238E27FC236}">
                <a16:creationId xmlns:a16="http://schemas.microsoft.com/office/drawing/2014/main" id="{E225C763-61CB-4096-BA97-E0496F24C37A}"/>
              </a:ext>
            </a:extLst>
          </p:cNvPr>
          <p:cNvPicPr>
            <a:picLocks noChangeAspect="1"/>
          </p:cNvPicPr>
          <p:nvPr/>
        </p:nvPicPr>
        <p:blipFill>
          <a:blip r:embed="rId4"/>
          <a:stretch>
            <a:fillRect/>
          </a:stretch>
        </p:blipFill>
        <p:spPr>
          <a:xfrm>
            <a:off x="8723665" y="238576"/>
            <a:ext cx="3237976" cy="3896118"/>
          </a:xfrm>
          <a:prstGeom prst="rect">
            <a:avLst/>
          </a:prstGeom>
        </p:spPr>
      </p:pic>
      <p:pic>
        <p:nvPicPr>
          <p:cNvPr id="14" name="Immagine 13">
            <a:extLst>
              <a:ext uri="{FF2B5EF4-FFF2-40B4-BE49-F238E27FC236}">
                <a16:creationId xmlns:a16="http://schemas.microsoft.com/office/drawing/2014/main" id="{55BEDE38-EE30-46ED-B891-B679E6BA24C0}"/>
              </a:ext>
            </a:extLst>
          </p:cNvPr>
          <p:cNvPicPr>
            <a:picLocks noChangeAspect="1"/>
          </p:cNvPicPr>
          <p:nvPr/>
        </p:nvPicPr>
        <p:blipFill>
          <a:blip r:embed="rId5"/>
          <a:stretch>
            <a:fillRect/>
          </a:stretch>
        </p:blipFill>
        <p:spPr>
          <a:xfrm>
            <a:off x="5485674" y="740329"/>
            <a:ext cx="3237977" cy="3218708"/>
          </a:xfrm>
          <a:prstGeom prst="rect">
            <a:avLst/>
          </a:prstGeom>
        </p:spPr>
      </p:pic>
    </p:spTree>
    <p:extLst>
      <p:ext uri="{BB962C8B-B14F-4D97-AF65-F5344CB8AC3E}">
        <p14:creationId xmlns:p14="http://schemas.microsoft.com/office/powerpoint/2010/main" val="26003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7453C-A522-4383-A7A5-DEE547559A81}"/>
              </a:ext>
            </a:extLst>
          </p:cNvPr>
          <p:cNvSpPr>
            <a:spLocks noGrp="1"/>
          </p:cNvSpPr>
          <p:nvPr>
            <p:ph type="title"/>
          </p:nvPr>
        </p:nvSpPr>
        <p:spPr>
          <a:xfrm>
            <a:off x="404157" y="243281"/>
            <a:ext cx="3555447" cy="678547"/>
          </a:xfrm>
        </p:spPr>
        <p:txBody>
          <a:bodyPr>
            <a:noAutofit/>
          </a:bodyPr>
          <a:lstStyle/>
          <a:p>
            <a:r>
              <a:rPr lang="it-IT" sz="2400" dirty="0">
                <a:solidFill>
                  <a:srgbClr val="FF0000"/>
                </a:solidFill>
              </a:rPr>
              <a:t>Addestramento modelli(Prima parte)</a:t>
            </a:r>
          </a:p>
        </p:txBody>
      </p:sp>
      <p:sp>
        <p:nvSpPr>
          <p:cNvPr id="4" name="Segnaposto testo 3">
            <a:extLst>
              <a:ext uri="{FF2B5EF4-FFF2-40B4-BE49-F238E27FC236}">
                <a16:creationId xmlns:a16="http://schemas.microsoft.com/office/drawing/2014/main" id="{8254E84D-A3E6-401E-9302-BCC2234DA57A}"/>
              </a:ext>
            </a:extLst>
          </p:cNvPr>
          <p:cNvSpPr>
            <a:spLocks noGrp="1"/>
          </p:cNvSpPr>
          <p:nvPr>
            <p:ph type="body" sz="half" idx="2"/>
          </p:nvPr>
        </p:nvSpPr>
        <p:spPr>
          <a:xfrm>
            <a:off x="311282" y="921828"/>
            <a:ext cx="4460744" cy="2507172"/>
          </a:xfrm>
        </p:spPr>
        <p:txBody>
          <a:bodyPr>
            <a:noAutofit/>
          </a:bodyPr>
          <a:lstStyle/>
          <a:p>
            <a:r>
              <a:rPr lang="it-IT" sz="2000" dirty="0"/>
              <a:t>Se si clicca su avviare addestramento modello/i si viene reindirizzati nella seguente pagina. In tale pagina è possibile incominciare l’addestramento dei modelli di NLP(Natural Language Processing) cliccando sui tre bottoni presenti. Ogni pulsante aprirà un modale diverso, all’ interno dei quali sarà possibile specificare gli </a:t>
            </a:r>
            <a:r>
              <a:rPr lang="it-IT" sz="2000" dirty="0" err="1"/>
              <a:t>iperparametri</a:t>
            </a:r>
            <a:r>
              <a:rPr lang="it-IT" sz="2000" dirty="0"/>
              <a:t> da passare</a:t>
            </a:r>
          </a:p>
        </p:txBody>
      </p:sp>
      <p:pic>
        <p:nvPicPr>
          <p:cNvPr id="6" name="Immagine 5">
            <a:extLst>
              <a:ext uri="{FF2B5EF4-FFF2-40B4-BE49-F238E27FC236}">
                <a16:creationId xmlns:a16="http://schemas.microsoft.com/office/drawing/2014/main" id="{232F9DAC-FB22-4042-A3EE-DCDF11A0B55A}"/>
              </a:ext>
            </a:extLst>
          </p:cNvPr>
          <p:cNvPicPr>
            <a:picLocks noChangeAspect="1"/>
          </p:cNvPicPr>
          <p:nvPr/>
        </p:nvPicPr>
        <p:blipFill>
          <a:blip r:embed="rId2"/>
          <a:stretch>
            <a:fillRect/>
          </a:stretch>
        </p:blipFill>
        <p:spPr>
          <a:xfrm>
            <a:off x="311281" y="3524683"/>
            <a:ext cx="4607638" cy="2688499"/>
          </a:xfrm>
          <a:prstGeom prst="rect">
            <a:avLst/>
          </a:prstGeom>
        </p:spPr>
      </p:pic>
      <p:pic>
        <p:nvPicPr>
          <p:cNvPr id="8" name="Immagine 7">
            <a:extLst>
              <a:ext uri="{FF2B5EF4-FFF2-40B4-BE49-F238E27FC236}">
                <a16:creationId xmlns:a16="http://schemas.microsoft.com/office/drawing/2014/main" id="{EC54C891-C555-4BCA-B2F9-E1D521F49DCD}"/>
              </a:ext>
            </a:extLst>
          </p:cNvPr>
          <p:cNvPicPr>
            <a:picLocks noChangeAspect="1"/>
          </p:cNvPicPr>
          <p:nvPr/>
        </p:nvPicPr>
        <p:blipFill>
          <a:blip r:embed="rId3"/>
          <a:stretch>
            <a:fillRect/>
          </a:stretch>
        </p:blipFill>
        <p:spPr>
          <a:xfrm>
            <a:off x="4918919" y="533835"/>
            <a:ext cx="3555447" cy="5679347"/>
          </a:xfrm>
          <a:prstGeom prst="rect">
            <a:avLst/>
          </a:prstGeom>
        </p:spPr>
      </p:pic>
      <p:pic>
        <p:nvPicPr>
          <p:cNvPr id="10" name="Immagine 9">
            <a:extLst>
              <a:ext uri="{FF2B5EF4-FFF2-40B4-BE49-F238E27FC236}">
                <a16:creationId xmlns:a16="http://schemas.microsoft.com/office/drawing/2014/main" id="{C4C3CE18-FA6E-492C-AE51-D2F43BA11EEC}"/>
              </a:ext>
            </a:extLst>
          </p:cNvPr>
          <p:cNvPicPr>
            <a:picLocks noChangeAspect="1"/>
          </p:cNvPicPr>
          <p:nvPr/>
        </p:nvPicPr>
        <p:blipFill>
          <a:blip r:embed="rId4"/>
          <a:stretch>
            <a:fillRect/>
          </a:stretch>
        </p:blipFill>
        <p:spPr>
          <a:xfrm>
            <a:off x="8474366" y="533835"/>
            <a:ext cx="3555447" cy="5679347"/>
          </a:xfrm>
          <a:prstGeom prst="rect">
            <a:avLst/>
          </a:prstGeom>
        </p:spPr>
      </p:pic>
    </p:spTree>
    <p:extLst>
      <p:ext uri="{BB962C8B-B14F-4D97-AF65-F5344CB8AC3E}">
        <p14:creationId xmlns:p14="http://schemas.microsoft.com/office/powerpoint/2010/main" val="49449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38F0A5-92D0-4B7A-A837-AA81E8FB56CD}"/>
              </a:ext>
            </a:extLst>
          </p:cNvPr>
          <p:cNvSpPr>
            <a:spLocks noGrp="1"/>
          </p:cNvSpPr>
          <p:nvPr>
            <p:ph type="title"/>
          </p:nvPr>
        </p:nvSpPr>
        <p:spPr>
          <a:xfrm>
            <a:off x="250993" y="94053"/>
            <a:ext cx="3170150" cy="765495"/>
          </a:xfrm>
        </p:spPr>
        <p:txBody>
          <a:bodyPr>
            <a:normAutofit/>
          </a:bodyPr>
          <a:lstStyle/>
          <a:p>
            <a:r>
              <a:rPr lang="it-IT" sz="2400" dirty="0">
                <a:solidFill>
                  <a:srgbClr val="FF0000"/>
                </a:solidFill>
              </a:rPr>
              <a:t>Addestramento modelli(Seconda parte)</a:t>
            </a:r>
            <a:endParaRPr lang="it-IT" sz="2400" dirty="0"/>
          </a:p>
        </p:txBody>
      </p:sp>
      <p:sp>
        <p:nvSpPr>
          <p:cNvPr id="4" name="Segnaposto testo 3">
            <a:extLst>
              <a:ext uri="{FF2B5EF4-FFF2-40B4-BE49-F238E27FC236}">
                <a16:creationId xmlns:a16="http://schemas.microsoft.com/office/drawing/2014/main" id="{83B0F47F-CE00-42E2-BD4C-DCA3ED12887F}"/>
              </a:ext>
            </a:extLst>
          </p:cNvPr>
          <p:cNvSpPr>
            <a:spLocks noGrp="1"/>
          </p:cNvSpPr>
          <p:nvPr>
            <p:ph type="body" sz="half" idx="2"/>
          </p:nvPr>
        </p:nvSpPr>
        <p:spPr>
          <a:xfrm>
            <a:off x="144295" y="859548"/>
            <a:ext cx="5216270" cy="3410448"/>
          </a:xfrm>
        </p:spPr>
        <p:txBody>
          <a:bodyPr>
            <a:noAutofit/>
          </a:bodyPr>
          <a:lstStyle/>
          <a:p>
            <a:r>
              <a:rPr lang="it-IT" sz="2000" dirty="0"/>
              <a:t>passare alle funzioni di training dei modelli. Una volta iniziato l’addestramento verrà aperto un modale che avverte che l’addestramento è iniziato con successo e che se si vuole visualizzare lo status dell’addestramento bisognerà passare alla pagina di status associata al modello. L’addestramento di ogni modello avverrà su dei </a:t>
            </a:r>
            <a:r>
              <a:rPr lang="it-IT" sz="2000" dirty="0" err="1"/>
              <a:t>thread</a:t>
            </a:r>
            <a:r>
              <a:rPr lang="it-IT" sz="2000" dirty="0"/>
              <a:t> paralleli, quindi è possibile avviare l’addestramento di uno o di tutti e tre i modelli in sequenza. Nel caso in cui sia già in corso l’addestramento del modello di cui si sta cercando nuovamente di effettuare</a:t>
            </a:r>
          </a:p>
        </p:txBody>
      </p:sp>
      <p:pic>
        <p:nvPicPr>
          <p:cNvPr id="6" name="Immagine 5">
            <a:extLst>
              <a:ext uri="{FF2B5EF4-FFF2-40B4-BE49-F238E27FC236}">
                <a16:creationId xmlns:a16="http://schemas.microsoft.com/office/drawing/2014/main" id="{F7D6A35D-AD53-44B2-A912-8F27EB552171}"/>
              </a:ext>
            </a:extLst>
          </p:cNvPr>
          <p:cNvPicPr>
            <a:picLocks noChangeAspect="1"/>
          </p:cNvPicPr>
          <p:nvPr/>
        </p:nvPicPr>
        <p:blipFill>
          <a:blip r:embed="rId2"/>
          <a:stretch>
            <a:fillRect/>
          </a:stretch>
        </p:blipFill>
        <p:spPr>
          <a:xfrm>
            <a:off x="5478010" y="223516"/>
            <a:ext cx="3463977" cy="4127385"/>
          </a:xfrm>
          <a:prstGeom prst="rect">
            <a:avLst/>
          </a:prstGeom>
        </p:spPr>
      </p:pic>
      <p:pic>
        <p:nvPicPr>
          <p:cNvPr id="8" name="Immagine 7">
            <a:extLst>
              <a:ext uri="{FF2B5EF4-FFF2-40B4-BE49-F238E27FC236}">
                <a16:creationId xmlns:a16="http://schemas.microsoft.com/office/drawing/2014/main" id="{EF03E5FA-C924-498A-A5B4-265E15B4665D}"/>
              </a:ext>
            </a:extLst>
          </p:cNvPr>
          <p:cNvPicPr>
            <a:picLocks noChangeAspect="1"/>
          </p:cNvPicPr>
          <p:nvPr/>
        </p:nvPicPr>
        <p:blipFill>
          <a:blip r:embed="rId3"/>
          <a:stretch>
            <a:fillRect/>
          </a:stretch>
        </p:blipFill>
        <p:spPr>
          <a:xfrm>
            <a:off x="8941987" y="223518"/>
            <a:ext cx="3071047" cy="2063692"/>
          </a:xfrm>
          <a:prstGeom prst="rect">
            <a:avLst/>
          </a:prstGeom>
        </p:spPr>
      </p:pic>
      <p:pic>
        <p:nvPicPr>
          <p:cNvPr id="10" name="Immagine 9">
            <a:extLst>
              <a:ext uri="{FF2B5EF4-FFF2-40B4-BE49-F238E27FC236}">
                <a16:creationId xmlns:a16="http://schemas.microsoft.com/office/drawing/2014/main" id="{8A954010-9913-4A0E-AE4B-0DCA698CC113}"/>
              </a:ext>
            </a:extLst>
          </p:cNvPr>
          <p:cNvPicPr>
            <a:picLocks noChangeAspect="1"/>
          </p:cNvPicPr>
          <p:nvPr/>
        </p:nvPicPr>
        <p:blipFill>
          <a:blip r:embed="rId4"/>
          <a:stretch>
            <a:fillRect/>
          </a:stretch>
        </p:blipFill>
        <p:spPr>
          <a:xfrm>
            <a:off x="8941985" y="2287210"/>
            <a:ext cx="3071047" cy="2063693"/>
          </a:xfrm>
          <a:prstGeom prst="rect">
            <a:avLst/>
          </a:prstGeom>
        </p:spPr>
      </p:pic>
      <p:pic>
        <p:nvPicPr>
          <p:cNvPr id="12" name="Immagine 11">
            <a:extLst>
              <a:ext uri="{FF2B5EF4-FFF2-40B4-BE49-F238E27FC236}">
                <a16:creationId xmlns:a16="http://schemas.microsoft.com/office/drawing/2014/main" id="{1116DB2C-392B-4191-9D03-356A4D4F5BDE}"/>
              </a:ext>
            </a:extLst>
          </p:cNvPr>
          <p:cNvPicPr>
            <a:picLocks noChangeAspect="1"/>
          </p:cNvPicPr>
          <p:nvPr/>
        </p:nvPicPr>
        <p:blipFill>
          <a:blip r:embed="rId5"/>
          <a:stretch>
            <a:fillRect/>
          </a:stretch>
        </p:blipFill>
        <p:spPr>
          <a:xfrm>
            <a:off x="8941985" y="4350902"/>
            <a:ext cx="3071047" cy="1949230"/>
          </a:xfrm>
          <a:prstGeom prst="rect">
            <a:avLst/>
          </a:prstGeom>
        </p:spPr>
      </p:pic>
      <p:pic>
        <p:nvPicPr>
          <p:cNvPr id="14" name="Immagine 13">
            <a:extLst>
              <a:ext uri="{FF2B5EF4-FFF2-40B4-BE49-F238E27FC236}">
                <a16:creationId xmlns:a16="http://schemas.microsoft.com/office/drawing/2014/main" id="{52DFC5B5-B2F6-4B41-8C27-B313242ABB62}"/>
              </a:ext>
            </a:extLst>
          </p:cNvPr>
          <p:cNvPicPr>
            <a:picLocks noChangeAspect="1"/>
          </p:cNvPicPr>
          <p:nvPr/>
        </p:nvPicPr>
        <p:blipFill>
          <a:blip r:embed="rId6"/>
          <a:stretch>
            <a:fillRect/>
          </a:stretch>
        </p:blipFill>
        <p:spPr>
          <a:xfrm>
            <a:off x="6006513" y="4350901"/>
            <a:ext cx="2935470" cy="1949230"/>
          </a:xfrm>
          <a:prstGeom prst="rect">
            <a:avLst/>
          </a:prstGeom>
        </p:spPr>
      </p:pic>
      <p:pic>
        <p:nvPicPr>
          <p:cNvPr id="16" name="Immagine 15">
            <a:extLst>
              <a:ext uri="{FF2B5EF4-FFF2-40B4-BE49-F238E27FC236}">
                <a16:creationId xmlns:a16="http://schemas.microsoft.com/office/drawing/2014/main" id="{DD2CB552-2C98-4652-AE73-80EC2C26A904}"/>
              </a:ext>
            </a:extLst>
          </p:cNvPr>
          <p:cNvPicPr>
            <a:picLocks noChangeAspect="1"/>
          </p:cNvPicPr>
          <p:nvPr/>
        </p:nvPicPr>
        <p:blipFill>
          <a:blip r:embed="rId7"/>
          <a:stretch>
            <a:fillRect/>
          </a:stretch>
        </p:blipFill>
        <p:spPr>
          <a:xfrm>
            <a:off x="178968" y="4350899"/>
            <a:ext cx="2926745" cy="1949231"/>
          </a:xfrm>
          <a:prstGeom prst="rect">
            <a:avLst/>
          </a:prstGeom>
        </p:spPr>
      </p:pic>
      <p:pic>
        <p:nvPicPr>
          <p:cNvPr id="18" name="Immagine 17">
            <a:extLst>
              <a:ext uri="{FF2B5EF4-FFF2-40B4-BE49-F238E27FC236}">
                <a16:creationId xmlns:a16="http://schemas.microsoft.com/office/drawing/2014/main" id="{BBF59BAB-D3FC-420D-A66E-E94143DD6AB8}"/>
              </a:ext>
            </a:extLst>
          </p:cNvPr>
          <p:cNvPicPr>
            <a:picLocks noChangeAspect="1"/>
          </p:cNvPicPr>
          <p:nvPr/>
        </p:nvPicPr>
        <p:blipFill>
          <a:blip r:embed="rId8"/>
          <a:stretch>
            <a:fillRect/>
          </a:stretch>
        </p:blipFill>
        <p:spPr>
          <a:xfrm>
            <a:off x="3071040" y="4350900"/>
            <a:ext cx="2935471" cy="1949231"/>
          </a:xfrm>
          <a:prstGeom prst="rect">
            <a:avLst/>
          </a:prstGeom>
        </p:spPr>
      </p:pic>
    </p:spTree>
    <p:extLst>
      <p:ext uri="{BB962C8B-B14F-4D97-AF65-F5344CB8AC3E}">
        <p14:creationId xmlns:p14="http://schemas.microsoft.com/office/powerpoint/2010/main" val="97757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28C013-1BC0-4BCD-8368-9F7787814934}"/>
              </a:ext>
            </a:extLst>
          </p:cNvPr>
          <p:cNvSpPr>
            <a:spLocks noGrp="1"/>
          </p:cNvSpPr>
          <p:nvPr>
            <p:ph type="title"/>
          </p:nvPr>
        </p:nvSpPr>
        <p:spPr>
          <a:xfrm>
            <a:off x="836612" y="723223"/>
            <a:ext cx="1348776" cy="528403"/>
          </a:xfrm>
        </p:spPr>
        <p:txBody>
          <a:bodyPr>
            <a:normAutofit/>
          </a:bodyPr>
          <a:lstStyle/>
          <a:p>
            <a:r>
              <a:rPr lang="it-IT" sz="2400" dirty="0">
                <a:solidFill>
                  <a:srgbClr val="FF0000"/>
                </a:solidFill>
              </a:rPr>
              <a:t>Status</a:t>
            </a:r>
          </a:p>
        </p:txBody>
      </p:sp>
      <p:sp>
        <p:nvSpPr>
          <p:cNvPr id="4" name="Segnaposto testo 3">
            <a:extLst>
              <a:ext uri="{FF2B5EF4-FFF2-40B4-BE49-F238E27FC236}">
                <a16:creationId xmlns:a16="http://schemas.microsoft.com/office/drawing/2014/main" id="{9D428BEA-4A44-4430-82E7-D0B277BAC7B6}"/>
              </a:ext>
            </a:extLst>
          </p:cNvPr>
          <p:cNvSpPr>
            <a:spLocks noGrp="1"/>
          </p:cNvSpPr>
          <p:nvPr>
            <p:ph type="body" sz="half" idx="2"/>
          </p:nvPr>
        </p:nvSpPr>
        <p:spPr>
          <a:xfrm>
            <a:off x="836612" y="1652666"/>
            <a:ext cx="3932237" cy="3503950"/>
          </a:xfrm>
        </p:spPr>
        <p:txBody>
          <a:bodyPr>
            <a:normAutofit/>
          </a:bodyPr>
          <a:lstStyle/>
          <a:p>
            <a:r>
              <a:rPr lang="it-IT" sz="2000" dirty="0"/>
              <a:t>La pagina di addestramento, così come le pagine di status sono relative ad una versione precedente del software. Ora vi è nella home page un unico pulsante status, cliccato si raggiunge la pagina di status in cui vi saranno tanti pulsanti quanti saranno i dataset per tre, essendo tre i modelli di NLP. Se non vi sono dataset vi comparirà una scritta che avvisa che non vi sono dataset in archivio.</a:t>
            </a:r>
          </a:p>
        </p:txBody>
      </p:sp>
      <p:pic>
        <p:nvPicPr>
          <p:cNvPr id="8" name="Immagine 7">
            <a:extLst>
              <a:ext uri="{FF2B5EF4-FFF2-40B4-BE49-F238E27FC236}">
                <a16:creationId xmlns:a16="http://schemas.microsoft.com/office/drawing/2014/main" id="{D548FC73-5EA2-4172-92C1-00AF04C209F7}"/>
              </a:ext>
            </a:extLst>
          </p:cNvPr>
          <p:cNvPicPr>
            <a:picLocks noChangeAspect="1"/>
          </p:cNvPicPr>
          <p:nvPr/>
        </p:nvPicPr>
        <p:blipFill>
          <a:blip r:embed="rId2"/>
          <a:stretch>
            <a:fillRect/>
          </a:stretch>
        </p:blipFill>
        <p:spPr>
          <a:xfrm>
            <a:off x="5422352" y="3429000"/>
            <a:ext cx="6344927" cy="2089069"/>
          </a:xfrm>
          <a:prstGeom prst="rect">
            <a:avLst/>
          </a:prstGeom>
        </p:spPr>
      </p:pic>
      <p:pic>
        <p:nvPicPr>
          <p:cNvPr id="10" name="Immagine 9">
            <a:extLst>
              <a:ext uri="{FF2B5EF4-FFF2-40B4-BE49-F238E27FC236}">
                <a16:creationId xmlns:a16="http://schemas.microsoft.com/office/drawing/2014/main" id="{A1F15A25-A10C-4E34-96F0-DECE5795831F}"/>
              </a:ext>
            </a:extLst>
          </p:cNvPr>
          <p:cNvPicPr>
            <a:picLocks noChangeAspect="1"/>
          </p:cNvPicPr>
          <p:nvPr/>
        </p:nvPicPr>
        <p:blipFill>
          <a:blip r:embed="rId3"/>
          <a:stretch>
            <a:fillRect/>
          </a:stretch>
        </p:blipFill>
        <p:spPr>
          <a:xfrm>
            <a:off x="5422352" y="1251626"/>
            <a:ext cx="6344927" cy="2089069"/>
          </a:xfrm>
          <a:prstGeom prst="rect">
            <a:avLst/>
          </a:prstGeom>
        </p:spPr>
      </p:pic>
    </p:spTree>
    <p:extLst>
      <p:ext uri="{BB962C8B-B14F-4D97-AF65-F5344CB8AC3E}">
        <p14:creationId xmlns:p14="http://schemas.microsoft.com/office/powerpoint/2010/main" val="358565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899BEF-9B90-4164-AC01-5480A6E36361}"/>
              </a:ext>
            </a:extLst>
          </p:cNvPr>
          <p:cNvSpPr>
            <a:spLocks noGrp="1"/>
          </p:cNvSpPr>
          <p:nvPr>
            <p:ph type="title"/>
          </p:nvPr>
        </p:nvSpPr>
        <p:spPr>
          <a:xfrm>
            <a:off x="487451" y="297432"/>
            <a:ext cx="2633253" cy="689993"/>
          </a:xfrm>
        </p:spPr>
        <p:txBody>
          <a:bodyPr>
            <a:noAutofit/>
          </a:bodyPr>
          <a:lstStyle/>
          <a:p>
            <a:r>
              <a:rPr lang="it-IT" sz="2400" dirty="0">
                <a:solidFill>
                  <a:srgbClr val="FF0000"/>
                </a:solidFill>
              </a:rPr>
              <a:t>Addestramento modelli(terza parte)</a:t>
            </a:r>
          </a:p>
        </p:txBody>
      </p:sp>
      <p:sp>
        <p:nvSpPr>
          <p:cNvPr id="4" name="Segnaposto testo 3">
            <a:extLst>
              <a:ext uri="{FF2B5EF4-FFF2-40B4-BE49-F238E27FC236}">
                <a16:creationId xmlns:a16="http://schemas.microsoft.com/office/drawing/2014/main" id="{A670B680-3A41-4C27-B689-DA4AD42410B6}"/>
              </a:ext>
            </a:extLst>
          </p:cNvPr>
          <p:cNvSpPr>
            <a:spLocks noGrp="1"/>
          </p:cNvSpPr>
          <p:nvPr>
            <p:ph type="body" sz="half" idx="2"/>
          </p:nvPr>
        </p:nvSpPr>
        <p:spPr>
          <a:xfrm>
            <a:off x="487451" y="1044052"/>
            <a:ext cx="3932237" cy="1170642"/>
          </a:xfrm>
        </p:spPr>
        <p:txBody>
          <a:bodyPr>
            <a:noAutofit/>
          </a:bodyPr>
          <a:lstStyle/>
          <a:p>
            <a:r>
              <a:rPr lang="it-IT" sz="2000" dirty="0"/>
              <a:t>l’addestramento, verrà mostrato un modale di avvertimento che avverte l’utilizzatore che il modello è attualmente in addestramento.</a:t>
            </a:r>
          </a:p>
        </p:txBody>
      </p:sp>
      <p:sp>
        <p:nvSpPr>
          <p:cNvPr id="5" name="Titolo 1">
            <a:extLst>
              <a:ext uri="{FF2B5EF4-FFF2-40B4-BE49-F238E27FC236}">
                <a16:creationId xmlns:a16="http://schemas.microsoft.com/office/drawing/2014/main" id="{491F4069-11B7-465E-9283-19D3676C125F}"/>
              </a:ext>
            </a:extLst>
          </p:cNvPr>
          <p:cNvSpPr txBox="1">
            <a:spLocks/>
          </p:cNvSpPr>
          <p:nvPr/>
        </p:nvSpPr>
        <p:spPr>
          <a:xfrm>
            <a:off x="487450" y="2214694"/>
            <a:ext cx="2633253" cy="4211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it-IT" sz="2400" dirty="0">
                <a:solidFill>
                  <a:srgbClr val="FF0000"/>
                </a:solidFill>
              </a:rPr>
              <a:t>Status training IR</a:t>
            </a:r>
          </a:p>
        </p:txBody>
      </p:sp>
      <p:sp>
        <p:nvSpPr>
          <p:cNvPr id="6" name="Segnaposto testo 3">
            <a:extLst>
              <a:ext uri="{FF2B5EF4-FFF2-40B4-BE49-F238E27FC236}">
                <a16:creationId xmlns:a16="http://schemas.microsoft.com/office/drawing/2014/main" id="{82F1C2B2-7D71-4BBC-B0B9-04FA886F7F68}"/>
              </a:ext>
            </a:extLst>
          </p:cNvPr>
          <p:cNvSpPr txBox="1">
            <a:spLocks/>
          </p:cNvSpPr>
          <p:nvPr/>
        </p:nvSpPr>
        <p:spPr>
          <a:xfrm>
            <a:off x="487451" y="2635863"/>
            <a:ext cx="5446364" cy="41205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it-IT" sz="2000" dirty="0"/>
              <a:t>La pagina status training IR mostra lo status dell’addestramento del modello di </a:t>
            </a:r>
            <a:r>
              <a:rPr lang="it-IT" sz="2000" dirty="0" err="1"/>
              <a:t>Intent</a:t>
            </a:r>
            <a:r>
              <a:rPr lang="it-IT" sz="2000" dirty="0"/>
              <a:t> </a:t>
            </a:r>
            <a:r>
              <a:rPr lang="it-IT" sz="2000" dirty="0" err="1"/>
              <a:t>Recognition</a:t>
            </a:r>
            <a:r>
              <a:rPr lang="it-IT" sz="2000" dirty="0"/>
              <a:t>. Se non vi sarà in corso l’addestramento del modello di IR verrà mostrata la scritta in alto. Se invece l’addestramento è iniziato, ma si trova ancora nella fase  di </a:t>
            </a:r>
            <a:r>
              <a:rPr lang="it-IT" sz="2000" dirty="0" err="1"/>
              <a:t>preprocessing</a:t>
            </a:r>
            <a:r>
              <a:rPr lang="it-IT" sz="2000" dirty="0"/>
              <a:t>, verrà mostrata la scritta al centro. In tale pagina vi saranno tante progress bar, quante saranno le </a:t>
            </a:r>
            <a:r>
              <a:rPr lang="it-IT" sz="2000" dirty="0" err="1"/>
              <a:t>epohe</a:t>
            </a:r>
            <a:r>
              <a:rPr lang="it-IT" sz="2000" dirty="0"/>
              <a:t> completate più quella in corso di addestramento. Una volta terminato l’addestramento verrà aggiunta una scritta al di sotto dell’ultima progress bar che avvisa che l’ addestramento è terminato. Inoltre per evitare di ricaricare manualmente la pagina, essa si ricarica automaticamente ogni 15 secondi.</a:t>
            </a:r>
          </a:p>
        </p:txBody>
      </p:sp>
      <p:pic>
        <p:nvPicPr>
          <p:cNvPr id="8" name="Immagine 7">
            <a:extLst>
              <a:ext uri="{FF2B5EF4-FFF2-40B4-BE49-F238E27FC236}">
                <a16:creationId xmlns:a16="http://schemas.microsoft.com/office/drawing/2014/main" id="{F15734F3-4F71-41CC-A59C-B39F0A929126}"/>
              </a:ext>
            </a:extLst>
          </p:cNvPr>
          <p:cNvPicPr>
            <a:picLocks noChangeAspect="1"/>
          </p:cNvPicPr>
          <p:nvPr/>
        </p:nvPicPr>
        <p:blipFill>
          <a:blip r:embed="rId2"/>
          <a:stretch>
            <a:fillRect/>
          </a:stretch>
        </p:blipFill>
        <p:spPr>
          <a:xfrm>
            <a:off x="6258183" y="359114"/>
            <a:ext cx="4969603" cy="982657"/>
          </a:xfrm>
          <a:prstGeom prst="rect">
            <a:avLst/>
          </a:prstGeom>
        </p:spPr>
      </p:pic>
      <p:pic>
        <p:nvPicPr>
          <p:cNvPr id="10" name="Immagine 9">
            <a:extLst>
              <a:ext uri="{FF2B5EF4-FFF2-40B4-BE49-F238E27FC236}">
                <a16:creationId xmlns:a16="http://schemas.microsoft.com/office/drawing/2014/main" id="{048CEAA0-DBB4-4B86-B572-14617E5D1BDB}"/>
              </a:ext>
            </a:extLst>
          </p:cNvPr>
          <p:cNvPicPr>
            <a:picLocks noChangeAspect="1"/>
          </p:cNvPicPr>
          <p:nvPr/>
        </p:nvPicPr>
        <p:blipFill>
          <a:blip r:embed="rId3"/>
          <a:stretch>
            <a:fillRect/>
          </a:stretch>
        </p:blipFill>
        <p:spPr>
          <a:xfrm>
            <a:off x="6258183" y="1341771"/>
            <a:ext cx="4969603" cy="982657"/>
          </a:xfrm>
          <a:prstGeom prst="rect">
            <a:avLst/>
          </a:prstGeom>
        </p:spPr>
      </p:pic>
      <p:pic>
        <p:nvPicPr>
          <p:cNvPr id="14" name="Immagine 13">
            <a:extLst>
              <a:ext uri="{FF2B5EF4-FFF2-40B4-BE49-F238E27FC236}">
                <a16:creationId xmlns:a16="http://schemas.microsoft.com/office/drawing/2014/main" id="{4D5DBCB3-18D8-40A7-9F28-390AA8B4EE32}"/>
              </a:ext>
            </a:extLst>
          </p:cNvPr>
          <p:cNvPicPr>
            <a:picLocks noChangeAspect="1"/>
          </p:cNvPicPr>
          <p:nvPr/>
        </p:nvPicPr>
        <p:blipFill>
          <a:blip r:embed="rId4"/>
          <a:stretch>
            <a:fillRect/>
          </a:stretch>
        </p:blipFill>
        <p:spPr>
          <a:xfrm>
            <a:off x="6258183" y="2425278"/>
            <a:ext cx="4969603" cy="1815447"/>
          </a:xfrm>
          <a:prstGeom prst="rect">
            <a:avLst/>
          </a:prstGeom>
        </p:spPr>
      </p:pic>
      <p:pic>
        <p:nvPicPr>
          <p:cNvPr id="7" name="Immagine 6">
            <a:extLst>
              <a:ext uri="{FF2B5EF4-FFF2-40B4-BE49-F238E27FC236}">
                <a16:creationId xmlns:a16="http://schemas.microsoft.com/office/drawing/2014/main" id="{BBC4E353-06BB-4CE8-A3C2-A9C32DFA20D1}"/>
              </a:ext>
            </a:extLst>
          </p:cNvPr>
          <p:cNvPicPr>
            <a:picLocks noChangeAspect="1"/>
          </p:cNvPicPr>
          <p:nvPr/>
        </p:nvPicPr>
        <p:blipFill>
          <a:blip r:embed="rId5"/>
          <a:stretch>
            <a:fillRect/>
          </a:stretch>
        </p:blipFill>
        <p:spPr>
          <a:xfrm>
            <a:off x="6258182" y="4240725"/>
            <a:ext cx="4969604" cy="2559563"/>
          </a:xfrm>
          <a:prstGeom prst="rect">
            <a:avLst/>
          </a:prstGeom>
        </p:spPr>
      </p:pic>
    </p:spTree>
    <p:extLst>
      <p:ext uri="{BB962C8B-B14F-4D97-AF65-F5344CB8AC3E}">
        <p14:creationId xmlns:p14="http://schemas.microsoft.com/office/powerpoint/2010/main" val="21343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55C8E2-8FE4-49B9-B48F-8C2E55E17084}"/>
              </a:ext>
            </a:extLst>
          </p:cNvPr>
          <p:cNvSpPr>
            <a:spLocks noGrp="1"/>
          </p:cNvSpPr>
          <p:nvPr>
            <p:ph type="title"/>
          </p:nvPr>
        </p:nvSpPr>
        <p:spPr>
          <a:xfrm>
            <a:off x="836611" y="526030"/>
            <a:ext cx="2426705" cy="461395"/>
          </a:xfrm>
        </p:spPr>
        <p:txBody>
          <a:bodyPr>
            <a:noAutofit/>
          </a:bodyPr>
          <a:lstStyle/>
          <a:p>
            <a:r>
              <a:rPr lang="it-IT" sz="2400" dirty="0">
                <a:solidFill>
                  <a:srgbClr val="FF0000"/>
                </a:solidFill>
              </a:rPr>
              <a:t>Status training SA</a:t>
            </a:r>
            <a:endParaRPr lang="it-IT" sz="2400" dirty="0"/>
          </a:p>
        </p:txBody>
      </p:sp>
      <p:sp>
        <p:nvSpPr>
          <p:cNvPr id="4" name="Segnaposto testo 3">
            <a:extLst>
              <a:ext uri="{FF2B5EF4-FFF2-40B4-BE49-F238E27FC236}">
                <a16:creationId xmlns:a16="http://schemas.microsoft.com/office/drawing/2014/main" id="{84D325A0-8005-4F7D-BE1A-7A8F5E29E1CD}"/>
              </a:ext>
            </a:extLst>
          </p:cNvPr>
          <p:cNvSpPr>
            <a:spLocks noGrp="1"/>
          </p:cNvSpPr>
          <p:nvPr>
            <p:ph type="body" sz="half" idx="2"/>
          </p:nvPr>
        </p:nvSpPr>
        <p:spPr>
          <a:xfrm>
            <a:off x="839788" y="1082180"/>
            <a:ext cx="3932237" cy="2346820"/>
          </a:xfrm>
        </p:spPr>
        <p:txBody>
          <a:bodyPr>
            <a:noAutofit/>
          </a:bodyPr>
          <a:lstStyle/>
          <a:p>
            <a:r>
              <a:rPr lang="it-IT" sz="2000" dirty="0"/>
              <a:t>Cliccato il pulsante Status Training SA, si viene reindirizzati nella pagina in cui viene mostrato lo status dell’ addestramento del modello di Sentiment Analysis. Per tale pagina valgono le stesse considerazioni fatte per la pagina Status Training IR.</a:t>
            </a:r>
          </a:p>
        </p:txBody>
      </p:sp>
      <p:pic>
        <p:nvPicPr>
          <p:cNvPr id="6" name="Immagine 5">
            <a:extLst>
              <a:ext uri="{FF2B5EF4-FFF2-40B4-BE49-F238E27FC236}">
                <a16:creationId xmlns:a16="http://schemas.microsoft.com/office/drawing/2014/main" id="{51744633-B251-4856-A914-C975659E2EF4}"/>
              </a:ext>
            </a:extLst>
          </p:cNvPr>
          <p:cNvPicPr>
            <a:picLocks noChangeAspect="1"/>
          </p:cNvPicPr>
          <p:nvPr/>
        </p:nvPicPr>
        <p:blipFill>
          <a:blip r:embed="rId2"/>
          <a:stretch>
            <a:fillRect/>
          </a:stretch>
        </p:blipFill>
        <p:spPr>
          <a:xfrm>
            <a:off x="6216242" y="2130092"/>
            <a:ext cx="5135970" cy="1101448"/>
          </a:xfrm>
          <a:prstGeom prst="rect">
            <a:avLst/>
          </a:prstGeom>
        </p:spPr>
      </p:pic>
      <p:pic>
        <p:nvPicPr>
          <p:cNvPr id="10" name="Immagine 9">
            <a:extLst>
              <a:ext uri="{FF2B5EF4-FFF2-40B4-BE49-F238E27FC236}">
                <a16:creationId xmlns:a16="http://schemas.microsoft.com/office/drawing/2014/main" id="{B29F1868-3149-46C6-8EB5-95601367575C}"/>
              </a:ext>
            </a:extLst>
          </p:cNvPr>
          <p:cNvPicPr>
            <a:picLocks noChangeAspect="1"/>
          </p:cNvPicPr>
          <p:nvPr/>
        </p:nvPicPr>
        <p:blipFill>
          <a:blip r:embed="rId3"/>
          <a:stretch>
            <a:fillRect/>
          </a:stretch>
        </p:blipFill>
        <p:spPr>
          <a:xfrm>
            <a:off x="6216242" y="987425"/>
            <a:ext cx="5135971" cy="1101448"/>
          </a:xfrm>
          <a:prstGeom prst="rect">
            <a:avLst/>
          </a:prstGeom>
        </p:spPr>
      </p:pic>
      <p:pic>
        <p:nvPicPr>
          <p:cNvPr id="5" name="Immagine 4">
            <a:extLst>
              <a:ext uri="{FF2B5EF4-FFF2-40B4-BE49-F238E27FC236}">
                <a16:creationId xmlns:a16="http://schemas.microsoft.com/office/drawing/2014/main" id="{F9473745-7EC6-4946-B991-281E9AD91B30}"/>
              </a:ext>
            </a:extLst>
          </p:cNvPr>
          <p:cNvPicPr>
            <a:picLocks noChangeAspect="1"/>
          </p:cNvPicPr>
          <p:nvPr/>
        </p:nvPicPr>
        <p:blipFill>
          <a:blip r:embed="rId4"/>
          <a:stretch>
            <a:fillRect/>
          </a:stretch>
        </p:blipFill>
        <p:spPr>
          <a:xfrm>
            <a:off x="6216242" y="3626461"/>
            <a:ext cx="5135970" cy="2346821"/>
          </a:xfrm>
          <a:prstGeom prst="rect">
            <a:avLst/>
          </a:prstGeom>
        </p:spPr>
      </p:pic>
      <p:pic>
        <p:nvPicPr>
          <p:cNvPr id="7" name="Immagine 6">
            <a:extLst>
              <a:ext uri="{FF2B5EF4-FFF2-40B4-BE49-F238E27FC236}">
                <a16:creationId xmlns:a16="http://schemas.microsoft.com/office/drawing/2014/main" id="{2A7C2661-256E-4A76-B9CB-C5EC85D2A1B4}"/>
              </a:ext>
            </a:extLst>
          </p:cNvPr>
          <p:cNvPicPr>
            <a:picLocks noChangeAspect="1"/>
          </p:cNvPicPr>
          <p:nvPr/>
        </p:nvPicPr>
        <p:blipFill>
          <a:blip r:embed="rId5"/>
          <a:stretch>
            <a:fillRect/>
          </a:stretch>
        </p:blipFill>
        <p:spPr>
          <a:xfrm>
            <a:off x="1080272" y="3653082"/>
            <a:ext cx="5135970" cy="3065218"/>
          </a:xfrm>
          <a:prstGeom prst="rect">
            <a:avLst/>
          </a:prstGeom>
        </p:spPr>
      </p:pic>
    </p:spTree>
    <p:extLst>
      <p:ext uri="{BB962C8B-B14F-4D97-AF65-F5344CB8AC3E}">
        <p14:creationId xmlns:p14="http://schemas.microsoft.com/office/powerpoint/2010/main" val="195077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6519F6-A468-4DF4-AA02-E920BDBBA164}"/>
              </a:ext>
            </a:extLst>
          </p:cNvPr>
          <p:cNvSpPr>
            <a:spLocks noGrp="1"/>
          </p:cNvSpPr>
          <p:nvPr>
            <p:ph type="title"/>
          </p:nvPr>
        </p:nvSpPr>
        <p:spPr>
          <a:xfrm>
            <a:off x="747510" y="442869"/>
            <a:ext cx="2415140" cy="429936"/>
          </a:xfrm>
        </p:spPr>
        <p:txBody>
          <a:bodyPr>
            <a:normAutofit/>
          </a:bodyPr>
          <a:lstStyle/>
          <a:p>
            <a:r>
              <a:rPr lang="it-IT" sz="2400" dirty="0">
                <a:solidFill>
                  <a:srgbClr val="FF0000"/>
                </a:solidFill>
              </a:rPr>
              <a:t>Status Training EE</a:t>
            </a:r>
          </a:p>
        </p:txBody>
      </p:sp>
      <p:sp>
        <p:nvSpPr>
          <p:cNvPr id="4" name="Segnaposto testo 3">
            <a:extLst>
              <a:ext uri="{FF2B5EF4-FFF2-40B4-BE49-F238E27FC236}">
                <a16:creationId xmlns:a16="http://schemas.microsoft.com/office/drawing/2014/main" id="{BF803DC9-394A-4301-9094-B944ABF6AFF5}"/>
              </a:ext>
            </a:extLst>
          </p:cNvPr>
          <p:cNvSpPr>
            <a:spLocks noGrp="1"/>
          </p:cNvSpPr>
          <p:nvPr>
            <p:ph type="body" sz="half" idx="2"/>
          </p:nvPr>
        </p:nvSpPr>
        <p:spPr>
          <a:xfrm>
            <a:off x="747510" y="1101055"/>
            <a:ext cx="3932237" cy="2883716"/>
          </a:xfrm>
        </p:spPr>
        <p:txBody>
          <a:bodyPr>
            <a:noAutofit/>
          </a:bodyPr>
          <a:lstStyle/>
          <a:p>
            <a:r>
              <a:rPr lang="it-IT" sz="2000" dirty="0"/>
              <a:t>Una volta cliccato il pulsante Status Training EE si viene reindirizzati nella pagina in cui è possibile visualizzare lo status del training del modello di </a:t>
            </a:r>
            <a:r>
              <a:rPr lang="it-IT" sz="2000" dirty="0" err="1"/>
              <a:t>Entities</a:t>
            </a:r>
            <a:r>
              <a:rPr lang="it-IT" sz="2000" dirty="0"/>
              <a:t> </a:t>
            </a:r>
            <a:r>
              <a:rPr lang="it-IT" sz="2000" dirty="0" err="1"/>
              <a:t>Extraction</a:t>
            </a:r>
            <a:r>
              <a:rPr lang="it-IT" sz="2000" dirty="0"/>
              <a:t>. Anche qui valgono le considerazioni fatte per la pagina Status Training IR, con l’unica differenza che in tale pagina viene mostrata un’unica progress bar.</a:t>
            </a:r>
          </a:p>
        </p:txBody>
      </p:sp>
      <p:pic>
        <p:nvPicPr>
          <p:cNvPr id="6" name="Immagine 5">
            <a:extLst>
              <a:ext uri="{FF2B5EF4-FFF2-40B4-BE49-F238E27FC236}">
                <a16:creationId xmlns:a16="http://schemas.microsoft.com/office/drawing/2014/main" id="{B1869FF5-AD8B-40DA-B9F8-64F34D07300F}"/>
              </a:ext>
            </a:extLst>
          </p:cNvPr>
          <p:cNvPicPr>
            <a:picLocks noChangeAspect="1"/>
          </p:cNvPicPr>
          <p:nvPr/>
        </p:nvPicPr>
        <p:blipFill>
          <a:blip r:embed="rId2"/>
          <a:stretch>
            <a:fillRect/>
          </a:stretch>
        </p:blipFill>
        <p:spPr>
          <a:xfrm>
            <a:off x="6096000" y="657837"/>
            <a:ext cx="5256212" cy="1184595"/>
          </a:xfrm>
          <a:prstGeom prst="rect">
            <a:avLst/>
          </a:prstGeom>
        </p:spPr>
      </p:pic>
      <p:pic>
        <p:nvPicPr>
          <p:cNvPr id="8" name="Immagine 7">
            <a:extLst>
              <a:ext uri="{FF2B5EF4-FFF2-40B4-BE49-F238E27FC236}">
                <a16:creationId xmlns:a16="http://schemas.microsoft.com/office/drawing/2014/main" id="{2588E5EA-F09D-4BC8-AF23-8A2872074BD1}"/>
              </a:ext>
            </a:extLst>
          </p:cNvPr>
          <p:cNvPicPr>
            <a:picLocks noChangeAspect="1"/>
          </p:cNvPicPr>
          <p:nvPr/>
        </p:nvPicPr>
        <p:blipFill>
          <a:blip r:embed="rId3"/>
          <a:stretch>
            <a:fillRect/>
          </a:stretch>
        </p:blipFill>
        <p:spPr>
          <a:xfrm>
            <a:off x="6096000" y="2467179"/>
            <a:ext cx="5256212" cy="1184595"/>
          </a:xfrm>
          <a:prstGeom prst="rect">
            <a:avLst/>
          </a:prstGeom>
        </p:spPr>
      </p:pic>
      <p:pic>
        <p:nvPicPr>
          <p:cNvPr id="10" name="Immagine 9">
            <a:extLst>
              <a:ext uri="{FF2B5EF4-FFF2-40B4-BE49-F238E27FC236}">
                <a16:creationId xmlns:a16="http://schemas.microsoft.com/office/drawing/2014/main" id="{12263058-9CF5-4D8E-8D98-66BA232DBE79}"/>
              </a:ext>
            </a:extLst>
          </p:cNvPr>
          <p:cNvPicPr>
            <a:picLocks noChangeAspect="1"/>
          </p:cNvPicPr>
          <p:nvPr/>
        </p:nvPicPr>
        <p:blipFill>
          <a:blip r:embed="rId4"/>
          <a:stretch>
            <a:fillRect/>
          </a:stretch>
        </p:blipFill>
        <p:spPr>
          <a:xfrm>
            <a:off x="6096000" y="4034640"/>
            <a:ext cx="5256212" cy="1898010"/>
          </a:xfrm>
          <a:prstGeom prst="rect">
            <a:avLst/>
          </a:prstGeom>
        </p:spPr>
      </p:pic>
      <p:pic>
        <p:nvPicPr>
          <p:cNvPr id="12" name="Immagine 11">
            <a:extLst>
              <a:ext uri="{FF2B5EF4-FFF2-40B4-BE49-F238E27FC236}">
                <a16:creationId xmlns:a16="http://schemas.microsoft.com/office/drawing/2014/main" id="{55EB78A8-94DB-40CC-AD78-F3453C385172}"/>
              </a:ext>
            </a:extLst>
          </p:cNvPr>
          <p:cNvPicPr>
            <a:picLocks noChangeAspect="1"/>
          </p:cNvPicPr>
          <p:nvPr/>
        </p:nvPicPr>
        <p:blipFill>
          <a:blip r:embed="rId5"/>
          <a:stretch>
            <a:fillRect/>
          </a:stretch>
        </p:blipFill>
        <p:spPr>
          <a:xfrm>
            <a:off x="839787" y="4034640"/>
            <a:ext cx="5256213" cy="2505860"/>
          </a:xfrm>
          <a:prstGeom prst="rect">
            <a:avLst/>
          </a:prstGeom>
        </p:spPr>
      </p:pic>
    </p:spTree>
    <p:extLst>
      <p:ext uri="{BB962C8B-B14F-4D97-AF65-F5344CB8AC3E}">
        <p14:creationId xmlns:p14="http://schemas.microsoft.com/office/powerpoint/2010/main" val="115746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942ADA-1A38-4116-883B-3CDCA6593081}"/>
              </a:ext>
            </a:extLst>
          </p:cNvPr>
          <p:cNvSpPr>
            <a:spLocks noGrp="1"/>
          </p:cNvSpPr>
          <p:nvPr>
            <p:ph type="title"/>
          </p:nvPr>
        </p:nvSpPr>
        <p:spPr>
          <a:xfrm>
            <a:off x="836612" y="715728"/>
            <a:ext cx="2547989" cy="543393"/>
          </a:xfrm>
        </p:spPr>
        <p:txBody>
          <a:bodyPr>
            <a:normAutofit/>
          </a:bodyPr>
          <a:lstStyle/>
          <a:p>
            <a:r>
              <a:rPr lang="it-IT" sz="2400" dirty="0">
                <a:solidFill>
                  <a:srgbClr val="FF0000"/>
                </a:solidFill>
              </a:rPr>
              <a:t>Selezione Risultati</a:t>
            </a:r>
          </a:p>
        </p:txBody>
      </p:sp>
      <p:sp>
        <p:nvSpPr>
          <p:cNvPr id="4" name="Segnaposto testo 3">
            <a:extLst>
              <a:ext uri="{FF2B5EF4-FFF2-40B4-BE49-F238E27FC236}">
                <a16:creationId xmlns:a16="http://schemas.microsoft.com/office/drawing/2014/main" id="{A22B2883-69A0-4784-A701-0D685846DF44}"/>
              </a:ext>
            </a:extLst>
          </p:cNvPr>
          <p:cNvSpPr>
            <a:spLocks noGrp="1"/>
          </p:cNvSpPr>
          <p:nvPr>
            <p:ph type="body" sz="half" idx="2"/>
          </p:nvPr>
        </p:nvSpPr>
        <p:spPr>
          <a:xfrm>
            <a:off x="836612" y="1518442"/>
            <a:ext cx="3932237" cy="4372691"/>
          </a:xfrm>
        </p:spPr>
        <p:txBody>
          <a:bodyPr>
            <a:normAutofit/>
          </a:bodyPr>
          <a:lstStyle/>
          <a:p>
            <a:r>
              <a:rPr lang="it-IT" sz="2000" dirty="0"/>
              <a:t>La pagina dove vengono mostrati i risultati e viene effettuato il testing, così come la pagina in cui viene effettuato il download e la cancellazione sono relativi ad una versione precedente del software. Cliccato su Mostra risultati ed effettua testing si viene reindirizzati in una pagina in cui è possibile scegliere di quale database mostrare risultati ed effettuare il testing. Se non vi sono database verrà mostrata una frase che avvisa che non vi sono database in archivio.</a:t>
            </a:r>
          </a:p>
        </p:txBody>
      </p:sp>
      <p:pic>
        <p:nvPicPr>
          <p:cNvPr id="6" name="Immagine 5">
            <a:extLst>
              <a:ext uri="{FF2B5EF4-FFF2-40B4-BE49-F238E27FC236}">
                <a16:creationId xmlns:a16="http://schemas.microsoft.com/office/drawing/2014/main" id="{707C4454-92E2-41B1-9134-A639112BB166}"/>
              </a:ext>
            </a:extLst>
          </p:cNvPr>
          <p:cNvPicPr>
            <a:picLocks noChangeAspect="1"/>
          </p:cNvPicPr>
          <p:nvPr/>
        </p:nvPicPr>
        <p:blipFill>
          <a:blip r:embed="rId2"/>
          <a:stretch>
            <a:fillRect/>
          </a:stretch>
        </p:blipFill>
        <p:spPr>
          <a:xfrm>
            <a:off x="5782116" y="715728"/>
            <a:ext cx="5820271" cy="2504567"/>
          </a:xfrm>
          <a:prstGeom prst="rect">
            <a:avLst/>
          </a:prstGeom>
        </p:spPr>
      </p:pic>
      <p:pic>
        <p:nvPicPr>
          <p:cNvPr id="8" name="Immagine 7">
            <a:extLst>
              <a:ext uri="{FF2B5EF4-FFF2-40B4-BE49-F238E27FC236}">
                <a16:creationId xmlns:a16="http://schemas.microsoft.com/office/drawing/2014/main" id="{7FE694F6-FC12-4DA9-8570-8D6A14632CF9}"/>
              </a:ext>
            </a:extLst>
          </p:cNvPr>
          <p:cNvPicPr>
            <a:picLocks noChangeAspect="1"/>
          </p:cNvPicPr>
          <p:nvPr/>
        </p:nvPicPr>
        <p:blipFill>
          <a:blip r:embed="rId3"/>
          <a:stretch>
            <a:fillRect/>
          </a:stretch>
        </p:blipFill>
        <p:spPr>
          <a:xfrm>
            <a:off x="5782116" y="3637704"/>
            <a:ext cx="5820272" cy="2504568"/>
          </a:xfrm>
          <a:prstGeom prst="rect">
            <a:avLst/>
          </a:prstGeom>
        </p:spPr>
      </p:pic>
    </p:spTree>
    <p:extLst>
      <p:ext uri="{BB962C8B-B14F-4D97-AF65-F5344CB8AC3E}">
        <p14:creationId xmlns:p14="http://schemas.microsoft.com/office/powerpoint/2010/main" val="2680841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039E35-4DA7-4EC3-8E77-E5D8956CC48A}"/>
              </a:ext>
            </a:extLst>
          </p:cNvPr>
          <p:cNvSpPr>
            <a:spLocks noGrp="1"/>
          </p:cNvSpPr>
          <p:nvPr>
            <p:ph type="title"/>
          </p:nvPr>
        </p:nvSpPr>
        <p:spPr>
          <a:xfrm>
            <a:off x="471488" y="263525"/>
            <a:ext cx="3932237" cy="723900"/>
          </a:xfrm>
        </p:spPr>
        <p:txBody>
          <a:bodyPr>
            <a:noAutofit/>
          </a:bodyPr>
          <a:lstStyle/>
          <a:p>
            <a:r>
              <a:rPr lang="it-IT" sz="2400" dirty="0">
                <a:solidFill>
                  <a:srgbClr val="FF0000"/>
                </a:solidFill>
              </a:rPr>
              <a:t>Risultati Training e Testing modelli(Prima parte)</a:t>
            </a:r>
          </a:p>
        </p:txBody>
      </p:sp>
      <p:sp>
        <p:nvSpPr>
          <p:cNvPr id="4" name="Segnaposto testo 3">
            <a:extLst>
              <a:ext uri="{FF2B5EF4-FFF2-40B4-BE49-F238E27FC236}">
                <a16:creationId xmlns:a16="http://schemas.microsoft.com/office/drawing/2014/main" id="{7B7BDEF1-F319-45E3-93B5-AA4699DA2236}"/>
              </a:ext>
            </a:extLst>
          </p:cNvPr>
          <p:cNvSpPr>
            <a:spLocks noGrp="1"/>
          </p:cNvSpPr>
          <p:nvPr>
            <p:ph type="body" sz="half" idx="2"/>
          </p:nvPr>
        </p:nvSpPr>
        <p:spPr>
          <a:xfrm>
            <a:off x="215900" y="987425"/>
            <a:ext cx="5880100" cy="5599112"/>
          </a:xfrm>
        </p:spPr>
        <p:txBody>
          <a:bodyPr>
            <a:noAutofit/>
          </a:bodyPr>
          <a:lstStyle/>
          <a:p>
            <a:r>
              <a:rPr lang="it-IT" sz="2000" dirty="0"/>
              <a:t>Una volta terminato il training di un modello, sarà possibile visualizzarne i risultati ed effettuarne il testing cliccando sul pulsante Mostra risultati training/Effettua testing dei modelli presente nella home page . Si verrà reindirizzati in una pagina in cui sono presenti 6 bottoni, i primi 3 permettono di visualizzare i risultati; gli ultimi 3 invece permettono di effettuare il testing. Cliccando su 1 dei primi 3 si aprirà un modale che mostra i risultati ottenuti durante le diverse epoche. Nel caso dei modelli di IR e SA verranno mostrati per ogni epoca F1-Score Training, Loss Training, F1-Score </a:t>
            </a:r>
            <a:r>
              <a:rPr lang="it-IT" sz="2000" dirty="0" err="1"/>
              <a:t>Validation</a:t>
            </a:r>
            <a:r>
              <a:rPr lang="it-IT" sz="2000" dirty="0"/>
              <a:t> e Loss </a:t>
            </a:r>
            <a:r>
              <a:rPr lang="it-IT" sz="2000" dirty="0" err="1"/>
              <a:t>Validation</a:t>
            </a:r>
            <a:r>
              <a:rPr lang="it-IT" sz="2000" dirty="0"/>
              <a:t>. Nel caso del modello di EE invece verranno mostrati per ogni epoca Loss, Precision, Recall e F1-Score. Se invece si vogliono visualizzare i risultati mediante grafici, basterà cliccare sul pulsante Grafico Loss o Grafico F1-Score. Nel primo caso verrà visualizzato un grafico che avrà sull’ asse delle ascisse il numero di epoche trascorse e sull’ asse delle ordinate il Loss; nel secondo caso invece l’ asse delle ordinate avrà F1-Score.</a:t>
            </a:r>
          </a:p>
        </p:txBody>
      </p:sp>
      <p:pic>
        <p:nvPicPr>
          <p:cNvPr id="8" name="Immagine 7">
            <a:extLst>
              <a:ext uri="{FF2B5EF4-FFF2-40B4-BE49-F238E27FC236}">
                <a16:creationId xmlns:a16="http://schemas.microsoft.com/office/drawing/2014/main" id="{B208E692-7353-43CD-A730-591E96F3CE21}"/>
              </a:ext>
            </a:extLst>
          </p:cNvPr>
          <p:cNvPicPr>
            <a:picLocks noChangeAspect="1"/>
          </p:cNvPicPr>
          <p:nvPr/>
        </p:nvPicPr>
        <p:blipFill>
          <a:blip r:embed="rId2"/>
          <a:stretch>
            <a:fillRect/>
          </a:stretch>
        </p:blipFill>
        <p:spPr>
          <a:xfrm>
            <a:off x="6261099" y="629444"/>
            <a:ext cx="5588001" cy="3383756"/>
          </a:xfrm>
          <a:prstGeom prst="rect">
            <a:avLst/>
          </a:prstGeom>
        </p:spPr>
      </p:pic>
      <p:pic>
        <p:nvPicPr>
          <p:cNvPr id="10" name="Immagine 9">
            <a:extLst>
              <a:ext uri="{FF2B5EF4-FFF2-40B4-BE49-F238E27FC236}">
                <a16:creationId xmlns:a16="http://schemas.microsoft.com/office/drawing/2014/main" id="{F0F13F1B-6F0E-443E-A08C-661E6CF3776E}"/>
              </a:ext>
            </a:extLst>
          </p:cNvPr>
          <p:cNvPicPr>
            <a:picLocks noChangeAspect="1"/>
          </p:cNvPicPr>
          <p:nvPr/>
        </p:nvPicPr>
        <p:blipFill>
          <a:blip r:embed="rId3"/>
          <a:stretch>
            <a:fillRect/>
          </a:stretch>
        </p:blipFill>
        <p:spPr>
          <a:xfrm>
            <a:off x="6261100" y="4013200"/>
            <a:ext cx="2794000" cy="2035828"/>
          </a:xfrm>
          <a:prstGeom prst="rect">
            <a:avLst/>
          </a:prstGeom>
        </p:spPr>
      </p:pic>
      <p:pic>
        <p:nvPicPr>
          <p:cNvPr id="12" name="Immagine 11">
            <a:extLst>
              <a:ext uri="{FF2B5EF4-FFF2-40B4-BE49-F238E27FC236}">
                <a16:creationId xmlns:a16="http://schemas.microsoft.com/office/drawing/2014/main" id="{8858B9A9-3807-4B4B-BE89-49BCAB71F737}"/>
              </a:ext>
            </a:extLst>
          </p:cNvPr>
          <p:cNvPicPr>
            <a:picLocks noChangeAspect="1"/>
          </p:cNvPicPr>
          <p:nvPr/>
        </p:nvPicPr>
        <p:blipFill>
          <a:blip r:embed="rId4"/>
          <a:stretch>
            <a:fillRect/>
          </a:stretch>
        </p:blipFill>
        <p:spPr>
          <a:xfrm>
            <a:off x="9055100" y="4013200"/>
            <a:ext cx="2794001" cy="2035828"/>
          </a:xfrm>
          <a:prstGeom prst="rect">
            <a:avLst/>
          </a:prstGeom>
        </p:spPr>
      </p:pic>
    </p:spTree>
    <p:extLst>
      <p:ext uri="{BB962C8B-B14F-4D97-AF65-F5344CB8AC3E}">
        <p14:creationId xmlns:p14="http://schemas.microsoft.com/office/powerpoint/2010/main" val="206584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ECDA00-CE3F-4144-AA12-203309657582}"/>
              </a:ext>
            </a:extLst>
          </p:cNvPr>
          <p:cNvSpPr>
            <a:spLocks noGrp="1"/>
          </p:cNvSpPr>
          <p:nvPr>
            <p:ph type="title"/>
          </p:nvPr>
        </p:nvSpPr>
        <p:spPr>
          <a:xfrm>
            <a:off x="836612" y="225425"/>
            <a:ext cx="3417888" cy="762000"/>
          </a:xfrm>
        </p:spPr>
        <p:txBody>
          <a:bodyPr>
            <a:normAutofit/>
          </a:bodyPr>
          <a:lstStyle/>
          <a:p>
            <a:r>
              <a:rPr lang="it-IT" sz="2400" dirty="0">
                <a:solidFill>
                  <a:srgbClr val="FF0000"/>
                </a:solidFill>
              </a:rPr>
              <a:t>Risultati Training e Testing modelli(Seconda parte)</a:t>
            </a:r>
            <a:endParaRPr lang="it-IT" sz="2400" dirty="0"/>
          </a:p>
        </p:txBody>
      </p:sp>
      <p:sp>
        <p:nvSpPr>
          <p:cNvPr id="4" name="Segnaposto testo 3">
            <a:extLst>
              <a:ext uri="{FF2B5EF4-FFF2-40B4-BE49-F238E27FC236}">
                <a16:creationId xmlns:a16="http://schemas.microsoft.com/office/drawing/2014/main" id="{F2C9F4B1-A044-4B72-A2C3-3A1B7F6A415B}"/>
              </a:ext>
            </a:extLst>
          </p:cNvPr>
          <p:cNvSpPr>
            <a:spLocks noGrp="1"/>
          </p:cNvSpPr>
          <p:nvPr>
            <p:ph type="body" sz="half" idx="2"/>
          </p:nvPr>
        </p:nvSpPr>
        <p:spPr>
          <a:xfrm>
            <a:off x="328612" y="987425"/>
            <a:ext cx="5614988" cy="2593975"/>
          </a:xfrm>
        </p:spPr>
        <p:txBody>
          <a:bodyPr>
            <a:noAutofit/>
          </a:bodyPr>
          <a:lstStyle/>
          <a:p>
            <a:r>
              <a:rPr lang="it-IT" sz="2000" dirty="0"/>
              <a:t>Nel caso in cui non vi sia memorizzato il modello addestrato relativo al pulsante cliccato, verrà mostrato un modale di avvertimento, che avverte l’ utilizzatore che non è presente quello specifico modello. Cliccando su 1 degli ultimi 3 pulsanti, invece, si effettuerà il testing del modello relativo al pulsante cliccato. Una volta terminato il testing verrà visualizzato un modale che mostra i risultati, espressi mediante F1-Score,  ottenuti dal testing. </a:t>
            </a:r>
          </a:p>
        </p:txBody>
      </p:sp>
      <p:pic>
        <p:nvPicPr>
          <p:cNvPr id="8" name="Immagine 7">
            <a:extLst>
              <a:ext uri="{FF2B5EF4-FFF2-40B4-BE49-F238E27FC236}">
                <a16:creationId xmlns:a16="http://schemas.microsoft.com/office/drawing/2014/main" id="{F8167743-39C8-43BF-A351-E59E692F6600}"/>
              </a:ext>
            </a:extLst>
          </p:cNvPr>
          <p:cNvPicPr>
            <a:picLocks noChangeAspect="1"/>
          </p:cNvPicPr>
          <p:nvPr/>
        </p:nvPicPr>
        <p:blipFill>
          <a:blip r:embed="rId2"/>
          <a:stretch>
            <a:fillRect/>
          </a:stretch>
        </p:blipFill>
        <p:spPr>
          <a:xfrm>
            <a:off x="6096000" y="3429000"/>
            <a:ext cx="5259389" cy="3124202"/>
          </a:xfrm>
          <a:prstGeom prst="rect">
            <a:avLst/>
          </a:prstGeom>
        </p:spPr>
      </p:pic>
      <p:pic>
        <p:nvPicPr>
          <p:cNvPr id="10" name="Immagine 9">
            <a:extLst>
              <a:ext uri="{FF2B5EF4-FFF2-40B4-BE49-F238E27FC236}">
                <a16:creationId xmlns:a16="http://schemas.microsoft.com/office/drawing/2014/main" id="{63C9ABE2-50D1-465D-B653-EC86F9AA773B}"/>
              </a:ext>
            </a:extLst>
          </p:cNvPr>
          <p:cNvPicPr>
            <a:picLocks noChangeAspect="1"/>
          </p:cNvPicPr>
          <p:nvPr/>
        </p:nvPicPr>
        <p:blipFill>
          <a:blip r:embed="rId3"/>
          <a:stretch>
            <a:fillRect/>
          </a:stretch>
        </p:blipFill>
        <p:spPr>
          <a:xfrm>
            <a:off x="6096000" y="304798"/>
            <a:ext cx="5259388" cy="3124202"/>
          </a:xfrm>
          <a:prstGeom prst="rect">
            <a:avLst/>
          </a:prstGeom>
        </p:spPr>
      </p:pic>
      <p:pic>
        <p:nvPicPr>
          <p:cNvPr id="12" name="Immagine 11">
            <a:extLst>
              <a:ext uri="{FF2B5EF4-FFF2-40B4-BE49-F238E27FC236}">
                <a16:creationId xmlns:a16="http://schemas.microsoft.com/office/drawing/2014/main" id="{457F278B-AD79-4A4A-BD8E-8BF03277796A}"/>
              </a:ext>
            </a:extLst>
          </p:cNvPr>
          <p:cNvPicPr>
            <a:picLocks noChangeAspect="1"/>
          </p:cNvPicPr>
          <p:nvPr/>
        </p:nvPicPr>
        <p:blipFill>
          <a:blip r:embed="rId4"/>
          <a:stretch>
            <a:fillRect/>
          </a:stretch>
        </p:blipFill>
        <p:spPr>
          <a:xfrm>
            <a:off x="836613" y="3581401"/>
            <a:ext cx="5259387" cy="2971802"/>
          </a:xfrm>
          <a:prstGeom prst="rect">
            <a:avLst/>
          </a:prstGeom>
        </p:spPr>
      </p:pic>
    </p:spTree>
    <p:extLst>
      <p:ext uri="{BB962C8B-B14F-4D97-AF65-F5344CB8AC3E}">
        <p14:creationId xmlns:p14="http://schemas.microsoft.com/office/powerpoint/2010/main" val="207620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508C0D-62A4-4DAB-88A4-65728E3843E1}"/>
              </a:ext>
            </a:extLst>
          </p:cNvPr>
          <p:cNvSpPr>
            <a:spLocks noGrp="1"/>
          </p:cNvSpPr>
          <p:nvPr>
            <p:ph type="title"/>
          </p:nvPr>
        </p:nvSpPr>
        <p:spPr>
          <a:xfrm>
            <a:off x="839788" y="637562"/>
            <a:ext cx="1777577" cy="478174"/>
          </a:xfrm>
        </p:spPr>
        <p:txBody>
          <a:bodyPr>
            <a:noAutofit/>
          </a:bodyPr>
          <a:lstStyle/>
          <a:p>
            <a:r>
              <a:rPr lang="it-IT" sz="2400" dirty="0">
                <a:solidFill>
                  <a:srgbClr val="FF0000"/>
                </a:solidFill>
              </a:rPr>
              <a:t>Introduzione</a:t>
            </a:r>
          </a:p>
        </p:txBody>
      </p:sp>
      <p:pic>
        <p:nvPicPr>
          <p:cNvPr id="6" name="Segnaposto immagine 5">
            <a:extLst>
              <a:ext uri="{FF2B5EF4-FFF2-40B4-BE49-F238E27FC236}">
                <a16:creationId xmlns:a16="http://schemas.microsoft.com/office/drawing/2014/main" id="{571CA885-9A09-4D7A-93BA-9E64E3BBB2F0}"/>
              </a:ext>
            </a:extLst>
          </p:cNvPr>
          <p:cNvPicPr>
            <a:picLocks noGrp="1" noChangeAspect="1"/>
          </p:cNvPicPr>
          <p:nvPr>
            <p:ph type="pic" idx="1"/>
          </p:nvPr>
        </p:nvPicPr>
        <p:blipFill rotWithShape="1">
          <a:blip r:embed="rId2"/>
          <a:srcRect t="3721" b="3721"/>
          <a:stretch/>
        </p:blipFill>
        <p:spPr>
          <a:xfrm>
            <a:off x="6286500" y="1257300"/>
            <a:ext cx="5256212" cy="3803650"/>
          </a:xfrm>
        </p:spPr>
      </p:pic>
      <p:sp>
        <p:nvSpPr>
          <p:cNvPr id="4" name="Segnaposto testo 3">
            <a:extLst>
              <a:ext uri="{FF2B5EF4-FFF2-40B4-BE49-F238E27FC236}">
                <a16:creationId xmlns:a16="http://schemas.microsoft.com/office/drawing/2014/main" id="{54492467-BAA6-4326-A879-23170706A139}"/>
              </a:ext>
            </a:extLst>
          </p:cNvPr>
          <p:cNvSpPr>
            <a:spLocks noGrp="1"/>
          </p:cNvSpPr>
          <p:nvPr>
            <p:ph type="body" sz="half" idx="2"/>
          </p:nvPr>
        </p:nvSpPr>
        <p:spPr>
          <a:xfrm>
            <a:off x="839788" y="1257300"/>
            <a:ext cx="5256212" cy="4102100"/>
          </a:xfrm>
        </p:spPr>
        <p:txBody>
          <a:bodyPr>
            <a:normAutofit/>
          </a:bodyPr>
          <a:lstStyle/>
          <a:p>
            <a:r>
              <a:rPr lang="it-IT" sz="2000" dirty="0">
                <a:effectLst/>
                <a:ea typeface="Calibri" panose="020F0502020204030204" pitchFamily="34" charset="0"/>
                <a:cs typeface="Times New Roman" panose="02020603050405020304" pitchFamily="18" charset="0"/>
              </a:rPr>
              <a:t>Questo progetto rappresenta una Web Platform realizzata in Python che permette di gestire </a:t>
            </a:r>
            <a:r>
              <a:rPr lang="it-IT" sz="2000" dirty="0" err="1">
                <a:effectLst/>
                <a:ea typeface="Calibri" panose="020F0502020204030204" pitchFamily="34" charset="0"/>
                <a:cs typeface="Times New Roman" panose="02020603050405020304" pitchFamily="18" charset="0"/>
              </a:rPr>
              <a:t>Intents</a:t>
            </a:r>
            <a:r>
              <a:rPr lang="it-IT" sz="2000" dirty="0">
                <a:effectLst/>
                <a:ea typeface="Calibri" panose="020F0502020204030204" pitchFamily="34" charset="0"/>
                <a:cs typeface="Times New Roman" panose="02020603050405020304" pitchFamily="18" charset="0"/>
              </a:rPr>
              <a:t>, </a:t>
            </a:r>
            <a:r>
              <a:rPr lang="it-IT" sz="2000" dirty="0" err="1">
                <a:effectLst/>
                <a:ea typeface="Calibri" panose="020F0502020204030204" pitchFamily="34" charset="0"/>
                <a:cs typeface="Times New Roman" panose="02020603050405020304" pitchFamily="18" charset="0"/>
              </a:rPr>
              <a:t>Entities</a:t>
            </a:r>
            <a:r>
              <a:rPr lang="it-IT" sz="2000" dirty="0">
                <a:effectLst/>
                <a:ea typeface="Calibri" panose="020F0502020204030204" pitchFamily="34" charset="0"/>
                <a:cs typeface="Times New Roman" panose="02020603050405020304" pitchFamily="18" charset="0"/>
              </a:rPr>
              <a:t> e il Dataset che vengono salvati come collezioni di documenti in un Database </a:t>
            </a:r>
            <a:r>
              <a:rPr lang="it-IT" sz="2000" dirty="0" err="1">
                <a:effectLst/>
                <a:ea typeface="Calibri" panose="020F0502020204030204" pitchFamily="34" charset="0"/>
                <a:cs typeface="Times New Roman" panose="02020603050405020304" pitchFamily="18" charset="0"/>
              </a:rPr>
              <a:t>NoSQL</a:t>
            </a:r>
            <a:r>
              <a:rPr lang="it-IT" sz="2000" dirty="0">
                <a:ea typeface="Calibri" panose="020F0502020204030204" pitchFamily="34" charset="0"/>
                <a:cs typeface="Times New Roman" panose="02020603050405020304" pitchFamily="18" charset="0"/>
              </a:rPr>
              <a:t>. Permette inoltre di effettuare</a:t>
            </a:r>
            <a:r>
              <a:rPr lang="it-IT" sz="2000" dirty="0">
                <a:effectLst/>
                <a:ea typeface="Calibri" panose="020F0502020204030204" pitchFamily="34" charset="0"/>
                <a:cs typeface="Times New Roman" panose="02020603050405020304" pitchFamily="18" charset="0"/>
              </a:rPr>
              <a:t> l’addestramento, il download, la cancellazione di tre modelli di NLP (Natural Language Processing), così come la visualizzazione dei risultati degli addestramenti e il loro testing. </a:t>
            </a:r>
            <a:r>
              <a:rPr lang="it-IT" sz="2000" dirty="0"/>
              <a:t>Di fianco vi è la pagina iniziale del sito che si occupa di descrivere in poche parole che cosa permette di fare. Per poter procedere è necessario cliccare sul pulsante Area Servizi che reindirizzerà alla pagina successiva.</a:t>
            </a:r>
          </a:p>
        </p:txBody>
      </p:sp>
    </p:spTree>
    <p:extLst>
      <p:ext uri="{BB962C8B-B14F-4D97-AF65-F5344CB8AC3E}">
        <p14:creationId xmlns:p14="http://schemas.microsoft.com/office/powerpoint/2010/main" val="2755112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5D2E91-FC01-4488-9B21-22E3F688EC9F}"/>
              </a:ext>
            </a:extLst>
          </p:cNvPr>
          <p:cNvSpPr>
            <a:spLocks noGrp="1"/>
          </p:cNvSpPr>
          <p:nvPr>
            <p:ph type="title"/>
          </p:nvPr>
        </p:nvSpPr>
        <p:spPr>
          <a:xfrm>
            <a:off x="265112" y="406400"/>
            <a:ext cx="2719388" cy="1181100"/>
          </a:xfrm>
        </p:spPr>
        <p:txBody>
          <a:bodyPr>
            <a:noAutofit/>
          </a:bodyPr>
          <a:lstStyle/>
          <a:p>
            <a:r>
              <a:rPr lang="it-IT" sz="2400" dirty="0">
                <a:solidFill>
                  <a:srgbClr val="FF0000"/>
                </a:solidFill>
              </a:rPr>
              <a:t>Risultati Training e Testing modelli(Terza parte)</a:t>
            </a:r>
            <a:endParaRPr lang="it-IT" sz="2400" dirty="0"/>
          </a:p>
        </p:txBody>
      </p:sp>
      <p:sp>
        <p:nvSpPr>
          <p:cNvPr id="4" name="Segnaposto testo 3">
            <a:extLst>
              <a:ext uri="{FF2B5EF4-FFF2-40B4-BE49-F238E27FC236}">
                <a16:creationId xmlns:a16="http://schemas.microsoft.com/office/drawing/2014/main" id="{C9F97E81-4FC6-4ADC-8C16-8841B487D825}"/>
              </a:ext>
            </a:extLst>
          </p:cNvPr>
          <p:cNvSpPr>
            <a:spLocks noGrp="1"/>
          </p:cNvSpPr>
          <p:nvPr>
            <p:ph type="body" sz="half" idx="2"/>
          </p:nvPr>
        </p:nvSpPr>
        <p:spPr>
          <a:xfrm>
            <a:off x="265112" y="1587500"/>
            <a:ext cx="2719388" cy="1663700"/>
          </a:xfrm>
        </p:spPr>
        <p:txBody>
          <a:bodyPr>
            <a:normAutofit/>
          </a:bodyPr>
          <a:lstStyle/>
          <a:p>
            <a:r>
              <a:rPr lang="it-IT" sz="2000" dirty="0"/>
              <a:t>Anche qui se il modello di cui si vuole effettuare il testing non è presente verrà mostrato un modale di avvertimento.</a:t>
            </a:r>
          </a:p>
        </p:txBody>
      </p:sp>
      <p:pic>
        <p:nvPicPr>
          <p:cNvPr id="6" name="Immagine 5">
            <a:extLst>
              <a:ext uri="{FF2B5EF4-FFF2-40B4-BE49-F238E27FC236}">
                <a16:creationId xmlns:a16="http://schemas.microsoft.com/office/drawing/2014/main" id="{2B31E8DF-82DC-4138-8F29-5FC4AA9A8D00}"/>
              </a:ext>
            </a:extLst>
          </p:cNvPr>
          <p:cNvPicPr>
            <a:picLocks noChangeAspect="1"/>
          </p:cNvPicPr>
          <p:nvPr/>
        </p:nvPicPr>
        <p:blipFill>
          <a:blip r:embed="rId2"/>
          <a:stretch>
            <a:fillRect/>
          </a:stretch>
        </p:blipFill>
        <p:spPr>
          <a:xfrm>
            <a:off x="6985794" y="3441700"/>
            <a:ext cx="4446588" cy="3035300"/>
          </a:xfrm>
          <a:prstGeom prst="rect">
            <a:avLst/>
          </a:prstGeom>
        </p:spPr>
      </p:pic>
      <p:pic>
        <p:nvPicPr>
          <p:cNvPr id="8" name="Immagine 7">
            <a:extLst>
              <a:ext uri="{FF2B5EF4-FFF2-40B4-BE49-F238E27FC236}">
                <a16:creationId xmlns:a16="http://schemas.microsoft.com/office/drawing/2014/main" id="{21C6EC75-4B11-4759-A799-E5E83860CE97}"/>
              </a:ext>
            </a:extLst>
          </p:cNvPr>
          <p:cNvPicPr>
            <a:picLocks noChangeAspect="1"/>
          </p:cNvPicPr>
          <p:nvPr/>
        </p:nvPicPr>
        <p:blipFill>
          <a:blip r:embed="rId3"/>
          <a:stretch>
            <a:fillRect/>
          </a:stretch>
        </p:blipFill>
        <p:spPr>
          <a:xfrm>
            <a:off x="2539206" y="3441700"/>
            <a:ext cx="4446588" cy="3035300"/>
          </a:xfrm>
          <a:prstGeom prst="rect">
            <a:avLst/>
          </a:prstGeom>
        </p:spPr>
      </p:pic>
      <p:pic>
        <p:nvPicPr>
          <p:cNvPr id="10" name="Immagine 9">
            <a:extLst>
              <a:ext uri="{FF2B5EF4-FFF2-40B4-BE49-F238E27FC236}">
                <a16:creationId xmlns:a16="http://schemas.microsoft.com/office/drawing/2014/main" id="{7421FB10-7F07-48A6-884F-9A2664B0BE1C}"/>
              </a:ext>
            </a:extLst>
          </p:cNvPr>
          <p:cNvPicPr>
            <a:picLocks noChangeAspect="1"/>
          </p:cNvPicPr>
          <p:nvPr/>
        </p:nvPicPr>
        <p:blipFill>
          <a:blip r:embed="rId4"/>
          <a:stretch>
            <a:fillRect/>
          </a:stretch>
        </p:blipFill>
        <p:spPr>
          <a:xfrm>
            <a:off x="3086100" y="406400"/>
            <a:ext cx="3899694" cy="3035300"/>
          </a:xfrm>
          <a:prstGeom prst="rect">
            <a:avLst/>
          </a:prstGeom>
        </p:spPr>
      </p:pic>
      <p:pic>
        <p:nvPicPr>
          <p:cNvPr id="11" name="Immagine 10">
            <a:extLst>
              <a:ext uri="{FF2B5EF4-FFF2-40B4-BE49-F238E27FC236}">
                <a16:creationId xmlns:a16="http://schemas.microsoft.com/office/drawing/2014/main" id="{F515AEC5-D0BC-4295-BA68-587AD7513C6B}"/>
              </a:ext>
            </a:extLst>
          </p:cNvPr>
          <p:cNvPicPr>
            <a:picLocks noChangeAspect="1"/>
          </p:cNvPicPr>
          <p:nvPr/>
        </p:nvPicPr>
        <p:blipFill>
          <a:blip r:embed="rId5"/>
          <a:stretch>
            <a:fillRect/>
          </a:stretch>
        </p:blipFill>
        <p:spPr>
          <a:xfrm>
            <a:off x="6985794" y="406400"/>
            <a:ext cx="4446588" cy="3035300"/>
          </a:xfrm>
          <a:prstGeom prst="rect">
            <a:avLst/>
          </a:prstGeom>
        </p:spPr>
      </p:pic>
    </p:spTree>
    <p:extLst>
      <p:ext uri="{BB962C8B-B14F-4D97-AF65-F5344CB8AC3E}">
        <p14:creationId xmlns:p14="http://schemas.microsoft.com/office/powerpoint/2010/main" val="3945947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CFF0A-8DDE-455A-BACE-3ECCC04E7678}"/>
              </a:ext>
            </a:extLst>
          </p:cNvPr>
          <p:cNvSpPr>
            <a:spLocks noGrp="1"/>
          </p:cNvSpPr>
          <p:nvPr>
            <p:ph type="title"/>
          </p:nvPr>
        </p:nvSpPr>
        <p:spPr>
          <a:xfrm>
            <a:off x="469899" y="596900"/>
            <a:ext cx="3441702" cy="736600"/>
          </a:xfrm>
        </p:spPr>
        <p:txBody>
          <a:bodyPr>
            <a:noAutofit/>
          </a:bodyPr>
          <a:lstStyle/>
          <a:p>
            <a:r>
              <a:rPr lang="it-IT" sz="2400" dirty="0">
                <a:solidFill>
                  <a:srgbClr val="FF0000"/>
                </a:solidFill>
              </a:rPr>
              <a:t>Risultati Training e Testing modelli(Quarta parte)</a:t>
            </a:r>
            <a:endParaRPr lang="it-IT" sz="2400" dirty="0"/>
          </a:p>
        </p:txBody>
      </p:sp>
      <p:pic>
        <p:nvPicPr>
          <p:cNvPr id="6" name="Immagine 5">
            <a:extLst>
              <a:ext uri="{FF2B5EF4-FFF2-40B4-BE49-F238E27FC236}">
                <a16:creationId xmlns:a16="http://schemas.microsoft.com/office/drawing/2014/main" id="{6237A82A-1F11-402C-BA37-F48F9CDB9740}"/>
              </a:ext>
            </a:extLst>
          </p:cNvPr>
          <p:cNvPicPr>
            <a:picLocks noChangeAspect="1"/>
          </p:cNvPicPr>
          <p:nvPr/>
        </p:nvPicPr>
        <p:blipFill>
          <a:blip r:embed="rId2"/>
          <a:stretch>
            <a:fillRect/>
          </a:stretch>
        </p:blipFill>
        <p:spPr>
          <a:xfrm>
            <a:off x="482596" y="2881303"/>
            <a:ext cx="3441704" cy="1803401"/>
          </a:xfrm>
          <a:prstGeom prst="rect">
            <a:avLst/>
          </a:prstGeom>
        </p:spPr>
      </p:pic>
      <p:pic>
        <p:nvPicPr>
          <p:cNvPr id="8" name="Immagine 7">
            <a:extLst>
              <a:ext uri="{FF2B5EF4-FFF2-40B4-BE49-F238E27FC236}">
                <a16:creationId xmlns:a16="http://schemas.microsoft.com/office/drawing/2014/main" id="{C656E894-BAD2-409C-9BA7-3C669F3FDAF6}"/>
              </a:ext>
            </a:extLst>
          </p:cNvPr>
          <p:cNvPicPr>
            <a:picLocks noChangeAspect="1"/>
          </p:cNvPicPr>
          <p:nvPr/>
        </p:nvPicPr>
        <p:blipFill>
          <a:blip r:embed="rId3"/>
          <a:stretch>
            <a:fillRect/>
          </a:stretch>
        </p:blipFill>
        <p:spPr>
          <a:xfrm>
            <a:off x="3911600" y="4684706"/>
            <a:ext cx="3441702" cy="1803401"/>
          </a:xfrm>
          <a:prstGeom prst="rect">
            <a:avLst/>
          </a:prstGeom>
        </p:spPr>
      </p:pic>
      <p:pic>
        <p:nvPicPr>
          <p:cNvPr id="10" name="Immagine 9">
            <a:extLst>
              <a:ext uri="{FF2B5EF4-FFF2-40B4-BE49-F238E27FC236}">
                <a16:creationId xmlns:a16="http://schemas.microsoft.com/office/drawing/2014/main" id="{A00E715A-95F6-4562-8E99-646FFCC24B85}"/>
              </a:ext>
            </a:extLst>
          </p:cNvPr>
          <p:cNvPicPr>
            <a:picLocks noChangeAspect="1"/>
          </p:cNvPicPr>
          <p:nvPr/>
        </p:nvPicPr>
        <p:blipFill>
          <a:blip r:embed="rId4"/>
          <a:stretch>
            <a:fillRect/>
          </a:stretch>
        </p:blipFill>
        <p:spPr>
          <a:xfrm>
            <a:off x="469898" y="4684704"/>
            <a:ext cx="3441702" cy="1803403"/>
          </a:xfrm>
          <a:prstGeom prst="rect">
            <a:avLst/>
          </a:prstGeom>
        </p:spPr>
      </p:pic>
      <p:sp>
        <p:nvSpPr>
          <p:cNvPr id="7" name="Segnaposto testo 3">
            <a:extLst>
              <a:ext uri="{FF2B5EF4-FFF2-40B4-BE49-F238E27FC236}">
                <a16:creationId xmlns:a16="http://schemas.microsoft.com/office/drawing/2014/main" id="{66469A44-54B1-438B-A117-756DEF4D4286}"/>
              </a:ext>
            </a:extLst>
          </p:cNvPr>
          <p:cNvSpPr>
            <a:spLocks noGrp="1"/>
          </p:cNvSpPr>
          <p:nvPr>
            <p:ph type="body" sz="half" idx="2"/>
          </p:nvPr>
        </p:nvSpPr>
        <p:spPr>
          <a:xfrm>
            <a:off x="342900" y="1497012"/>
            <a:ext cx="3035300" cy="676284"/>
          </a:xfrm>
        </p:spPr>
        <p:txBody>
          <a:bodyPr>
            <a:normAutofit/>
          </a:bodyPr>
          <a:lstStyle/>
          <a:p>
            <a:r>
              <a:rPr lang="it-IT" sz="2000" dirty="0"/>
              <a:t>Qui di seguito vi sono altri modali e la pagina.</a:t>
            </a:r>
          </a:p>
        </p:txBody>
      </p:sp>
      <p:pic>
        <p:nvPicPr>
          <p:cNvPr id="4" name="Immagine 3">
            <a:extLst>
              <a:ext uri="{FF2B5EF4-FFF2-40B4-BE49-F238E27FC236}">
                <a16:creationId xmlns:a16="http://schemas.microsoft.com/office/drawing/2014/main" id="{8F843671-F829-4168-B3C9-DF2AD3F488B9}"/>
              </a:ext>
            </a:extLst>
          </p:cNvPr>
          <p:cNvPicPr>
            <a:picLocks noChangeAspect="1"/>
          </p:cNvPicPr>
          <p:nvPr/>
        </p:nvPicPr>
        <p:blipFill>
          <a:blip r:embed="rId5"/>
          <a:stretch>
            <a:fillRect/>
          </a:stretch>
        </p:blipFill>
        <p:spPr>
          <a:xfrm>
            <a:off x="3911600" y="719131"/>
            <a:ext cx="4508501" cy="3965574"/>
          </a:xfrm>
          <a:prstGeom prst="rect">
            <a:avLst/>
          </a:prstGeom>
        </p:spPr>
      </p:pic>
      <p:pic>
        <p:nvPicPr>
          <p:cNvPr id="11" name="Immagine 10">
            <a:extLst>
              <a:ext uri="{FF2B5EF4-FFF2-40B4-BE49-F238E27FC236}">
                <a16:creationId xmlns:a16="http://schemas.microsoft.com/office/drawing/2014/main" id="{1807FAA8-2C91-4B47-B4EB-596074136A57}"/>
              </a:ext>
            </a:extLst>
          </p:cNvPr>
          <p:cNvPicPr>
            <a:picLocks noChangeAspect="1"/>
          </p:cNvPicPr>
          <p:nvPr/>
        </p:nvPicPr>
        <p:blipFill>
          <a:blip r:embed="rId6"/>
          <a:stretch>
            <a:fillRect/>
          </a:stretch>
        </p:blipFill>
        <p:spPr>
          <a:xfrm>
            <a:off x="7340604" y="4684703"/>
            <a:ext cx="3441702" cy="1803404"/>
          </a:xfrm>
          <a:prstGeom prst="rect">
            <a:avLst/>
          </a:prstGeom>
        </p:spPr>
      </p:pic>
      <p:pic>
        <p:nvPicPr>
          <p:cNvPr id="13" name="Immagine 12">
            <a:extLst>
              <a:ext uri="{FF2B5EF4-FFF2-40B4-BE49-F238E27FC236}">
                <a16:creationId xmlns:a16="http://schemas.microsoft.com/office/drawing/2014/main" id="{C3B32D55-A933-4770-A858-26C55AEA5678}"/>
              </a:ext>
            </a:extLst>
          </p:cNvPr>
          <p:cNvPicPr>
            <a:picLocks noChangeAspect="1"/>
          </p:cNvPicPr>
          <p:nvPr/>
        </p:nvPicPr>
        <p:blipFill>
          <a:blip r:embed="rId7"/>
          <a:stretch>
            <a:fillRect/>
          </a:stretch>
        </p:blipFill>
        <p:spPr>
          <a:xfrm>
            <a:off x="8420101" y="719129"/>
            <a:ext cx="3302000" cy="3965574"/>
          </a:xfrm>
          <a:prstGeom prst="rect">
            <a:avLst/>
          </a:prstGeom>
        </p:spPr>
      </p:pic>
    </p:spTree>
    <p:extLst>
      <p:ext uri="{BB962C8B-B14F-4D97-AF65-F5344CB8AC3E}">
        <p14:creationId xmlns:p14="http://schemas.microsoft.com/office/powerpoint/2010/main" val="94299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E526F-71F6-4E48-AC27-4C3C1F5369DC}"/>
              </a:ext>
            </a:extLst>
          </p:cNvPr>
          <p:cNvSpPr>
            <a:spLocks noGrp="1"/>
          </p:cNvSpPr>
          <p:nvPr>
            <p:ph type="title"/>
          </p:nvPr>
        </p:nvSpPr>
        <p:spPr>
          <a:xfrm>
            <a:off x="836612" y="317500"/>
            <a:ext cx="3465511" cy="825500"/>
          </a:xfrm>
        </p:spPr>
        <p:txBody>
          <a:bodyPr>
            <a:normAutofit/>
          </a:bodyPr>
          <a:lstStyle/>
          <a:p>
            <a:r>
              <a:rPr lang="it-IT" sz="2400" dirty="0">
                <a:solidFill>
                  <a:srgbClr val="FF0000"/>
                </a:solidFill>
              </a:rPr>
              <a:t>Download e Cancellazione modelli(Prima parte)</a:t>
            </a:r>
          </a:p>
        </p:txBody>
      </p:sp>
      <p:sp>
        <p:nvSpPr>
          <p:cNvPr id="4" name="Segnaposto testo 3">
            <a:extLst>
              <a:ext uri="{FF2B5EF4-FFF2-40B4-BE49-F238E27FC236}">
                <a16:creationId xmlns:a16="http://schemas.microsoft.com/office/drawing/2014/main" id="{9B6AF37F-6162-49AD-89E6-3C732262A804}"/>
              </a:ext>
            </a:extLst>
          </p:cNvPr>
          <p:cNvSpPr>
            <a:spLocks noGrp="1"/>
          </p:cNvSpPr>
          <p:nvPr>
            <p:ph type="body" sz="half" idx="2"/>
          </p:nvPr>
        </p:nvSpPr>
        <p:spPr>
          <a:xfrm>
            <a:off x="177800" y="1270000"/>
            <a:ext cx="4521200" cy="3225800"/>
          </a:xfrm>
        </p:spPr>
        <p:txBody>
          <a:bodyPr>
            <a:noAutofit/>
          </a:bodyPr>
          <a:lstStyle/>
          <a:p>
            <a:r>
              <a:rPr lang="it-IT" sz="2000" dirty="0"/>
              <a:t>Per ultimo cliccando sul pulsante Download modelli addestrati/Cancellazione modelli si verrà reindirizzati alla pagina in cui è possibile scaricare e cancellare i modelli addestrati. In tale pagina vi sono 6 bottoni; i primi 3 permettono di scaricare i modelli addestrati, invece gli ultimi 3 permettono di cancellarli. Cliccando sui pulsanti di Download verrà aperto un modale in cui sarà possibile scaricare il modello</a:t>
            </a:r>
          </a:p>
        </p:txBody>
      </p:sp>
      <p:pic>
        <p:nvPicPr>
          <p:cNvPr id="6" name="Immagine 5">
            <a:extLst>
              <a:ext uri="{FF2B5EF4-FFF2-40B4-BE49-F238E27FC236}">
                <a16:creationId xmlns:a16="http://schemas.microsoft.com/office/drawing/2014/main" id="{ACAC3BA9-44BD-4CB6-918D-AC3DBFFF3926}"/>
              </a:ext>
            </a:extLst>
          </p:cNvPr>
          <p:cNvPicPr>
            <a:picLocks noChangeAspect="1"/>
          </p:cNvPicPr>
          <p:nvPr/>
        </p:nvPicPr>
        <p:blipFill>
          <a:blip r:embed="rId2"/>
          <a:stretch>
            <a:fillRect/>
          </a:stretch>
        </p:blipFill>
        <p:spPr>
          <a:xfrm>
            <a:off x="4882355" y="4737490"/>
            <a:ext cx="3465511" cy="1970572"/>
          </a:xfrm>
          <a:prstGeom prst="rect">
            <a:avLst/>
          </a:prstGeom>
        </p:spPr>
      </p:pic>
      <p:pic>
        <p:nvPicPr>
          <p:cNvPr id="8" name="Immagine 7">
            <a:extLst>
              <a:ext uri="{FF2B5EF4-FFF2-40B4-BE49-F238E27FC236}">
                <a16:creationId xmlns:a16="http://schemas.microsoft.com/office/drawing/2014/main" id="{B59EF8F2-8F15-4F27-9348-FA17043C8752}"/>
              </a:ext>
            </a:extLst>
          </p:cNvPr>
          <p:cNvPicPr>
            <a:picLocks noChangeAspect="1"/>
          </p:cNvPicPr>
          <p:nvPr/>
        </p:nvPicPr>
        <p:blipFill>
          <a:blip r:embed="rId3"/>
          <a:stretch>
            <a:fillRect/>
          </a:stretch>
        </p:blipFill>
        <p:spPr>
          <a:xfrm>
            <a:off x="8347866" y="4414286"/>
            <a:ext cx="3465512" cy="2293776"/>
          </a:xfrm>
          <a:prstGeom prst="rect">
            <a:avLst/>
          </a:prstGeom>
        </p:spPr>
      </p:pic>
      <p:pic>
        <p:nvPicPr>
          <p:cNvPr id="5" name="Immagine 4">
            <a:extLst>
              <a:ext uri="{FF2B5EF4-FFF2-40B4-BE49-F238E27FC236}">
                <a16:creationId xmlns:a16="http://schemas.microsoft.com/office/drawing/2014/main" id="{A78491D3-E696-4830-B650-D620E9628475}"/>
              </a:ext>
            </a:extLst>
          </p:cNvPr>
          <p:cNvPicPr>
            <a:picLocks noChangeAspect="1"/>
          </p:cNvPicPr>
          <p:nvPr/>
        </p:nvPicPr>
        <p:blipFill>
          <a:blip r:embed="rId4"/>
          <a:stretch>
            <a:fillRect/>
          </a:stretch>
        </p:blipFill>
        <p:spPr>
          <a:xfrm>
            <a:off x="8347867" y="2443714"/>
            <a:ext cx="3465511" cy="1970572"/>
          </a:xfrm>
          <a:prstGeom prst="rect">
            <a:avLst/>
          </a:prstGeom>
        </p:spPr>
      </p:pic>
      <p:pic>
        <p:nvPicPr>
          <p:cNvPr id="9" name="Immagine 8">
            <a:extLst>
              <a:ext uri="{FF2B5EF4-FFF2-40B4-BE49-F238E27FC236}">
                <a16:creationId xmlns:a16="http://schemas.microsoft.com/office/drawing/2014/main" id="{E133C184-F018-4545-8AD8-4AC50F46B017}"/>
              </a:ext>
            </a:extLst>
          </p:cNvPr>
          <p:cNvPicPr>
            <a:picLocks noChangeAspect="1"/>
          </p:cNvPicPr>
          <p:nvPr/>
        </p:nvPicPr>
        <p:blipFill>
          <a:blip r:embed="rId5"/>
          <a:stretch>
            <a:fillRect/>
          </a:stretch>
        </p:blipFill>
        <p:spPr>
          <a:xfrm>
            <a:off x="1416844" y="4737490"/>
            <a:ext cx="3465511" cy="1970572"/>
          </a:xfrm>
          <a:prstGeom prst="rect">
            <a:avLst/>
          </a:prstGeom>
        </p:spPr>
      </p:pic>
      <p:pic>
        <p:nvPicPr>
          <p:cNvPr id="7" name="Immagine 6">
            <a:extLst>
              <a:ext uri="{FF2B5EF4-FFF2-40B4-BE49-F238E27FC236}">
                <a16:creationId xmlns:a16="http://schemas.microsoft.com/office/drawing/2014/main" id="{4A15A24D-FEA5-4BAF-8BBE-E5CD4E55C0FC}"/>
              </a:ext>
            </a:extLst>
          </p:cNvPr>
          <p:cNvPicPr>
            <a:picLocks noChangeAspect="1"/>
          </p:cNvPicPr>
          <p:nvPr/>
        </p:nvPicPr>
        <p:blipFill>
          <a:blip r:embed="rId6"/>
          <a:stretch>
            <a:fillRect/>
          </a:stretch>
        </p:blipFill>
        <p:spPr>
          <a:xfrm>
            <a:off x="8347867" y="473142"/>
            <a:ext cx="3465511" cy="1970572"/>
          </a:xfrm>
          <a:prstGeom prst="rect">
            <a:avLst/>
          </a:prstGeom>
        </p:spPr>
      </p:pic>
      <p:pic>
        <p:nvPicPr>
          <p:cNvPr id="11" name="Immagine 10">
            <a:extLst>
              <a:ext uri="{FF2B5EF4-FFF2-40B4-BE49-F238E27FC236}">
                <a16:creationId xmlns:a16="http://schemas.microsoft.com/office/drawing/2014/main" id="{827AE506-D1DC-4D91-846B-BE0541C50B08}"/>
              </a:ext>
            </a:extLst>
          </p:cNvPr>
          <p:cNvPicPr>
            <a:picLocks noChangeAspect="1"/>
          </p:cNvPicPr>
          <p:nvPr/>
        </p:nvPicPr>
        <p:blipFill>
          <a:blip r:embed="rId7"/>
          <a:stretch>
            <a:fillRect/>
          </a:stretch>
        </p:blipFill>
        <p:spPr>
          <a:xfrm>
            <a:off x="4882354" y="473143"/>
            <a:ext cx="3465511" cy="4264348"/>
          </a:xfrm>
          <a:prstGeom prst="rect">
            <a:avLst/>
          </a:prstGeom>
        </p:spPr>
      </p:pic>
    </p:spTree>
    <p:extLst>
      <p:ext uri="{BB962C8B-B14F-4D97-AF65-F5344CB8AC3E}">
        <p14:creationId xmlns:p14="http://schemas.microsoft.com/office/powerpoint/2010/main" val="1006627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9E7A27-F1C4-4CAC-8255-5EC5ACAE4A26}"/>
              </a:ext>
            </a:extLst>
          </p:cNvPr>
          <p:cNvSpPr>
            <a:spLocks noGrp="1"/>
          </p:cNvSpPr>
          <p:nvPr>
            <p:ph type="title"/>
          </p:nvPr>
        </p:nvSpPr>
        <p:spPr>
          <a:xfrm>
            <a:off x="836612" y="292100"/>
            <a:ext cx="3503612" cy="812800"/>
          </a:xfrm>
        </p:spPr>
        <p:txBody>
          <a:bodyPr>
            <a:normAutofit/>
          </a:bodyPr>
          <a:lstStyle/>
          <a:p>
            <a:r>
              <a:rPr lang="it-IT" sz="2400" dirty="0">
                <a:solidFill>
                  <a:srgbClr val="FF0000"/>
                </a:solidFill>
              </a:rPr>
              <a:t>Download e Cancellazione modelli(Seconda parte)</a:t>
            </a:r>
            <a:endParaRPr lang="it-IT" sz="2400" dirty="0"/>
          </a:p>
        </p:txBody>
      </p:sp>
      <p:sp>
        <p:nvSpPr>
          <p:cNvPr id="4" name="Segnaposto testo 3">
            <a:extLst>
              <a:ext uri="{FF2B5EF4-FFF2-40B4-BE49-F238E27FC236}">
                <a16:creationId xmlns:a16="http://schemas.microsoft.com/office/drawing/2014/main" id="{E35E16CB-FF34-42D5-BEA6-D16FBDC59431}"/>
              </a:ext>
            </a:extLst>
          </p:cNvPr>
          <p:cNvSpPr>
            <a:spLocks noGrp="1"/>
          </p:cNvSpPr>
          <p:nvPr>
            <p:ph type="body" sz="half" idx="2"/>
          </p:nvPr>
        </p:nvSpPr>
        <p:spPr>
          <a:xfrm>
            <a:off x="350836" y="1231900"/>
            <a:ext cx="4534696" cy="2641600"/>
          </a:xfrm>
        </p:spPr>
        <p:txBody>
          <a:bodyPr>
            <a:normAutofit/>
          </a:bodyPr>
          <a:lstStyle/>
          <a:p>
            <a:r>
              <a:rPr lang="it-IT" sz="2000" dirty="0"/>
              <a:t>addestrato. Se non vi sarà alcun modello verrà aperto un modale di avvertimento che specifica che quel particolare modello da scaricare non è presente. Cliccando sui pulsanti di Cancellazione si aprirà un modale in cui sarà possibile cancellare il modello addestrato. Anche qui se non è presente si aprirà un modale di avvertimento.</a:t>
            </a:r>
          </a:p>
        </p:txBody>
      </p:sp>
      <p:pic>
        <p:nvPicPr>
          <p:cNvPr id="5" name="Immagine 4">
            <a:extLst>
              <a:ext uri="{FF2B5EF4-FFF2-40B4-BE49-F238E27FC236}">
                <a16:creationId xmlns:a16="http://schemas.microsoft.com/office/drawing/2014/main" id="{40DA4EDE-AB8C-4A9E-ABF7-36CCA9B4D500}"/>
              </a:ext>
            </a:extLst>
          </p:cNvPr>
          <p:cNvPicPr>
            <a:picLocks noChangeAspect="1"/>
          </p:cNvPicPr>
          <p:nvPr/>
        </p:nvPicPr>
        <p:blipFill>
          <a:blip r:embed="rId2"/>
          <a:stretch>
            <a:fillRect/>
          </a:stretch>
        </p:blipFill>
        <p:spPr>
          <a:xfrm>
            <a:off x="4340224" y="3873500"/>
            <a:ext cx="3989388" cy="2641600"/>
          </a:xfrm>
          <a:prstGeom prst="rect">
            <a:avLst/>
          </a:prstGeom>
        </p:spPr>
      </p:pic>
      <p:pic>
        <p:nvPicPr>
          <p:cNvPr id="7" name="Immagine 6">
            <a:extLst>
              <a:ext uri="{FF2B5EF4-FFF2-40B4-BE49-F238E27FC236}">
                <a16:creationId xmlns:a16="http://schemas.microsoft.com/office/drawing/2014/main" id="{E4F5FBD7-97A0-4A4A-81DD-26B48D0993BD}"/>
              </a:ext>
            </a:extLst>
          </p:cNvPr>
          <p:cNvPicPr>
            <a:picLocks noChangeAspect="1"/>
          </p:cNvPicPr>
          <p:nvPr/>
        </p:nvPicPr>
        <p:blipFill>
          <a:blip r:embed="rId3"/>
          <a:stretch>
            <a:fillRect/>
          </a:stretch>
        </p:blipFill>
        <p:spPr>
          <a:xfrm>
            <a:off x="4885532" y="1587500"/>
            <a:ext cx="3444080" cy="2286000"/>
          </a:xfrm>
          <a:prstGeom prst="rect">
            <a:avLst/>
          </a:prstGeom>
        </p:spPr>
      </p:pic>
      <p:pic>
        <p:nvPicPr>
          <p:cNvPr id="6" name="Immagine 5">
            <a:extLst>
              <a:ext uri="{FF2B5EF4-FFF2-40B4-BE49-F238E27FC236}">
                <a16:creationId xmlns:a16="http://schemas.microsoft.com/office/drawing/2014/main" id="{87815B2F-DF66-41BB-85B6-AA3C56C06BA0}"/>
              </a:ext>
            </a:extLst>
          </p:cNvPr>
          <p:cNvPicPr>
            <a:picLocks noChangeAspect="1"/>
          </p:cNvPicPr>
          <p:nvPr/>
        </p:nvPicPr>
        <p:blipFill>
          <a:blip r:embed="rId4"/>
          <a:stretch>
            <a:fillRect/>
          </a:stretch>
        </p:blipFill>
        <p:spPr>
          <a:xfrm>
            <a:off x="350836" y="3873500"/>
            <a:ext cx="3989388" cy="2641600"/>
          </a:xfrm>
          <a:prstGeom prst="rect">
            <a:avLst/>
          </a:prstGeom>
        </p:spPr>
      </p:pic>
      <p:pic>
        <p:nvPicPr>
          <p:cNvPr id="9" name="Immagine 8">
            <a:extLst>
              <a:ext uri="{FF2B5EF4-FFF2-40B4-BE49-F238E27FC236}">
                <a16:creationId xmlns:a16="http://schemas.microsoft.com/office/drawing/2014/main" id="{B4F00407-9FF5-44EB-8AC4-A4B1DA594C8F}"/>
              </a:ext>
            </a:extLst>
          </p:cNvPr>
          <p:cNvPicPr>
            <a:picLocks noChangeAspect="1"/>
          </p:cNvPicPr>
          <p:nvPr/>
        </p:nvPicPr>
        <p:blipFill>
          <a:blip r:embed="rId5"/>
          <a:stretch>
            <a:fillRect/>
          </a:stretch>
        </p:blipFill>
        <p:spPr>
          <a:xfrm>
            <a:off x="8329612" y="4238625"/>
            <a:ext cx="3468688" cy="2276475"/>
          </a:xfrm>
          <a:prstGeom prst="rect">
            <a:avLst/>
          </a:prstGeom>
        </p:spPr>
      </p:pic>
      <p:pic>
        <p:nvPicPr>
          <p:cNvPr id="11" name="Immagine 10">
            <a:extLst>
              <a:ext uri="{FF2B5EF4-FFF2-40B4-BE49-F238E27FC236}">
                <a16:creationId xmlns:a16="http://schemas.microsoft.com/office/drawing/2014/main" id="{5348BBA0-7BFE-4022-A9D6-79885EE79AFB}"/>
              </a:ext>
            </a:extLst>
          </p:cNvPr>
          <p:cNvPicPr>
            <a:picLocks noChangeAspect="1"/>
          </p:cNvPicPr>
          <p:nvPr/>
        </p:nvPicPr>
        <p:blipFill>
          <a:blip r:embed="rId6"/>
          <a:stretch>
            <a:fillRect/>
          </a:stretch>
        </p:blipFill>
        <p:spPr>
          <a:xfrm>
            <a:off x="8329612" y="1981200"/>
            <a:ext cx="3468688" cy="2257425"/>
          </a:xfrm>
          <a:prstGeom prst="rect">
            <a:avLst/>
          </a:prstGeom>
        </p:spPr>
      </p:pic>
    </p:spTree>
    <p:extLst>
      <p:ext uri="{BB962C8B-B14F-4D97-AF65-F5344CB8AC3E}">
        <p14:creationId xmlns:p14="http://schemas.microsoft.com/office/powerpoint/2010/main" val="379806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F39AC5-3399-42BF-BBCD-DF9AA952E35C}"/>
              </a:ext>
            </a:extLst>
          </p:cNvPr>
          <p:cNvSpPr>
            <a:spLocks noGrp="1"/>
          </p:cNvSpPr>
          <p:nvPr>
            <p:ph type="ctrTitle"/>
          </p:nvPr>
        </p:nvSpPr>
        <p:spPr>
          <a:xfrm>
            <a:off x="3524250" y="2459037"/>
            <a:ext cx="5143500" cy="969963"/>
          </a:xfrm>
        </p:spPr>
        <p:txBody>
          <a:bodyPr/>
          <a:lstStyle/>
          <a:p>
            <a:r>
              <a:rPr lang="it-IT" dirty="0">
                <a:solidFill>
                  <a:srgbClr val="FF0000"/>
                </a:solidFill>
              </a:rPr>
              <a:t>Fine</a:t>
            </a:r>
          </a:p>
        </p:txBody>
      </p:sp>
    </p:spTree>
    <p:extLst>
      <p:ext uri="{BB962C8B-B14F-4D97-AF65-F5344CB8AC3E}">
        <p14:creationId xmlns:p14="http://schemas.microsoft.com/office/powerpoint/2010/main" val="195623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C1229-E332-4732-90C8-644DFACA9899}"/>
              </a:ext>
            </a:extLst>
          </p:cNvPr>
          <p:cNvSpPr>
            <a:spLocks noGrp="1"/>
          </p:cNvSpPr>
          <p:nvPr>
            <p:ph type="title"/>
          </p:nvPr>
        </p:nvSpPr>
        <p:spPr>
          <a:xfrm>
            <a:off x="839788" y="457200"/>
            <a:ext cx="1609797" cy="385005"/>
          </a:xfrm>
        </p:spPr>
        <p:txBody>
          <a:bodyPr>
            <a:noAutofit/>
          </a:bodyPr>
          <a:lstStyle/>
          <a:p>
            <a:r>
              <a:rPr lang="it-IT" sz="2400" dirty="0">
                <a:solidFill>
                  <a:srgbClr val="FF0000"/>
                </a:solidFill>
              </a:rPr>
              <a:t>Area Servizi</a:t>
            </a:r>
          </a:p>
        </p:txBody>
      </p:sp>
      <p:pic>
        <p:nvPicPr>
          <p:cNvPr id="6" name="Segnaposto immagine 5">
            <a:extLst>
              <a:ext uri="{FF2B5EF4-FFF2-40B4-BE49-F238E27FC236}">
                <a16:creationId xmlns:a16="http://schemas.microsoft.com/office/drawing/2014/main" id="{04AFC5A6-524A-49BB-A4B7-3E344FD7C6AA}"/>
              </a:ext>
            </a:extLst>
          </p:cNvPr>
          <p:cNvPicPr>
            <a:picLocks noGrp="1" noChangeAspect="1"/>
          </p:cNvPicPr>
          <p:nvPr>
            <p:ph type="pic" idx="1"/>
          </p:nvPr>
        </p:nvPicPr>
        <p:blipFill rotWithShape="1">
          <a:blip r:embed="rId2"/>
          <a:srcRect t="1339" b="1339"/>
          <a:stretch/>
        </p:blipFill>
        <p:spPr>
          <a:xfrm>
            <a:off x="6333688" y="457200"/>
            <a:ext cx="5340482" cy="2497065"/>
          </a:xfrm>
        </p:spPr>
      </p:pic>
      <p:sp>
        <p:nvSpPr>
          <p:cNvPr id="4" name="Segnaposto testo 3">
            <a:extLst>
              <a:ext uri="{FF2B5EF4-FFF2-40B4-BE49-F238E27FC236}">
                <a16:creationId xmlns:a16="http://schemas.microsoft.com/office/drawing/2014/main" id="{B9D30C91-69FC-42AE-AAA5-5D9A8093651A}"/>
              </a:ext>
            </a:extLst>
          </p:cNvPr>
          <p:cNvSpPr>
            <a:spLocks noGrp="1"/>
          </p:cNvSpPr>
          <p:nvPr>
            <p:ph type="body" sz="half" idx="2"/>
          </p:nvPr>
        </p:nvSpPr>
        <p:spPr>
          <a:xfrm>
            <a:off x="839788" y="842206"/>
            <a:ext cx="3932237" cy="1804486"/>
          </a:xfrm>
        </p:spPr>
        <p:txBody>
          <a:bodyPr>
            <a:noAutofit/>
          </a:bodyPr>
          <a:lstStyle/>
          <a:p>
            <a:r>
              <a:rPr lang="it-IT" sz="2000" dirty="0"/>
              <a:t>Una volta giunti su questa pagina sarà possibile effettuare la registrazione al sito per coloro che non l’hanno ancora fatta, ed il login per poter accedere alla home page del sito.</a:t>
            </a:r>
          </a:p>
        </p:txBody>
      </p:sp>
      <p:sp>
        <p:nvSpPr>
          <p:cNvPr id="7" name="Segnaposto testo 3">
            <a:extLst>
              <a:ext uri="{FF2B5EF4-FFF2-40B4-BE49-F238E27FC236}">
                <a16:creationId xmlns:a16="http://schemas.microsoft.com/office/drawing/2014/main" id="{AC88DC60-148D-4FB6-AEF2-A2E120A64A15}"/>
              </a:ext>
            </a:extLst>
          </p:cNvPr>
          <p:cNvSpPr txBox="1">
            <a:spLocks/>
          </p:cNvSpPr>
          <p:nvPr/>
        </p:nvSpPr>
        <p:spPr>
          <a:xfrm>
            <a:off x="839788" y="3836092"/>
            <a:ext cx="3932237" cy="21894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it-IT" sz="2000" dirty="0"/>
              <a:t>Per poter effettuare la registrazione sarà necessario fornire l’email con la quale si desidera effettuare la registrazione al sito e la password che permetteranno di effettuare il successivo login, </a:t>
            </a:r>
            <a:r>
              <a:rPr lang="it-IT" sz="2000" dirty="0" err="1"/>
              <a:t>nonchè</a:t>
            </a:r>
            <a:r>
              <a:rPr lang="it-IT" sz="2000" dirty="0"/>
              <a:t> il nome con il quale verrà riconosciuto l’utente.</a:t>
            </a:r>
          </a:p>
        </p:txBody>
      </p:sp>
      <p:sp>
        <p:nvSpPr>
          <p:cNvPr id="8" name="Titolo 1">
            <a:extLst>
              <a:ext uri="{FF2B5EF4-FFF2-40B4-BE49-F238E27FC236}">
                <a16:creationId xmlns:a16="http://schemas.microsoft.com/office/drawing/2014/main" id="{A6FA8E01-0346-486B-986E-39208C958462}"/>
              </a:ext>
            </a:extLst>
          </p:cNvPr>
          <p:cNvSpPr txBox="1">
            <a:spLocks/>
          </p:cNvSpPr>
          <p:nvPr/>
        </p:nvSpPr>
        <p:spPr>
          <a:xfrm>
            <a:off x="839787" y="3429000"/>
            <a:ext cx="1207127" cy="4070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it-IT" sz="2400" dirty="0" err="1">
                <a:solidFill>
                  <a:srgbClr val="FF0000"/>
                </a:solidFill>
              </a:rPr>
              <a:t>Sign</a:t>
            </a:r>
            <a:r>
              <a:rPr lang="it-IT" sz="2400" dirty="0">
                <a:solidFill>
                  <a:srgbClr val="FF0000"/>
                </a:solidFill>
              </a:rPr>
              <a:t> Up</a:t>
            </a:r>
          </a:p>
        </p:txBody>
      </p:sp>
      <p:pic>
        <p:nvPicPr>
          <p:cNvPr id="10" name="Immagine 9">
            <a:extLst>
              <a:ext uri="{FF2B5EF4-FFF2-40B4-BE49-F238E27FC236}">
                <a16:creationId xmlns:a16="http://schemas.microsoft.com/office/drawing/2014/main" id="{527B2ECB-7BA8-428C-BF94-945087497FAE}"/>
              </a:ext>
            </a:extLst>
          </p:cNvPr>
          <p:cNvPicPr>
            <a:picLocks noChangeAspect="1"/>
          </p:cNvPicPr>
          <p:nvPr/>
        </p:nvPicPr>
        <p:blipFill>
          <a:blip r:embed="rId3"/>
          <a:stretch>
            <a:fillRect/>
          </a:stretch>
        </p:blipFill>
        <p:spPr>
          <a:xfrm>
            <a:off x="6180377" y="3112839"/>
            <a:ext cx="5647103" cy="3048611"/>
          </a:xfrm>
          <a:prstGeom prst="rect">
            <a:avLst/>
          </a:prstGeom>
        </p:spPr>
      </p:pic>
    </p:spTree>
    <p:extLst>
      <p:ext uri="{BB962C8B-B14F-4D97-AF65-F5344CB8AC3E}">
        <p14:creationId xmlns:p14="http://schemas.microsoft.com/office/powerpoint/2010/main" val="149458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BE09BE-4767-4F0B-8FD4-968C6CA67C15}"/>
              </a:ext>
            </a:extLst>
          </p:cNvPr>
          <p:cNvSpPr>
            <a:spLocks noGrp="1"/>
          </p:cNvSpPr>
          <p:nvPr>
            <p:ph type="title"/>
          </p:nvPr>
        </p:nvSpPr>
        <p:spPr>
          <a:xfrm>
            <a:off x="839788" y="722270"/>
            <a:ext cx="963845" cy="457200"/>
          </a:xfrm>
        </p:spPr>
        <p:txBody>
          <a:bodyPr>
            <a:normAutofit/>
          </a:bodyPr>
          <a:lstStyle/>
          <a:p>
            <a:r>
              <a:rPr lang="it-IT" sz="2400" dirty="0">
                <a:solidFill>
                  <a:srgbClr val="FF0000"/>
                </a:solidFill>
              </a:rPr>
              <a:t>Login</a:t>
            </a:r>
          </a:p>
        </p:txBody>
      </p:sp>
      <p:sp>
        <p:nvSpPr>
          <p:cNvPr id="4" name="Segnaposto testo 3">
            <a:extLst>
              <a:ext uri="{FF2B5EF4-FFF2-40B4-BE49-F238E27FC236}">
                <a16:creationId xmlns:a16="http://schemas.microsoft.com/office/drawing/2014/main" id="{B5D5D4A9-D9B1-48B4-8F79-1290F3FAF88F}"/>
              </a:ext>
            </a:extLst>
          </p:cNvPr>
          <p:cNvSpPr>
            <a:spLocks noGrp="1"/>
          </p:cNvSpPr>
          <p:nvPr>
            <p:ph type="body" sz="half" idx="2"/>
          </p:nvPr>
        </p:nvSpPr>
        <p:spPr>
          <a:xfrm>
            <a:off x="839788" y="1319170"/>
            <a:ext cx="3799324" cy="1806108"/>
          </a:xfrm>
        </p:spPr>
        <p:txBody>
          <a:bodyPr>
            <a:noAutofit/>
          </a:bodyPr>
          <a:lstStyle/>
          <a:p>
            <a:r>
              <a:rPr lang="it-IT" sz="2000" dirty="0"/>
              <a:t>La pagina del login è </a:t>
            </a:r>
            <a:r>
              <a:rPr lang="it-IT" sz="2000" dirty="0" err="1"/>
              <a:t>autoesplicativa</a:t>
            </a:r>
            <a:r>
              <a:rPr lang="it-IT" sz="2000" dirty="0"/>
              <a:t>, infatti per poter accedere alla home page del sito sarà necessario inserire l’email e la password con la quale è stata effettuata la registrazione al sito.</a:t>
            </a:r>
          </a:p>
        </p:txBody>
      </p:sp>
      <p:pic>
        <p:nvPicPr>
          <p:cNvPr id="6" name="Immagine 5">
            <a:extLst>
              <a:ext uri="{FF2B5EF4-FFF2-40B4-BE49-F238E27FC236}">
                <a16:creationId xmlns:a16="http://schemas.microsoft.com/office/drawing/2014/main" id="{FCA1E3B6-F942-44ED-A4AC-5CCA0D740D31}"/>
              </a:ext>
            </a:extLst>
          </p:cNvPr>
          <p:cNvPicPr>
            <a:picLocks noChangeAspect="1"/>
          </p:cNvPicPr>
          <p:nvPr/>
        </p:nvPicPr>
        <p:blipFill>
          <a:blip r:embed="rId2"/>
          <a:stretch>
            <a:fillRect/>
          </a:stretch>
        </p:blipFill>
        <p:spPr>
          <a:xfrm>
            <a:off x="6096000" y="722270"/>
            <a:ext cx="5558798" cy="2638338"/>
          </a:xfrm>
          <a:prstGeom prst="rect">
            <a:avLst/>
          </a:prstGeom>
        </p:spPr>
      </p:pic>
      <p:sp>
        <p:nvSpPr>
          <p:cNvPr id="5" name="Titolo 1">
            <a:extLst>
              <a:ext uri="{FF2B5EF4-FFF2-40B4-BE49-F238E27FC236}">
                <a16:creationId xmlns:a16="http://schemas.microsoft.com/office/drawing/2014/main" id="{9CF0167F-A4B8-4C49-89EF-4995585F36E6}"/>
              </a:ext>
            </a:extLst>
          </p:cNvPr>
          <p:cNvSpPr txBox="1">
            <a:spLocks/>
          </p:cNvSpPr>
          <p:nvPr/>
        </p:nvSpPr>
        <p:spPr>
          <a:xfrm>
            <a:off x="839788" y="3429000"/>
            <a:ext cx="1230312" cy="4572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it-IT" sz="2400" dirty="0">
                <a:solidFill>
                  <a:srgbClr val="FF0000"/>
                </a:solidFill>
              </a:rPr>
              <a:t>Logout</a:t>
            </a:r>
          </a:p>
        </p:txBody>
      </p:sp>
      <p:sp>
        <p:nvSpPr>
          <p:cNvPr id="7" name="Segnaposto testo 3">
            <a:extLst>
              <a:ext uri="{FF2B5EF4-FFF2-40B4-BE49-F238E27FC236}">
                <a16:creationId xmlns:a16="http://schemas.microsoft.com/office/drawing/2014/main" id="{75F8D315-055B-469B-8521-83E894D591C8}"/>
              </a:ext>
            </a:extLst>
          </p:cNvPr>
          <p:cNvSpPr txBox="1">
            <a:spLocks/>
          </p:cNvSpPr>
          <p:nvPr/>
        </p:nvSpPr>
        <p:spPr>
          <a:xfrm>
            <a:off x="839788" y="4189922"/>
            <a:ext cx="3799324" cy="171557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it-IT" sz="2000" dirty="0"/>
              <a:t>Il logout dopo aver effettuato il login potrà essere effettuato da qualsiasi pagina. Una volta effettuato il logout verrà visualizzata la seguente schermata.</a:t>
            </a:r>
          </a:p>
        </p:txBody>
      </p:sp>
      <p:pic>
        <p:nvPicPr>
          <p:cNvPr id="8" name="Immagine 7">
            <a:extLst>
              <a:ext uri="{FF2B5EF4-FFF2-40B4-BE49-F238E27FC236}">
                <a16:creationId xmlns:a16="http://schemas.microsoft.com/office/drawing/2014/main" id="{CC95D958-235F-4C4C-B675-6A99784480EB}"/>
              </a:ext>
            </a:extLst>
          </p:cNvPr>
          <p:cNvPicPr>
            <a:picLocks noChangeAspect="1"/>
          </p:cNvPicPr>
          <p:nvPr/>
        </p:nvPicPr>
        <p:blipFill>
          <a:blip r:embed="rId3"/>
          <a:stretch>
            <a:fillRect/>
          </a:stretch>
        </p:blipFill>
        <p:spPr>
          <a:xfrm>
            <a:off x="6096000" y="3497392"/>
            <a:ext cx="5558798" cy="2638338"/>
          </a:xfrm>
          <a:prstGeom prst="rect">
            <a:avLst/>
          </a:prstGeom>
        </p:spPr>
      </p:pic>
    </p:spTree>
    <p:extLst>
      <p:ext uri="{BB962C8B-B14F-4D97-AF65-F5344CB8AC3E}">
        <p14:creationId xmlns:p14="http://schemas.microsoft.com/office/powerpoint/2010/main" val="364499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B320C1-1340-4BB0-B122-CC22354CA7D2}"/>
              </a:ext>
            </a:extLst>
          </p:cNvPr>
          <p:cNvSpPr>
            <a:spLocks noGrp="1"/>
          </p:cNvSpPr>
          <p:nvPr>
            <p:ph type="title"/>
          </p:nvPr>
        </p:nvSpPr>
        <p:spPr>
          <a:xfrm>
            <a:off x="304799" y="101600"/>
            <a:ext cx="1752410" cy="457200"/>
          </a:xfrm>
        </p:spPr>
        <p:txBody>
          <a:bodyPr>
            <a:normAutofit/>
          </a:bodyPr>
          <a:lstStyle/>
          <a:p>
            <a:r>
              <a:rPr lang="it-IT" sz="2400" dirty="0">
                <a:solidFill>
                  <a:srgbClr val="FF0000"/>
                </a:solidFill>
              </a:rPr>
              <a:t>Home Page</a:t>
            </a:r>
          </a:p>
        </p:txBody>
      </p:sp>
      <p:sp>
        <p:nvSpPr>
          <p:cNvPr id="4" name="Segnaposto testo 3">
            <a:extLst>
              <a:ext uri="{FF2B5EF4-FFF2-40B4-BE49-F238E27FC236}">
                <a16:creationId xmlns:a16="http://schemas.microsoft.com/office/drawing/2014/main" id="{4A931E6C-5607-4AAD-9516-F065720AA847}"/>
              </a:ext>
            </a:extLst>
          </p:cNvPr>
          <p:cNvSpPr>
            <a:spLocks noGrp="1"/>
          </p:cNvSpPr>
          <p:nvPr>
            <p:ph type="body" sz="half" idx="2"/>
          </p:nvPr>
        </p:nvSpPr>
        <p:spPr>
          <a:xfrm>
            <a:off x="304799" y="558800"/>
            <a:ext cx="5176008" cy="6102989"/>
          </a:xfrm>
        </p:spPr>
        <p:txBody>
          <a:bodyPr>
            <a:noAutofit/>
          </a:bodyPr>
          <a:lstStyle/>
          <a:p>
            <a:r>
              <a:rPr lang="it-IT" sz="2000" dirty="0"/>
              <a:t>Una volta effettuato il login si accederà alla home page del sito dove vi saranno diversi pulsanti. I primi tre permettono di reindirizzare alle pagine in cui vengono gestite le CRUD(create </a:t>
            </a:r>
            <a:r>
              <a:rPr lang="it-IT" sz="2000" dirty="0" err="1"/>
              <a:t>read</a:t>
            </a:r>
            <a:r>
              <a:rPr lang="it-IT" sz="2000" dirty="0"/>
              <a:t> update delete) </a:t>
            </a:r>
            <a:r>
              <a:rPr lang="it-IT" sz="2000" dirty="0" err="1"/>
              <a:t>tables</a:t>
            </a:r>
            <a:r>
              <a:rPr lang="it-IT" sz="2000" dirty="0"/>
              <a:t>, cioè le tabelle degli </a:t>
            </a:r>
            <a:r>
              <a:rPr lang="it-IT" sz="2000" dirty="0" err="1"/>
              <a:t>intents</a:t>
            </a:r>
            <a:r>
              <a:rPr lang="it-IT" sz="2000" dirty="0"/>
              <a:t>, delle </a:t>
            </a:r>
            <a:r>
              <a:rPr lang="it-IT" sz="2000" dirty="0" err="1"/>
              <a:t>entities</a:t>
            </a:r>
            <a:r>
              <a:rPr lang="it-IT" sz="2000" dirty="0"/>
              <a:t> e del dataset. Il pulsante successivo reindirizza alla pagina in cui è possibile incominciare l’addestramento dei modelli di </a:t>
            </a:r>
            <a:r>
              <a:rPr lang="it-IT" sz="2000" dirty="0" err="1"/>
              <a:t>Intent</a:t>
            </a:r>
            <a:r>
              <a:rPr lang="it-IT" sz="2000" dirty="0"/>
              <a:t> </a:t>
            </a:r>
            <a:r>
              <a:rPr lang="it-IT" sz="2000" dirty="0" err="1"/>
              <a:t>Recognition</a:t>
            </a:r>
            <a:r>
              <a:rPr lang="it-IT" sz="2000" dirty="0"/>
              <a:t>, </a:t>
            </a:r>
            <a:r>
              <a:rPr lang="it-IT" sz="2000" dirty="0" err="1"/>
              <a:t>Entities</a:t>
            </a:r>
            <a:r>
              <a:rPr lang="it-IT" sz="2000" dirty="0"/>
              <a:t> </a:t>
            </a:r>
            <a:r>
              <a:rPr lang="it-IT" sz="2000" dirty="0" err="1"/>
              <a:t>Extraction</a:t>
            </a:r>
            <a:r>
              <a:rPr lang="it-IT" sz="2000" dirty="0"/>
              <a:t> e Sentiment Analysis. I pulsanti status reindirizzano alle pagine in cui è possibile visualizzare lo stato dell’addestramento dei modelli(se sono effettivamente in addestramento). I pulsanti al di sotto invece reindirizzano a due pagine, la prima in cui si può visualizzare i risultati ottenuti dall’addestramento dei modelli ed effettuare il testing di questi ultimi, e  la seconda in cui si può effettuare il download e la cancellazione dei modelli addestrati(ovviamente se i modelli sono stati addestrati). Se si vuole effettuare il logout basterà cliccare sull’ultimo pulsante.</a:t>
            </a:r>
          </a:p>
        </p:txBody>
      </p:sp>
      <p:pic>
        <p:nvPicPr>
          <p:cNvPr id="6" name="Immagine 5">
            <a:extLst>
              <a:ext uri="{FF2B5EF4-FFF2-40B4-BE49-F238E27FC236}">
                <a16:creationId xmlns:a16="http://schemas.microsoft.com/office/drawing/2014/main" id="{82B4356D-D274-4063-9AC2-4DB415644FC7}"/>
              </a:ext>
            </a:extLst>
          </p:cNvPr>
          <p:cNvPicPr>
            <a:picLocks noChangeAspect="1"/>
          </p:cNvPicPr>
          <p:nvPr/>
        </p:nvPicPr>
        <p:blipFill>
          <a:blip r:embed="rId2"/>
          <a:stretch>
            <a:fillRect/>
          </a:stretch>
        </p:blipFill>
        <p:spPr>
          <a:xfrm>
            <a:off x="5561901" y="558798"/>
            <a:ext cx="6325300" cy="6102991"/>
          </a:xfrm>
          <a:prstGeom prst="rect">
            <a:avLst/>
          </a:prstGeom>
        </p:spPr>
      </p:pic>
    </p:spTree>
    <p:extLst>
      <p:ext uri="{BB962C8B-B14F-4D97-AF65-F5344CB8AC3E}">
        <p14:creationId xmlns:p14="http://schemas.microsoft.com/office/powerpoint/2010/main" val="361360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8FFC76-46EF-40D3-97AA-8A6695B40811}"/>
              </a:ext>
            </a:extLst>
          </p:cNvPr>
          <p:cNvSpPr>
            <a:spLocks noGrp="1"/>
          </p:cNvSpPr>
          <p:nvPr>
            <p:ph type="title"/>
          </p:nvPr>
        </p:nvSpPr>
        <p:spPr>
          <a:xfrm>
            <a:off x="562952" y="109056"/>
            <a:ext cx="1056124" cy="404769"/>
          </a:xfrm>
        </p:spPr>
        <p:txBody>
          <a:bodyPr>
            <a:noAutofit/>
          </a:bodyPr>
          <a:lstStyle/>
          <a:p>
            <a:r>
              <a:rPr lang="it-IT" sz="2400" dirty="0" err="1">
                <a:solidFill>
                  <a:srgbClr val="FF0000"/>
                </a:solidFill>
              </a:rPr>
              <a:t>Intents</a:t>
            </a:r>
            <a:endParaRPr lang="it-IT" sz="2400" dirty="0">
              <a:solidFill>
                <a:srgbClr val="FF0000"/>
              </a:solidFill>
            </a:endParaRPr>
          </a:p>
        </p:txBody>
      </p:sp>
      <p:sp>
        <p:nvSpPr>
          <p:cNvPr id="4" name="Segnaposto testo 3">
            <a:extLst>
              <a:ext uri="{FF2B5EF4-FFF2-40B4-BE49-F238E27FC236}">
                <a16:creationId xmlns:a16="http://schemas.microsoft.com/office/drawing/2014/main" id="{F6E9CB42-63EA-4A25-989F-262DD610FFD4}"/>
              </a:ext>
            </a:extLst>
          </p:cNvPr>
          <p:cNvSpPr>
            <a:spLocks noGrp="1"/>
          </p:cNvSpPr>
          <p:nvPr>
            <p:ph type="body" sz="half" idx="2"/>
          </p:nvPr>
        </p:nvSpPr>
        <p:spPr>
          <a:xfrm>
            <a:off x="495839" y="429936"/>
            <a:ext cx="4965394" cy="6314812"/>
          </a:xfrm>
        </p:spPr>
        <p:txBody>
          <a:bodyPr>
            <a:noAutofit/>
          </a:bodyPr>
          <a:lstStyle/>
          <a:p>
            <a:r>
              <a:rPr lang="it-IT" sz="2000" dirty="0"/>
              <a:t>Una volta cliccato il pulsante </a:t>
            </a:r>
            <a:r>
              <a:rPr lang="it-IT" sz="2000" dirty="0" err="1"/>
              <a:t>intents</a:t>
            </a:r>
            <a:r>
              <a:rPr lang="it-IT" sz="2000" dirty="0"/>
              <a:t> si viene </a:t>
            </a:r>
            <a:r>
              <a:rPr lang="it-IT" sz="2000" dirty="0" err="1"/>
              <a:t>reinderizzati</a:t>
            </a:r>
            <a:r>
              <a:rPr lang="it-IT" sz="2000" dirty="0"/>
              <a:t> alla pagina degli </a:t>
            </a:r>
            <a:r>
              <a:rPr lang="it-IT" sz="2000" dirty="0" err="1"/>
              <a:t>intents</a:t>
            </a:r>
            <a:r>
              <a:rPr lang="it-IT" sz="2000" dirty="0"/>
              <a:t>, la quale mostra la tabella CRUD degli </a:t>
            </a:r>
            <a:r>
              <a:rPr lang="it-IT" sz="2000" dirty="0" err="1"/>
              <a:t>intents</a:t>
            </a:r>
            <a:r>
              <a:rPr lang="it-IT" sz="2000" dirty="0"/>
              <a:t>, nella quale è possibile creare, modificare, cancellare uno o tutti gli </a:t>
            </a:r>
            <a:r>
              <a:rPr lang="it-IT" sz="2000" dirty="0" err="1"/>
              <a:t>intent</a:t>
            </a:r>
            <a:r>
              <a:rPr lang="it-IT" sz="2000" dirty="0"/>
              <a:t>. Una volta cliccato il pulsante Crea nuovo </a:t>
            </a:r>
            <a:r>
              <a:rPr lang="it-IT" sz="2000" dirty="0" err="1"/>
              <a:t>Intent</a:t>
            </a:r>
            <a:r>
              <a:rPr lang="it-IT" sz="2000" dirty="0"/>
              <a:t> viene mostrato il modale di aggiunta, il quale permette di inserire un nuovo </a:t>
            </a:r>
            <a:r>
              <a:rPr lang="it-IT" sz="2000" dirty="0" err="1"/>
              <a:t>intent</a:t>
            </a:r>
            <a:r>
              <a:rPr lang="it-IT" sz="2000" dirty="0"/>
              <a:t> nella tabella. Non viene consentita l’aggiunta di una stringa vuota. Nel caso l’</a:t>
            </a:r>
            <a:r>
              <a:rPr lang="it-IT" sz="2000" dirty="0" err="1"/>
              <a:t>intent</a:t>
            </a:r>
            <a:r>
              <a:rPr lang="it-IT" sz="2000" dirty="0"/>
              <a:t> sia già presente nella tabella, allora non verrà inserito nessun nuovo </a:t>
            </a:r>
            <a:r>
              <a:rPr lang="it-IT" sz="2000" dirty="0" err="1"/>
              <a:t>intent</a:t>
            </a:r>
            <a:r>
              <a:rPr lang="it-IT" sz="2000" dirty="0"/>
              <a:t>. Affianco ad ogni </a:t>
            </a:r>
            <a:r>
              <a:rPr lang="it-IT" sz="2000" dirty="0" err="1"/>
              <a:t>intent</a:t>
            </a:r>
            <a:r>
              <a:rPr lang="it-IT" sz="2000" dirty="0"/>
              <a:t> vi è l’icona di una matita e di un cestino; cliccando il primo viene mostrato il modale di modifica, che permette di modificare un </a:t>
            </a:r>
            <a:r>
              <a:rPr lang="it-IT" sz="2000" dirty="0" err="1"/>
              <a:t>intent</a:t>
            </a:r>
            <a:r>
              <a:rPr lang="it-IT" sz="2000" dirty="0"/>
              <a:t>. Valgono gli stessi accorgimenti fatti per l’aggiunta. Cliccando il secondo viene mostrato il modale di cancellazione che permette di cancellare un </a:t>
            </a:r>
            <a:r>
              <a:rPr lang="it-IT" sz="2000" dirty="0" err="1"/>
              <a:t>intent</a:t>
            </a:r>
            <a:r>
              <a:rPr lang="it-IT" sz="2000" dirty="0"/>
              <a:t>. Se si vogliono cancellare tutti gli </a:t>
            </a:r>
            <a:r>
              <a:rPr lang="it-IT" sz="2000" dirty="0" err="1"/>
              <a:t>intent</a:t>
            </a:r>
            <a:r>
              <a:rPr lang="it-IT" sz="2000" dirty="0"/>
              <a:t> basterà cliccare sul pulsante Cancella tutti gli </a:t>
            </a:r>
            <a:r>
              <a:rPr lang="it-IT" sz="2000" dirty="0" err="1"/>
              <a:t>Intents</a:t>
            </a:r>
            <a:r>
              <a:rPr lang="it-IT" sz="2000" dirty="0"/>
              <a:t>, che mostrerà il modale in basso a destra e poi su svuotamento.</a:t>
            </a:r>
          </a:p>
        </p:txBody>
      </p:sp>
      <p:pic>
        <p:nvPicPr>
          <p:cNvPr id="8" name="Immagine 7">
            <a:extLst>
              <a:ext uri="{FF2B5EF4-FFF2-40B4-BE49-F238E27FC236}">
                <a16:creationId xmlns:a16="http://schemas.microsoft.com/office/drawing/2014/main" id="{F9DE1202-6CA3-4E74-B19D-AB31BE6FEB6E}"/>
              </a:ext>
            </a:extLst>
          </p:cNvPr>
          <p:cNvPicPr>
            <a:picLocks noChangeAspect="1"/>
          </p:cNvPicPr>
          <p:nvPr/>
        </p:nvPicPr>
        <p:blipFill>
          <a:blip r:embed="rId2"/>
          <a:stretch>
            <a:fillRect/>
          </a:stretch>
        </p:blipFill>
        <p:spPr>
          <a:xfrm>
            <a:off x="5608605" y="2057400"/>
            <a:ext cx="3148715" cy="2308108"/>
          </a:xfrm>
          <a:prstGeom prst="rect">
            <a:avLst/>
          </a:prstGeom>
        </p:spPr>
      </p:pic>
      <p:pic>
        <p:nvPicPr>
          <p:cNvPr id="10" name="Immagine 9">
            <a:extLst>
              <a:ext uri="{FF2B5EF4-FFF2-40B4-BE49-F238E27FC236}">
                <a16:creationId xmlns:a16="http://schemas.microsoft.com/office/drawing/2014/main" id="{27DD1DB7-C241-4A8D-B5B4-7FF11EFDCE18}"/>
              </a:ext>
            </a:extLst>
          </p:cNvPr>
          <p:cNvPicPr>
            <a:picLocks noChangeAspect="1"/>
          </p:cNvPicPr>
          <p:nvPr/>
        </p:nvPicPr>
        <p:blipFill>
          <a:blip r:embed="rId3"/>
          <a:stretch>
            <a:fillRect/>
          </a:stretch>
        </p:blipFill>
        <p:spPr>
          <a:xfrm>
            <a:off x="8757317" y="2057399"/>
            <a:ext cx="3148715" cy="2308108"/>
          </a:xfrm>
          <a:prstGeom prst="rect">
            <a:avLst/>
          </a:prstGeom>
        </p:spPr>
      </p:pic>
      <p:pic>
        <p:nvPicPr>
          <p:cNvPr id="12" name="Immagine 11">
            <a:extLst>
              <a:ext uri="{FF2B5EF4-FFF2-40B4-BE49-F238E27FC236}">
                <a16:creationId xmlns:a16="http://schemas.microsoft.com/office/drawing/2014/main" id="{5B69186A-DB6D-4BF4-A9E5-1AE2702C7B91}"/>
              </a:ext>
            </a:extLst>
          </p:cNvPr>
          <p:cNvPicPr>
            <a:picLocks noChangeAspect="1"/>
          </p:cNvPicPr>
          <p:nvPr/>
        </p:nvPicPr>
        <p:blipFill>
          <a:blip r:embed="rId4"/>
          <a:stretch>
            <a:fillRect/>
          </a:stretch>
        </p:blipFill>
        <p:spPr>
          <a:xfrm>
            <a:off x="5608604" y="4365508"/>
            <a:ext cx="3148715" cy="2308108"/>
          </a:xfrm>
          <a:prstGeom prst="rect">
            <a:avLst/>
          </a:prstGeom>
        </p:spPr>
      </p:pic>
      <p:pic>
        <p:nvPicPr>
          <p:cNvPr id="14" name="Immagine 13">
            <a:extLst>
              <a:ext uri="{FF2B5EF4-FFF2-40B4-BE49-F238E27FC236}">
                <a16:creationId xmlns:a16="http://schemas.microsoft.com/office/drawing/2014/main" id="{14133D18-8D73-4982-905F-6DAA9256CC83}"/>
              </a:ext>
            </a:extLst>
          </p:cNvPr>
          <p:cNvPicPr>
            <a:picLocks noChangeAspect="1"/>
          </p:cNvPicPr>
          <p:nvPr/>
        </p:nvPicPr>
        <p:blipFill>
          <a:blip r:embed="rId5"/>
          <a:stretch>
            <a:fillRect/>
          </a:stretch>
        </p:blipFill>
        <p:spPr>
          <a:xfrm>
            <a:off x="8757318" y="4365508"/>
            <a:ext cx="3148714" cy="2308108"/>
          </a:xfrm>
          <a:prstGeom prst="rect">
            <a:avLst/>
          </a:prstGeom>
        </p:spPr>
      </p:pic>
      <p:pic>
        <p:nvPicPr>
          <p:cNvPr id="5" name="Immagine 4">
            <a:extLst>
              <a:ext uri="{FF2B5EF4-FFF2-40B4-BE49-F238E27FC236}">
                <a16:creationId xmlns:a16="http://schemas.microsoft.com/office/drawing/2014/main" id="{D2646897-3C60-4C4E-BA81-A66FA5297B52}"/>
              </a:ext>
            </a:extLst>
          </p:cNvPr>
          <p:cNvPicPr>
            <a:picLocks noChangeAspect="1"/>
          </p:cNvPicPr>
          <p:nvPr/>
        </p:nvPicPr>
        <p:blipFill>
          <a:blip r:embed="rId6"/>
          <a:stretch>
            <a:fillRect/>
          </a:stretch>
        </p:blipFill>
        <p:spPr>
          <a:xfrm>
            <a:off x="5608607" y="113251"/>
            <a:ext cx="6297426" cy="1944147"/>
          </a:xfrm>
          <a:prstGeom prst="rect">
            <a:avLst/>
          </a:prstGeom>
        </p:spPr>
      </p:pic>
    </p:spTree>
    <p:extLst>
      <p:ext uri="{BB962C8B-B14F-4D97-AF65-F5344CB8AC3E}">
        <p14:creationId xmlns:p14="http://schemas.microsoft.com/office/powerpoint/2010/main" val="174051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74B4EE-A853-46AC-94EB-6C66314259D1}"/>
              </a:ext>
            </a:extLst>
          </p:cNvPr>
          <p:cNvSpPr>
            <a:spLocks noGrp="1"/>
          </p:cNvSpPr>
          <p:nvPr>
            <p:ph type="title"/>
          </p:nvPr>
        </p:nvSpPr>
        <p:spPr>
          <a:xfrm>
            <a:off x="839788" y="536895"/>
            <a:ext cx="1148403" cy="450530"/>
          </a:xfrm>
        </p:spPr>
        <p:txBody>
          <a:bodyPr>
            <a:normAutofit/>
          </a:bodyPr>
          <a:lstStyle/>
          <a:p>
            <a:r>
              <a:rPr lang="it-IT" sz="2400" dirty="0" err="1">
                <a:solidFill>
                  <a:srgbClr val="FF0000"/>
                </a:solidFill>
              </a:rPr>
              <a:t>Entities</a:t>
            </a:r>
            <a:endParaRPr lang="it-IT" sz="2400" dirty="0">
              <a:solidFill>
                <a:srgbClr val="FF0000"/>
              </a:solidFill>
            </a:endParaRPr>
          </a:p>
        </p:txBody>
      </p:sp>
      <p:sp>
        <p:nvSpPr>
          <p:cNvPr id="4" name="Segnaposto testo 3">
            <a:extLst>
              <a:ext uri="{FF2B5EF4-FFF2-40B4-BE49-F238E27FC236}">
                <a16:creationId xmlns:a16="http://schemas.microsoft.com/office/drawing/2014/main" id="{2970F768-9DCB-48E3-BDBA-B70631F8ACDA}"/>
              </a:ext>
            </a:extLst>
          </p:cNvPr>
          <p:cNvSpPr>
            <a:spLocks noGrp="1"/>
          </p:cNvSpPr>
          <p:nvPr>
            <p:ph type="body" sz="half" idx="2"/>
          </p:nvPr>
        </p:nvSpPr>
        <p:spPr>
          <a:xfrm>
            <a:off x="839788" y="933451"/>
            <a:ext cx="3932237" cy="2598402"/>
          </a:xfrm>
        </p:spPr>
        <p:txBody>
          <a:bodyPr>
            <a:noAutofit/>
          </a:bodyPr>
          <a:lstStyle/>
          <a:p>
            <a:r>
              <a:rPr lang="it-IT" sz="2000" dirty="0"/>
              <a:t>Nella pagina delle </a:t>
            </a:r>
            <a:r>
              <a:rPr lang="it-IT" sz="2000" dirty="0" err="1"/>
              <a:t>entities</a:t>
            </a:r>
            <a:r>
              <a:rPr lang="it-IT" sz="2000" dirty="0"/>
              <a:t> è invece presente la tabella delle </a:t>
            </a:r>
            <a:r>
              <a:rPr lang="it-IT" sz="2000" dirty="0" err="1"/>
              <a:t>entities</a:t>
            </a:r>
            <a:r>
              <a:rPr lang="it-IT" sz="2000" dirty="0"/>
              <a:t> dove è possibile gestire le </a:t>
            </a:r>
            <a:r>
              <a:rPr lang="it-IT" sz="2000" dirty="0" err="1"/>
              <a:t>entities</a:t>
            </a:r>
            <a:r>
              <a:rPr lang="it-IT" sz="2000" dirty="0"/>
              <a:t> in maniera analoga alla tabella degli </a:t>
            </a:r>
            <a:r>
              <a:rPr lang="it-IT" sz="2000" dirty="0" err="1"/>
              <a:t>intents</a:t>
            </a:r>
            <a:r>
              <a:rPr lang="it-IT" sz="2000" dirty="0"/>
              <a:t>. Infatti anche qui vi sono i modali che permettono l’inserimento , la modifica, la cancellazione di una o di tutte le </a:t>
            </a:r>
            <a:r>
              <a:rPr lang="it-IT" sz="2000" dirty="0" err="1"/>
              <a:t>entities</a:t>
            </a:r>
            <a:r>
              <a:rPr lang="it-IT" sz="2000" dirty="0"/>
              <a:t>.</a:t>
            </a:r>
          </a:p>
        </p:txBody>
      </p:sp>
      <p:pic>
        <p:nvPicPr>
          <p:cNvPr id="5" name="Immagine 4">
            <a:extLst>
              <a:ext uri="{FF2B5EF4-FFF2-40B4-BE49-F238E27FC236}">
                <a16:creationId xmlns:a16="http://schemas.microsoft.com/office/drawing/2014/main" id="{48058446-3AEB-4389-B359-37557DC7BB80}"/>
              </a:ext>
            </a:extLst>
          </p:cNvPr>
          <p:cNvPicPr>
            <a:picLocks noChangeAspect="1"/>
          </p:cNvPicPr>
          <p:nvPr/>
        </p:nvPicPr>
        <p:blipFill>
          <a:blip r:embed="rId2"/>
          <a:stretch>
            <a:fillRect/>
          </a:stretch>
        </p:blipFill>
        <p:spPr>
          <a:xfrm>
            <a:off x="5620625" y="206709"/>
            <a:ext cx="5878366" cy="3446478"/>
          </a:xfrm>
          <a:prstGeom prst="rect">
            <a:avLst/>
          </a:prstGeom>
        </p:spPr>
      </p:pic>
      <p:pic>
        <p:nvPicPr>
          <p:cNvPr id="7" name="Immagine 6">
            <a:extLst>
              <a:ext uri="{FF2B5EF4-FFF2-40B4-BE49-F238E27FC236}">
                <a16:creationId xmlns:a16="http://schemas.microsoft.com/office/drawing/2014/main" id="{EBCA3707-499F-41E3-BB99-7D6201F008AE}"/>
              </a:ext>
            </a:extLst>
          </p:cNvPr>
          <p:cNvPicPr>
            <a:picLocks noChangeAspect="1"/>
          </p:cNvPicPr>
          <p:nvPr/>
        </p:nvPicPr>
        <p:blipFill>
          <a:blip r:embed="rId3"/>
          <a:stretch>
            <a:fillRect/>
          </a:stretch>
        </p:blipFill>
        <p:spPr>
          <a:xfrm>
            <a:off x="325445" y="3653187"/>
            <a:ext cx="2806376" cy="2892105"/>
          </a:xfrm>
          <a:prstGeom prst="rect">
            <a:avLst/>
          </a:prstGeom>
        </p:spPr>
      </p:pic>
      <p:pic>
        <p:nvPicPr>
          <p:cNvPr id="9" name="Immagine 8">
            <a:extLst>
              <a:ext uri="{FF2B5EF4-FFF2-40B4-BE49-F238E27FC236}">
                <a16:creationId xmlns:a16="http://schemas.microsoft.com/office/drawing/2014/main" id="{62A36C27-BBA7-4801-8142-BBA49495AED8}"/>
              </a:ext>
            </a:extLst>
          </p:cNvPr>
          <p:cNvPicPr>
            <a:picLocks noChangeAspect="1"/>
          </p:cNvPicPr>
          <p:nvPr/>
        </p:nvPicPr>
        <p:blipFill>
          <a:blip r:embed="rId4"/>
          <a:stretch>
            <a:fillRect/>
          </a:stretch>
        </p:blipFill>
        <p:spPr>
          <a:xfrm>
            <a:off x="5886232" y="3645410"/>
            <a:ext cx="2806379" cy="2888217"/>
          </a:xfrm>
          <a:prstGeom prst="rect">
            <a:avLst/>
          </a:prstGeom>
        </p:spPr>
      </p:pic>
      <p:pic>
        <p:nvPicPr>
          <p:cNvPr id="11" name="Immagine 10">
            <a:extLst>
              <a:ext uri="{FF2B5EF4-FFF2-40B4-BE49-F238E27FC236}">
                <a16:creationId xmlns:a16="http://schemas.microsoft.com/office/drawing/2014/main" id="{D020CE5C-AAB8-4D76-80DF-F6F24776C62F}"/>
              </a:ext>
            </a:extLst>
          </p:cNvPr>
          <p:cNvPicPr>
            <a:picLocks noChangeAspect="1"/>
          </p:cNvPicPr>
          <p:nvPr/>
        </p:nvPicPr>
        <p:blipFill>
          <a:blip r:embed="rId5"/>
          <a:stretch>
            <a:fillRect/>
          </a:stretch>
        </p:blipFill>
        <p:spPr>
          <a:xfrm>
            <a:off x="8692611" y="3653187"/>
            <a:ext cx="2806380" cy="2888217"/>
          </a:xfrm>
          <a:prstGeom prst="rect">
            <a:avLst/>
          </a:prstGeom>
        </p:spPr>
      </p:pic>
      <p:pic>
        <p:nvPicPr>
          <p:cNvPr id="13" name="Immagine 12">
            <a:extLst>
              <a:ext uri="{FF2B5EF4-FFF2-40B4-BE49-F238E27FC236}">
                <a16:creationId xmlns:a16="http://schemas.microsoft.com/office/drawing/2014/main" id="{58C73DFD-22C8-497F-8720-F26216AAEEDD}"/>
              </a:ext>
            </a:extLst>
          </p:cNvPr>
          <p:cNvPicPr>
            <a:picLocks noChangeAspect="1"/>
          </p:cNvPicPr>
          <p:nvPr/>
        </p:nvPicPr>
        <p:blipFill>
          <a:blip r:embed="rId6"/>
          <a:stretch>
            <a:fillRect/>
          </a:stretch>
        </p:blipFill>
        <p:spPr>
          <a:xfrm>
            <a:off x="3079848" y="3653188"/>
            <a:ext cx="2806378" cy="2888216"/>
          </a:xfrm>
          <a:prstGeom prst="rect">
            <a:avLst/>
          </a:prstGeom>
        </p:spPr>
      </p:pic>
    </p:spTree>
    <p:extLst>
      <p:ext uri="{BB962C8B-B14F-4D97-AF65-F5344CB8AC3E}">
        <p14:creationId xmlns:p14="http://schemas.microsoft.com/office/powerpoint/2010/main" val="17859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0AB95-38C9-4AF7-B759-4378CE8BFDFF}"/>
              </a:ext>
            </a:extLst>
          </p:cNvPr>
          <p:cNvSpPr>
            <a:spLocks noGrp="1"/>
          </p:cNvSpPr>
          <p:nvPr>
            <p:ph type="title"/>
          </p:nvPr>
        </p:nvSpPr>
        <p:spPr>
          <a:xfrm>
            <a:off x="836612" y="414051"/>
            <a:ext cx="2473038" cy="573374"/>
          </a:xfrm>
        </p:spPr>
        <p:txBody>
          <a:bodyPr>
            <a:normAutofit/>
          </a:bodyPr>
          <a:lstStyle/>
          <a:p>
            <a:r>
              <a:rPr lang="it-IT" sz="2400" dirty="0">
                <a:solidFill>
                  <a:srgbClr val="FF0000"/>
                </a:solidFill>
              </a:rPr>
              <a:t>Selezione Dataset</a:t>
            </a:r>
          </a:p>
        </p:txBody>
      </p:sp>
      <p:sp>
        <p:nvSpPr>
          <p:cNvPr id="4" name="Segnaposto testo 3">
            <a:extLst>
              <a:ext uri="{FF2B5EF4-FFF2-40B4-BE49-F238E27FC236}">
                <a16:creationId xmlns:a16="http://schemas.microsoft.com/office/drawing/2014/main" id="{0733CD9D-9881-4A75-8736-22498E2C94A2}"/>
              </a:ext>
            </a:extLst>
          </p:cNvPr>
          <p:cNvSpPr>
            <a:spLocks noGrp="1"/>
          </p:cNvSpPr>
          <p:nvPr>
            <p:ph type="body" sz="half" idx="2"/>
          </p:nvPr>
        </p:nvSpPr>
        <p:spPr>
          <a:xfrm>
            <a:off x="836612" y="1292900"/>
            <a:ext cx="3932237" cy="4873625"/>
          </a:xfrm>
        </p:spPr>
        <p:txBody>
          <a:bodyPr>
            <a:normAutofit/>
          </a:bodyPr>
          <a:lstStyle/>
          <a:p>
            <a:r>
              <a:rPr lang="it-IT" sz="2000" dirty="0"/>
              <a:t>La pagina successiva del dataset è relativa ad una versione precedente del software. Una volta cliccato il pulsante Dataset si verrà reindirizzati nella pagina in cui è possibile creare un nuovo dataset, accedere ad uno già creato oppure cancellarne uno già creato. Cliccando sul pulsante cancella verrà aperto un modale in cui verrà chiesto se questa è davvero l’operazione che si vuole completare. Inoltre verranno mostrati tanti pulsanti quanti sono i dataset memorizzati con il relativo pulsante di cancellazione ed il pulsante di creazione iniziale.</a:t>
            </a:r>
          </a:p>
        </p:txBody>
      </p:sp>
      <p:pic>
        <p:nvPicPr>
          <p:cNvPr id="6" name="Immagine 5">
            <a:extLst>
              <a:ext uri="{FF2B5EF4-FFF2-40B4-BE49-F238E27FC236}">
                <a16:creationId xmlns:a16="http://schemas.microsoft.com/office/drawing/2014/main" id="{0B51595E-A4CB-4FD8-B31A-BA80F34B12F2}"/>
              </a:ext>
            </a:extLst>
          </p:cNvPr>
          <p:cNvPicPr>
            <a:picLocks noChangeAspect="1"/>
          </p:cNvPicPr>
          <p:nvPr/>
        </p:nvPicPr>
        <p:blipFill>
          <a:blip r:embed="rId2"/>
          <a:stretch>
            <a:fillRect/>
          </a:stretch>
        </p:blipFill>
        <p:spPr>
          <a:xfrm>
            <a:off x="6096000" y="414051"/>
            <a:ext cx="5259388" cy="3483392"/>
          </a:xfrm>
          <a:prstGeom prst="rect">
            <a:avLst/>
          </a:prstGeom>
        </p:spPr>
      </p:pic>
      <p:pic>
        <p:nvPicPr>
          <p:cNvPr id="8" name="Immagine 7">
            <a:extLst>
              <a:ext uri="{FF2B5EF4-FFF2-40B4-BE49-F238E27FC236}">
                <a16:creationId xmlns:a16="http://schemas.microsoft.com/office/drawing/2014/main" id="{21CA51AB-69B3-45B7-99EA-76A306C25878}"/>
              </a:ext>
            </a:extLst>
          </p:cNvPr>
          <p:cNvPicPr>
            <a:picLocks noChangeAspect="1"/>
          </p:cNvPicPr>
          <p:nvPr/>
        </p:nvPicPr>
        <p:blipFill>
          <a:blip r:embed="rId3"/>
          <a:stretch>
            <a:fillRect/>
          </a:stretch>
        </p:blipFill>
        <p:spPr>
          <a:xfrm>
            <a:off x="6557999" y="4365269"/>
            <a:ext cx="4335390" cy="2078680"/>
          </a:xfrm>
          <a:prstGeom prst="rect">
            <a:avLst/>
          </a:prstGeom>
        </p:spPr>
      </p:pic>
    </p:spTree>
    <p:extLst>
      <p:ext uri="{BB962C8B-B14F-4D97-AF65-F5344CB8AC3E}">
        <p14:creationId xmlns:p14="http://schemas.microsoft.com/office/powerpoint/2010/main" val="64017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FEC51E-D123-47E5-B322-57F96D147821}"/>
              </a:ext>
            </a:extLst>
          </p:cNvPr>
          <p:cNvSpPr>
            <a:spLocks noGrp="1"/>
          </p:cNvSpPr>
          <p:nvPr>
            <p:ph type="title"/>
          </p:nvPr>
        </p:nvSpPr>
        <p:spPr>
          <a:xfrm>
            <a:off x="839788" y="230962"/>
            <a:ext cx="2801034" cy="404769"/>
          </a:xfrm>
        </p:spPr>
        <p:txBody>
          <a:bodyPr>
            <a:noAutofit/>
          </a:bodyPr>
          <a:lstStyle/>
          <a:p>
            <a:r>
              <a:rPr lang="it-IT" sz="2400" dirty="0">
                <a:solidFill>
                  <a:srgbClr val="FF0000"/>
                </a:solidFill>
              </a:rPr>
              <a:t>Dataset(Prima parte)</a:t>
            </a:r>
          </a:p>
        </p:txBody>
      </p:sp>
      <p:sp>
        <p:nvSpPr>
          <p:cNvPr id="4" name="Segnaposto testo 3">
            <a:extLst>
              <a:ext uri="{FF2B5EF4-FFF2-40B4-BE49-F238E27FC236}">
                <a16:creationId xmlns:a16="http://schemas.microsoft.com/office/drawing/2014/main" id="{EF137720-D333-44E1-8CCE-604146D61256}"/>
              </a:ext>
            </a:extLst>
          </p:cNvPr>
          <p:cNvSpPr>
            <a:spLocks noGrp="1"/>
          </p:cNvSpPr>
          <p:nvPr>
            <p:ph type="body" sz="half" idx="2"/>
          </p:nvPr>
        </p:nvSpPr>
        <p:spPr>
          <a:xfrm>
            <a:off x="755010" y="635731"/>
            <a:ext cx="4017016" cy="6069606"/>
          </a:xfrm>
        </p:spPr>
        <p:txBody>
          <a:bodyPr>
            <a:noAutofit/>
          </a:bodyPr>
          <a:lstStyle/>
          <a:p>
            <a:r>
              <a:rPr lang="it-IT" sz="2000" dirty="0"/>
              <a:t>Cliccando invece sul pulsante dataset ci si sposta nella pagina in cui viene effettuata la gestione del dataset. Tale gestione viene fatta in maniera molto simile alle altre tabelle CRUD con delle differenze. Cliccando sul pulsante Crea nuova Training </a:t>
            </a:r>
            <a:r>
              <a:rPr lang="it-IT" sz="2000" dirty="0" err="1"/>
              <a:t>Phrase</a:t>
            </a:r>
            <a:r>
              <a:rPr lang="it-IT" sz="2000" dirty="0"/>
              <a:t> viene aperto il modale di aggiunta, il quale permette di scrivere la nuova training </a:t>
            </a:r>
            <a:r>
              <a:rPr lang="it-IT" sz="2000" dirty="0" err="1"/>
              <a:t>phrase</a:t>
            </a:r>
            <a:r>
              <a:rPr lang="it-IT" sz="2000" dirty="0"/>
              <a:t>, e di annotarla, specificandone l’</a:t>
            </a:r>
            <a:r>
              <a:rPr lang="it-IT" sz="2000" dirty="0" err="1"/>
              <a:t>intent</a:t>
            </a:r>
            <a:r>
              <a:rPr lang="it-IT" sz="2000" dirty="0"/>
              <a:t>, il sentiment, l’</a:t>
            </a:r>
            <a:r>
              <a:rPr lang="it-IT" sz="2000" dirty="0" err="1"/>
              <a:t>emotion</a:t>
            </a:r>
            <a:r>
              <a:rPr lang="it-IT" sz="2000" dirty="0"/>
              <a:t> ed eventuali </a:t>
            </a:r>
            <a:r>
              <a:rPr lang="it-IT" sz="2000" dirty="0" err="1"/>
              <a:t>entities</a:t>
            </a:r>
            <a:r>
              <a:rPr lang="it-IT" sz="2000" dirty="0"/>
              <a:t>. Per poter aggiungere delle </a:t>
            </a:r>
            <a:r>
              <a:rPr lang="it-IT" sz="2000" dirty="0" err="1"/>
              <a:t>entities</a:t>
            </a:r>
            <a:r>
              <a:rPr lang="it-IT" sz="2000" dirty="0"/>
              <a:t> è necessario selezionare una o più stringhe all’interno della training </a:t>
            </a:r>
            <a:r>
              <a:rPr lang="it-IT" sz="2000" dirty="0" err="1"/>
              <a:t>phrase</a:t>
            </a:r>
            <a:r>
              <a:rPr lang="it-IT" sz="2000" dirty="0"/>
              <a:t>, permettendo cosi l’apertura del modale a destra, nel quale è possibile specificare la </a:t>
            </a:r>
            <a:r>
              <a:rPr lang="it-IT" sz="2000" dirty="0" err="1"/>
              <a:t>named</a:t>
            </a:r>
            <a:r>
              <a:rPr lang="it-IT" sz="2000" dirty="0"/>
              <a:t> </a:t>
            </a:r>
            <a:r>
              <a:rPr lang="it-IT" sz="2000" dirty="0" err="1"/>
              <a:t>entity</a:t>
            </a:r>
            <a:r>
              <a:rPr lang="it-IT" sz="2000" dirty="0"/>
              <a:t> alla quale appartiene. Le </a:t>
            </a:r>
            <a:r>
              <a:rPr lang="it-IT" sz="2000" dirty="0" err="1"/>
              <a:t>entities</a:t>
            </a:r>
            <a:r>
              <a:rPr lang="it-IT" sz="2000" dirty="0"/>
              <a:t> aggiunte compariranno nel modale di aggiunta al di sotto del menù  a</a:t>
            </a:r>
          </a:p>
        </p:txBody>
      </p:sp>
      <p:pic>
        <p:nvPicPr>
          <p:cNvPr id="8" name="Immagine 7">
            <a:extLst>
              <a:ext uri="{FF2B5EF4-FFF2-40B4-BE49-F238E27FC236}">
                <a16:creationId xmlns:a16="http://schemas.microsoft.com/office/drawing/2014/main" id="{280DB75C-A2A6-4551-AD69-66E6F5F1F2CD}"/>
              </a:ext>
            </a:extLst>
          </p:cNvPr>
          <p:cNvPicPr>
            <a:picLocks noChangeAspect="1"/>
          </p:cNvPicPr>
          <p:nvPr/>
        </p:nvPicPr>
        <p:blipFill>
          <a:blip r:embed="rId2"/>
          <a:stretch>
            <a:fillRect/>
          </a:stretch>
        </p:blipFill>
        <p:spPr>
          <a:xfrm>
            <a:off x="4891894" y="3261220"/>
            <a:ext cx="3522064" cy="3444117"/>
          </a:xfrm>
          <a:prstGeom prst="rect">
            <a:avLst/>
          </a:prstGeom>
        </p:spPr>
      </p:pic>
      <p:pic>
        <p:nvPicPr>
          <p:cNvPr id="10" name="Immagine 9">
            <a:extLst>
              <a:ext uri="{FF2B5EF4-FFF2-40B4-BE49-F238E27FC236}">
                <a16:creationId xmlns:a16="http://schemas.microsoft.com/office/drawing/2014/main" id="{F6088421-A764-4630-8A5D-DA0D6AC6C6EC}"/>
              </a:ext>
            </a:extLst>
          </p:cNvPr>
          <p:cNvPicPr>
            <a:picLocks noChangeAspect="1"/>
          </p:cNvPicPr>
          <p:nvPr/>
        </p:nvPicPr>
        <p:blipFill>
          <a:blip r:embed="rId3"/>
          <a:stretch>
            <a:fillRect/>
          </a:stretch>
        </p:blipFill>
        <p:spPr>
          <a:xfrm>
            <a:off x="8405367" y="3269826"/>
            <a:ext cx="3544096" cy="1713452"/>
          </a:xfrm>
          <a:prstGeom prst="rect">
            <a:avLst/>
          </a:prstGeom>
        </p:spPr>
      </p:pic>
      <p:pic>
        <p:nvPicPr>
          <p:cNvPr id="12" name="Immagine 11">
            <a:extLst>
              <a:ext uri="{FF2B5EF4-FFF2-40B4-BE49-F238E27FC236}">
                <a16:creationId xmlns:a16="http://schemas.microsoft.com/office/drawing/2014/main" id="{89E7271F-C9E5-4465-BD2B-771C02608F98}"/>
              </a:ext>
            </a:extLst>
          </p:cNvPr>
          <p:cNvPicPr>
            <a:picLocks noChangeAspect="1"/>
          </p:cNvPicPr>
          <p:nvPr/>
        </p:nvPicPr>
        <p:blipFill>
          <a:blip r:embed="rId4"/>
          <a:stretch>
            <a:fillRect/>
          </a:stretch>
        </p:blipFill>
        <p:spPr>
          <a:xfrm>
            <a:off x="4895634" y="63182"/>
            <a:ext cx="7053829" cy="3198038"/>
          </a:xfrm>
          <a:prstGeom prst="rect">
            <a:avLst/>
          </a:prstGeom>
        </p:spPr>
      </p:pic>
      <p:pic>
        <p:nvPicPr>
          <p:cNvPr id="13" name="Immagine 12">
            <a:extLst>
              <a:ext uri="{FF2B5EF4-FFF2-40B4-BE49-F238E27FC236}">
                <a16:creationId xmlns:a16="http://schemas.microsoft.com/office/drawing/2014/main" id="{4CE9B421-6D76-4E78-928D-FA86428154AA}"/>
              </a:ext>
            </a:extLst>
          </p:cNvPr>
          <p:cNvPicPr>
            <a:picLocks noChangeAspect="1"/>
          </p:cNvPicPr>
          <p:nvPr/>
        </p:nvPicPr>
        <p:blipFill>
          <a:blip r:embed="rId5"/>
          <a:stretch>
            <a:fillRect/>
          </a:stretch>
        </p:blipFill>
        <p:spPr>
          <a:xfrm>
            <a:off x="8405367" y="4970369"/>
            <a:ext cx="3544096" cy="1730665"/>
          </a:xfrm>
          <a:prstGeom prst="rect">
            <a:avLst/>
          </a:prstGeom>
        </p:spPr>
      </p:pic>
    </p:spTree>
    <p:extLst>
      <p:ext uri="{BB962C8B-B14F-4D97-AF65-F5344CB8AC3E}">
        <p14:creationId xmlns:p14="http://schemas.microsoft.com/office/powerpoint/2010/main" val="22593135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NLP Web Platform</Template>
  <TotalTime>402</TotalTime>
  <Words>2077</Words>
  <Application>Microsoft Office PowerPoint</Application>
  <PresentationFormat>Widescreen</PresentationFormat>
  <Paragraphs>52</Paragraphs>
  <Slides>24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Arial</vt:lpstr>
      <vt:lpstr>Calibri</vt:lpstr>
      <vt:lpstr>Calibri Light</vt:lpstr>
      <vt:lpstr>Tema di Office</vt:lpstr>
      <vt:lpstr>Web Platform per il training di modelli di NLP</vt:lpstr>
      <vt:lpstr>Introduzione</vt:lpstr>
      <vt:lpstr>Area Servizi</vt:lpstr>
      <vt:lpstr>Login</vt:lpstr>
      <vt:lpstr>Home Page</vt:lpstr>
      <vt:lpstr>Intents</vt:lpstr>
      <vt:lpstr>Entities</vt:lpstr>
      <vt:lpstr>Selezione Dataset</vt:lpstr>
      <vt:lpstr>Dataset(Prima parte)</vt:lpstr>
      <vt:lpstr>Dataset(Seconda parte)</vt:lpstr>
      <vt:lpstr>Addestramento modelli(Prima parte)</vt:lpstr>
      <vt:lpstr>Addestramento modelli(Seconda parte)</vt:lpstr>
      <vt:lpstr>Status</vt:lpstr>
      <vt:lpstr>Addestramento modelli(terza parte)</vt:lpstr>
      <vt:lpstr>Status training SA</vt:lpstr>
      <vt:lpstr>Status Training EE</vt:lpstr>
      <vt:lpstr>Selezione Risultati</vt:lpstr>
      <vt:lpstr>Risultati Training e Testing modelli(Prima parte)</vt:lpstr>
      <vt:lpstr>Risultati Training e Testing modelli(Seconda parte)</vt:lpstr>
      <vt:lpstr>Risultati Training e Testing modelli(Terza parte)</vt:lpstr>
      <vt:lpstr>Risultati Training e Testing modelli(Quarta parte)</vt:lpstr>
      <vt:lpstr>Download e Cancellazione modelli(Prima parte)</vt:lpstr>
      <vt:lpstr>Download e Cancellazione modelli(Seconda parte)</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Platform per il training di modelli di NLP</dc:title>
  <dc:creator>Gemelli</dc:creator>
  <cp:lastModifiedBy>Gemelli</cp:lastModifiedBy>
  <cp:revision>62</cp:revision>
  <dcterms:created xsi:type="dcterms:W3CDTF">2022-08-05T09:21:07Z</dcterms:created>
  <dcterms:modified xsi:type="dcterms:W3CDTF">2022-09-14T08:48:49Z</dcterms:modified>
</cp:coreProperties>
</file>