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62" r:id="rId3"/>
    <p:sldId id="257" r:id="rId4"/>
    <p:sldId id="258" r:id="rId5"/>
    <p:sldId id="259" r:id="rId6"/>
    <p:sldId id="260" r:id="rId7"/>
    <p:sldId id="261" r:id="rId8"/>
    <p:sldId id="415" r:id="rId9"/>
    <p:sldId id="293" r:id="rId10"/>
    <p:sldId id="294" r:id="rId11"/>
    <p:sldId id="387" r:id="rId12"/>
    <p:sldId id="396" r:id="rId13"/>
    <p:sldId id="397" r:id="rId14"/>
    <p:sldId id="398" r:id="rId15"/>
    <p:sldId id="400" r:id="rId16"/>
    <p:sldId id="401" r:id="rId17"/>
    <p:sldId id="402" r:id="rId18"/>
    <p:sldId id="405" r:id="rId19"/>
    <p:sldId id="403" r:id="rId20"/>
    <p:sldId id="41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319651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082FF-ED60-5549-AAED-04AFA256514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211038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1103681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2575863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390537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3608976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3514479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2596210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190860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259216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082FF-ED60-5549-AAED-04AFA256514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202343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082FF-ED60-5549-AAED-04AFA256514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26994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082FF-ED60-5549-AAED-04AFA256514A}" type="datetimeFigureOut">
              <a:rPr lang="en-US" smtClean="0"/>
              <a:t>1/31/23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80542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082FF-ED60-5549-AAED-04AFA256514A}" type="datetimeFigureOut">
              <a:rPr lang="en-US" smtClean="0"/>
              <a:t>1/31/23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2925558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082FF-ED60-5549-AAED-04AFA256514A}" type="datetimeFigureOut">
              <a:rPr lang="en-US" smtClean="0"/>
              <a:t>1/31/23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96468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082FF-ED60-5549-AAED-04AFA256514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206254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FF082FF-ED60-5549-AAED-04AFA256514A}" type="datetimeFigureOut">
              <a:rPr lang="en-US" smtClean="0"/>
              <a:t>1/31/23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266BADD-03C0-E143-8137-D1DBD070DA46}" type="slidenum">
              <a:rPr lang="en-US" smtClean="0"/>
              <a:t>‹#›</a:t>
            </a:fld>
            <a:endParaRPr lang="en-US"/>
          </a:p>
        </p:txBody>
      </p:sp>
    </p:spTree>
    <p:extLst>
      <p:ext uri="{BB962C8B-B14F-4D97-AF65-F5344CB8AC3E}">
        <p14:creationId xmlns:p14="http://schemas.microsoft.com/office/powerpoint/2010/main" val="278596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FF082FF-ED60-5549-AAED-04AFA256514A}" type="datetimeFigureOut">
              <a:rPr lang="en-US" smtClean="0"/>
              <a:t>1/31/23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266BADD-03C0-E143-8137-D1DBD070DA46}" type="slidenum">
              <a:rPr lang="en-US" smtClean="0"/>
              <a:t>‹#›</a:t>
            </a:fld>
            <a:endParaRPr lang="en-US"/>
          </a:p>
        </p:txBody>
      </p:sp>
    </p:spTree>
    <p:extLst>
      <p:ext uri="{BB962C8B-B14F-4D97-AF65-F5344CB8AC3E}">
        <p14:creationId xmlns:p14="http://schemas.microsoft.com/office/powerpoint/2010/main" val="185328652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pQHX-SjgQvQ"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hakespeare.mit.edu/Poetry/sonnet.I.html" TargetMode="External"/><Relationship Id="rId2" Type="http://schemas.openxmlformats.org/officeDocument/2006/relationships/hyperlink" Target="https://www.gutenberg.org/files/1952/1952-0.t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sszengarden.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i-c.org/release/doc/tei-p5-doc/en/html/ref-text.html" TargetMode="External"/><Relationship Id="rId2" Type="http://schemas.openxmlformats.org/officeDocument/2006/relationships/hyperlink" Target="https://tei-c.org/release/doc/tei-p5-doc/en/html/HD.htm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E329-ECA6-EAA3-5BD0-74C225947787}"/>
              </a:ext>
            </a:extLst>
          </p:cNvPr>
          <p:cNvSpPr>
            <a:spLocks noGrp="1"/>
          </p:cNvSpPr>
          <p:nvPr>
            <p:ph type="ctrTitle"/>
          </p:nvPr>
        </p:nvSpPr>
        <p:spPr/>
        <p:txBody>
          <a:bodyPr/>
          <a:lstStyle/>
          <a:p>
            <a:r>
              <a:rPr lang="en-US" cap="none" dirty="0">
                <a:latin typeface="Avenir Book" panose="02000503020000020003" pitchFamily="2" charset="0"/>
              </a:rPr>
              <a:t>Introduction to </a:t>
            </a:r>
            <a:br>
              <a:rPr lang="en-US" cap="none" dirty="0">
                <a:latin typeface="Avenir Book" panose="02000503020000020003" pitchFamily="2" charset="0"/>
              </a:rPr>
            </a:br>
            <a:r>
              <a:rPr lang="en-US" cap="none" dirty="0">
                <a:latin typeface="Avenir Book" panose="02000503020000020003" pitchFamily="2" charset="0"/>
              </a:rPr>
              <a:t>XML and TEI</a:t>
            </a:r>
          </a:p>
        </p:txBody>
      </p:sp>
      <p:sp>
        <p:nvSpPr>
          <p:cNvPr id="3" name="Subtitle 2">
            <a:extLst>
              <a:ext uri="{FF2B5EF4-FFF2-40B4-BE49-F238E27FC236}">
                <a16:creationId xmlns:a16="http://schemas.microsoft.com/office/drawing/2014/main" id="{23D2C8C6-4370-2504-FA17-E798FCAA5968}"/>
              </a:ext>
            </a:extLst>
          </p:cNvPr>
          <p:cNvSpPr>
            <a:spLocks noGrp="1"/>
          </p:cNvSpPr>
          <p:nvPr>
            <p:ph type="subTitle" idx="1"/>
          </p:nvPr>
        </p:nvSpPr>
        <p:spPr/>
        <p:txBody>
          <a:bodyPr/>
          <a:lstStyle/>
          <a:p>
            <a:r>
              <a:rPr lang="en-US" cap="none" dirty="0">
                <a:latin typeface="Avenir Book" panose="02000503020000020003" pitchFamily="2" charset="0"/>
              </a:rPr>
              <a:t>31 January 2023</a:t>
            </a:r>
          </a:p>
        </p:txBody>
      </p:sp>
    </p:spTree>
    <p:extLst>
      <p:ext uri="{BB962C8B-B14F-4D97-AF65-F5344CB8AC3E}">
        <p14:creationId xmlns:p14="http://schemas.microsoft.com/office/powerpoint/2010/main" val="367583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Content Placeholder 3" descr="digEdParts.jpg"/>
          <p:cNvPicPr>
            <a:picLocks noChangeAspect="1"/>
          </p:cNvPicPr>
          <p:nvPr/>
        </p:nvPicPr>
        <p:blipFill>
          <a:blip r:embed="rId2">
            <a:extLst>
              <a:ext uri="{28A0092B-C50C-407E-A947-70E740481C1C}">
                <a14:useLocalDpi xmlns:a14="http://schemas.microsoft.com/office/drawing/2010/main" val="0"/>
              </a:ext>
            </a:extLst>
          </a:blip>
          <a:srcRect l="-59338" r="-59338"/>
          <a:stretch>
            <a:fillRect/>
          </a:stretch>
        </p:blipFill>
        <p:spPr bwMode="auto">
          <a:xfrm>
            <a:off x="-82550" y="76200"/>
            <a:ext cx="12268200" cy="662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60A7136-4151-7842-B751-24DB3D137E9C}"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60A7136-4151-7842-B751-24DB3D137E9C}" type="slidenum">
              <a:rPr lang="en-US" smtClean="0"/>
              <a:pPr>
                <a:defRPr/>
              </a:pPr>
              <a:t>11</a:t>
            </a:fld>
            <a:endParaRPr lang="en-US"/>
          </a:p>
        </p:txBody>
      </p:sp>
      <p:pic>
        <p:nvPicPr>
          <p:cNvPr id="3" name="Picture 2" descr="Ser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558" y="267448"/>
            <a:ext cx="1682539" cy="2600190"/>
          </a:xfrm>
          <a:prstGeom prst="rect">
            <a:avLst/>
          </a:prstGeom>
        </p:spPr>
      </p:pic>
      <p:pic>
        <p:nvPicPr>
          <p:cNvPr id="5" name="Picture 4" descr="lapto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3689502"/>
            <a:ext cx="4480885" cy="2666849"/>
          </a:xfrm>
          <a:prstGeom prst="rect">
            <a:avLst/>
          </a:prstGeom>
        </p:spPr>
      </p:pic>
      <p:pic>
        <p:nvPicPr>
          <p:cNvPr id="6" name="Content Placeholder 3" descr="Picture 12.png"/>
          <p:cNvPicPr>
            <a:picLocks noChangeAspect="1"/>
          </p:cNvPicPr>
          <p:nvPr/>
        </p:nvPicPr>
        <p:blipFill>
          <a:blip r:embed="rId4">
            <a:extLst>
              <a:ext uri="{28A0092B-C50C-407E-A947-70E740481C1C}">
                <a14:useLocalDpi xmlns:a14="http://schemas.microsoft.com/office/drawing/2010/main" val="0"/>
              </a:ext>
            </a:extLst>
          </a:blip>
          <a:srcRect t="-21741" b="-21741"/>
          <a:stretch>
            <a:fillRect/>
          </a:stretch>
        </p:blipFill>
        <p:spPr>
          <a:xfrm>
            <a:off x="4179228" y="-619935"/>
            <a:ext cx="6726924" cy="4309436"/>
          </a:xfrm>
          <a:prstGeom prst="rect">
            <a:avLst/>
          </a:prstGeom>
        </p:spPr>
      </p:pic>
      <p:pic>
        <p:nvPicPr>
          <p:cNvPr id="7" name="Content Placeholder 3" descr="Picture 9.png"/>
          <p:cNvPicPr>
            <a:picLocks noChangeAspect="1"/>
          </p:cNvPicPr>
          <p:nvPr/>
        </p:nvPicPr>
        <p:blipFill>
          <a:blip r:embed="rId5">
            <a:extLst>
              <a:ext uri="{28A0092B-C50C-407E-A947-70E740481C1C}">
                <a14:useLocalDpi xmlns:a14="http://schemas.microsoft.com/office/drawing/2010/main" val="0"/>
              </a:ext>
            </a:extLst>
          </a:blip>
          <a:srcRect l="-12041" r="-12041"/>
          <a:stretch>
            <a:fillRect/>
          </a:stretch>
        </p:blipFill>
        <p:spPr bwMode="auto">
          <a:xfrm>
            <a:off x="6205538" y="3689502"/>
            <a:ext cx="4005263" cy="2220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0" name="Straight Arrow Connector 9"/>
          <p:cNvCxnSpPr/>
          <p:nvPr/>
        </p:nvCxnSpPr>
        <p:spPr>
          <a:xfrm>
            <a:off x="3707050" y="2559659"/>
            <a:ext cx="472179" cy="1129842"/>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19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C72F1B4C-A405-CF1D-2D33-E113D3A1896C}"/>
              </a:ext>
            </a:extLst>
          </p:cNvPr>
          <p:cNvPicPr>
            <a:picLocks noChangeAspect="1"/>
          </p:cNvPicPr>
          <p:nvPr/>
        </p:nvPicPr>
        <p:blipFill>
          <a:blip r:embed="rId2"/>
          <a:stretch>
            <a:fillRect/>
          </a:stretch>
        </p:blipFill>
        <p:spPr>
          <a:xfrm>
            <a:off x="2088292" y="1108401"/>
            <a:ext cx="7788189" cy="4439268"/>
          </a:xfrm>
          <a:prstGeom prst="rect">
            <a:avLst/>
          </a:prstGeom>
        </p:spPr>
      </p:pic>
    </p:spTree>
    <p:extLst>
      <p:ext uri="{BB962C8B-B14F-4D97-AF65-F5344CB8AC3E}">
        <p14:creationId xmlns:p14="http://schemas.microsoft.com/office/powerpoint/2010/main" val="338531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A98A085A-9272-9E31-C4AA-43B251E47DDF}"/>
              </a:ext>
            </a:extLst>
          </p:cNvPr>
          <p:cNvPicPr>
            <a:picLocks noChangeAspect="1"/>
          </p:cNvPicPr>
          <p:nvPr/>
        </p:nvPicPr>
        <p:blipFill>
          <a:blip r:embed="rId2"/>
          <a:stretch>
            <a:fillRect/>
          </a:stretch>
        </p:blipFill>
        <p:spPr>
          <a:xfrm>
            <a:off x="2381250" y="1136650"/>
            <a:ext cx="7429500" cy="4584700"/>
          </a:xfrm>
          <a:prstGeom prst="rect">
            <a:avLst/>
          </a:prstGeom>
        </p:spPr>
      </p:pic>
    </p:spTree>
    <p:extLst>
      <p:ext uri="{BB962C8B-B14F-4D97-AF65-F5344CB8AC3E}">
        <p14:creationId xmlns:p14="http://schemas.microsoft.com/office/powerpoint/2010/main" val="3345011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3EEFE72B-EB09-57DD-40C9-2DA4C24FF7AF}"/>
              </a:ext>
            </a:extLst>
          </p:cNvPr>
          <p:cNvPicPr>
            <a:picLocks noChangeAspect="1"/>
          </p:cNvPicPr>
          <p:nvPr/>
        </p:nvPicPr>
        <p:blipFill>
          <a:blip r:embed="rId2"/>
          <a:stretch>
            <a:fillRect/>
          </a:stretch>
        </p:blipFill>
        <p:spPr>
          <a:xfrm>
            <a:off x="2542145" y="1454824"/>
            <a:ext cx="7107709" cy="4476934"/>
          </a:xfrm>
          <a:prstGeom prst="rect">
            <a:avLst/>
          </a:prstGeom>
        </p:spPr>
      </p:pic>
    </p:spTree>
    <p:extLst>
      <p:ext uri="{BB962C8B-B14F-4D97-AF65-F5344CB8AC3E}">
        <p14:creationId xmlns:p14="http://schemas.microsoft.com/office/powerpoint/2010/main" val="249144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DAF94314-7B20-4655-DA6D-9115FD986CE6}"/>
              </a:ext>
            </a:extLst>
          </p:cNvPr>
          <p:cNvPicPr>
            <a:picLocks noChangeAspect="1"/>
          </p:cNvPicPr>
          <p:nvPr/>
        </p:nvPicPr>
        <p:blipFill>
          <a:blip r:embed="rId2"/>
          <a:stretch>
            <a:fillRect/>
          </a:stretch>
        </p:blipFill>
        <p:spPr>
          <a:xfrm>
            <a:off x="2209800" y="683195"/>
            <a:ext cx="7772400" cy="5491610"/>
          </a:xfrm>
          <a:prstGeom prst="rect">
            <a:avLst/>
          </a:prstGeom>
        </p:spPr>
      </p:pic>
    </p:spTree>
    <p:extLst>
      <p:ext uri="{BB962C8B-B14F-4D97-AF65-F5344CB8AC3E}">
        <p14:creationId xmlns:p14="http://schemas.microsoft.com/office/powerpoint/2010/main" val="365543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4F111048-3082-F84C-3A83-7DCCB38D04B7}"/>
              </a:ext>
            </a:extLst>
          </p:cNvPr>
          <p:cNvPicPr>
            <a:picLocks noChangeAspect="1"/>
          </p:cNvPicPr>
          <p:nvPr/>
        </p:nvPicPr>
        <p:blipFill>
          <a:blip r:embed="rId2"/>
          <a:stretch>
            <a:fillRect/>
          </a:stretch>
        </p:blipFill>
        <p:spPr>
          <a:xfrm>
            <a:off x="330587" y="1217995"/>
            <a:ext cx="11530825" cy="3971843"/>
          </a:xfrm>
          <a:prstGeom prst="rect">
            <a:avLst/>
          </a:prstGeom>
        </p:spPr>
      </p:pic>
    </p:spTree>
    <p:extLst>
      <p:ext uri="{BB962C8B-B14F-4D97-AF65-F5344CB8AC3E}">
        <p14:creationId xmlns:p14="http://schemas.microsoft.com/office/powerpoint/2010/main" val="1119146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ord&#10;&#10;Description automatically generated">
            <a:extLst>
              <a:ext uri="{FF2B5EF4-FFF2-40B4-BE49-F238E27FC236}">
                <a16:creationId xmlns:a16="http://schemas.microsoft.com/office/drawing/2014/main" id="{8B5CE39D-2100-C0F9-1F45-C3D6D09F865A}"/>
              </a:ext>
            </a:extLst>
          </p:cNvPr>
          <p:cNvPicPr>
            <a:picLocks noChangeAspect="1"/>
          </p:cNvPicPr>
          <p:nvPr/>
        </p:nvPicPr>
        <p:blipFill>
          <a:blip r:embed="rId2"/>
          <a:stretch>
            <a:fillRect/>
          </a:stretch>
        </p:blipFill>
        <p:spPr>
          <a:xfrm>
            <a:off x="2209800" y="369774"/>
            <a:ext cx="7772400" cy="6118451"/>
          </a:xfrm>
          <a:prstGeom prst="rect">
            <a:avLst/>
          </a:prstGeom>
        </p:spPr>
      </p:pic>
    </p:spTree>
    <p:extLst>
      <p:ext uri="{BB962C8B-B14F-4D97-AF65-F5344CB8AC3E}">
        <p14:creationId xmlns:p14="http://schemas.microsoft.com/office/powerpoint/2010/main" val="44278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ord&#10;&#10;Description automatically generated">
            <a:extLst>
              <a:ext uri="{FF2B5EF4-FFF2-40B4-BE49-F238E27FC236}">
                <a16:creationId xmlns:a16="http://schemas.microsoft.com/office/drawing/2014/main" id="{81411804-C2A5-11C6-94C9-08B215124F56}"/>
              </a:ext>
            </a:extLst>
          </p:cNvPr>
          <p:cNvPicPr>
            <a:picLocks noChangeAspect="1"/>
          </p:cNvPicPr>
          <p:nvPr/>
        </p:nvPicPr>
        <p:blipFill>
          <a:blip r:embed="rId2"/>
          <a:stretch>
            <a:fillRect/>
          </a:stretch>
        </p:blipFill>
        <p:spPr>
          <a:xfrm>
            <a:off x="2362200" y="673100"/>
            <a:ext cx="7467600" cy="5511800"/>
          </a:xfrm>
          <a:prstGeom prst="rect">
            <a:avLst/>
          </a:prstGeom>
        </p:spPr>
      </p:pic>
    </p:spTree>
    <p:extLst>
      <p:ext uri="{BB962C8B-B14F-4D97-AF65-F5344CB8AC3E}">
        <p14:creationId xmlns:p14="http://schemas.microsoft.com/office/powerpoint/2010/main" val="282371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E4DABB-C23F-AED1-215A-FA7F114BD1AC}"/>
              </a:ext>
            </a:extLst>
          </p:cNvPr>
          <p:cNvPicPr>
            <a:picLocks noChangeAspect="1"/>
          </p:cNvPicPr>
          <p:nvPr/>
        </p:nvPicPr>
        <p:blipFill>
          <a:blip r:embed="rId2"/>
          <a:stretch>
            <a:fillRect/>
          </a:stretch>
        </p:blipFill>
        <p:spPr>
          <a:xfrm>
            <a:off x="0" y="505986"/>
            <a:ext cx="12087156" cy="5846027"/>
          </a:xfrm>
          <a:prstGeom prst="rect">
            <a:avLst/>
          </a:prstGeom>
        </p:spPr>
      </p:pic>
    </p:spTree>
    <p:extLst>
      <p:ext uri="{BB962C8B-B14F-4D97-AF65-F5344CB8AC3E}">
        <p14:creationId xmlns:p14="http://schemas.microsoft.com/office/powerpoint/2010/main" val="368528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BE37FD-2F50-19DF-1DA5-E1C36CEE970E}"/>
              </a:ext>
            </a:extLst>
          </p:cNvPr>
          <p:cNvSpPr>
            <a:spLocks noGrp="1"/>
          </p:cNvSpPr>
          <p:nvPr>
            <p:ph type="body" idx="1"/>
          </p:nvPr>
        </p:nvSpPr>
        <p:spPr>
          <a:xfrm>
            <a:off x="1429280" y="2658533"/>
            <a:ext cx="8648998" cy="576262"/>
          </a:xfrm>
        </p:spPr>
        <p:txBody>
          <a:bodyPr/>
          <a:lstStyle/>
          <a:p>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a:t>
            </a:r>
            <a:r>
              <a:rPr lang="en-US" dirty="0" err="1">
                <a:hlinkClick r:id="rId2"/>
              </a:rPr>
              <a:t>pQHX-SjgQvQ</a:t>
            </a:r>
            <a:endParaRPr lang="en-US" dirty="0"/>
          </a:p>
        </p:txBody>
      </p:sp>
    </p:spTree>
    <p:extLst>
      <p:ext uri="{BB962C8B-B14F-4D97-AF65-F5344CB8AC3E}">
        <p14:creationId xmlns:p14="http://schemas.microsoft.com/office/powerpoint/2010/main" val="158547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5545-CA06-C30E-A356-56149422E10B}"/>
              </a:ext>
            </a:extLst>
          </p:cNvPr>
          <p:cNvSpPr>
            <a:spLocks noGrp="1"/>
          </p:cNvSpPr>
          <p:nvPr>
            <p:ph type="title"/>
          </p:nvPr>
        </p:nvSpPr>
        <p:spPr/>
        <p:txBody>
          <a:bodyPr/>
          <a:lstStyle/>
          <a:p>
            <a:r>
              <a:rPr lang="en-US" cap="none" dirty="0">
                <a:latin typeface="Avenir Book" panose="02000503020000020003" pitchFamily="2" charset="0"/>
              </a:rPr>
              <a:t>Practice</a:t>
            </a:r>
          </a:p>
        </p:txBody>
      </p:sp>
      <p:sp>
        <p:nvSpPr>
          <p:cNvPr id="3" name="Content Placeholder 2">
            <a:extLst>
              <a:ext uri="{FF2B5EF4-FFF2-40B4-BE49-F238E27FC236}">
                <a16:creationId xmlns:a16="http://schemas.microsoft.com/office/drawing/2014/main" id="{B4464CD5-904C-86F9-F5F0-353894A7D05A}"/>
              </a:ext>
            </a:extLst>
          </p:cNvPr>
          <p:cNvSpPr>
            <a:spLocks noGrp="1"/>
          </p:cNvSpPr>
          <p:nvPr>
            <p:ph idx="1"/>
          </p:nvPr>
        </p:nvSpPr>
        <p:spPr/>
        <p:txBody>
          <a:bodyPr/>
          <a:lstStyle/>
          <a:p>
            <a:r>
              <a:rPr lang="en-US" cap="none" dirty="0">
                <a:latin typeface="Avenir Book" panose="02000503020000020003" pitchFamily="2" charset="0"/>
              </a:rPr>
              <a:t>“The Yellow Wallpaper” (Project Gutenberg)  (</a:t>
            </a:r>
            <a:r>
              <a:rPr lang="en-US" cap="none" dirty="0">
                <a:latin typeface="Avenir Book" panose="02000503020000020003" pitchFamily="2" charset="0"/>
                <a:hlinkClick r:id="rId2"/>
              </a:rPr>
              <a:t>https://www.gutenberg.org/files/1952/1952-0.txt</a:t>
            </a:r>
            <a:r>
              <a:rPr lang="en-US" cap="none" dirty="0">
                <a:latin typeface="Avenir Book" panose="02000503020000020003" pitchFamily="2" charset="0"/>
              </a:rPr>
              <a:t>) </a:t>
            </a:r>
          </a:p>
          <a:p>
            <a:r>
              <a:rPr lang="en-US" cap="none" dirty="0">
                <a:latin typeface="Avenir Book" panose="02000503020000020003" pitchFamily="2" charset="0"/>
              </a:rPr>
              <a:t>Shakespeare, </a:t>
            </a:r>
            <a:r>
              <a:rPr lang="en-US" cap="none">
                <a:latin typeface="Avenir Book" panose="02000503020000020003" pitchFamily="2" charset="0"/>
              </a:rPr>
              <a:t>Sonnet 20 (</a:t>
            </a:r>
            <a:r>
              <a:rPr lang="en-US" cap="none" dirty="0">
                <a:latin typeface="Avenir Book" panose="02000503020000020003" pitchFamily="2" charset="0"/>
                <a:hlinkClick r:id="rId3"/>
              </a:rPr>
              <a:t>http://shakespeare.mit.edu/Poetry/sonnet.I.html</a:t>
            </a:r>
            <a:r>
              <a:rPr lang="en-US" cap="none" dirty="0">
                <a:latin typeface="Avenir Book" panose="02000503020000020003" pitchFamily="2" charset="0"/>
              </a:rPr>
              <a:t>) </a:t>
            </a:r>
          </a:p>
          <a:p>
            <a:r>
              <a:rPr lang="en-US" cap="none" dirty="0">
                <a:latin typeface="Avenir Book" panose="02000503020000020003" pitchFamily="2" charset="0"/>
              </a:rPr>
              <a:t>Montague letter (Project Gutenberg) </a:t>
            </a:r>
          </a:p>
        </p:txBody>
      </p:sp>
      <p:sp>
        <p:nvSpPr>
          <p:cNvPr id="4" name="TextBox 3">
            <a:extLst>
              <a:ext uri="{FF2B5EF4-FFF2-40B4-BE49-F238E27FC236}">
                <a16:creationId xmlns:a16="http://schemas.microsoft.com/office/drawing/2014/main" id="{7F051725-09C6-78FF-0F41-1945D7A22D86}"/>
              </a:ext>
            </a:extLst>
          </p:cNvPr>
          <p:cNvSpPr txBox="1"/>
          <p:nvPr/>
        </p:nvSpPr>
        <p:spPr>
          <a:xfrm>
            <a:off x="9809922" y="460181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0279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8F53-2C18-6F59-8FF6-EEAA980234D3}"/>
              </a:ext>
            </a:extLst>
          </p:cNvPr>
          <p:cNvSpPr>
            <a:spLocks noGrp="1"/>
          </p:cNvSpPr>
          <p:nvPr>
            <p:ph type="title"/>
          </p:nvPr>
        </p:nvSpPr>
        <p:spPr/>
        <p:txBody>
          <a:bodyPr/>
          <a:lstStyle/>
          <a:p>
            <a:r>
              <a:rPr lang="en-US" cap="none" dirty="0">
                <a:latin typeface="Avenir Book" panose="02000503020000020003" pitchFamily="2" charset="0"/>
              </a:rPr>
              <a:t>XML, TEI, HTML, CSS ? </a:t>
            </a:r>
          </a:p>
        </p:txBody>
      </p:sp>
      <p:sp>
        <p:nvSpPr>
          <p:cNvPr id="3" name="Content Placeholder 2">
            <a:extLst>
              <a:ext uri="{FF2B5EF4-FFF2-40B4-BE49-F238E27FC236}">
                <a16:creationId xmlns:a16="http://schemas.microsoft.com/office/drawing/2014/main" id="{C4882418-19D9-76C2-B4CF-900E6B682783}"/>
              </a:ext>
            </a:extLst>
          </p:cNvPr>
          <p:cNvSpPr>
            <a:spLocks noGrp="1"/>
          </p:cNvSpPr>
          <p:nvPr>
            <p:ph idx="1"/>
          </p:nvPr>
        </p:nvSpPr>
        <p:spPr/>
        <p:txBody>
          <a:bodyPr/>
          <a:lstStyle/>
          <a:p>
            <a:r>
              <a:rPr lang="en-US" cap="none" dirty="0">
                <a:latin typeface="Avenir Book" panose="02000503020000020003" pitchFamily="2" charset="0"/>
              </a:rPr>
              <a:t>XML: </a:t>
            </a:r>
            <a:r>
              <a:rPr lang="en-US" cap="none" dirty="0" err="1">
                <a:latin typeface="Avenir Book" panose="02000503020000020003" pitchFamily="2" charset="0"/>
              </a:rPr>
              <a:t>e</a:t>
            </a:r>
            <a:r>
              <a:rPr lang="en-US" cap="none" dirty="0" err="1">
                <a:solidFill>
                  <a:srgbClr val="FF0000"/>
                </a:solidFill>
                <a:latin typeface="Avenir Book" panose="02000503020000020003" pitchFamily="2" charset="0"/>
              </a:rPr>
              <a:t>X</a:t>
            </a:r>
            <a:r>
              <a:rPr lang="en-US" cap="none" dirty="0" err="1">
                <a:latin typeface="Avenir Book" panose="02000503020000020003" pitchFamily="2" charset="0"/>
              </a:rPr>
              <a:t>tensible</a:t>
            </a:r>
            <a:r>
              <a:rPr lang="en-US" cap="none" dirty="0">
                <a:latin typeface="Avenir Book" panose="02000503020000020003" pitchFamily="2" charset="0"/>
              </a:rPr>
              <a:t> </a:t>
            </a:r>
            <a:r>
              <a:rPr lang="en-US" cap="none" dirty="0">
                <a:solidFill>
                  <a:srgbClr val="FF0000"/>
                </a:solidFill>
                <a:latin typeface="Avenir Book" panose="02000503020000020003" pitchFamily="2" charset="0"/>
              </a:rPr>
              <a:t>M</a:t>
            </a:r>
            <a:r>
              <a:rPr lang="en-US" cap="none" dirty="0">
                <a:latin typeface="Avenir Book" panose="02000503020000020003" pitchFamily="2" charset="0"/>
              </a:rPr>
              <a:t>arkup </a:t>
            </a:r>
            <a:r>
              <a:rPr lang="en-US" cap="none" dirty="0">
                <a:solidFill>
                  <a:srgbClr val="FF0000"/>
                </a:solidFill>
                <a:latin typeface="Avenir Book" panose="02000503020000020003" pitchFamily="2" charset="0"/>
              </a:rPr>
              <a:t>L</a:t>
            </a:r>
            <a:r>
              <a:rPr lang="en-US" cap="none" dirty="0">
                <a:latin typeface="Avenir Book" panose="02000503020000020003" pitchFamily="2" charset="0"/>
              </a:rPr>
              <a:t>anguage – functions independent of platform, software, or system. </a:t>
            </a:r>
          </a:p>
          <a:p>
            <a:r>
              <a:rPr lang="en-US" cap="none" dirty="0">
                <a:latin typeface="Avenir Book" panose="02000503020000020003" pitchFamily="2" charset="0"/>
              </a:rPr>
              <a:t>TEI: </a:t>
            </a:r>
            <a:r>
              <a:rPr lang="en-US" cap="none" dirty="0">
                <a:solidFill>
                  <a:srgbClr val="FF0000"/>
                </a:solidFill>
                <a:latin typeface="Avenir Book" panose="02000503020000020003" pitchFamily="2" charset="0"/>
              </a:rPr>
              <a:t>T</a:t>
            </a:r>
            <a:r>
              <a:rPr lang="en-US" cap="none" dirty="0">
                <a:latin typeface="Avenir Book" panose="02000503020000020003" pitchFamily="2" charset="0"/>
              </a:rPr>
              <a:t>ext </a:t>
            </a:r>
            <a:r>
              <a:rPr lang="en-US" cap="none" dirty="0">
                <a:solidFill>
                  <a:srgbClr val="FF0000"/>
                </a:solidFill>
                <a:latin typeface="Avenir Book" panose="02000503020000020003" pitchFamily="2" charset="0"/>
              </a:rPr>
              <a:t>E</a:t>
            </a:r>
            <a:r>
              <a:rPr lang="en-US" cap="none" dirty="0">
                <a:latin typeface="Avenir Book" panose="02000503020000020003" pitchFamily="2" charset="0"/>
              </a:rPr>
              <a:t>ncoding </a:t>
            </a:r>
            <a:r>
              <a:rPr lang="en-US" cap="none" dirty="0">
                <a:solidFill>
                  <a:srgbClr val="FF0000"/>
                </a:solidFill>
                <a:latin typeface="Avenir Book" panose="02000503020000020003" pitchFamily="2" charset="0"/>
              </a:rPr>
              <a:t>I</a:t>
            </a:r>
            <a:r>
              <a:rPr lang="en-US" cap="none" dirty="0">
                <a:latin typeface="Avenir Book" panose="02000503020000020003" pitchFamily="2" charset="0"/>
              </a:rPr>
              <a:t>nitiative – a ruleset for guiding the development of XML files for encoding text.</a:t>
            </a:r>
          </a:p>
          <a:p>
            <a:r>
              <a:rPr lang="en-US" cap="none" dirty="0">
                <a:latin typeface="Avenir Book" panose="02000503020000020003" pitchFamily="2" charset="0"/>
              </a:rPr>
              <a:t>HTML: </a:t>
            </a:r>
            <a:r>
              <a:rPr lang="en-US" cap="none" dirty="0" err="1">
                <a:solidFill>
                  <a:srgbClr val="FF0000"/>
                </a:solidFill>
                <a:latin typeface="Avenir Book" panose="02000503020000020003" pitchFamily="2" charset="0"/>
              </a:rPr>
              <a:t>H</a:t>
            </a:r>
            <a:r>
              <a:rPr lang="en-US" cap="none" dirty="0" err="1">
                <a:latin typeface="Avenir Book" panose="02000503020000020003" pitchFamily="2" charset="0"/>
              </a:rPr>
              <a:t>yper</a:t>
            </a:r>
            <a:r>
              <a:rPr lang="en-US" cap="none" dirty="0" err="1">
                <a:solidFill>
                  <a:srgbClr val="FF0000"/>
                </a:solidFill>
                <a:latin typeface="Avenir Book" panose="02000503020000020003" pitchFamily="2" charset="0"/>
              </a:rPr>
              <a:t>T</a:t>
            </a:r>
            <a:r>
              <a:rPr lang="en-US" cap="none" dirty="0" err="1">
                <a:latin typeface="Avenir Book" panose="02000503020000020003" pitchFamily="2" charset="0"/>
              </a:rPr>
              <a:t>ext</a:t>
            </a:r>
            <a:r>
              <a:rPr lang="en-US" cap="none" dirty="0">
                <a:latin typeface="Avenir Book" panose="02000503020000020003" pitchFamily="2" charset="0"/>
              </a:rPr>
              <a:t> </a:t>
            </a:r>
            <a:r>
              <a:rPr lang="en-US" cap="none" dirty="0">
                <a:solidFill>
                  <a:srgbClr val="FF0000"/>
                </a:solidFill>
                <a:latin typeface="Avenir Book" panose="02000503020000020003" pitchFamily="2" charset="0"/>
              </a:rPr>
              <a:t>M</a:t>
            </a:r>
            <a:r>
              <a:rPr lang="en-US" cap="none" dirty="0">
                <a:latin typeface="Avenir Book" panose="02000503020000020003" pitchFamily="2" charset="0"/>
              </a:rPr>
              <a:t>arkup </a:t>
            </a:r>
            <a:r>
              <a:rPr lang="en-US" cap="none" dirty="0">
                <a:solidFill>
                  <a:srgbClr val="FF0000"/>
                </a:solidFill>
                <a:latin typeface="Avenir Book" panose="02000503020000020003" pitchFamily="2" charset="0"/>
              </a:rPr>
              <a:t>L</a:t>
            </a:r>
            <a:r>
              <a:rPr lang="en-US" cap="none" dirty="0">
                <a:latin typeface="Avenir Book" panose="02000503020000020003" pitchFamily="2" charset="0"/>
              </a:rPr>
              <a:t>anguage – Processed by software (browsers). Uses similar syntax to XML. </a:t>
            </a:r>
          </a:p>
          <a:p>
            <a:r>
              <a:rPr lang="en-US" cap="none" dirty="0">
                <a:latin typeface="Avenir Book" panose="02000503020000020003" pitchFamily="2" charset="0"/>
              </a:rPr>
              <a:t>CSS: </a:t>
            </a:r>
            <a:r>
              <a:rPr lang="en-US" cap="none" dirty="0">
                <a:solidFill>
                  <a:srgbClr val="FF0000"/>
                </a:solidFill>
                <a:latin typeface="Avenir Book" panose="02000503020000020003" pitchFamily="2" charset="0"/>
              </a:rPr>
              <a:t>C</a:t>
            </a:r>
            <a:r>
              <a:rPr lang="en-US" cap="none" dirty="0">
                <a:latin typeface="Avenir Book" panose="02000503020000020003" pitchFamily="2" charset="0"/>
              </a:rPr>
              <a:t>ascading </a:t>
            </a:r>
            <a:r>
              <a:rPr lang="en-US" cap="none" dirty="0">
                <a:solidFill>
                  <a:srgbClr val="FF0000"/>
                </a:solidFill>
                <a:latin typeface="Avenir Book" panose="02000503020000020003" pitchFamily="2" charset="0"/>
              </a:rPr>
              <a:t>S</a:t>
            </a:r>
            <a:r>
              <a:rPr lang="en-US" cap="none" dirty="0">
                <a:latin typeface="Avenir Book" panose="02000503020000020003" pitchFamily="2" charset="0"/>
              </a:rPr>
              <a:t>tyle </a:t>
            </a:r>
            <a:r>
              <a:rPr lang="en-US" cap="none" dirty="0">
                <a:solidFill>
                  <a:srgbClr val="FF0000"/>
                </a:solidFill>
                <a:latin typeface="Avenir Book" panose="02000503020000020003" pitchFamily="2" charset="0"/>
              </a:rPr>
              <a:t>S</a:t>
            </a:r>
            <a:r>
              <a:rPr lang="en-US" cap="none" dirty="0">
                <a:latin typeface="Avenir Book" panose="02000503020000020003" pitchFamily="2" charset="0"/>
              </a:rPr>
              <a:t>heet—Instructions for formatting HTML</a:t>
            </a:r>
          </a:p>
        </p:txBody>
      </p:sp>
    </p:spTree>
    <p:extLst>
      <p:ext uri="{BB962C8B-B14F-4D97-AF65-F5344CB8AC3E}">
        <p14:creationId xmlns:p14="http://schemas.microsoft.com/office/powerpoint/2010/main" val="137903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DA30B4E-AC66-2551-402E-C4B257A4CCDE}"/>
              </a:ext>
            </a:extLst>
          </p:cNvPr>
          <p:cNvGrpSpPr/>
          <p:nvPr/>
        </p:nvGrpSpPr>
        <p:grpSpPr>
          <a:xfrm>
            <a:off x="5317522" y="2636798"/>
            <a:ext cx="1556953" cy="827903"/>
            <a:chOff x="6422217" y="2458994"/>
            <a:chExt cx="1556953" cy="827903"/>
          </a:xfrm>
        </p:grpSpPr>
        <p:sp>
          <p:nvSpPr>
            <p:cNvPr id="4" name="Rectangle 3">
              <a:extLst>
                <a:ext uri="{FF2B5EF4-FFF2-40B4-BE49-F238E27FC236}">
                  <a16:creationId xmlns:a16="http://schemas.microsoft.com/office/drawing/2014/main" id="{3990BA40-524C-6B00-ACBF-21B9A472646B}"/>
                </a:ext>
              </a:extLst>
            </p:cNvPr>
            <p:cNvSpPr/>
            <p:nvPr/>
          </p:nvSpPr>
          <p:spPr>
            <a:xfrm>
              <a:off x="6422217" y="2458994"/>
              <a:ext cx="1556953" cy="827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1B33793-DC8C-C8DA-F9FB-352806E4ED7F}"/>
                </a:ext>
              </a:extLst>
            </p:cNvPr>
            <p:cNvSpPr txBox="1"/>
            <p:nvPr/>
          </p:nvSpPr>
          <p:spPr>
            <a:xfrm>
              <a:off x="6669351" y="2688279"/>
              <a:ext cx="1062683" cy="369332"/>
            </a:xfrm>
            <a:prstGeom prst="rect">
              <a:avLst/>
            </a:prstGeom>
            <a:noFill/>
          </p:spPr>
          <p:txBody>
            <a:bodyPr wrap="square" rtlCol="0">
              <a:spAutoFit/>
            </a:bodyPr>
            <a:lstStyle/>
            <a:p>
              <a:r>
                <a:rPr lang="en-US" dirty="0">
                  <a:solidFill>
                    <a:schemeClr val="bg1"/>
                  </a:solidFill>
                </a:rPr>
                <a:t>XML-TEI</a:t>
              </a:r>
            </a:p>
          </p:txBody>
        </p:sp>
      </p:grpSp>
      <p:grpSp>
        <p:nvGrpSpPr>
          <p:cNvPr id="10" name="Group 9">
            <a:extLst>
              <a:ext uri="{FF2B5EF4-FFF2-40B4-BE49-F238E27FC236}">
                <a16:creationId xmlns:a16="http://schemas.microsoft.com/office/drawing/2014/main" id="{8B8152AE-A3A8-AC71-938A-B14ACE5D2C35}"/>
              </a:ext>
            </a:extLst>
          </p:cNvPr>
          <p:cNvGrpSpPr/>
          <p:nvPr/>
        </p:nvGrpSpPr>
        <p:grpSpPr>
          <a:xfrm>
            <a:off x="5321640" y="574138"/>
            <a:ext cx="1556952" cy="686487"/>
            <a:chOff x="5317524" y="190843"/>
            <a:chExt cx="1556952" cy="686487"/>
          </a:xfrm>
        </p:grpSpPr>
        <p:sp>
          <p:nvSpPr>
            <p:cNvPr id="8" name="Rectangle 7">
              <a:extLst>
                <a:ext uri="{FF2B5EF4-FFF2-40B4-BE49-F238E27FC236}">
                  <a16:creationId xmlns:a16="http://schemas.microsoft.com/office/drawing/2014/main" id="{B24835D9-F1B3-60E6-A253-CA457F92FC51}"/>
                </a:ext>
              </a:extLst>
            </p:cNvPr>
            <p:cNvSpPr/>
            <p:nvPr/>
          </p:nvSpPr>
          <p:spPr>
            <a:xfrm>
              <a:off x="5317524" y="190843"/>
              <a:ext cx="1556952" cy="686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1642B1-6A7B-A09C-FE86-2819E72747A4}"/>
                </a:ext>
              </a:extLst>
            </p:cNvPr>
            <p:cNvSpPr txBox="1"/>
            <p:nvPr/>
          </p:nvSpPr>
          <p:spPr>
            <a:xfrm>
              <a:off x="5416378" y="349420"/>
              <a:ext cx="1359244" cy="369332"/>
            </a:xfrm>
            <a:prstGeom prst="rect">
              <a:avLst/>
            </a:prstGeom>
            <a:noFill/>
          </p:spPr>
          <p:txBody>
            <a:bodyPr wrap="square" rtlCol="0">
              <a:spAutoFit/>
            </a:bodyPr>
            <a:lstStyle/>
            <a:p>
              <a:pPr algn="ctr"/>
              <a:r>
                <a:rPr lang="en-US" dirty="0">
                  <a:solidFill>
                    <a:schemeClr val="bg1"/>
                  </a:solidFill>
                </a:rPr>
                <a:t>Text</a:t>
              </a:r>
            </a:p>
          </p:txBody>
        </p:sp>
      </p:grpSp>
      <p:sp>
        <p:nvSpPr>
          <p:cNvPr id="13" name="Down Arrow 12">
            <a:extLst>
              <a:ext uri="{FF2B5EF4-FFF2-40B4-BE49-F238E27FC236}">
                <a16:creationId xmlns:a16="http://schemas.microsoft.com/office/drawing/2014/main" id="{86412505-DC82-FCA8-BC3B-D3D4D47CCF21}"/>
              </a:ext>
            </a:extLst>
          </p:cNvPr>
          <p:cNvSpPr/>
          <p:nvPr/>
        </p:nvSpPr>
        <p:spPr>
          <a:xfrm flipH="1">
            <a:off x="5865339" y="1503201"/>
            <a:ext cx="417659" cy="531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2D8C2F02-9A29-534D-DF18-FD9ECB296276}"/>
              </a:ext>
            </a:extLst>
          </p:cNvPr>
          <p:cNvSpPr/>
          <p:nvPr/>
        </p:nvSpPr>
        <p:spPr>
          <a:xfrm rot="5400000" flipH="1">
            <a:off x="4235481" y="2318396"/>
            <a:ext cx="417659" cy="13674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CDFC83C-AD51-1444-4408-FB2CDA139C6C}"/>
              </a:ext>
            </a:extLst>
          </p:cNvPr>
          <p:cNvGrpSpPr/>
          <p:nvPr/>
        </p:nvGrpSpPr>
        <p:grpSpPr>
          <a:xfrm>
            <a:off x="8493221" y="2652035"/>
            <a:ext cx="1556952" cy="1248851"/>
            <a:chOff x="8188427" y="1905821"/>
            <a:chExt cx="1556952" cy="1248851"/>
          </a:xfrm>
        </p:grpSpPr>
        <p:sp>
          <p:nvSpPr>
            <p:cNvPr id="7" name="Rectangle 6">
              <a:extLst>
                <a:ext uri="{FF2B5EF4-FFF2-40B4-BE49-F238E27FC236}">
                  <a16:creationId xmlns:a16="http://schemas.microsoft.com/office/drawing/2014/main" id="{99210996-0933-0DFE-362F-D29FB20079D0}"/>
                </a:ext>
              </a:extLst>
            </p:cNvPr>
            <p:cNvSpPr/>
            <p:nvPr/>
          </p:nvSpPr>
          <p:spPr>
            <a:xfrm>
              <a:off x="8188427" y="1905821"/>
              <a:ext cx="1556952" cy="1248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34C48F2-831D-CD41-89F3-06D4D089C205}"/>
                </a:ext>
              </a:extLst>
            </p:cNvPr>
            <p:cNvSpPr txBox="1"/>
            <p:nvPr/>
          </p:nvSpPr>
          <p:spPr>
            <a:xfrm>
              <a:off x="8330518" y="2160126"/>
              <a:ext cx="1149179" cy="646331"/>
            </a:xfrm>
            <a:prstGeom prst="rect">
              <a:avLst/>
            </a:prstGeom>
            <a:noFill/>
          </p:spPr>
          <p:txBody>
            <a:bodyPr wrap="square" rtlCol="0">
              <a:spAutoFit/>
            </a:bodyPr>
            <a:lstStyle/>
            <a:p>
              <a:pPr algn="ctr"/>
              <a:r>
                <a:rPr lang="en-US" dirty="0">
                  <a:solidFill>
                    <a:schemeClr val="bg1"/>
                  </a:solidFill>
                </a:rPr>
                <a:t>XPath</a:t>
              </a:r>
              <a:br>
                <a:rPr lang="en-US" dirty="0">
                  <a:solidFill>
                    <a:schemeClr val="bg1"/>
                  </a:solidFill>
                </a:rPr>
              </a:br>
              <a:r>
                <a:rPr lang="en-US" dirty="0">
                  <a:solidFill>
                    <a:schemeClr val="bg1"/>
                  </a:solidFill>
                </a:rPr>
                <a:t>XQuery</a:t>
              </a:r>
            </a:p>
          </p:txBody>
        </p:sp>
      </p:grpSp>
      <p:grpSp>
        <p:nvGrpSpPr>
          <p:cNvPr id="21" name="Group 20">
            <a:extLst>
              <a:ext uri="{FF2B5EF4-FFF2-40B4-BE49-F238E27FC236}">
                <a16:creationId xmlns:a16="http://schemas.microsoft.com/office/drawing/2014/main" id="{B266EE1D-F394-EC76-0A61-597E2C491368}"/>
              </a:ext>
            </a:extLst>
          </p:cNvPr>
          <p:cNvGrpSpPr/>
          <p:nvPr/>
        </p:nvGrpSpPr>
        <p:grpSpPr>
          <a:xfrm>
            <a:off x="2141827" y="2636798"/>
            <a:ext cx="1556952" cy="1248851"/>
            <a:chOff x="2508413" y="1890584"/>
            <a:chExt cx="1556952" cy="1248851"/>
          </a:xfrm>
        </p:grpSpPr>
        <p:sp>
          <p:nvSpPr>
            <p:cNvPr id="6" name="Rectangle 5">
              <a:extLst>
                <a:ext uri="{FF2B5EF4-FFF2-40B4-BE49-F238E27FC236}">
                  <a16:creationId xmlns:a16="http://schemas.microsoft.com/office/drawing/2014/main" id="{BE3BDF9B-0EBE-EE49-1487-45236D1C514B}"/>
                </a:ext>
              </a:extLst>
            </p:cNvPr>
            <p:cNvSpPr/>
            <p:nvPr/>
          </p:nvSpPr>
          <p:spPr>
            <a:xfrm>
              <a:off x="2508413" y="1890584"/>
              <a:ext cx="1556952" cy="1248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8AA3F8D-4914-E95D-22D5-0C136C269172}"/>
                </a:ext>
              </a:extLst>
            </p:cNvPr>
            <p:cNvSpPr txBox="1"/>
            <p:nvPr/>
          </p:nvSpPr>
          <p:spPr>
            <a:xfrm>
              <a:off x="2684494" y="2281193"/>
              <a:ext cx="1204789" cy="369332"/>
            </a:xfrm>
            <a:prstGeom prst="rect">
              <a:avLst/>
            </a:prstGeom>
            <a:noFill/>
          </p:spPr>
          <p:txBody>
            <a:bodyPr wrap="square" rtlCol="0">
              <a:spAutoFit/>
            </a:bodyPr>
            <a:lstStyle/>
            <a:p>
              <a:pPr algn="ctr"/>
              <a:r>
                <a:rPr lang="en-US" dirty="0">
                  <a:solidFill>
                    <a:schemeClr val="bg1"/>
                  </a:solidFill>
                </a:rPr>
                <a:t>XSLT</a:t>
              </a:r>
            </a:p>
          </p:txBody>
        </p:sp>
      </p:grpSp>
      <p:sp>
        <p:nvSpPr>
          <p:cNvPr id="22" name="TextBox 21">
            <a:extLst>
              <a:ext uri="{FF2B5EF4-FFF2-40B4-BE49-F238E27FC236}">
                <a16:creationId xmlns:a16="http://schemas.microsoft.com/office/drawing/2014/main" id="{D4BCD9E9-0E6C-0CD3-32F8-F75EC87600DE}"/>
              </a:ext>
            </a:extLst>
          </p:cNvPr>
          <p:cNvSpPr txBox="1"/>
          <p:nvPr/>
        </p:nvSpPr>
        <p:spPr>
          <a:xfrm>
            <a:off x="5295691" y="2112696"/>
            <a:ext cx="1556953" cy="369332"/>
          </a:xfrm>
          <a:prstGeom prst="rect">
            <a:avLst/>
          </a:prstGeom>
          <a:noFill/>
        </p:spPr>
        <p:txBody>
          <a:bodyPr wrap="square" rtlCol="0">
            <a:spAutoFit/>
          </a:bodyPr>
          <a:lstStyle/>
          <a:p>
            <a:pPr algn="ctr"/>
            <a:r>
              <a:rPr lang="en-US" dirty="0"/>
              <a:t>encoding</a:t>
            </a:r>
          </a:p>
        </p:txBody>
      </p:sp>
      <p:sp>
        <p:nvSpPr>
          <p:cNvPr id="24" name="TextBox 23">
            <a:extLst>
              <a:ext uri="{FF2B5EF4-FFF2-40B4-BE49-F238E27FC236}">
                <a16:creationId xmlns:a16="http://schemas.microsoft.com/office/drawing/2014/main" id="{197BB50D-0E77-ECAF-44E8-305B1369A0A8}"/>
              </a:ext>
            </a:extLst>
          </p:cNvPr>
          <p:cNvSpPr txBox="1"/>
          <p:nvPr/>
        </p:nvSpPr>
        <p:spPr>
          <a:xfrm>
            <a:off x="6936265" y="3212073"/>
            <a:ext cx="1495161" cy="369332"/>
          </a:xfrm>
          <a:prstGeom prst="rect">
            <a:avLst/>
          </a:prstGeom>
          <a:noFill/>
        </p:spPr>
        <p:txBody>
          <a:bodyPr wrap="square" rtlCol="0">
            <a:spAutoFit/>
          </a:bodyPr>
          <a:lstStyle/>
          <a:p>
            <a:pPr algn="ctr"/>
            <a:r>
              <a:rPr lang="en-US" dirty="0"/>
              <a:t>querying</a:t>
            </a:r>
          </a:p>
        </p:txBody>
      </p:sp>
      <p:sp>
        <p:nvSpPr>
          <p:cNvPr id="25" name="TextBox 24">
            <a:extLst>
              <a:ext uri="{FF2B5EF4-FFF2-40B4-BE49-F238E27FC236}">
                <a16:creationId xmlns:a16="http://schemas.microsoft.com/office/drawing/2014/main" id="{0620D063-B1A1-0947-9E40-DFF5CCD9BBE2}"/>
              </a:ext>
            </a:extLst>
          </p:cNvPr>
          <p:cNvSpPr txBox="1"/>
          <p:nvPr/>
        </p:nvSpPr>
        <p:spPr>
          <a:xfrm>
            <a:off x="3760569" y="3235415"/>
            <a:ext cx="1556953" cy="369332"/>
          </a:xfrm>
          <a:prstGeom prst="rect">
            <a:avLst/>
          </a:prstGeom>
          <a:noFill/>
        </p:spPr>
        <p:txBody>
          <a:bodyPr wrap="square" rtlCol="0">
            <a:spAutoFit/>
          </a:bodyPr>
          <a:lstStyle/>
          <a:p>
            <a:pPr algn="ctr"/>
            <a:r>
              <a:rPr lang="en-US" dirty="0"/>
              <a:t>transforming</a:t>
            </a:r>
          </a:p>
        </p:txBody>
      </p:sp>
      <p:sp>
        <p:nvSpPr>
          <p:cNvPr id="26" name="Down Arrow 25">
            <a:extLst>
              <a:ext uri="{FF2B5EF4-FFF2-40B4-BE49-F238E27FC236}">
                <a16:creationId xmlns:a16="http://schemas.microsoft.com/office/drawing/2014/main" id="{93B8CD5F-2F33-EF63-1B06-2ECFD5769674}"/>
              </a:ext>
            </a:extLst>
          </p:cNvPr>
          <p:cNvSpPr/>
          <p:nvPr/>
        </p:nvSpPr>
        <p:spPr>
          <a:xfrm rot="16200000" flipH="1">
            <a:off x="7538854" y="2300690"/>
            <a:ext cx="417659" cy="13674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BA1DF948-82E1-EAE3-D7B5-C3A70AE9ED7D}"/>
              </a:ext>
            </a:extLst>
          </p:cNvPr>
          <p:cNvSpPr/>
          <p:nvPr/>
        </p:nvSpPr>
        <p:spPr>
          <a:xfrm flipH="1">
            <a:off x="5865339" y="3625436"/>
            <a:ext cx="417659" cy="531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E9B37FC-7D3B-613F-9B8F-6010976EAC60}"/>
              </a:ext>
            </a:extLst>
          </p:cNvPr>
          <p:cNvGrpSpPr/>
          <p:nvPr/>
        </p:nvGrpSpPr>
        <p:grpSpPr>
          <a:xfrm>
            <a:off x="5317522" y="4644769"/>
            <a:ext cx="1556953" cy="1226061"/>
            <a:chOff x="6422217" y="2458994"/>
            <a:chExt cx="1556953" cy="875616"/>
          </a:xfrm>
        </p:grpSpPr>
        <p:sp>
          <p:nvSpPr>
            <p:cNvPr id="29" name="Rectangle 28">
              <a:extLst>
                <a:ext uri="{FF2B5EF4-FFF2-40B4-BE49-F238E27FC236}">
                  <a16:creationId xmlns:a16="http://schemas.microsoft.com/office/drawing/2014/main" id="{4DA5A1CD-BDDA-E4D8-F05A-182C8E11803D}"/>
                </a:ext>
              </a:extLst>
            </p:cNvPr>
            <p:cNvSpPr/>
            <p:nvPr/>
          </p:nvSpPr>
          <p:spPr>
            <a:xfrm>
              <a:off x="6422217" y="2458994"/>
              <a:ext cx="1556953" cy="827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F612D47-B443-A83E-1F32-C0A89D2F5897}"/>
                </a:ext>
              </a:extLst>
            </p:cNvPr>
            <p:cNvSpPr txBox="1"/>
            <p:nvPr/>
          </p:nvSpPr>
          <p:spPr>
            <a:xfrm>
              <a:off x="6422217" y="2688279"/>
              <a:ext cx="1556953" cy="646331"/>
            </a:xfrm>
            <a:prstGeom prst="rect">
              <a:avLst/>
            </a:prstGeom>
            <a:noFill/>
          </p:spPr>
          <p:txBody>
            <a:bodyPr wrap="square" rtlCol="0">
              <a:spAutoFit/>
            </a:bodyPr>
            <a:lstStyle/>
            <a:p>
              <a:pPr algn="ctr"/>
              <a:r>
                <a:rPr lang="en-US" dirty="0">
                  <a:solidFill>
                    <a:schemeClr val="bg1"/>
                  </a:solidFill>
                </a:rPr>
                <a:t>ODD &amp; </a:t>
              </a:r>
              <a:r>
                <a:rPr lang="en-US" dirty="0" err="1">
                  <a:solidFill>
                    <a:schemeClr val="bg1"/>
                  </a:solidFill>
                </a:rPr>
                <a:t>Schematron</a:t>
              </a:r>
              <a:endParaRPr lang="en-US" dirty="0">
                <a:solidFill>
                  <a:schemeClr val="bg1"/>
                </a:solidFill>
              </a:endParaRPr>
            </a:p>
          </p:txBody>
        </p:sp>
      </p:grpSp>
      <p:sp>
        <p:nvSpPr>
          <p:cNvPr id="34" name="TextBox 33">
            <a:extLst>
              <a:ext uri="{FF2B5EF4-FFF2-40B4-BE49-F238E27FC236}">
                <a16:creationId xmlns:a16="http://schemas.microsoft.com/office/drawing/2014/main" id="{CA491791-D1AB-B852-FBF1-1DC0E136D2EA}"/>
              </a:ext>
            </a:extLst>
          </p:cNvPr>
          <p:cNvSpPr txBox="1"/>
          <p:nvPr/>
        </p:nvSpPr>
        <p:spPr>
          <a:xfrm>
            <a:off x="5317522" y="4203364"/>
            <a:ext cx="1556953" cy="369332"/>
          </a:xfrm>
          <a:prstGeom prst="rect">
            <a:avLst/>
          </a:prstGeom>
          <a:noFill/>
        </p:spPr>
        <p:txBody>
          <a:bodyPr wrap="square" rtlCol="0">
            <a:spAutoFit/>
          </a:bodyPr>
          <a:lstStyle/>
          <a:p>
            <a:pPr algn="ctr"/>
            <a:r>
              <a:rPr lang="en-US" dirty="0"/>
              <a:t>constraining</a:t>
            </a:r>
          </a:p>
        </p:txBody>
      </p:sp>
    </p:spTree>
    <p:extLst>
      <p:ext uri="{BB962C8B-B14F-4D97-AF65-F5344CB8AC3E}">
        <p14:creationId xmlns:p14="http://schemas.microsoft.com/office/powerpoint/2010/main" val="291096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055B-6A30-397F-8224-3227EAECBA89}"/>
              </a:ext>
            </a:extLst>
          </p:cNvPr>
          <p:cNvSpPr>
            <a:spLocks noGrp="1"/>
          </p:cNvSpPr>
          <p:nvPr>
            <p:ph type="title"/>
          </p:nvPr>
        </p:nvSpPr>
        <p:spPr/>
        <p:txBody>
          <a:bodyPr/>
          <a:lstStyle/>
          <a:p>
            <a:r>
              <a:rPr lang="en-US" cap="none" dirty="0">
                <a:latin typeface="Avenir Book" panose="02000503020000020003" pitchFamily="2" charset="0"/>
              </a:rPr>
              <a:t>Vocabulary</a:t>
            </a:r>
          </a:p>
        </p:txBody>
      </p:sp>
      <p:graphicFrame>
        <p:nvGraphicFramePr>
          <p:cNvPr id="5" name="Table 5">
            <a:extLst>
              <a:ext uri="{FF2B5EF4-FFF2-40B4-BE49-F238E27FC236}">
                <a16:creationId xmlns:a16="http://schemas.microsoft.com/office/drawing/2014/main" id="{40635139-99A6-4A8B-D83E-A65C97618546}"/>
              </a:ext>
            </a:extLst>
          </p:cNvPr>
          <p:cNvGraphicFramePr>
            <a:graphicFrameLocks noGrp="1"/>
          </p:cNvGraphicFramePr>
          <p:nvPr>
            <p:extLst>
              <p:ext uri="{D42A27DB-BD31-4B8C-83A1-F6EECF244321}">
                <p14:modId xmlns:p14="http://schemas.microsoft.com/office/powerpoint/2010/main" val="1688879639"/>
              </p:ext>
            </p:extLst>
          </p:nvPr>
        </p:nvGraphicFramePr>
        <p:xfrm>
          <a:off x="1141413" y="2133600"/>
          <a:ext cx="9905998" cy="4114800"/>
        </p:xfrm>
        <a:graphic>
          <a:graphicData uri="http://schemas.openxmlformats.org/drawingml/2006/table">
            <a:tbl>
              <a:tblPr firstRow="1" bandRow="1">
                <a:tableStyleId>{5C22544A-7EE6-4342-B048-85BDC9FD1C3A}</a:tableStyleId>
              </a:tblPr>
              <a:tblGrid>
                <a:gridCol w="4952999">
                  <a:extLst>
                    <a:ext uri="{9D8B030D-6E8A-4147-A177-3AD203B41FA5}">
                      <a16:colId xmlns:a16="http://schemas.microsoft.com/office/drawing/2014/main" val="2751805898"/>
                    </a:ext>
                  </a:extLst>
                </a:gridCol>
                <a:gridCol w="4952999">
                  <a:extLst>
                    <a:ext uri="{9D8B030D-6E8A-4147-A177-3AD203B41FA5}">
                      <a16:colId xmlns:a16="http://schemas.microsoft.com/office/drawing/2014/main" val="1493609611"/>
                    </a:ext>
                  </a:extLst>
                </a:gridCol>
              </a:tblGrid>
              <a:tr h="3614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cap="none" dirty="0">
                          <a:solidFill>
                            <a:schemeClr val="tx1"/>
                          </a:solidFill>
                          <a:latin typeface="Avenir Book" panose="02000503020000020003" pitchFamily="2" charset="0"/>
                        </a:rPr>
                        <a:t>Tag: anything inside &lt; &gt;</a:t>
                      </a:r>
                    </a:p>
                  </a:txBody>
                  <a:tcPr>
                    <a:noFill/>
                  </a:tcPr>
                </a:tc>
                <a:tc>
                  <a:txBody>
                    <a:bodyPr/>
                    <a:lstStyle/>
                    <a:p>
                      <a:endParaRPr lang="en-US" dirty="0">
                        <a:solidFill>
                          <a:schemeClr val="tx1"/>
                        </a:solidFill>
                        <a:latin typeface="Avenir Book" panose="02000503020000020003" pitchFamily="2" charset="0"/>
                      </a:endParaRPr>
                    </a:p>
                  </a:txBody>
                  <a:tcPr>
                    <a:noFill/>
                  </a:tcPr>
                </a:tc>
                <a:extLst>
                  <a:ext uri="{0D108BD9-81ED-4DB2-BD59-A6C34878D82A}">
                    <a16:rowId xmlns:a16="http://schemas.microsoft.com/office/drawing/2014/main" val="237707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cap="none" dirty="0">
                          <a:solidFill>
                            <a:schemeClr val="tx1"/>
                          </a:solidFill>
                          <a:latin typeface="Avenir Book" panose="02000503020000020003" pitchFamily="2" charset="0"/>
                        </a:rPr>
                        <a:t>Root: the topmost tag of a document, which contains all other parts of the document. </a:t>
                      </a:r>
                    </a:p>
                    <a:p>
                      <a:endParaRPr lang="en-US" dirty="0">
                        <a:solidFill>
                          <a:schemeClr val="tx1"/>
                        </a:solidFill>
                        <a:latin typeface="Avenir Book" panose="02000503020000020003" pitchFamily="2" charset="0"/>
                      </a:endParaRPr>
                    </a:p>
                  </a:txBody>
                  <a:tcPr>
                    <a:noFill/>
                  </a:tcPr>
                </a:tc>
                <a:tc>
                  <a:txBody>
                    <a:bodyPr/>
                    <a:lstStyle/>
                    <a:p>
                      <a:r>
                        <a:rPr lang="en-US" dirty="0">
                          <a:solidFill>
                            <a:schemeClr val="tx1"/>
                          </a:solidFill>
                          <a:latin typeface="Avenir Book" panose="02000503020000020003" pitchFamily="2" charset="0"/>
                        </a:rPr>
                        <a:t>&lt;</a:t>
                      </a:r>
                      <a:r>
                        <a:rPr lang="en-US" dirty="0">
                          <a:solidFill>
                            <a:srgbClr val="00B0F0"/>
                          </a:solidFill>
                          <a:latin typeface="Avenir Book" panose="02000503020000020003" pitchFamily="2" charset="0"/>
                        </a:rPr>
                        <a:t>TEI</a:t>
                      </a:r>
                      <a:r>
                        <a:rPr lang="en-US" dirty="0">
                          <a:solidFill>
                            <a:schemeClr val="tx1"/>
                          </a:solidFill>
                          <a:latin typeface="Avenir Book" panose="02000503020000020003" pitchFamily="2" charset="0"/>
                        </a:rPr>
                        <a:t>&gt; </a:t>
                      </a:r>
                    </a:p>
                    <a:p>
                      <a:r>
                        <a:rPr lang="en-US" dirty="0">
                          <a:solidFill>
                            <a:schemeClr val="tx1"/>
                          </a:solidFill>
                          <a:latin typeface="Avenir Book" panose="02000503020000020003" pitchFamily="2" charset="0"/>
                        </a:rPr>
                        <a:t>&lt;</a:t>
                      </a:r>
                      <a:r>
                        <a:rPr lang="en-US" dirty="0">
                          <a:solidFill>
                            <a:srgbClr val="00B0F0"/>
                          </a:solidFill>
                          <a:latin typeface="Avenir Book" panose="02000503020000020003" pitchFamily="2" charset="0"/>
                        </a:rPr>
                        <a:t>html</a:t>
                      </a:r>
                      <a:r>
                        <a:rPr lang="en-US" dirty="0">
                          <a:solidFill>
                            <a:schemeClr val="tx1"/>
                          </a:solidFill>
                          <a:latin typeface="Avenir Book" panose="02000503020000020003" pitchFamily="2" charset="0"/>
                        </a:rPr>
                        <a:t>&gt;</a:t>
                      </a:r>
                    </a:p>
                  </a:txBody>
                  <a:tcPr>
                    <a:noFill/>
                  </a:tcPr>
                </a:tc>
                <a:extLst>
                  <a:ext uri="{0D108BD9-81ED-4DB2-BD59-A6C34878D82A}">
                    <a16:rowId xmlns:a16="http://schemas.microsoft.com/office/drawing/2014/main" val="128476106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cap="none" dirty="0">
                          <a:solidFill>
                            <a:schemeClr val="tx1"/>
                          </a:solidFill>
                          <a:latin typeface="Avenir Book" panose="02000503020000020003" pitchFamily="2" charset="0"/>
                        </a:rPr>
                        <a:t>Element: name for a structure to be coded</a:t>
                      </a:r>
                    </a:p>
                    <a:p>
                      <a:endParaRPr lang="en-US" dirty="0">
                        <a:solidFill>
                          <a:schemeClr val="tx1"/>
                        </a:solidFill>
                        <a:latin typeface="Avenir Book" panose="02000503020000020003" pitchFamily="2" charset="0"/>
                      </a:endParaRPr>
                    </a:p>
                  </a:txBody>
                  <a:tcPr>
                    <a:noFill/>
                  </a:tcPr>
                </a:tc>
                <a:tc>
                  <a:txBody>
                    <a:bodyPr/>
                    <a:lstStyle/>
                    <a:p>
                      <a:r>
                        <a:rPr lang="en-US" dirty="0">
                          <a:solidFill>
                            <a:schemeClr val="tx1"/>
                          </a:solidFill>
                          <a:latin typeface="Avenir Book" panose="02000503020000020003" pitchFamily="2" charset="0"/>
                        </a:rPr>
                        <a:t>&lt;</a:t>
                      </a:r>
                      <a:r>
                        <a:rPr lang="en-US" dirty="0">
                          <a:solidFill>
                            <a:srgbClr val="00B0F0"/>
                          </a:solidFill>
                          <a:latin typeface="Avenir Book" panose="02000503020000020003" pitchFamily="2" charset="0"/>
                        </a:rPr>
                        <a:t>body</a:t>
                      </a:r>
                      <a:r>
                        <a:rPr lang="en-US" dirty="0">
                          <a:solidFill>
                            <a:schemeClr val="tx1"/>
                          </a:solidFill>
                          <a:latin typeface="Avenir Book" panose="02000503020000020003" pitchFamily="2" charset="0"/>
                        </a:rPr>
                        <a:t>&gt; </a:t>
                      </a:r>
                    </a:p>
                    <a:p>
                      <a:r>
                        <a:rPr lang="en-US" dirty="0">
                          <a:solidFill>
                            <a:schemeClr val="tx1"/>
                          </a:solidFill>
                          <a:latin typeface="Avenir Book" panose="02000503020000020003" pitchFamily="2" charset="0"/>
                        </a:rPr>
                        <a:t>&lt;</a:t>
                      </a:r>
                      <a:r>
                        <a:rPr lang="en-US" dirty="0">
                          <a:solidFill>
                            <a:srgbClr val="00B0F0"/>
                          </a:solidFill>
                          <a:latin typeface="Avenir Book" panose="02000503020000020003" pitchFamily="2" charset="0"/>
                        </a:rPr>
                        <a:t>div</a:t>
                      </a:r>
                      <a:r>
                        <a:rPr lang="en-US" dirty="0">
                          <a:solidFill>
                            <a:schemeClr val="tx1"/>
                          </a:solidFill>
                          <a:latin typeface="Avenir Book" panose="02000503020000020003" pitchFamily="2" charset="0"/>
                        </a:rPr>
                        <a:t>&gt;</a:t>
                      </a:r>
                    </a:p>
                    <a:p>
                      <a:r>
                        <a:rPr lang="en-US" dirty="0">
                          <a:solidFill>
                            <a:schemeClr val="tx1"/>
                          </a:solidFill>
                          <a:latin typeface="Avenir Book" panose="02000503020000020003" pitchFamily="2" charset="0"/>
                        </a:rPr>
                        <a:t>&lt;</a:t>
                      </a:r>
                      <a:r>
                        <a:rPr lang="en-US" dirty="0">
                          <a:solidFill>
                            <a:srgbClr val="00B0F0"/>
                          </a:solidFill>
                          <a:latin typeface="Avenir Book" panose="02000503020000020003" pitchFamily="2" charset="0"/>
                        </a:rPr>
                        <a:t>p</a:t>
                      </a:r>
                      <a:r>
                        <a:rPr lang="en-US" dirty="0">
                          <a:solidFill>
                            <a:schemeClr val="tx1"/>
                          </a:solidFill>
                          <a:latin typeface="Avenir Book" panose="02000503020000020003" pitchFamily="2" charset="0"/>
                        </a:rPr>
                        <a:t>&gt;</a:t>
                      </a:r>
                    </a:p>
                  </a:txBody>
                  <a:tcPr>
                    <a:noFill/>
                  </a:tcPr>
                </a:tc>
                <a:extLst>
                  <a:ext uri="{0D108BD9-81ED-4DB2-BD59-A6C34878D82A}">
                    <a16:rowId xmlns:a16="http://schemas.microsoft.com/office/drawing/2014/main" val="1985227720"/>
                  </a:ext>
                </a:extLst>
              </a:tr>
              <a:tr h="370840">
                <a:tc>
                  <a:txBody>
                    <a:bodyPr/>
                    <a:lstStyle/>
                    <a:p>
                      <a:r>
                        <a:rPr lang="en-US" dirty="0">
                          <a:solidFill>
                            <a:schemeClr val="tx1"/>
                          </a:solidFill>
                          <a:latin typeface="Avenir Book" panose="02000503020000020003" pitchFamily="2" charset="0"/>
                        </a:rPr>
                        <a:t>Attribute: information about an element</a:t>
                      </a:r>
                    </a:p>
                  </a:txBody>
                  <a:tcPr>
                    <a:noFill/>
                  </a:tcPr>
                </a:tc>
                <a:tc>
                  <a:txBody>
                    <a:bodyPr/>
                    <a:lstStyle/>
                    <a:p>
                      <a:r>
                        <a:rPr lang="en-US" dirty="0">
                          <a:solidFill>
                            <a:schemeClr val="tx1"/>
                          </a:solidFill>
                          <a:latin typeface="Avenir Book" panose="02000503020000020003" pitchFamily="2" charset="0"/>
                        </a:rPr>
                        <a:t>&lt;</a:t>
                      </a:r>
                      <a:r>
                        <a:rPr lang="en-US" dirty="0">
                          <a:solidFill>
                            <a:srgbClr val="00B0F0"/>
                          </a:solidFill>
                          <a:latin typeface="Avenir Book" panose="02000503020000020003" pitchFamily="2" charset="0"/>
                        </a:rPr>
                        <a:t>div</a:t>
                      </a:r>
                      <a:r>
                        <a:rPr lang="en-US" dirty="0">
                          <a:solidFill>
                            <a:schemeClr val="tx1"/>
                          </a:solidFill>
                          <a:latin typeface="Avenir Book" panose="02000503020000020003" pitchFamily="2" charset="0"/>
                        </a:rPr>
                        <a:t> </a:t>
                      </a:r>
                      <a:r>
                        <a:rPr lang="en-US" dirty="0">
                          <a:solidFill>
                            <a:srgbClr val="FF9300"/>
                          </a:solidFill>
                          <a:latin typeface="Avenir Book" panose="02000503020000020003" pitchFamily="2" charset="0"/>
                        </a:rPr>
                        <a:t>type=“poem”</a:t>
                      </a:r>
                      <a:r>
                        <a:rPr lang="en-US" dirty="0">
                          <a:solidFill>
                            <a:schemeClr val="tx1"/>
                          </a:solidFill>
                          <a:latin typeface="Avenir Book" panose="02000503020000020003" pitchFamily="2" charset="0"/>
                        </a:rPr>
                        <a:t>&gt; </a:t>
                      </a:r>
                    </a:p>
                    <a:p>
                      <a:r>
                        <a:rPr lang="en-US" dirty="0">
                          <a:solidFill>
                            <a:schemeClr val="tx1"/>
                          </a:solidFill>
                          <a:latin typeface="Avenir Book" panose="02000503020000020003" pitchFamily="2" charset="0"/>
                        </a:rPr>
                        <a:t>&lt;</a:t>
                      </a:r>
                      <a:r>
                        <a:rPr lang="en-US" dirty="0">
                          <a:solidFill>
                            <a:srgbClr val="00B0F0"/>
                          </a:solidFill>
                          <a:latin typeface="Avenir Book" panose="02000503020000020003" pitchFamily="2" charset="0"/>
                        </a:rPr>
                        <a:t>name </a:t>
                      </a:r>
                      <a:r>
                        <a:rPr lang="en-US" dirty="0">
                          <a:solidFill>
                            <a:srgbClr val="FF9300"/>
                          </a:solidFill>
                          <a:latin typeface="Avenir Book" panose="02000503020000020003" pitchFamily="2" charset="0"/>
                        </a:rPr>
                        <a:t>ref=“LIEB2”</a:t>
                      </a:r>
                      <a:r>
                        <a:rPr lang="en-US" dirty="0">
                          <a:solidFill>
                            <a:schemeClr val="tx1"/>
                          </a:solidFill>
                          <a:latin typeface="Avenir Book" panose="02000503020000020003" pitchFamily="2" charset="0"/>
                        </a:rPr>
                        <a:t>&gt;</a:t>
                      </a:r>
                    </a:p>
                  </a:txBody>
                  <a:tcPr>
                    <a:noFill/>
                  </a:tcPr>
                </a:tc>
                <a:extLst>
                  <a:ext uri="{0D108BD9-81ED-4DB2-BD59-A6C34878D82A}">
                    <a16:rowId xmlns:a16="http://schemas.microsoft.com/office/drawing/2014/main" val="1592908929"/>
                  </a:ext>
                </a:extLst>
              </a:tr>
              <a:tr h="370840">
                <a:tc>
                  <a:txBody>
                    <a:bodyPr/>
                    <a:lstStyle/>
                    <a:p>
                      <a:r>
                        <a:rPr lang="en-US" dirty="0">
                          <a:solidFill>
                            <a:schemeClr val="tx1"/>
                          </a:solidFill>
                          <a:latin typeface="Avenir Book" panose="02000503020000020003" pitchFamily="2" charset="0"/>
                        </a:rPr>
                        <a:t>Path (1): the location where documents are stored within the file system</a:t>
                      </a:r>
                    </a:p>
                  </a:txBody>
                  <a:tcPr>
                    <a:noFill/>
                  </a:tcPr>
                </a:tc>
                <a:tc>
                  <a:txBody>
                    <a:bodyPr/>
                    <a:lstStyle/>
                    <a:p>
                      <a:r>
                        <a:rPr lang="en-US" dirty="0">
                          <a:solidFill>
                            <a:schemeClr val="tx1"/>
                          </a:solidFill>
                          <a:latin typeface="Avenir Book" panose="02000503020000020003" pitchFamily="2" charset="0"/>
                        </a:rPr>
                        <a:t>/Users/</a:t>
                      </a:r>
                      <a:r>
                        <a:rPr lang="en-US" dirty="0" err="1">
                          <a:solidFill>
                            <a:schemeClr val="tx1"/>
                          </a:solidFill>
                          <a:latin typeface="Avenir Book" panose="02000503020000020003" pitchFamily="2" charset="0"/>
                        </a:rPr>
                        <a:t>leliebe</a:t>
                      </a:r>
                      <a:r>
                        <a:rPr lang="en-US" dirty="0">
                          <a:solidFill>
                            <a:schemeClr val="tx1"/>
                          </a:solidFill>
                          <a:latin typeface="Avenir Book" panose="02000503020000020003" pitchFamily="2" charset="0"/>
                        </a:rPr>
                        <a:t>/Documents/GitHub/DHUM630_Spr2023/</a:t>
                      </a:r>
                      <a:r>
                        <a:rPr lang="en-US" dirty="0" err="1">
                          <a:solidFill>
                            <a:schemeClr val="tx1"/>
                          </a:solidFill>
                          <a:latin typeface="Avenir Book" panose="02000503020000020003" pitchFamily="2" charset="0"/>
                        </a:rPr>
                        <a:t>TEI_Practice</a:t>
                      </a:r>
                      <a:r>
                        <a:rPr lang="en-US" dirty="0">
                          <a:solidFill>
                            <a:schemeClr val="tx1"/>
                          </a:solidFill>
                          <a:latin typeface="Avenir Book" panose="02000503020000020003" pitchFamily="2" charset="0"/>
                        </a:rPr>
                        <a:t>/</a:t>
                      </a:r>
                      <a:r>
                        <a:rPr lang="en-US" dirty="0" err="1">
                          <a:solidFill>
                            <a:schemeClr val="tx1"/>
                          </a:solidFill>
                          <a:latin typeface="Avenir Book" panose="02000503020000020003" pitchFamily="2" charset="0"/>
                        </a:rPr>
                        <a:t>MinimalTEI.xml</a:t>
                      </a:r>
                      <a:endParaRPr lang="en-US" dirty="0">
                        <a:solidFill>
                          <a:schemeClr val="tx1"/>
                        </a:solidFill>
                        <a:latin typeface="Avenir Book" panose="02000503020000020003" pitchFamily="2" charset="0"/>
                      </a:endParaRPr>
                    </a:p>
                  </a:txBody>
                  <a:tcPr>
                    <a:noFill/>
                  </a:tcPr>
                </a:tc>
                <a:extLst>
                  <a:ext uri="{0D108BD9-81ED-4DB2-BD59-A6C34878D82A}">
                    <a16:rowId xmlns:a16="http://schemas.microsoft.com/office/drawing/2014/main" val="620862827"/>
                  </a:ext>
                </a:extLst>
              </a:tr>
              <a:tr h="370840">
                <a:tc>
                  <a:txBody>
                    <a:bodyPr/>
                    <a:lstStyle/>
                    <a:p>
                      <a:r>
                        <a:rPr lang="en-US" dirty="0">
                          <a:solidFill>
                            <a:schemeClr val="tx1"/>
                          </a:solidFill>
                          <a:latin typeface="Avenir Book" panose="02000503020000020003" pitchFamily="2" charset="0"/>
                        </a:rPr>
                        <a:t>Path (2): the road between elements in an XML-TEI document</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Helvetica Neue"/>
                          <a:ea typeface="Helvetica Neue"/>
                          <a:cs typeface="Helvetica Neue"/>
                          <a:sym typeface="Helvetica Neue"/>
                        </a:rPr>
                        <a:t>/</a:t>
                      </a:r>
                      <a:r>
                        <a:rPr lang="en-US" dirty="0">
                          <a:solidFill>
                            <a:srgbClr val="00C6C6"/>
                          </a:solidFill>
                          <a:latin typeface="Helvetica Neue"/>
                          <a:ea typeface="Helvetica Neue"/>
                          <a:cs typeface="Helvetica Neue"/>
                          <a:sym typeface="Helvetica Neue"/>
                        </a:rPr>
                        <a:t>child::</a:t>
                      </a:r>
                      <a:r>
                        <a:rPr lang="en-US" b="1" dirty="0">
                          <a:solidFill>
                            <a:srgbClr val="59C7FF"/>
                          </a:solidFill>
                          <a:latin typeface="Helvetica Neue"/>
                          <a:ea typeface="Helvetica Neue"/>
                          <a:cs typeface="Helvetica Neue"/>
                          <a:sym typeface="Helvetica Neue"/>
                        </a:rPr>
                        <a:t>TEI</a:t>
                      </a:r>
                      <a:r>
                        <a:rPr lang="en-US" dirty="0">
                          <a:solidFill>
                            <a:srgbClr val="FFFFFF"/>
                          </a:solidFill>
                          <a:latin typeface="Helvetica Neue"/>
                          <a:ea typeface="Helvetica Neue"/>
                          <a:cs typeface="Helvetica Neue"/>
                          <a:sym typeface="Helvetica Neue"/>
                        </a:rPr>
                        <a:t>/</a:t>
                      </a:r>
                      <a:r>
                        <a:rPr lang="en-US" dirty="0">
                          <a:solidFill>
                            <a:srgbClr val="00C6C6"/>
                          </a:solidFill>
                          <a:latin typeface="Helvetica Neue"/>
                          <a:ea typeface="Helvetica Neue"/>
                          <a:cs typeface="Helvetica Neue"/>
                          <a:sym typeface="Helvetica Neue"/>
                        </a:rPr>
                        <a:t>child::</a:t>
                      </a:r>
                      <a:r>
                        <a:rPr lang="en-US" b="1" dirty="0">
                          <a:solidFill>
                            <a:srgbClr val="59C7FF"/>
                          </a:solidFill>
                          <a:latin typeface="Helvetica Neue"/>
                          <a:ea typeface="Helvetica Neue"/>
                          <a:cs typeface="Helvetica Neue"/>
                          <a:sym typeface="Helvetica Neue"/>
                        </a:rPr>
                        <a:t>text</a:t>
                      </a:r>
                      <a:r>
                        <a:rPr lang="en-US" dirty="0">
                          <a:solidFill>
                            <a:srgbClr val="FFFFFF"/>
                          </a:solidFill>
                          <a:latin typeface="Helvetica Neue"/>
                          <a:ea typeface="Helvetica Neue"/>
                          <a:cs typeface="Helvetica Neue"/>
                          <a:sym typeface="Helvetica Neue"/>
                        </a:rPr>
                        <a:t>/</a:t>
                      </a:r>
                      <a:r>
                        <a:rPr lang="en-US" dirty="0">
                          <a:solidFill>
                            <a:srgbClr val="00C6C6"/>
                          </a:solidFill>
                          <a:latin typeface="Helvetica Neue"/>
                          <a:ea typeface="Helvetica Neue"/>
                          <a:cs typeface="Helvetica Neue"/>
                          <a:sym typeface="Helvetica Neue"/>
                        </a:rPr>
                        <a:t>child::</a:t>
                      </a:r>
                      <a:r>
                        <a:rPr lang="en-US" b="1" dirty="0">
                          <a:solidFill>
                            <a:srgbClr val="59C7FF"/>
                          </a:solidFill>
                          <a:latin typeface="Helvetica Neue"/>
                          <a:ea typeface="Helvetica Neue"/>
                          <a:cs typeface="Helvetica Neue"/>
                          <a:sym typeface="Helvetica Neue"/>
                        </a:rPr>
                        <a:t>body</a:t>
                      </a:r>
                      <a:endParaRPr lang="en-US" dirty="0">
                        <a:solidFill>
                          <a:srgbClr val="00C6C6"/>
                        </a:solidFill>
                        <a:latin typeface="Helvetica Neue"/>
                        <a:ea typeface="Helvetica Neue"/>
                        <a:cs typeface="Helvetica Neue"/>
                        <a:sym typeface="Helvetica Neue"/>
                      </a:endParaRPr>
                    </a:p>
                    <a:p>
                      <a:endParaRPr lang="en-US" dirty="0">
                        <a:solidFill>
                          <a:schemeClr val="tx1"/>
                        </a:solidFill>
                        <a:latin typeface="Avenir Book" panose="02000503020000020003" pitchFamily="2" charset="0"/>
                      </a:endParaRPr>
                    </a:p>
                  </a:txBody>
                  <a:tcPr>
                    <a:noFill/>
                  </a:tcPr>
                </a:tc>
                <a:extLst>
                  <a:ext uri="{0D108BD9-81ED-4DB2-BD59-A6C34878D82A}">
                    <a16:rowId xmlns:a16="http://schemas.microsoft.com/office/drawing/2014/main" val="2092436255"/>
                  </a:ext>
                </a:extLst>
              </a:tr>
            </a:tbl>
          </a:graphicData>
        </a:graphic>
      </p:graphicFrame>
    </p:spTree>
    <p:extLst>
      <p:ext uri="{BB962C8B-B14F-4D97-AF65-F5344CB8AC3E}">
        <p14:creationId xmlns:p14="http://schemas.microsoft.com/office/powerpoint/2010/main" val="322714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BC8A-8808-7F19-1DC8-8561C18D0407}"/>
              </a:ext>
            </a:extLst>
          </p:cNvPr>
          <p:cNvSpPr>
            <a:spLocks noGrp="1"/>
          </p:cNvSpPr>
          <p:nvPr>
            <p:ph type="title"/>
          </p:nvPr>
        </p:nvSpPr>
        <p:spPr/>
        <p:txBody>
          <a:bodyPr/>
          <a:lstStyle/>
          <a:p>
            <a:r>
              <a:rPr lang="en-US" cap="none" dirty="0">
                <a:latin typeface="Avenir Book" panose="02000503020000020003" pitchFamily="2" charset="0"/>
              </a:rPr>
              <a:t>Descriptive vs Presentational Markup</a:t>
            </a:r>
          </a:p>
        </p:txBody>
      </p:sp>
      <p:sp>
        <p:nvSpPr>
          <p:cNvPr id="3" name="Content Placeholder 2">
            <a:extLst>
              <a:ext uri="{FF2B5EF4-FFF2-40B4-BE49-F238E27FC236}">
                <a16:creationId xmlns:a16="http://schemas.microsoft.com/office/drawing/2014/main" id="{2D67BB3D-09AE-B020-2293-B6A8B2320A8D}"/>
              </a:ext>
            </a:extLst>
          </p:cNvPr>
          <p:cNvSpPr>
            <a:spLocks noGrp="1"/>
          </p:cNvSpPr>
          <p:nvPr>
            <p:ph idx="1"/>
          </p:nvPr>
        </p:nvSpPr>
        <p:spPr/>
        <p:txBody>
          <a:bodyPr/>
          <a:lstStyle/>
          <a:p>
            <a:r>
              <a:rPr lang="en-US" cap="none" dirty="0">
                <a:latin typeface="Avenir Book" panose="02000503020000020003" pitchFamily="2" charset="0"/>
              </a:rPr>
              <a:t>The goal of XML (and, more broadly, HTML) is to </a:t>
            </a:r>
            <a:r>
              <a:rPr lang="en-US" i="1" cap="none" dirty="0">
                <a:latin typeface="Avenir Book" panose="02000503020000020003" pitchFamily="2" charset="0"/>
              </a:rPr>
              <a:t>describe</a:t>
            </a:r>
            <a:r>
              <a:rPr lang="en-US" cap="none" dirty="0">
                <a:latin typeface="Avenir Book" panose="02000503020000020003" pitchFamily="2" charset="0"/>
              </a:rPr>
              <a:t> what data </a:t>
            </a:r>
            <a:r>
              <a:rPr lang="en-US" i="1" cap="none" dirty="0">
                <a:latin typeface="Avenir Book" panose="02000503020000020003" pitchFamily="2" charset="0"/>
              </a:rPr>
              <a:t>is</a:t>
            </a:r>
            <a:r>
              <a:rPr lang="en-US" cap="none" dirty="0">
                <a:latin typeface="Avenir Book" panose="02000503020000020003" pitchFamily="2" charset="0"/>
              </a:rPr>
              <a:t>. </a:t>
            </a:r>
          </a:p>
          <a:p>
            <a:r>
              <a:rPr lang="en-US" cap="none" dirty="0">
                <a:latin typeface="Avenir Book" panose="02000503020000020003" pitchFamily="2" charset="0"/>
              </a:rPr>
              <a:t>One XML document can become lots of other kinds of documents (HTML, PDF, etc.) </a:t>
            </a:r>
          </a:p>
          <a:p>
            <a:r>
              <a:rPr lang="en-US" cap="none" dirty="0">
                <a:latin typeface="Avenir Book" panose="02000503020000020003" pitchFamily="2" charset="0"/>
              </a:rPr>
              <a:t>Other languages are used to decide how each element is presented (e.g., a CSS file decides how an HTML file is displayed. See </a:t>
            </a:r>
            <a:r>
              <a:rPr lang="en-US" cap="none" dirty="0">
                <a:latin typeface="Avenir Book" panose="02000503020000020003" pitchFamily="2" charset="0"/>
                <a:hlinkClick r:id="rId2"/>
              </a:rPr>
              <a:t>www.csszengarden.com</a:t>
            </a:r>
            <a:r>
              <a:rPr lang="en-US" cap="none" dirty="0">
                <a:latin typeface="Avenir Book" panose="02000503020000020003" pitchFamily="2" charset="0"/>
              </a:rPr>
              <a:t> for example)</a:t>
            </a:r>
          </a:p>
        </p:txBody>
      </p:sp>
    </p:spTree>
    <p:extLst>
      <p:ext uri="{BB962C8B-B14F-4D97-AF65-F5344CB8AC3E}">
        <p14:creationId xmlns:p14="http://schemas.microsoft.com/office/powerpoint/2010/main" val="421714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4411-D0B0-BF76-9B00-68EC33DAD091}"/>
              </a:ext>
            </a:extLst>
          </p:cNvPr>
          <p:cNvSpPr>
            <a:spLocks noGrp="1"/>
          </p:cNvSpPr>
          <p:nvPr>
            <p:ph type="title"/>
          </p:nvPr>
        </p:nvSpPr>
        <p:spPr>
          <a:xfrm>
            <a:off x="1141410" y="-298082"/>
            <a:ext cx="9905998" cy="1905000"/>
          </a:xfrm>
        </p:spPr>
        <p:txBody>
          <a:bodyPr/>
          <a:lstStyle/>
          <a:p>
            <a:r>
              <a:rPr lang="en-US" cap="none" dirty="0">
                <a:latin typeface="Avenir Book" panose="02000503020000020003" pitchFamily="2" charset="0"/>
              </a:rPr>
              <a:t>Parts of a TEI Document</a:t>
            </a:r>
          </a:p>
        </p:txBody>
      </p:sp>
      <p:sp>
        <p:nvSpPr>
          <p:cNvPr id="5" name="Text Placeholder 4">
            <a:extLst>
              <a:ext uri="{FF2B5EF4-FFF2-40B4-BE49-F238E27FC236}">
                <a16:creationId xmlns:a16="http://schemas.microsoft.com/office/drawing/2014/main" id="{5217A304-A028-5A71-B315-45970AB0B912}"/>
              </a:ext>
            </a:extLst>
          </p:cNvPr>
          <p:cNvSpPr>
            <a:spLocks noGrp="1"/>
          </p:cNvSpPr>
          <p:nvPr>
            <p:ph type="body" idx="1"/>
          </p:nvPr>
        </p:nvSpPr>
        <p:spPr>
          <a:xfrm>
            <a:off x="1429278" y="4915700"/>
            <a:ext cx="4588931" cy="576262"/>
          </a:xfrm>
        </p:spPr>
        <p:txBody>
          <a:bodyPr/>
          <a:lstStyle/>
          <a:p>
            <a:r>
              <a:rPr lang="en-US" cap="none" dirty="0">
                <a:latin typeface="Avenir Book" panose="02000503020000020003" pitchFamily="2" charset="0"/>
              </a:rPr>
              <a:t>&lt;</a:t>
            </a:r>
            <a:r>
              <a:rPr lang="en-US" cap="none" dirty="0">
                <a:solidFill>
                  <a:srgbClr val="00B0F0"/>
                </a:solidFill>
                <a:latin typeface="Avenir Book" panose="02000503020000020003" pitchFamily="2" charset="0"/>
                <a:hlinkClick r:id="rId2">
                  <a:extLst>
                    <a:ext uri="{A12FA001-AC4F-418D-AE19-62706E023703}">
                      <ahyp:hlinkClr xmlns:ahyp="http://schemas.microsoft.com/office/drawing/2018/hyperlinkcolor" val="tx"/>
                    </a:ext>
                  </a:extLst>
                </a:hlinkClick>
              </a:rPr>
              <a:t>teiHeader</a:t>
            </a:r>
            <a:r>
              <a:rPr lang="en-US" cap="none" dirty="0">
                <a:latin typeface="Avenir Book" panose="02000503020000020003" pitchFamily="2" charset="0"/>
              </a:rPr>
              <a:t>&gt;</a:t>
            </a:r>
          </a:p>
        </p:txBody>
      </p:sp>
      <p:sp>
        <p:nvSpPr>
          <p:cNvPr id="3" name="Content Placeholder 2">
            <a:extLst>
              <a:ext uri="{FF2B5EF4-FFF2-40B4-BE49-F238E27FC236}">
                <a16:creationId xmlns:a16="http://schemas.microsoft.com/office/drawing/2014/main" id="{AA6DF52C-B2F0-2575-F0D7-C55264BD255B}"/>
              </a:ext>
            </a:extLst>
          </p:cNvPr>
          <p:cNvSpPr>
            <a:spLocks noGrp="1"/>
          </p:cNvSpPr>
          <p:nvPr>
            <p:ph sz="half" idx="2"/>
          </p:nvPr>
        </p:nvSpPr>
        <p:spPr>
          <a:xfrm>
            <a:off x="1141410" y="5500430"/>
            <a:ext cx="4876800" cy="747970"/>
          </a:xfrm>
        </p:spPr>
        <p:txBody>
          <a:bodyPr/>
          <a:lstStyle/>
          <a:p>
            <a:pPr marL="0" indent="0">
              <a:buNone/>
            </a:pPr>
            <a:r>
              <a:rPr lang="en-US" cap="none" dirty="0">
                <a:latin typeface="Avenir Book" panose="02000503020000020003" pitchFamily="2" charset="0"/>
              </a:rPr>
              <a:t>Contains metadata about the document being encoded.</a:t>
            </a:r>
          </a:p>
        </p:txBody>
      </p:sp>
      <p:sp>
        <p:nvSpPr>
          <p:cNvPr id="6" name="Text Placeholder 5">
            <a:extLst>
              <a:ext uri="{FF2B5EF4-FFF2-40B4-BE49-F238E27FC236}">
                <a16:creationId xmlns:a16="http://schemas.microsoft.com/office/drawing/2014/main" id="{19DF1041-2162-1B2E-0837-8AB6E7B8359E}"/>
              </a:ext>
            </a:extLst>
          </p:cNvPr>
          <p:cNvSpPr>
            <a:spLocks noGrp="1"/>
          </p:cNvSpPr>
          <p:nvPr>
            <p:ph type="body" sz="quarter" idx="3"/>
          </p:nvPr>
        </p:nvSpPr>
        <p:spPr>
          <a:xfrm>
            <a:off x="6443131" y="4924167"/>
            <a:ext cx="4604280" cy="576262"/>
          </a:xfrm>
        </p:spPr>
        <p:txBody>
          <a:bodyPr/>
          <a:lstStyle/>
          <a:p>
            <a:r>
              <a:rPr lang="en-US" cap="none" dirty="0">
                <a:latin typeface="Avenir Book" panose="02000503020000020003" pitchFamily="2" charset="0"/>
              </a:rPr>
              <a:t>&lt;</a:t>
            </a:r>
            <a:r>
              <a:rPr lang="en-US" cap="none" dirty="0">
                <a:solidFill>
                  <a:srgbClr val="00B0F0"/>
                </a:solidFill>
                <a:latin typeface="Avenir Book" panose="02000503020000020003" pitchFamily="2" charset="0"/>
                <a:hlinkClick r:id="rId3">
                  <a:extLst>
                    <a:ext uri="{A12FA001-AC4F-418D-AE19-62706E023703}">
                      <ahyp:hlinkClr xmlns:ahyp="http://schemas.microsoft.com/office/drawing/2018/hyperlinkcolor" val="tx"/>
                    </a:ext>
                  </a:extLst>
                </a:hlinkClick>
              </a:rPr>
              <a:t>text</a:t>
            </a:r>
            <a:r>
              <a:rPr lang="en-US" cap="none" dirty="0">
                <a:latin typeface="Avenir Book" panose="02000503020000020003" pitchFamily="2" charset="0"/>
              </a:rPr>
              <a:t>&gt;</a:t>
            </a:r>
          </a:p>
        </p:txBody>
      </p:sp>
      <p:sp>
        <p:nvSpPr>
          <p:cNvPr id="7" name="Content Placeholder 6">
            <a:extLst>
              <a:ext uri="{FF2B5EF4-FFF2-40B4-BE49-F238E27FC236}">
                <a16:creationId xmlns:a16="http://schemas.microsoft.com/office/drawing/2014/main" id="{49B75A61-4A3C-14AB-49E1-2074E0471778}"/>
              </a:ext>
            </a:extLst>
          </p:cNvPr>
          <p:cNvSpPr>
            <a:spLocks noGrp="1"/>
          </p:cNvSpPr>
          <p:nvPr>
            <p:ph sz="quarter" idx="4"/>
          </p:nvPr>
        </p:nvSpPr>
        <p:spPr>
          <a:xfrm>
            <a:off x="6170610" y="5500429"/>
            <a:ext cx="4876801" cy="747971"/>
          </a:xfrm>
        </p:spPr>
        <p:txBody>
          <a:bodyPr/>
          <a:lstStyle/>
          <a:p>
            <a:pPr marL="0" indent="0">
              <a:buNone/>
            </a:pPr>
            <a:r>
              <a:rPr lang="en-US" cap="none" dirty="0">
                <a:latin typeface="Avenir Book" panose="02000503020000020003" pitchFamily="2" charset="0"/>
              </a:rPr>
              <a:t>Contains all parts of the encoded text, from title page to endnotes. </a:t>
            </a:r>
          </a:p>
        </p:txBody>
      </p:sp>
      <p:grpSp>
        <p:nvGrpSpPr>
          <p:cNvPr id="13" name="Group 12">
            <a:extLst>
              <a:ext uri="{FF2B5EF4-FFF2-40B4-BE49-F238E27FC236}">
                <a16:creationId xmlns:a16="http://schemas.microsoft.com/office/drawing/2014/main" id="{D1BD066B-0288-F576-B82F-CE4FA7F73A99}"/>
              </a:ext>
            </a:extLst>
          </p:cNvPr>
          <p:cNvGrpSpPr/>
          <p:nvPr/>
        </p:nvGrpSpPr>
        <p:grpSpPr>
          <a:xfrm>
            <a:off x="1141406" y="1097396"/>
            <a:ext cx="10412161" cy="1767016"/>
            <a:chOff x="1141406" y="1977081"/>
            <a:chExt cx="10412161" cy="1767016"/>
          </a:xfrm>
        </p:grpSpPr>
        <p:sp>
          <p:nvSpPr>
            <p:cNvPr id="10" name="Rectangle 9">
              <a:extLst>
                <a:ext uri="{FF2B5EF4-FFF2-40B4-BE49-F238E27FC236}">
                  <a16:creationId xmlns:a16="http://schemas.microsoft.com/office/drawing/2014/main" id="{C5324398-596B-13DF-804E-62A7E947FD7D}"/>
                </a:ext>
              </a:extLst>
            </p:cNvPr>
            <p:cNvSpPr/>
            <p:nvPr/>
          </p:nvSpPr>
          <p:spPr>
            <a:xfrm>
              <a:off x="1141407" y="1977081"/>
              <a:ext cx="10263880" cy="1767016"/>
            </a:xfrm>
            <a:prstGeom prst="rect">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9ED9C7B-0ED2-943C-38A1-E80575F5D77F}"/>
                </a:ext>
              </a:extLst>
            </p:cNvPr>
            <p:cNvSpPr txBox="1"/>
            <p:nvPr/>
          </p:nvSpPr>
          <p:spPr>
            <a:xfrm>
              <a:off x="1141410" y="2137719"/>
              <a:ext cx="9905998" cy="646331"/>
            </a:xfrm>
            <a:prstGeom prst="rect">
              <a:avLst/>
            </a:prstGeom>
            <a:noFill/>
          </p:spPr>
          <p:txBody>
            <a:bodyPr wrap="square" rtlCol="0">
              <a:spAutoFit/>
            </a:bodyPr>
            <a:lstStyle/>
            <a:p>
              <a:r>
                <a:rPr lang="en-US" dirty="0">
                  <a:solidFill>
                    <a:srgbClr val="BC79E5"/>
                  </a:solidFill>
                  <a:effectLst/>
                  <a:latin typeface="Avenir Book" panose="02000503020000020003" pitchFamily="2" charset="0"/>
                </a:rPr>
                <a:t>&lt;?xml version="1.0" encoding="UTF-8"?&gt;</a:t>
              </a:r>
            </a:p>
            <a:p>
              <a:endParaRPr lang="en-US" dirty="0"/>
            </a:p>
          </p:txBody>
        </p:sp>
        <p:sp>
          <p:nvSpPr>
            <p:cNvPr id="9" name="TextBox 8">
              <a:extLst>
                <a:ext uri="{FF2B5EF4-FFF2-40B4-BE49-F238E27FC236}">
                  <a16:creationId xmlns:a16="http://schemas.microsoft.com/office/drawing/2014/main" id="{BE215887-E1C0-1360-9E45-F7A059FA8508}"/>
                </a:ext>
              </a:extLst>
            </p:cNvPr>
            <p:cNvSpPr txBox="1"/>
            <p:nvPr/>
          </p:nvSpPr>
          <p:spPr>
            <a:xfrm>
              <a:off x="1141406" y="2631989"/>
              <a:ext cx="10412161" cy="923330"/>
            </a:xfrm>
            <a:prstGeom prst="rect">
              <a:avLst/>
            </a:prstGeom>
            <a:noFill/>
          </p:spPr>
          <p:txBody>
            <a:bodyPr wrap="square" rtlCol="0">
              <a:spAutoFit/>
            </a:bodyPr>
            <a:lstStyle/>
            <a:p>
              <a:r>
                <a:rPr lang="en-US" dirty="0">
                  <a:latin typeface="Avenir Book" panose="02000503020000020003" pitchFamily="2" charset="0"/>
                </a:rPr>
                <a:t>XML declaration. This is a processing instruction that identifies the type of document as XML. The version number specifies which version of XML is being used, while the encoding attribute determines which encoding character set is used. UTF-8 is a good default. </a:t>
              </a:r>
            </a:p>
          </p:txBody>
        </p:sp>
      </p:grpSp>
      <p:sp>
        <p:nvSpPr>
          <p:cNvPr id="11" name="Rectangle 10">
            <a:extLst>
              <a:ext uri="{FF2B5EF4-FFF2-40B4-BE49-F238E27FC236}">
                <a16:creationId xmlns:a16="http://schemas.microsoft.com/office/drawing/2014/main" id="{3C775191-F260-74FA-3EB3-E489FC664742}"/>
              </a:ext>
            </a:extLst>
          </p:cNvPr>
          <p:cNvSpPr/>
          <p:nvPr/>
        </p:nvSpPr>
        <p:spPr>
          <a:xfrm>
            <a:off x="1141406" y="2872880"/>
            <a:ext cx="10263880" cy="1767016"/>
          </a:xfrm>
          <a:prstGeom prst="rect">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2E8B823-892B-FE7B-8FDD-788F4E10CA5F}"/>
              </a:ext>
            </a:extLst>
          </p:cNvPr>
          <p:cNvSpPr/>
          <p:nvPr/>
        </p:nvSpPr>
        <p:spPr>
          <a:xfrm>
            <a:off x="1141406" y="4616921"/>
            <a:ext cx="10263880" cy="1767016"/>
          </a:xfrm>
          <a:prstGeom prst="rect">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3CF9D8A-26A3-BF1C-D1AB-CD6E23A4A4B9}"/>
              </a:ext>
            </a:extLst>
          </p:cNvPr>
          <p:cNvSpPr txBox="1"/>
          <p:nvPr/>
        </p:nvSpPr>
        <p:spPr>
          <a:xfrm>
            <a:off x="1429278" y="3113903"/>
            <a:ext cx="9618130" cy="646331"/>
          </a:xfrm>
          <a:prstGeom prst="rect">
            <a:avLst/>
          </a:prstGeom>
          <a:noFill/>
        </p:spPr>
        <p:txBody>
          <a:bodyPr wrap="square" rtlCol="0">
            <a:spAutoFit/>
          </a:bodyPr>
          <a:lstStyle/>
          <a:p>
            <a:r>
              <a:rPr lang="en-US" dirty="0">
                <a:solidFill>
                  <a:srgbClr val="5FC8FD"/>
                </a:solidFill>
                <a:effectLst/>
                <a:latin typeface="Avenir Book" panose="02000503020000020003" pitchFamily="2" charset="0"/>
              </a:rPr>
              <a:t>&lt;TEI</a:t>
            </a:r>
            <a:r>
              <a:rPr lang="en-US" dirty="0">
                <a:solidFill>
                  <a:srgbClr val="FF8D54"/>
                </a:solidFill>
                <a:effectLst/>
                <a:latin typeface="Avenir Book" panose="02000503020000020003" pitchFamily="2" charset="0"/>
              </a:rPr>
              <a:t> </a:t>
            </a:r>
            <a:r>
              <a:rPr lang="en-US" dirty="0" err="1">
                <a:solidFill>
                  <a:srgbClr val="FF8D54"/>
                </a:solidFill>
                <a:effectLst/>
                <a:latin typeface="Avenir Book" panose="02000503020000020003" pitchFamily="2" charset="0"/>
              </a:rPr>
              <a:t>xmlns</a:t>
            </a:r>
            <a:r>
              <a:rPr lang="en-US" dirty="0">
                <a:solidFill>
                  <a:srgbClr val="FF8040"/>
                </a:solidFill>
                <a:effectLst/>
                <a:latin typeface="Avenir Book" panose="02000503020000020003" pitchFamily="2" charset="0"/>
              </a:rPr>
              <a:t>=</a:t>
            </a:r>
            <a:r>
              <a:rPr lang="en-US" dirty="0">
                <a:solidFill>
                  <a:srgbClr val="E06A53"/>
                </a:solidFill>
                <a:effectLst/>
                <a:latin typeface="Avenir Book" panose="02000503020000020003" pitchFamily="2" charset="0"/>
              </a:rPr>
              <a:t>"http://</a:t>
            </a:r>
            <a:r>
              <a:rPr lang="en-US" dirty="0" err="1">
                <a:solidFill>
                  <a:srgbClr val="E06A53"/>
                </a:solidFill>
                <a:effectLst/>
                <a:latin typeface="Avenir Book" panose="02000503020000020003" pitchFamily="2" charset="0"/>
              </a:rPr>
              <a:t>www.tei-c.org</a:t>
            </a:r>
            <a:r>
              <a:rPr lang="en-US" dirty="0">
                <a:solidFill>
                  <a:srgbClr val="E06A53"/>
                </a:solidFill>
                <a:effectLst/>
                <a:latin typeface="Avenir Book" panose="02000503020000020003" pitchFamily="2" charset="0"/>
              </a:rPr>
              <a:t>/ns/1.0"</a:t>
            </a:r>
            <a:r>
              <a:rPr lang="en-US" dirty="0">
                <a:solidFill>
                  <a:srgbClr val="5FC8FD"/>
                </a:solidFill>
                <a:effectLst/>
                <a:latin typeface="Avenir Book" panose="02000503020000020003" pitchFamily="2" charset="0"/>
              </a:rPr>
              <a:t>&gt;</a:t>
            </a:r>
            <a:endParaRPr lang="en-US" dirty="0">
              <a:solidFill>
                <a:srgbClr val="E06A53"/>
              </a:solidFill>
              <a:effectLst/>
              <a:latin typeface="Avenir Book" panose="02000503020000020003" pitchFamily="2" charset="0"/>
            </a:endParaRPr>
          </a:p>
          <a:p>
            <a:endParaRPr lang="en-US" dirty="0"/>
          </a:p>
        </p:txBody>
      </p:sp>
      <p:sp>
        <p:nvSpPr>
          <p:cNvPr id="15" name="TextBox 14">
            <a:extLst>
              <a:ext uri="{FF2B5EF4-FFF2-40B4-BE49-F238E27FC236}">
                <a16:creationId xmlns:a16="http://schemas.microsoft.com/office/drawing/2014/main" id="{B475A573-C5CB-A30A-BF34-1AC85423E6DB}"/>
              </a:ext>
            </a:extLst>
          </p:cNvPr>
          <p:cNvSpPr txBox="1"/>
          <p:nvPr/>
        </p:nvSpPr>
        <p:spPr>
          <a:xfrm>
            <a:off x="1429278" y="3524760"/>
            <a:ext cx="9753587" cy="923330"/>
          </a:xfrm>
          <a:prstGeom prst="rect">
            <a:avLst/>
          </a:prstGeom>
          <a:noFill/>
        </p:spPr>
        <p:txBody>
          <a:bodyPr wrap="square" rtlCol="0">
            <a:spAutoFit/>
          </a:bodyPr>
          <a:lstStyle/>
          <a:p>
            <a:r>
              <a:rPr lang="en-US" dirty="0"/>
              <a:t>&lt;TEI&gt; is our root element, which will open and close the document. </a:t>
            </a:r>
          </a:p>
          <a:p>
            <a:r>
              <a:rPr lang="en-US" dirty="0"/>
              <a:t>The </a:t>
            </a:r>
            <a:r>
              <a:rPr lang="en-US" dirty="0" err="1"/>
              <a:t>xmlns</a:t>
            </a:r>
            <a:r>
              <a:rPr lang="en-US" dirty="0"/>
              <a:t> attribute is a namespace, telling the document that we are using the TEI rules. </a:t>
            </a:r>
          </a:p>
        </p:txBody>
      </p:sp>
    </p:spTree>
    <p:extLst>
      <p:ext uri="{BB962C8B-B14F-4D97-AF65-F5344CB8AC3E}">
        <p14:creationId xmlns:p14="http://schemas.microsoft.com/office/powerpoint/2010/main" val="387619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imeline&#10;&#10;Description automatically generated">
            <a:extLst>
              <a:ext uri="{FF2B5EF4-FFF2-40B4-BE49-F238E27FC236}">
                <a16:creationId xmlns:a16="http://schemas.microsoft.com/office/drawing/2014/main" id="{B9E6F735-0025-BD2A-0F22-EC9F4ECA9BCC}"/>
              </a:ext>
            </a:extLst>
          </p:cNvPr>
          <p:cNvPicPr>
            <a:picLocks noChangeAspect="1"/>
          </p:cNvPicPr>
          <p:nvPr/>
        </p:nvPicPr>
        <p:blipFill>
          <a:blip r:embed="rId2"/>
          <a:stretch>
            <a:fillRect/>
          </a:stretch>
        </p:blipFill>
        <p:spPr>
          <a:xfrm>
            <a:off x="454395" y="358142"/>
            <a:ext cx="11283210" cy="6141715"/>
          </a:xfrm>
          <a:prstGeom prst="rect">
            <a:avLst/>
          </a:prstGeom>
        </p:spPr>
      </p:pic>
    </p:spTree>
    <p:extLst>
      <p:ext uri="{BB962C8B-B14F-4D97-AF65-F5344CB8AC3E}">
        <p14:creationId xmlns:p14="http://schemas.microsoft.com/office/powerpoint/2010/main" val="154815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Content Placeholder 3" descr="bookParts.jpg"/>
          <p:cNvPicPr>
            <a:picLocks noChangeAspect="1"/>
          </p:cNvPicPr>
          <p:nvPr/>
        </p:nvPicPr>
        <p:blipFill>
          <a:blip r:embed="rId2">
            <a:extLst>
              <a:ext uri="{28A0092B-C50C-407E-A947-70E740481C1C}">
                <a14:useLocalDpi xmlns:a14="http://schemas.microsoft.com/office/drawing/2010/main" val="0"/>
              </a:ext>
            </a:extLst>
          </a:blip>
          <a:srcRect l="-66663" r="-66663"/>
          <a:stretch>
            <a:fillRect/>
          </a:stretch>
        </p:blipFill>
        <p:spPr bwMode="auto">
          <a:xfrm>
            <a:off x="1752601" y="762000"/>
            <a:ext cx="8685213"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60A7136-4151-7842-B751-24DB3D137E9C}"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{F3C87CBC-CEC1-0740-ACE4-7D0573C78CCD}tf10001063</Template>
  <TotalTime>129</TotalTime>
  <Words>503</Words>
  <Application>Microsoft Macintosh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Book</vt:lpstr>
      <vt:lpstr>Century Gothic</vt:lpstr>
      <vt:lpstr>Helvetica Neue</vt:lpstr>
      <vt:lpstr>Mesh</vt:lpstr>
      <vt:lpstr>Introduction to  XML and TEI</vt:lpstr>
      <vt:lpstr>PowerPoint Presentation</vt:lpstr>
      <vt:lpstr>XML, TEI, HTML, CSS ? </vt:lpstr>
      <vt:lpstr>PowerPoint Presentation</vt:lpstr>
      <vt:lpstr>Vocabulary</vt:lpstr>
      <vt:lpstr>Descriptive vs Presentational Markup</vt:lpstr>
      <vt:lpstr>Parts of a TEI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XML and TEI</dc:title>
  <dc:creator>Liebe, Lauren E</dc:creator>
  <cp:lastModifiedBy>Liebe, Lauren E</cp:lastModifiedBy>
  <cp:revision>2</cp:revision>
  <dcterms:created xsi:type="dcterms:W3CDTF">2023-01-27T21:02:41Z</dcterms:created>
  <dcterms:modified xsi:type="dcterms:W3CDTF">2023-01-31T19:25:29Z</dcterms:modified>
</cp:coreProperties>
</file>