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72" r:id="rId2"/>
    <p:sldId id="262" r:id="rId3"/>
    <p:sldId id="273" r:id="rId4"/>
    <p:sldId id="274" r:id="rId5"/>
    <p:sldId id="275" r:id="rId6"/>
    <p:sldId id="276" r:id="rId7"/>
    <p:sldId id="277" r:id="rId8"/>
    <p:sldId id="278" r:id="rId9"/>
    <p:sldId id="279" r:id="rId10"/>
    <p:sldId id="283" r:id="rId1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E6"/>
    <a:srgbClr val="0033CC"/>
    <a:srgbClr val="0000FF"/>
    <a:srgbClr val="0066FF"/>
    <a:srgbClr val="00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B2F03DB-6CC5-493A-A550-9938DBE087E3}" type="datetimeFigureOut">
              <a:rPr lang="fr-CH" smtClean="0"/>
              <a:t>19.05.2016</a:t>
            </a:fld>
            <a:endParaRPr lang="fr-CH"/>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4E75DEAB-0DF1-479C-A41C-BF679787C7C6}" type="slidenum">
              <a:rPr lang="fr-CH" smtClean="0"/>
              <a:t>‹#›</a:t>
            </a:fld>
            <a:endParaRPr lang="fr-CH"/>
          </a:p>
        </p:txBody>
      </p:sp>
    </p:spTree>
    <p:extLst>
      <p:ext uri="{BB962C8B-B14F-4D97-AF65-F5344CB8AC3E}">
        <p14:creationId xmlns:p14="http://schemas.microsoft.com/office/powerpoint/2010/main" val="37535318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322141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61242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136004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415623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309072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54057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404343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407843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277520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233171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39322B-756A-4973-B883-18376471660F}" type="datetimeFigureOut">
              <a:rPr lang="en-GB" smtClean="0"/>
              <a:t>19/05/2016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4C8CED-A1EB-4C82-877B-ADFF51058EE0}" type="slidenum">
              <a:rPr lang="en-GB" smtClean="0"/>
              <a:t>‹#›</a:t>
            </a:fld>
            <a:endParaRPr lang="en-GB" dirty="0"/>
          </a:p>
        </p:txBody>
      </p:sp>
    </p:spTree>
    <p:extLst>
      <p:ext uri="{BB962C8B-B14F-4D97-AF65-F5344CB8AC3E}">
        <p14:creationId xmlns:p14="http://schemas.microsoft.com/office/powerpoint/2010/main" val="175851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9322B-756A-4973-B883-18376471660F}" type="datetimeFigureOut">
              <a:rPr lang="en-GB" smtClean="0"/>
              <a:t>19/05/2016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C8CED-A1EB-4C82-877B-ADFF51058EE0}" type="slidenum">
              <a:rPr lang="en-GB" smtClean="0"/>
              <a:t>‹#›</a:t>
            </a:fld>
            <a:endParaRPr lang="en-GB" dirty="0"/>
          </a:p>
        </p:txBody>
      </p:sp>
    </p:spTree>
    <p:extLst>
      <p:ext uri="{BB962C8B-B14F-4D97-AF65-F5344CB8AC3E}">
        <p14:creationId xmlns:p14="http://schemas.microsoft.com/office/powerpoint/2010/main" val="3379737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38291" y="2125598"/>
            <a:ext cx="842493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algn="just" fontAlgn="base">
              <a:spcBef>
                <a:spcPct val="0"/>
              </a:spcBef>
              <a:spcAft>
                <a:spcPct val="0"/>
              </a:spcAft>
              <a:buFont typeface="Wingdings" panose="05000000000000000000" pitchFamily="2" charset="2"/>
              <a:buChar char="§"/>
            </a:pPr>
            <a:r>
              <a:rPr kumimoji="0" lang="fr-CH" altLang="en-US"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itchFamily="18" charset="0"/>
              </a:rPr>
              <a:t>Vous allez </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commencer ce jeu avec CHF 12.- et vous allez jouer avec des unités de 20 centimes.</a:t>
            </a:r>
            <a:endParaRPr kumimoji="0" lang="fr-CH" altLang="en-US" sz="1200" b="0" i="0" u="none" strike="noStrike" cap="none" normalizeH="0" baseline="0" dirty="0" smtClean="0">
              <a:ln>
                <a:noFill/>
              </a:ln>
              <a:effectLst/>
              <a:latin typeface="Times New Roman" pitchFamily="18" charset="0"/>
              <a:ea typeface="Calibri" pitchFamily="34" charset="0"/>
              <a:cs typeface="Times New Roman" pitchFamily="18" charset="0"/>
            </a:endParaRPr>
          </a:p>
          <a:p>
            <a:pPr lvl="0" algn="just" fontAlgn="base">
              <a:spcBef>
                <a:spcPct val="0"/>
              </a:spcBef>
              <a:spcAft>
                <a:spcPct val="0"/>
              </a:spcAft>
            </a:pPr>
            <a:endParaRPr kumimoji="0" lang="fr-CH" altLang="en-US" sz="1200" b="0" i="0" u="none" strike="noStrike" cap="none" normalizeH="0" baseline="0" dirty="0" smtClean="0">
              <a:ln>
                <a:noFill/>
              </a:ln>
              <a:effectLst/>
              <a:latin typeface="Times New Roman" pitchFamily="18" charset="0"/>
              <a:ea typeface="Calibri" pitchFamily="34" charset="0"/>
              <a:cs typeface="Times New Roman" pitchFamily="18" charset="0"/>
            </a:endParaRPr>
          </a:p>
          <a:p>
            <a:pPr marL="171450" lvl="0" indent="-171450" algn="just" fontAlgn="base">
              <a:spcBef>
                <a:spcPct val="0"/>
              </a:spcBef>
              <a:spcAft>
                <a:spcPct val="0"/>
              </a:spcAft>
              <a:buFont typeface="Wingdings" panose="05000000000000000000" pitchFamily="2" charset="2"/>
              <a:buChar char="§"/>
            </a:pP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Vous et l’autre participant devrez décider</a:t>
            </a:r>
            <a:r>
              <a:rPr kumimoji="0" lang="fr-CH" altLang="en-US" b="0" i="0" u="none" strike="noStrike" cap="none" normalizeH="0" dirty="0" smtClean="0">
                <a:ln>
                  <a:noFill/>
                </a:ln>
                <a:effectLst/>
                <a:latin typeface="Times New Roman" pitchFamily="18" charset="0"/>
                <a:ea typeface="Calibri" pitchFamily="34" charset="0"/>
                <a:cs typeface="Times New Roman" pitchFamily="18" charset="0"/>
              </a:rPr>
              <a:t> de la manière dont vous souhaitez répartir cette somme.</a:t>
            </a:r>
          </a:p>
          <a:p>
            <a:pPr lvl="0" algn="just" fontAlgn="base">
              <a:spcBef>
                <a:spcPct val="0"/>
              </a:spcBef>
              <a:spcAft>
                <a:spcPct val="0"/>
              </a:spcAft>
            </a:pPr>
            <a:endParaRPr lang="fr-CH" altLang="en-US" sz="1200" dirty="0">
              <a:latin typeface="Times New Roman" pitchFamily="18" charset="0"/>
              <a:ea typeface="Calibri" pitchFamily="34" charset="0"/>
              <a:cs typeface="Times New Roman" pitchFamily="18" charset="0"/>
            </a:endParaRPr>
          </a:p>
          <a:p>
            <a:pPr marL="171450" lvl="0" indent="-171450" algn="just" fontAlgn="base">
              <a:spcBef>
                <a:spcPct val="0"/>
              </a:spcBef>
              <a:spcAft>
                <a:spcPct val="0"/>
              </a:spcAft>
              <a:buFont typeface="Wingdings" panose="05000000000000000000" pitchFamily="2" charset="2"/>
              <a:buChar char="§"/>
            </a:pPr>
            <a:r>
              <a:rPr kumimoji="0" lang="fr-CH" altLang="en-US" b="0" i="0" u="none" strike="noStrike" cap="none" normalizeH="0" dirty="0" smtClean="0">
                <a:ln>
                  <a:noFill/>
                </a:ln>
                <a:effectLst/>
                <a:latin typeface="Times New Roman" pitchFamily="18" charset="0"/>
                <a:ea typeface="Calibri" pitchFamily="34" charset="0"/>
                <a:cs typeface="Times New Roman" pitchFamily="18" charset="0"/>
              </a:rPr>
              <a:t> Vous pouvez placer votre somme dans un compte privé ou dans un projet.</a:t>
            </a:r>
          </a:p>
        </p:txBody>
      </p:sp>
      <p:sp>
        <p:nvSpPr>
          <p:cNvPr id="9" name="TextBox 8"/>
          <p:cNvSpPr txBox="1"/>
          <p:nvPr/>
        </p:nvSpPr>
        <p:spPr>
          <a:xfrm>
            <a:off x="4514755" y="6042193"/>
            <a:ext cx="4248472" cy="646331"/>
          </a:xfrm>
          <a:prstGeom prst="rect">
            <a:avLst/>
          </a:prstGeom>
          <a:noFill/>
        </p:spPr>
        <p:txBody>
          <a:bodyPr wrap="square" rtlCol="0">
            <a:spAutoFit/>
          </a:bodyPr>
          <a:lstStyle/>
          <a:p>
            <a:pPr algn="just"/>
            <a:r>
              <a:rPr lang="fr-CH" dirty="0" smtClean="0">
                <a:solidFill>
                  <a:srgbClr val="FF0000"/>
                </a:solidFill>
                <a:latin typeface="Times New Roman" panose="02020603050405020304" pitchFamily="18" charset="0"/>
                <a:cs typeface="Times New Roman" panose="02020603050405020304" pitchFamily="18" charset="0"/>
              </a:rPr>
              <a:t>Page time:</a:t>
            </a:r>
          </a:p>
          <a:p>
            <a:pPr algn="just"/>
            <a:r>
              <a:rPr lang="fr-CH" dirty="0" smtClean="0">
                <a:solidFill>
                  <a:srgbClr val="FF0000"/>
                </a:solidFill>
                <a:latin typeface="Times New Roman" panose="02020603050405020304" pitchFamily="18" charset="0"/>
                <a:cs typeface="Times New Roman" panose="02020603050405020304" pitchFamily="18" charset="0"/>
              </a:rPr>
              <a:t>no limit / changes with click on </a:t>
            </a:r>
            <a:r>
              <a:rPr lang="fr-CH" dirty="0">
                <a:solidFill>
                  <a:srgbClr val="FF0000"/>
                </a:solidFill>
                <a:latin typeface="Times New Roman" panose="02020603050405020304" pitchFamily="18" charset="0"/>
                <a:cs typeface="Times New Roman" panose="02020603050405020304" pitchFamily="18" charset="0"/>
              </a:rPr>
              <a:t>"</a:t>
            </a:r>
            <a:r>
              <a:rPr lang="fr-CH" dirty="0" smtClean="0">
                <a:solidFill>
                  <a:srgbClr val="FF0000"/>
                </a:solidFill>
                <a:latin typeface="Times New Roman" panose="02020603050405020304" pitchFamily="18" charset="0"/>
                <a:cs typeface="Times New Roman" panose="02020603050405020304" pitchFamily="18" charset="0"/>
              </a:rPr>
              <a:t>suivant"</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CH" b="1" dirty="0" smtClean="0">
                <a:latin typeface="Times New Roman" panose="02020603050405020304" pitchFamily="18" charset="0"/>
                <a:cs typeface="Times New Roman" panose="02020603050405020304" pitchFamily="18" charset="0"/>
              </a:rPr>
              <a:t>Jeu 2</a:t>
            </a:r>
            <a:endParaRPr lang="en-GB" b="1" dirty="0">
              <a:latin typeface="Times New Roman" panose="02020603050405020304" pitchFamily="18" charset="0"/>
              <a:cs typeface="Times New Roman" panose="02020603050405020304" pitchFamily="18" charset="0"/>
            </a:endParaRPr>
          </a:p>
        </p:txBody>
      </p:sp>
      <p:sp>
        <p:nvSpPr>
          <p:cNvPr id="7"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38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H" b="1" dirty="0" smtClean="0">
                <a:solidFill>
                  <a:srgbClr val="0037E6"/>
                </a:solidFill>
                <a:latin typeface="Times New Roman" panose="02020603050405020304" pitchFamily="18" charset="0"/>
                <a:cs typeface="Times New Roman" panose="02020603050405020304" pitchFamily="18" charset="0"/>
              </a:rPr>
              <a:t>Merci beaucoup pour </a:t>
            </a:r>
            <a:br>
              <a:rPr lang="fr-CH" b="1" dirty="0" smtClean="0">
                <a:solidFill>
                  <a:srgbClr val="0037E6"/>
                </a:solidFill>
                <a:latin typeface="Times New Roman" panose="02020603050405020304" pitchFamily="18" charset="0"/>
                <a:cs typeface="Times New Roman" panose="02020603050405020304" pitchFamily="18" charset="0"/>
              </a:rPr>
            </a:br>
            <a:r>
              <a:rPr lang="fr-CH" b="1" dirty="0" smtClean="0">
                <a:solidFill>
                  <a:srgbClr val="0037E6"/>
                </a:solidFill>
                <a:latin typeface="Times New Roman" panose="02020603050405020304" pitchFamily="18" charset="0"/>
                <a:cs typeface="Times New Roman" panose="02020603050405020304" pitchFamily="18" charset="0"/>
              </a:rPr>
              <a:t>votre participation!</a:t>
            </a:r>
            <a:endParaRPr lang="fr-CH" b="1" dirty="0">
              <a:solidFill>
                <a:srgbClr val="0037E6"/>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736" y="5229200"/>
            <a:ext cx="2376264" cy="1585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64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a:latin typeface="Times New Roman" panose="02020603050405020304" pitchFamily="18" charset="0"/>
                <a:cs typeface="Times New Roman" panose="02020603050405020304" pitchFamily="18" charset="0"/>
              </a:rPr>
              <a:t>Compte </a:t>
            </a:r>
            <a:r>
              <a:rPr lang="fr-CH" b="1" dirty="0" smtClean="0">
                <a:latin typeface="Times New Roman" panose="02020603050405020304" pitchFamily="18" charset="0"/>
                <a:cs typeface="Times New Roman" panose="02020603050405020304" pitchFamily="18" charset="0"/>
              </a:rPr>
              <a:t>privé</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4525963"/>
          </a:xfrm>
        </p:spPr>
        <p:txBody>
          <a:bodyPr>
            <a:normAutofit/>
          </a:bodyPr>
          <a:lstStyle/>
          <a:p>
            <a:pPr marL="0" indent="0" algn="just">
              <a:buNone/>
            </a:pPr>
            <a:r>
              <a:rPr lang="fr-CH" sz="2500" dirty="0" smtClean="0">
                <a:latin typeface="Times New Roman" panose="02020603050405020304" pitchFamily="18" charset="0"/>
                <a:cs typeface="Times New Roman" panose="02020603050405020304" pitchFamily="18" charset="0"/>
              </a:rPr>
              <a:t>Vous êtes le </a:t>
            </a:r>
            <a:r>
              <a:rPr lang="fr-CH" sz="2500" u="sng" dirty="0" smtClean="0">
                <a:latin typeface="Times New Roman" panose="02020603050405020304" pitchFamily="18" charset="0"/>
                <a:cs typeface="Times New Roman" panose="02020603050405020304" pitchFamily="18" charset="0"/>
              </a:rPr>
              <a:t>seul</a:t>
            </a:r>
            <a:r>
              <a:rPr lang="fr-CH" sz="2500" dirty="0" smtClean="0">
                <a:latin typeface="Times New Roman" panose="02020603050405020304" pitchFamily="18" charset="0"/>
                <a:cs typeface="Times New Roman" panose="02020603050405020304" pitchFamily="18" charset="0"/>
              </a:rPr>
              <a:t> à pouvoir placer des centimes dans votre compte privé et chaque centime est pour vous.</a:t>
            </a:r>
            <a:endParaRPr lang="en-GB" sz="2500" dirty="0">
              <a:latin typeface="Times New Roman" panose="02020603050405020304" pitchFamily="18" charset="0"/>
              <a:cs typeface="Times New Roman" panose="02020603050405020304" pitchFamily="18" charset="0"/>
            </a:endParaRPr>
          </a:p>
          <a:p>
            <a:pPr marL="0" indent="0" algn="just">
              <a:buNone/>
            </a:pPr>
            <a:endParaRPr lang="fr-CH" dirty="0" smtClean="0">
              <a:latin typeface="Times New Roman" panose="02020603050405020304" pitchFamily="18" charset="0"/>
              <a:cs typeface="Times New Roman" panose="02020603050405020304" pitchFamily="18" charset="0"/>
            </a:endParaRPr>
          </a:p>
          <a:p>
            <a:pPr marL="0" indent="0" algn="just">
              <a:buNone/>
            </a:pPr>
            <a:r>
              <a:rPr lang="fr-CH" sz="2500" u="sng" dirty="0" smtClean="0">
                <a:latin typeface="Times New Roman" panose="02020603050405020304" pitchFamily="18" charset="0"/>
                <a:cs typeface="Times New Roman" panose="02020603050405020304" pitchFamily="18" charset="0"/>
              </a:rPr>
              <a:t>Exemples</a:t>
            </a:r>
            <a:r>
              <a:rPr lang="fr-CH" sz="2500" dirty="0" smtClean="0">
                <a:latin typeface="Times New Roman" panose="02020603050405020304" pitchFamily="18" charset="0"/>
                <a:cs typeface="Times New Roman" panose="02020603050405020304" pitchFamily="18" charset="0"/>
              </a:rPr>
              <a:t>:</a:t>
            </a:r>
            <a:endParaRPr lang="fr-CH" sz="2500" dirty="0">
              <a:latin typeface="Times New Roman" panose="02020603050405020304" pitchFamily="18" charset="0"/>
              <a:cs typeface="Times New Roman" panose="02020603050405020304" pitchFamily="18" charset="0"/>
            </a:endParaRPr>
          </a:p>
          <a:p>
            <a:pPr marL="0" indent="0" algn="just">
              <a:buNone/>
            </a:pPr>
            <a:endParaRPr lang="fr-CH"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fr-CH" sz="2500" dirty="0">
                <a:latin typeface="Times New Roman" panose="02020603050405020304" pitchFamily="18" charset="0"/>
                <a:cs typeface="Times New Roman" panose="02020603050405020304" pitchFamily="18" charset="0"/>
              </a:rPr>
              <a:t>S</a:t>
            </a:r>
            <a:r>
              <a:rPr lang="fr-CH" sz="2500" dirty="0" smtClean="0">
                <a:latin typeface="Times New Roman" panose="02020603050405020304" pitchFamily="18" charset="0"/>
                <a:cs typeface="Times New Roman" panose="02020603050405020304" pitchFamily="18" charset="0"/>
              </a:rPr>
              <a:t>i vous laissez </a:t>
            </a:r>
            <a:r>
              <a:rPr lang="fr-CH" sz="2500" dirty="0">
                <a:latin typeface="Times New Roman" panose="02020603050405020304" pitchFamily="18" charset="0"/>
                <a:cs typeface="Times New Roman" panose="02020603050405020304" pitchFamily="18" charset="0"/>
              </a:rPr>
              <a:t>la totalité </a:t>
            </a:r>
            <a:r>
              <a:rPr lang="fr-CH" sz="2500" dirty="0" smtClean="0">
                <a:latin typeface="Times New Roman" panose="02020603050405020304" pitchFamily="18" charset="0"/>
                <a:cs typeface="Times New Roman" panose="02020603050405020304" pitchFamily="18" charset="0"/>
              </a:rPr>
              <a:t>dans </a:t>
            </a:r>
            <a:r>
              <a:rPr lang="fr-CH" sz="2500" dirty="0">
                <a:latin typeface="Times New Roman" panose="02020603050405020304" pitchFamily="18" charset="0"/>
                <a:cs typeface="Times New Roman" panose="02020603050405020304" pitchFamily="18" charset="0"/>
              </a:rPr>
              <a:t>votre compte privé, le revenu </a:t>
            </a:r>
            <a:r>
              <a:rPr lang="fr-CH" sz="2500" dirty="0" smtClean="0">
                <a:latin typeface="Times New Roman" panose="02020603050405020304" pitchFamily="18" charset="0"/>
                <a:cs typeface="Times New Roman" panose="02020603050405020304" pitchFamily="18" charset="0"/>
              </a:rPr>
              <a:t>sera </a:t>
            </a:r>
            <a:r>
              <a:rPr lang="fr-CH" sz="2500" dirty="0">
                <a:latin typeface="Times New Roman" panose="02020603050405020304" pitchFamily="18" charset="0"/>
                <a:cs typeface="Times New Roman" panose="02020603050405020304" pitchFamily="18" charset="0"/>
              </a:rPr>
              <a:t>de </a:t>
            </a:r>
            <a:r>
              <a:rPr lang="fr-CH" sz="2500" dirty="0" smtClean="0">
                <a:latin typeface="Times New Roman" panose="02020603050405020304" pitchFamily="18" charset="0"/>
                <a:cs typeface="Times New Roman" panose="02020603050405020304" pitchFamily="18" charset="0"/>
              </a:rPr>
              <a:t>CHF 12.-</a:t>
            </a:r>
            <a:endParaRPr lang="en-GB" sz="2500"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
        <p:nvSpPr>
          <p:cNvPr id="5"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
        <p:nvSpPr>
          <p:cNvPr id="6" name="TextBox 8"/>
          <p:cNvSpPr txBox="1"/>
          <p:nvPr/>
        </p:nvSpPr>
        <p:spPr>
          <a:xfrm>
            <a:off x="4514755" y="6042193"/>
            <a:ext cx="4248472" cy="646331"/>
          </a:xfrm>
          <a:prstGeom prst="rect">
            <a:avLst/>
          </a:prstGeom>
          <a:noFill/>
        </p:spPr>
        <p:txBody>
          <a:bodyPr wrap="square" rtlCol="0">
            <a:spAutoFit/>
          </a:bodyPr>
          <a:lstStyle/>
          <a:p>
            <a:pPr algn="just"/>
            <a:r>
              <a:rPr lang="fr-CH" dirty="0" smtClean="0">
                <a:solidFill>
                  <a:srgbClr val="FF0000"/>
                </a:solidFill>
                <a:latin typeface="Times New Roman" panose="02020603050405020304" pitchFamily="18" charset="0"/>
                <a:cs typeface="Times New Roman" panose="02020603050405020304" pitchFamily="18" charset="0"/>
              </a:rPr>
              <a:t>Page time:</a:t>
            </a:r>
          </a:p>
          <a:p>
            <a:pPr algn="just"/>
            <a:r>
              <a:rPr lang="fr-CH" dirty="0" smtClean="0">
                <a:solidFill>
                  <a:srgbClr val="FF0000"/>
                </a:solidFill>
                <a:latin typeface="Times New Roman" panose="02020603050405020304" pitchFamily="18" charset="0"/>
                <a:cs typeface="Times New Roman" panose="02020603050405020304" pitchFamily="18" charset="0"/>
              </a:rPr>
              <a:t>no limit / changes with click on </a:t>
            </a:r>
            <a:r>
              <a:rPr lang="fr-CH" dirty="0">
                <a:solidFill>
                  <a:srgbClr val="FF0000"/>
                </a:solidFill>
                <a:latin typeface="Times New Roman" panose="02020603050405020304" pitchFamily="18" charset="0"/>
                <a:cs typeface="Times New Roman" panose="02020603050405020304" pitchFamily="18" charset="0"/>
              </a:rPr>
              <a:t>"</a:t>
            </a:r>
            <a:r>
              <a:rPr lang="fr-CH" dirty="0" smtClean="0">
                <a:solidFill>
                  <a:srgbClr val="FF0000"/>
                </a:solidFill>
                <a:latin typeface="Times New Roman" panose="02020603050405020304" pitchFamily="18" charset="0"/>
                <a:cs typeface="Times New Roman" panose="02020603050405020304" pitchFamily="18" charset="0"/>
              </a:rPr>
              <a:t>suivant"</a:t>
            </a:r>
            <a:endParaRPr lang="en-GB"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85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Projet</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4853136"/>
          </a:xfrm>
        </p:spPr>
        <p:txBody>
          <a:bodyPr>
            <a:normAutofit fontScale="85000" lnSpcReduction="20000"/>
          </a:bodyPr>
          <a:lstStyle/>
          <a:p>
            <a:pPr marL="0" indent="0" algn="just">
              <a:buNone/>
            </a:pPr>
            <a:r>
              <a:rPr lang="fr-CH" dirty="0">
                <a:latin typeface="Times New Roman" panose="02020603050405020304" pitchFamily="18" charset="0"/>
                <a:cs typeface="Times New Roman" panose="02020603050405020304" pitchFamily="18" charset="0"/>
              </a:rPr>
              <a:t>V</a:t>
            </a:r>
            <a:r>
              <a:rPr lang="fr-CH" dirty="0" smtClean="0">
                <a:latin typeface="Times New Roman" panose="02020603050405020304" pitchFamily="18" charset="0"/>
                <a:cs typeface="Times New Roman" panose="02020603050405020304" pitchFamily="18" charset="0"/>
              </a:rPr>
              <a:t>ous et/ou l’autre participant pouvez placer des centimes dans le projet. À la fin, le montant total sera multiplié par 1.6 puis divisé entre vous deux.</a:t>
            </a:r>
            <a:endParaRPr lang="en-GB" dirty="0">
              <a:latin typeface="Times New Roman" panose="02020603050405020304" pitchFamily="18" charset="0"/>
              <a:cs typeface="Times New Roman" panose="02020603050405020304" pitchFamily="18" charset="0"/>
            </a:endParaRPr>
          </a:p>
          <a:p>
            <a:pPr marL="0" indent="0" algn="just">
              <a:buNone/>
            </a:pPr>
            <a:endParaRPr lang="fr-CH" dirty="0" smtClean="0">
              <a:latin typeface="Times New Roman" panose="02020603050405020304" pitchFamily="18" charset="0"/>
              <a:cs typeface="Times New Roman" panose="02020603050405020304" pitchFamily="18" charset="0"/>
            </a:endParaRPr>
          </a:p>
          <a:p>
            <a:pPr marL="0" indent="0" algn="just">
              <a:buNone/>
            </a:pPr>
            <a:r>
              <a:rPr lang="fr-CH" u="sng" dirty="0" smtClean="0">
                <a:latin typeface="Times New Roman" panose="02020603050405020304" pitchFamily="18" charset="0"/>
                <a:cs typeface="Times New Roman" panose="02020603050405020304" pitchFamily="18" charset="0"/>
              </a:rPr>
              <a:t>Exemples</a:t>
            </a:r>
            <a:r>
              <a:rPr lang="fr-CH" dirty="0" smtClean="0">
                <a:latin typeface="Times New Roman" panose="02020603050405020304" pitchFamily="18" charset="0"/>
                <a:cs typeface="Times New Roman" panose="02020603050405020304" pitchFamily="18" charset="0"/>
              </a:rPr>
              <a:t>:</a:t>
            </a:r>
            <a:endParaRPr lang="fr-CH" dirty="0">
              <a:latin typeface="Times New Roman" panose="02020603050405020304" pitchFamily="18" charset="0"/>
              <a:cs typeface="Times New Roman" panose="02020603050405020304" pitchFamily="18" charset="0"/>
            </a:endParaRPr>
          </a:p>
          <a:p>
            <a:pPr marL="0" indent="0" algn="just">
              <a:buNone/>
            </a:pPr>
            <a:endParaRPr lang="fr-CH" sz="1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fr-CH" dirty="0">
                <a:latin typeface="Times New Roman" panose="02020603050405020304" pitchFamily="18" charset="0"/>
                <a:cs typeface="Times New Roman" panose="02020603050405020304" pitchFamily="18" charset="0"/>
              </a:rPr>
              <a:t>S</a:t>
            </a:r>
            <a:r>
              <a:rPr lang="fr-CH" dirty="0" smtClean="0">
                <a:latin typeface="Times New Roman" panose="02020603050405020304" pitchFamily="18" charset="0"/>
                <a:cs typeface="Times New Roman" panose="02020603050405020304" pitchFamily="18" charset="0"/>
              </a:rPr>
              <a:t>i vous et l’autre participant placez CHF 6.- dans le projet, soit CHF 12.- au total dans le projet, le revenu pour chacun de vous sera </a:t>
            </a:r>
            <a:r>
              <a:rPr lang="fr-CH" dirty="0">
                <a:latin typeface="Times New Roman" panose="02020603050405020304" pitchFamily="18" charset="0"/>
                <a:cs typeface="Times New Roman" panose="02020603050405020304" pitchFamily="18" charset="0"/>
              </a:rPr>
              <a:t>de </a:t>
            </a:r>
            <a:r>
              <a:rPr lang="fr-CH" dirty="0" smtClean="0">
                <a:latin typeface="Times New Roman" panose="02020603050405020304" pitchFamily="18" charset="0"/>
                <a:cs typeface="Times New Roman" panose="02020603050405020304" pitchFamily="18" charset="0"/>
              </a:rPr>
              <a:t>CHF 9.60.- ((12 x 1.6) /2).</a:t>
            </a:r>
          </a:p>
          <a:p>
            <a:pPr marL="0" indent="0" algn="just">
              <a:buNone/>
            </a:pPr>
            <a:endParaRPr lang="fr-CH" sz="13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fr-CH" dirty="0" smtClean="0">
                <a:latin typeface="Times New Roman" panose="02020603050405020304" pitchFamily="18" charset="0"/>
                <a:cs typeface="Times New Roman" panose="02020603050405020304" pitchFamily="18" charset="0"/>
              </a:rPr>
              <a:t>Par contre, si vous placez CHF 6.- dans le projet et l’autre participant rien, soit CHF 6.- au total dans le projet, le revenu total pour chacun de vous sera de CHF 4.80.- ((6 x 1.6) /2).</a:t>
            </a:r>
            <a:endParaRPr lang="en-GB" dirty="0">
              <a:latin typeface="Times New Roman" panose="02020603050405020304" pitchFamily="18" charset="0"/>
              <a:cs typeface="Times New Roman" panose="02020603050405020304" pitchFamily="18" charset="0"/>
            </a:endParaRPr>
          </a:p>
        </p:txBody>
      </p:sp>
      <p:sp>
        <p:nvSpPr>
          <p:cNvPr id="4"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
        <p:nvSpPr>
          <p:cNvPr id="5" name="TextBox 8"/>
          <p:cNvSpPr txBox="1"/>
          <p:nvPr/>
        </p:nvSpPr>
        <p:spPr>
          <a:xfrm>
            <a:off x="4514755" y="6042193"/>
            <a:ext cx="4248472" cy="646331"/>
          </a:xfrm>
          <a:prstGeom prst="rect">
            <a:avLst/>
          </a:prstGeom>
          <a:noFill/>
        </p:spPr>
        <p:txBody>
          <a:bodyPr wrap="square" rtlCol="0">
            <a:spAutoFit/>
          </a:bodyPr>
          <a:lstStyle/>
          <a:p>
            <a:pPr algn="just"/>
            <a:r>
              <a:rPr lang="fr-CH" dirty="0" smtClean="0">
                <a:solidFill>
                  <a:srgbClr val="FF0000"/>
                </a:solidFill>
                <a:latin typeface="Times New Roman" panose="02020603050405020304" pitchFamily="18" charset="0"/>
                <a:cs typeface="Times New Roman" panose="02020603050405020304" pitchFamily="18" charset="0"/>
              </a:rPr>
              <a:t>Page time:</a:t>
            </a:r>
          </a:p>
          <a:p>
            <a:pPr algn="just"/>
            <a:r>
              <a:rPr lang="fr-CH" dirty="0" smtClean="0">
                <a:solidFill>
                  <a:srgbClr val="FF0000"/>
                </a:solidFill>
                <a:latin typeface="Times New Roman" panose="02020603050405020304" pitchFamily="18" charset="0"/>
                <a:cs typeface="Times New Roman" panose="02020603050405020304" pitchFamily="18" charset="0"/>
              </a:rPr>
              <a:t>no limit / changes with click on </a:t>
            </a:r>
            <a:r>
              <a:rPr lang="fr-CH" dirty="0">
                <a:solidFill>
                  <a:srgbClr val="FF0000"/>
                </a:solidFill>
                <a:latin typeface="Times New Roman" panose="02020603050405020304" pitchFamily="18" charset="0"/>
                <a:cs typeface="Times New Roman" panose="02020603050405020304" pitchFamily="18" charset="0"/>
              </a:rPr>
              <a:t>"</a:t>
            </a:r>
            <a:r>
              <a:rPr lang="fr-CH" dirty="0" smtClean="0">
                <a:solidFill>
                  <a:srgbClr val="FF0000"/>
                </a:solidFill>
                <a:latin typeface="Times New Roman" panose="02020603050405020304" pitchFamily="18" charset="0"/>
                <a:cs typeface="Times New Roman" panose="02020603050405020304" pitchFamily="18" charset="0"/>
              </a:rPr>
              <a:t>suivant"</a:t>
            </a:r>
            <a:endParaRPr lang="en-GB"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9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Revenu total</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fr-CH" sz="3000" dirty="0" smtClean="0">
                <a:latin typeface="Times New Roman" panose="02020603050405020304" pitchFamily="18" charset="0"/>
                <a:cs typeface="Times New Roman" panose="02020603050405020304" pitchFamily="18" charset="0"/>
              </a:rPr>
              <a:t>Votre revenu total sera la somme de votre revenu sur votre compte privé et de votre revenu sur le projet selon la règle suivante:</a:t>
            </a:r>
            <a:endParaRPr lang="en-GB" sz="3000" dirty="0" smtClean="0">
              <a:latin typeface="Times New Roman" panose="02020603050405020304" pitchFamily="18" charset="0"/>
              <a:cs typeface="Times New Roman" panose="02020603050405020304" pitchFamily="18" charset="0"/>
            </a:endParaRPr>
          </a:p>
          <a:p>
            <a:pPr marL="0" indent="0" algn="just">
              <a:buNone/>
            </a:pPr>
            <a:endParaRPr lang="fr-CH" dirty="0" smtClean="0">
              <a:latin typeface="Times New Roman" panose="02020603050405020304" pitchFamily="18" charset="0"/>
              <a:cs typeface="Times New Roman" panose="02020603050405020304" pitchFamily="18" charset="0"/>
            </a:endParaRPr>
          </a:p>
          <a:p>
            <a:pPr marL="0" indent="0" algn="ctr">
              <a:buNone/>
            </a:pPr>
            <a:r>
              <a:rPr lang="fr-CH" b="1" dirty="0" smtClean="0">
                <a:latin typeface="Times New Roman" panose="02020603050405020304" pitchFamily="18" charset="0"/>
                <a:cs typeface="Times New Roman" panose="02020603050405020304" pitchFamily="18" charset="0"/>
              </a:rPr>
              <a:t>REVENU TOTAL = revenu</a:t>
            </a:r>
            <a:r>
              <a:rPr lang="fr-CH" sz="2000" b="1" baseline="-25000" dirty="0" smtClean="0">
                <a:latin typeface="Times New Roman" panose="02020603050405020304" pitchFamily="18" charset="0"/>
                <a:cs typeface="Times New Roman" panose="02020603050405020304" pitchFamily="18" charset="0"/>
              </a:rPr>
              <a:t>compte privé</a:t>
            </a:r>
            <a:r>
              <a:rPr lang="fr-CH" b="1" dirty="0" smtClean="0">
                <a:latin typeface="Times New Roman" panose="02020603050405020304" pitchFamily="18" charset="0"/>
                <a:cs typeface="Times New Roman" panose="02020603050405020304" pitchFamily="18" charset="0"/>
              </a:rPr>
              <a:t> + revenu</a:t>
            </a:r>
            <a:r>
              <a:rPr lang="fr-CH" sz="2000" b="1" baseline="-25000" dirty="0" smtClean="0">
                <a:latin typeface="Times New Roman" panose="02020603050405020304" pitchFamily="18" charset="0"/>
                <a:cs typeface="Times New Roman" panose="02020603050405020304" pitchFamily="18" charset="0"/>
              </a:rPr>
              <a:t>projet*</a:t>
            </a:r>
            <a:endParaRPr lang="en-GB" sz="2000" b="1" baseline="-25000" dirty="0">
              <a:latin typeface="Times New Roman" panose="02020603050405020304" pitchFamily="18" charset="0"/>
              <a:cs typeface="Times New Roman" panose="02020603050405020304" pitchFamily="18" charset="0"/>
            </a:endParaRPr>
          </a:p>
          <a:p>
            <a:pPr marL="0" indent="0" algn="just">
              <a:buNone/>
            </a:pPr>
            <a:endParaRPr lang="en-GB" dirty="0" smtClean="0">
              <a:latin typeface="Times New Roman" panose="02020603050405020304" pitchFamily="18" charset="0"/>
              <a:cs typeface="Times New Roman" panose="02020603050405020304" pitchFamily="18" charset="0"/>
            </a:endParaRPr>
          </a:p>
          <a:p>
            <a:pPr marL="0" indent="0" algn="just">
              <a:buNone/>
            </a:pPr>
            <a:r>
              <a:rPr lang="en-GB" sz="1600" dirty="0" smtClean="0">
                <a:latin typeface="Times New Roman" panose="02020603050405020304" pitchFamily="18" charset="0"/>
                <a:cs typeface="Times New Roman" panose="02020603050405020304" pitchFamily="18" charset="0"/>
              </a:rPr>
              <a:t>* (total du </a:t>
            </a:r>
            <a:r>
              <a:rPr lang="en-GB" sz="1600" dirty="0" err="1" smtClean="0">
                <a:latin typeface="Times New Roman" panose="02020603050405020304" pitchFamily="18" charset="0"/>
                <a:cs typeface="Times New Roman" panose="02020603050405020304" pitchFamily="18" charset="0"/>
              </a:rPr>
              <a:t>projet</a:t>
            </a:r>
            <a:r>
              <a:rPr lang="en-GB" sz="1600" dirty="0" smtClean="0">
                <a:latin typeface="Times New Roman" panose="02020603050405020304" pitchFamily="18" charset="0"/>
                <a:cs typeface="Times New Roman" panose="02020603050405020304" pitchFamily="18" charset="0"/>
              </a:rPr>
              <a:t> x 1.6) / 2</a:t>
            </a:r>
            <a:endParaRPr lang="en-GB" sz="1600" dirty="0">
              <a:latin typeface="Times New Roman" panose="02020603050405020304" pitchFamily="18" charset="0"/>
              <a:cs typeface="Times New Roman" panose="02020603050405020304" pitchFamily="18" charset="0"/>
            </a:endParaRPr>
          </a:p>
        </p:txBody>
      </p:sp>
      <p:sp>
        <p:nvSpPr>
          <p:cNvPr id="4"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
        <p:nvSpPr>
          <p:cNvPr id="5" name="TextBox 8"/>
          <p:cNvSpPr txBox="1"/>
          <p:nvPr/>
        </p:nvSpPr>
        <p:spPr>
          <a:xfrm>
            <a:off x="4514755" y="6042193"/>
            <a:ext cx="4248472" cy="646331"/>
          </a:xfrm>
          <a:prstGeom prst="rect">
            <a:avLst/>
          </a:prstGeom>
          <a:noFill/>
        </p:spPr>
        <p:txBody>
          <a:bodyPr wrap="square" rtlCol="0">
            <a:spAutoFit/>
          </a:bodyPr>
          <a:lstStyle/>
          <a:p>
            <a:pPr algn="just"/>
            <a:r>
              <a:rPr lang="fr-CH" dirty="0" smtClean="0">
                <a:solidFill>
                  <a:srgbClr val="FF0000"/>
                </a:solidFill>
                <a:latin typeface="Times New Roman" panose="02020603050405020304" pitchFamily="18" charset="0"/>
                <a:cs typeface="Times New Roman" panose="02020603050405020304" pitchFamily="18" charset="0"/>
              </a:rPr>
              <a:t>Page time:</a:t>
            </a:r>
          </a:p>
          <a:p>
            <a:pPr algn="just"/>
            <a:r>
              <a:rPr lang="fr-CH" dirty="0" smtClean="0">
                <a:solidFill>
                  <a:srgbClr val="FF0000"/>
                </a:solidFill>
                <a:latin typeface="Times New Roman" panose="02020603050405020304" pitchFamily="18" charset="0"/>
                <a:cs typeface="Times New Roman" panose="02020603050405020304" pitchFamily="18" charset="0"/>
              </a:rPr>
              <a:t>no limit / changes with click on </a:t>
            </a:r>
            <a:r>
              <a:rPr lang="fr-CH" dirty="0">
                <a:solidFill>
                  <a:srgbClr val="FF0000"/>
                </a:solidFill>
                <a:latin typeface="Times New Roman" panose="02020603050405020304" pitchFamily="18" charset="0"/>
                <a:cs typeface="Times New Roman" panose="02020603050405020304" pitchFamily="18" charset="0"/>
              </a:rPr>
              <a:t>"</a:t>
            </a:r>
            <a:r>
              <a:rPr lang="fr-CH" dirty="0" smtClean="0">
                <a:solidFill>
                  <a:srgbClr val="FF0000"/>
                </a:solidFill>
                <a:latin typeface="Times New Roman" panose="02020603050405020304" pitchFamily="18" charset="0"/>
                <a:cs typeface="Times New Roman" panose="02020603050405020304" pitchFamily="18" charset="0"/>
              </a:rPr>
              <a:t>suivant"</a:t>
            </a:r>
            <a:endParaRPr lang="en-GB"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35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Question de compréhension 1</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3568" y="1484784"/>
            <a:ext cx="8136904" cy="2677656"/>
          </a:xfrm>
          <a:prstGeom prst="rect">
            <a:avLst/>
          </a:prstGeom>
          <a:noFill/>
        </p:spPr>
        <p:txBody>
          <a:bodyPr wrap="square" rtlCol="0">
            <a:spAutoFit/>
          </a:bodyPr>
          <a:lstStyle/>
          <a:p>
            <a:pPr algn="just"/>
            <a:r>
              <a:rPr lang="fr-FR" sz="1200" dirty="0" smtClean="0">
                <a:latin typeface="Times New Roman" panose="02020603050405020304" pitchFamily="18" charset="0"/>
                <a:cs typeface="Times New Roman" panose="02020603050405020304" pitchFamily="18" charset="0"/>
              </a:rPr>
              <a:t>Avant de prendre votre décision, répondez aux questions suivantes afin de vous familiariser avec le processus de calcul des récompenses. Le programme vous laissera commencer le jeu seulement après que vous ayez répondu correctement aux questions.</a:t>
            </a:r>
          </a:p>
          <a:p>
            <a:pPr algn="just"/>
            <a:endParaRPr lang="fr-FR" dirty="0" smtClean="0">
              <a:latin typeface="Times New Roman" panose="02020603050405020304" pitchFamily="18" charset="0"/>
              <a:cs typeface="Times New Roman" panose="02020603050405020304" pitchFamily="18" charset="0"/>
            </a:endParaRPr>
          </a:p>
          <a:p>
            <a:pPr algn="just"/>
            <a:r>
              <a:rPr lang="fr-FR" dirty="0" smtClean="0">
                <a:latin typeface="Times New Roman" panose="02020603050405020304" pitchFamily="18" charset="0"/>
                <a:cs typeface="Times New Roman" panose="02020603050405020304" pitchFamily="18" charset="0"/>
              </a:rPr>
              <a:t>Si chaque personne commence avec CHF 12.- et que personne ne contribue au projet, quel sera votre revenu total? Et quel sera le revenu total de l’autre participant?</a:t>
            </a:r>
            <a:endParaRPr lang="fr-FR"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endParaRPr lang="fr-FR" dirty="0" smtClean="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(A)  CHF 12.- pour vous et CHF 12.- pour l’autre</a:t>
            </a: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(B)  CHF 15.20.- pour vous et CHF 11.20.- pour l’autre</a:t>
            </a: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(C)  CHF 14.40.- pour vous et CHF 14.40.- pour l’autre</a:t>
            </a: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(D)  CHF 8.- pour vous et CHF 12.- pour l’autre</a:t>
            </a:r>
          </a:p>
        </p:txBody>
      </p:sp>
      <p:sp>
        <p:nvSpPr>
          <p:cNvPr id="7" name="TextBox 8"/>
          <p:cNvSpPr txBox="1"/>
          <p:nvPr/>
        </p:nvSpPr>
        <p:spPr>
          <a:xfrm>
            <a:off x="2267744" y="6038418"/>
            <a:ext cx="6624736" cy="738664"/>
          </a:xfrm>
          <a:prstGeom prst="rect">
            <a:avLst/>
          </a:prstGeom>
          <a:noFill/>
        </p:spPr>
        <p:txBody>
          <a:bodyPr wrap="square" rtlCol="0">
            <a:spAutoFit/>
          </a:bodyPr>
          <a:lstStyle/>
          <a:p>
            <a:pPr algn="just"/>
            <a:r>
              <a:rPr lang="fr-CH" sz="1400" dirty="0" smtClean="0">
                <a:solidFill>
                  <a:srgbClr val="FF0000"/>
                </a:solidFill>
                <a:latin typeface="Times New Roman" panose="02020603050405020304" pitchFamily="18" charset="0"/>
                <a:cs typeface="Times New Roman" panose="02020603050405020304" pitchFamily="18" charset="0"/>
              </a:rPr>
              <a:t>Page time:</a:t>
            </a:r>
          </a:p>
          <a:p>
            <a:pPr algn="just"/>
            <a:r>
              <a:rPr lang="fr-CH" sz="1400" dirty="0" smtClean="0">
                <a:solidFill>
                  <a:srgbClr val="FF0000"/>
                </a:solidFill>
                <a:latin typeface="Times New Roman" panose="02020603050405020304" pitchFamily="18" charset="0"/>
                <a:cs typeface="Times New Roman" panose="02020603050405020304" pitchFamily="18" charset="0"/>
              </a:rPr>
              <a:t>No limit, </a:t>
            </a:r>
            <a:r>
              <a:rPr lang="fr-CH" sz="1400" b="1" dirty="0" smtClean="0">
                <a:solidFill>
                  <a:srgbClr val="FF0000"/>
                </a:solidFill>
                <a:latin typeface="Times New Roman" panose="02020603050405020304" pitchFamily="18" charset="0"/>
                <a:cs typeface="Times New Roman" panose="02020603050405020304" pitchFamily="18" charset="0"/>
              </a:rPr>
              <a:t>but</a:t>
            </a:r>
            <a:r>
              <a:rPr lang="fr-CH" sz="1400" dirty="0" smtClean="0">
                <a:solidFill>
                  <a:srgbClr val="FF0000"/>
                </a:solidFill>
                <a:latin typeface="Times New Roman" panose="02020603050405020304" pitchFamily="18" charset="0"/>
                <a:cs typeface="Times New Roman" panose="02020603050405020304" pitchFamily="18" charset="0"/>
              </a:rPr>
              <a:t> participants must get the correct answer (A) to continue to next question.</a:t>
            </a:r>
          </a:p>
          <a:p>
            <a:pPr algn="just"/>
            <a:r>
              <a:rPr lang="fr-CH" sz="1400" dirty="0" err="1">
                <a:solidFill>
                  <a:srgbClr val="FF0000"/>
                </a:solidFill>
                <a:latin typeface="Times New Roman" panose="02020603050405020304" pitchFamily="18" charset="0"/>
                <a:cs typeface="Times New Roman" panose="02020603050405020304" pitchFamily="18" charset="0"/>
              </a:rPr>
              <a:t>R</a:t>
            </a:r>
            <a:r>
              <a:rPr lang="fr-CH" sz="1400" dirty="0" err="1" smtClean="0">
                <a:solidFill>
                  <a:srgbClr val="FF0000"/>
                </a:solidFill>
                <a:latin typeface="Times New Roman" panose="02020603050405020304" pitchFamily="18" charset="0"/>
                <a:cs typeface="Times New Roman" panose="02020603050405020304" pitchFamily="18" charset="0"/>
              </a:rPr>
              <a:t>eroute</a:t>
            </a:r>
            <a:r>
              <a:rPr lang="fr-CH" sz="1400" dirty="0" smtClean="0">
                <a:solidFill>
                  <a:srgbClr val="FF0000"/>
                </a:solidFill>
                <a:latin typeface="Times New Roman" panose="02020603050405020304" pitchFamily="18" charset="0"/>
                <a:cs typeface="Times New Roman" panose="02020603050405020304" pitchFamily="18" charset="0"/>
              </a:rPr>
              <a:t> to this page in case of incorrect answer.</a:t>
            </a:r>
            <a:endParaRPr lang="en-GB" sz="1400" dirty="0">
              <a:solidFill>
                <a:srgbClr val="FF0000"/>
              </a:solidFill>
              <a:latin typeface="Times New Roman" panose="02020603050405020304" pitchFamily="18" charset="0"/>
              <a:cs typeface="Times New Roman" panose="02020603050405020304" pitchFamily="18" charset="0"/>
            </a:endParaRPr>
          </a:p>
        </p:txBody>
      </p:sp>
      <p:sp>
        <p:nvSpPr>
          <p:cNvPr id="8"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58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Question de compréhension 2</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3568" y="1484784"/>
            <a:ext cx="8136904" cy="2031325"/>
          </a:xfrm>
          <a:prstGeom prst="rect">
            <a:avLst/>
          </a:prstGeom>
          <a:noFill/>
        </p:spPr>
        <p:txBody>
          <a:bodyPr wrap="square" rtlCol="0">
            <a:spAutoFit/>
          </a:bodyPr>
          <a:lstStyle/>
          <a:p>
            <a:pPr algn="just"/>
            <a:r>
              <a:rPr lang="fr-FR" dirty="0" smtClean="0">
                <a:latin typeface="Times New Roman" panose="02020603050405020304" pitchFamily="18" charset="0"/>
                <a:cs typeface="Times New Roman" panose="02020603050405020304" pitchFamily="18" charset="0"/>
              </a:rPr>
              <a:t>Si vous et l’autre participant contribuez avec CHF 4.- chacun dans le projet, quel sera votre revenu total? Et quel sera le revenu total de l’autre participant?</a:t>
            </a:r>
          </a:p>
          <a:p>
            <a:pPr marL="285750" indent="-285750" algn="just">
              <a:buFont typeface="Courier New" panose="02070309020205020404" pitchFamily="49" charset="0"/>
              <a:buChar char="o"/>
            </a:pPr>
            <a:endParaRPr lang="fr-FR" dirty="0" smtClean="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(A)  CHF 12.- pour vous et CHF 12.-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(B)  CHF 15.20.- pour vous et CHF 11.20.-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(C)  CHF 14.40.- pour vous et CHF 14.40.-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(D)  CHF 8.- pour vous et CHF 12.- pour l’autre</a:t>
            </a:r>
          </a:p>
        </p:txBody>
      </p:sp>
      <p:sp>
        <p:nvSpPr>
          <p:cNvPr id="7" name="TextBox 8"/>
          <p:cNvSpPr txBox="1"/>
          <p:nvPr/>
        </p:nvSpPr>
        <p:spPr>
          <a:xfrm>
            <a:off x="2267744" y="6038418"/>
            <a:ext cx="6624736" cy="738664"/>
          </a:xfrm>
          <a:prstGeom prst="rect">
            <a:avLst/>
          </a:prstGeom>
          <a:noFill/>
        </p:spPr>
        <p:txBody>
          <a:bodyPr wrap="square" rtlCol="0">
            <a:spAutoFit/>
          </a:bodyPr>
          <a:lstStyle/>
          <a:p>
            <a:pPr algn="just"/>
            <a:r>
              <a:rPr lang="fr-CH" sz="1400" dirty="0" smtClean="0">
                <a:solidFill>
                  <a:srgbClr val="FF0000"/>
                </a:solidFill>
                <a:latin typeface="Times New Roman" panose="02020603050405020304" pitchFamily="18" charset="0"/>
                <a:cs typeface="Times New Roman" panose="02020603050405020304" pitchFamily="18" charset="0"/>
              </a:rPr>
              <a:t>Page time:</a:t>
            </a:r>
          </a:p>
          <a:p>
            <a:pPr algn="just"/>
            <a:r>
              <a:rPr lang="fr-CH" sz="1400" dirty="0" smtClean="0">
                <a:solidFill>
                  <a:srgbClr val="FF0000"/>
                </a:solidFill>
                <a:latin typeface="Times New Roman" panose="02020603050405020304" pitchFamily="18" charset="0"/>
                <a:cs typeface="Times New Roman" panose="02020603050405020304" pitchFamily="18" charset="0"/>
              </a:rPr>
              <a:t>No limit, </a:t>
            </a:r>
            <a:r>
              <a:rPr lang="fr-CH" sz="1400" b="1" dirty="0" smtClean="0">
                <a:solidFill>
                  <a:srgbClr val="FF0000"/>
                </a:solidFill>
                <a:latin typeface="Times New Roman" panose="02020603050405020304" pitchFamily="18" charset="0"/>
                <a:cs typeface="Times New Roman" panose="02020603050405020304" pitchFamily="18" charset="0"/>
              </a:rPr>
              <a:t>but</a:t>
            </a:r>
            <a:r>
              <a:rPr lang="fr-CH" sz="1400" dirty="0" smtClean="0">
                <a:solidFill>
                  <a:srgbClr val="FF0000"/>
                </a:solidFill>
                <a:latin typeface="Times New Roman" panose="02020603050405020304" pitchFamily="18" charset="0"/>
                <a:cs typeface="Times New Roman" panose="02020603050405020304" pitchFamily="18" charset="0"/>
              </a:rPr>
              <a:t> participants must get the correct </a:t>
            </a:r>
            <a:r>
              <a:rPr lang="fr-CH" sz="1400" dirty="0" err="1" smtClean="0">
                <a:solidFill>
                  <a:srgbClr val="FF0000"/>
                </a:solidFill>
                <a:latin typeface="Times New Roman" panose="02020603050405020304" pitchFamily="18" charset="0"/>
                <a:cs typeface="Times New Roman" panose="02020603050405020304" pitchFamily="18" charset="0"/>
              </a:rPr>
              <a:t>answer</a:t>
            </a:r>
            <a:r>
              <a:rPr lang="fr-CH" sz="1400" dirty="0" smtClean="0">
                <a:solidFill>
                  <a:srgbClr val="FF0000"/>
                </a:solidFill>
                <a:latin typeface="Times New Roman" panose="02020603050405020304" pitchFamily="18" charset="0"/>
                <a:cs typeface="Times New Roman" panose="02020603050405020304" pitchFamily="18" charset="0"/>
              </a:rPr>
              <a:t> (C) to continue to next question.</a:t>
            </a:r>
          </a:p>
          <a:p>
            <a:pPr algn="just"/>
            <a:r>
              <a:rPr lang="fr-CH" sz="1400" dirty="0" err="1">
                <a:solidFill>
                  <a:srgbClr val="FF0000"/>
                </a:solidFill>
                <a:latin typeface="Times New Roman" panose="02020603050405020304" pitchFamily="18" charset="0"/>
                <a:cs typeface="Times New Roman" panose="02020603050405020304" pitchFamily="18" charset="0"/>
              </a:rPr>
              <a:t>R</a:t>
            </a:r>
            <a:r>
              <a:rPr lang="fr-CH" sz="1400" dirty="0" err="1" smtClean="0">
                <a:solidFill>
                  <a:srgbClr val="FF0000"/>
                </a:solidFill>
                <a:latin typeface="Times New Roman" panose="02020603050405020304" pitchFamily="18" charset="0"/>
                <a:cs typeface="Times New Roman" panose="02020603050405020304" pitchFamily="18" charset="0"/>
              </a:rPr>
              <a:t>eroute</a:t>
            </a:r>
            <a:r>
              <a:rPr lang="fr-CH" sz="1400" dirty="0" smtClean="0">
                <a:solidFill>
                  <a:srgbClr val="FF0000"/>
                </a:solidFill>
                <a:latin typeface="Times New Roman" panose="02020603050405020304" pitchFamily="18" charset="0"/>
                <a:cs typeface="Times New Roman" panose="02020603050405020304" pitchFamily="18" charset="0"/>
              </a:rPr>
              <a:t> to this page in case of incorrect answer.</a:t>
            </a:r>
            <a:endParaRPr lang="en-GB" sz="1400" dirty="0">
              <a:solidFill>
                <a:srgbClr val="FF0000"/>
              </a:solidFill>
              <a:latin typeface="Times New Roman" panose="02020603050405020304" pitchFamily="18" charset="0"/>
              <a:cs typeface="Times New Roman" panose="02020603050405020304" pitchFamily="18" charset="0"/>
            </a:endParaRPr>
          </a:p>
        </p:txBody>
      </p:sp>
      <p:sp>
        <p:nvSpPr>
          <p:cNvPr id="8"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23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Question de compréhension </a:t>
            </a:r>
            <a:r>
              <a:rPr lang="fr-CH" b="1" dirty="0">
                <a:latin typeface="Times New Roman" panose="02020603050405020304" pitchFamily="18" charset="0"/>
                <a:cs typeface="Times New Roman" panose="02020603050405020304" pitchFamily="18" charset="0"/>
              </a:rPr>
              <a:t>3</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3568" y="1484784"/>
            <a:ext cx="8136904" cy="2031325"/>
          </a:xfrm>
          <a:prstGeom prst="rect">
            <a:avLst/>
          </a:prstGeom>
          <a:noFill/>
        </p:spPr>
        <p:txBody>
          <a:bodyPr wrap="square" rtlCol="0">
            <a:spAutoFit/>
          </a:bodyPr>
          <a:lstStyle/>
          <a:p>
            <a:pPr algn="just"/>
            <a:r>
              <a:rPr lang="fr-FR" dirty="0" smtClean="0">
                <a:latin typeface="Times New Roman" panose="02020603050405020304" pitchFamily="18" charset="0"/>
                <a:cs typeface="Times New Roman" panose="02020603050405020304" pitchFamily="18" charset="0"/>
              </a:rPr>
              <a:t>Si vous ne contribuez pas au projet et que l’autre participant place CHF 4.- dans le projet, quel sera votre revenu total? Et quel sera le revenu total de l’autre participant?</a:t>
            </a:r>
          </a:p>
          <a:p>
            <a:pPr marL="285750" indent="-285750" algn="just">
              <a:buFont typeface="Courier New" panose="02070309020205020404" pitchFamily="49" charset="0"/>
              <a:buChar char="o"/>
            </a:pPr>
            <a:endParaRPr lang="fr-FR" dirty="0" smtClean="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(A)  CHF 12.- pour vous et CHF 12.-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(B)  CHF 15.20.- pour vous et CHF 11.20.-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(C)  CHF 14.40.- pour vous et CHF 14.40.- pour l’autre</a:t>
            </a:r>
          </a:p>
          <a:p>
            <a:pPr marL="285750" indent="-285750" algn="just">
              <a:buFont typeface="Courier New" panose="02070309020205020404" pitchFamily="49" charset="0"/>
              <a:buChar char="o"/>
            </a:pPr>
            <a:r>
              <a:rPr lang="fr-FR" dirty="0">
                <a:latin typeface="Times New Roman" panose="02020603050405020304" pitchFamily="18" charset="0"/>
                <a:cs typeface="Times New Roman" panose="02020603050405020304" pitchFamily="18" charset="0"/>
              </a:rPr>
              <a:t>(D)  CHF 8.- pour vous et CHF 12.- pour l’autre</a:t>
            </a:r>
          </a:p>
        </p:txBody>
      </p:sp>
      <p:sp>
        <p:nvSpPr>
          <p:cNvPr id="7" name="TextBox 8"/>
          <p:cNvSpPr txBox="1"/>
          <p:nvPr/>
        </p:nvSpPr>
        <p:spPr>
          <a:xfrm>
            <a:off x="2267744" y="6038418"/>
            <a:ext cx="6624736" cy="738664"/>
          </a:xfrm>
          <a:prstGeom prst="rect">
            <a:avLst/>
          </a:prstGeom>
          <a:noFill/>
        </p:spPr>
        <p:txBody>
          <a:bodyPr wrap="square" rtlCol="0">
            <a:spAutoFit/>
          </a:bodyPr>
          <a:lstStyle/>
          <a:p>
            <a:pPr algn="just"/>
            <a:r>
              <a:rPr lang="fr-CH" sz="1400" dirty="0" smtClean="0">
                <a:solidFill>
                  <a:srgbClr val="FF0000"/>
                </a:solidFill>
                <a:latin typeface="Times New Roman" panose="02020603050405020304" pitchFamily="18" charset="0"/>
                <a:cs typeface="Times New Roman" panose="02020603050405020304" pitchFamily="18" charset="0"/>
              </a:rPr>
              <a:t>Page time:</a:t>
            </a:r>
          </a:p>
          <a:p>
            <a:pPr algn="just"/>
            <a:r>
              <a:rPr lang="fr-CH" sz="1400" dirty="0" smtClean="0">
                <a:solidFill>
                  <a:srgbClr val="FF0000"/>
                </a:solidFill>
                <a:latin typeface="Times New Roman" panose="02020603050405020304" pitchFamily="18" charset="0"/>
                <a:cs typeface="Times New Roman" panose="02020603050405020304" pitchFamily="18" charset="0"/>
              </a:rPr>
              <a:t>No limit, </a:t>
            </a:r>
            <a:r>
              <a:rPr lang="fr-CH" sz="1400" b="1" dirty="0" smtClean="0">
                <a:solidFill>
                  <a:srgbClr val="FF0000"/>
                </a:solidFill>
                <a:latin typeface="Times New Roman" panose="02020603050405020304" pitchFamily="18" charset="0"/>
                <a:cs typeface="Times New Roman" panose="02020603050405020304" pitchFamily="18" charset="0"/>
              </a:rPr>
              <a:t>but</a:t>
            </a:r>
            <a:r>
              <a:rPr lang="fr-CH" sz="1400" dirty="0" smtClean="0">
                <a:solidFill>
                  <a:srgbClr val="FF0000"/>
                </a:solidFill>
                <a:latin typeface="Times New Roman" panose="02020603050405020304" pitchFamily="18" charset="0"/>
                <a:cs typeface="Times New Roman" panose="02020603050405020304" pitchFamily="18" charset="0"/>
              </a:rPr>
              <a:t> participants must get the correct </a:t>
            </a:r>
            <a:r>
              <a:rPr lang="fr-CH" sz="1400" dirty="0" err="1" smtClean="0">
                <a:solidFill>
                  <a:srgbClr val="FF0000"/>
                </a:solidFill>
                <a:latin typeface="Times New Roman" panose="02020603050405020304" pitchFamily="18" charset="0"/>
                <a:cs typeface="Times New Roman" panose="02020603050405020304" pitchFamily="18" charset="0"/>
              </a:rPr>
              <a:t>answer</a:t>
            </a:r>
            <a:r>
              <a:rPr lang="fr-CH" sz="1400" dirty="0" smtClean="0">
                <a:solidFill>
                  <a:srgbClr val="FF0000"/>
                </a:solidFill>
                <a:latin typeface="Times New Roman" panose="02020603050405020304" pitchFamily="18" charset="0"/>
                <a:cs typeface="Times New Roman" panose="02020603050405020304" pitchFamily="18" charset="0"/>
              </a:rPr>
              <a:t> (B) to continue to next question.</a:t>
            </a:r>
          </a:p>
          <a:p>
            <a:pPr algn="just"/>
            <a:r>
              <a:rPr lang="fr-CH" sz="1400" dirty="0" err="1">
                <a:solidFill>
                  <a:srgbClr val="FF0000"/>
                </a:solidFill>
                <a:latin typeface="Times New Roman" panose="02020603050405020304" pitchFamily="18" charset="0"/>
                <a:cs typeface="Times New Roman" panose="02020603050405020304" pitchFamily="18" charset="0"/>
              </a:rPr>
              <a:t>R</a:t>
            </a:r>
            <a:r>
              <a:rPr lang="fr-CH" sz="1400" dirty="0" err="1" smtClean="0">
                <a:solidFill>
                  <a:srgbClr val="FF0000"/>
                </a:solidFill>
                <a:latin typeface="Times New Roman" panose="02020603050405020304" pitchFamily="18" charset="0"/>
                <a:cs typeface="Times New Roman" panose="02020603050405020304" pitchFamily="18" charset="0"/>
              </a:rPr>
              <a:t>eroute</a:t>
            </a:r>
            <a:r>
              <a:rPr lang="fr-CH" sz="1400" dirty="0" smtClean="0">
                <a:solidFill>
                  <a:srgbClr val="FF0000"/>
                </a:solidFill>
                <a:latin typeface="Times New Roman" panose="02020603050405020304" pitchFamily="18" charset="0"/>
                <a:cs typeface="Times New Roman" panose="02020603050405020304" pitchFamily="18" charset="0"/>
              </a:rPr>
              <a:t> to this page in case of incorrect answer.</a:t>
            </a:r>
            <a:endParaRPr lang="en-GB" sz="1400" dirty="0">
              <a:solidFill>
                <a:srgbClr val="FF0000"/>
              </a:solidFill>
              <a:latin typeface="Times New Roman" panose="02020603050405020304" pitchFamily="18" charset="0"/>
              <a:cs typeface="Times New Roman" panose="02020603050405020304" pitchFamily="18" charset="0"/>
            </a:endParaRPr>
          </a:p>
        </p:txBody>
      </p:sp>
      <p:sp>
        <p:nvSpPr>
          <p:cNvPr id="8"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6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38291" y="1017602"/>
            <a:ext cx="842493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algn="just" fontAlgn="base">
              <a:spcBef>
                <a:spcPct val="0"/>
              </a:spcBef>
              <a:spcAft>
                <a:spcPct val="0"/>
              </a:spcAft>
              <a:buFont typeface="Wingdings" panose="05000000000000000000" pitchFamily="2" charset="2"/>
              <a:buChar char="§"/>
            </a:pPr>
            <a:r>
              <a:rPr lang="fr-CH" altLang="en-US" dirty="0" smtClean="0">
                <a:latin typeface="Times New Roman" panose="02020603050405020304" pitchFamily="18" charset="0"/>
                <a:ea typeface="Calibri" pitchFamily="34" charset="0"/>
                <a:cs typeface="Times New Roman" pitchFamily="18" charset="0"/>
              </a:rPr>
              <a:t>Le jeu va bientôt commencer.</a:t>
            </a:r>
            <a:endPar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endParaRPr>
          </a:p>
          <a:p>
            <a:pPr lvl="0" algn="just" fontAlgn="base">
              <a:spcBef>
                <a:spcPct val="0"/>
              </a:spcBef>
              <a:spcAft>
                <a:spcPct val="0"/>
              </a:spcAft>
            </a:pPr>
            <a:endParaRPr kumimoji="0" lang="fr-CH" altLang="en-US" sz="600" b="0" i="0" u="none" strike="noStrike" cap="none" normalizeH="0" baseline="0" dirty="0" smtClean="0">
              <a:ln>
                <a:noFill/>
              </a:ln>
              <a:effectLst/>
              <a:latin typeface="Times New Roman" pitchFamily="18" charset="0"/>
              <a:ea typeface="Calibri" pitchFamily="34" charset="0"/>
              <a:cs typeface="Times New Roman" pitchFamily="18" charset="0"/>
            </a:endParaRPr>
          </a:p>
          <a:p>
            <a:pPr marL="171450" lvl="0" indent="-171450" algn="just" fontAlgn="base">
              <a:spcBef>
                <a:spcPct val="0"/>
              </a:spcBef>
              <a:spcAft>
                <a:spcPct val="0"/>
              </a:spcAft>
              <a:buFont typeface="Wingdings" panose="05000000000000000000" pitchFamily="2" charset="2"/>
              <a:buChar char="§"/>
            </a:pPr>
            <a:r>
              <a:rPr lang="fr-CH" altLang="en-US" dirty="0" smtClean="0">
                <a:latin typeface="Times New Roman" panose="02020603050405020304" pitchFamily="18" charset="0"/>
                <a:ea typeface="Calibri" pitchFamily="34" charset="0"/>
                <a:cs typeface="Times New Roman" pitchFamily="18" charset="0"/>
              </a:rPr>
              <a:t>Chaque "</a:t>
            </a:r>
            <a:r>
              <a:rPr lang="fr-CH" altLang="en-US" u="sng" dirty="0" smtClean="0">
                <a:latin typeface="Times New Roman" panose="02020603050405020304" pitchFamily="18" charset="0"/>
                <a:ea typeface="Calibri" pitchFamily="34" charset="0"/>
                <a:cs typeface="Times New Roman" pitchFamily="18" charset="0"/>
              </a:rPr>
              <a:t>clic</a:t>
            </a:r>
            <a:r>
              <a:rPr lang="fr-CH" altLang="en-US" dirty="0" smtClean="0">
                <a:latin typeface="Times New Roman"/>
                <a:ea typeface="Calibri" pitchFamily="34" charset="0"/>
                <a:cs typeface="Times New Roman"/>
              </a:rPr>
              <a:t>"</a:t>
            </a:r>
            <a:r>
              <a:rPr lang="fr-CH" altLang="en-US" dirty="0" smtClean="0">
                <a:latin typeface="Times New Roman" panose="02020603050405020304" pitchFamily="18" charset="0"/>
                <a:ea typeface="Calibri" pitchFamily="34" charset="0"/>
                <a:cs typeface="Times New Roman" pitchFamily="18" charset="0"/>
              </a:rPr>
              <a:t> induit le transfert de 20 centimes </a:t>
            </a:r>
            <a:r>
              <a:rPr lang="fr-CH" altLang="en-US" u="sng" dirty="0" smtClean="0">
                <a:latin typeface="Times New Roman" panose="02020603050405020304" pitchFamily="18" charset="0"/>
                <a:ea typeface="Calibri" pitchFamily="34" charset="0"/>
                <a:cs typeface="Times New Roman" pitchFamily="18" charset="0"/>
              </a:rPr>
              <a:t>dans le projet</a:t>
            </a:r>
            <a:r>
              <a:rPr lang="fr-CH" altLang="en-US" dirty="0" smtClean="0">
                <a:latin typeface="Times New Roman" panose="02020603050405020304" pitchFamily="18" charset="0"/>
                <a:ea typeface="Calibri" pitchFamily="34" charset="0"/>
                <a:cs typeface="Times New Roman" pitchFamily="18" charset="0"/>
              </a:rPr>
              <a:t>.</a:t>
            </a:r>
            <a:endPar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endParaRPr>
          </a:p>
          <a:p>
            <a:pPr lvl="0" algn="just" fontAlgn="base">
              <a:spcBef>
                <a:spcPct val="0"/>
              </a:spcBef>
              <a:spcAft>
                <a:spcPct val="0"/>
              </a:spcAft>
            </a:pPr>
            <a:endParaRPr kumimoji="0" lang="fr-CH" altLang="en-US" sz="600" b="0" i="0" u="none" strike="noStrike" cap="none" normalizeH="0" baseline="0" dirty="0" smtClean="0">
              <a:ln>
                <a:noFill/>
              </a:ln>
              <a:effectLst/>
              <a:latin typeface="Times New Roman" pitchFamily="18" charset="0"/>
              <a:ea typeface="Calibri" pitchFamily="34" charset="0"/>
              <a:cs typeface="Times New Roman" pitchFamily="18" charset="0"/>
            </a:endParaRPr>
          </a:p>
          <a:p>
            <a:pPr marL="171450" lvl="0" indent="-171450" algn="just" fontAlgn="base">
              <a:spcBef>
                <a:spcPct val="0"/>
              </a:spcBef>
              <a:spcAft>
                <a:spcPct val="0"/>
              </a:spcAft>
              <a:buFont typeface="Wingdings" panose="05000000000000000000" pitchFamily="2" charset="2"/>
              <a:buChar char="§"/>
            </a:pPr>
            <a:r>
              <a:rPr lang="fr-CH" altLang="en-US" dirty="0" smtClean="0">
                <a:latin typeface="Times New Roman" pitchFamily="18" charset="0"/>
                <a:ea typeface="Calibri" pitchFamily="34" charset="0"/>
                <a:cs typeface="Times New Roman" pitchFamily="18" charset="0"/>
              </a:rPr>
              <a:t>Chaque 20 centimes placés dans le projet (que ce soit par vous ou par l’autre participant) sera tout de suite visible à l’écran.</a:t>
            </a:r>
            <a:endPar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kumimoji="0" lang="fr-CH" altLang="en-US" sz="600" b="0" i="0" u="none" strike="noStrike" cap="none" normalizeH="0" baseline="0" dirty="0" smtClean="0">
                <a:ln>
                  <a:noFill/>
                </a:ln>
                <a:effectLst/>
                <a:latin typeface="Times New Roman" pitchFamily="18" charset="0"/>
                <a:ea typeface="Calibri" pitchFamily="34" charset="0"/>
                <a:cs typeface="Times New Roman" pitchFamily="18" charset="0"/>
              </a:rPr>
              <a:t> </a:t>
            </a:r>
          </a:p>
          <a:p>
            <a:pPr marL="171450" lvl="0" indent="-171450" algn="just" eaLnBrk="0" fontAlgn="base" hangingPunct="0">
              <a:spcBef>
                <a:spcPct val="0"/>
              </a:spcBef>
              <a:spcAft>
                <a:spcPct val="0"/>
              </a:spcAft>
              <a:buClr>
                <a:schemeClr val="tx1"/>
              </a:buClr>
              <a:buFont typeface="Wingdings" panose="05000000000000000000" pitchFamily="2" charset="2"/>
              <a:buChar char="§"/>
            </a:pPr>
            <a:r>
              <a:rPr lang="fr-CH" altLang="en-US" b="1" dirty="0" smtClean="0">
                <a:solidFill>
                  <a:srgbClr val="00AFF0"/>
                </a:solidFill>
                <a:latin typeface="Times New Roman" pitchFamily="18" charset="0"/>
                <a:ea typeface="Calibri" pitchFamily="34" charset="0"/>
                <a:cs typeface="Times New Roman" pitchFamily="18" charset="0"/>
              </a:rPr>
              <a:t>V</a:t>
            </a:r>
            <a:r>
              <a:rPr kumimoji="0" lang="fr-CH" altLang="en-US" b="1" i="0" u="none" strike="noStrike" cap="none" normalizeH="0" baseline="0" dirty="0" smtClean="0">
                <a:ln>
                  <a:noFill/>
                </a:ln>
                <a:solidFill>
                  <a:srgbClr val="00AFF0"/>
                </a:solidFill>
                <a:effectLst/>
                <a:latin typeface="Times New Roman" pitchFamily="18" charset="0"/>
                <a:ea typeface="Calibri" pitchFamily="34" charset="0"/>
                <a:cs typeface="Times New Roman" pitchFamily="18" charset="0"/>
              </a:rPr>
              <a:t>otre</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 contribution sera indiquée en </a:t>
            </a:r>
            <a:r>
              <a:rPr kumimoji="0" lang="fr-CH" altLang="en-US" b="1" i="0" u="none" strike="noStrike" cap="none" normalizeH="0" baseline="0" dirty="0" smtClean="0">
                <a:ln>
                  <a:noFill/>
                </a:ln>
                <a:solidFill>
                  <a:srgbClr val="00AFF0"/>
                </a:solidFill>
                <a:effectLst/>
                <a:latin typeface="Times New Roman" pitchFamily="18" charset="0"/>
                <a:ea typeface="Calibri" pitchFamily="34" charset="0"/>
                <a:cs typeface="Times New Roman" pitchFamily="18" charset="0"/>
              </a:rPr>
              <a:t>bleu</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 tandis que celle de l’</a:t>
            </a:r>
            <a:r>
              <a:rPr kumimoji="0" lang="fr-CH" altLang="en-US"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autre</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fr-CH" altLang="en-US" i="0" u="none" strike="noStrike" cap="none" normalizeH="0" baseline="0" dirty="0" smtClean="0">
                <a:ln>
                  <a:noFill/>
                </a:ln>
                <a:effectLst/>
                <a:latin typeface="Times New Roman" pitchFamily="18" charset="0"/>
                <a:ea typeface="Calibri" pitchFamily="34" charset="0"/>
                <a:cs typeface="Times New Roman" pitchFamily="18" charset="0"/>
              </a:rPr>
              <a:t>participant</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 sera indiquée en </a:t>
            </a:r>
            <a:r>
              <a:rPr kumimoji="0" lang="fr-CH" altLang="en-US"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rouge</a:t>
            </a:r>
            <a:r>
              <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rPr>
              <a:t>.</a:t>
            </a:r>
          </a:p>
          <a:p>
            <a:pPr lvl="0" algn="just" eaLnBrk="0" fontAlgn="base" hangingPunct="0">
              <a:spcBef>
                <a:spcPct val="0"/>
              </a:spcBef>
              <a:spcAft>
                <a:spcPct val="0"/>
              </a:spcAft>
              <a:buClr>
                <a:schemeClr val="tx1"/>
              </a:buClr>
            </a:pPr>
            <a:endParaRPr kumimoji="0" lang="fr-CH" altLang="en-US" sz="600" b="0" i="0" u="none" strike="noStrike" cap="none" normalizeH="0" baseline="0" dirty="0" smtClean="0">
              <a:ln>
                <a:noFill/>
              </a:ln>
              <a:effectLst/>
              <a:latin typeface="Times New Roman" pitchFamily="18" charset="0"/>
              <a:ea typeface="Calibri" pitchFamily="34" charset="0"/>
              <a:cs typeface="Times New Roman" pitchFamily="18" charset="0"/>
            </a:endParaRPr>
          </a:p>
          <a:p>
            <a:pPr marL="171450" lvl="0" indent="-171450" algn="just" eaLnBrk="0" fontAlgn="base" hangingPunct="0">
              <a:spcBef>
                <a:spcPct val="0"/>
              </a:spcBef>
              <a:spcAft>
                <a:spcPct val="0"/>
              </a:spcAft>
              <a:buClr>
                <a:schemeClr val="tx1"/>
              </a:buClr>
              <a:buFont typeface="Wingdings" panose="05000000000000000000" pitchFamily="2" charset="2"/>
              <a:buChar char="§"/>
            </a:pPr>
            <a:r>
              <a:rPr lang="fr-CH" altLang="en-US" dirty="0" smtClean="0">
                <a:latin typeface="Times New Roman" pitchFamily="18" charset="0"/>
                <a:ea typeface="Calibri" pitchFamily="34" charset="0"/>
                <a:cs typeface="Times New Roman" pitchFamily="18" charset="0"/>
              </a:rPr>
              <a:t>Vous aurez 3 minutes.</a:t>
            </a:r>
            <a:endParaRPr kumimoji="0" lang="fr-CH" altLang="en-US" b="0" i="0" u="none" strike="noStrike" cap="none" normalizeH="0" baseline="0" dirty="0" smtClean="0">
              <a:ln>
                <a:noFill/>
              </a:ln>
              <a:effectLst/>
              <a:latin typeface="Times New Roman" pitchFamily="18" charset="0"/>
              <a:ea typeface="Calibri" pitchFamily="34" charset="0"/>
              <a:cs typeface="Times New Roman" pitchFamily="18" charset="0"/>
            </a:endParaRPr>
          </a:p>
        </p:txBody>
      </p:sp>
      <p:sp>
        <p:nvSpPr>
          <p:cNvPr id="10" name="Titl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CH" b="1" dirty="0" smtClean="0">
                <a:latin typeface="Times New Roman" panose="02020603050405020304" pitchFamily="18" charset="0"/>
                <a:cs typeface="Times New Roman" panose="02020603050405020304" pitchFamily="18" charset="0"/>
              </a:rPr>
              <a:t>Instructions</a:t>
            </a:r>
            <a:endParaRPr lang="en-GB" b="1" dirty="0">
              <a:latin typeface="Times New Roman" panose="02020603050405020304" pitchFamily="18" charset="0"/>
              <a:cs typeface="Times New Roman" panose="02020603050405020304" pitchFamily="18" charset="0"/>
            </a:endParaRPr>
          </a:p>
        </p:txBody>
      </p:sp>
      <p:sp>
        <p:nvSpPr>
          <p:cNvPr id="12"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
        <p:nvSpPr>
          <p:cNvPr id="13" name="TextBox 8"/>
          <p:cNvSpPr txBox="1"/>
          <p:nvPr/>
        </p:nvSpPr>
        <p:spPr>
          <a:xfrm>
            <a:off x="2267744" y="5068922"/>
            <a:ext cx="6624736" cy="1600438"/>
          </a:xfrm>
          <a:prstGeom prst="rect">
            <a:avLst/>
          </a:prstGeom>
          <a:noFill/>
        </p:spPr>
        <p:txBody>
          <a:bodyPr wrap="square" rtlCol="0">
            <a:spAutoFit/>
          </a:bodyPr>
          <a:lstStyle/>
          <a:p>
            <a:pPr algn="just"/>
            <a:r>
              <a:rPr lang="fr-CH" sz="1400" dirty="0" err="1" smtClean="0">
                <a:solidFill>
                  <a:srgbClr val="FF0000"/>
                </a:solidFill>
                <a:latin typeface="Times New Roman" panose="02020603050405020304" pitchFamily="18" charset="0"/>
                <a:cs typeface="Times New Roman" panose="02020603050405020304" pitchFamily="18" charset="0"/>
              </a:rPr>
              <a:t>Decisions</a:t>
            </a:r>
            <a:r>
              <a:rPr lang="fr-CH" sz="1400" dirty="0" smtClean="0">
                <a:solidFill>
                  <a:srgbClr val="FF0000"/>
                </a:solidFill>
                <a:latin typeface="Times New Roman" panose="02020603050405020304" pitchFamily="18" charset="0"/>
                <a:cs typeface="Times New Roman" panose="02020603050405020304" pitchFamily="18" charset="0"/>
              </a:rPr>
              <a:t>:</a:t>
            </a:r>
          </a:p>
          <a:p>
            <a:pPr algn="just"/>
            <a:r>
              <a:rPr lang="fr-CH" sz="1400" dirty="0" smtClean="0">
                <a:solidFill>
                  <a:srgbClr val="FF0000"/>
                </a:solidFill>
                <a:latin typeface="Times New Roman" panose="02020603050405020304" pitchFamily="18" charset="0"/>
                <a:cs typeface="Times New Roman" panose="02020603050405020304" pitchFamily="18" charset="0"/>
              </a:rPr>
              <a:t>1 </a:t>
            </a:r>
            <a:r>
              <a:rPr lang="fr-CH" sz="1400" dirty="0" err="1" smtClean="0">
                <a:solidFill>
                  <a:srgbClr val="FF0000"/>
                </a:solidFill>
                <a:latin typeface="Times New Roman" panose="02020603050405020304" pitchFamily="18" charset="0"/>
                <a:cs typeface="Times New Roman" panose="02020603050405020304" pitchFamily="18" charset="0"/>
              </a:rPr>
              <a:t>tap</a:t>
            </a:r>
            <a:r>
              <a:rPr lang="fr-CH" sz="1400" dirty="0" smtClean="0">
                <a:solidFill>
                  <a:srgbClr val="FF0000"/>
                </a:solidFill>
                <a:latin typeface="Times New Roman" panose="02020603050405020304" pitchFamily="18" charset="0"/>
                <a:cs typeface="Times New Roman" panose="02020603050405020304" pitchFamily="18" charset="0"/>
              </a:rPr>
              <a:t>/clic = 20 centimes (</a:t>
            </a:r>
            <a:r>
              <a:rPr lang="fr-CH" sz="1400" dirty="0" err="1" smtClean="0">
                <a:solidFill>
                  <a:srgbClr val="FF0000"/>
                </a:solidFill>
                <a:latin typeface="Times New Roman" panose="02020603050405020304" pitchFamily="18" charset="0"/>
                <a:cs typeface="Times New Roman" panose="02020603050405020304" pitchFamily="18" charset="0"/>
              </a:rPr>
              <a:t>maybe</a:t>
            </a:r>
            <a:r>
              <a:rPr lang="fr-CH" sz="1400" dirty="0" smtClean="0">
                <a:solidFill>
                  <a:srgbClr val="FF0000"/>
                </a:solidFill>
                <a:latin typeface="Times New Roman" panose="02020603050405020304" pitchFamily="18" charset="0"/>
                <a:cs typeface="Times New Roman" panose="02020603050405020304" pitchFamily="18" charset="0"/>
              </a:rPr>
              <a:t> in blocks </a:t>
            </a:r>
            <a:r>
              <a:rPr lang="fr-CH" sz="1400" dirty="0" err="1" smtClean="0">
                <a:solidFill>
                  <a:srgbClr val="FF0000"/>
                </a:solidFill>
                <a:latin typeface="Times New Roman" panose="02020603050405020304" pitchFamily="18" charset="0"/>
                <a:cs typeface="Times New Roman" panose="02020603050405020304" pitchFamily="18" charset="0"/>
              </a:rPr>
              <a:t>with</a:t>
            </a:r>
            <a:r>
              <a:rPr lang="fr-CH" sz="1400" dirty="0" smtClean="0">
                <a:solidFill>
                  <a:srgbClr val="FF0000"/>
                </a:solidFill>
                <a:latin typeface="Times New Roman" panose="02020603050405020304" pitchFamily="18" charset="0"/>
                <a:cs typeface="Times New Roman" panose="02020603050405020304" pitchFamily="18" charset="0"/>
              </a:rPr>
              <a:t> "20 centimes" on </a:t>
            </a:r>
            <a:r>
              <a:rPr lang="fr-CH" sz="1400" dirty="0" err="1" smtClean="0">
                <a:solidFill>
                  <a:srgbClr val="FF0000"/>
                </a:solidFill>
                <a:latin typeface="Times New Roman" panose="02020603050405020304" pitchFamily="18" charset="0"/>
                <a:cs typeface="Times New Roman" panose="02020603050405020304" pitchFamily="18" charset="0"/>
              </a:rPr>
              <a:t>them</a:t>
            </a:r>
            <a:r>
              <a:rPr lang="fr-CH" sz="1400" dirty="0" smtClean="0">
                <a:solidFill>
                  <a:srgbClr val="FF0000"/>
                </a:solidFill>
                <a:latin typeface="Times New Roman" panose="02020603050405020304" pitchFamily="18" charset="0"/>
                <a:cs typeface="Times New Roman" panose="02020603050405020304" pitchFamily="18" charset="0"/>
              </a:rPr>
              <a:t>), 60 clicks possible.</a:t>
            </a:r>
          </a:p>
          <a:p>
            <a:pPr algn="just"/>
            <a:r>
              <a:rPr lang="fr-CH" sz="1400" dirty="0" smtClean="0">
                <a:solidFill>
                  <a:srgbClr val="FF0000"/>
                </a:solidFill>
                <a:latin typeface="Times New Roman" panose="02020603050405020304" pitchFamily="18" charset="0"/>
                <a:cs typeface="Times New Roman" panose="02020603050405020304" pitchFamily="18" charset="0"/>
              </a:rPr>
              <a:t>Total time </a:t>
            </a:r>
            <a:r>
              <a:rPr lang="fr-CH" sz="1400" dirty="0" err="1" smtClean="0">
                <a:solidFill>
                  <a:srgbClr val="FF0000"/>
                </a:solidFill>
                <a:latin typeface="Times New Roman" panose="02020603050405020304" pitchFamily="18" charset="0"/>
                <a:cs typeface="Times New Roman" panose="02020603050405020304" pitchFamily="18" charset="0"/>
              </a:rPr>
              <a:t>limit</a:t>
            </a:r>
            <a:r>
              <a:rPr lang="fr-CH" sz="1400" dirty="0" smtClean="0">
                <a:solidFill>
                  <a:srgbClr val="FF0000"/>
                </a:solidFill>
                <a:latin typeface="Times New Roman" panose="02020603050405020304" pitchFamily="18" charset="0"/>
                <a:cs typeface="Times New Roman" panose="02020603050405020304" pitchFamily="18" charset="0"/>
              </a:rPr>
              <a:t> = 3 minutes.</a:t>
            </a:r>
          </a:p>
          <a:p>
            <a:pPr algn="just"/>
            <a:r>
              <a:rPr lang="fr-CH" sz="1400" dirty="0" smtClean="0">
                <a:solidFill>
                  <a:srgbClr val="FF0000"/>
                </a:solidFill>
                <a:latin typeface="Times New Roman" panose="02020603050405020304" pitchFamily="18" charset="0"/>
                <a:cs typeface="Times New Roman" panose="02020603050405020304" pitchFamily="18" charset="0"/>
              </a:rPr>
              <a:t>Online graph of </a:t>
            </a:r>
            <a:r>
              <a:rPr lang="fr-CH" sz="1400" dirty="0" err="1" smtClean="0">
                <a:solidFill>
                  <a:srgbClr val="FF0000"/>
                </a:solidFill>
                <a:latin typeface="Times New Roman" panose="02020603050405020304" pitchFamily="18" charset="0"/>
                <a:cs typeface="Times New Roman" panose="02020603050405020304" pitchFamily="18" charset="0"/>
              </a:rPr>
              <a:t>each</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participant’s</a:t>
            </a:r>
            <a:r>
              <a:rPr lang="fr-CH" sz="1400" dirty="0" smtClean="0">
                <a:solidFill>
                  <a:srgbClr val="FF0000"/>
                </a:solidFill>
                <a:latin typeface="Times New Roman" panose="02020603050405020304" pitchFamily="18" charset="0"/>
                <a:cs typeface="Times New Roman" panose="02020603050405020304" pitchFamily="18" charset="0"/>
              </a:rPr>
              <a:t> donation to </a:t>
            </a:r>
            <a:r>
              <a:rPr lang="fr-CH" sz="1400" dirty="0" err="1" smtClean="0">
                <a:solidFill>
                  <a:srgbClr val="FF0000"/>
                </a:solidFill>
                <a:latin typeface="Times New Roman" panose="02020603050405020304" pitchFamily="18" charset="0"/>
                <a:cs typeface="Times New Roman" panose="02020603050405020304" pitchFamily="18" charset="0"/>
              </a:rPr>
              <a:t>project</a:t>
            </a:r>
            <a:r>
              <a:rPr lang="fr-CH" sz="1400" dirty="0" smtClean="0">
                <a:solidFill>
                  <a:srgbClr val="FF0000"/>
                </a:solidFill>
                <a:latin typeface="Times New Roman" panose="02020603050405020304" pitchFamily="18" charset="0"/>
                <a:cs typeface="Times New Roman" panose="02020603050405020304" pitchFamily="18" charset="0"/>
              </a:rPr>
              <a:t> as </a:t>
            </a:r>
            <a:r>
              <a:rPr lang="fr-CH" sz="1400" dirty="0" err="1" smtClean="0">
                <a:solidFill>
                  <a:srgbClr val="FF0000"/>
                </a:solidFill>
                <a:latin typeface="Times New Roman" panose="02020603050405020304" pitchFamily="18" charset="0"/>
                <a:cs typeface="Times New Roman" panose="02020603050405020304" pitchFamily="18" charset="0"/>
              </a:rPr>
              <a:t>well</a:t>
            </a:r>
            <a:r>
              <a:rPr lang="fr-CH" sz="1400" dirty="0" smtClean="0">
                <a:solidFill>
                  <a:srgbClr val="FF0000"/>
                </a:solidFill>
                <a:latin typeface="Times New Roman" panose="02020603050405020304" pitchFamily="18" charset="0"/>
                <a:cs typeface="Times New Roman" panose="02020603050405020304" pitchFamily="18" charset="0"/>
              </a:rPr>
              <a:t> as </a:t>
            </a:r>
            <a:r>
              <a:rPr lang="fr-CH" sz="1400" dirty="0" err="1" smtClean="0">
                <a:solidFill>
                  <a:srgbClr val="FF0000"/>
                </a:solidFill>
                <a:latin typeface="Times New Roman" panose="02020603050405020304" pitchFamily="18" charset="0"/>
                <a:cs typeface="Times New Roman" panose="02020603050405020304" pitchFamily="18" charset="0"/>
              </a:rPr>
              <a:t>their</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private</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account</a:t>
            </a:r>
            <a:r>
              <a:rPr lang="fr-CH" sz="1400" dirty="0" smtClean="0">
                <a:solidFill>
                  <a:srgbClr val="FF0000"/>
                </a:solidFill>
                <a:latin typeface="Times New Roman" panose="02020603050405020304" pitchFamily="18" charset="0"/>
                <a:cs typeface="Times New Roman" panose="02020603050405020304" pitchFamily="18" charset="0"/>
              </a:rPr>
              <a:t>.</a:t>
            </a:r>
          </a:p>
          <a:p>
            <a:pPr algn="just"/>
            <a:r>
              <a:rPr lang="fr-CH" sz="1400" dirty="0" smtClean="0">
                <a:solidFill>
                  <a:srgbClr val="FF0000"/>
                </a:solidFill>
                <a:latin typeface="Times New Roman" panose="02020603050405020304" pitchFamily="18" charset="0"/>
                <a:cs typeface="Times New Roman" panose="02020603050405020304" pitchFamily="18" charset="0"/>
              </a:rPr>
              <a:t>At the end of  3 minutes: </a:t>
            </a:r>
            <a:r>
              <a:rPr lang="fr-CH" sz="1400" dirty="0" err="1" smtClean="0">
                <a:solidFill>
                  <a:srgbClr val="FF0000"/>
                </a:solidFill>
                <a:latin typeface="Times New Roman" panose="02020603050405020304" pitchFamily="18" charset="0"/>
                <a:cs typeface="Times New Roman" panose="02020603050405020304" pitchFamily="18" charset="0"/>
              </a:rPr>
              <a:t>calculation</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under</a:t>
            </a:r>
            <a:r>
              <a:rPr lang="fr-CH" sz="1400" dirty="0" smtClean="0">
                <a:solidFill>
                  <a:srgbClr val="FF0000"/>
                </a:solidFill>
                <a:latin typeface="Times New Roman" panose="02020603050405020304" pitchFamily="18" charset="0"/>
                <a:cs typeface="Times New Roman" panose="02020603050405020304" pitchFamily="18" charset="0"/>
              </a:rPr>
              <a:t> graph </a:t>
            </a:r>
            <a:r>
              <a:rPr lang="fr-CH" sz="1400" dirty="0" err="1" smtClean="0">
                <a:solidFill>
                  <a:srgbClr val="FF0000"/>
                </a:solidFill>
                <a:latin typeface="Times New Roman" panose="02020603050405020304" pitchFamily="18" charset="0"/>
                <a:cs typeface="Times New Roman" panose="02020603050405020304" pitchFamily="18" charset="0"/>
              </a:rPr>
              <a:t>showing</a:t>
            </a:r>
            <a:r>
              <a:rPr lang="fr-CH" sz="1400" dirty="0" smtClean="0">
                <a:solidFill>
                  <a:srgbClr val="FF0000"/>
                </a:solidFill>
                <a:latin typeface="Times New Roman" panose="02020603050405020304" pitchFamily="18" charset="0"/>
                <a:cs typeface="Times New Roman" panose="02020603050405020304" pitchFamily="18" charset="0"/>
              </a:rPr>
              <a:t> total in </a:t>
            </a:r>
            <a:r>
              <a:rPr lang="fr-CH" sz="1400" dirty="0" err="1" smtClean="0">
                <a:solidFill>
                  <a:srgbClr val="FF0000"/>
                </a:solidFill>
                <a:latin typeface="Times New Roman" panose="02020603050405020304" pitchFamily="18" charset="0"/>
                <a:cs typeface="Times New Roman" panose="02020603050405020304" pitchFamily="18" charset="0"/>
              </a:rPr>
              <a:t>each</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participant’s</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private</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account</a:t>
            </a:r>
            <a:r>
              <a:rPr lang="fr-CH" sz="1400" dirty="0" smtClean="0">
                <a:solidFill>
                  <a:srgbClr val="FF0000"/>
                </a:solidFill>
                <a:latin typeface="Times New Roman" panose="02020603050405020304" pitchFamily="18" charset="0"/>
                <a:cs typeface="Times New Roman" panose="02020603050405020304" pitchFamily="18" charset="0"/>
              </a:rPr>
              <a:t> and </a:t>
            </a:r>
            <a:r>
              <a:rPr lang="fr-CH" sz="1400" dirty="0" err="1" smtClean="0">
                <a:solidFill>
                  <a:srgbClr val="FF0000"/>
                </a:solidFill>
                <a:latin typeface="Times New Roman" panose="02020603050405020304" pitchFamily="18" charset="0"/>
                <a:cs typeface="Times New Roman" panose="02020603050405020304" pitchFamily="18" charset="0"/>
              </a:rPr>
              <a:t>project</a:t>
            </a:r>
            <a:r>
              <a:rPr lang="fr-CH" sz="1400" dirty="0" smtClean="0">
                <a:solidFill>
                  <a:srgbClr val="FF0000"/>
                </a:solidFill>
                <a:latin typeface="Times New Roman" panose="02020603050405020304" pitchFamily="18" charset="0"/>
                <a:cs typeface="Times New Roman" panose="02020603050405020304" pitchFamily="18" charset="0"/>
              </a:rPr>
              <a:t>, as </a:t>
            </a:r>
            <a:r>
              <a:rPr lang="fr-CH" sz="1400" dirty="0" err="1" smtClean="0">
                <a:solidFill>
                  <a:srgbClr val="FF0000"/>
                </a:solidFill>
                <a:latin typeface="Times New Roman" panose="02020603050405020304" pitchFamily="18" charset="0"/>
                <a:cs typeface="Times New Roman" panose="02020603050405020304" pitchFamily="18" charset="0"/>
              </a:rPr>
              <a:t>well</a:t>
            </a:r>
            <a:r>
              <a:rPr lang="fr-CH" sz="1400" dirty="0" smtClean="0">
                <a:solidFill>
                  <a:srgbClr val="FF0000"/>
                </a:solidFill>
                <a:latin typeface="Times New Roman" panose="02020603050405020304" pitchFamily="18" charset="0"/>
                <a:cs typeface="Times New Roman" panose="02020603050405020304" pitchFamily="18" charset="0"/>
              </a:rPr>
              <a:t> as </a:t>
            </a:r>
            <a:r>
              <a:rPr lang="fr-CH" sz="1400" dirty="0" err="1" smtClean="0">
                <a:solidFill>
                  <a:srgbClr val="FF0000"/>
                </a:solidFill>
                <a:latin typeface="Times New Roman" panose="02020603050405020304" pitchFamily="18" charset="0"/>
                <a:cs typeface="Times New Roman" panose="02020603050405020304" pitchFamily="18" charset="0"/>
              </a:rPr>
              <a:t>calculations</a:t>
            </a:r>
            <a:r>
              <a:rPr lang="fr-CH" sz="1400" dirty="0" smtClean="0">
                <a:solidFill>
                  <a:srgbClr val="FF0000"/>
                </a:solidFill>
                <a:latin typeface="Times New Roman" panose="02020603050405020304" pitchFamily="18" charset="0"/>
                <a:cs typeface="Times New Roman" panose="02020603050405020304" pitchFamily="18" charset="0"/>
              </a:rPr>
              <a:t> of </a:t>
            </a:r>
            <a:r>
              <a:rPr lang="fr-CH" sz="1400" dirty="0" err="1" smtClean="0">
                <a:solidFill>
                  <a:srgbClr val="FF0000"/>
                </a:solidFill>
                <a:latin typeface="Times New Roman" panose="02020603050405020304" pitchFamily="18" charset="0"/>
                <a:cs typeface="Times New Roman" panose="02020603050405020304" pitchFamily="18" charset="0"/>
              </a:rPr>
              <a:t>each</a:t>
            </a:r>
            <a:r>
              <a:rPr lang="fr-CH" sz="1400" dirty="0" smtClean="0">
                <a:solidFill>
                  <a:srgbClr val="FF0000"/>
                </a:solidFill>
                <a:latin typeface="Times New Roman" panose="02020603050405020304" pitchFamily="18" charset="0"/>
                <a:cs typeface="Times New Roman" panose="02020603050405020304" pitchFamily="18" charset="0"/>
              </a:rPr>
              <a:t> </a:t>
            </a:r>
            <a:r>
              <a:rPr lang="fr-CH" sz="1400" dirty="0" err="1" smtClean="0">
                <a:solidFill>
                  <a:srgbClr val="FF0000"/>
                </a:solidFill>
                <a:latin typeface="Times New Roman" panose="02020603050405020304" pitchFamily="18" charset="0"/>
                <a:cs typeface="Times New Roman" panose="02020603050405020304" pitchFamily="18" charset="0"/>
              </a:rPr>
              <a:t>participant’s</a:t>
            </a:r>
            <a:r>
              <a:rPr lang="fr-CH" sz="1400" dirty="0" smtClean="0">
                <a:solidFill>
                  <a:srgbClr val="FF0000"/>
                </a:solidFill>
                <a:latin typeface="Times New Roman" panose="02020603050405020304" pitchFamily="18" charset="0"/>
                <a:cs typeface="Times New Roman" panose="02020603050405020304" pitchFamily="18" charset="0"/>
              </a:rPr>
              <a:t> total </a:t>
            </a:r>
            <a:r>
              <a:rPr lang="fr-CH" sz="1400" dirty="0" err="1" smtClean="0">
                <a:solidFill>
                  <a:srgbClr val="FF0000"/>
                </a:solidFill>
                <a:latin typeface="Times New Roman" panose="02020603050405020304" pitchFamily="18" charset="0"/>
                <a:cs typeface="Times New Roman" panose="02020603050405020304" pitchFamily="18" charset="0"/>
              </a:rPr>
              <a:t>earnings</a:t>
            </a:r>
            <a:r>
              <a:rPr lang="fr-CH" sz="1400" dirty="0" smtClean="0">
                <a:solidFill>
                  <a:srgbClr val="FF0000"/>
                </a:solidFill>
                <a:latin typeface="Times New Roman" panose="02020603050405020304" pitchFamily="18" charset="0"/>
                <a:cs typeface="Times New Roman" panose="02020603050405020304" pitchFamily="18" charset="0"/>
              </a:rPr>
              <a:t>. </a:t>
            </a:r>
            <a:endParaRPr lang="en-GB"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6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
            <a:ext cx="8229600" cy="1143000"/>
          </a:xfrm>
        </p:spPr>
        <p:txBody>
          <a:bodyPr>
            <a:normAutofit/>
          </a:bodyPr>
          <a:lstStyle/>
          <a:p>
            <a:r>
              <a:rPr lang="fr-CH" b="1" dirty="0" smtClean="0">
                <a:latin typeface="Times New Roman" panose="02020603050405020304" pitchFamily="18" charset="0"/>
                <a:cs typeface="Times New Roman" panose="02020603050405020304" pitchFamily="18" charset="0"/>
              </a:rPr>
              <a:t>Dernière question!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3568" y="1484784"/>
            <a:ext cx="8136904" cy="1477328"/>
          </a:xfrm>
          <a:prstGeom prst="rect">
            <a:avLst/>
          </a:prstGeom>
          <a:noFill/>
        </p:spPr>
        <p:txBody>
          <a:bodyPr wrap="square" rtlCol="0">
            <a:spAutoFit/>
          </a:bodyPr>
          <a:lstStyle/>
          <a:p>
            <a:pPr algn="just"/>
            <a:r>
              <a:rPr lang="fr-FR" dirty="0" smtClean="0">
                <a:latin typeface="Times New Roman" panose="02020603050405020304" pitchFamily="18" charset="0"/>
                <a:cs typeface="Times New Roman" panose="02020603050405020304" pitchFamily="18" charset="0"/>
              </a:rPr>
              <a:t>Dans le jeu, si vous voulez maximiser votre gain à chaque tour, le montant que vous placez dans le projet doit-il dépendre du montant placé par l’autre participant?</a:t>
            </a:r>
          </a:p>
          <a:p>
            <a:pPr marL="285750" indent="-285750" algn="just">
              <a:buFont typeface="Courier New" panose="02070309020205020404" pitchFamily="49" charset="0"/>
              <a:buChar char="o"/>
            </a:pPr>
            <a:endParaRPr lang="fr-FR" dirty="0" smtClean="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Oui</a:t>
            </a:r>
          </a:p>
          <a:p>
            <a:pPr marL="285750" indent="-285750" algn="just">
              <a:buFont typeface="Courier New" panose="02070309020205020404" pitchFamily="49" charset="0"/>
              <a:buChar char="o"/>
            </a:pPr>
            <a:r>
              <a:rPr lang="fr-FR" dirty="0" smtClean="0">
                <a:latin typeface="Times New Roman" panose="02020603050405020304" pitchFamily="18" charset="0"/>
                <a:cs typeface="Times New Roman" panose="02020603050405020304" pitchFamily="18" charset="0"/>
              </a:rPr>
              <a:t>Non</a:t>
            </a:r>
          </a:p>
        </p:txBody>
      </p:sp>
      <p:sp>
        <p:nvSpPr>
          <p:cNvPr id="7" name="TextBox 2"/>
          <p:cNvSpPr txBox="1"/>
          <p:nvPr/>
        </p:nvSpPr>
        <p:spPr>
          <a:xfrm>
            <a:off x="539552" y="6146140"/>
            <a:ext cx="1476164" cy="523220"/>
          </a:xfrm>
          <a:prstGeom prst="rect">
            <a:avLst/>
          </a:prstGeom>
          <a:noFill/>
          <a:ln>
            <a:solidFill>
              <a:schemeClr val="tx1"/>
            </a:solidFill>
          </a:ln>
        </p:spPr>
        <p:txBody>
          <a:bodyPr wrap="square" rtlCol="0" anchor="ctr">
            <a:spAutoFit/>
          </a:bodyPr>
          <a:lstStyle/>
          <a:p>
            <a:pPr algn="ctr"/>
            <a:r>
              <a:rPr lang="fr-CH" b="1" dirty="0" smtClean="0">
                <a:latin typeface="Times New Roman" panose="02020603050405020304" pitchFamily="18" charset="0"/>
                <a:cs typeface="Times New Roman" panose="02020603050405020304" pitchFamily="18" charset="0"/>
              </a:rPr>
              <a:t>Suivant</a:t>
            </a:r>
          </a:p>
          <a:p>
            <a:pPr algn="ctr"/>
            <a:r>
              <a:rPr lang="fr-CH" sz="1000" dirty="0" smtClean="0">
                <a:latin typeface="Times New Roman" panose="02020603050405020304" pitchFamily="18" charset="0"/>
                <a:cs typeface="Times New Roman" panose="02020603050405020304" pitchFamily="18" charset="0"/>
              </a:rPr>
              <a:t>(cliquer pour continuer)</a:t>
            </a:r>
            <a:endParaRPr lang="en-GB" sz="1000" dirty="0">
              <a:latin typeface="Times New Roman" panose="02020603050405020304" pitchFamily="18" charset="0"/>
              <a:cs typeface="Times New Roman" panose="02020603050405020304" pitchFamily="18" charset="0"/>
            </a:endParaRPr>
          </a:p>
        </p:txBody>
      </p:sp>
      <p:sp>
        <p:nvSpPr>
          <p:cNvPr id="8" name="TextBox 8"/>
          <p:cNvSpPr txBox="1"/>
          <p:nvPr/>
        </p:nvSpPr>
        <p:spPr>
          <a:xfrm>
            <a:off x="4514755" y="6042193"/>
            <a:ext cx="4248472" cy="646331"/>
          </a:xfrm>
          <a:prstGeom prst="rect">
            <a:avLst/>
          </a:prstGeom>
          <a:noFill/>
        </p:spPr>
        <p:txBody>
          <a:bodyPr wrap="square" rtlCol="0">
            <a:spAutoFit/>
          </a:bodyPr>
          <a:lstStyle/>
          <a:p>
            <a:pPr algn="just"/>
            <a:r>
              <a:rPr lang="fr-CH" dirty="0" smtClean="0">
                <a:solidFill>
                  <a:srgbClr val="FF0000"/>
                </a:solidFill>
                <a:latin typeface="Times New Roman" panose="02020603050405020304" pitchFamily="18" charset="0"/>
                <a:cs typeface="Times New Roman" panose="02020603050405020304" pitchFamily="18" charset="0"/>
              </a:rPr>
              <a:t>Page time:</a:t>
            </a:r>
          </a:p>
          <a:p>
            <a:pPr algn="just"/>
            <a:r>
              <a:rPr lang="fr-CH" dirty="0" smtClean="0">
                <a:solidFill>
                  <a:srgbClr val="FF0000"/>
                </a:solidFill>
                <a:latin typeface="Times New Roman" panose="02020603050405020304" pitchFamily="18" charset="0"/>
                <a:cs typeface="Times New Roman" panose="02020603050405020304" pitchFamily="18" charset="0"/>
              </a:rPr>
              <a:t>no limit / changes with click on </a:t>
            </a:r>
            <a:r>
              <a:rPr lang="fr-CH" dirty="0">
                <a:solidFill>
                  <a:srgbClr val="FF0000"/>
                </a:solidFill>
                <a:latin typeface="Times New Roman" panose="02020603050405020304" pitchFamily="18" charset="0"/>
                <a:cs typeface="Times New Roman" panose="02020603050405020304" pitchFamily="18" charset="0"/>
              </a:rPr>
              <a:t>"</a:t>
            </a:r>
            <a:r>
              <a:rPr lang="fr-CH" dirty="0" smtClean="0">
                <a:solidFill>
                  <a:srgbClr val="FF0000"/>
                </a:solidFill>
                <a:latin typeface="Times New Roman" panose="02020603050405020304" pitchFamily="18" charset="0"/>
                <a:cs typeface="Times New Roman" panose="02020603050405020304" pitchFamily="18" charset="0"/>
              </a:rPr>
              <a:t>suivant"</a:t>
            </a:r>
            <a:endParaRPr lang="en-GB"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41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976</Words>
  <Application>Microsoft Office PowerPoint</Application>
  <PresentationFormat>On-screen Show (4:3)</PresentationFormat>
  <Paragraphs>107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Compte privé</vt:lpstr>
      <vt:lpstr>Projet</vt:lpstr>
      <vt:lpstr>Revenu total</vt:lpstr>
      <vt:lpstr>Question de compréhension 1</vt:lpstr>
      <vt:lpstr>Question de compréhension 2</vt:lpstr>
      <vt:lpstr>Question de compréhension 3</vt:lpstr>
      <vt:lpstr>PowerPoint Presentation</vt:lpstr>
      <vt:lpstr>Dernière question!</vt:lpstr>
      <vt:lpstr>Merci beaucoup pour  votre participation!</vt:lpstr>
    </vt:vector>
  </TitlesOfParts>
  <Company>UniNe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Install</dc:creator>
  <cp:lastModifiedBy>Install</cp:lastModifiedBy>
  <cp:revision>75</cp:revision>
  <cp:lastPrinted>2016-04-15T09:06:45Z</cp:lastPrinted>
  <dcterms:created xsi:type="dcterms:W3CDTF">2015-09-24T11:39:57Z</dcterms:created>
  <dcterms:modified xsi:type="dcterms:W3CDTF">2016-05-19T11:31:58Z</dcterms:modified>
</cp:coreProperties>
</file>