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modernComment_1A5_6F2A043E.xml" ContentType="application/vnd.ms-powerpoint.comments+xml"/>
  <Override PartName="/ppt/notesSlides/notesSlide6.xml" ContentType="application/vnd.openxmlformats-officedocument.presentationml.notesSlide+xml"/>
  <Override PartName="/ppt/comments/modernComment_1B7_4B8F346C.xml" ContentType="application/vnd.ms-powerpoint.comment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omments/modernComment_1A7_1873EA92.xml" ContentType="application/vnd.ms-powerpoint.comments+xml"/>
  <Override PartName="/ppt/notesSlides/notesSlide11.xml" ContentType="application/vnd.openxmlformats-officedocument.presentationml.notesSlide+xml"/>
  <Override PartName="/ppt/comments/modernComment_1B8_85CADB9F.xml" ContentType="application/vnd.ms-powerpoint.comment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omments/modernComment_1A8_257B12BC.xml" ContentType="application/vnd.ms-powerpoint.comments+xml"/>
  <Override PartName="/ppt/notesSlides/notesSlide14.xml" ContentType="application/vnd.openxmlformats-officedocument.presentationml.notesSlide+xml"/>
  <Override PartName="/ppt/comments/modernComment_1B9_DC0E63DD.xml" ContentType="application/vnd.ms-powerpoint.comment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42"/>
  </p:notesMasterIdLst>
  <p:handoutMasterIdLst>
    <p:handoutMasterId r:id="rId43"/>
  </p:handoutMasterIdLst>
  <p:sldIdLst>
    <p:sldId id="411" r:id="rId5"/>
    <p:sldId id="413" r:id="rId6"/>
    <p:sldId id="437" r:id="rId7"/>
    <p:sldId id="438" r:id="rId8"/>
    <p:sldId id="421" r:id="rId9"/>
    <p:sldId id="439" r:id="rId10"/>
    <p:sldId id="429" r:id="rId11"/>
    <p:sldId id="422" r:id="rId12"/>
    <p:sldId id="430" r:id="rId13"/>
    <p:sldId id="423" r:id="rId14"/>
    <p:sldId id="440" r:id="rId15"/>
    <p:sldId id="431" r:id="rId16"/>
    <p:sldId id="424" r:id="rId17"/>
    <p:sldId id="441" r:id="rId18"/>
    <p:sldId id="432" r:id="rId19"/>
    <p:sldId id="425" r:id="rId20"/>
    <p:sldId id="433" r:id="rId21"/>
    <p:sldId id="426" r:id="rId22"/>
    <p:sldId id="434" r:id="rId23"/>
    <p:sldId id="427" r:id="rId24"/>
    <p:sldId id="435" r:id="rId25"/>
    <p:sldId id="428" r:id="rId26"/>
    <p:sldId id="398" r:id="rId27"/>
    <p:sldId id="436" r:id="rId28"/>
    <p:sldId id="412" r:id="rId29"/>
    <p:sldId id="410" r:id="rId30"/>
    <p:sldId id="383" r:id="rId31"/>
    <p:sldId id="409" r:id="rId32"/>
    <p:sldId id="389" r:id="rId33"/>
    <p:sldId id="391" r:id="rId34"/>
    <p:sldId id="397" r:id="rId35"/>
    <p:sldId id="408" r:id="rId36"/>
    <p:sldId id="407" r:id="rId37"/>
    <p:sldId id="406" r:id="rId38"/>
    <p:sldId id="405" r:id="rId39"/>
    <p:sldId id="404" r:id="rId40"/>
    <p:sldId id="403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  <p188:author id="{10E9B82F-5825-31D5-9752-F7AAB9A68FE2}" name="Leandro Linardi" initials="LL" userId="20ca8769a8cbb13b" providerId="Windows Liv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A47F55-1AA8-40C0-A50F-6D4598236628}" v="2" dt="2025-06-02T18:32:16.153"/>
  </p1510:revLst>
</p1510:revInfo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6327" autoAdjust="0"/>
  </p:normalViewPr>
  <p:slideViewPr>
    <p:cSldViewPr snapToGrid="0">
      <p:cViewPr varScale="1">
        <p:scale>
          <a:sx n="63" d="100"/>
          <a:sy n="63" d="100"/>
        </p:scale>
        <p:origin x="78" y="2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handoutMaster" Target="handoutMasters/handoutMaster1.xml"/><Relationship Id="rId48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microsoft.com/office/2018/10/relationships/authors" Target="author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andro Linardi" userId="20ca8769a8cbb13b" providerId="LiveId" clId="{95A47F55-1AA8-40C0-A50F-6D4598236628}"/>
    <pc:docChg chg="undo custSel addSld modSld">
      <pc:chgData name="Leandro Linardi" userId="20ca8769a8cbb13b" providerId="LiveId" clId="{95A47F55-1AA8-40C0-A50F-6D4598236628}" dt="2025-06-02T18:34:53.714" v="392" actId="3064"/>
      <pc:docMkLst>
        <pc:docMk/>
      </pc:docMkLst>
      <pc:sldChg chg="modSp mod modShow">
        <pc:chgData name="Leandro Linardi" userId="20ca8769a8cbb13b" providerId="LiveId" clId="{95A47F55-1AA8-40C0-A50F-6D4598236628}" dt="2025-06-02T17:01:28.688" v="176" actId="13926"/>
        <pc:sldMkLst>
          <pc:docMk/>
          <pc:sldMk cId="1865024574" sldId="421"/>
        </pc:sldMkLst>
        <pc:spChg chg="mod">
          <ac:chgData name="Leandro Linardi" userId="20ca8769a8cbb13b" providerId="LiveId" clId="{95A47F55-1AA8-40C0-A50F-6D4598236628}" dt="2025-06-02T16:54:51.767" v="4" actId="13926"/>
          <ac:spMkLst>
            <pc:docMk/>
            <pc:sldMk cId="1865024574" sldId="421"/>
            <ac:spMk id="4" creationId="{A522BFBB-DEAF-F7AB-C593-6C9D4C5D3727}"/>
          </ac:spMkLst>
        </pc:spChg>
        <pc:spChg chg="mod">
          <ac:chgData name="Leandro Linardi" userId="20ca8769a8cbb13b" providerId="LiveId" clId="{95A47F55-1AA8-40C0-A50F-6D4598236628}" dt="2025-06-02T17:01:28.688" v="176" actId="13926"/>
          <ac:spMkLst>
            <pc:docMk/>
            <pc:sldMk cId="1865024574" sldId="421"/>
            <ac:spMk id="5" creationId="{0C774299-0B24-D264-278E-1357233E9B47}"/>
          </ac:spMkLst>
        </pc:spChg>
      </pc:sldChg>
      <pc:sldChg chg="modSp mod">
        <pc:chgData name="Leandro Linardi" userId="20ca8769a8cbb13b" providerId="LiveId" clId="{95A47F55-1AA8-40C0-A50F-6D4598236628}" dt="2025-06-02T17:04:48.507" v="180" actId="6549"/>
        <pc:sldMkLst>
          <pc:docMk/>
          <pc:sldMk cId="410249874" sldId="423"/>
        </pc:sldMkLst>
        <pc:spChg chg="mod">
          <ac:chgData name="Leandro Linardi" userId="20ca8769a8cbb13b" providerId="LiveId" clId="{95A47F55-1AA8-40C0-A50F-6D4598236628}" dt="2025-06-02T17:04:37.641" v="179" actId="13926"/>
          <ac:spMkLst>
            <pc:docMk/>
            <pc:sldMk cId="410249874" sldId="423"/>
            <ac:spMk id="4" creationId="{B0137578-F87E-81F3-F240-B4E77626F063}"/>
          </ac:spMkLst>
        </pc:spChg>
        <pc:spChg chg="mod">
          <ac:chgData name="Leandro Linardi" userId="20ca8769a8cbb13b" providerId="LiveId" clId="{95A47F55-1AA8-40C0-A50F-6D4598236628}" dt="2025-06-02T17:04:48.507" v="180" actId="6549"/>
          <ac:spMkLst>
            <pc:docMk/>
            <pc:sldMk cId="410249874" sldId="423"/>
            <ac:spMk id="5" creationId="{D634CFCE-23CD-AEF6-6200-73357E385FAF}"/>
          </ac:spMkLst>
        </pc:spChg>
      </pc:sldChg>
      <pc:sldChg chg="addSp delSp modSp mod">
        <pc:chgData name="Leandro Linardi" userId="20ca8769a8cbb13b" providerId="LiveId" clId="{95A47F55-1AA8-40C0-A50F-6D4598236628}" dt="2025-06-02T18:25:38.444" v="386" actId="14100"/>
        <pc:sldMkLst>
          <pc:docMk/>
          <pc:sldMk cId="628822716" sldId="424"/>
        </pc:sldMkLst>
        <pc:spChg chg="mod">
          <ac:chgData name="Leandro Linardi" userId="20ca8769a8cbb13b" providerId="LiveId" clId="{95A47F55-1AA8-40C0-A50F-6D4598236628}" dt="2025-06-02T18:25:34.286" v="385" actId="255"/>
          <ac:spMkLst>
            <pc:docMk/>
            <pc:sldMk cId="628822716" sldId="424"/>
            <ac:spMk id="5" creationId="{DBBB4038-21CF-C31F-B302-2ACBEEE0DEEA}"/>
          </ac:spMkLst>
        </pc:spChg>
        <pc:picChg chg="del">
          <ac:chgData name="Leandro Linardi" userId="20ca8769a8cbb13b" providerId="LiveId" clId="{95A47F55-1AA8-40C0-A50F-6D4598236628}" dt="2025-06-02T17:25:04.384" v="352" actId="478"/>
          <ac:picMkLst>
            <pc:docMk/>
            <pc:sldMk cId="628822716" sldId="424"/>
            <ac:picMk id="3" creationId="{973D9E70-B041-E6E0-3484-3A985FED5002}"/>
          </ac:picMkLst>
        </pc:picChg>
        <pc:picChg chg="add mod">
          <ac:chgData name="Leandro Linardi" userId="20ca8769a8cbb13b" providerId="LiveId" clId="{95A47F55-1AA8-40C0-A50F-6D4598236628}" dt="2025-06-02T18:25:38.444" v="386" actId="14100"/>
          <ac:picMkLst>
            <pc:docMk/>
            <pc:sldMk cId="628822716" sldId="424"/>
            <ac:picMk id="6" creationId="{2C70FFAD-564D-087F-B5A7-52D6CAF5CB68}"/>
          </ac:picMkLst>
        </pc:picChg>
        <pc:picChg chg="del">
          <ac:chgData name="Leandro Linardi" userId="20ca8769a8cbb13b" providerId="LiveId" clId="{95A47F55-1AA8-40C0-A50F-6D4598236628}" dt="2025-06-02T17:25:05.232" v="353" actId="478"/>
          <ac:picMkLst>
            <pc:docMk/>
            <pc:sldMk cId="628822716" sldId="424"/>
            <ac:picMk id="7" creationId="{ACD0647C-5C62-9EEC-60D3-0B981F3A8C1C}"/>
          </ac:picMkLst>
        </pc:picChg>
      </pc:sldChg>
      <pc:sldChg chg="addSp modSp mod">
        <pc:chgData name="Leandro Linardi" userId="20ca8769a8cbb13b" providerId="LiveId" clId="{95A47F55-1AA8-40C0-A50F-6D4598236628}" dt="2025-06-02T18:32:16.153" v="391" actId="164"/>
        <pc:sldMkLst>
          <pc:docMk/>
          <pc:sldMk cId="60033597" sldId="425"/>
        </pc:sldMkLst>
        <pc:grpChg chg="add mod">
          <ac:chgData name="Leandro Linardi" userId="20ca8769a8cbb13b" providerId="LiveId" clId="{95A47F55-1AA8-40C0-A50F-6D4598236628}" dt="2025-06-02T18:32:16.153" v="391" actId="164"/>
          <ac:grpSpMkLst>
            <pc:docMk/>
            <pc:sldMk cId="60033597" sldId="425"/>
            <ac:grpSpMk id="6" creationId="{141DB2A4-3E91-8C20-81A7-478A665326C2}"/>
          </ac:grpSpMkLst>
        </pc:grpChg>
        <pc:picChg chg="add mod">
          <ac:chgData name="Leandro Linardi" userId="20ca8769a8cbb13b" providerId="LiveId" clId="{95A47F55-1AA8-40C0-A50F-6D4598236628}" dt="2025-06-02T18:32:16.153" v="391" actId="164"/>
          <ac:picMkLst>
            <pc:docMk/>
            <pc:sldMk cId="60033597" sldId="425"/>
            <ac:picMk id="3" creationId="{4CD19CF8-D015-BEC2-F657-71043C2B2D4D}"/>
          </ac:picMkLst>
        </pc:picChg>
        <pc:picChg chg="mod">
          <ac:chgData name="Leandro Linardi" userId="20ca8769a8cbb13b" providerId="LiveId" clId="{95A47F55-1AA8-40C0-A50F-6D4598236628}" dt="2025-06-02T18:32:16.153" v="391" actId="164"/>
          <ac:picMkLst>
            <pc:docMk/>
            <pc:sldMk cId="60033597" sldId="425"/>
            <ac:picMk id="17" creationId="{C0FF1A53-BC12-D6D5-7269-75F417E2F202}"/>
          </ac:picMkLst>
        </pc:picChg>
      </pc:sldChg>
      <pc:sldChg chg="modSp mod">
        <pc:chgData name="Leandro Linardi" userId="20ca8769a8cbb13b" providerId="LiveId" clId="{95A47F55-1AA8-40C0-A50F-6D4598236628}" dt="2025-06-02T18:34:53.714" v="392" actId="3064"/>
        <pc:sldMkLst>
          <pc:docMk/>
          <pc:sldMk cId="1328936175" sldId="427"/>
        </pc:sldMkLst>
        <pc:spChg chg="mod">
          <ac:chgData name="Leandro Linardi" userId="20ca8769a8cbb13b" providerId="LiveId" clId="{95A47F55-1AA8-40C0-A50F-6D4598236628}" dt="2025-06-02T18:34:53.714" v="392" actId="3064"/>
          <ac:spMkLst>
            <pc:docMk/>
            <pc:sldMk cId="1328936175" sldId="427"/>
            <ac:spMk id="5" creationId="{45A05EEF-D599-630C-A85E-2C0E75AE3C14}"/>
          </ac:spMkLst>
        </pc:spChg>
      </pc:sldChg>
      <pc:sldChg chg="modSp add mod">
        <pc:chgData name="Leandro Linardi" userId="20ca8769a8cbb13b" providerId="LiveId" clId="{95A47F55-1AA8-40C0-A50F-6D4598236628}" dt="2025-06-02T17:07:22.926" v="182" actId="400"/>
        <pc:sldMkLst>
          <pc:docMk/>
          <pc:sldMk cId="1267676268" sldId="439"/>
        </pc:sldMkLst>
        <pc:spChg chg="mod">
          <ac:chgData name="Leandro Linardi" userId="20ca8769a8cbb13b" providerId="LiveId" clId="{95A47F55-1AA8-40C0-A50F-6D4598236628}" dt="2025-06-02T16:58:19.434" v="5" actId="400"/>
          <ac:spMkLst>
            <pc:docMk/>
            <pc:sldMk cId="1267676268" sldId="439"/>
            <ac:spMk id="4" creationId="{00B965CC-40A0-5B53-8CCC-5D8EE146FE28}"/>
          </ac:spMkLst>
        </pc:spChg>
        <pc:spChg chg="mod">
          <ac:chgData name="Leandro Linardi" userId="20ca8769a8cbb13b" providerId="LiveId" clId="{95A47F55-1AA8-40C0-A50F-6D4598236628}" dt="2025-06-02T17:07:22.926" v="182" actId="400"/>
          <ac:spMkLst>
            <pc:docMk/>
            <pc:sldMk cId="1267676268" sldId="439"/>
            <ac:spMk id="5" creationId="{EF413006-2F13-0B52-8CAB-EB4244C171E7}"/>
          </ac:spMkLst>
        </pc:spChg>
      </pc:sldChg>
      <pc:sldChg chg="modSp add mod">
        <pc:chgData name="Leandro Linardi" userId="20ca8769a8cbb13b" providerId="LiveId" clId="{95A47F55-1AA8-40C0-A50F-6D4598236628}" dt="2025-06-02T17:06:06.360" v="181" actId="400"/>
        <pc:sldMkLst>
          <pc:docMk/>
          <pc:sldMk cId="2244664223" sldId="440"/>
        </pc:sldMkLst>
        <pc:spChg chg="mod">
          <ac:chgData name="Leandro Linardi" userId="20ca8769a8cbb13b" providerId="LiveId" clId="{95A47F55-1AA8-40C0-A50F-6D4598236628}" dt="2025-06-02T17:04:03.342" v="178" actId="400"/>
          <ac:spMkLst>
            <pc:docMk/>
            <pc:sldMk cId="2244664223" sldId="440"/>
            <ac:spMk id="4" creationId="{901CA706-99B4-C0FC-0413-499E5CB27683}"/>
          </ac:spMkLst>
        </pc:spChg>
        <pc:spChg chg="mod">
          <ac:chgData name="Leandro Linardi" userId="20ca8769a8cbb13b" providerId="LiveId" clId="{95A47F55-1AA8-40C0-A50F-6D4598236628}" dt="2025-06-02T17:06:06.360" v="181" actId="400"/>
          <ac:spMkLst>
            <pc:docMk/>
            <pc:sldMk cId="2244664223" sldId="440"/>
            <ac:spMk id="5" creationId="{99F5E59F-F17D-C7F8-7A40-BF39CFF2857E}"/>
          </ac:spMkLst>
        </pc:spChg>
      </pc:sldChg>
      <pc:sldChg chg="modSp add mod">
        <pc:chgData name="Leandro Linardi" userId="20ca8769a8cbb13b" providerId="LiveId" clId="{95A47F55-1AA8-40C0-A50F-6D4598236628}" dt="2025-06-02T17:25:31.113" v="377" actId="14861"/>
        <pc:sldMkLst>
          <pc:docMk/>
          <pc:sldMk cId="3691930589" sldId="441"/>
        </pc:sldMkLst>
        <pc:spChg chg="mod">
          <ac:chgData name="Leandro Linardi" userId="20ca8769a8cbb13b" providerId="LiveId" clId="{95A47F55-1AA8-40C0-A50F-6D4598236628}" dt="2025-06-02T17:10:36.876" v="185" actId="400"/>
          <ac:spMkLst>
            <pc:docMk/>
            <pc:sldMk cId="3691930589" sldId="441"/>
            <ac:spMk id="5" creationId="{0BF4ECEB-6228-761F-3A45-797C3E32D6FA}"/>
          </ac:spMkLst>
        </pc:spChg>
        <pc:picChg chg="mod">
          <ac:chgData name="Leandro Linardi" userId="20ca8769a8cbb13b" providerId="LiveId" clId="{95A47F55-1AA8-40C0-A50F-6D4598236628}" dt="2025-06-02T17:25:28.581" v="371" actId="14861"/>
          <ac:picMkLst>
            <pc:docMk/>
            <pc:sldMk cId="3691930589" sldId="441"/>
            <ac:picMk id="3" creationId="{8516AB75-6D03-C0D9-94D0-E99346F671A8}"/>
          </ac:picMkLst>
        </pc:picChg>
        <pc:picChg chg="mod">
          <ac:chgData name="Leandro Linardi" userId="20ca8769a8cbb13b" providerId="LiveId" clId="{95A47F55-1AA8-40C0-A50F-6D4598236628}" dt="2025-06-02T17:25:31.113" v="377" actId="14861"/>
          <ac:picMkLst>
            <pc:docMk/>
            <pc:sldMk cId="3691930589" sldId="441"/>
            <ac:picMk id="7" creationId="{BECC1404-2B28-BCB7-008C-D55A61B7750F}"/>
          </ac:picMkLst>
        </pc:picChg>
      </pc:sldChg>
    </pc:docChg>
  </pc:docChgLst>
</pc:chgInfo>
</file>

<file path=ppt/comments/modernComment_1A5_6F2A043E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EB40825-BFF4-4726-AD80-DBBD0B14BF50}" authorId="{10E9B82F-5825-31D5-9752-F7AAB9A68FE2}" created="2025-06-02T16:56:32.780">
    <pc:sldMkLst xmlns:pc="http://schemas.microsoft.com/office/powerpoint/2013/main/command">
      <pc:docMk/>
      <pc:sldMk cId="1865024574" sldId="421"/>
    </pc:sldMkLst>
    <p188:txBody>
      <a:bodyPr/>
      <a:lstStyle/>
      <a:p>
        <a:r>
          <a:rPr lang="en-US"/>
          <a:t>--v2 (tirado do documento final do Alvaro)</a:t>
        </a:r>
      </a:p>
    </p188:txBody>
  </p188:cm>
</p188:cmLst>
</file>

<file path=ppt/comments/modernComment_1A7_1873EA92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607523A-60D0-4865-97ED-57D6DFEA73AE}" authorId="{10E9B82F-5825-31D5-9752-F7AAB9A68FE2}" created="2025-06-02T17:05:18.948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410249874" sldId="423"/>
      <ac:spMk id="5" creationId="{D634CFCE-23CD-AEF6-6200-73357E385FAF}"/>
    </ac:deMkLst>
    <p188:txBody>
      <a:bodyPr/>
      <a:lstStyle/>
      <a:p>
        <a:r>
          <a:rPr lang="en-US"/>
          <a:t>—v2 (Alvaro)</a:t>
        </a:r>
      </a:p>
    </p188:txBody>
  </p188:cm>
</p188:cmLst>
</file>

<file path=ppt/comments/modernComment_1A8_257B12BC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1B69AB4E-AA9A-492D-972E-9FEB319E27F8}" authorId="{10E9B82F-5825-31D5-9752-F7AAB9A68FE2}" created="2025-06-02T17:12:47.973">
    <pc:sldMkLst xmlns:pc="http://schemas.microsoft.com/office/powerpoint/2013/main/command">
      <pc:docMk/>
      <pc:sldMk cId="628822716" sldId="424"/>
    </pc:sldMkLst>
    <p188:txBody>
      <a:bodyPr/>
      <a:lstStyle/>
      <a:p>
        <a:r>
          <a:rPr lang="en-US"/>
          <a:t>—v2 (Alvaro)</a:t>
        </a:r>
      </a:p>
    </p188:txBody>
  </p188:cm>
</p188:cmLst>
</file>

<file path=ppt/comments/modernComment_1B7_4B8F346C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F2174A4-B544-4B46-852C-4AD2CC7007B0}" authorId="{10E9B82F-5825-31D5-9752-F7AAB9A68FE2}" created="2025-06-02T16:55:41.324">
    <pc:sldMkLst xmlns:pc="http://schemas.microsoft.com/office/powerpoint/2013/main/command">
      <pc:docMk/>
      <pc:sldMk cId="1267676268" sldId="439"/>
    </pc:sldMkLst>
    <p188:txBody>
      <a:bodyPr/>
      <a:lstStyle/>
      <a:p>
        <a:r>
          <a:rPr lang="en-US"/>
          <a:t>--v1</a:t>
        </a:r>
      </a:p>
    </p188:txBody>
  </p188:cm>
</p188:cmLst>
</file>

<file path=ppt/comments/modernComment_1B8_85CADB9F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484A8CE-4087-4948-A40E-3754AB3B3319}" authorId="{10E9B82F-5825-31D5-9752-F7AAB9A68FE2}" created="2025-06-02T17:04:28.532">
    <pc:sldMkLst xmlns:pc="http://schemas.microsoft.com/office/powerpoint/2013/main/command">
      <pc:docMk/>
      <pc:sldMk cId="2244664223" sldId="440"/>
    </pc:sldMkLst>
    <p188:txBody>
      <a:bodyPr/>
      <a:lstStyle/>
      <a:p>
        <a:r>
          <a:rPr lang="en-US"/>
          <a:t>-- v1</a:t>
        </a:r>
      </a:p>
    </p188:txBody>
  </p188:cm>
</p188:cmLst>
</file>

<file path=ppt/comments/modernComment_1B9_DC0E63DD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D84CF0D-166C-4251-96DB-11539DB149A1}" authorId="{10E9B82F-5825-31D5-9752-F7AAB9A68FE2}" created="2025-06-02T17:13:00.226">
    <pc:sldMkLst xmlns:pc="http://schemas.microsoft.com/office/powerpoint/2013/main/command">
      <pc:docMk/>
      <pc:sldMk cId="3691930589" sldId="441"/>
    </pc:sldMkLst>
    <p188:txBody>
      <a:bodyPr/>
      <a:lstStyle/>
      <a:p>
        <a:r>
          <a:rPr lang="en-US"/>
          <a:t>--v1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02-Jun-25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02-Jun-25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AE960F-DB58-4FA5-EB2B-FB4A64D4B9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900DAD7-5B5D-C858-7997-F61195ED59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361827A-3846-0838-4C3A-64AA237889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655107-E41C-37D2-C86F-6D3A0CDED4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9C7E07-3C67-C64C-8DA0-0404F630397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35917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A5AA91-6733-714F-C932-17F4346B9E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5776BA4-377F-F815-9D35-A118FF2BF8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5975924-42D1-EC24-2E21-49252E8EB6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312350-6067-5E4E-A760-3847591A02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9C7E07-3C67-C64C-8DA0-0404F630397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08087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C80B32-72E6-67E1-F34B-8488C91AC1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DEEC1E2-30F2-5B93-3540-2A2C2F55B1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39C3FDE-6780-FE51-3179-80E4B448CB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EEA21-BF0C-3D7C-69B3-566C724EFE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9C7E07-3C67-C64C-8DA0-0404F630397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11148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F85E1C-8EC5-7BB0-27F3-7E1930441C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38C5BE6-80DB-2847-827A-1F8793840F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DDAB2E5-1FA4-11BA-DBE2-BE6D6AAFB2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3266E7-7212-409D-57A6-21DFF30CFF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9C7E07-3C67-C64C-8DA0-0404F630397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57345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5B0872-C780-1130-B3E4-0172EB4908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3C84A05-A0BF-002D-23AE-8CDC4D03E8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AE051C2-2933-6723-0404-7A864079C6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48C4A1-2D70-917F-EF44-B0A3792713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9C7E07-3C67-C64C-8DA0-0404F630397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90167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5D7C3F-7702-1FC7-28CE-2E64C0CCD5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B04FC0C-943F-1F25-A614-10FFA04B0E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235A65C-664E-5FFD-812F-A8897215C7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E3A8DF-D357-EAEE-A0A9-0B9D8313E8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9C7E07-3C67-C64C-8DA0-0404F630397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09812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74129A-386D-4A61-4F0C-F783C406E0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DD6C78B-CE54-35D8-41E2-963F24A54DD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0C1C752-3A20-A841-9B41-E89968091E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3CF8C4-AD53-66FC-8D1A-A93C89DFB7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9C7E07-3C67-C64C-8DA0-0404F630397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14794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E276A6-3949-8B56-1726-576D62C4BA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31E9E9C-F44C-F03E-2DBB-15250AFBAD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7C9B48C-5E5C-F25A-6FE6-7DE3859472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5CACF0-440D-F755-63F9-3B67D3BE9F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9C7E07-3C67-C64C-8DA0-0404F630397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37220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5E912D-6943-42DD-72AE-A715BDECAB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C233E95-831B-9D14-58A5-B487E29129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E6E473B-C271-62BA-EB7D-F95DFCFD60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587552-56CF-D29D-0429-90884BFB00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9C7E07-3C67-C64C-8DA0-0404F630397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01723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B518D2-2F88-A960-AA6D-C849EA16C3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A9208A9-C12E-5292-054A-36159C0665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4B7CCEA-05E0-96A3-3AB6-483DB6324B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E2B664-06B9-3694-DED3-3D93B5F1FE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9C7E07-3C67-C64C-8DA0-0404F630397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47927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5B0E07-2B4A-7F45-E4F6-2D92EBFA4B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8C02F7A-EF97-2476-9050-981995D172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15BB5E4-76C9-A23D-7DEE-C7A01241E2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FECE16-6B6F-DB5E-C6C5-6F848BD2D2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9C7E07-3C67-C64C-8DA0-0404F630397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97076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E5F037-D704-26D2-4CA7-7E36664666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AE4F8A5-6C31-93F4-4520-6E18C7AD61C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68E8935-CAE9-1C12-D9C1-AFA263F09B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F6D16A-24AE-6381-45F7-2FE8004657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9C7E07-3C67-C64C-8DA0-0404F630397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8792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BF95A9-9F2D-B35C-BE37-77F2CC7DBD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17691B2-476C-80EC-989B-5C4DD86D0A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ACBD671-A472-1E43-3DA0-96905759EA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97486F-FE34-02DF-1FE6-757D64FCFA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9C7E07-3C67-C64C-8DA0-0404F630397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46922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226786-99F7-23C1-E656-481C6CA909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785AD6F-7B06-15B8-7E2B-A6286B56A4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CB044FD-604F-F107-C107-DABA7E7A80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962334-20B7-B247-B677-9565E8ECD6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9C7E07-3C67-C64C-8DA0-0404F630397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80153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CACCF5-042C-F80E-8CBF-E2FF59173C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B52AC61-C4D7-B097-799D-073291A10F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CC7ADAA-693D-11BC-CE52-7F3DF897F3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539F8A-BE5B-CB23-F627-3A57A51BB8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9C7E07-3C67-C64C-8DA0-0404F630397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94607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9F6013-327A-D8BC-AFC7-6F997B84FB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C862A3D-5C12-C875-CEBD-166D31AC9F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90E2638-EC50-CAEF-88F2-605F06D669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332DAD-5F70-437D-2CA4-C96DD003C3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9C7E07-3C67-C64C-8DA0-0404F630397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69538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89EF4A-2911-7605-276F-F2242CDEDA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00EEC26-EE4A-A4A3-337E-1DC2976CDB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D767507-ED98-62EA-3959-BAC8F06E98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079718-76C8-233D-6652-742F8D8EE5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9C7E07-3C67-C64C-8DA0-0404F630397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03381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43311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2480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834915-981E-54B2-0047-6544543A75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72163EA-C9C9-BF59-A75D-E05D446B22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DC9B18-BD86-E8CD-BC1F-1F9869A288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C54591-0C72-BD2E-2090-722B3CECFF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9C7E07-3C67-C64C-8DA0-0404F630397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746068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BBC04D-2568-C19F-6211-ABA7996CB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BD96A4-D432-FA69-5E46-4DF91D77CA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639921-CFBB-DE6F-31EB-81B758CA02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53E3F8-8185-F97B-2F08-1F44FCE2A5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77778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18372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16043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75938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23313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59689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4881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496EA0-8204-2A27-1DA5-A4E3BD15E7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0E7E606-E50A-AA32-905C-05192E40D3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B8CADE8-9E98-1021-029D-F0A64650F9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BDF1B0-C4A2-E969-F1D6-CC932EB0BE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9C7E07-3C67-C64C-8DA0-0404F630397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83348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8851B9-F3EF-6550-C83B-B74D35566E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44B5706-622F-713C-6B02-571281C483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195CF14-1EB0-A027-368B-CA3EFB60E3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1E3522-EEBA-340A-D5B5-B067F7D2AC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9C7E07-3C67-C64C-8DA0-0404F630397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01176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3CF487-CAEA-FFF3-A41E-EE37DF8FD7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601FBC-7A2E-36A4-7763-CA8188A4E6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24962C3-00F0-FD9C-2EF9-96543F88A6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93E032-CB57-EFD5-3608-3D96A1E5D7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9C7E07-3C67-C64C-8DA0-0404F630397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45541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CF204C-724C-9087-330D-DE216FC237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8209132-6FD8-4C86-220C-BD2B34DAF0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17C21BA-C710-D841-B994-E33C2F3A0A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7B36BE-D099-72E9-1559-0846BDE581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9C7E07-3C67-C64C-8DA0-0404F630397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61715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83F833-8319-FC23-A378-F303724AE5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CF900EF-6006-A759-7458-24253147BD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104251B-F692-D248-561C-E7A5219916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6B4A9C-BC8A-5CEF-CF99-F2251AB107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9C7E07-3C67-C64C-8DA0-0404F630397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17308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4080A8-3E88-B5FF-7DF8-98A557A342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7F80A42-11C4-33AF-932B-755872D3B9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18FB959-31B9-4283-8B40-305EB4C657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5239FE-ACE9-3E46-8354-90C2FE25C6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9C7E07-3C67-C64C-8DA0-0404F630397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5077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sv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A7_1873EA9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1.png"/><Relationship Id="rId4" Type="http://schemas.openxmlformats.org/officeDocument/2006/relationships/hyperlink" Target="https://monitoria-digital1-0.vercel.app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B8_85CADB9F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1.png"/><Relationship Id="rId4" Type="http://schemas.openxmlformats.org/officeDocument/2006/relationships/hyperlink" Target="https://monitoria-digital1-0.vercel.app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monitoria-digital1-0.vercel.app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A8_257B12BC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8.emf"/><Relationship Id="rId5" Type="http://schemas.openxmlformats.org/officeDocument/2006/relationships/image" Target="../media/image11.png"/><Relationship Id="rId4" Type="http://schemas.openxmlformats.org/officeDocument/2006/relationships/hyperlink" Target="https://monitoria-digital1-0.vercel.app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B9_DC0E63DD.xml"/><Relationship Id="rId7" Type="http://schemas.openxmlformats.org/officeDocument/2006/relationships/image" Target="../media/image20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9.emf"/><Relationship Id="rId5" Type="http://schemas.openxmlformats.org/officeDocument/2006/relationships/image" Target="../media/image11.png"/><Relationship Id="rId4" Type="http://schemas.openxmlformats.org/officeDocument/2006/relationships/hyperlink" Target="https://monitoria-digital1-0.vercel.app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monitoria-digital1-0.vercel.app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3" Type="http://schemas.openxmlformats.org/officeDocument/2006/relationships/hyperlink" Target="https://monitoria-digital1-0.vercel.app/" TargetMode="External"/><Relationship Id="rId7" Type="http://schemas.openxmlformats.org/officeDocument/2006/relationships/image" Target="../media/image23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2.emf"/><Relationship Id="rId5" Type="http://schemas.openxmlformats.org/officeDocument/2006/relationships/image" Target="../media/image21.emf"/><Relationship Id="rId10" Type="http://schemas.openxmlformats.org/officeDocument/2006/relationships/image" Target="../media/image26.png"/><Relationship Id="rId4" Type="http://schemas.openxmlformats.org/officeDocument/2006/relationships/image" Target="../media/image11.png"/><Relationship Id="rId9" Type="http://schemas.openxmlformats.org/officeDocument/2006/relationships/image" Target="../media/image25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monitoria-digital1-0.vercel.app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monitoria-digital1-0.vercel.app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monitoria-digital1-0.vercel.app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onitoria-digital1-0.vercel.app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monitoria-digital1-0.vercel.app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monitoria-digital1-0.vercel.app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monitoria-digital1-0.vercel.app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mailto:xxxxx@xxxxxxxxxxx.com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monitoria-digital1-0.vercel.app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monitoria-digital1-0.vercel.app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monitoria-digital1-0.vercel.app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hyperlink" Target="https://monitoria-digital1-0.vercel.app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onitoria-digital1-0.vercel.app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1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onitoria-digital1-0.vercel.app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A5_6F2A043E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1.png"/><Relationship Id="rId4" Type="http://schemas.openxmlformats.org/officeDocument/2006/relationships/hyperlink" Target="https://monitoria-digital1-0.vercel.app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B7_4B8F346C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1.png"/><Relationship Id="rId4" Type="http://schemas.openxmlformats.org/officeDocument/2006/relationships/hyperlink" Target="https://monitoria-digital1-0.vercel.app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onitoria-digital1-0.vercel.app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hyperlink" Target="https://monitoria-digital1-0.vercel.app/" TargetMode="External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monitoria-digital1-0.vercel.app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5A81C9-166F-E37B-A8C7-572A55D60B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066B73B7-2828-D282-276D-342D7BCB2AFA}"/>
              </a:ext>
            </a:extLst>
          </p:cNvPr>
          <p:cNvGrpSpPr/>
          <p:nvPr/>
        </p:nvGrpSpPr>
        <p:grpSpPr>
          <a:xfrm>
            <a:off x="250633" y="1562035"/>
            <a:ext cx="11804206" cy="3487637"/>
            <a:chOff x="250633" y="1562035"/>
            <a:chExt cx="11804206" cy="3487637"/>
          </a:xfrm>
        </p:grpSpPr>
        <p:pic>
          <p:nvPicPr>
            <p:cNvPr id="6" name="Graphic 5" descr="Flip calendar with solid fill">
              <a:extLst>
                <a:ext uri="{FF2B5EF4-FFF2-40B4-BE49-F238E27FC236}">
                  <a16:creationId xmlns:a16="http://schemas.microsoft.com/office/drawing/2014/main" id="{5A2C0E05-A58F-F392-9214-BD9701CCA1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23691" y="3833353"/>
              <a:ext cx="583379" cy="583379"/>
            </a:xfrm>
            <a:prstGeom prst="rect">
              <a:avLst/>
            </a:prstGeom>
          </p:spPr>
        </p:pic>
        <p:sp>
          <p:nvSpPr>
            <p:cNvPr id="12" name="Content Placeholder 8">
              <a:extLst>
                <a:ext uri="{FF2B5EF4-FFF2-40B4-BE49-F238E27FC236}">
                  <a16:creationId xmlns:a16="http://schemas.microsoft.com/office/drawing/2014/main" id="{BF87C0F4-56AD-0F2D-781C-2411E7A2C302}"/>
                </a:ext>
              </a:extLst>
            </p:cNvPr>
            <p:cNvSpPr txBox="1">
              <a:spLocks/>
            </p:cNvSpPr>
            <p:nvPr/>
          </p:nvSpPr>
          <p:spPr>
            <a:xfrm>
              <a:off x="1099386" y="1815156"/>
              <a:ext cx="10955453" cy="3234516"/>
            </a:xfrm>
            <a:prstGeom prst="rect">
              <a:avLst/>
            </a:prstGeom>
            <a:ln>
              <a:noFill/>
            </a:ln>
          </p:spPr>
          <p:txBody>
            <a:bodyPr vert="horz" wrap="square" lIns="91440" tIns="45720" rIns="91440" bIns="45720" rtlCol="0" anchor="t" anchorCtr="0">
              <a:normAutofit fontScale="85000" lnSpcReduction="20000"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800"/>
                </a:spcBef>
                <a:buFont typeface="Arial" panose="020B0604020202020204" pitchFamily="34" charset="0"/>
                <a:buNone/>
                <a:defRPr sz="2000" b="0" i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685800" indent="-283464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Font typeface="Arial" panose="020B0604020202020204" pitchFamily="34" charset="0"/>
                <a:buChar char="•"/>
                <a:defRPr sz="2000" b="0" i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1143000" indent="-283464" algn="l" defTabSz="914400" rtl="0" eaLnBrk="1" latinLnBrk="0" hangingPunct="1">
                <a:lnSpc>
                  <a:spcPct val="90000"/>
                </a:lnSpc>
                <a:spcBef>
                  <a:spcPts val="1800"/>
                </a:spcBef>
                <a:buFont typeface="Arial" panose="020B0604020202020204" pitchFamily="34" charset="0"/>
                <a:buChar char="•"/>
                <a:defRPr sz="2000" b="0" i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600200" indent="-283464" algn="l" defTabSz="914400" rtl="0" eaLnBrk="1" latinLnBrk="0" hangingPunct="1">
                <a:lnSpc>
                  <a:spcPct val="90000"/>
                </a:lnSpc>
                <a:spcBef>
                  <a:spcPts val="1800"/>
                </a:spcBef>
                <a:buFont typeface="Arial" panose="020B0604020202020204" pitchFamily="34" charset="0"/>
                <a:buChar char="•"/>
                <a:defRPr sz="2000" b="0" i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2057400" indent="-283464" algn="l" defTabSz="914400" rtl="0" eaLnBrk="1" latinLnBrk="0" hangingPunct="1">
                <a:lnSpc>
                  <a:spcPct val="90000"/>
                </a:lnSpc>
                <a:spcBef>
                  <a:spcPts val="1800"/>
                </a:spcBef>
                <a:buFont typeface="Arial" panose="020B0604020202020204" pitchFamily="34" charset="0"/>
                <a:buChar char="•"/>
                <a:defRPr sz="2000" b="0" i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571500" indent="-571500">
                <a:buFont typeface="Wingdings" panose="05000000000000000000" pitchFamily="2" charset="2"/>
                <a:buChar char="Ø"/>
              </a:pPr>
              <a:r>
                <a:rPr lang="en-US" sz="4700" b="1" u="sng" dirty="0"/>
                <a:t>TRABALHO DE CONCLUSÃO DE CURSO (TCC)</a:t>
              </a:r>
            </a:p>
            <a:p>
              <a:pPr marL="571500" indent="-571500">
                <a:buFont typeface="Wingdings" panose="05000000000000000000" pitchFamily="2" charset="2"/>
                <a:buChar char="q"/>
              </a:pPr>
              <a:r>
                <a:rPr lang="en-US" sz="2100" b="1" u="sng" dirty="0">
                  <a:solidFill>
                    <a:srgbClr val="FF0000"/>
                  </a:solidFill>
                </a:rPr>
                <a:t>PROJETO: MONITORIA DIGITAL EDUCACIONAL</a:t>
              </a:r>
            </a:p>
            <a:p>
              <a:pPr marL="571500" indent="-571500">
                <a:buFont typeface="Wingdings" panose="05000000000000000000" pitchFamily="2" charset="2"/>
                <a:buChar char="Ø"/>
              </a:pPr>
              <a:r>
                <a:rPr lang="en-US" sz="4200" b="1" dirty="0"/>
                <a:t>Curso Técnico em Desenvolvimento de Sistemas</a:t>
              </a:r>
              <a:endParaRPr lang="en-US" sz="2500" b="1" dirty="0"/>
            </a:p>
            <a:p>
              <a:pPr marL="571500" indent="-571500">
                <a:buFont typeface="Wingdings" panose="05000000000000000000" pitchFamily="2" charset="2"/>
                <a:buChar char="Ø"/>
              </a:pPr>
              <a:r>
                <a:rPr lang="en-US" sz="3600" b="1" dirty="0"/>
                <a:t>Turma: Jul/2025</a:t>
              </a:r>
              <a:endParaRPr lang="en-US" sz="4000" b="1" dirty="0"/>
            </a:p>
            <a:p>
              <a:pPr marL="571500" indent="-571500">
                <a:buFont typeface="Wingdings" panose="05000000000000000000" pitchFamily="2" charset="2"/>
                <a:buChar char="Ø"/>
              </a:pPr>
              <a:r>
                <a:rPr lang="en-US" sz="2300" b="1" dirty="0"/>
                <a:t>SP/SP, 11 – 06 – 2025</a:t>
              </a:r>
            </a:p>
            <a:p>
              <a:pPr marL="571500" indent="-571500">
                <a:buFont typeface="Wingdings" panose="05000000000000000000" pitchFamily="2" charset="2"/>
                <a:buChar char="Ø"/>
              </a:pPr>
              <a:r>
                <a:rPr lang="en-US" sz="2300" b="1" dirty="0"/>
                <a:t>Orientação: </a:t>
              </a:r>
              <a:r>
                <a:rPr lang="en-US" sz="2000" b="1" dirty="0"/>
                <a:t>Profª Aline Aparecida Carvalho</a:t>
              </a:r>
              <a:endParaRPr lang="en-US" sz="2300" b="1" dirty="0"/>
            </a:p>
            <a:p>
              <a:endParaRPr lang="en-US" sz="3600" dirty="0"/>
            </a:p>
            <a:p>
              <a:endParaRPr lang="en-US" sz="3600" dirty="0"/>
            </a:p>
            <a:p>
              <a:endParaRPr lang="en-US" sz="3600" dirty="0"/>
            </a:p>
          </p:txBody>
        </p:sp>
        <p:pic>
          <p:nvPicPr>
            <p:cNvPr id="15" name="Graphic 14" descr="Computer with solid fill">
              <a:extLst>
                <a:ext uri="{FF2B5EF4-FFF2-40B4-BE49-F238E27FC236}">
                  <a16:creationId xmlns:a16="http://schemas.microsoft.com/office/drawing/2014/main" id="{BFB32037-63BF-DCF7-509A-EE9AE4DAD0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16008" y="2759178"/>
              <a:ext cx="583378" cy="583378"/>
            </a:xfrm>
            <a:prstGeom prst="rect">
              <a:avLst/>
            </a:prstGeom>
          </p:spPr>
        </p:pic>
        <p:pic>
          <p:nvPicPr>
            <p:cNvPr id="8" name="Graphic 7" descr="Classroom with solid fill">
              <a:extLst>
                <a:ext uri="{FF2B5EF4-FFF2-40B4-BE49-F238E27FC236}">
                  <a16:creationId xmlns:a16="http://schemas.microsoft.com/office/drawing/2014/main" id="{61AA4E38-974D-E27E-6D53-85FA3C3DCE7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37401" y="4408244"/>
              <a:ext cx="586688" cy="586688"/>
            </a:xfrm>
            <a:prstGeom prst="rect">
              <a:avLst/>
            </a:prstGeom>
          </p:spPr>
        </p:pic>
        <p:pic>
          <p:nvPicPr>
            <p:cNvPr id="24" name="Graphic 23" descr="Books with solid fill">
              <a:extLst>
                <a:ext uri="{FF2B5EF4-FFF2-40B4-BE49-F238E27FC236}">
                  <a16:creationId xmlns:a16="http://schemas.microsoft.com/office/drawing/2014/main" id="{85E93470-01D3-6338-9EE2-7CE320C337F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50633" y="1562035"/>
              <a:ext cx="914400" cy="914400"/>
            </a:xfrm>
            <a:prstGeom prst="rect">
              <a:avLst/>
            </a:prstGeom>
          </p:spPr>
        </p:pic>
        <p:pic>
          <p:nvPicPr>
            <p:cNvPr id="26" name="Graphic 25" descr="Graduation cap with solid fill">
              <a:extLst>
                <a:ext uri="{FF2B5EF4-FFF2-40B4-BE49-F238E27FC236}">
                  <a16:creationId xmlns:a16="http://schemas.microsoft.com/office/drawing/2014/main" id="{24CD357F-0FB8-D97F-4F02-511A7250092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37401" y="3324665"/>
              <a:ext cx="586688" cy="586688"/>
            </a:xfrm>
            <a:prstGeom prst="rect">
              <a:avLst/>
            </a:prstGeom>
          </p:spPr>
        </p:pic>
      </p:grpSp>
      <p:pic>
        <p:nvPicPr>
          <p:cNvPr id="13" name="Picture 12" descr="A red circle on a black background">
            <a:extLst>
              <a:ext uri="{FF2B5EF4-FFF2-40B4-BE49-F238E27FC236}">
                <a16:creationId xmlns:a16="http://schemas.microsoft.com/office/drawing/2014/main" id="{B6AF8A2A-1D87-FC6E-A8BF-886D5F755DE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1480" y="157865"/>
            <a:ext cx="3749040" cy="1069062"/>
          </a:xfrm>
          <a:prstGeom prst="rect">
            <a:avLst/>
          </a:prstGeom>
          <a:ln>
            <a:noFill/>
          </a:ln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D8938AF6-BD51-F98C-8AA2-BE2016B5CB45}"/>
              </a:ext>
            </a:extLst>
          </p:cNvPr>
          <p:cNvGrpSpPr/>
          <p:nvPr/>
        </p:nvGrpSpPr>
        <p:grpSpPr>
          <a:xfrm>
            <a:off x="8188827" y="3920034"/>
            <a:ext cx="3766617" cy="2740726"/>
            <a:chOff x="8188827" y="3920034"/>
            <a:chExt cx="3766617" cy="2740726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FD40A90-A1CE-A219-615B-D9F34E85AB73}"/>
                </a:ext>
              </a:extLst>
            </p:cNvPr>
            <p:cNvSpPr txBox="1"/>
            <p:nvPr/>
          </p:nvSpPr>
          <p:spPr>
            <a:xfrm>
              <a:off x="8770966" y="4106215"/>
              <a:ext cx="3184478" cy="2554545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5000"/>
                    <a:lumOff val="95000"/>
                    <a:alpha val="55000"/>
                  </a:schemeClr>
                </a:gs>
                <a:gs pos="100000">
                  <a:schemeClr val="accent6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sz="1600" b="1" u="sng" dirty="0">
                  <a:solidFill>
                    <a:schemeClr val="bg1"/>
                  </a:solidFill>
                </a:rPr>
                <a:t>Integrantes:</a:t>
              </a:r>
            </a:p>
            <a:p>
              <a:endParaRPr lang="en-US" sz="1600" b="1" u="sng" dirty="0">
                <a:solidFill>
                  <a:schemeClr val="bg1"/>
                </a:solidFill>
              </a:endParaRPr>
            </a:p>
            <a:p>
              <a:r>
                <a:rPr lang="en-US" sz="1600" dirty="0">
                  <a:solidFill>
                    <a:schemeClr val="bg1"/>
                  </a:solidFill>
                </a:rPr>
                <a:t>- Álvaro José Martins Câmara </a:t>
              </a:r>
            </a:p>
            <a:p>
              <a:r>
                <a:rPr lang="en-US" sz="1600" dirty="0">
                  <a:solidFill>
                    <a:schemeClr val="bg1"/>
                  </a:solidFill>
                </a:rPr>
                <a:t>  - Daniel Henrique</a:t>
              </a:r>
            </a:p>
            <a:p>
              <a:r>
                <a:rPr lang="en-US" sz="1600" dirty="0">
                  <a:solidFill>
                    <a:schemeClr val="bg1"/>
                  </a:solidFill>
                </a:rPr>
                <a:t>   - Fabio Carlos Marques</a:t>
              </a:r>
            </a:p>
            <a:p>
              <a:r>
                <a:rPr lang="en-US" sz="1600" dirty="0">
                  <a:solidFill>
                    <a:schemeClr val="bg1"/>
                  </a:solidFill>
                </a:rPr>
                <a:t>    - Guilherme De Souza Bazilio</a:t>
              </a:r>
            </a:p>
            <a:p>
              <a:r>
                <a:rPr lang="en-US" sz="1600" dirty="0">
                  <a:solidFill>
                    <a:schemeClr val="bg1"/>
                  </a:solidFill>
                </a:rPr>
                <a:t>     - Leandro Linardi</a:t>
              </a:r>
            </a:p>
            <a:p>
              <a:r>
                <a:rPr lang="en-US" sz="1600" dirty="0">
                  <a:solidFill>
                    <a:schemeClr val="bg1"/>
                  </a:solidFill>
                </a:rPr>
                <a:t>      - Nikolas Cavalcante Landim</a:t>
              </a:r>
            </a:p>
            <a:p>
              <a:r>
                <a:rPr lang="en-US" sz="1600" dirty="0">
                  <a:solidFill>
                    <a:schemeClr val="bg1"/>
                  </a:solidFill>
                </a:rPr>
                <a:t>       - Vinicius Santos Penedo</a:t>
              </a:r>
              <a:endParaRPr lang="en-US" sz="1600" b="1" u="sng" dirty="0">
                <a:solidFill>
                  <a:schemeClr val="bg1"/>
                </a:solidFill>
              </a:endParaRPr>
            </a:p>
            <a:p>
              <a:endParaRPr lang="en-US" sz="1600" dirty="0">
                <a:solidFill>
                  <a:schemeClr val="bg1"/>
                </a:solidFill>
              </a:endParaRPr>
            </a:p>
          </p:txBody>
        </p:sp>
        <p:pic>
          <p:nvPicPr>
            <p:cNvPr id="10" name="Graphic 9" descr="Programmer male outline">
              <a:extLst>
                <a:ext uri="{FF2B5EF4-FFF2-40B4-BE49-F238E27FC236}">
                  <a16:creationId xmlns:a16="http://schemas.microsoft.com/office/drawing/2014/main" id="{4D65FD1B-27D3-F738-DD6A-64FE135A3A6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8188827" y="3920034"/>
              <a:ext cx="586688" cy="5866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91885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90A7CC-86F8-BC3E-8C99-C04E6529CB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C6A3137D-D112-885E-D152-CDF355DB5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" y="88127"/>
            <a:ext cx="11917680" cy="1228299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bg1">
                <a:alpha val="53000"/>
              </a:schemeClr>
            </a:solidFill>
          </a:ln>
        </p:spPr>
        <p:txBody>
          <a:bodyPr/>
          <a:lstStyle/>
          <a:p>
            <a:pPr algn="ctr"/>
            <a:r>
              <a:rPr lang="en-US" dirty="0"/>
              <a:t>MONITORIA DIGITAL EDUCACIONAL</a:t>
            </a:r>
            <a:br>
              <a:rPr lang="en-US" dirty="0"/>
            </a:br>
            <a:r>
              <a:rPr lang="en-US" sz="1400" b="0" dirty="0">
                <a:hlinkClick r:id="rId4"/>
              </a:rPr>
              <a:t>https://monitoria-digital1-0.vercel.app/</a:t>
            </a:r>
            <a:br>
              <a:rPr lang="en-US" sz="1400" b="0" dirty="0">
                <a:hlinkClick r:id="rId4"/>
              </a:rPr>
            </a:br>
            <a:br>
              <a:rPr lang="en-US" sz="1400" dirty="0"/>
            </a:br>
            <a:r>
              <a:rPr lang="en-US" sz="2000" b="0" dirty="0"/>
              <a:t>Um</a:t>
            </a:r>
            <a:r>
              <a:rPr lang="en-US" sz="1400" dirty="0"/>
              <a:t> </a:t>
            </a:r>
            <a:r>
              <a:rPr lang="en-US" sz="2000" b="0" dirty="0"/>
              <a:t>Software voltado para a educação.</a:t>
            </a:r>
            <a:endParaRPr lang="en-US" sz="1400" dirty="0"/>
          </a:p>
        </p:txBody>
      </p:sp>
      <p:pic>
        <p:nvPicPr>
          <p:cNvPr id="13" name="Picture 12" descr="A red circle on a black background">
            <a:extLst>
              <a:ext uri="{FF2B5EF4-FFF2-40B4-BE49-F238E27FC236}">
                <a16:creationId xmlns:a16="http://schemas.microsoft.com/office/drawing/2014/main" id="{545122CD-365D-C31B-D3D9-35390F9148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8530" y="6217722"/>
            <a:ext cx="1936310" cy="552151"/>
          </a:xfrm>
          <a:prstGeom prst="rect">
            <a:avLst/>
          </a:prstGeom>
          <a:ln>
            <a:solidFill>
              <a:schemeClr val="bg1">
                <a:alpha val="46000"/>
              </a:schemeClr>
            </a:solidFill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B0137578-F87E-81F3-F240-B4E77626F063}"/>
              </a:ext>
            </a:extLst>
          </p:cNvPr>
          <p:cNvSpPr txBox="1">
            <a:spLocks/>
          </p:cNvSpPr>
          <p:nvPr/>
        </p:nvSpPr>
        <p:spPr>
          <a:xfrm>
            <a:off x="137160" y="1438525"/>
            <a:ext cx="6787747" cy="445597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800" dirty="0">
                <a:highlight>
                  <a:srgbClr val="FFFF00"/>
                </a:highlight>
              </a:rPr>
              <a:t>4. Objetivos Gerais</a:t>
            </a:r>
            <a:endParaRPr lang="en-US" sz="2800" dirty="0">
              <a:highlight>
                <a:srgbClr val="FFFF00"/>
              </a:highlight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634CFCE-23CD-AEF6-6200-73357E385FAF}"/>
              </a:ext>
            </a:extLst>
          </p:cNvPr>
          <p:cNvSpPr txBox="1">
            <a:spLocks/>
          </p:cNvSpPr>
          <p:nvPr/>
        </p:nvSpPr>
        <p:spPr>
          <a:xfrm>
            <a:off x="137160" y="2006221"/>
            <a:ext cx="11917680" cy="4094328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txBody>
          <a:bodyPr vert="horz" lIns="182880" tIns="91440" rIns="91440" bIns="9144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b="1" dirty="0"/>
              <a:t>CONCRETIZANDO O PROJETO</a:t>
            </a:r>
          </a:p>
          <a:p>
            <a:pPr marL="400050" indent="-400050">
              <a:buFont typeface="+mj-lt"/>
              <a:buAutoNum type="romanLcPeriod"/>
            </a:pPr>
            <a:r>
              <a:rPr lang="pt-BR" sz="2800" dirty="0"/>
              <a:t>Desenvolver um Sistema de Videoconferência para monitoria online;</a:t>
            </a:r>
          </a:p>
          <a:p>
            <a:pPr marL="400050" indent="-400050">
              <a:buFont typeface="+mj-lt"/>
              <a:buAutoNum type="romanLcPeriod"/>
            </a:pPr>
            <a:r>
              <a:rPr lang="pt-BR" sz="2800" dirty="0"/>
              <a:t>Otimizar o suporte acadêmico;</a:t>
            </a:r>
          </a:p>
          <a:p>
            <a:pPr marL="400050" indent="-400050">
              <a:buFont typeface="+mj-lt"/>
              <a:buAutoNum type="romanLcPeriod"/>
            </a:pPr>
            <a:r>
              <a:rPr lang="pt-BR" sz="2800" dirty="0"/>
              <a:t>Fomentar a colaboração entre alunos e professores;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0249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6950BFC3-D8DA-4A85-94F7-54DA5524770B}">
      <p188:commentRel xmlns:p188="http://schemas.microsoft.com/office/powerpoint/2018/8/main" r:id="rId3"/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9E2D9B-2719-BBF3-6F54-82CCA290CD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FAE1D994-3E6A-873D-7D46-6B5A0D4F7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" y="88127"/>
            <a:ext cx="11917680" cy="1228299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bg1">
                <a:alpha val="53000"/>
              </a:schemeClr>
            </a:solidFill>
          </a:ln>
        </p:spPr>
        <p:txBody>
          <a:bodyPr/>
          <a:lstStyle/>
          <a:p>
            <a:pPr algn="ctr"/>
            <a:r>
              <a:rPr lang="en-US" dirty="0"/>
              <a:t>MONITORIA DIGITAL EDUCACIONAL</a:t>
            </a:r>
            <a:br>
              <a:rPr lang="en-US" dirty="0"/>
            </a:br>
            <a:r>
              <a:rPr lang="en-US" sz="1400" b="0" dirty="0">
                <a:hlinkClick r:id="rId4"/>
              </a:rPr>
              <a:t>https://monitoria-digital1-0.vercel.app/</a:t>
            </a:r>
            <a:br>
              <a:rPr lang="en-US" sz="1400" b="0" dirty="0">
                <a:hlinkClick r:id="rId4"/>
              </a:rPr>
            </a:br>
            <a:br>
              <a:rPr lang="en-US" sz="1400" dirty="0"/>
            </a:br>
            <a:r>
              <a:rPr lang="en-US" sz="2000" b="0" dirty="0"/>
              <a:t>Um</a:t>
            </a:r>
            <a:r>
              <a:rPr lang="en-US" sz="1400" dirty="0"/>
              <a:t> </a:t>
            </a:r>
            <a:r>
              <a:rPr lang="en-US" sz="2000" b="0" dirty="0"/>
              <a:t>Software voltado para a educação.</a:t>
            </a:r>
            <a:endParaRPr lang="en-US" sz="1400" dirty="0"/>
          </a:p>
        </p:txBody>
      </p:sp>
      <p:pic>
        <p:nvPicPr>
          <p:cNvPr id="13" name="Picture 12" descr="A red circle on a black background">
            <a:extLst>
              <a:ext uri="{FF2B5EF4-FFF2-40B4-BE49-F238E27FC236}">
                <a16:creationId xmlns:a16="http://schemas.microsoft.com/office/drawing/2014/main" id="{92F28FB8-0F6E-4E65-E059-11C75DEEA6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8530" y="6217722"/>
            <a:ext cx="1936310" cy="552151"/>
          </a:xfrm>
          <a:prstGeom prst="rect">
            <a:avLst/>
          </a:prstGeom>
          <a:ln>
            <a:solidFill>
              <a:schemeClr val="bg1">
                <a:alpha val="46000"/>
              </a:schemeClr>
            </a:solidFill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901CA706-99B4-C0FC-0413-499E5CB27683}"/>
              </a:ext>
            </a:extLst>
          </p:cNvPr>
          <p:cNvSpPr txBox="1">
            <a:spLocks/>
          </p:cNvSpPr>
          <p:nvPr/>
        </p:nvSpPr>
        <p:spPr>
          <a:xfrm>
            <a:off x="137160" y="1438525"/>
            <a:ext cx="6787747" cy="445597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800" strike="sngStrike" dirty="0"/>
              <a:t>4. Objetivos Gerais</a:t>
            </a:r>
            <a:endParaRPr lang="en-US" sz="2800" strike="sngStrike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99F5E59F-F17D-C7F8-7A40-BF39CFF2857E}"/>
              </a:ext>
            </a:extLst>
          </p:cNvPr>
          <p:cNvSpPr txBox="1">
            <a:spLocks/>
          </p:cNvSpPr>
          <p:nvPr/>
        </p:nvSpPr>
        <p:spPr>
          <a:xfrm>
            <a:off x="137160" y="2006221"/>
            <a:ext cx="11917680" cy="4094328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txBody>
          <a:bodyPr vert="horz" lIns="182880" tIns="91440" rIns="91440" bIns="9144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b="1" dirty="0"/>
              <a:t>CONCRETIZANDO O PROJETO</a:t>
            </a:r>
          </a:p>
          <a:p>
            <a:pPr marL="400050" indent="-400050">
              <a:buFont typeface="+mj-lt"/>
              <a:buAutoNum type="romanLcPeriod"/>
            </a:pPr>
            <a:r>
              <a:rPr lang="pt-BR" sz="2800" dirty="0"/>
              <a:t>Desenvolver um Sistema de Videoconferência para monitoria online;</a:t>
            </a:r>
          </a:p>
          <a:p>
            <a:pPr marL="400050" indent="-400050">
              <a:buFont typeface="+mj-lt"/>
              <a:buAutoNum type="romanLcPeriod"/>
            </a:pPr>
            <a:r>
              <a:rPr lang="pt-BR" sz="2800" dirty="0"/>
              <a:t>Otimizar o suporte acadêmico;</a:t>
            </a:r>
          </a:p>
          <a:p>
            <a:pPr marL="400050" indent="-400050">
              <a:buFont typeface="+mj-lt"/>
              <a:buAutoNum type="romanLcPeriod"/>
            </a:pPr>
            <a:r>
              <a:rPr lang="pt-BR" sz="2800" dirty="0"/>
              <a:t>Fomentar a colaboração entre alunos e professores;</a:t>
            </a:r>
            <a:endParaRPr lang="en-US" sz="2800" dirty="0"/>
          </a:p>
          <a:p>
            <a:pPr marL="400050" indent="-400050">
              <a:buFont typeface="+mj-lt"/>
              <a:buAutoNum type="romanLcPeriod"/>
            </a:pPr>
            <a:r>
              <a:rPr lang="en-US" sz="2800" strike="sngStrike" dirty="0"/>
              <a:t>Controlar o desempenho acadêmico dos alunos;</a:t>
            </a:r>
          </a:p>
          <a:p>
            <a:pPr marL="400050" indent="-400050">
              <a:buFont typeface="+mj-lt"/>
              <a:buAutoNum type="romanLcPeriod"/>
            </a:pPr>
            <a:r>
              <a:rPr lang="en-US" sz="2800" strike="sngStrike" dirty="0"/>
              <a:t>Focar em oferecer ajuda específica para cada aluno. </a:t>
            </a:r>
          </a:p>
        </p:txBody>
      </p:sp>
    </p:spTree>
    <p:extLst>
      <p:ext uri="{BB962C8B-B14F-4D97-AF65-F5344CB8AC3E}">
        <p14:creationId xmlns:p14="http://schemas.microsoft.com/office/powerpoint/2010/main" val="2244664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6950BFC3-D8DA-4A85-94F7-54DA5524770B}">
      <p188:commentRel xmlns:p188="http://schemas.microsoft.com/office/powerpoint/2018/8/main" r:id="rId3"/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4114EE-D593-8F8B-60E9-D2433E422B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C20DF0D-AF43-FB52-614B-C495EC60F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" y="88127"/>
            <a:ext cx="11917680" cy="1228299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bg1">
                <a:alpha val="53000"/>
              </a:schemeClr>
            </a:solidFill>
          </a:ln>
        </p:spPr>
        <p:txBody>
          <a:bodyPr/>
          <a:lstStyle/>
          <a:p>
            <a:pPr algn="ctr"/>
            <a:r>
              <a:rPr lang="en-US" dirty="0"/>
              <a:t>MONITORIA DIGITAL EDUCACIONAL</a:t>
            </a:r>
            <a:br>
              <a:rPr lang="en-US" dirty="0"/>
            </a:br>
            <a:r>
              <a:rPr lang="en-US" sz="1400" b="0" dirty="0">
                <a:hlinkClick r:id="rId3"/>
              </a:rPr>
              <a:t>https://monitoria-digital1-0.vercel.app/</a:t>
            </a:r>
            <a:br>
              <a:rPr lang="en-US" sz="1400" b="0" dirty="0">
                <a:hlinkClick r:id="rId3"/>
              </a:rPr>
            </a:br>
            <a:br>
              <a:rPr lang="en-US" sz="1400" dirty="0"/>
            </a:br>
            <a:r>
              <a:rPr lang="en-US" sz="2000" b="0" dirty="0"/>
              <a:t>Um</a:t>
            </a:r>
            <a:r>
              <a:rPr lang="en-US" sz="1400" dirty="0"/>
              <a:t> </a:t>
            </a:r>
            <a:r>
              <a:rPr lang="en-US" sz="2000" b="0" dirty="0"/>
              <a:t>Software voltado para a educação.</a:t>
            </a:r>
            <a:endParaRPr lang="en-US" sz="1400" dirty="0"/>
          </a:p>
        </p:txBody>
      </p:sp>
      <p:pic>
        <p:nvPicPr>
          <p:cNvPr id="13" name="Picture 12" descr="A red circle on a black background">
            <a:extLst>
              <a:ext uri="{FF2B5EF4-FFF2-40B4-BE49-F238E27FC236}">
                <a16:creationId xmlns:a16="http://schemas.microsoft.com/office/drawing/2014/main" id="{B257FA66-93B9-30A3-FDD7-43947AC953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8530" y="6217722"/>
            <a:ext cx="1936310" cy="552151"/>
          </a:xfrm>
          <a:prstGeom prst="rect">
            <a:avLst/>
          </a:prstGeom>
          <a:ln>
            <a:solidFill>
              <a:schemeClr val="bg1">
                <a:alpha val="46000"/>
              </a:schemeClr>
            </a:solidFill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0CCA308C-5BC8-9069-7E22-CDBEC0DB117B}"/>
              </a:ext>
            </a:extLst>
          </p:cNvPr>
          <p:cNvSpPr txBox="1">
            <a:spLocks/>
          </p:cNvSpPr>
          <p:nvPr/>
        </p:nvSpPr>
        <p:spPr>
          <a:xfrm>
            <a:off x="137160" y="1438525"/>
            <a:ext cx="6787747" cy="445597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800" dirty="0"/>
              <a:t>T</a:t>
            </a:r>
            <a:r>
              <a:rPr lang="en-US" sz="2800" dirty="0"/>
              <a:t>ópicos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7C9E020-F250-58B6-65A5-524A13861A58}"/>
              </a:ext>
            </a:extLst>
          </p:cNvPr>
          <p:cNvSpPr txBox="1">
            <a:spLocks/>
          </p:cNvSpPr>
          <p:nvPr/>
        </p:nvSpPr>
        <p:spPr>
          <a:xfrm>
            <a:off x="2477118" y="1438525"/>
            <a:ext cx="5998145" cy="5331348"/>
          </a:xfrm>
          <a:prstGeom prst="rect">
            <a:avLst/>
          </a:prstGeom>
        </p:spPr>
        <p:txBody>
          <a:bodyPr vert="horz" lIns="0" tIns="45720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1400" dirty="0"/>
              <a:t>Projeto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/>
              <a:t>Problema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/>
              <a:t>Justificativa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/>
              <a:t>Objetivos Gerais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5400" dirty="0"/>
              <a:t>Objetivos Específicos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/>
              <a:t>Ferramentas Utilizadas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/>
              <a:t>Demonstração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/>
              <a:t>Referências Literárias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/>
              <a:t>Considerações Finais</a:t>
            </a:r>
          </a:p>
        </p:txBody>
      </p:sp>
    </p:spTree>
    <p:extLst>
      <p:ext uri="{BB962C8B-B14F-4D97-AF65-F5344CB8AC3E}">
        <p14:creationId xmlns:p14="http://schemas.microsoft.com/office/powerpoint/2010/main" val="1457720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BEB99D-A58E-A11B-DF61-891972992A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B123532D-C983-56E9-2499-2EDE911B1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" y="88127"/>
            <a:ext cx="11917680" cy="1228299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bg1">
                <a:alpha val="53000"/>
              </a:schemeClr>
            </a:solidFill>
          </a:ln>
        </p:spPr>
        <p:txBody>
          <a:bodyPr/>
          <a:lstStyle/>
          <a:p>
            <a:pPr algn="ctr"/>
            <a:r>
              <a:rPr lang="en-US" dirty="0"/>
              <a:t>MONITORIA DIGITAL EDUCACIONAL</a:t>
            </a:r>
            <a:br>
              <a:rPr lang="en-US" dirty="0"/>
            </a:br>
            <a:r>
              <a:rPr lang="en-US" sz="1400" b="0" dirty="0">
                <a:hlinkClick r:id="rId4"/>
              </a:rPr>
              <a:t>https://monitoria-digital1-0.vercel.app/</a:t>
            </a:r>
            <a:br>
              <a:rPr lang="en-US" sz="1400" b="0" dirty="0">
                <a:hlinkClick r:id="rId4"/>
              </a:rPr>
            </a:br>
            <a:br>
              <a:rPr lang="en-US" sz="1400" dirty="0"/>
            </a:br>
            <a:r>
              <a:rPr lang="en-US" sz="2000" b="0" dirty="0"/>
              <a:t>Um</a:t>
            </a:r>
            <a:r>
              <a:rPr lang="en-US" sz="1400" dirty="0"/>
              <a:t> </a:t>
            </a:r>
            <a:r>
              <a:rPr lang="en-US" sz="2000" b="0" dirty="0"/>
              <a:t>Software voltado para a educação.</a:t>
            </a:r>
            <a:endParaRPr lang="en-US" sz="1400" dirty="0"/>
          </a:p>
        </p:txBody>
      </p:sp>
      <p:pic>
        <p:nvPicPr>
          <p:cNvPr id="13" name="Picture 12" descr="A red circle on a black background">
            <a:extLst>
              <a:ext uri="{FF2B5EF4-FFF2-40B4-BE49-F238E27FC236}">
                <a16:creationId xmlns:a16="http://schemas.microsoft.com/office/drawing/2014/main" id="{1C7A81EE-327A-48D8-2ACE-B0A9990335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8530" y="6217722"/>
            <a:ext cx="1936310" cy="552151"/>
          </a:xfrm>
          <a:prstGeom prst="rect">
            <a:avLst/>
          </a:prstGeom>
          <a:ln>
            <a:solidFill>
              <a:schemeClr val="bg1">
                <a:alpha val="46000"/>
              </a:schemeClr>
            </a:solidFill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C137CF11-1436-BAA3-D221-0953B00570E9}"/>
              </a:ext>
            </a:extLst>
          </p:cNvPr>
          <p:cNvSpPr txBox="1">
            <a:spLocks/>
          </p:cNvSpPr>
          <p:nvPr/>
        </p:nvSpPr>
        <p:spPr>
          <a:xfrm>
            <a:off x="137160" y="1438525"/>
            <a:ext cx="6787747" cy="445597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800" dirty="0"/>
              <a:t>5. Objetivos Específicos</a:t>
            </a:r>
            <a:endParaRPr lang="en-US" sz="2800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BBB4038-21CF-C31F-B302-2ACBEEE0DEEA}"/>
              </a:ext>
            </a:extLst>
          </p:cNvPr>
          <p:cNvSpPr txBox="1">
            <a:spLocks/>
          </p:cNvSpPr>
          <p:nvPr/>
        </p:nvSpPr>
        <p:spPr>
          <a:xfrm>
            <a:off x="137160" y="2006221"/>
            <a:ext cx="11917680" cy="4094328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txBody>
          <a:bodyPr vert="horz" lIns="182880" tIns="9144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00" b="1" dirty="0">
                <a:highlight>
                  <a:srgbClr val="FFFF00"/>
                </a:highlight>
              </a:rPr>
              <a:t>CONCRETIZAÇÃO DO PROJETO EM TELAS</a:t>
            </a:r>
          </a:p>
          <a:p>
            <a:endParaRPr lang="pt-BR" sz="1400" dirty="0"/>
          </a:p>
          <a:p>
            <a:endParaRPr lang="en-US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70FFAD-564D-087F-B5A7-52D6CAF5CB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1821" y="2306472"/>
            <a:ext cx="10112991" cy="3794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822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6950BFC3-D8DA-4A85-94F7-54DA5524770B}">
      <p188:commentRel xmlns:p188="http://schemas.microsoft.com/office/powerpoint/2018/8/main" r:id="rId3"/>
    </p:ext>
  </p:extLs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05B266-D61F-F8C0-DA41-5149BE1C7A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48990CE9-881A-6F4E-292D-54CA0F6D8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" y="88127"/>
            <a:ext cx="11917680" cy="1228299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bg1">
                <a:alpha val="53000"/>
              </a:schemeClr>
            </a:solidFill>
          </a:ln>
        </p:spPr>
        <p:txBody>
          <a:bodyPr/>
          <a:lstStyle/>
          <a:p>
            <a:pPr algn="ctr"/>
            <a:r>
              <a:rPr lang="en-US" dirty="0"/>
              <a:t>MONITORIA DIGITAL EDUCACIONAL</a:t>
            </a:r>
            <a:br>
              <a:rPr lang="en-US" dirty="0"/>
            </a:br>
            <a:r>
              <a:rPr lang="en-US" sz="1400" b="0" dirty="0">
                <a:hlinkClick r:id="rId4"/>
              </a:rPr>
              <a:t>https://monitoria-digital1-0.vercel.app/</a:t>
            </a:r>
            <a:br>
              <a:rPr lang="en-US" sz="1400" b="0" dirty="0">
                <a:hlinkClick r:id="rId4"/>
              </a:rPr>
            </a:br>
            <a:br>
              <a:rPr lang="en-US" sz="1400" dirty="0"/>
            </a:br>
            <a:r>
              <a:rPr lang="en-US" sz="2000" b="0" dirty="0"/>
              <a:t>Um</a:t>
            </a:r>
            <a:r>
              <a:rPr lang="en-US" sz="1400" dirty="0"/>
              <a:t> </a:t>
            </a:r>
            <a:r>
              <a:rPr lang="en-US" sz="2000" b="0" dirty="0"/>
              <a:t>Software voltado para a educação.</a:t>
            </a:r>
            <a:endParaRPr lang="en-US" sz="1400" dirty="0"/>
          </a:p>
        </p:txBody>
      </p:sp>
      <p:pic>
        <p:nvPicPr>
          <p:cNvPr id="13" name="Picture 12" descr="A red circle on a black background">
            <a:extLst>
              <a:ext uri="{FF2B5EF4-FFF2-40B4-BE49-F238E27FC236}">
                <a16:creationId xmlns:a16="http://schemas.microsoft.com/office/drawing/2014/main" id="{6B5DB2ED-D247-C79E-3B4D-C44021ABF9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8530" y="6217722"/>
            <a:ext cx="1936310" cy="552151"/>
          </a:xfrm>
          <a:prstGeom prst="rect">
            <a:avLst/>
          </a:prstGeom>
          <a:ln>
            <a:solidFill>
              <a:schemeClr val="bg1">
                <a:alpha val="46000"/>
              </a:schemeClr>
            </a:solidFill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4CA20982-372A-6C62-A0C3-5ED81AA8FBE0}"/>
              </a:ext>
            </a:extLst>
          </p:cNvPr>
          <p:cNvSpPr txBox="1">
            <a:spLocks/>
          </p:cNvSpPr>
          <p:nvPr/>
        </p:nvSpPr>
        <p:spPr>
          <a:xfrm>
            <a:off x="137160" y="1438525"/>
            <a:ext cx="6787747" cy="445597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800" dirty="0"/>
              <a:t>5. Objetivos Específicos</a:t>
            </a:r>
            <a:endParaRPr lang="en-US" sz="2800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0BF4ECEB-6228-761F-3A45-797C3E32D6FA}"/>
              </a:ext>
            </a:extLst>
          </p:cNvPr>
          <p:cNvSpPr txBox="1">
            <a:spLocks/>
          </p:cNvSpPr>
          <p:nvPr/>
        </p:nvSpPr>
        <p:spPr>
          <a:xfrm>
            <a:off x="137160" y="2006221"/>
            <a:ext cx="11917680" cy="4094328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txBody>
          <a:bodyPr vert="horz" lIns="182880" tIns="9144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strike="sngStrike" dirty="0"/>
              <a:t>CONCRETIZAÇÃO DO PROJETO EM TELAS</a:t>
            </a:r>
          </a:p>
          <a:p>
            <a:endParaRPr lang="pt-BR" sz="1400" dirty="0"/>
          </a:p>
          <a:p>
            <a:endParaRPr lang="en-US"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16AB75-6D03-C0D9-94D0-E99346F671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2659604"/>
            <a:ext cx="4811977" cy="3274129"/>
          </a:xfrm>
          <a:prstGeom prst="rect">
            <a:avLst/>
          </a:prstGeom>
          <a:effectLst>
            <a:outerShdw dist="50800" dir="5400000" algn="ctr" rotWithShape="0">
              <a:srgbClr val="000000">
                <a:alpha val="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CC1404-2B28-BCB7-008C-D55A61B775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2480" y="2659605"/>
            <a:ext cx="4621465" cy="3274128"/>
          </a:xfrm>
          <a:prstGeom prst="rect">
            <a:avLst/>
          </a:prstGeom>
          <a:effectLst>
            <a:outerShdw dist="50800" dir="5400000" algn="ctr" rotWithShape="0">
              <a:srgbClr val="000000">
                <a:alpha val="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91930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6950BFC3-D8DA-4A85-94F7-54DA5524770B}">
      <p188:commentRel xmlns:p188="http://schemas.microsoft.com/office/powerpoint/2018/8/main" r:id="rId3"/>
    </p:ext>
  </p:extLs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794598-1C7B-E800-3CA0-0A300E5949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3464C17E-8649-05DD-00F5-07820DC6F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" y="88127"/>
            <a:ext cx="11917680" cy="1228299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bg1">
                <a:alpha val="53000"/>
              </a:schemeClr>
            </a:solidFill>
          </a:ln>
        </p:spPr>
        <p:txBody>
          <a:bodyPr/>
          <a:lstStyle/>
          <a:p>
            <a:pPr algn="ctr"/>
            <a:r>
              <a:rPr lang="en-US" dirty="0"/>
              <a:t>MONITORIA DIGITAL EDUCACIONAL</a:t>
            </a:r>
            <a:br>
              <a:rPr lang="en-US" dirty="0"/>
            </a:br>
            <a:r>
              <a:rPr lang="en-US" sz="1400" b="0" dirty="0">
                <a:hlinkClick r:id="rId3"/>
              </a:rPr>
              <a:t>https://monitoria-digital1-0.vercel.app/</a:t>
            </a:r>
            <a:br>
              <a:rPr lang="en-US" sz="1400" b="0" dirty="0">
                <a:hlinkClick r:id="rId3"/>
              </a:rPr>
            </a:br>
            <a:br>
              <a:rPr lang="en-US" sz="1400" dirty="0"/>
            </a:br>
            <a:r>
              <a:rPr lang="en-US" sz="2000" b="0" dirty="0"/>
              <a:t>Um</a:t>
            </a:r>
            <a:r>
              <a:rPr lang="en-US" sz="1400" dirty="0"/>
              <a:t> </a:t>
            </a:r>
            <a:r>
              <a:rPr lang="en-US" sz="2000" b="0" dirty="0"/>
              <a:t>Software voltado para a educação.</a:t>
            </a:r>
            <a:endParaRPr lang="en-US" sz="1400" dirty="0"/>
          </a:p>
        </p:txBody>
      </p:sp>
      <p:pic>
        <p:nvPicPr>
          <p:cNvPr id="13" name="Picture 12" descr="A red circle on a black background">
            <a:extLst>
              <a:ext uri="{FF2B5EF4-FFF2-40B4-BE49-F238E27FC236}">
                <a16:creationId xmlns:a16="http://schemas.microsoft.com/office/drawing/2014/main" id="{68967092-9276-C73B-963A-EE4835E031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8530" y="6217722"/>
            <a:ext cx="1936310" cy="552151"/>
          </a:xfrm>
          <a:prstGeom prst="rect">
            <a:avLst/>
          </a:prstGeom>
          <a:ln>
            <a:solidFill>
              <a:schemeClr val="bg1">
                <a:alpha val="46000"/>
              </a:schemeClr>
            </a:solidFill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2CE5EDE9-C2ED-E0B0-C99D-DC72006F19B5}"/>
              </a:ext>
            </a:extLst>
          </p:cNvPr>
          <p:cNvSpPr txBox="1">
            <a:spLocks/>
          </p:cNvSpPr>
          <p:nvPr/>
        </p:nvSpPr>
        <p:spPr>
          <a:xfrm>
            <a:off x="137160" y="1438525"/>
            <a:ext cx="6787747" cy="445597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800" dirty="0"/>
              <a:t>T</a:t>
            </a:r>
            <a:r>
              <a:rPr lang="en-US" sz="2800" dirty="0"/>
              <a:t>ópicos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3594550D-F485-ECD4-9705-2646721E5B29}"/>
              </a:ext>
            </a:extLst>
          </p:cNvPr>
          <p:cNvSpPr txBox="1">
            <a:spLocks/>
          </p:cNvSpPr>
          <p:nvPr/>
        </p:nvSpPr>
        <p:spPr>
          <a:xfrm>
            <a:off x="2477118" y="1438525"/>
            <a:ext cx="5998145" cy="5331348"/>
          </a:xfrm>
          <a:prstGeom prst="rect">
            <a:avLst/>
          </a:prstGeom>
        </p:spPr>
        <p:txBody>
          <a:bodyPr vert="horz" lIns="0" tIns="45720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1400" dirty="0"/>
              <a:t>Projeto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/>
              <a:t>Problema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/>
              <a:t>Justificativa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/>
              <a:t>Objetivos Gerais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/>
              <a:t>Objetivos Específicos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5400" dirty="0"/>
              <a:t>Ferramentas Utilizadas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/>
              <a:t>Demonstração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/>
              <a:t>Referências Literárias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/>
              <a:t>Considerações Finais</a:t>
            </a:r>
          </a:p>
        </p:txBody>
      </p:sp>
    </p:spTree>
    <p:extLst>
      <p:ext uri="{BB962C8B-B14F-4D97-AF65-F5344CB8AC3E}">
        <p14:creationId xmlns:p14="http://schemas.microsoft.com/office/powerpoint/2010/main" val="2460772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80A4AA-C6B1-172E-4BDF-5C08476094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D662A156-F39C-B348-D37B-EAE70795C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" y="88127"/>
            <a:ext cx="11917680" cy="1228299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bg1">
                <a:alpha val="53000"/>
              </a:schemeClr>
            </a:solidFill>
          </a:ln>
        </p:spPr>
        <p:txBody>
          <a:bodyPr/>
          <a:lstStyle/>
          <a:p>
            <a:pPr algn="ctr"/>
            <a:r>
              <a:rPr lang="en-US" dirty="0"/>
              <a:t>MONITORIA DIGITAL EDUCACIONAL</a:t>
            </a:r>
            <a:br>
              <a:rPr lang="en-US" dirty="0"/>
            </a:br>
            <a:r>
              <a:rPr lang="en-US" sz="1400" b="0" dirty="0">
                <a:hlinkClick r:id="rId3"/>
              </a:rPr>
              <a:t>https://monitoria-digital1-0.vercel.app/</a:t>
            </a:r>
            <a:br>
              <a:rPr lang="en-US" sz="1400" b="0" dirty="0">
                <a:hlinkClick r:id="rId3"/>
              </a:rPr>
            </a:br>
            <a:br>
              <a:rPr lang="en-US" sz="1400" dirty="0"/>
            </a:br>
            <a:r>
              <a:rPr lang="en-US" sz="2000" b="0" dirty="0"/>
              <a:t>Um</a:t>
            </a:r>
            <a:r>
              <a:rPr lang="en-US" sz="1400" dirty="0"/>
              <a:t> </a:t>
            </a:r>
            <a:r>
              <a:rPr lang="en-US" sz="2000" b="0" dirty="0"/>
              <a:t>Software voltado para a educação.</a:t>
            </a:r>
            <a:endParaRPr lang="en-US" sz="1400" dirty="0"/>
          </a:p>
        </p:txBody>
      </p:sp>
      <p:pic>
        <p:nvPicPr>
          <p:cNvPr id="13" name="Picture 12" descr="A red circle on a black background">
            <a:extLst>
              <a:ext uri="{FF2B5EF4-FFF2-40B4-BE49-F238E27FC236}">
                <a16:creationId xmlns:a16="http://schemas.microsoft.com/office/drawing/2014/main" id="{9CAC3921-D96D-BD69-F852-B24A04CD2C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8530" y="6217722"/>
            <a:ext cx="1936310" cy="552151"/>
          </a:xfrm>
          <a:prstGeom prst="rect">
            <a:avLst/>
          </a:prstGeom>
          <a:ln>
            <a:solidFill>
              <a:schemeClr val="bg1">
                <a:alpha val="46000"/>
              </a:schemeClr>
            </a:solidFill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CDD93380-CF0B-00D5-B3FC-E44FA2EFE7DA}"/>
              </a:ext>
            </a:extLst>
          </p:cNvPr>
          <p:cNvSpPr txBox="1">
            <a:spLocks/>
          </p:cNvSpPr>
          <p:nvPr/>
        </p:nvSpPr>
        <p:spPr>
          <a:xfrm>
            <a:off x="137160" y="1438525"/>
            <a:ext cx="6787747" cy="445597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800" dirty="0"/>
              <a:t>6. Ferramentas Utilizadas</a:t>
            </a:r>
            <a:endParaRPr lang="en-US" sz="2800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6AE5D468-FA56-1F58-9E2B-B74BD0CC5FAD}"/>
              </a:ext>
            </a:extLst>
          </p:cNvPr>
          <p:cNvSpPr txBox="1">
            <a:spLocks/>
          </p:cNvSpPr>
          <p:nvPr/>
        </p:nvSpPr>
        <p:spPr>
          <a:xfrm>
            <a:off x="137160" y="2006221"/>
            <a:ext cx="11917680" cy="4094328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txBody>
          <a:bodyPr vert="horz" lIns="182880" tIns="18288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40000"/>
              </a:lnSpc>
              <a:buFont typeface="Wingdings" panose="05000000000000000000" pitchFamily="2" charset="2"/>
              <a:buChar char="q"/>
            </a:pPr>
            <a:r>
              <a:rPr lang="en-US" sz="2400" b="1" dirty="0"/>
              <a:t>TECH STACK E FERRAMENTAS DE SUPORTE</a:t>
            </a:r>
          </a:p>
          <a:p>
            <a:pPr>
              <a:lnSpc>
                <a:spcPct val="40000"/>
              </a:lnSpc>
            </a:pPr>
            <a:endParaRPr lang="en-US" sz="1200" b="1" dirty="0"/>
          </a:p>
          <a:p>
            <a:endParaRPr lang="en-US" sz="1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8DCE57-B5CF-392E-1838-5F4C19E01D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98989" y="2510334"/>
            <a:ext cx="3116133" cy="14748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C26B7A0-BDE2-15A8-9EF6-0CE41C2711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85343" y="4108437"/>
            <a:ext cx="3116130" cy="147481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364F04F-42F2-B1AF-17AA-D114C03A0B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74858" y="2510334"/>
            <a:ext cx="1077299" cy="141821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9F648C8-4ACD-A9AD-9387-8F37610279C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774858" y="4123045"/>
            <a:ext cx="1238250" cy="99060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141DB2A4-3E91-8C20-81A7-478A665326C2}"/>
              </a:ext>
            </a:extLst>
          </p:cNvPr>
          <p:cNvGrpSpPr/>
          <p:nvPr/>
        </p:nvGrpSpPr>
        <p:grpSpPr>
          <a:xfrm>
            <a:off x="304391" y="2510335"/>
            <a:ext cx="6999411" cy="3072912"/>
            <a:chOff x="304391" y="2510335"/>
            <a:chExt cx="6999411" cy="3072912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0FF1A53-BC12-D6D5-7269-75F417E2F20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04391" y="2510335"/>
              <a:ext cx="6999411" cy="3072912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4CD19CF8-D015-BEC2-F657-71043C2B2D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00082" y="4227623"/>
              <a:ext cx="535445" cy="5354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0033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7731FE-0964-F10A-378A-31132D7249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4D9F77DC-F48C-3F9D-261C-B392F0086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" y="88127"/>
            <a:ext cx="11917680" cy="1228299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bg1">
                <a:alpha val="53000"/>
              </a:schemeClr>
            </a:solidFill>
          </a:ln>
        </p:spPr>
        <p:txBody>
          <a:bodyPr/>
          <a:lstStyle/>
          <a:p>
            <a:pPr algn="ctr"/>
            <a:r>
              <a:rPr lang="en-US" dirty="0"/>
              <a:t>MONITORIA DIGITAL EDUCACIONAL</a:t>
            </a:r>
            <a:br>
              <a:rPr lang="en-US" dirty="0"/>
            </a:br>
            <a:r>
              <a:rPr lang="en-US" sz="1400" b="0" dirty="0">
                <a:hlinkClick r:id="rId3"/>
              </a:rPr>
              <a:t>https://monitoria-digital1-0.vercel.app/</a:t>
            </a:r>
            <a:br>
              <a:rPr lang="en-US" sz="1400" b="0" dirty="0">
                <a:hlinkClick r:id="rId3"/>
              </a:rPr>
            </a:br>
            <a:br>
              <a:rPr lang="en-US" sz="1400" dirty="0"/>
            </a:br>
            <a:r>
              <a:rPr lang="en-US" sz="2000" b="0" dirty="0"/>
              <a:t>Um</a:t>
            </a:r>
            <a:r>
              <a:rPr lang="en-US" sz="1400" dirty="0"/>
              <a:t> </a:t>
            </a:r>
            <a:r>
              <a:rPr lang="en-US" sz="2000" b="0" dirty="0"/>
              <a:t>Software voltado para a educação.</a:t>
            </a:r>
            <a:endParaRPr lang="en-US" sz="1400" dirty="0"/>
          </a:p>
        </p:txBody>
      </p:sp>
      <p:pic>
        <p:nvPicPr>
          <p:cNvPr id="13" name="Picture 12" descr="A red circle on a black background">
            <a:extLst>
              <a:ext uri="{FF2B5EF4-FFF2-40B4-BE49-F238E27FC236}">
                <a16:creationId xmlns:a16="http://schemas.microsoft.com/office/drawing/2014/main" id="{ACA39416-0DE0-11BA-58B7-A82DB67613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8530" y="6217722"/>
            <a:ext cx="1936310" cy="552151"/>
          </a:xfrm>
          <a:prstGeom prst="rect">
            <a:avLst/>
          </a:prstGeom>
          <a:ln>
            <a:solidFill>
              <a:schemeClr val="bg1">
                <a:alpha val="46000"/>
              </a:schemeClr>
            </a:solidFill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ACD1A9A7-2276-32A0-E583-A6D44077459B}"/>
              </a:ext>
            </a:extLst>
          </p:cNvPr>
          <p:cNvSpPr txBox="1">
            <a:spLocks/>
          </p:cNvSpPr>
          <p:nvPr/>
        </p:nvSpPr>
        <p:spPr>
          <a:xfrm>
            <a:off x="137160" y="1438525"/>
            <a:ext cx="6787747" cy="445597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800" dirty="0"/>
              <a:t>T</a:t>
            </a:r>
            <a:r>
              <a:rPr lang="en-US" sz="2800" dirty="0"/>
              <a:t>ópicos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0191C2A-2ED5-83E4-0BCF-999DF8FCCF6E}"/>
              </a:ext>
            </a:extLst>
          </p:cNvPr>
          <p:cNvSpPr txBox="1">
            <a:spLocks/>
          </p:cNvSpPr>
          <p:nvPr/>
        </p:nvSpPr>
        <p:spPr>
          <a:xfrm>
            <a:off x="2477118" y="1438525"/>
            <a:ext cx="5998145" cy="5331348"/>
          </a:xfrm>
          <a:prstGeom prst="rect">
            <a:avLst/>
          </a:prstGeom>
        </p:spPr>
        <p:txBody>
          <a:bodyPr vert="horz" lIns="0" tIns="45720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1400" dirty="0"/>
              <a:t>Projeto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/>
              <a:t>Problema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/>
              <a:t>Justificativa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/>
              <a:t>Objetivos Gerais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/>
              <a:t>Objetivos Específicos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/>
              <a:t>Ferramentas Utilizadas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5400" dirty="0"/>
              <a:t>Demonstração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/>
              <a:t>Referências Literárias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/>
              <a:t>Considerações Finais</a:t>
            </a:r>
          </a:p>
        </p:txBody>
      </p:sp>
    </p:spTree>
    <p:extLst>
      <p:ext uri="{BB962C8B-B14F-4D97-AF65-F5344CB8AC3E}">
        <p14:creationId xmlns:p14="http://schemas.microsoft.com/office/powerpoint/2010/main" val="1832788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21DF09-CCFE-2EE5-331E-C896DC2173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097D8548-AD09-7BA8-C19E-13ABBACAB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" y="88127"/>
            <a:ext cx="11917680" cy="1228299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bg1">
                <a:alpha val="53000"/>
              </a:schemeClr>
            </a:solidFill>
          </a:ln>
        </p:spPr>
        <p:txBody>
          <a:bodyPr/>
          <a:lstStyle/>
          <a:p>
            <a:pPr algn="ctr"/>
            <a:r>
              <a:rPr lang="en-US" dirty="0"/>
              <a:t>MONITORIA DIGITAL EDUCACIONAL</a:t>
            </a:r>
            <a:br>
              <a:rPr lang="en-US" dirty="0"/>
            </a:br>
            <a:r>
              <a:rPr lang="en-US" sz="1400" b="0" dirty="0">
                <a:hlinkClick r:id="rId3"/>
              </a:rPr>
              <a:t>https://monitoria-digital1-0.vercel.app/</a:t>
            </a:r>
            <a:br>
              <a:rPr lang="en-US" sz="1400" b="0" dirty="0">
                <a:hlinkClick r:id="rId3"/>
              </a:rPr>
            </a:br>
            <a:br>
              <a:rPr lang="en-US" sz="1400" dirty="0"/>
            </a:br>
            <a:r>
              <a:rPr lang="en-US" sz="2000" b="0" dirty="0"/>
              <a:t>Um</a:t>
            </a:r>
            <a:r>
              <a:rPr lang="en-US" sz="1400" dirty="0"/>
              <a:t> </a:t>
            </a:r>
            <a:r>
              <a:rPr lang="en-US" sz="2000" b="0" dirty="0"/>
              <a:t>Software voltado para a educação.</a:t>
            </a:r>
            <a:endParaRPr lang="en-US" sz="1400" dirty="0"/>
          </a:p>
        </p:txBody>
      </p:sp>
      <p:pic>
        <p:nvPicPr>
          <p:cNvPr id="13" name="Picture 12" descr="A red circle on a black background">
            <a:extLst>
              <a:ext uri="{FF2B5EF4-FFF2-40B4-BE49-F238E27FC236}">
                <a16:creationId xmlns:a16="http://schemas.microsoft.com/office/drawing/2014/main" id="{7DAE20A1-9B9D-4B99-A27D-78A72B7615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8530" y="6217722"/>
            <a:ext cx="1936310" cy="552151"/>
          </a:xfrm>
          <a:prstGeom prst="rect">
            <a:avLst/>
          </a:prstGeom>
          <a:ln>
            <a:solidFill>
              <a:schemeClr val="bg1">
                <a:alpha val="46000"/>
              </a:schemeClr>
            </a:solidFill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79F61583-2B1B-59E9-B5FD-82B7973268A3}"/>
              </a:ext>
            </a:extLst>
          </p:cNvPr>
          <p:cNvSpPr txBox="1">
            <a:spLocks/>
          </p:cNvSpPr>
          <p:nvPr/>
        </p:nvSpPr>
        <p:spPr>
          <a:xfrm>
            <a:off x="137160" y="1438525"/>
            <a:ext cx="6787747" cy="445597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800" dirty="0"/>
              <a:t>7. Demonstração</a:t>
            </a:r>
            <a:endParaRPr lang="en-US" sz="2800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59BF929E-B5A0-B62B-8DB7-87554AD2A1BD}"/>
              </a:ext>
            </a:extLst>
          </p:cNvPr>
          <p:cNvSpPr txBox="1">
            <a:spLocks/>
          </p:cNvSpPr>
          <p:nvPr/>
        </p:nvSpPr>
        <p:spPr>
          <a:xfrm>
            <a:off x="137160" y="2006221"/>
            <a:ext cx="11917680" cy="4094328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txBody>
          <a:bodyPr vert="horz" lIns="182880" tIns="0" rIns="91440" bIns="45720" rtlCol="0" anchor="ctr" anchorCtr="1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800" b="0" dirty="0">
                <a:hlinkClick r:id="rId3"/>
              </a:rPr>
              <a:t>https://monitoria-digital1-0.vercel.app/</a:t>
            </a:r>
            <a:br>
              <a:rPr lang="en-US" sz="1200" b="0" dirty="0">
                <a:hlinkClick r:id="rId3"/>
              </a:rPr>
            </a:b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05099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133FBC-4B3A-4FE2-A024-581933CAC3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25A8E49-85EE-84DC-3EF1-ABA4CA1F9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" y="88127"/>
            <a:ext cx="11917680" cy="1228299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bg1">
                <a:alpha val="53000"/>
              </a:schemeClr>
            </a:solidFill>
          </a:ln>
        </p:spPr>
        <p:txBody>
          <a:bodyPr/>
          <a:lstStyle/>
          <a:p>
            <a:pPr algn="ctr"/>
            <a:r>
              <a:rPr lang="en-US" dirty="0"/>
              <a:t>MONITORIA DIGITAL EDUCACIONAL</a:t>
            </a:r>
            <a:br>
              <a:rPr lang="en-US" dirty="0"/>
            </a:br>
            <a:r>
              <a:rPr lang="en-US" sz="1400" b="0" dirty="0">
                <a:hlinkClick r:id="rId3"/>
              </a:rPr>
              <a:t>https://monitoria-digital1-0.vercel.app/</a:t>
            </a:r>
            <a:br>
              <a:rPr lang="en-US" sz="1400" b="0" dirty="0">
                <a:hlinkClick r:id="rId3"/>
              </a:rPr>
            </a:br>
            <a:br>
              <a:rPr lang="en-US" sz="1400" dirty="0"/>
            </a:br>
            <a:r>
              <a:rPr lang="en-US" sz="2000" b="0" dirty="0"/>
              <a:t>Um</a:t>
            </a:r>
            <a:r>
              <a:rPr lang="en-US" sz="1400" dirty="0"/>
              <a:t> </a:t>
            </a:r>
            <a:r>
              <a:rPr lang="en-US" sz="2000" b="0" dirty="0"/>
              <a:t>Software voltado para a educação.</a:t>
            </a:r>
            <a:endParaRPr lang="en-US" sz="1400" dirty="0"/>
          </a:p>
        </p:txBody>
      </p:sp>
      <p:pic>
        <p:nvPicPr>
          <p:cNvPr id="13" name="Picture 12" descr="A red circle on a black background">
            <a:extLst>
              <a:ext uri="{FF2B5EF4-FFF2-40B4-BE49-F238E27FC236}">
                <a16:creationId xmlns:a16="http://schemas.microsoft.com/office/drawing/2014/main" id="{8EE6351E-7D7E-DFC0-3D34-1D256FE5E1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8530" y="6217722"/>
            <a:ext cx="1936310" cy="552151"/>
          </a:xfrm>
          <a:prstGeom prst="rect">
            <a:avLst/>
          </a:prstGeom>
          <a:ln>
            <a:solidFill>
              <a:schemeClr val="bg1">
                <a:alpha val="46000"/>
              </a:schemeClr>
            </a:solidFill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39B6E5F6-F152-1910-6ECD-324AE2FC6CED}"/>
              </a:ext>
            </a:extLst>
          </p:cNvPr>
          <p:cNvSpPr txBox="1">
            <a:spLocks/>
          </p:cNvSpPr>
          <p:nvPr/>
        </p:nvSpPr>
        <p:spPr>
          <a:xfrm>
            <a:off x="137160" y="1438525"/>
            <a:ext cx="6787747" cy="445597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800" dirty="0"/>
              <a:t>T</a:t>
            </a:r>
            <a:r>
              <a:rPr lang="en-US" sz="2800" dirty="0"/>
              <a:t>ópicos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2159EA73-E5C4-DB20-AD17-AD85BE995C78}"/>
              </a:ext>
            </a:extLst>
          </p:cNvPr>
          <p:cNvSpPr txBox="1">
            <a:spLocks/>
          </p:cNvSpPr>
          <p:nvPr/>
        </p:nvSpPr>
        <p:spPr>
          <a:xfrm>
            <a:off x="2477118" y="1438525"/>
            <a:ext cx="5998145" cy="5331348"/>
          </a:xfrm>
          <a:prstGeom prst="rect">
            <a:avLst/>
          </a:prstGeom>
        </p:spPr>
        <p:txBody>
          <a:bodyPr vert="horz" lIns="0" tIns="45720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1400" dirty="0"/>
              <a:t>Projeto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/>
              <a:t>Problema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/>
              <a:t>Justificativa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/>
              <a:t>Objetivos Gerais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/>
              <a:t>Objetivos Específicos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/>
              <a:t>Ferramentas Utilizadas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/>
              <a:t>Demonstração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5400" dirty="0"/>
              <a:t>Referências Literárias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/>
              <a:t>Considerações Finais</a:t>
            </a:r>
          </a:p>
        </p:txBody>
      </p:sp>
    </p:spTree>
    <p:extLst>
      <p:ext uri="{BB962C8B-B14F-4D97-AF65-F5344CB8AC3E}">
        <p14:creationId xmlns:p14="http://schemas.microsoft.com/office/powerpoint/2010/main" val="1064680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B8B392-635C-1DAC-5B17-6D8A5D0824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695A78B4-29E0-CDC4-2BA0-9E081581C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" y="88127"/>
            <a:ext cx="11917680" cy="1228299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bg1">
                <a:alpha val="53000"/>
              </a:schemeClr>
            </a:solidFill>
          </a:ln>
        </p:spPr>
        <p:txBody>
          <a:bodyPr/>
          <a:lstStyle/>
          <a:p>
            <a:pPr algn="ctr"/>
            <a:r>
              <a:rPr lang="en-US" dirty="0"/>
              <a:t>MONITORIA DIGITAL EDUCACIONAL</a:t>
            </a:r>
            <a:br>
              <a:rPr lang="en-US" dirty="0"/>
            </a:br>
            <a:r>
              <a:rPr lang="en-US" sz="1400" b="0" dirty="0">
                <a:hlinkClick r:id="rId3"/>
              </a:rPr>
              <a:t>https://monitoria-digital1-0.vercel.app/</a:t>
            </a:r>
            <a:br>
              <a:rPr lang="en-US" sz="1400" b="0" dirty="0">
                <a:hlinkClick r:id="rId3"/>
              </a:rPr>
            </a:br>
            <a:br>
              <a:rPr lang="en-US" sz="1400" dirty="0"/>
            </a:br>
            <a:r>
              <a:rPr lang="en-US" sz="2000" b="0" dirty="0"/>
              <a:t>Um</a:t>
            </a:r>
            <a:r>
              <a:rPr lang="en-US" sz="1400" dirty="0"/>
              <a:t> </a:t>
            </a:r>
            <a:r>
              <a:rPr lang="en-US" sz="2000" b="0" dirty="0"/>
              <a:t>Software voltado para a educação.</a:t>
            </a:r>
            <a:endParaRPr lang="en-US" sz="1400" dirty="0"/>
          </a:p>
        </p:txBody>
      </p:sp>
      <p:pic>
        <p:nvPicPr>
          <p:cNvPr id="13" name="Picture 12" descr="A red circle on a black background">
            <a:extLst>
              <a:ext uri="{FF2B5EF4-FFF2-40B4-BE49-F238E27FC236}">
                <a16:creationId xmlns:a16="http://schemas.microsoft.com/office/drawing/2014/main" id="{5702A276-C4F8-8EBA-984A-03975DC5EF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8530" y="6217722"/>
            <a:ext cx="1936310" cy="552151"/>
          </a:xfrm>
          <a:prstGeom prst="rect">
            <a:avLst/>
          </a:prstGeom>
          <a:ln>
            <a:solidFill>
              <a:schemeClr val="bg1">
                <a:alpha val="46000"/>
              </a:schemeClr>
            </a:solidFill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077A10B9-F084-ABDA-E598-8CA92D07095D}"/>
              </a:ext>
            </a:extLst>
          </p:cNvPr>
          <p:cNvSpPr txBox="1">
            <a:spLocks/>
          </p:cNvSpPr>
          <p:nvPr/>
        </p:nvSpPr>
        <p:spPr>
          <a:xfrm>
            <a:off x="137160" y="1438525"/>
            <a:ext cx="6787747" cy="445597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800" dirty="0"/>
              <a:t>T</a:t>
            </a:r>
            <a:r>
              <a:rPr lang="en-US" sz="2800" dirty="0"/>
              <a:t>ópicos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8042CC0-B88E-07ED-B320-43945A0E62CD}"/>
              </a:ext>
            </a:extLst>
          </p:cNvPr>
          <p:cNvSpPr txBox="1">
            <a:spLocks/>
          </p:cNvSpPr>
          <p:nvPr/>
        </p:nvSpPr>
        <p:spPr>
          <a:xfrm>
            <a:off x="2477118" y="1438525"/>
            <a:ext cx="5998145" cy="5331348"/>
          </a:xfrm>
          <a:prstGeom prst="rect">
            <a:avLst/>
          </a:prstGeom>
        </p:spPr>
        <p:txBody>
          <a:bodyPr vert="horz" lIns="0" tIns="45720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5400" dirty="0"/>
              <a:t>Projeto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/>
              <a:t>Problema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/>
              <a:t>Justificativa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/>
              <a:t>Objetivos Gerais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/>
              <a:t>Objetivos Específicos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/>
              <a:t>Ferramentas Utilizadas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/>
              <a:t>Demonstração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/>
              <a:t>Referências Literárias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/>
              <a:t>Considerações Finais</a:t>
            </a:r>
          </a:p>
        </p:txBody>
      </p:sp>
    </p:spTree>
    <p:extLst>
      <p:ext uri="{BB962C8B-B14F-4D97-AF65-F5344CB8AC3E}">
        <p14:creationId xmlns:p14="http://schemas.microsoft.com/office/powerpoint/2010/main" val="70737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CA031C-3DBE-050A-CB2C-50501DD78B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D1690F98-EA17-4CE3-9B9E-0EF1997EA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" y="88127"/>
            <a:ext cx="11917680" cy="1228299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bg1">
                <a:alpha val="53000"/>
              </a:schemeClr>
            </a:solidFill>
          </a:ln>
        </p:spPr>
        <p:txBody>
          <a:bodyPr/>
          <a:lstStyle/>
          <a:p>
            <a:pPr algn="ctr"/>
            <a:r>
              <a:rPr lang="en-US" dirty="0"/>
              <a:t>MONITORIA DIGITAL EDUCACIONAL</a:t>
            </a:r>
            <a:br>
              <a:rPr lang="en-US" dirty="0"/>
            </a:br>
            <a:r>
              <a:rPr lang="en-US" sz="1400" b="0" dirty="0">
                <a:hlinkClick r:id="rId3"/>
              </a:rPr>
              <a:t>https://monitoria-digital1-0.vercel.app/</a:t>
            </a:r>
            <a:br>
              <a:rPr lang="en-US" sz="1400" b="0" dirty="0">
                <a:hlinkClick r:id="rId3"/>
              </a:rPr>
            </a:br>
            <a:br>
              <a:rPr lang="en-US" sz="1400" dirty="0"/>
            </a:br>
            <a:r>
              <a:rPr lang="en-US" sz="2000" b="0" dirty="0"/>
              <a:t>Um</a:t>
            </a:r>
            <a:r>
              <a:rPr lang="en-US" sz="1400" dirty="0"/>
              <a:t> </a:t>
            </a:r>
            <a:r>
              <a:rPr lang="en-US" sz="2000" b="0" dirty="0"/>
              <a:t>Software voltado para a educação.</a:t>
            </a:r>
            <a:endParaRPr lang="en-US" sz="1400" dirty="0"/>
          </a:p>
        </p:txBody>
      </p:sp>
      <p:pic>
        <p:nvPicPr>
          <p:cNvPr id="13" name="Picture 12" descr="A red circle on a black background">
            <a:extLst>
              <a:ext uri="{FF2B5EF4-FFF2-40B4-BE49-F238E27FC236}">
                <a16:creationId xmlns:a16="http://schemas.microsoft.com/office/drawing/2014/main" id="{ACB31DE7-BAE7-A323-C518-56DA19D279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8530" y="6217722"/>
            <a:ext cx="1936310" cy="552151"/>
          </a:xfrm>
          <a:prstGeom prst="rect">
            <a:avLst/>
          </a:prstGeom>
          <a:ln>
            <a:solidFill>
              <a:schemeClr val="bg1">
                <a:alpha val="46000"/>
              </a:schemeClr>
            </a:solidFill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37769AF1-0DCB-C4C0-8908-09DA54BD5A40}"/>
              </a:ext>
            </a:extLst>
          </p:cNvPr>
          <p:cNvSpPr txBox="1">
            <a:spLocks/>
          </p:cNvSpPr>
          <p:nvPr/>
        </p:nvSpPr>
        <p:spPr>
          <a:xfrm>
            <a:off x="137160" y="1438525"/>
            <a:ext cx="6787747" cy="445597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800" dirty="0"/>
              <a:t>8. Referências Literárias</a:t>
            </a:r>
            <a:endParaRPr lang="en-US" sz="2800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5A05EEF-D599-630C-A85E-2C0E75AE3C14}"/>
              </a:ext>
            </a:extLst>
          </p:cNvPr>
          <p:cNvSpPr txBox="1">
            <a:spLocks/>
          </p:cNvSpPr>
          <p:nvPr/>
        </p:nvSpPr>
        <p:spPr>
          <a:xfrm>
            <a:off x="137160" y="2006221"/>
            <a:ext cx="11917680" cy="4094328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txBody>
          <a:bodyPr vert="horz" lIns="182880" tIns="9144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dirty="0"/>
              <a:t>1. JOHNSON, J. C. Eficácia da mentoria acadêmica no desempenho dos estudantes. Revista Educacional, v. 68, n. 4, p. 481-495, 2016. </a:t>
            </a:r>
          </a:p>
          <a:p>
            <a:r>
              <a:rPr lang="pt-BR" sz="1800" dirty="0"/>
              <a:t>2. Google Classroom ● GOOGLE FOR EDUCATION. Classroom. Disponível em: https://edu.google.com/products/classroom/. Acesso em: 20 nov. 2024. ● GOOGLE FOR EDUCATION. Classroom. Disponível em: https://edu.google.com/intl/ALL_br/workspace-for education/editions/overview/. Acesso em: 20 nov. 2024. </a:t>
            </a:r>
          </a:p>
          <a:p>
            <a:r>
              <a:rPr lang="pt-BR" sz="1800" dirty="0"/>
              <a:t>3. Alura ● ALURA CURSOS ONLINE. Transforme sua carreira com tecnologia, design e negócios. Disponível em: https://www.alura.com.br. Acesso em: 20 nov. 2024. ● BLOG B2B STACK. Entenda como funciona a Alura: ferramenta de cursos online. Disponível em: https://blog.b2bstack.com.br. Acesso em: 20 nov. 2024. </a:t>
            </a:r>
          </a:p>
          <a:p>
            <a:r>
              <a:rPr lang="pt-BR" sz="1800" dirty="0"/>
              <a:t>4. Moodle ● MOODLE DOCUMENTATION. Sobre o Moodle. Disponível em: https://moodle.org. Acesso em: 20 nov. 2024. ● UNIVERSIDADE FEDERAL DO RECÔNCAVO DA BAHIA (UFRB). O que é a plataforma virtual Moodle?. Disponível https://ufrb.edu.br/portal/component/chronoforms5/?chronoform=ver pergunta&amp;id=98. Acesso em: 20 nov. 2024.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28936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129E1C-78D1-4E0E-708B-6740A9C835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8C380ABE-6C24-4200-70AD-2B6C77587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" y="88127"/>
            <a:ext cx="11917680" cy="1228299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bg1">
                <a:alpha val="53000"/>
              </a:schemeClr>
            </a:solidFill>
          </a:ln>
        </p:spPr>
        <p:txBody>
          <a:bodyPr/>
          <a:lstStyle/>
          <a:p>
            <a:pPr algn="ctr"/>
            <a:r>
              <a:rPr lang="en-US" dirty="0"/>
              <a:t>MONITORIA DIGITAL EDUCACIONAL</a:t>
            </a:r>
            <a:br>
              <a:rPr lang="en-US" dirty="0"/>
            </a:br>
            <a:r>
              <a:rPr lang="en-US" sz="1400" b="0" dirty="0">
                <a:hlinkClick r:id="rId3"/>
              </a:rPr>
              <a:t>https://monitoria-digital1-0.vercel.app/</a:t>
            </a:r>
            <a:br>
              <a:rPr lang="en-US" sz="1400" b="0" dirty="0">
                <a:hlinkClick r:id="rId3"/>
              </a:rPr>
            </a:br>
            <a:br>
              <a:rPr lang="en-US" sz="1400" dirty="0"/>
            </a:br>
            <a:r>
              <a:rPr lang="en-US" sz="2000" b="0" dirty="0"/>
              <a:t>Um</a:t>
            </a:r>
            <a:r>
              <a:rPr lang="en-US" sz="1400" dirty="0"/>
              <a:t> </a:t>
            </a:r>
            <a:r>
              <a:rPr lang="en-US" sz="2000" b="0" dirty="0"/>
              <a:t>Software voltado para a educação.</a:t>
            </a:r>
            <a:endParaRPr lang="en-US" sz="1400" dirty="0"/>
          </a:p>
        </p:txBody>
      </p:sp>
      <p:pic>
        <p:nvPicPr>
          <p:cNvPr id="13" name="Picture 12" descr="A red circle on a black background">
            <a:extLst>
              <a:ext uri="{FF2B5EF4-FFF2-40B4-BE49-F238E27FC236}">
                <a16:creationId xmlns:a16="http://schemas.microsoft.com/office/drawing/2014/main" id="{7F66E3F9-F4F4-203F-C9CD-6626D0DAFE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8530" y="6217722"/>
            <a:ext cx="1936310" cy="552151"/>
          </a:xfrm>
          <a:prstGeom prst="rect">
            <a:avLst/>
          </a:prstGeom>
          <a:ln>
            <a:solidFill>
              <a:schemeClr val="bg1">
                <a:alpha val="46000"/>
              </a:schemeClr>
            </a:solidFill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C5C6186E-9102-FB83-28B6-5D331E4F5DA9}"/>
              </a:ext>
            </a:extLst>
          </p:cNvPr>
          <p:cNvSpPr txBox="1">
            <a:spLocks/>
          </p:cNvSpPr>
          <p:nvPr/>
        </p:nvSpPr>
        <p:spPr>
          <a:xfrm>
            <a:off x="137160" y="1438525"/>
            <a:ext cx="6787747" cy="445597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800" dirty="0"/>
              <a:t>T</a:t>
            </a:r>
            <a:r>
              <a:rPr lang="en-US" sz="2800" dirty="0"/>
              <a:t>ópicos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F851AE3-9AF7-2470-83F9-3DF726634A31}"/>
              </a:ext>
            </a:extLst>
          </p:cNvPr>
          <p:cNvSpPr txBox="1">
            <a:spLocks/>
          </p:cNvSpPr>
          <p:nvPr/>
        </p:nvSpPr>
        <p:spPr>
          <a:xfrm>
            <a:off x="2477118" y="1438525"/>
            <a:ext cx="5998145" cy="5331348"/>
          </a:xfrm>
          <a:prstGeom prst="rect">
            <a:avLst/>
          </a:prstGeom>
        </p:spPr>
        <p:txBody>
          <a:bodyPr vert="horz" lIns="0" tIns="45720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1400" dirty="0"/>
              <a:t>Projeto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/>
              <a:t>Problema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/>
              <a:t>Justificativa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/>
              <a:t>Objetivos Gerais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/>
              <a:t>Objetivos Específicos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/>
              <a:t>Ferramentas Utilizadas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/>
              <a:t>Demonstração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/>
              <a:t>Referências Literárias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5400" dirty="0"/>
              <a:t>Considerações Finais</a:t>
            </a:r>
          </a:p>
        </p:txBody>
      </p:sp>
    </p:spTree>
    <p:extLst>
      <p:ext uri="{BB962C8B-B14F-4D97-AF65-F5344CB8AC3E}">
        <p14:creationId xmlns:p14="http://schemas.microsoft.com/office/powerpoint/2010/main" val="1042347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6BCFC8-1626-E545-8E34-80D7ABC345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2B69848-2016-5B63-E30A-E1646C7C2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" y="88127"/>
            <a:ext cx="11917680" cy="1228299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bg1">
                <a:alpha val="53000"/>
              </a:schemeClr>
            </a:solidFill>
          </a:ln>
        </p:spPr>
        <p:txBody>
          <a:bodyPr/>
          <a:lstStyle/>
          <a:p>
            <a:pPr algn="ctr"/>
            <a:r>
              <a:rPr lang="en-US" dirty="0"/>
              <a:t>MONITORIA DIGITAL EDUCACIONAL</a:t>
            </a:r>
            <a:br>
              <a:rPr lang="en-US" dirty="0"/>
            </a:br>
            <a:r>
              <a:rPr lang="en-US" sz="1400" b="0" dirty="0">
                <a:hlinkClick r:id="rId3"/>
              </a:rPr>
              <a:t>https://monitoria-digital1-0.vercel.app/</a:t>
            </a:r>
            <a:br>
              <a:rPr lang="en-US" sz="1400" b="0" dirty="0">
                <a:hlinkClick r:id="rId3"/>
              </a:rPr>
            </a:br>
            <a:br>
              <a:rPr lang="en-US" sz="1400" dirty="0"/>
            </a:br>
            <a:r>
              <a:rPr lang="en-US" sz="2000" b="0" dirty="0"/>
              <a:t>Um</a:t>
            </a:r>
            <a:r>
              <a:rPr lang="en-US" sz="1400" dirty="0"/>
              <a:t> </a:t>
            </a:r>
            <a:r>
              <a:rPr lang="en-US" sz="2000" b="0" dirty="0"/>
              <a:t>Software voltado para a educação.</a:t>
            </a:r>
            <a:endParaRPr lang="en-US" sz="1400" dirty="0"/>
          </a:p>
        </p:txBody>
      </p:sp>
      <p:pic>
        <p:nvPicPr>
          <p:cNvPr id="13" name="Picture 12" descr="A red circle on a black background">
            <a:extLst>
              <a:ext uri="{FF2B5EF4-FFF2-40B4-BE49-F238E27FC236}">
                <a16:creationId xmlns:a16="http://schemas.microsoft.com/office/drawing/2014/main" id="{33263D12-70A7-6364-BB8A-81ECA086C2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8530" y="6217722"/>
            <a:ext cx="1936310" cy="552151"/>
          </a:xfrm>
          <a:prstGeom prst="rect">
            <a:avLst/>
          </a:prstGeom>
          <a:ln>
            <a:solidFill>
              <a:schemeClr val="bg1">
                <a:alpha val="46000"/>
              </a:schemeClr>
            </a:solidFill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BF2D3310-D0E5-6093-EF49-4FCAD9157519}"/>
              </a:ext>
            </a:extLst>
          </p:cNvPr>
          <p:cNvSpPr txBox="1">
            <a:spLocks/>
          </p:cNvSpPr>
          <p:nvPr/>
        </p:nvSpPr>
        <p:spPr>
          <a:xfrm>
            <a:off x="137160" y="1438525"/>
            <a:ext cx="6787747" cy="445597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800" dirty="0"/>
              <a:t>9. Considerações Finais</a:t>
            </a:r>
            <a:endParaRPr lang="en-US" sz="2800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5687659-03C2-6864-C69F-724E3A1C157F}"/>
              </a:ext>
            </a:extLst>
          </p:cNvPr>
          <p:cNvSpPr txBox="1">
            <a:spLocks/>
          </p:cNvSpPr>
          <p:nvPr/>
        </p:nvSpPr>
        <p:spPr>
          <a:xfrm>
            <a:off x="137160" y="2006221"/>
            <a:ext cx="11917680" cy="4094328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txBody>
          <a:bodyPr vert="horz" lIns="182880" tIns="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/>
              <a:t>☻ Através da plataforma, foi possível integrar alunos, monitores e administradores em um sistema intuitivo, eficiente e adaptado à realidade escolar.</a:t>
            </a:r>
          </a:p>
          <a:p>
            <a:r>
              <a:rPr lang="pt-BR" sz="2400" dirty="0"/>
              <a:t>☻ Durante a construção do sistema, foram aplicados diversos conhecimentos adquiridos ao longo do curso técnico, como lógica de programação, desenvolvimento web, modelagem de banco de dados e boas práticas de UX/UI.</a:t>
            </a:r>
          </a:p>
          <a:p>
            <a:r>
              <a:rPr lang="pt-BR" sz="2400" dirty="0"/>
              <a:t>☻ Por fim, o projeto reforça a importância da tecnologia como aliada da educação, promovendo um ambiente mais colaborativo e organizado para o aprendizado.</a:t>
            </a:r>
          </a:p>
          <a:p>
            <a:r>
              <a:rPr lang="en-US" sz="2400" dirty="0"/>
              <a:t>♣ </a:t>
            </a:r>
            <a:r>
              <a:rPr lang="pt-BR" sz="2400" dirty="0"/>
              <a:t>O 'Monitoria Digital Educacional' é uma ferramenta essencial para promover uma educação inclusiva, acessível e personalizada."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6089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/>
          <a:lstStyle/>
          <a:p>
            <a:r>
              <a:rPr lang="pt-BR" dirty="0"/>
              <a:t>O</a:t>
            </a:r>
            <a:r>
              <a:rPr lang="en-US" dirty="0" err="1"/>
              <a:t>brigado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734F0-2DDD-AF70-F13D-F9E4C19294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4360" y="4549552"/>
            <a:ext cx="5486400" cy="1645920"/>
          </a:xfrm>
        </p:spPr>
        <p:txBody>
          <a:bodyPr/>
          <a:lstStyle/>
          <a:p>
            <a:r>
              <a:rPr lang="en-US" dirty="0" err="1"/>
              <a:t>Xxxxx</a:t>
            </a:r>
            <a:r>
              <a:rPr lang="en-US" dirty="0"/>
              <a:t> </a:t>
            </a:r>
            <a:r>
              <a:rPr lang="en-US" dirty="0" err="1"/>
              <a:t>Xxxxxx</a:t>
            </a:r>
            <a:endParaRPr lang="en-US" dirty="0"/>
          </a:p>
          <a:p>
            <a:r>
              <a:rPr lang="en-US" dirty="0"/>
              <a:t>502-555-0152</a:t>
            </a:r>
          </a:p>
          <a:p>
            <a:r>
              <a:rPr lang="en-US" dirty="0">
                <a:hlinkClick r:id="rId3"/>
              </a:rPr>
              <a:t>xxxxx@xxxxxxxxxxx.com</a:t>
            </a:r>
            <a:endParaRPr lang="en-US" dirty="0"/>
          </a:p>
          <a:p>
            <a:r>
              <a:rPr lang="en-US" sz="2400" b="0" dirty="0">
                <a:hlinkClick r:id="rId4"/>
              </a:rPr>
              <a:t>https://monitoria-digital1-0.vercel.app/</a:t>
            </a:r>
            <a:br>
              <a:rPr lang="en-US" sz="2400" b="0" dirty="0">
                <a:hlinkClick r:id="rId4"/>
              </a:rPr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024F96C4-06AD-A898-253F-4688493D82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67CEFCF2-2EC1-D347-9788-7B36CD2D0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" y="88127"/>
            <a:ext cx="11917680" cy="1228299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bg1">
                <a:alpha val="53000"/>
              </a:schemeClr>
            </a:solidFill>
          </a:ln>
        </p:spPr>
        <p:txBody>
          <a:bodyPr/>
          <a:lstStyle/>
          <a:p>
            <a:pPr algn="ctr"/>
            <a:r>
              <a:rPr lang="en-US" dirty="0"/>
              <a:t>MONITORIA DIGITAL EDUCACIONAL</a:t>
            </a:r>
            <a:br>
              <a:rPr lang="en-US" dirty="0"/>
            </a:br>
            <a:r>
              <a:rPr lang="en-US" sz="1400" b="0" dirty="0">
                <a:hlinkClick r:id="rId3"/>
              </a:rPr>
              <a:t>https://monitoria-digital1-0.vercel.app/</a:t>
            </a:r>
            <a:br>
              <a:rPr lang="en-US" sz="1400" b="0" dirty="0">
                <a:hlinkClick r:id="rId3"/>
              </a:rPr>
            </a:br>
            <a:br>
              <a:rPr lang="en-US" sz="1400" dirty="0"/>
            </a:br>
            <a:r>
              <a:rPr lang="en-US" sz="2000" b="0" dirty="0"/>
              <a:t>Um</a:t>
            </a:r>
            <a:r>
              <a:rPr lang="en-US" sz="1400" dirty="0"/>
              <a:t> </a:t>
            </a:r>
            <a:r>
              <a:rPr lang="en-US" sz="2000" b="0" dirty="0"/>
              <a:t>Software voltado para a educação.</a:t>
            </a:r>
            <a:endParaRPr lang="en-US" sz="1400" dirty="0"/>
          </a:p>
        </p:txBody>
      </p:sp>
      <p:pic>
        <p:nvPicPr>
          <p:cNvPr id="13" name="Picture 12" descr="A red circle on a black background">
            <a:extLst>
              <a:ext uri="{FF2B5EF4-FFF2-40B4-BE49-F238E27FC236}">
                <a16:creationId xmlns:a16="http://schemas.microsoft.com/office/drawing/2014/main" id="{46D45B99-2EE9-1E00-A424-09FEFABDDC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8530" y="6217722"/>
            <a:ext cx="1936310" cy="552151"/>
          </a:xfrm>
          <a:prstGeom prst="rect">
            <a:avLst/>
          </a:prstGeom>
          <a:ln>
            <a:solidFill>
              <a:schemeClr val="bg1">
                <a:alpha val="46000"/>
              </a:schemeClr>
            </a:solidFill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A33FA227-F646-9032-B7D1-BAFA726E68D2}"/>
              </a:ext>
            </a:extLst>
          </p:cNvPr>
          <p:cNvSpPr txBox="1">
            <a:spLocks/>
          </p:cNvSpPr>
          <p:nvPr/>
        </p:nvSpPr>
        <p:spPr>
          <a:xfrm>
            <a:off x="137160" y="1438525"/>
            <a:ext cx="6787747" cy="445597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800" dirty="0"/>
              <a:t>T</a:t>
            </a:r>
            <a:r>
              <a:rPr lang="en-US" sz="2800" dirty="0"/>
              <a:t>ópicos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DEE8215-2F04-0059-D5A8-2272835644A3}"/>
              </a:ext>
            </a:extLst>
          </p:cNvPr>
          <p:cNvSpPr txBox="1">
            <a:spLocks/>
          </p:cNvSpPr>
          <p:nvPr/>
        </p:nvSpPr>
        <p:spPr>
          <a:xfrm>
            <a:off x="2477118" y="1438525"/>
            <a:ext cx="5998145" cy="5331348"/>
          </a:xfrm>
          <a:prstGeom prst="rect">
            <a:avLst/>
          </a:prstGeom>
        </p:spPr>
        <p:txBody>
          <a:bodyPr vert="horz" lIns="0" tIns="45720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1400" dirty="0"/>
              <a:t>Projeto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/>
              <a:t>Problema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/>
              <a:t>Justificativa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/>
              <a:t>Objetivos Gerais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/>
              <a:t>Objetivos Específicos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/>
              <a:t>Ferramentas Utilizadas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/>
              <a:t>Demonstração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/>
              <a:t>Referências Literárias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/>
              <a:t>Considerações Finais</a:t>
            </a:r>
          </a:p>
        </p:txBody>
      </p:sp>
    </p:spTree>
    <p:extLst>
      <p:ext uri="{BB962C8B-B14F-4D97-AF65-F5344CB8AC3E}">
        <p14:creationId xmlns:p14="http://schemas.microsoft.com/office/powerpoint/2010/main" val="500680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1C2F7738-EBEC-DC7C-18D0-AE76ACB455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FB65DA6-200F-39BA-955D-4ACFB58AA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" y="88127"/>
            <a:ext cx="11917680" cy="1228299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bg1">
                <a:alpha val="53000"/>
              </a:schemeClr>
            </a:solidFill>
          </a:ln>
        </p:spPr>
        <p:txBody>
          <a:bodyPr/>
          <a:lstStyle/>
          <a:p>
            <a:pPr algn="ctr"/>
            <a:r>
              <a:rPr lang="en-US" dirty="0"/>
              <a:t>MONITORIA DIGITAL EDUCACIONAL</a:t>
            </a:r>
            <a:br>
              <a:rPr lang="en-US" dirty="0"/>
            </a:br>
            <a:r>
              <a:rPr lang="en-US" sz="1400" b="0" dirty="0">
                <a:hlinkClick r:id="rId3"/>
              </a:rPr>
              <a:t>https://monitoria-digital1-0.vercel.app/</a:t>
            </a:r>
            <a:br>
              <a:rPr lang="en-US" sz="1400" b="0" dirty="0">
                <a:hlinkClick r:id="rId3"/>
              </a:rPr>
            </a:br>
            <a:br>
              <a:rPr lang="en-US" sz="1400" dirty="0"/>
            </a:br>
            <a:r>
              <a:rPr lang="en-US" sz="2000" b="0" dirty="0"/>
              <a:t>Um</a:t>
            </a:r>
            <a:r>
              <a:rPr lang="en-US" sz="1400" dirty="0"/>
              <a:t> </a:t>
            </a:r>
            <a:r>
              <a:rPr lang="en-US" sz="2000" b="0" dirty="0"/>
              <a:t>Software voltado para a educação.</a:t>
            </a:r>
            <a:endParaRPr lang="en-US" sz="1400" dirty="0"/>
          </a:p>
        </p:txBody>
      </p:sp>
      <p:pic>
        <p:nvPicPr>
          <p:cNvPr id="13" name="Picture 12" descr="A red circle on a black background">
            <a:extLst>
              <a:ext uri="{FF2B5EF4-FFF2-40B4-BE49-F238E27FC236}">
                <a16:creationId xmlns:a16="http://schemas.microsoft.com/office/drawing/2014/main" id="{62562A4E-89C9-8FFE-A68B-7BACA0E7DF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8530" y="6217722"/>
            <a:ext cx="1936310" cy="552151"/>
          </a:xfrm>
          <a:prstGeom prst="rect">
            <a:avLst/>
          </a:prstGeom>
          <a:ln>
            <a:solidFill>
              <a:schemeClr val="bg1">
                <a:alpha val="46000"/>
              </a:schemeClr>
            </a:solidFill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9445C320-12C6-9AE9-DA34-30FA24748546}"/>
              </a:ext>
            </a:extLst>
          </p:cNvPr>
          <p:cNvSpPr txBox="1">
            <a:spLocks/>
          </p:cNvSpPr>
          <p:nvPr/>
        </p:nvSpPr>
        <p:spPr>
          <a:xfrm>
            <a:off x="137160" y="1438525"/>
            <a:ext cx="6787747" cy="445597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800" dirty="0"/>
              <a:t>T</a:t>
            </a:r>
            <a:r>
              <a:rPr lang="en-US" sz="2800" dirty="0"/>
              <a:t>ópicos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B5DEF17E-5881-3E3F-8B2F-AC09866EA1D0}"/>
              </a:ext>
            </a:extLst>
          </p:cNvPr>
          <p:cNvSpPr txBox="1">
            <a:spLocks/>
          </p:cNvSpPr>
          <p:nvPr/>
        </p:nvSpPr>
        <p:spPr>
          <a:xfrm>
            <a:off x="2629518" y="2006221"/>
            <a:ext cx="5998145" cy="3834515"/>
          </a:xfrm>
          <a:prstGeom prst="rect">
            <a:avLst/>
          </a:prstGeom>
        </p:spPr>
        <p:txBody>
          <a:bodyPr vert="horz" lIns="0" tIns="0" rIns="91440" bIns="0" spcCol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50000"/>
              </a:lnSpc>
              <a:buFont typeface="+mj-lt"/>
              <a:buAutoNum type="arabicPeriod"/>
            </a:pPr>
            <a:r>
              <a:rPr lang="en-US" sz="3200" dirty="0"/>
              <a:t>Projeto</a:t>
            </a:r>
          </a:p>
          <a:p>
            <a:pPr marL="457200" indent="-457200">
              <a:lnSpc>
                <a:spcPct val="50000"/>
              </a:lnSpc>
              <a:buFont typeface="+mj-lt"/>
              <a:buAutoNum type="arabicPeriod"/>
            </a:pPr>
            <a:r>
              <a:rPr lang="en-US" sz="3200" dirty="0"/>
              <a:t>Problema</a:t>
            </a:r>
          </a:p>
          <a:p>
            <a:pPr marL="457200" indent="-457200">
              <a:lnSpc>
                <a:spcPct val="50000"/>
              </a:lnSpc>
              <a:buFont typeface="+mj-lt"/>
              <a:buAutoNum type="arabicPeriod"/>
            </a:pPr>
            <a:r>
              <a:rPr lang="en-US" sz="3200" dirty="0"/>
              <a:t>Justificativa</a:t>
            </a:r>
          </a:p>
          <a:p>
            <a:pPr marL="457200" indent="-457200">
              <a:lnSpc>
                <a:spcPct val="50000"/>
              </a:lnSpc>
              <a:buFont typeface="+mj-lt"/>
              <a:buAutoNum type="arabicPeriod"/>
            </a:pPr>
            <a:r>
              <a:rPr lang="en-US" sz="3200" dirty="0"/>
              <a:t>Objetivos Gerais</a:t>
            </a:r>
          </a:p>
          <a:p>
            <a:pPr marL="457200" indent="-457200">
              <a:lnSpc>
                <a:spcPct val="50000"/>
              </a:lnSpc>
              <a:buFont typeface="+mj-lt"/>
              <a:buAutoNum type="arabicPeriod"/>
            </a:pPr>
            <a:r>
              <a:rPr lang="en-US" sz="3200" dirty="0"/>
              <a:t>Objetivos Específicos</a:t>
            </a:r>
          </a:p>
          <a:p>
            <a:pPr marL="457200" indent="-457200">
              <a:lnSpc>
                <a:spcPct val="50000"/>
              </a:lnSpc>
              <a:buFont typeface="+mj-lt"/>
              <a:buAutoNum type="arabicPeriod"/>
            </a:pPr>
            <a:r>
              <a:rPr lang="en-US" sz="3200" dirty="0"/>
              <a:t>Ferramentas Utilizadas</a:t>
            </a:r>
          </a:p>
          <a:p>
            <a:pPr marL="457200" indent="-457200">
              <a:lnSpc>
                <a:spcPct val="50000"/>
              </a:lnSpc>
              <a:buFont typeface="+mj-lt"/>
              <a:buAutoNum type="arabicPeriod"/>
            </a:pPr>
            <a:r>
              <a:rPr lang="en-US" sz="3200" dirty="0"/>
              <a:t>Demonstração</a:t>
            </a:r>
          </a:p>
          <a:p>
            <a:pPr marL="457200" indent="-457200">
              <a:lnSpc>
                <a:spcPct val="50000"/>
              </a:lnSpc>
              <a:buFont typeface="+mj-lt"/>
              <a:buAutoNum type="arabicPeriod"/>
            </a:pPr>
            <a:r>
              <a:rPr lang="en-US" sz="3200" dirty="0"/>
              <a:t>Referências Literárias</a:t>
            </a:r>
          </a:p>
          <a:p>
            <a:pPr marL="457200" indent="-457200">
              <a:lnSpc>
                <a:spcPct val="50000"/>
              </a:lnSpc>
              <a:buFont typeface="+mj-lt"/>
              <a:buAutoNum type="arabicPeriod"/>
            </a:pPr>
            <a:r>
              <a:rPr lang="en-US" sz="3200" dirty="0"/>
              <a:t>Considerações Finais</a:t>
            </a:r>
          </a:p>
        </p:txBody>
      </p:sp>
    </p:spTree>
    <p:extLst>
      <p:ext uri="{BB962C8B-B14F-4D97-AF65-F5344CB8AC3E}">
        <p14:creationId xmlns:p14="http://schemas.microsoft.com/office/powerpoint/2010/main" val="828745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02284"/>
            <a:ext cx="10972800" cy="1228299"/>
          </a:xfrm>
        </p:spPr>
        <p:txBody>
          <a:bodyPr/>
          <a:lstStyle/>
          <a:p>
            <a:r>
              <a:rPr lang="en-US" dirty="0"/>
              <a:t>MONITORIA DIGITAL EDUCACIONAL</a:t>
            </a:r>
            <a:br>
              <a:rPr lang="en-US" dirty="0"/>
            </a:br>
            <a:r>
              <a:rPr lang="en-US" sz="1400" b="0" dirty="0">
                <a:hlinkClick r:id="rId3"/>
              </a:rPr>
              <a:t>https://monitoria-digital1-0.vercel.app/</a:t>
            </a:r>
            <a:br>
              <a:rPr lang="en-US" sz="1400" b="0" dirty="0">
                <a:hlinkClick r:id="rId3"/>
              </a:rPr>
            </a:br>
            <a:br>
              <a:rPr lang="en-US" sz="1400" dirty="0"/>
            </a:br>
            <a:r>
              <a:rPr lang="en-US" sz="2000" b="0" dirty="0"/>
              <a:t>Um</a:t>
            </a:r>
            <a:r>
              <a:rPr lang="en-US" sz="1400" dirty="0"/>
              <a:t> </a:t>
            </a:r>
            <a:r>
              <a:rPr lang="en-US" sz="2000" b="0" dirty="0"/>
              <a:t>Software voltado para a educação.</a:t>
            </a:r>
            <a:endParaRPr lang="en-US" sz="14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795532C-85E1-344A-072E-BCDD9A0F375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136560" y="2538484"/>
            <a:ext cx="7471467" cy="3795534"/>
          </a:xfrm>
        </p:spPr>
        <p:txBody>
          <a:bodyPr wrap="square" lIns="91440" anchor="t" anchorCtr="0">
            <a:normAutofit fontScale="77500" lnSpcReduction="20000"/>
          </a:bodyPr>
          <a:lstStyle/>
          <a:p>
            <a:r>
              <a:rPr lang="en-US" sz="1800" dirty="0" err="1"/>
              <a:t>Trabalho</a:t>
            </a:r>
            <a:r>
              <a:rPr lang="en-US" sz="1800" dirty="0"/>
              <a:t> de </a:t>
            </a:r>
            <a:r>
              <a:rPr lang="en-US" sz="1800" dirty="0" err="1"/>
              <a:t>Conclusão</a:t>
            </a:r>
            <a:r>
              <a:rPr lang="en-US" sz="1800" dirty="0"/>
              <a:t> de </a:t>
            </a:r>
            <a:r>
              <a:rPr lang="en-US" sz="1800" dirty="0">
                <a:solidFill>
                  <a:sysClr val="windowText" lastClr="000000"/>
                </a:solidFill>
              </a:rPr>
              <a:t>Curso (TCC)</a:t>
            </a:r>
          </a:p>
          <a:p>
            <a:r>
              <a:rPr lang="en-US" sz="1800" dirty="0"/>
              <a:t>Alunos do Curso Técnico em Desenvolvimento de Sistemas (Jul/2025)</a:t>
            </a:r>
          </a:p>
          <a:p>
            <a:r>
              <a:rPr lang="en-US" sz="1800" u="sng" dirty="0"/>
              <a:t>Integrantes:</a:t>
            </a:r>
          </a:p>
          <a:p>
            <a:r>
              <a:rPr lang="en-US" sz="1800" dirty="0"/>
              <a:t>Álvaro José Martins Câmara </a:t>
            </a:r>
          </a:p>
          <a:p>
            <a:r>
              <a:rPr lang="en-US" sz="1800" dirty="0"/>
              <a:t>	Daniel Henrique </a:t>
            </a:r>
          </a:p>
          <a:p>
            <a:r>
              <a:rPr lang="en-US" sz="1800" dirty="0"/>
              <a:t>		Fabio Carlos Marques </a:t>
            </a:r>
          </a:p>
          <a:p>
            <a:r>
              <a:rPr lang="en-US" sz="1800" dirty="0"/>
              <a:t>			Guilherme De Souza Bazilio </a:t>
            </a:r>
          </a:p>
          <a:p>
            <a:r>
              <a:rPr lang="en-US" sz="1800" dirty="0"/>
              <a:t>				Leandro Linardi </a:t>
            </a:r>
          </a:p>
          <a:p>
            <a:r>
              <a:rPr lang="en-US" sz="1800" dirty="0"/>
              <a:t>					Nikolas Cavalcante Landim </a:t>
            </a:r>
          </a:p>
          <a:p>
            <a:r>
              <a:rPr lang="en-US" sz="1800" dirty="0"/>
              <a:t>						Vinicius Santos Penedo</a:t>
            </a:r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13" name="Picture 12" descr="A red circle on a black background">
            <a:extLst>
              <a:ext uri="{FF2B5EF4-FFF2-40B4-BE49-F238E27FC236}">
                <a16:creationId xmlns:a16="http://schemas.microsoft.com/office/drawing/2014/main" id="{EE7126A8-8AFE-6146-4323-DA5BFF82DB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7273" y="3980810"/>
            <a:ext cx="1597163" cy="455441"/>
          </a:xfrm>
          <a:prstGeom prst="rect">
            <a:avLst/>
          </a:prstGeom>
        </p:spPr>
      </p:pic>
      <p:pic>
        <p:nvPicPr>
          <p:cNvPr id="17" name="Content Placeholder 16" descr="Graduation cap with solid fill">
            <a:extLst>
              <a:ext uri="{FF2B5EF4-FFF2-40B4-BE49-F238E27FC236}">
                <a16:creationId xmlns:a16="http://schemas.microsoft.com/office/drawing/2014/main" id="{EA0A10FF-E15C-36BD-C601-C426DEE667E5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53486" y="2294717"/>
            <a:ext cx="513679" cy="513679"/>
          </a:xfrm>
        </p:spPr>
      </p:pic>
      <p:pic>
        <p:nvPicPr>
          <p:cNvPr id="19" name="Graphic 18" descr="Computer with solid fill">
            <a:extLst>
              <a:ext uri="{FF2B5EF4-FFF2-40B4-BE49-F238E27FC236}">
                <a16:creationId xmlns:a16="http://schemas.microsoft.com/office/drawing/2014/main" id="{5AC96392-4810-8348-EDDF-41E2C56ACA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453486" y="2794748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5" y="2281238"/>
            <a:ext cx="6788150" cy="3709987"/>
          </a:xfrm>
        </p:spPr>
        <p:txBody>
          <a:bodyPr tIns="457200"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Building confidence</a:t>
            </a:r>
          </a:p>
          <a:p>
            <a:r>
              <a:rPr lang="en-US" dirty="0"/>
              <a:t>Engaging the audience</a:t>
            </a:r>
          </a:p>
          <a:p>
            <a:r>
              <a:rPr lang="en-US" dirty="0"/>
              <a:t>Visual aids</a:t>
            </a:r>
          </a:p>
          <a:p>
            <a:r>
              <a:rPr lang="en-US" dirty="0"/>
              <a:t>Final tips &amp; takeaways</a:t>
            </a:r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A close-up of a plant">
            <a:extLst>
              <a:ext uri="{FF2B5EF4-FFF2-40B4-BE49-F238E27FC236}">
                <a16:creationId xmlns:a16="http://schemas.microsoft.com/office/drawing/2014/main" id="{8DB431A1-9806-9CFE-0E5F-1A5611C2A66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" r="23"/>
          <a:stretch/>
        </p:blipFill>
        <p:spPr>
          <a:xfrm>
            <a:off x="0" y="0"/>
            <a:ext cx="12192000" cy="6880225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C37279A-330D-886F-340D-494A5005E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9" y="444933"/>
            <a:ext cx="5477479" cy="3291840"/>
          </a:xfrm>
        </p:spPr>
        <p:txBody>
          <a:bodyPr/>
          <a:lstStyle/>
          <a:p>
            <a:r>
              <a:rPr lang="en-US" dirty="0"/>
              <a:t>Power of communication</a:t>
            </a:r>
          </a:p>
        </p:txBody>
      </p:sp>
    </p:spTree>
    <p:extLst>
      <p:ext uri="{BB962C8B-B14F-4D97-AF65-F5344CB8AC3E}">
        <p14:creationId xmlns:p14="http://schemas.microsoft.com/office/powerpoint/2010/main" val="22493726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8CE60-587E-1D5C-8B50-ED3441BA49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9835" y="430529"/>
            <a:ext cx="5486400" cy="3291840"/>
          </a:xfrm>
        </p:spPr>
        <p:txBody>
          <a:bodyPr/>
          <a:lstStyle/>
          <a:p>
            <a:r>
              <a:rPr lang="en-US" dirty="0"/>
              <a:t>Overcoming nervousness</a:t>
            </a:r>
          </a:p>
        </p:txBody>
      </p:sp>
      <p:pic>
        <p:nvPicPr>
          <p:cNvPr id="12" name="Picture Placeholder 4" descr="A close-up of a wood grain">
            <a:extLst>
              <a:ext uri="{FF2B5EF4-FFF2-40B4-BE49-F238E27FC236}">
                <a16:creationId xmlns:a16="http://schemas.microsoft.com/office/drawing/2014/main" id="{7D5BDB53-9169-3BBC-9362-0539514AC7D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1113"/>
            <a:ext cx="5791200" cy="6880226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02AE9C-BA1D-195E-3B93-A5A0CC03D8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99835" y="4568602"/>
            <a:ext cx="5486400" cy="1645920"/>
          </a:xfrm>
        </p:spPr>
        <p:txBody>
          <a:bodyPr/>
          <a:lstStyle/>
          <a:p>
            <a:r>
              <a:rPr lang="en-US" dirty="0"/>
              <a:t>Confidence-building strategies</a:t>
            </a:r>
          </a:p>
        </p:txBody>
      </p:sp>
    </p:spTree>
    <p:extLst>
      <p:ext uri="{BB962C8B-B14F-4D97-AF65-F5344CB8AC3E}">
        <p14:creationId xmlns:p14="http://schemas.microsoft.com/office/powerpoint/2010/main" val="1440871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534F11-D192-380F-BC7F-240CE058F5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C05FCEC7-2BCF-215D-4434-15C708BA2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" y="88127"/>
            <a:ext cx="11917680" cy="1228299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bg1">
                <a:alpha val="53000"/>
              </a:schemeClr>
            </a:solidFill>
          </a:ln>
        </p:spPr>
        <p:txBody>
          <a:bodyPr/>
          <a:lstStyle/>
          <a:p>
            <a:pPr algn="ctr"/>
            <a:r>
              <a:rPr lang="en-US" dirty="0"/>
              <a:t>MONITORIA DIGITAL EDUCACIONAL</a:t>
            </a:r>
            <a:br>
              <a:rPr lang="en-US" dirty="0"/>
            </a:br>
            <a:r>
              <a:rPr lang="en-US" sz="1400" b="0" dirty="0">
                <a:hlinkClick r:id="rId3"/>
              </a:rPr>
              <a:t>https://monitoria-digital1-0.vercel.app/</a:t>
            </a:r>
            <a:br>
              <a:rPr lang="en-US" sz="1400" b="0" dirty="0">
                <a:hlinkClick r:id="rId3"/>
              </a:rPr>
            </a:br>
            <a:br>
              <a:rPr lang="en-US" sz="1400" dirty="0"/>
            </a:br>
            <a:r>
              <a:rPr lang="en-US" sz="2000" b="0" dirty="0"/>
              <a:t>Um</a:t>
            </a:r>
            <a:r>
              <a:rPr lang="en-US" sz="1400" dirty="0"/>
              <a:t> </a:t>
            </a:r>
            <a:r>
              <a:rPr lang="en-US" sz="2000" b="0" dirty="0"/>
              <a:t>Software voltado para a educação.</a:t>
            </a:r>
            <a:endParaRPr lang="en-US" sz="1400" dirty="0"/>
          </a:p>
        </p:txBody>
      </p:sp>
      <p:pic>
        <p:nvPicPr>
          <p:cNvPr id="13" name="Picture 12" descr="A red circle on a black background">
            <a:extLst>
              <a:ext uri="{FF2B5EF4-FFF2-40B4-BE49-F238E27FC236}">
                <a16:creationId xmlns:a16="http://schemas.microsoft.com/office/drawing/2014/main" id="{9447A8CF-344C-C63B-CF0C-E0938FB1E1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8530" y="6217722"/>
            <a:ext cx="1936310" cy="552151"/>
          </a:xfrm>
          <a:prstGeom prst="rect">
            <a:avLst/>
          </a:prstGeom>
          <a:ln>
            <a:solidFill>
              <a:schemeClr val="bg1">
                <a:alpha val="46000"/>
              </a:schemeClr>
            </a:solidFill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39A8801-1BF1-11EE-7B89-803D7F2ABBA1}"/>
              </a:ext>
            </a:extLst>
          </p:cNvPr>
          <p:cNvSpPr txBox="1">
            <a:spLocks/>
          </p:cNvSpPr>
          <p:nvPr/>
        </p:nvSpPr>
        <p:spPr>
          <a:xfrm>
            <a:off x="137160" y="1438525"/>
            <a:ext cx="6787747" cy="445597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800" dirty="0"/>
              <a:t>1. O Projeto</a:t>
            </a:r>
            <a:endParaRPr lang="en-US" sz="2800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AC84678-131B-2A15-01C1-1699F9409BE9}"/>
              </a:ext>
            </a:extLst>
          </p:cNvPr>
          <p:cNvSpPr txBox="1">
            <a:spLocks/>
          </p:cNvSpPr>
          <p:nvPr/>
        </p:nvSpPr>
        <p:spPr>
          <a:xfrm>
            <a:off x="137160" y="2006221"/>
            <a:ext cx="11917680" cy="4094328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txBody>
          <a:bodyPr vert="horz" lIns="182880" tIns="9144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q"/>
            </a:pPr>
            <a:r>
              <a:rPr lang="pt-BR" sz="2400" b="1" dirty="0"/>
              <a:t>ESCOPO</a:t>
            </a:r>
          </a:p>
          <a:p>
            <a:pPr marL="514350" indent="-514350">
              <a:buFont typeface="+mj-lt"/>
              <a:buAutoNum type="romanLcPeriod"/>
            </a:pPr>
            <a:r>
              <a:rPr lang="pt-BR" sz="2400" dirty="0"/>
              <a:t>APP desenvolvido para plataformas “WEB BASED” </a:t>
            </a:r>
            <a:r>
              <a:rPr lang="en-US" sz="2400" baseline="0" dirty="0"/>
              <a:t>em </a:t>
            </a:r>
            <a:r>
              <a:rPr lang="en-US" sz="2400" dirty="0"/>
              <a:t>I</a:t>
            </a:r>
            <a:r>
              <a:rPr lang="en-US" sz="2400" baseline="0" dirty="0"/>
              <a:t>nstituições de Ensino;</a:t>
            </a:r>
            <a:endParaRPr lang="pt-BR" sz="2400" dirty="0"/>
          </a:p>
          <a:p>
            <a:pPr marL="514350" indent="-514350">
              <a:buFont typeface="Wingdings" panose="05000000000000000000" pitchFamily="2" charset="2"/>
              <a:buChar char="q"/>
            </a:pPr>
            <a:r>
              <a:rPr lang="pt-BR" sz="2400" b="1" dirty="0"/>
              <a:t>RAZÕES PRINCIPAIS:</a:t>
            </a:r>
          </a:p>
          <a:p>
            <a:pPr marL="514350" indent="-514350">
              <a:buFont typeface="+mj-lt"/>
              <a:buAutoNum type="romanLcPeriod"/>
            </a:pPr>
            <a:r>
              <a:rPr lang="en-US" sz="2400" baseline="0" dirty="0"/>
              <a:t>Facilitar</a:t>
            </a:r>
            <a:r>
              <a:rPr lang="en-US" sz="2400" dirty="0"/>
              <a:t> i</a:t>
            </a:r>
            <a:r>
              <a:rPr lang="en-US" sz="2400" baseline="0" dirty="0"/>
              <a:t>nterações online entre professores, alunos e mentores;</a:t>
            </a:r>
          </a:p>
          <a:p>
            <a:pPr marL="514350" indent="-514350">
              <a:buFont typeface="+mj-lt"/>
              <a:buAutoNum type="romanLcPeriod"/>
            </a:pPr>
            <a:r>
              <a:rPr lang="en-US" sz="2400" dirty="0"/>
              <a:t>Agendar </a:t>
            </a:r>
            <a:r>
              <a:rPr lang="en-US" sz="2400" baseline="0" dirty="0"/>
              <a:t>monitorias</a:t>
            </a:r>
            <a:r>
              <a:rPr lang="en-US" sz="2400" dirty="0"/>
              <a:t> para</a:t>
            </a:r>
            <a:r>
              <a:rPr lang="en-US" sz="2400" baseline="0" dirty="0"/>
              <a:t> o esclarecimento de dúvidas </a:t>
            </a:r>
            <a:r>
              <a:rPr lang="en-US" sz="2400" dirty="0"/>
              <a:t>;</a:t>
            </a:r>
          </a:p>
          <a:p>
            <a:pPr marL="514350" indent="-514350">
              <a:buFont typeface="+mj-lt"/>
              <a:buAutoNum type="romanLcPeriod"/>
            </a:pPr>
            <a:r>
              <a:rPr lang="en-US" sz="2400" dirty="0"/>
              <a:t>Organizar</a:t>
            </a:r>
            <a:r>
              <a:rPr lang="en-US" sz="2400" baseline="0" dirty="0"/>
              <a:t> conteúdos didáticos;</a:t>
            </a:r>
          </a:p>
          <a:p>
            <a:pPr marL="514350" indent="-514350">
              <a:buFont typeface="+mj-lt"/>
              <a:buAutoNum type="romanLcPeriod"/>
            </a:pPr>
            <a:r>
              <a:rPr lang="en-US" sz="2400" dirty="0"/>
              <a:t>S</a:t>
            </a:r>
            <a:r>
              <a:rPr lang="en-US" sz="2400" baseline="0" dirty="0"/>
              <a:t>olucionar problemas comuns no ambiente escolar e;</a:t>
            </a:r>
          </a:p>
          <a:p>
            <a:pPr marL="514350" indent="-514350">
              <a:buFont typeface="+mj-lt"/>
              <a:buAutoNum type="romanLcPeriod"/>
            </a:pPr>
            <a:r>
              <a:rPr lang="en-US" sz="2400" dirty="0"/>
              <a:t>Promover o aprendizado.</a:t>
            </a:r>
          </a:p>
          <a:p>
            <a:pPr marL="514350" indent="-514350">
              <a:buFont typeface="+mj-lt"/>
              <a:buAutoNum type="romanLcPeriod"/>
            </a:pPr>
            <a:endParaRPr lang="pt-BR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pt-B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17315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Engaging the audience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1238"/>
            <a:ext cx="7810500" cy="3700462"/>
          </a:xfrm>
        </p:spPr>
        <p:txBody>
          <a:bodyPr>
            <a:normAutofit/>
          </a:bodyPr>
          <a:lstStyle/>
          <a:p>
            <a:r>
              <a:rPr lang="en-US" dirty="0"/>
              <a:t>Make eye contact with your audience to create a sense of intimacy and involvement</a:t>
            </a:r>
          </a:p>
          <a:p>
            <a:r>
              <a:rPr lang="en-US" dirty="0"/>
              <a:t>Weave relatable stories into your presentation using narratives that make your message memorable and impactful</a:t>
            </a:r>
          </a:p>
          <a:p>
            <a:r>
              <a:rPr lang="en-US" dirty="0"/>
              <a:t>Encourage questions and provide thoughtful responses to enhance audience participation</a:t>
            </a:r>
          </a:p>
          <a:p>
            <a:r>
              <a:rPr lang="en-US" dirty="0"/>
              <a:t>Use live polls or surveys to gather audience opinions, promoting engagement and making sure the audience feel involved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C21633A5-8BE3-D44D-57F3-2EF161376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AB6D40A-2A0A-AF3D-8CF7-3ECD37765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/>
          <a:lstStyle/>
          <a:p>
            <a:r>
              <a:rPr lang="en-US" dirty="0"/>
              <a:t>Selecting visual aids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1442CD-A26D-1761-8CE7-8BC3075BB4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09905" y="4549552"/>
            <a:ext cx="5486400" cy="1645920"/>
          </a:xfrm>
        </p:spPr>
        <p:txBody>
          <a:bodyPr>
            <a:normAutofit/>
          </a:bodyPr>
          <a:lstStyle/>
          <a:p>
            <a:r>
              <a:rPr lang="en-US" dirty="0"/>
              <a:t>Enhancing your presentation</a:t>
            </a:r>
          </a:p>
        </p:txBody>
      </p:sp>
    </p:spTree>
    <p:extLst>
      <p:ext uri="{BB962C8B-B14F-4D97-AF65-F5344CB8AC3E}">
        <p14:creationId xmlns:p14="http://schemas.microsoft.com/office/powerpoint/2010/main" val="20390597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en-US" dirty="0"/>
              <a:t>Effective delivery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97449-5B72-ADA0-3B2D-1CBC160D6B9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676525"/>
            <a:ext cx="4490827" cy="3597470"/>
          </a:xfrm>
        </p:spPr>
        <p:txBody>
          <a:bodyPr/>
          <a:lstStyle/>
          <a:p>
            <a:r>
              <a:rPr lang="en-US" dirty="0"/>
              <a:t>This is a powerful tool in public speaking. It involves varying pitch, tone, and volume to convey emotion, emphasize points, and maintain interest:</a:t>
            </a:r>
          </a:p>
          <a:p>
            <a:pPr lvl="1"/>
            <a:r>
              <a:rPr lang="en-US" dirty="0"/>
              <a:t>Pitch variation</a:t>
            </a:r>
          </a:p>
          <a:p>
            <a:pPr lvl="1"/>
            <a:r>
              <a:rPr lang="en-US" dirty="0"/>
              <a:t>Tone inflection</a:t>
            </a:r>
          </a:p>
          <a:p>
            <a:pPr lvl="1"/>
            <a:r>
              <a:rPr lang="en-US" dirty="0"/>
              <a:t>Volume control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FC7B50-71A6-D8BE-C032-5EB4CF5706D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81898" y="2676525"/>
            <a:ext cx="4490827" cy="3597470"/>
          </a:xfrm>
        </p:spPr>
        <p:txBody>
          <a:bodyPr/>
          <a:lstStyle/>
          <a:p>
            <a:r>
              <a:rPr lang="en-US" dirty="0"/>
              <a:t>Effective body language enhances your message, making it more impactful and memorable:</a:t>
            </a:r>
          </a:p>
          <a:p>
            <a:pPr lvl="1"/>
            <a:r>
              <a:rPr lang="en-US" dirty="0"/>
              <a:t>Meaningful eye contact</a:t>
            </a:r>
          </a:p>
          <a:p>
            <a:pPr lvl="1"/>
            <a:r>
              <a:rPr lang="en-US" dirty="0"/>
              <a:t>Purposeful gestures</a:t>
            </a:r>
          </a:p>
          <a:p>
            <a:pPr lvl="1"/>
            <a:r>
              <a:rPr lang="en-US" dirty="0"/>
              <a:t>Maintain good posture</a:t>
            </a:r>
          </a:p>
          <a:p>
            <a:pPr lvl="1"/>
            <a:r>
              <a:rPr lang="en-US" dirty="0"/>
              <a:t>Control your expressions</a:t>
            </a:r>
          </a:p>
        </p:txBody>
      </p:sp>
    </p:spTree>
    <p:extLst>
      <p:ext uri="{BB962C8B-B14F-4D97-AF65-F5344CB8AC3E}">
        <p14:creationId xmlns:p14="http://schemas.microsoft.com/office/powerpoint/2010/main" val="8884842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D29B5-1B58-809F-FEA7-B82105E94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8885" y="3499667"/>
            <a:ext cx="4939666" cy="2542810"/>
          </a:xfrm>
        </p:spPr>
        <p:txBody>
          <a:bodyPr/>
          <a:lstStyle/>
          <a:p>
            <a:r>
              <a:rPr lang="en-US" dirty="0"/>
              <a:t>Navigating Q&amp;A sessions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C3632C-2D2E-7026-33B8-EE42DA4BDB5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3885" y="457201"/>
            <a:ext cx="5198269" cy="2305050"/>
          </a:xfrm>
        </p:spPr>
        <p:txBody>
          <a:bodyPr/>
          <a:lstStyle/>
          <a:p>
            <a:r>
              <a:rPr lang="en-US" dirty="0"/>
              <a:t>Know your material in advance</a:t>
            </a:r>
          </a:p>
          <a:p>
            <a:r>
              <a:rPr lang="en-US" dirty="0"/>
              <a:t>Anticipate common questions</a:t>
            </a:r>
          </a:p>
          <a:p>
            <a:r>
              <a:rPr lang="en-US" dirty="0"/>
              <a:t>Rehearse your responses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99B60-BF79-A832-6AD4-6C6FC6CE431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810595"/>
            <a:ext cx="5198269" cy="3319513"/>
          </a:xfrm>
        </p:spPr>
        <p:txBody>
          <a:bodyPr>
            <a:normAutofit/>
          </a:bodyPr>
          <a:lstStyle/>
          <a:p>
            <a:r>
              <a:rPr lang="en-US" dirty="0"/>
              <a:t>Maintaining composure during the Q&amp;A session is essential for projecting confidence and authority. Consider the following tips for staying composed:</a:t>
            </a:r>
          </a:p>
          <a:p>
            <a:pPr lvl="1"/>
            <a:r>
              <a:rPr lang="en-US" dirty="0"/>
              <a:t>Stay calm</a:t>
            </a:r>
          </a:p>
          <a:p>
            <a:pPr lvl="1"/>
            <a:r>
              <a:rPr lang="en-US" dirty="0"/>
              <a:t>Actively listen</a:t>
            </a:r>
          </a:p>
          <a:p>
            <a:pPr lvl="1"/>
            <a:r>
              <a:rPr lang="en-US" dirty="0"/>
              <a:t>Pause and reflect</a:t>
            </a:r>
          </a:p>
          <a:p>
            <a:pPr lvl="1"/>
            <a:r>
              <a:rPr lang="en-US" dirty="0"/>
              <a:t>Maintain eye contact</a:t>
            </a:r>
          </a:p>
        </p:txBody>
      </p:sp>
    </p:spTree>
    <p:extLst>
      <p:ext uri="{BB962C8B-B14F-4D97-AF65-F5344CB8AC3E}">
        <p14:creationId xmlns:p14="http://schemas.microsoft.com/office/powerpoint/2010/main" val="30882253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A871D-B15E-C971-7C85-0AF173E38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310" y="278129"/>
            <a:ext cx="5063490" cy="2354026"/>
          </a:xfrm>
        </p:spPr>
        <p:txBody>
          <a:bodyPr/>
          <a:lstStyle/>
          <a:p>
            <a:r>
              <a:rPr lang="en-US" dirty="0"/>
              <a:t>Speaking 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2E863-4A4C-76FE-444A-083F9304338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93725" y="3279775"/>
            <a:ext cx="5045075" cy="2994025"/>
          </a:xfrm>
        </p:spPr>
        <p:txBody>
          <a:bodyPr>
            <a:normAutofit/>
          </a:bodyPr>
          <a:lstStyle/>
          <a:p>
            <a:r>
              <a:rPr lang="en-US" dirty="0"/>
              <a:t>Your ability to communicate effectively will leave a lasting impact on your audience</a:t>
            </a:r>
          </a:p>
          <a:p>
            <a:r>
              <a:rPr lang="en-US" dirty="0"/>
              <a:t>Effectively communicating involves not only delivering a message but also resonating with the experiences, values, and emotions of those listening </a:t>
            </a:r>
          </a:p>
          <a:p>
            <a:endParaRPr lang="en-US" dirty="0"/>
          </a:p>
        </p:txBody>
      </p:sp>
      <p:pic>
        <p:nvPicPr>
          <p:cNvPr id="5" name="Picture Placeholder 52" descr="Hanging lightbulbs">
            <a:extLst>
              <a:ext uri="{FF2B5EF4-FFF2-40B4-BE49-F238E27FC236}">
                <a16:creationId xmlns:a16="http://schemas.microsoft.com/office/drawing/2014/main" id="{F2B2501C-600C-11B3-1ECD-912D988906A5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" r="16"/>
          <a:stretch/>
        </p:blipFill>
        <p:spPr>
          <a:xfrm>
            <a:off x="6096000" y="0"/>
            <a:ext cx="6118225" cy="6858000"/>
          </a:xfrm>
        </p:spPr>
      </p:pic>
    </p:spTree>
    <p:extLst>
      <p:ext uri="{BB962C8B-B14F-4D97-AF65-F5344CB8AC3E}">
        <p14:creationId xmlns:p14="http://schemas.microsoft.com/office/powerpoint/2010/main" val="2983645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6A9A9A7-F1D2-237D-AC72-E21A286F0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1409" y="4661717"/>
            <a:ext cx="7936230" cy="1380760"/>
          </a:xfrm>
        </p:spPr>
        <p:txBody>
          <a:bodyPr/>
          <a:lstStyle/>
          <a:p>
            <a:r>
              <a:rPr lang="en-US" dirty="0"/>
              <a:t>Dynamic delivery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B14AAA-1F04-769D-E7F0-4F68C8EB928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3885" y="584005"/>
            <a:ext cx="2825115" cy="3999060"/>
          </a:xfrm>
        </p:spPr>
        <p:txBody>
          <a:bodyPr/>
          <a:lstStyle/>
          <a:p>
            <a:r>
              <a:rPr lang="en-US" dirty="0"/>
              <a:t>Learn to infuse energy into your delivery to leave a lasting impression.</a:t>
            </a:r>
          </a:p>
          <a:p>
            <a:r>
              <a:rPr lang="en-US" dirty="0"/>
              <a:t>One of the goals of effective communication is to motivate your audience.</a:t>
            </a:r>
          </a:p>
        </p:txBody>
      </p:sp>
      <p:graphicFrame>
        <p:nvGraphicFramePr>
          <p:cNvPr id="8" name="Table Placeholder 2">
            <a:extLst>
              <a:ext uri="{FF2B5EF4-FFF2-40B4-BE49-F238E27FC236}">
                <a16:creationId xmlns:a16="http://schemas.microsoft.com/office/drawing/2014/main" id="{C60AA2D2-28D7-69D7-F6C5-B31DAD3332C1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598521189"/>
              </p:ext>
            </p:extLst>
          </p:nvPr>
        </p:nvGraphicFramePr>
        <p:xfrm>
          <a:off x="3670300" y="584200"/>
          <a:ext cx="7930340" cy="3964681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982585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1982585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  <a:gridCol w="1982585">
                  <a:extLst>
                    <a:ext uri="{9D8B030D-6E8A-4147-A177-3AD203B41FA5}">
                      <a16:colId xmlns:a16="http://schemas.microsoft.com/office/drawing/2014/main" val="3119692462"/>
                    </a:ext>
                  </a:extLst>
                </a:gridCol>
                <a:gridCol w="1982585">
                  <a:extLst>
                    <a:ext uri="{9D8B030D-6E8A-4147-A177-3AD203B41FA5}">
                      <a16:colId xmlns:a16="http://schemas.microsoft.com/office/drawing/2014/main" val="3472639139"/>
                    </a:ext>
                  </a:extLst>
                </a:gridCol>
              </a:tblGrid>
              <a:tr h="511373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+mj-lt"/>
                        </a:rPr>
                        <a:t>Metric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+mj-lt"/>
                        </a:rPr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+mj-lt"/>
                        </a:rPr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+mj-lt"/>
                        </a:rPr>
                        <a:t>Actual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708914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Audience attendance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# of attendees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708914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Engagement duration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Minutes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511373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Q&amp;A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# of questions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  <a:tr h="511373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Positive feedback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840781"/>
                  </a:ext>
                </a:extLst>
              </a:tr>
              <a:tr h="1012734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Rate of information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89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76951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59DC4-8B30-98A0-5BAB-C78BA4A4A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US" dirty="0"/>
              <a:t>Final tips &amp;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6FB3A-B62C-3DAB-4FD1-B4EBDD650AE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5523" y="2676525"/>
            <a:ext cx="5746750" cy="3597470"/>
          </a:xfrm>
        </p:spPr>
        <p:txBody>
          <a:bodyPr/>
          <a:lstStyle/>
          <a:p>
            <a:r>
              <a:rPr lang="en-US" dirty="0"/>
              <a:t>Consistent rehearsal</a:t>
            </a:r>
          </a:p>
          <a:p>
            <a:pPr lvl="1"/>
            <a:r>
              <a:rPr lang="en-US" dirty="0"/>
              <a:t>Strengthen your familiarity</a:t>
            </a:r>
          </a:p>
          <a:p>
            <a:r>
              <a:rPr lang="en-US" dirty="0"/>
              <a:t>Refine delivery style</a:t>
            </a:r>
          </a:p>
          <a:p>
            <a:pPr lvl="1"/>
            <a:r>
              <a:rPr lang="en-US" dirty="0"/>
              <a:t>Pacing, tone, and emphasis</a:t>
            </a:r>
          </a:p>
          <a:p>
            <a:r>
              <a:rPr lang="en-US" dirty="0"/>
              <a:t>Timing and transitions</a:t>
            </a:r>
          </a:p>
          <a:p>
            <a:pPr lvl="1"/>
            <a:r>
              <a:rPr lang="en-US" dirty="0"/>
              <a:t>Aim for seamless, professional delivery</a:t>
            </a:r>
          </a:p>
          <a:p>
            <a:r>
              <a:rPr lang="en-US" dirty="0"/>
              <a:t>Practice audience</a:t>
            </a:r>
          </a:p>
          <a:p>
            <a:pPr lvl="1"/>
            <a:r>
              <a:rPr lang="en-US" dirty="0"/>
              <a:t>Enlist colleagues to listen &amp; provide feedback</a:t>
            </a:r>
          </a:p>
          <a:p>
            <a:pPr lvl="1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E198AA-251D-4446-30C4-8F2FA7F6A72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620000" y="2676525"/>
            <a:ext cx="3947160" cy="3597470"/>
          </a:xfrm>
        </p:spPr>
        <p:txBody>
          <a:bodyPr/>
          <a:lstStyle/>
          <a:p>
            <a:r>
              <a:rPr lang="en-US" dirty="0"/>
              <a:t>Seek feedback</a:t>
            </a:r>
          </a:p>
          <a:p>
            <a:r>
              <a:rPr lang="en-US" dirty="0"/>
              <a:t>Reflect on performance</a:t>
            </a:r>
          </a:p>
          <a:p>
            <a:r>
              <a:rPr lang="en-US" dirty="0"/>
              <a:t>Explore new techniques</a:t>
            </a:r>
          </a:p>
          <a:p>
            <a:r>
              <a:rPr lang="en-US" dirty="0"/>
              <a:t>Set personal goals</a:t>
            </a:r>
          </a:p>
          <a:p>
            <a:r>
              <a:rPr lang="en-US" dirty="0"/>
              <a:t>Iterate and adapt</a:t>
            </a:r>
          </a:p>
        </p:txBody>
      </p:sp>
    </p:spTree>
    <p:extLst>
      <p:ext uri="{BB962C8B-B14F-4D97-AF65-F5344CB8AC3E}">
        <p14:creationId xmlns:p14="http://schemas.microsoft.com/office/powerpoint/2010/main" val="18507688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AB9C34-2B13-E66F-1053-2BA156F89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84005"/>
            <a:ext cx="10972800" cy="1188720"/>
          </a:xfrm>
        </p:spPr>
        <p:txBody>
          <a:bodyPr/>
          <a:lstStyle/>
          <a:p>
            <a:r>
              <a:rPr lang="en-US" dirty="0"/>
              <a:t>Speaking engagement metrics</a:t>
            </a:r>
          </a:p>
        </p:txBody>
      </p:sp>
      <p:graphicFrame>
        <p:nvGraphicFramePr>
          <p:cNvPr id="4" name="Table Placeholder 3">
            <a:extLst>
              <a:ext uri="{FF2B5EF4-FFF2-40B4-BE49-F238E27FC236}">
                <a16:creationId xmlns:a16="http://schemas.microsoft.com/office/drawing/2014/main" id="{4D1FB21E-CCFB-8E64-064C-DB8195F86847}"/>
              </a:ext>
            </a:extLst>
          </p:cNvPr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145036385"/>
              </p:ext>
            </p:extLst>
          </p:nvPr>
        </p:nvGraphicFramePr>
        <p:xfrm>
          <a:off x="593725" y="2628900"/>
          <a:ext cx="10991080" cy="361352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747770">
                  <a:extLst>
                    <a:ext uri="{9D8B030D-6E8A-4147-A177-3AD203B41FA5}">
                      <a16:colId xmlns:a16="http://schemas.microsoft.com/office/drawing/2014/main" val="2382218087"/>
                    </a:ext>
                  </a:extLst>
                </a:gridCol>
                <a:gridCol w="2747770">
                  <a:extLst>
                    <a:ext uri="{9D8B030D-6E8A-4147-A177-3AD203B41FA5}">
                      <a16:colId xmlns:a16="http://schemas.microsoft.com/office/drawing/2014/main" val="3953468724"/>
                    </a:ext>
                  </a:extLst>
                </a:gridCol>
                <a:gridCol w="2747770">
                  <a:extLst>
                    <a:ext uri="{9D8B030D-6E8A-4147-A177-3AD203B41FA5}">
                      <a16:colId xmlns:a16="http://schemas.microsoft.com/office/drawing/2014/main" val="4277526474"/>
                    </a:ext>
                  </a:extLst>
                </a:gridCol>
                <a:gridCol w="2747770">
                  <a:extLst>
                    <a:ext uri="{9D8B030D-6E8A-4147-A177-3AD203B41FA5}">
                      <a16:colId xmlns:a16="http://schemas.microsoft.com/office/drawing/2014/main" val="2438884888"/>
                    </a:ext>
                  </a:extLst>
                </a:gridCol>
              </a:tblGrid>
              <a:tr h="59468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+mj-lt"/>
                        </a:rPr>
                        <a:t>Impact factor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+mj-lt"/>
                        </a:rPr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+mj-lt"/>
                        </a:rPr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+mj-lt"/>
                        </a:rPr>
                        <a:t>Achieved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107962"/>
                  </a:ext>
                </a:extLst>
              </a:tr>
              <a:tr h="5946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Audience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1386868"/>
                  </a:ext>
                </a:extLst>
              </a:tr>
              <a:tr h="5946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Knowledge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626418"/>
                  </a:ext>
                </a:extLst>
              </a:tr>
              <a:tr h="5946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Post-presentation surveys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Average rating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2482967"/>
                  </a:ext>
                </a:extLst>
              </a:tr>
              <a:tr h="5946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Referral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6251906"/>
                  </a:ext>
                </a:extLst>
              </a:tr>
              <a:tr h="5946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Collaboration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of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85371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2428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7B6A27-9662-6F34-0F30-5927620BE1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F9A50114-212D-5B0C-A7C9-B2F51D3C0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" y="88127"/>
            <a:ext cx="11917680" cy="1228299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bg1">
                <a:alpha val="53000"/>
              </a:schemeClr>
            </a:solidFill>
          </a:ln>
        </p:spPr>
        <p:txBody>
          <a:bodyPr/>
          <a:lstStyle/>
          <a:p>
            <a:pPr algn="ctr"/>
            <a:r>
              <a:rPr lang="en-US" dirty="0"/>
              <a:t>MONITORIA DIGITAL EDUCACIONAL</a:t>
            </a:r>
            <a:br>
              <a:rPr lang="en-US" dirty="0"/>
            </a:br>
            <a:r>
              <a:rPr lang="en-US" sz="1400" b="0" dirty="0">
                <a:hlinkClick r:id="rId3"/>
              </a:rPr>
              <a:t>https://monitoria-digital1-0.vercel.app/</a:t>
            </a:r>
            <a:br>
              <a:rPr lang="en-US" sz="1400" b="0" dirty="0">
                <a:hlinkClick r:id="rId3"/>
              </a:rPr>
            </a:br>
            <a:br>
              <a:rPr lang="en-US" sz="1400" dirty="0"/>
            </a:br>
            <a:r>
              <a:rPr lang="en-US" sz="2000" b="0" dirty="0"/>
              <a:t>Um</a:t>
            </a:r>
            <a:r>
              <a:rPr lang="en-US" sz="1400" dirty="0"/>
              <a:t> </a:t>
            </a:r>
            <a:r>
              <a:rPr lang="en-US" sz="2000" b="0" dirty="0"/>
              <a:t>Software voltado para a educação.</a:t>
            </a:r>
            <a:endParaRPr lang="en-US" sz="1400" dirty="0"/>
          </a:p>
        </p:txBody>
      </p:sp>
      <p:pic>
        <p:nvPicPr>
          <p:cNvPr id="13" name="Picture 12" descr="A red circle on a black background">
            <a:extLst>
              <a:ext uri="{FF2B5EF4-FFF2-40B4-BE49-F238E27FC236}">
                <a16:creationId xmlns:a16="http://schemas.microsoft.com/office/drawing/2014/main" id="{37D928B0-AB7E-B0C6-EDCA-994A56F6AE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8530" y="6217722"/>
            <a:ext cx="1936310" cy="552151"/>
          </a:xfrm>
          <a:prstGeom prst="rect">
            <a:avLst/>
          </a:prstGeom>
          <a:ln>
            <a:solidFill>
              <a:schemeClr val="bg1">
                <a:alpha val="46000"/>
              </a:schemeClr>
            </a:solidFill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9DFA4AD-FB71-C205-1D5F-EFC4D128DB19}"/>
              </a:ext>
            </a:extLst>
          </p:cNvPr>
          <p:cNvSpPr txBox="1">
            <a:spLocks/>
          </p:cNvSpPr>
          <p:nvPr/>
        </p:nvSpPr>
        <p:spPr>
          <a:xfrm>
            <a:off x="137160" y="1438525"/>
            <a:ext cx="6787747" cy="445597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800" dirty="0"/>
              <a:t>T</a:t>
            </a:r>
            <a:r>
              <a:rPr lang="en-US" sz="2800" dirty="0"/>
              <a:t>ópicos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D52B165-B99D-2453-873B-972EC80B9AB3}"/>
              </a:ext>
            </a:extLst>
          </p:cNvPr>
          <p:cNvSpPr txBox="1">
            <a:spLocks/>
          </p:cNvSpPr>
          <p:nvPr/>
        </p:nvSpPr>
        <p:spPr>
          <a:xfrm>
            <a:off x="2477118" y="1438525"/>
            <a:ext cx="5998145" cy="5331348"/>
          </a:xfrm>
          <a:prstGeom prst="rect">
            <a:avLst/>
          </a:prstGeom>
        </p:spPr>
        <p:txBody>
          <a:bodyPr vert="horz" lIns="0" tIns="45720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1400" dirty="0"/>
              <a:t>Projeto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5400" dirty="0"/>
              <a:t>Problema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/>
              <a:t>Justificativa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/>
              <a:t>Objetivos Gerais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/>
              <a:t>Objetivos Específicos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/>
              <a:t>Ferramentas Utilizadas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/>
              <a:t>Demonstração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/>
              <a:t>Referências Literárias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/>
              <a:t>Considerações Finais</a:t>
            </a:r>
          </a:p>
        </p:txBody>
      </p:sp>
    </p:spTree>
    <p:extLst>
      <p:ext uri="{BB962C8B-B14F-4D97-AF65-F5344CB8AC3E}">
        <p14:creationId xmlns:p14="http://schemas.microsoft.com/office/powerpoint/2010/main" val="1238953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67D798F8-B65B-9E2D-9AD1-EB19B10083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FA149999-EC70-65A2-5FD5-C5E7C0F71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" y="88127"/>
            <a:ext cx="11917680" cy="1228299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bg1">
                <a:alpha val="53000"/>
              </a:schemeClr>
            </a:solidFill>
          </a:ln>
        </p:spPr>
        <p:txBody>
          <a:bodyPr/>
          <a:lstStyle/>
          <a:p>
            <a:pPr algn="ctr"/>
            <a:r>
              <a:rPr lang="en-US" dirty="0"/>
              <a:t>MONITORIA DIGITAL EDUCACIONAL</a:t>
            </a:r>
            <a:br>
              <a:rPr lang="en-US" dirty="0"/>
            </a:br>
            <a:r>
              <a:rPr lang="en-US" sz="1400" b="0" dirty="0">
                <a:hlinkClick r:id="rId4"/>
              </a:rPr>
              <a:t>https://monitoria-digital1-0.vercel.app/</a:t>
            </a:r>
            <a:br>
              <a:rPr lang="en-US" sz="1400" b="0" dirty="0">
                <a:hlinkClick r:id="rId4"/>
              </a:rPr>
            </a:br>
            <a:br>
              <a:rPr lang="en-US" sz="1400" dirty="0"/>
            </a:br>
            <a:r>
              <a:rPr lang="en-US" sz="2000" b="0" dirty="0"/>
              <a:t>Um</a:t>
            </a:r>
            <a:r>
              <a:rPr lang="en-US" sz="1400" dirty="0"/>
              <a:t> </a:t>
            </a:r>
            <a:r>
              <a:rPr lang="en-US" sz="2000" b="0" dirty="0"/>
              <a:t>Software voltado para a educação.</a:t>
            </a:r>
            <a:endParaRPr lang="en-US" sz="1400" dirty="0"/>
          </a:p>
        </p:txBody>
      </p:sp>
      <p:pic>
        <p:nvPicPr>
          <p:cNvPr id="13" name="Picture 12" descr="A red circle on a black background">
            <a:extLst>
              <a:ext uri="{FF2B5EF4-FFF2-40B4-BE49-F238E27FC236}">
                <a16:creationId xmlns:a16="http://schemas.microsoft.com/office/drawing/2014/main" id="{833E0B1A-25B1-99E5-3024-AC72FC0856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8530" y="6217722"/>
            <a:ext cx="1936310" cy="552151"/>
          </a:xfrm>
          <a:prstGeom prst="rect">
            <a:avLst/>
          </a:prstGeom>
          <a:ln>
            <a:solidFill>
              <a:schemeClr val="bg1">
                <a:alpha val="46000"/>
              </a:schemeClr>
            </a:solidFill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A522BFBB-DEAF-F7AB-C593-6C9D4C5D3727}"/>
              </a:ext>
            </a:extLst>
          </p:cNvPr>
          <p:cNvSpPr txBox="1">
            <a:spLocks/>
          </p:cNvSpPr>
          <p:nvPr/>
        </p:nvSpPr>
        <p:spPr>
          <a:xfrm>
            <a:off x="137160" y="1438525"/>
            <a:ext cx="6787747" cy="445597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800" dirty="0">
                <a:highlight>
                  <a:srgbClr val="FFFF00"/>
                </a:highlight>
              </a:rPr>
              <a:t>2. Problema</a:t>
            </a:r>
            <a:endParaRPr lang="en-US" sz="2800" dirty="0">
              <a:highlight>
                <a:srgbClr val="FFFF00"/>
              </a:highlight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0C774299-0B24-D264-278E-1357233E9B47}"/>
              </a:ext>
            </a:extLst>
          </p:cNvPr>
          <p:cNvSpPr txBox="1">
            <a:spLocks/>
          </p:cNvSpPr>
          <p:nvPr/>
        </p:nvSpPr>
        <p:spPr>
          <a:xfrm>
            <a:off x="137160" y="2006221"/>
            <a:ext cx="11917680" cy="4094328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txBody>
          <a:bodyPr vert="horz" lIns="182880" tIns="0" rIns="91440" bIns="4572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>
                <a:highlight>
                  <a:srgbClr val="FFFF00"/>
                </a:highlight>
              </a:rPr>
              <a:t>COMO PODEMOS DESENVOLVER</a:t>
            </a:r>
            <a:r>
              <a:rPr lang="pt-BR" sz="2400" b="1" dirty="0">
                <a:highlight>
                  <a:srgbClr val="FFFF00"/>
                </a:highlight>
              </a:rPr>
              <a:t> UMA SOLUÇÃO QUE AJUDE AS ESCOLAS A OFERECER-LHES UMA MONITORIA FLEXÍVEL</a:t>
            </a:r>
            <a:r>
              <a:rPr lang="en-US" sz="2400" b="1" dirty="0">
                <a:highlight>
                  <a:srgbClr val="FFFF00"/>
                </a:highlight>
              </a:rPr>
              <a:t>?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650245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6950BFC3-D8DA-4A85-94F7-54DA5524770B}">
      <p188:commentRel xmlns:p188="http://schemas.microsoft.com/office/powerpoint/2018/8/main" r:id="rId3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01F45E-EB00-11A9-C4D4-2912348A10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93A30253-DB54-1E7F-E279-920DF5734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" y="88127"/>
            <a:ext cx="11917680" cy="1228299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bg1">
                <a:alpha val="53000"/>
              </a:schemeClr>
            </a:solidFill>
          </a:ln>
        </p:spPr>
        <p:txBody>
          <a:bodyPr/>
          <a:lstStyle/>
          <a:p>
            <a:pPr algn="ctr"/>
            <a:r>
              <a:rPr lang="en-US" dirty="0"/>
              <a:t>MONITORIA DIGITAL EDUCACIONAL</a:t>
            </a:r>
            <a:br>
              <a:rPr lang="en-US" dirty="0"/>
            </a:br>
            <a:r>
              <a:rPr lang="en-US" sz="1400" b="0" dirty="0">
                <a:hlinkClick r:id="rId4"/>
              </a:rPr>
              <a:t>https://monitoria-digital1-0.vercel.app/</a:t>
            </a:r>
            <a:br>
              <a:rPr lang="en-US" sz="1400" b="0" dirty="0">
                <a:hlinkClick r:id="rId4"/>
              </a:rPr>
            </a:br>
            <a:br>
              <a:rPr lang="en-US" sz="1400" dirty="0"/>
            </a:br>
            <a:r>
              <a:rPr lang="en-US" sz="2000" b="0" dirty="0"/>
              <a:t>Um</a:t>
            </a:r>
            <a:r>
              <a:rPr lang="en-US" sz="1400" dirty="0"/>
              <a:t> </a:t>
            </a:r>
            <a:r>
              <a:rPr lang="en-US" sz="2000" b="0" dirty="0"/>
              <a:t>Software voltado para a educação.</a:t>
            </a:r>
            <a:endParaRPr lang="en-US" sz="1400" dirty="0"/>
          </a:p>
        </p:txBody>
      </p:sp>
      <p:pic>
        <p:nvPicPr>
          <p:cNvPr id="13" name="Picture 12" descr="A red circle on a black background">
            <a:extLst>
              <a:ext uri="{FF2B5EF4-FFF2-40B4-BE49-F238E27FC236}">
                <a16:creationId xmlns:a16="http://schemas.microsoft.com/office/drawing/2014/main" id="{C4D95BEA-0955-2FFA-682C-187FB1CC9E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8530" y="6217722"/>
            <a:ext cx="1936310" cy="552151"/>
          </a:xfrm>
          <a:prstGeom prst="rect">
            <a:avLst/>
          </a:prstGeom>
          <a:ln>
            <a:solidFill>
              <a:schemeClr val="bg1">
                <a:alpha val="46000"/>
              </a:schemeClr>
            </a:solidFill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00B965CC-40A0-5B53-8CCC-5D8EE146FE28}"/>
              </a:ext>
            </a:extLst>
          </p:cNvPr>
          <p:cNvSpPr txBox="1">
            <a:spLocks/>
          </p:cNvSpPr>
          <p:nvPr/>
        </p:nvSpPr>
        <p:spPr>
          <a:xfrm>
            <a:off x="137160" y="1438525"/>
            <a:ext cx="6787747" cy="445597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800" strike="sngStrike" dirty="0"/>
              <a:t>2. Problema</a:t>
            </a:r>
            <a:endParaRPr lang="en-US" sz="2800" strike="sngStrike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EF413006-2F13-0B52-8CAB-EB4244C171E7}"/>
              </a:ext>
            </a:extLst>
          </p:cNvPr>
          <p:cNvSpPr txBox="1">
            <a:spLocks/>
          </p:cNvSpPr>
          <p:nvPr/>
        </p:nvSpPr>
        <p:spPr>
          <a:xfrm>
            <a:off x="137160" y="2006221"/>
            <a:ext cx="11917680" cy="4094328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txBody>
          <a:bodyPr vert="horz" lIns="182880" tIns="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strike="sngStrike" dirty="0"/>
              <a:t>COMO ?</a:t>
            </a:r>
          </a:p>
          <a:p>
            <a:pPr marL="514350" indent="-514350">
              <a:buFont typeface="+mj-lt"/>
              <a:buAutoNum type="romanLcPeriod"/>
            </a:pPr>
            <a:r>
              <a:rPr lang="en-US" sz="2400" strike="sngStrike" dirty="0"/>
              <a:t>I</a:t>
            </a:r>
            <a:r>
              <a:rPr lang="pt-BR" sz="2400" strike="sngStrike" dirty="0"/>
              <a:t>dentificar e apoiar alunos com dificuldades acadêmicas;</a:t>
            </a:r>
          </a:p>
          <a:p>
            <a:pPr marL="514350" indent="-514350">
              <a:buFont typeface="+mj-lt"/>
              <a:buAutoNum type="romanLcPeriod"/>
            </a:pPr>
            <a:r>
              <a:rPr lang="en-US" sz="2400" strike="sngStrike" dirty="0"/>
              <a:t>Promover maior integração do corpo acadêmico ao apoio ao aprendizado;</a:t>
            </a:r>
          </a:p>
          <a:p>
            <a:pPr marL="514350" indent="-514350">
              <a:buFont typeface="+mj-lt"/>
              <a:buAutoNum type="romanLcPeriod"/>
            </a:pPr>
            <a:r>
              <a:rPr lang="pt-BR" sz="2400" strike="sngStrike" dirty="0"/>
              <a:t>Melhorar o desempenho acadêmico com suporte flexível e contínuo;</a:t>
            </a:r>
            <a:endParaRPr lang="en-US" sz="2400" strike="sngStrike" dirty="0"/>
          </a:p>
          <a:p>
            <a:pPr marL="514350" indent="-514350">
              <a:buFont typeface="+mj-lt"/>
              <a:buAutoNum type="romanLcPeriod"/>
            </a:pPr>
            <a:r>
              <a:rPr lang="pt-BR" sz="2400" strike="sngStrike" dirty="0"/>
              <a:t>Tornar possível uma mentoria para alunos que enfrentam barreiras de tempo e/ou de deslocamento e;</a:t>
            </a:r>
            <a:endParaRPr lang="en-US" sz="2400" strike="sngStrike" dirty="0"/>
          </a:p>
          <a:p>
            <a:pPr marL="514350" indent="-514350">
              <a:buFont typeface="+mj-lt"/>
              <a:buAutoNum type="romanLcPeriod"/>
            </a:pPr>
            <a:r>
              <a:rPr lang="en-US" sz="2400" strike="sngStrike" dirty="0"/>
              <a:t>Desenvolver uma monitoria acessível a 100% dos alunos.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676762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6950BFC3-D8DA-4A85-94F7-54DA5524770B}">
      <p188:commentRel xmlns:p188="http://schemas.microsoft.com/office/powerpoint/2018/8/main" r:id="rId3"/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40836A-62AC-B9D4-E17B-5A2D629065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B66D185B-FD40-7934-B5EF-3F7881677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" y="88127"/>
            <a:ext cx="11917680" cy="1228299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bg1">
                <a:alpha val="53000"/>
              </a:schemeClr>
            </a:solidFill>
          </a:ln>
        </p:spPr>
        <p:txBody>
          <a:bodyPr/>
          <a:lstStyle/>
          <a:p>
            <a:pPr algn="ctr"/>
            <a:r>
              <a:rPr lang="en-US" dirty="0"/>
              <a:t>MONITORIA DIGITAL EDUCACIONAL</a:t>
            </a:r>
            <a:br>
              <a:rPr lang="en-US" dirty="0"/>
            </a:br>
            <a:r>
              <a:rPr lang="en-US" sz="1400" b="0" dirty="0">
                <a:hlinkClick r:id="rId3"/>
              </a:rPr>
              <a:t>https://monitoria-digital1-0.vercel.app/</a:t>
            </a:r>
            <a:br>
              <a:rPr lang="en-US" sz="1400" b="0" dirty="0">
                <a:hlinkClick r:id="rId3"/>
              </a:rPr>
            </a:br>
            <a:br>
              <a:rPr lang="en-US" sz="1400" dirty="0"/>
            </a:br>
            <a:r>
              <a:rPr lang="en-US" sz="2000" b="0" dirty="0"/>
              <a:t>Um</a:t>
            </a:r>
            <a:r>
              <a:rPr lang="en-US" sz="1400" dirty="0"/>
              <a:t> </a:t>
            </a:r>
            <a:r>
              <a:rPr lang="en-US" sz="2000" b="0" dirty="0"/>
              <a:t>Software voltado para a educação.</a:t>
            </a:r>
            <a:endParaRPr lang="en-US" sz="1400" dirty="0"/>
          </a:p>
        </p:txBody>
      </p:sp>
      <p:pic>
        <p:nvPicPr>
          <p:cNvPr id="13" name="Picture 12" descr="A red circle on a black background">
            <a:extLst>
              <a:ext uri="{FF2B5EF4-FFF2-40B4-BE49-F238E27FC236}">
                <a16:creationId xmlns:a16="http://schemas.microsoft.com/office/drawing/2014/main" id="{40D63DD1-F264-FDB1-1197-2A0E2B21DE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8530" y="6217722"/>
            <a:ext cx="1936310" cy="552151"/>
          </a:xfrm>
          <a:prstGeom prst="rect">
            <a:avLst/>
          </a:prstGeom>
          <a:ln>
            <a:solidFill>
              <a:schemeClr val="bg1">
                <a:alpha val="46000"/>
              </a:schemeClr>
            </a:solidFill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218D7B5F-E358-DC55-F072-BB9DD75FD8C7}"/>
              </a:ext>
            </a:extLst>
          </p:cNvPr>
          <p:cNvSpPr txBox="1">
            <a:spLocks/>
          </p:cNvSpPr>
          <p:nvPr/>
        </p:nvSpPr>
        <p:spPr>
          <a:xfrm>
            <a:off x="137160" y="1438525"/>
            <a:ext cx="6787747" cy="445597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800" dirty="0"/>
              <a:t>T</a:t>
            </a:r>
            <a:r>
              <a:rPr lang="en-US" sz="2800" dirty="0"/>
              <a:t>ópicos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F6A95B9A-7895-89AA-A8BC-542B93AF5604}"/>
              </a:ext>
            </a:extLst>
          </p:cNvPr>
          <p:cNvSpPr txBox="1">
            <a:spLocks/>
          </p:cNvSpPr>
          <p:nvPr/>
        </p:nvSpPr>
        <p:spPr>
          <a:xfrm>
            <a:off x="2477118" y="1438525"/>
            <a:ext cx="5998145" cy="5331348"/>
          </a:xfrm>
          <a:prstGeom prst="rect">
            <a:avLst/>
          </a:prstGeom>
        </p:spPr>
        <p:txBody>
          <a:bodyPr vert="horz" lIns="0" tIns="45720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1400" dirty="0"/>
              <a:t>Projeto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/>
              <a:t>Problema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5400" dirty="0"/>
              <a:t>Justificativa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/>
              <a:t>Objetivos Gerais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/>
              <a:t>Objetivos Específicos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/>
              <a:t>Ferramentas Utilizadas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/>
              <a:t>Demonstração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/>
              <a:t>Referências Literárias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/>
              <a:t>Considerações Finais</a:t>
            </a:r>
          </a:p>
        </p:txBody>
      </p:sp>
    </p:spTree>
    <p:extLst>
      <p:ext uri="{BB962C8B-B14F-4D97-AF65-F5344CB8AC3E}">
        <p14:creationId xmlns:p14="http://schemas.microsoft.com/office/powerpoint/2010/main" val="1372181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FE7039-C079-C959-29AD-139165F0C4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D0100DBA-7F44-650F-91C2-99B7A9559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" y="88127"/>
            <a:ext cx="11917680" cy="1228299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bg1">
                <a:alpha val="53000"/>
              </a:schemeClr>
            </a:solidFill>
          </a:ln>
        </p:spPr>
        <p:txBody>
          <a:bodyPr/>
          <a:lstStyle/>
          <a:p>
            <a:pPr algn="ctr"/>
            <a:r>
              <a:rPr lang="en-US" dirty="0"/>
              <a:t>MONITORIA DIGITAL EDUCACIONAL</a:t>
            </a:r>
            <a:br>
              <a:rPr lang="en-US" dirty="0"/>
            </a:br>
            <a:r>
              <a:rPr lang="en-US" sz="1400" b="0" dirty="0">
                <a:hlinkClick r:id="rId3"/>
              </a:rPr>
              <a:t>https://monitoria-digital1-0.vercel.app/</a:t>
            </a:r>
            <a:br>
              <a:rPr lang="en-US" sz="1400" b="0" dirty="0">
                <a:hlinkClick r:id="rId3"/>
              </a:rPr>
            </a:br>
            <a:br>
              <a:rPr lang="en-US" sz="1400" dirty="0"/>
            </a:br>
            <a:r>
              <a:rPr lang="en-US" sz="2000" b="0" dirty="0"/>
              <a:t>Um</a:t>
            </a:r>
            <a:r>
              <a:rPr lang="en-US" sz="1400" dirty="0"/>
              <a:t> </a:t>
            </a:r>
            <a:r>
              <a:rPr lang="en-US" sz="2000" b="0" dirty="0"/>
              <a:t>Software voltado para a educação.</a:t>
            </a:r>
            <a:endParaRPr lang="en-US" sz="1400" dirty="0"/>
          </a:p>
        </p:txBody>
      </p:sp>
      <p:pic>
        <p:nvPicPr>
          <p:cNvPr id="13" name="Picture 12" descr="A red circle on a black background">
            <a:extLst>
              <a:ext uri="{FF2B5EF4-FFF2-40B4-BE49-F238E27FC236}">
                <a16:creationId xmlns:a16="http://schemas.microsoft.com/office/drawing/2014/main" id="{49CC1706-0D21-D874-C7DA-9AC38E3208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8530" y="6217722"/>
            <a:ext cx="1936310" cy="552151"/>
          </a:xfrm>
          <a:prstGeom prst="rect">
            <a:avLst/>
          </a:prstGeom>
          <a:ln>
            <a:solidFill>
              <a:schemeClr val="bg1">
                <a:alpha val="46000"/>
              </a:schemeClr>
            </a:solidFill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A1F7385-1F45-89A6-981E-7A8D39D36525}"/>
              </a:ext>
            </a:extLst>
          </p:cNvPr>
          <p:cNvSpPr txBox="1">
            <a:spLocks/>
          </p:cNvSpPr>
          <p:nvPr/>
        </p:nvSpPr>
        <p:spPr>
          <a:xfrm>
            <a:off x="137160" y="1438525"/>
            <a:ext cx="6787747" cy="445597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800" dirty="0"/>
              <a:t>3. Justificativa</a:t>
            </a:r>
            <a:endParaRPr lang="en-US" sz="28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8C41309-1269-7F39-CBCE-AFC714E7EB56}"/>
              </a:ext>
            </a:extLst>
          </p:cNvPr>
          <p:cNvGrpSpPr/>
          <p:nvPr/>
        </p:nvGrpSpPr>
        <p:grpSpPr>
          <a:xfrm>
            <a:off x="137160" y="2006221"/>
            <a:ext cx="11917680" cy="4094328"/>
            <a:chOff x="137160" y="2006221"/>
            <a:chExt cx="11917680" cy="4094328"/>
          </a:xfrm>
        </p:grpSpPr>
        <p:sp>
          <p:nvSpPr>
            <p:cNvPr id="5" name="Text Placeholder 2">
              <a:extLst>
                <a:ext uri="{FF2B5EF4-FFF2-40B4-BE49-F238E27FC236}">
                  <a16:creationId xmlns:a16="http://schemas.microsoft.com/office/drawing/2014/main" id="{D28269D9-5A51-BEB1-F264-27C5F374C5E8}"/>
                </a:ext>
              </a:extLst>
            </p:cNvPr>
            <p:cNvSpPr txBox="1">
              <a:spLocks/>
            </p:cNvSpPr>
            <p:nvPr/>
          </p:nvSpPr>
          <p:spPr>
            <a:xfrm>
              <a:off x="137160" y="2006221"/>
              <a:ext cx="11917680" cy="4094328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txBody>
            <a:bodyPr vert="horz" lIns="182880" tIns="182880" rIns="91440" bIns="0" rtlCol="0">
              <a:normAutofit fontScale="77500" lnSpcReduction="20000"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800"/>
                </a:spcBef>
                <a:buFont typeface="Arial" panose="020B0604020202020204" pitchFamily="34" charset="0"/>
                <a:buNone/>
                <a:defRPr sz="2000" b="0" i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685800" indent="-283464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buFont typeface="Arial" panose="020B0604020202020204" pitchFamily="34" charset="0"/>
                <a:buChar char="•"/>
                <a:defRPr sz="2000" b="0" i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1143000" indent="-283464" algn="l" defTabSz="914400" rtl="0" eaLnBrk="1" latinLnBrk="0" hangingPunct="1">
                <a:lnSpc>
                  <a:spcPct val="90000"/>
                </a:lnSpc>
                <a:spcBef>
                  <a:spcPts val="1800"/>
                </a:spcBef>
                <a:buFont typeface="Arial" panose="020B0604020202020204" pitchFamily="34" charset="0"/>
                <a:buChar char="•"/>
                <a:defRPr sz="2000" b="0" i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600200" indent="-283464" algn="l" defTabSz="914400" rtl="0" eaLnBrk="1" latinLnBrk="0" hangingPunct="1">
                <a:lnSpc>
                  <a:spcPct val="90000"/>
                </a:lnSpc>
                <a:spcBef>
                  <a:spcPts val="1800"/>
                </a:spcBef>
                <a:buFont typeface="Arial" panose="020B0604020202020204" pitchFamily="34" charset="0"/>
                <a:buChar char="•"/>
                <a:defRPr sz="2000" b="0" i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2057400" indent="-283464" algn="l" defTabSz="914400" rtl="0" eaLnBrk="1" latinLnBrk="0" hangingPunct="1">
                <a:lnSpc>
                  <a:spcPct val="90000"/>
                </a:lnSpc>
                <a:spcBef>
                  <a:spcPts val="1800"/>
                </a:spcBef>
                <a:buFont typeface="Arial" panose="020B0604020202020204" pitchFamily="34" charset="0"/>
                <a:buChar char="•"/>
                <a:defRPr sz="2000" b="0" i="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57200" indent="-457200">
                <a:lnSpc>
                  <a:spcPct val="60000"/>
                </a:lnSpc>
                <a:buFont typeface="Wingdings" panose="05000000000000000000" pitchFamily="2" charset="2"/>
                <a:buChar char="q"/>
              </a:pPr>
              <a:r>
                <a:rPr lang="en-US" sz="2800" b="1" dirty="0"/>
                <a:t>NO DESENVOLVIMENTO SUSTENTÁVEL NO BRASIL</a:t>
              </a:r>
            </a:p>
            <a:p>
              <a:pPr>
                <a:lnSpc>
                  <a:spcPct val="60000"/>
                </a:lnSpc>
              </a:pPr>
              <a:r>
                <a:rPr lang="en-US" sz="2800" b="1" u="sng" dirty="0"/>
                <a:t>ODS 4: Educação de Qualidade</a:t>
              </a:r>
            </a:p>
            <a:p>
              <a:pPr marL="571500" indent="-571500">
                <a:lnSpc>
                  <a:spcPct val="60000"/>
                </a:lnSpc>
                <a:buFont typeface="+mj-lt"/>
                <a:buAutoNum type="romanLcPeriod"/>
              </a:pPr>
              <a:r>
                <a:rPr lang="pt-BR" sz="2800" dirty="0"/>
                <a:t>Assegurar a educação inclusiva e equitativa e acessível e de qualidade;</a:t>
              </a:r>
            </a:p>
            <a:p>
              <a:pPr marL="571500" indent="-571500">
                <a:lnSpc>
                  <a:spcPct val="60000"/>
                </a:lnSpc>
                <a:buFont typeface="+mj-lt"/>
                <a:buAutoNum type="romanLcPeriod"/>
              </a:pPr>
              <a:r>
                <a:rPr lang="pt-BR" sz="2800" dirty="0"/>
                <a:t>Promover oportunidades de aprendizagem ao longo da vida para todas e todos.</a:t>
              </a:r>
            </a:p>
            <a:p>
              <a:pPr>
                <a:lnSpc>
                  <a:spcPct val="60000"/>
                </a:lnSpc>
              </a:pPr>
              <a:r>
                <a:rPr lang="en-US" sz="2800" b="1" u="sng" dirty="0"/>
                <a:t>ODS 17: Parcerias e Meios de Implementação</a:t>
              </a:r>
            </a:p>
            <a:p>
              <a:pPr marL="571500" indent="-571500">
                <a:lnSpc>
                  <a:spcPct val="60000"/>
                </a:lnSpc>
                <a:buFont typeface="+mj-lt"/>
                <a:buAutoNum type="romanLcPeriod"/>
              </a:pPr>
              <a:r>
                <a:rPr lang="pt-BR" sz="2800" dirty="0"/>
                <a:t>Fortalecer os meios de implementação;</a:t>
              </a:r>
            </a:p>
            <a:p>
              <a:pPr marL="571500" indent="-571500">
                <a:lnSpc>
                  <a:spcPct val="60000"/>
                </a:lnSpc>
                <a:buFont typeface="+mj-lt"/>
                <a:buAutoNum type="romanLcPeriod"/>
              </a:pPr>
              <a:r>
                <a:rPr lang="pt-BR" sz="2800" dirty="0"/>
                <a:t>Revitalizar a parceria global para o desenvolvimento sustentável.</a:t>
              </a:r>
            </a:p>
            <a:p>
              <a:pPr marL="571500" indent="-571500">
                <a:lnSpc>
                  <a:spcPct val="60000"/>
                </a:lnSpc>
                <a:buFont typeface="+mj-lt"/>
                <a:buAutoNum type="romanLcPeriod"/>
              </a:pPr>
              <a:endParaRPr lang="pt-BR" sz="2800" dirty="0"/>
            </a:p>
            <a:p>
              <a:pPr marL="457200" indent="-457200">
                <a:lnSpc>
                  <a:spcPct val="60000"/>
                </a:lnSpc>
                <a:buFont typeface="Wingdings" panose="05000000000000000000" pitchFamily="2" charset="2"/>
                <a:buChar char="q"/>
              </a:pPr>
              <a:r>
                <a:rPr lang="pt-BR" sz="2800" b="1" dirty="0"/>
                <a:t>SEGUNDO </a:t>
              </a:r>
              <a:r>
                <a:rPr lang="en-US" sz="2800" b="1" dirty="0"/>
                <a:t>J. C. Johnson (Mentor Reconhecido) </a:t>
              </a:r>
              <a:endParaRPr lang="pt-BR" sz="2800" b="1" dirty="0"/>
            </a:p>
            <a:p>
              <a:pPr marL="571500" indent="-571500">
                <a:lnSpc>
                  <a:spcPct val="60000"/>
                </a:lnSpc>
                <a:buFont typeface="+mj-lt"/>
                <a:buAutoNum type="romanLcPeriod"/>
              </a:pPr>
              <a:r>
                <a:rPr lang="en-US" sz="2800" dirty="0"/>
                <a:t>Estudantes acompanhados por mentoria: notas em média de 15% melhores.</a:t>
              </a:r>
            </a:p>
            <a:p>
              <a:pPr>
                <a:lnSpc>
                  <a:spcPct val="60000"/>
                </a:lnSpc>
              </a:pPr>
              <a:r>
                <a:rPr lang="en-US" sz="2800" dirty="0"/>
                <a:t>♣ </a:t>
              </a:r>
              <a:r>
                <a:rPr lang="pt-BR" sz="2800" dirty="0"/>
                <a:t>promovendo suporte contínuo e personalizado.</a:t>
              </a:r>
            </a:p>
          </p:txBody>
        </p:sp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392300DE-E33E-A4E4-219B-4E4F513C390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648084" y="2013618"/>
              <a:ext cx="1399262" cy="1399262"/>
            </a:xfrm>
            <a:prstGeom prst="rect">
              <a:avLst/>
            </a:prstGeom>
          </p:spPr>
        </p:pic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BC56AB8C-A9BE-303B-3D87-E246707ACD2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0648084" y="3412880"/>
              <a:ext cx="1399263" cy="13992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0914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5E2111-BF7F-0E76-96CA-4780430A95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A92BB3-8AD0-94A9-0284-9D43F5894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" y="88127"/>
            <a:ext cx="11917680" cy="1228299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bg1">
                <a:alpha val="53000"/>
              </a:schemeClr>
            </a:solidFill>
          </a:ln>
        </p:spPr>
        <p:txBody>
          <a:bodyPr/>
          <a:lstStyle/>
          <a:p>
            <a:pPr algn="ctr"/>
            <a:r>
              <a:rPr lang="en-US" dirty="0"/>
              <a:t>MONITORIA DIGITAL EDUCACIONAL</a:t>
            </a:r>
            <a:br>
              <a:rPr lang="en-US" dirty="0"/>
            </a:br>
            <a:r>
              <a:rPr lang="en-US" sz="1400" b="0" dirty="0">
                <a:hlinkClick r:id="rId3"/>
              </a:rPr>
              <a:t>https://monitoria-digital1-0.vercel.app/</a:t>
            </a:r>
            <a:br>
              <a:rPr lang="en-US" sz="1400" b="0" dirty="0">
                <a:hlinkClick r:id="rId3"/>
              </a:rPr>
            </a:br>
            <a:br>
              <a:rPr lang="en-US" sz="1400" dirty="0"/>
            </a:br>
            <a:r>
              <a:rPr lang="en-US" sz="2000" b="0" dirty="0"/>
              <a:t>Um</a:t>
            </a:r>
            <a:r>
              <a:rPr lang="en-US" sz="1400" dirty="0"/>
              <a:t> </a:t>
            </a:r>
            <a:r>
              <a:rPr lang="en-US" sz="2000" b="0" dirty="0"/>
              <a:t>Software voltado para a educação.</a:t>
            </a:r>
            <a:endParaRPr lang="en-US" sz="1400" dirty="0"/>
          </a:p>
        </p:txBody>
      </p:sp>
      <p:pic>
        <p:nvPicPr>
          <p:cNvPr id="13" name="Picture 12" descr="A red circle on a black background">
            <a:extLst>
              <a:ext uri="{FF2B5EF4-FFF2-40B4-BE49-F238E27FC236}">
                <a16:creationId xmlns:a16="http://schemas.microsoft.com/office/drawing/2014/main" id="{31BAC69F-89FC-01BD-8780-2E25276501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8530" y="6217722"/>
            <a:ext cx="1936310" cy="552151"/>
          </a:xfrm>
          <a:prstGeom prst="rect">
            <a:avLst/>
          </a:prstGeom>
          <a:ln>
            <a:solidFill>
              <a:schemeClr val="bg1">
                <a:alpha val="46000"/>
              </a:schemeClr>
            </a:solidFill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243AE2CA-012A-27E8-D020-18DDB8C57BD1}"/>
              </a:ext>
            </a:extLst>
          </p:cNvPr>
          <p:cNvSpPr txBox="1">
            <a:spLocks/>
          </p:cNvSpPr>
          <p:nvPr/>
        </p:nvSpPr>
        <p:spPr>
          <a:xfrm>
            <a:off x="137160" y="1438525"/>
            <a:ext cx="6787747" cy="445597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800" dirty="0"/>
              <a:t>T</a:t>
            </a:r>
            <a:r>
              <a:rPr lang="en-US" sz="2800" dirty="0"/>
              <a:t>ópicos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B166EA7D-6123-725C-B12D-71F3D0CD8D23}"/>
              </a:ext>
            </a:extLst>
          </p:cNvPr>
          <p:cNvSpPr txBox="1">
            <a:spLocks/>
          </p:cNvSpPr>
          <p:nvPr/>
        </p:nvSpPr>
        <p:spPr>
          <a:xfrm>
            <a:off x="2477118" y="1438525"/>
            <a:ext cx="5998145" cy="5331348"/>
          </a:xfrm>
          <a:prstGeom prst="rect">
            <a:avLst/>
          </a:prstGeom>
        </p:spPr>
        <p:txBody>
          <a:bodyPr vert="horz" lIns="0" tIns="45720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1400" dirty="0"/>
              <a:t>Projeto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/>
              <a:t>Problema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/>
              <a:t>Justificativa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5400" dirty="0"/>
              <a:t>Objetivos Gerais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/>
              <a:t>Objetivos Específicos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/>
              <a:t>Ferramentas Utilizadas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/>
              <a:t>Demonstração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/>
              <a:t>Referências Literárias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/>
              <a:t>Considerações Finais</a:t>
            </a:r>
          </a:p>
        </p:txBody>
      </p:sp>
    </p:spTree>
    <p:extLst>
      <p:ext uri="{BB962C8B-B14F-4D97-AF65-F5344CB8AC3E}">
        <p14:creationId xmlns:p14="http://schemas.microsoft.com/office/powerpoint/2010/main" val="2682182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{5DD87296-0B68-4BD3-989E-AD6104A6E4AB}tf78853419_win32</Template>
  <TotalTime>796</TotalTime>
  <Words>1991</Words>
  <Application>Microsoft Office PowerPoint</Application>
  <PresentationFormat>Widescreen</PresentationFormat>
  <Paragraphs>368</Paragraphs>
  <Slides>37</Slides>
  <Notes>37</Notes>
  <HiddenSlides>15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Franklin Gothic Book</vt:lpstr>
      <vt:lpstr>Franklin Gothic Demi</vt:lpstr>
      <vt:lpstr>Wingdings</vt:lpstr>
      <vt:lpstr>Custom</vt:lpstr>
      <vt:lpstr>PowerPoint Presentation</vt:lpstr>
      <vt:lpstr>MONITORIA DIGITAL EDUCACIONAL https://monitoria-digital1-0.vercel.app/  Um Software voltado para a educação.</vt:lpstr>
      <vt:lpstr>MONITORIA DIGITAL EDUCACIONAL https://monitoria-digital1-0.vercel.app/  Um Software voltado para a educação.</vt:lpstr>
      <vt:lpstr>MONITORIA DIGITAL EDUCACIONAL https://monitoria-digital1-0.vercel.app/  Um Software voltado para a educação.</vt:lpstr>
      <vt:lpstr>MONITORIA DIGITAL EDUCACIONAL https://monitoria-digital1-0.vercel.app/  Um Software voltado para a educação.</vt:lpstr>
      <vt:lpstr>MONITORIA DIGITAL EDUCACIONAL https://monitoria-digital1-0.vercel.app/  Um Software voltado para a educação.</vt:lpstr>
      <vt:lpstr>MONITORIA DIGITAL EDUCACIONAL https://monitoria-digital1-0.vercel.app/  Um Software voltado para a educação.</vt:lpstr>
      <vt:lpstr>MONITORIA DIGITAL EDUCACIONAL https://monitoria-digital1-0.vercel.app/  Um Software voltado para a educação.</vt:lpstr>
      <vt:lpstr>MONITORIA DIGITAL EDUCACIONAL https://monitoria-digital1-0.vercel.app/  Um Software voltado para a educação.</vt:lpstr>
      <vt:lpstr>MONITORIA DIGITAL EDUCACIONAL https://monitoria-digital1-0.vercel.app/  Um Software voltado para a educação.</vt:lpstr>
      <vt:lpstr>MONITORIA DIGITAL EDUCACIONAL https://monitoria-digital1-0.vercel.app/  Um Software voltado para a educação.</vt:lpstr>
      <vt:lpstr>MONITORIA DIGITAL EDUCACIONAL https://monitoria-digital1-0.vercel.app/  Um Software voltado para a educação.</vt:lpstr>
      <vt:lpstr>MONITORIA DIGITAL EDUCACIONAL https://monitoria-digital1-0.vercel.app/  Um Software voltado para a educação.</vt:lpstr>
      <vt:lpstr>MONITORIA DIGITAL EDUCACIONAL https://monitoria-digital1-0.vercel.app/  Um Software voltado para a educação.</vt:lpstr>
      <vt:lpstr>MONITORIA DIGITAL EDUCACIONAL https://monitoria-digital1-0.vercel.app/  Um Software voltado para a educação.</vt:lpstr>
      <vt:lpstr>MONITORIA DIGITAL EDUCACIONAL https://monitoria-digital1-0.vercel.app/  Um Software voltado para a educação.</vt:lpstr>
      <vt:lpstr>MONITORIA DIGITAL EDUCACIONAL https://monitoria-digital1-0.vercel.app/  Um Software voltado para a educação.</vt:lpstr>
      <vt:lpstr>MONITORIA DIGITAL EDUCACIONAL https://monitoria-digital1-0.vercel.app/  Um Software voltado para a educação.</vt:lpstr>
      <vt:lpstr>MONITORIA DIGITAL EDUCACIONAL https://monitoria-digital1-0.vercel.app/  Um Software voltado para a educação.</vt:lpstr>
      <vt:lpstr>MONITORIA DIGITAL EDUCACIONAL https://monitoria-digital1-0.vercel.app/  Um Software voltado para a educação.</vt:lpstr>
      <vt:lpstr>MONITORIA DIGITAL EDUCACIONAL https://monitoria-digital1-0.vercel.app/  Um Software voltado para a educação.</vt:lpstr>
      <vt:lpstr>MONITORIA DIGITAL EDUCACIONAL https://monitoria-digital1-0.vercel.app/  Um Software voltado para a educação.</vt:lpstr>
      <vt:lpstr>Obrigado</vt:lpstr>
      <vt:lpstr>MONITORIA DIGITAL EDUCACIONAL https://monitoria-digital1-0.vercel.app/  Um Software voltado para a educação.</vt:lpstr>
      <vt:lpstr>MONITORIA DIGITAL EDUCACIONAL https://monitoria-digital1-0.vercel.app/  Um Software voltado para a educação.</vt:lpstr>
      <vt:lpstr>MONITORIA DIGITAL EDUCACIONAL https://monitoria-digital1-0.vercel.app/  Um Software voltado para a educação.</vt:lpstr>
      <vt:lpstr>Agenda</vt:lpstr>
      <vt:lpstr>Power of communication</vt:lpstr>
      <vt:lpstr>Overcoming nervousness</vt:lpstr>
      <vt:lpstr>Engaging the audience</vt:lpstr>
      <vt:lpstr>Selecting visual aids</vt:lpstr>
      <vt:lpstr>Effective delivery techniques</vt:lpstr>
      <vt:lpstr>Navigating Q&amp;A sessions</vt:lpstr>
      <vt:lpstr>Speaking impact</vt:lpstr>
      <vt:lpstr>Dynamic delivery</vt:lpstr>
      <vt:lpstr>Final tips &amp; takeaways</vt:lpstr>
      <vt:lpstr>Speaking engagement metrics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Leandro Linardi</dc:creator>
  <cp:lastModifiedBy>LEANDRO LINARDI</cp:lastModifiedBy>
  <cp:revision>2</cp:revision>
  <dcterms:created xsi:type="dcterms:W3CDTF">2025-05-27T05:58:35Z</dcterms:created>
  <dcterms:modified xsi:type="dcterms:W3CDTF">2025-06-02T18:35:04Z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