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38"/>
  </p:notesMasterIdLst>
  <p:sldIdLst>
    <p:sldId id="256" r:id="rId2"/>
    <p:sldId id="259" r:id="rId3"/>
    <p:sldId id="260" r:id="rId4"/>
    <p:sldId id="261" r:id="rId5"/>
    <p:sldId id="289" r:id="rId6"/>
    <p:sldId id="262" r:id="rId7"/>
    <p:sldId id="263" r:id="rId8"/>
    <p:sldId id="264" r:id="rId9"/>
    <p:sldId id="291" r:id="rId10"/>
    <p:sldId id="294" r:id="rId11"/>
    <p:sldId id="297" r:id="rId12"/>
    <p:sldId id="265" r:id="rId13"/>
    <p:sldId id="266" r:id="rId14"/>
    <p:sldId id="267" r:id="rId15"/>
    <p:sldId id="268" r:id="rId16"/>
    <p:sldId id="269" r:id="rId17"/>
    <p:sldId id="270" r:id="rId18"/>
    <p:sldId id="271" r:id="rId19"/>
    <p:sldId id="272" r:id="rId20"/>
    <p:sldId id="273" r:id="rId21"/>
    <p:sldId id="274" r:id="rId22"/>
    <p:sldId id="276" r:id="rId23"/>
    <p:sldId id="275" r:id="rId24"/>
    <p:sldId id="277" r:id="rId25"/>
    <p:sldId id="295" r:id="rId26"/>
    <p:sldId id="278" r:id="rId27"/>
    <p:sldId id="296" r:id="rId28"/>
    <p:sldId id="279" r:id="rId29"/>
    <p:sldId id="280" r:id="rId30"/>
    <p:sldId id="281" r:id="rId31"/>
    <p:sldId id="282" r:id="rId32"/>
    <p:sldId id="283" r:id="rId33"/>
    <p:sldId id="284" r:id="rId34"/>
    <p:sldId id="287" r:id="rId35"/>
    <p:sldId id="285" r:id="rId36"/>
    <p:sldId id="29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7" autoAdjust="0"/>
    <p:restoredTop sz="91744" autoAdjust="0"/>
  </p:normalViewPr>
  <p:slideViewPr>
    <p:cSldViewPr snapToGrid="0">
      <p:cViewPr varScale="1">
        <p:scale>
          <a:sx n="117" d="100"/>
          <a:sy n="117" d="100"/>
        </p:scale>
        <p:origin x="1832" y="184"/>
      </p:cViewPr>
      <p:guideLst>
        <p:guide orient="horz" pos="2183"/>
        <p:guide pos="290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49D65-4713-4C27-91C5-F14EB8FC11EE}" type="datetimeFigureOut">
              <a:rPr lang="zh-CN" altLang="en-US" smtClean="0"/>
              <a:t>2019/1/4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63BB5-1F03-4E2A-92DB-233CECCAC041}" type="slidenum">
              <a:rPr lang="zh-CN" altLang="en-US" smtClean="0"/>
              <a:t>‹#›</a:t>
            </a:fld>
            <a:endParaRPr lang="zh-CN" altLang="en-US"/>
          </a:p>
        </p:txBody>
      </p:sp>
    </p:spTree>
    <p:extLst>
      <p:ext uri="{BB962C8B-B14F-4D97-AF65-F5344CB8AC3E}">
        <p14:creationId xmlns:p14="http://schemas.microsoft.com/office/powerpoint/2010/main" val="92686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本题默认不等号都是一般的不等号，而非严格的不等号</a:t>
            </a:r>
          </a:p>
        </p:txBody>
      </p:sp>
      <p:sp>
        <p:nvSpPr>
          <p:cNvPr id="4" name="灯片编号占位符 3"/>
          <p:cNvSpPr>
            <a:spLocks noGrp="1"/>
          </p:cNvSpPr>
          <p:nvPr>
            <p:ph type="sldNum" sz="quarter" idx="10"/>
          </p:nvPr>
        </p:nvSpPr>
        <p:spPr/>
        <p:txBody>
          <a:bodyPr/>
          <a:lstStyle/>
          <a:p>
            <a:fld id="{15963BB5-1F03-4E2A-92DB-233CECCAC041}" type="slidenum">
              <a:rPr lang="zh-CN" altLang="en-US" smtClean="0"/>
              <a:t>2</a:t>
            </a:fld>
            <a:endParaRPr lang="zh-CN" altLang="en-US"/>
          </a:p>
        </p:txBody>
      </p:sp>
    </p:spTree>
    <p:extLst>
      <p:ext uri="{BB962C8B-B14F-4D97-AF65-F5344CB8AC3E}">
        <p14:creationId xmlns:p14="http://schemas.microsoft.com/office/powerpoint/2010/main" val="115332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963BB5-1F03-4E2A-92DB-233CECCAC041}" type="slidenum">
              <a:rPr lang="zh-CN" altLang="en-US" smtClean="0"/>
              <a:t>26</a:t>
            </a:fld>
            <a:endParaRPr lang="zh-CN" altLang="en-US"/>
          </a:p>
        </p:txBody>
      </p:sp>
    </p:spTree>
    <p:extLst>
      <p:ext uri="{BB962C8B-B14F-4D97-AF65-F5344CB8AC3E}">
        <p14:creationId xmlns:p14="http://schemas.microsoft.com/office/powerpoint/2010/main" val="3631363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0BBBB3D-88E3-4F52-B8DD-590E4D7AD381}" type="datetime1">
              <a:rPr lang="zh-CN" altLang="en-US" smtClean="0"/>
              <a:t>2019/1/4</a:t>
            </a:fld>
            <a:endParaRPr lang="zh-CN" altLang="en-US"/>
          </a:p>
        </p:txBody>
      </p:sp>
      <p:sp>
        <p:nvSpPr>
          <p:cNvPr id="5" name="Footer Placeholder 4"/>
          <p:cNvSpPr>
            <a:spLocks noGrp="1"/>
          </p:cNvSpPr>
          <p:nvPr>
            <p:ph type="ftr" sz="quarter" idx="11"/>
          </p:nvPr>
        </p:nvSpPr>
        <p:spPr>
          <a:xfrm>
            <a:off x="1921934" y="5054602"/>
            <a:ext cx="4064860" cy="279400"/>
          </a:xfrm>
        </p:spPr>
        <p:txBody>
          <a:bodyPr/>
          <a:lstStyle/>
          <a:p>
            <a:r>
              <a:rPr lang="en-US" altLang="zh-CN"/>
              <a:t>Problem1</a:t>
            </a:r>
            <a:endParaRPr lang="zh-CN" altLang="en-US"/>
          </a:p>
        </p:txBody>
      </p:sp>
      <p:sp>
        <p:nvSpPr>
          <p:cNvPr id="6" name="Slide Number Placeholder 5"/>
          <p:cNvSpPr>
            <a:spLocks noGrp="1"/>
          </p:cNvSpPr>
          <p:nvPr>
            <p:ph type="sldNum" sz="quarter" idx="12"/>
          </p:nvPr>
        </p:nvSpPr>
        <p:spPr>
          <a:xfrm>
            <a:off x="6817317" y="5054602"/>
            <a:ext cx="413483" cy="279400"/>
          </a:xfrm>
        </p:spPr>
        <p:txBody>
          <a:bodyPr/>
          <a:lstStyle/>
          <a:p>
            <a:fld id="{D25117FD-A6D4-4A62-88E8-F732A7AB6BF5}" type="slidenum">
              <a:rPr lang="zh-CN" altLang="en-US" smtClean="0"/>
              <a:t>‹#›</a:t>
            </a:fld>
            <a:endParaRPr lang="zh-CN"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2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FA84D5A-151C-424D-8751-8347E8EDD725}" type="datetime1">
              <a:rPr lang="zh-CN" altLang="en-US" smtClean="0"/>
              <a:t>2019/1/4</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327634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829DF60-B3AB-492F-A4F8-C91B09B3342D}" type="datetime1">
              <a:rPr lang="zh-CN" altLang="en-US" smtClean="0"/>
              <a:t>2019/1/4</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17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F73A220-873E-4C20-ACFD-74209B9FBDCB}" type="datetime1">
              <a:rPr lang="zh-CN" altLang="en-US" smtClean="0"/>
              <a:t>2019/1/4</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478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E610E86-7349-47C9-8FCD-29D6FA0672CE}" type="datetime1">
              <a:rPr lang="zh-CN" altLang="en-US" smtClean="0"/>
              <a:t>2019/1/4</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317934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605DB79-BAF9-4337-83CA-CB8C9C03C150}" type="datetime1">
              <a:rPr lang="zh-CN" altLang="en-US" smtClean="0"/>
              <a:t>2019/1/4</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340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F9E5328-DEC8-4E69-A322-71B0DDA70AB3}" type="datetime1">
              <a:rPr lang="zh-CN" altLang="en-US" smtClean="0"/>
              <a:t>2019/1/4</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55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7B66CF-3D6C-497C-ABE1-12CCADCC8E03}" type="datetime1">
              <a:rPr lang="zh-CN" altLang="en-US" smtClean="0"/>
              <a:t>2019/1/4</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6145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FF5C689-38A6-42E9-B5F3-3AFBC80672AA}" type="datetime1">
              <a:rPr lang="zh-CN" altLang="en-US" smtClean="0"/>
              <a:t>2019/1/4</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32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235D85B-8131-4C0B-A3C6-F9BCC0F6539E}" type="datetime1">
              <a:rPr lang="zh-CN" altLang="en-US" smtClean="0"/>
              <a:t>2019/1/4</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71857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CBDF494-6AA5-43E9-BB1C-10546CAB7449}" type="datetime1">
              <a:rPr lang="zh-CN" altLang="en-US" smtClean="0"/>
              <a:t>2019/1/4</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857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796971A-DE2E-4585-A596-1FEA4AD21A4F}" type="datetime1">
              <a:rPr lang="zh-CN" altLang="en-US" smtClean="0"/>
              <a:t>2019/1/4</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07116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A06490-3F24-4C10-9FEE-016CA1427D21}" type="datetime1">
              <a:rPr lang="zh-CN" altLang="en-US" smtClean="0"/>
              <a:t>2019/1/4</a:t>
            </a:fld>
            <a:endParaRPr lang="zh-CN" altLang="en-US"/>
          </a:p>
        </p:txBody>
      </p:sp>
      <p:sp>
        <p:nvSpPr>
          <p:cNvPr id="8" name="Footer Placeholder 7"/>
          <p:cNvSpPr>
            <a:spLocks noGrp="1"/>
          </p:cNvSpPr>
          <p:nvPr>
            <p:ph type="ftr" sz="quarter" idx="11"/>
          </p:nvPr>
        </p:nvSpPr>
        <p:spPr/>
        <p:txBody>
          <a:bodyPr/>
          <a:lstStyle/>
          <a:p>
            <a:r>
              <a:rPr lang="en-US" altLang="zh-CN"/>
              <a:t>Problem1</a:t>
            </a:r>
            <a:endParaRPr lang="zh-CN" altLang="en-US"/>
          </a:p>
        </p:txBody>
      </p:sp>
      <p:sp>
        <p:nvSpPr>
          <p:cNvPr id="9" name="Slide Number Placeholder 8"/>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25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558967B-3928-4A6C-9F8F-8669739A7766}" type="datetime1">
              <a:rPr lang="zh-CN" altLang="en-US" smtClean="0"/>
              <a:t>2019/1/4</a:t>
            </a:fld>
            <a:endParaRPr lang="zh-CN" altLang="en-US"/>
          </a:p>
        </p:txBody>
      </p:sp>
      <p:sp>
        <p:nvSpPr>
          <p:cNvPr id="4" name="Footer Placeholder 3"/>
          <p:cNvSpPr>
            <a:spLocks noGrp="1"/>
          </p:cNvSpPr>
          <p:nvPr>
            <p:ph type="ftr" sz="quarter" idx="11"/>
          </p:nvPr>
        </p:nvSpPr>
        <p:spPr/>
        <p:txBody>
          <a:bodyPr/>
          <a:lstStyle/>
          <a:p>
            <a:r>
              <a:rPr lang="en-US" altLang="zh-CN"/>
              <a:t>Problem1</a:t>
            </a:r>
            <a:endParaRPr lang="zh-CN" altLang="en-US"/>
          </a:p>
        </p:txBody>
      </p:sp>
      <p:sp>
        <p:nvSpPr>
          <p:cNvPr id="5" name="Slide Number Placeholder 4"/>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07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9252D-3CC0-4429-8836-9DD3A0C4972D}" type="datetime1">
              <a:rPr lang="zh-CN" altLang="en-US" smtClean="0"/>
              <a:t>2019/1/4</a:t>
            </a:fld>
            <a:endParaRPr lang="zh-CN" altLang="en-US"/>
          </a:p>
        </p:txBody>
      </p:sp>
      <p:sp>
        <p:nvSpPr>
          <p:cNvPr id="3" name="Footer Placeholder 2"/>
          <p:cNvSpPr>
            <a:spLocks noGrp="1"/>
          </p:cNvSpPr>
          <p:nvPr>
            <p:ph type="ftr" sz="quarter" idx="11"/>
          </p:nvPr>
        </p:nvSpPr>
        <p:spPr/>
        <p:txBody>
          <a:bodyPr/>
          <a:lstStyle/>
          <a:p>
            <a:r>
              <a:rPr lang="en-US" altLang="zh-CN"/>
              <a:t>Problem1</a:t>
            </a:r>
            <a:endParaRPr lang="zh-CN" altLang="en-US"/>
          </a:p>
        </p:txBody>
      </p:sp>
      <p:sp>
        <p:nvSpPr>
          <p:cNvPr id="4" name="Slide Number Placeholder 3"/>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337673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6574886-BD3C-4A33-B442-932C9205E5BE}" type="datetime1">
              <a:rPr lang="zh-CN" altLang="en-US" smtClean="0"/>
              <a:t>2019/1/4</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353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7ACB2F0-A8C3-4A02-ADCA-02FB225C595B}" type="datetime1">
              <a:rPr lang="zh-CN" altLang="en-US" smtClean="0"/>
              <a:t>2019/1/4</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73141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14A1A-43CB-4E84-82B9-E7E1F31A84B3}" type="datetime1">
              <a:rPr lang="zh-CN" altLang="en-US" smtClean="0"/>
              <a:t>2019/1/4</a:t>
            </a:fld>
            <a:endParaRPr lang="zh-CN"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ltLang="zh-CN"/>
              <a:t>Problem1</a:t>
            </a:r>
            <a:endParaRPr lang="zh-CN" alt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8509604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hf sldNum="0"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7.xml"/><Relationship Id="rId4" Type="http://schemas.openxmlformats.org/officeDocument/2006/relationships/image" Target="../media/image32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80.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算法设计作业答疑</a:t>
            </a:r>
          </a:p>
        </p:txBody>
      </p:sp>
      <p:sp>
        <p:nvSpPr>
          <p:cNvPr id="3" name="副标题 2"/>
          <p:cNvSpPr>
            <a:spLocks noGrp="1"/>
          </p:cNvSpPr>
          <p:nvPr>
            <p:ph type="subTitle" idx="1"/>
          </p:nvPr>
        </p:nvSpPr>
        <p:spPr/>
        <p:txBody>
          <a:bodyPr/>
          <a:lstStyle/>
          <a:p>
            <a:r>
              <a:rPr lang="zh-CN" altLang="en-US" dirty="0"/>
              <a:t>线性规划部分</a:t>
            </a:r>
          </a:p>
        </p:txBody>
      </p:sp>
    </p:spTree>
    <p:extLst>
      <p:ext uri="{BB962C8B-B14F-4D97-AF65-F5344CB8AC3E}">
        <p14:creationId xmlns:p14="http://schemas.microsoft.com/office/powerpoint/2010/main" val="185061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354410"/>
              </a:xfrm>
              <a:prstGeom prst="rect">
                <a:avLst/>
              </a:prstGeom>
              <a:noFill/>
              <a:ln w="0">
                <a:noFill/>
              </a:ln>
            </p:spPr>
            <p:txBody>
              <a:bodyPr wrap="square" rtlCol="0">
                <a:spAutoFit/>
              </a:bodyPr>
              <a:lstStyle/>
              <a:p>
                <a:r>
                  <a:rPr lang="zh-CN" altLang="en-US" dirty="0"/>
                  <a:t>将</a:t>
                </a:r>
                <a14:m>
                  <m:oMath xmlns:m="http://schemas.openxmlformats.org/officeDocument/2006/math">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𝑛</m:t>
                        </m:r>
                      </m:sub>
                    </m:sSub>
                    <m:r>
                      <a:rPr lang="zh-CN" altLang="en-US" i="1" dirty="0" smtClean="0">
                        <a:latin typeface="Cambria Math" panose="02040503050406030204" pitchFamily="18" charset="0"/>
                      </a:rPr>
                      <m:t>从小</m:t>
                    </m:r>
                    <m:r>
                      <a:rPr lang="zh-CN" altLang="en-US" i="1" dirty="0">
                        <a:latin typeface="Cambria Math" panose="02040503050406030204" pitchFamily="18" charset="0"/>
                      </a:rPr>
                      <m:t>到大</m:t>
                    </m:r>
                  </m:oMath>
                </a14:m>
                <a:r>
                  <a:rPr lang="zh-CN" altLang="en-US" dirty="0"/>
                  <a:t>排列，组成</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r>
                      <a:rPr lang="zh-CN" altLang="en-US" i="1">
                        <a:latin typeface="Cambria Math" panose="02040503050406030204" pitchFamily="18" charset="0"/>
                      </a:rPr>
                      <m:t>，</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rPr>
                      <m:t>…</m:t>
                    </m:r>
                    <m:r>
                      <a:rPr lang="en-US" altLang="zh-CN" b="0" i="1"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r>
                          <a:rPr lang="en-US" altLang="zh-CN" i="1">
                            <a:latin typeface="Cambria Math" panose="02040503050406030204" pitchFamily="18" charset="0"/>
                          </a:rPr>
                          <m:t>𝑛</m:t>
                        </m:r>
                      </m:sub>
                    </m:sSub>
                    <m:r>
                      <a:rPr lang="en-US" altLang="zh-CN" b="0" i="0" smtClean="0">
                        <a:latin typeface="Cambria Math" panose="02040503050406030204" pitchFamily="18" charset="0"/>
                      </a:rPr>
                      <m:t>)</m:t>
                    </m:r>
                  </m:oMath>
                </a14:m>
                <a:endParaRPr lang="en-US" altLang="zh-CN" dirty="0"/>
              </a:p>
              <a:p>
                <a:r>
                  <a:rPr lang="zh-CN" altLang="en-US" dirty="0"/>
                  <a:t>定义</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为</m:t>
                    </m:r>
                  </m:oMath>
                </a14:m>
                <a:r>
                  <a:rPr lang="zh-CN" altLang="en-US" dirty="0"/>
                  <a:t>占据时间区间</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课程的序号，于是有：</a:t>
                </a:r>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ea typeface="Cambria Math" panose="02040503050406030204" pitchFamily="18" charset="0"/>
                                </a:rPr>
                                <m:t>𝑘</m:t>
                              </m:r>
                            </m:sub>
                          </m:sSub>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0"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oMath>
                  </m:oMathPara>
                </a14:m>
                <a:endParaRPr lang="en-US" altLang="zh-CN" dirty="0">
                  <a:ea typeface="Cambria Math" panose="020405030504060302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354410"/>
              </a:xfrm>
              <a:prstGeom prst="rect">
                <a:avLst/>
              </a:prstGeom>
              <a:blipFill rotWithShape="0">
                <a:blip r:embed="rId2"/>
                <a:stretch>
                  <a:fillRect l="-731" t="-3153"/>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14039" y="2886876"/>
                <a:ext cx="7515921" cy="2941574"/>
              </a:xfrm>
              <a:prstGeom prst="rect">
                <a:avLst/>
              </a:prstGeom>
              <a:noFill/>
            </p:spPr>
            <p:txBody>
              <a:bodyPr wrap="square" rtlCol="0">
                <a:spAutoFit/>
              </a:bodyPr>
              <a:lstStyle/>
              <a:p>
                <a:r>
                  <a:rPr lang="zh-CN" altLang="en-US" dirty="0"/>
                  <a:t>从而该建模方案如下：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e>
                      </m:func>
                    </m:oMath>
                  </m:oMathPara>
                </a14:m>
                <a:endParaRPr lang="en-US" altLang="zh-CN" dirty="0"/>
              </a:p>
              <a:p>
                <a:r>
                  <a:rPr lang="en-US" altLang="zh-CN" dirty="0"/>
                  <a:t>s.t.</a:t>
                </a: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=0 </m:t>
                      </m:r>
                      <m:r>
                        <a:rPr lang="en-US" altLang="zh-CN" i="1">
                          <a:latin typeface="Cambria Math" panose="02040503050406030204" pitchFamily="18" charset="0"/>
                        </a:rPr>
                        <m:t>𝑜𝑟</m:t>
                      </m:r>
                      <m:r>
                        <a:rPr lang="en-US" altLang="zh-CN" i="1">
                          <a:latin typeface="Cambria Math" panose="02040503050406030204" pitchFamily="18" charset="0"/>
                        </a:rPr>
                        <m:t> 1</m:t>
                      </m:r>
                      <m:r>
                        <a:rPr lang="en-US" altLang="zh-CN" b="0" i="0" smtClean="0">
                          <a:latin typeface="Cambria Math" panose="02040503050406030204" pitchFamily="18" charset="0"/>
                        </a:rPr>
                        <m:t>,  </m:t>
                      </m:r>
                      <m:r>
                        <a:rPr lang="en-US" altLang="zh-CN" b="0" i="1" smtClean="0">
                          <a:latin typeface="Cambria Math" panose="02040503050406030204" pitchFamily="18" charset="0"/>
                        </a:rPr>
                        <m:t>𝑖</m:t>
                      </m:r>
                      <m:r>
                        <a:rPr lang="en-US" altLang="zh-CN" b="0" i="0" smtClean="0">
                          <a:latin typeface="Cambria Math" panose="02040503050406030204" pitchFamily="18" charset="0"/>
                        </a:rPr>
                        <m:t>=1,2,…,</m:t>
                      </m:r>
                      <m:r>
                        <a:rPr lang="en-US" altLang="zh-CN" b="0" i="1" smtClean="0">
                          <a:latin typeface="Cambria Math" panose="02040503050406030204" pitchFamily="18" charset="0"/>
                        </a:rPr>
                        <m:t>𝑛</m:t>
                      </m:r>
                    </m:oMath>
                  </m:oMathPara>
                </a14:m>
                <a:endParaRPr lang="en-US" altLang="zh-CN" i="1" dirty="0"/>
              </a:p>
              <a:p>
                <a:pPr/>
                <a14:m>
                  <m:oMathPara xmlns:m="http://schemas.openxmlformats.org/officeDocument/2006/math">
                    <m:oMathParaPr>
                      <m:jc m:val="centerGroup"/>
                    </m:oMathParaPr>
                    <m:oMath xmlns:m="http://schemas.openxmlformats.org/officeDocument/2006/math">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Ω</m:t>
                              </m:r>
                            </m:e>
                            <m:sub>
                              <m:r>
                                <a:rPr lang="en-US" altLang="zh-CN" i="1">
                                  <a:latin typeface="Cambria Math" panose="02040503050406030204" pitchFamily="18" charset="0"/>
                                  <a:ea typeface="Cambria Math" panose="02040503050406030204" pitchFamily="18" charset="0"/>
                                </a:rPr>
                                <m:t>𝑘</m:t>
                              </m:r>
                            </m:sub>
                          </m:sSub>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=1,2,…,2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oMath>
                  </m:oMathPara>
                </a14:m>
                <a:endParaRPr lang="en-US" altLang="zh-CN" i="1" dirty="0"/>
              </a:p>
              <a:p>
                <a:r>
                  <a:rPr lang="zh-CN" altLang="en-US" dirty="0"/>
                  <a:t>其中，</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Ω</m:t>
                        </m:r>
                      </m:e>
                      <m:sub>
                        <m:r>
                          <a:rPr lang="en-US" altLang="zh-CN" i="1">
                            <a:latin typeface="Cambria Math" panose="02040503050406030204" pitchFamily="18" charset="0"/>
                          </a:rPr>
                          <m:t>𝑘</m:t>
                        </m:r>
                      </m:sub>
                    </m:sSub>
                    <m:r>
                      <a:rPr lang="zh-CN" altLang="en-US" i="1">
                        <a:latin typeface="Cambria Math" panose="02040503050406030204" pitchFamily="18" charset="0"/>
                      </a:rPr>
                      <m:t>为</m:t>
                    </m:r>
                  </m:oMath>
                </a14:m>
                <a:r>
                  <a:rPr lang="zh-CN" altLang="en-US" dirty="0"/>
                  <a:t>占据时间区间</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zh-CN" altLang="en-US" i="1">
                        <a:latin typeface="Cambria Math" panose="02040503050406030204" pitchFamily="18" charset="0"/>
                      </a:rPr>
                      <m:t>的</m:t>
                    </m:r>
                  </m:oMath>
                </a14:m>
                <a:r>
                  <a:rPr lang="zh-CN" altLang="en-US" dirty="0"/>
                  <a:t>课程的序号，</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r>
                          <a:rPr lang="en-US" altLang="zh-CN" i="1">
                            <a:latin typeface="Cambria Math" panose="02040503050406030204" pitchFamily="18" charset="0"/>
                          </a:rPr>
                          <m:t>𝑛</m:t>
                        </m:r>
                      </m:sub>
                    </m:sSub>
                  </m:oMath>
                </a14:m>
                <a:r>
                  <a:rPr lang="zh-CN" altLang="en-US" dirty="0"/>
                  <a:t>为</a:t>
                </a:r>
                <a14:m>
                  <m:oMath xmlns:m="http://schemas.openxmlformats.org/officeDocument/2006/math">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𝑛</m:t>
                        </m:r>
                      </m:sub>
                    </m:sSub>
                  </m:oMath>
                </a14:m>
                <a:r>
                  <a:rPr lang="zh-CN" altLang="en-US" dirty="0"/>
                  <a:t>的递增排列。</a:t>
                </a:r>
              </a:p>
            </p:txBody>
          </p:sp>
        </mc:Choice>
        <mc:Fallback xmlns="">
          <p:sp>
            <p:nvSpPr>
              <p:cNvPr id="4" name="文本框 3"/>
              <p:cNvSpPr txBox="1">
                <a:spLocks noRot="1" noChangeAspect="1" noMove="1" noResize="1" noEditPoints="1" noAdjustHandles="1" noChangeArrowheads="1" noChangeShapeType="1" noTextEdit="1"/>
              </p:cNvSpPr>
              <p:nvPr/>
            </p:nvSpPr>
            <p:spPr>
              <a:xfrm>
                <a:off x="814039" y="2886876"/>
                <a:ext cx="7515921" cy="2941574"/>
              </a:xfrm>
              <a:prstGeom prst="rect">
                <a:avLst/>
              </a:prstGeom>
              <a:blipFill rotWithShape="0">
                <a:blip r:embed="rId3"/>
                <a:stretch>
                  <a:fillRect l="-731" t="-1452" b="-2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571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4550541"/>
              </a:xfrm>
              <a:prstGeom prst="rect">
                <a:avLst/>
              </a:prstGeom>
              <a:noFill/>
              <a:ln w="0">
                <a:noFill/>
              </a:ln>
            </p:spPr>
            <p:txBody>
              <a:bodyPr wrap="square" rtlCol="0">
                <a:spAutoFit/>
              </a:bodyPr>
              <a:lstStyle/>
              <a:p>
                <a:r>
                  <a:rPr lang="zh-CN" altLang="en-US" dirty="0">
                    <a:solidFill>
                      <a:srgbClr val="FF0000"/>
                    </a:solidFill>
                    <a:latin typeface="+mn-ea"/>
                  </a:rPr>
                  <a:t>注意，这个建模的方式成立与否有待商榷。逻辑上有瑕疵。批作业的时候都判了正确，但是不建议。</a:t>
                </a:r>
                <a:endParaRPr lang="en-US" altLang="zh-CN" dirty="0">
                  <a:solidFill>
                    <a:srgbClr val="FF0000"/>
                  </a:solidFill>
                  <a:latin typeface="+mn-ea"/>
                </a:endParaRPr>
              </a:p>
              <a:p>
                <a:endParaRPr lang="en-US" altLang="zh-CN" dirty="0">
                  <a:solidFill>
                    <a:srgbClr val="FF0000"/>
                  </a:solidFill>
                  <a:latin typeface="+mn-ea"/>
                </a:endParaRPr>
              </a:p>
              <a:p>
                <a:r>
                  <a:rPr lang="zh-CN" altLang="en-US" dirty="0">
                    <a:solidFill>
                      <a:srgbClr val="FF0000"/>
                    </a:solidFill>
                    <a:latin typeface="+mn-ea"/>
                  </a:rPr>
                  <a:t>第一个方法是一个构造性的建模，从结果中，不仅能得到最大的选课数目，同时</a:t>
                </a:r>
                <a14:m>
                  <m:oMath xmlns:m="http://schemas.openxmlformats.org/officeDocument/2006/math">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𝑖𝑗</m:t>
                        </m:r>
                      </m:sub>
                    </m:sSub>
                  </m:oMath>
                </a14:m>
                <a:r>
                  <a:rPr lang="zh-CN" altLang="en-US" dirty="0">
                    <a:solidFill>
                      <a:srgbClr val="FF0000"/>
                    </a:solidFill>
                    <a:latin typeface="+mn-ea"/>
                  </a:rPr>
                  <a:t>也指明了课程安排的详细情况。</a:t>
                </a:r>
                <a:endParaRPr lang="en-US" altLang="zh-CN" dirty="0">
                  <a:solidFill>
                    <a:srgbClr val="FF0000"/>
                  </a:solidFill>
                  <a:latin typeface="+mn-ea"/>
                </a:endParaRPr>
              </a:p>
              <a:p>
                <a:endParaRPr lang="en-US" altLang="zh-CN" dirty="0">
                  <a:solidFill>
                    <a:srgbClr val="FF0000"/>
                  </a:solidFill>
                  <a:latin typeface="+mn-ea"/>
                </a:endParaRPr>
              </a:p>
              <a:p>
                <a:r>
                  <a:rPr lang="zh-CN" altLang="en-US" dirty="0">
                    <a:solidFill>
                      <a:srgbClr val="FF0000"/>
                    </a:solidFill>
                    <a:latin typeface="+mn-ea"/>
                  </a:rPr>
                  <a:t>第二个方法从每一个</a:t>
                </a:r>
                <a:r>
                  <a:rPr lang="en-US" altLang="zh-CN" dirty="0">
                    <a:solidFill>
                      <a:srgbClr val="FF0000"/>
                    </a:solidFill>
                    <a:latin typeface="+mn-ea"/>
                  </a:rPr>
                  <a:t>t</a:t>
                </a:r>
                <a:r>
                  <a:rPr lang="zh-CN" altLang="en-US" dirty="0">
                    <a:solidFill>
                      <a:srgbClr val="FF0000"/>
                    </a:solidFill>
                    <a:latin typeface="+mn-ea"/>
                  </a:rPr>
                  <a:t>时刻课程总数的角度考虑了冲突的问题，但是没有显式地表达规避冲突的约束。虽然可以得到一个最优解，但是这个最优解，缺少一个构造性的证明：即，是否能根据这个最优解确定出合适的课程安排情况（当然也可以考虑证明“从每一个</a:t>
                </a:r>
                <a:r>
                  <a:rPr lang="en-US" altLang="zh-CN" dirty="0">
                    <a:solidFill>
                      <a:srgbClr val="FF0000"/>
                    </a:solidFill>
                    <a:latin typeface="+mn-ea"/>
                  </a:rPr>
                  <a:t>t</a:t>
                </a:r>
                <a:r>
                  <a:rPr lang="zh-CN" altLang="en-US" dirty="0">
                    <a:solidFill>
                      <a:srgbClr val="FF0000"/>
                    </a:solidFill>
                    <a:latin typeface="+mn-ea"/>
                  </a:rPr>
                  <a:t>时刻课程总数的角度去考虑冲突”可以充分地得到规避冲突的效果）。</a:t>
                </a:r>
                <a:r>
                  <a:rPr lang="zh-CN" altLang="en-US" b="1" dirty="0">
                    <a:solidFill>
                      <a:srgbClr val="FF0000"/>
                    </a:solidFill>
                    <a:latin typeface="+mn-ea"/>
                  </a:rPr>
                  <a:t>总之，缺少上面两个证明，即使最优解无误，这个方法都是不完善的。</a:t>
                </a:r>
                <a:endParaRPr lang="en-US" altLang="zh-CN" b="1" dirty="0">
                  <a:solidFill>
                    <a:srgbClr val="FF0000"/>
                  </a:solidFill>
                  <a:latin typeface="+mn-ea"/>
                </a:endParaRPr>
              </a:p>
              <a:p>
                <a:endParaRPr lang="en-US" altLang="zh-CN" dirty="0">
                  <a:solidFill>
                    <a:srgbClr val="FF0000"/>
                  </a:solidFill>
                  <a:latin typeface="+mn-ea"/>
                </a:endParaRPr>
              </a:p>
              <a:p>
                <a:r>
                  <a:rPr lang="zh-CN" altLang="en-US" b="1" dirty="0">
                    <a:solidFill>
                      <a:srgbClr val="FF0000"/>
                    </a:solidFill>
                    <a:latin typeface="+mn-ea"/>
                  </a:rPr>
                  <a:t>这个方案如果是对的，欢迎同学们补充证明发到助教邮箱。</a:t>
                </a:r>
                <a:endParaRPr lang="en-US" altLang="zh-CN" b="1" dirty="0">
                  <a:solidFill>
                    <a:srgbClr val="FF0000"/>
                  </a:solidFill>
                  <a:latin typeface="+mn-ea"/>
                </a:endParaRPr>
              </a:p>
              <a:p>
                <a:r>
                  <a:rPr lang="zh-CN" altLang="en-US" b="1" dirty="0">
                    <a:solidFill>
                      <a:srgbClr val="FF0000"/>
                    </a:solidFill>
                    <a:latin typeface="+mn-ea"/>
                  </a:rPr>
                  <a:t>如果你认为这个方案有问题，欢迎把反例发到助教邮箱。</a:t>
                </a:r>
                <a:endParaRPr lang="en-US" altLang="zh-CN" b="1" dirty="0">
                  <a:solidFill>
                    <a:srgbClr val="FF0000"/>
                  </a:solidFill>
                  <a:latin typeface="+mn-ea"/>
                </a:endParaRPr>
              </a:p>
              <a:p>
                <a:endParaRPr lang="en-US" altLang="zh-CN" dirty="0">
                  <a:ea typeface="Cambria Math" panose="020405030504060302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4550541"/>
              </a:xfrm>
              <a:prstGeom prst="rect">
                <a:avLst/>
              </a:prstGeom>
              <a:blipFill rotWithShape="0">
                <a:blip r:embed="rId2"/>
                <a:stretch>
                  <a:fillRect l="-731" t="-804" r="-3490"/>
                </a:stretch>
              </a:blipFill>
              <a:ln w="0">
                <a:noFill/>
              </a:ln>
            </p:spPr>
            <p:txBody>
              <a:bodyPr/>
              <a:lstStyle/>
              <a:p>
                <a:r>
                  <a:rPr lang="zh-CN" altLang="en-US">
                    <a:noFill/>
                  </a:rPr>
                  <a:t> </a:t>
                </a:r>
              </a:p>
            </p:txBody>
          </p:sp>
        </mc:Fallback>
      </mc:AlternateContent>
    </p:spTree>
    <p:extLst>
      <p:ext uri="{BB962C8B-B14F-4D97-AF65-F5344CB8AC3E}">
        <p14:creationId xmlns:p14="http://schemas.microsoft.com/office/powerpoint/2010/main" val="118785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3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308324"/>
              </a:xfrm>
              <a:prstGeom prst="rect">
                <a:avLst/>
              </a:prstGeom>
              <a:noFill/>
              <a:ln w="19050">
                <a:solidFill>
                  <a:schemeClr val="accent1">
                    <a:shade val="50000"/>
                  </a:schemeClr>
                </a:solidFill>
              </a:ln>
            </p:spPr>
            <p:txBody>
              <a:bodyPr wrap="square" rtlCol="0">
                <a:spAutoFit/>
              </a:bodyPr>
              <a:lstStyle/>
              <a:p>
                <a:r>
                  <a:rPr lang="zh-CN" altLang="en-US" dirty="0"/>
                  <a:t>问题：加油站定址问题</a:t>
                </a:r>
                <a:endParaRPr lang="en-US" altLang="zh-CN" dirty="0"/>
              </a:p>
              <a:p>
                <a:endParaRPr lang="en-US" altLang="zh-CN" dirty="0"/>
              </a:p>
              <a:p>
                <a:r>
                  <a:rPr lang="zh-CN" altLang="en-US" dirty="0"/>
                  <a:t>一条很长的乡间小路上坐落着若干小镇，中石油计划在每个小镇周边设置加油站，任意两个加油站之间的距离尽可能小。假设</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小镇到小路终点的距离分别为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m:t>
                    </m:r>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加油站沿路设置，一镇一站。此外，每个加油站距离相应的小镇最大不超过</a:t>
                </a:r>
                <a14:m>
                  <m:oMath xmlns:m="http://schemas.openxmlformats.org/officeDocument/2006/math">
                    <m:r>
                      <a:rPr lang="en-US" altLang="zh-CN" b="0" i="1" smtClean="0">
                        <a:latin typeface="Cambria Math" panose="02040503050406030204" pitchFamily="18" charset="0"/>
                      </a:rPr>
                      <m:t>𝑟</m:t>
                    </m:r>
                    <m:r>
                      <a:rPr lang="zh-CN" altLang="en-US" i="1">
                        <a:latin typeface="Cambria Math" panose="02040503050406030204" pitchFamily="18" charset="0"/>
                      </a:rPr>
                      <m:t>。</m:t>
                    </m:r>
                  </m:oMath>
                </a14:m>
                <a:r>
                  <a:rPr lang="zh-CN" altLang="en-US" dirty="0"/>
                  <a:t>给定</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oMath>
                </a14:m>
                <a:r>
                  <a:rPr lang="zh-CN" altLang="en-US" dirty="0"/>
                  <a:t>和</a:t>
                </a:r>
                <a14:m>
                  <m:oMath xmlns:m="http://schemas.openxmlformats.org/officeDocument/2006/math">
                    <m:r>
                      <a:rPr lang="en-US" altLang="zh-CN" i="1">
                        <a:latin typeface="Cambria Math" panose="02040503050406030204" pitchFamily="18" charset="0"/>
                      </a:rPr>
                      <m:t>𝑟</m:t>
                    </m:r>
                  </m:oMath>
                </a14:m>
                <a:r>
                  <a:rPr lang="zh-CN" altLang="en-US" dirty="0"/>
                  <a:t>，满足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b="0" i="1" smtClean="0">
                        <a:latin typeface="Cambria Math" panose="02040503050406030204" pitchFamily="18" charset="0"/>
                      </a:rPr>
                      <m:t>&lt;…&lt;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𝑛</m:t>
                        </m:r>
                      </m:sub>
                    </m:sSub>
                  </m:oMath>
                </a14:m>
                <a:r>
                  <a:rPr lang="zh-CN" altLang="en-US" dirty="0"/>
                  <a:t>，</a:t>
                </a:r>
                <a14:m>
                  <m:oMath xmlns:m="http://schemas.openxmlformats.org/officeDocument/2006/math">
                    <m:r>
                      <a:rPr lang="en-US" altLang="zh-CN" b="0" i="1" dirty="0" smtClean="0">
                        <a:latin typeface="Cambria Math" panose="02040503050406030204" pitchFamily="18" charset="0"/>
                      </a:rPr>
                      <m:t>0&lt;</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1</m:t>
                        </m:r>
                      </m:sub>
                    </m:sSub>
                    <m:r>
                      <a:rPr lang="zh-CN" altLang="en-US" i="1" dirty="0">
                        <a:latin typeface="Cambria Math" panose="02040503050406030204" pitchFamily="18" charset="0"/>
                      </a:rPr>
                      <m:t>并且</m:t>
                    </m:r>
                  </m:oMath>
                </a14:m>
                <a:r>
                  <a:rPr lang="zh-CN" altLang="en-US" dirty="0"/>
                  <a:t>对任意的</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m:t>
                    </m:r>
                  </m:oMath>
                </a14:m>
                <a:r>
                  <a:rPr lang="zh-CN" altLang="en-US" dirty="0"/>
                  <a:t>有</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r>
                      <a:rPr lang="zh-CN" altLang="en-US" i="1" dirty="0">
                        <a:latin typeface="Cambria Math" panose="02040503050406030204" pitchFamily="18" charset="0"/>
                      </a:rPr>
                      <m:t>。</m:t>
                    </m:r>
                    <m:r>
                      <a:rPr lang="zh-CN" altLang="en-US" i="1" dirty="0" smtClean="0">
                        <a:latin typeface="Cambria Math" panose="02040503050406030204" pitchFamily="18" charset="0"/>
                      </a:rPr>
                      <m:t>你的</m:t>
                    </m:r>
                  </m:oMath>
                </a14:m>
                <a:r>
                  <a:rPr lang="zh-CN" altLang="en-US" dirty="0"/>
                  <a:t>目标是找一个最优定址，使得相邻加油站之间的最大距离最小。</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308324"/>
              </a:xfrm>
              <a:prstGeom prst="rect">
                <a:avLst/>
              </a:prstGeom>
              <a:blipFill>
                <a:blip r:embed="rId2"/>
                <a:stretch>
                  <a:fillRect l="-648" t="-1309" r="-567" b="-2618"/>
                </a:stretch>
              </a:blipFill>
              <a:ln w="19050">
                <a:solidFill>
                  <a:schemeClr val="accent1">
                    <a:shade val="50000"/>
                  </a:schemeClr>
                </a:solidFill>
              </a:ln>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AA080EE7-A8E1-4294-BBFD-07ACA3348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39" y="3840791"/>
            <a:ext cx="7515922" cy="1917390"/>
          </a:xfrm>
          <a:prstGeom prst="rect">
            <a:avLst/>
          </a:prstGeom>
        </p:spPr>
      </p:pic>
    </p:spTree>
    <p:extLst>
      <p:ext uri="{BB962C8B-B14F-4D97-AF65-F5344CB8AC3E}">
        <p14:creationId xmlns:p14="http://schemas.microsoft.com/office/powerpoint/2010/main" val="186438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3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417923"/>
              </a:xfrm>
              <a:prstGeom prst="rect">
                <a:avLst/>
              </a:prstGeom>
              <a:noFill/>
            </p:spPr>
            <p:txBody>
              <a:bodyPr wrap="square" rtlCol="0">
                <a:spAutoFit/>
              </a:bodyPr>
              <a:lstStyle/>
              <a:p>
                <a:r>
                  <a:rPr lang="zh-CN" altLang="en-US" dirty="0"/>
                  <a:t>解：</a:t>
                </a:r>
                <a:endParaRPr lang="en-US" altLang="zh-CN" dirty="0"/>
              </a:p>
              <a:p>
                <a:r>
                  <a:rPr lang="zh-CN" altLang="en-US" dirty="0"/>
                  <a:t>同样以终点为原点，用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oMath>
                </a14:m>
                <a:r>
                  <a:rPr lang="zh-CN" altLang="en-US" dirty="0"/>
                  <a:t>第</a:t>
                </a:r>
                <a14:m>
                  <m:oMath xmlns:m="http://schemas.openxmlformats.org/officeDocument/2006/math">
                    <m:r>
                      <a:rPr lang="en-US" altLang="zh-CN" b="0" i="1" dirty="0" smtClean="0">
                        <a:latin typeface="Cambria Math" panose="02040503050406030204" pitchFamily="18" charset="0"/>
                      </a:rPr>
                      <m:t>𝑖</m:t>
                    </m:r>
                    <m:r>
                      <a:rPr lang="zh-CN" altLang="en-US" i="1" dirty="0">
                        <a:latin typeface="Cambria Math" panose="02040503050406030204" pitchFamily="18" charset="0"/>
                      </a:rPr>
                      <m:t>个</m:t>
                    </m:r>
                  </m:oMath>
                </a14:m>
                <a:r>
                  <a:rPr lang="zh-CN" altLang="en-US" dirty="0"/>
                  <a:t>加油站的位置，</a:t>
                </a:r>
                <a14:m>
                  <m:oMath xmlns:m="http://schemas.openxmlformats.org/officeDocument/2006/math">
                    <m:r>
                      <a:rPr lang="en-US" altLang="zh-CN" b="0" i="1" smtClean="0">
                        <a:latin typeface="Cambria Math" panose="02040503050406030204" pitchFamily="18" charset="0"/>
                      </a:rPr>
                      <m:t>𝑑𝑚𝑎𝑥</m:t>
                    </m:r>
                    <m:r>
                      <a:rPr lang="zh-CN" altLang="en-US" i="1">
                        <a:latin typeface="Cambria Math" panose="02040503050406030204" pitchFamily="18" charset="0"/>
                      </a:rPr>
                      <m:t>表示</m:t>
                    </m:r>
                  </m:oMath>
                </a14:m>
                <a:r>
                  <a:rPr lang="zh-CN" altLang="en-US" dirty="0"/>
                  <a:t>相邻加油站之间的最大距离，于是该问题可以形式化如下：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r>
                            <a:rPr lang="en-US" altLang="zh-CN" b="0" i="1" smtClean="0">
                              <a:latin typeface="Cambria Math" panose="02040503050406030204" pitchFamily="18" charset="0"/>
                            </a:rPr>
                            <m:t> </m:t>
                          </m:r>
                          <m:r>
                            <a:rPr lang="en-US" altLang="zh-CN" b="0" i="1" smtClean="0">
                              <a:latin typeface="Cambria Math" panose="02040503050406030204" pitchFamily="18" charset="0"/>
                            </a:rPr>
                            <m:t>𝑑𝑚𝑎𝑥</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𝑑𝑚𝑎𝑥</m:t>
                      </m:r>
                      <m:r>
                        <a:rPr lang="en-US" altLang="zh-CN" b="0" i="0" smtClean="0">
                          <a:latin typeface="Cambria Math" panose="02040503050406030204" pitchFamily="18" charset="0"/>
                          <a:ea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𝑛</m:t>
                      </m:r>
                    </m:oMath>
                  </m:oMathPara>
                </a14:m>
                <a:endParaRPr lang="en-US" altLang="zh-CN"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1≤</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𝑑𝑚𝑎𝑥</m:t>
                      </m:r>
                      <m:r>
                        <a:rPr lang="en-US" altLang="zh-CN" b="0" i="1" smtClean="0">
                          <a:latin typeface="Cambria Math" panose="02040503050406030204" pitchFamily="18" charset="0"/>
                        </a:rPr>
                        <m:t>&gt;0</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i="1">
                          <a:latin typeface="Cambria Math" panose="02040503050406030204" pitchFamily="18" charset="0"/>
                        </a:rPr>
                        <m:t>&lt;…&lt;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0&lt;</m:t>
                      </m:r>
                      <m:r>
                        <a:rPr lang="en-US" altLang="zh-CN" i="1" dirty="0">
                          <a:latin typeface="Cambria Math" panose="02040503050406030204" pitchFamily="18" charset="0"/>
                        </a:rPr>
                        <m:t>𝑟</m:t>
                      </m:r>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1</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b="0" i="0" dirty="0" smtClean="0">
                          <a:latin typeface="Cambria Math" panose="02040503050406030204" pitchFamily="18" charset="0"/>
                        </a:rPr>
                        <m:t>,  1</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&lt;</m:t>
                      </m:r>
                      <m:r>
                        <a:rPr lang="en-US" altLang="zh-CN" b="0" i="1" dirty="0" smtClean="0">
                          <a:latin typeface="Cambria Math" panose="02040503050406030204" pitchFamily="18" charset="0"/>
                          <a:ea typeface="Cambria Math" panose="02040503050406030204" pitchFamily="18" charset="0"/>
                        </a:rPr>
                        <m:t>𝑛</m:t>
                      </m:r>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417923"/>
              </a:xfrm>
              <a:prstGeom prst="rect">
                <a:avLst/>
              </a:prstGeom>
              <a:blipFill rotWithShape="0">
                <a:blip r:embed="rId2"/>
                <a:stretch>
                  <a:fillRect l="-731" t="-1248"/>
                </a:stretch>
              </a:blipFill>
            </p:spPr>
            <p:txBody>
              <a:bodyPr/>
              <a:lstStyle/>
              <a:p>
                <a:r>
                  <a:rPr lang="zh-CN" altLang="en-US">
                    <a:noFill/>
                  </a:rPr>
                  <a:t> </a:t>
                </a:r>
              </a:p>
            </p:txBody>
          </p:sp>
        </mc:Fallback>
      </mc:AlternateContent>
      <p:sp>
        <p:nvSpPr>
          <p:cNvPr id="3" name="文本框 2"/>
          <p:cNvSpPr txBox="1"/>
          <p:nvPr/>
        </p:nvSpPr>
        <p:spPr>
          <a:xfrm>
            <a:off x="814039" y="4768948"/>
            <a:ext cx="7515922" cy="923330"/>
          </a:xfrm>
          <a:prstGeom prst="rect">
            <a:avLst/>
          </a:prstGeom>
          <a:noFill/>
        </p:spPr>
        <p:txBody>
          <a:bodyPr wrap="square" rtlCol="0">
            <a:spAutoFit/>
          </a:bodyPr>
          <a:lstStyle/>
          <a:p>
            <a:r>
              <a:rPr lang="zh-CN" altLang="en-US" dirty="0"/>
              <a:t>注意审题：</a:t>
            </a:r>
            <a:endParaRPr lang="en-US" altLang="zh-CN" dirty="0"/>
          </a:p>
          <a:p>
            <a:r>
              <a:rPr lang="zh-CN" altLang="en-US" dirty="0"/>
              <a:t>题目原话，“</a:t>
            </a:r>
            <a:r>
              <a:rPr lang="en-US" altLang="zh-CN" dirty="0"/>
              <a:t>The objective is to find the optimal placement such that the maximal distance between two successive gas stations is minimized.</a:t>
            </a:r>
            <a:r>
              <a:rPr lang="zh-CN" altLang="en-US" dirty="0"/>
              <a:t>”</a:t>
            </a:r>
          </a:p>
        </p:txBody>
      </p:sp>
    </p:spTree>
    <p:extLst>
      <p:ext uri="{BB962C8B-B14F-4D97-AF65-F5344CB8AC3E}">
        <p14:creationId xmlns:p14="http://schemas.microsoft.com/office/powerpoint/2010/main" val="391220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4081887"/>
              </a:xfrm>
              <a:prstGeom prst="rect">
                <a:avLst/>
              </a:prstGeom>
              <a:noFill/>
              <a:ln w="19050">
                <a:solidFill>
                  <a:schemeClr val="accent1"/>
                </a:solidFill>
              </a:ln>
            </p:spPr>
            <p:txBody>
              <a:bodyPr wrap="square" rtlCol="0">
                <a:spAutoFit/>
              </a:bodyPr>
              <a:lstStyle/>
              <a:p>
                <a:r>
                  <a:rPr lang="zh-CN" altLang="en-US" dirty="0"/>
                  <a:t>问题：稳定匹配问题</a:t>
                </a:r>
                <a:endParaRPr lang="en-US" altLang="zh-CN" dirty="0"/>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名</m:t>
                    </m:r>
                  </m:oMath>
                </a14:m>
                <a:r>
                  <a:rPr lang="zh-CN" altLang="en-US" dirty="0"/>
                  <a:t>男士，</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名</m:t>
                    </m:r>
                  </m:oMath>
                </a14:m>
                <a:r>
                  <a:rPr lang="zh-CN" altLang="en-US" dirty="0"/>
                  <a:t>女士想要配对，他们每个人都对每一名异性有打分排名。你需要给出一个稳定的匹配方案，使得按照该方案匹配的结果中没有不稳定匹配。（不稳定匹配指的是，匹配集</a:t>
                </a:r>
                <a:r>
                  <a:rPr lang="en-US" altLang="zh-CN" dirty="0"/>
                  <a:t>M</a:t>
                </a:r>
                <a:r>
                  <a:rPr lang="zh-CN" altLang="en-US" dirty="0"/>
                  <a:t>中存在一个元素</a:t>
                </a:r>
                <a:r>
                  <a:rPr lang="en-US" altLang="zh-CN" dirty="0"/>
                  <a:t>A</a:t>
                </a:r>
                <a:r>
                  <a:rPr lang="zh-CN" altLang="en-US" dirty="0"/>
                  <a:t>，比起匹配集</a:t>
                </a:r>
                <a:r>
                  <a:rPr lang="en-US" altLang="zh-CN" dirty="0"/>
                  <a:t>W</a:t>
                </a:r>
                <a:r>
                  <a:rPr lang="zh-CN" altLang="en-US" dirty="0"/>
                  <a:t>中与</a:t>
                </a:r>
                <a:r>
                  <a:rPr lang="en-US" altLang="zh-CN" dirty="0"/>
                  <a:t>A</a:t>
                </a:r>
                <a:r>
                  <a:rPr lang="zh-CN" altLang="en-US" dirty="0"/>
                  <a:t>既成匹配的元素，</a:t>
                </a:r>
                <a:r>
                  <a:rPr lang="en-US" altLang="zh-CN" dirty="0"/>
                  <a:t>A</a:t>
                </a:r>
                <a:r>
                  <a:rPr lang="zh-CN" altLang="en-US" dirty="0"/>
                  <a:t>更喜欢匹配集</a:t>
                </a:r>
                <a:r>
                  <a:rPr lang="en-US" altLang="zh-CN" dirty="0"/>
                  <a:t>W</a:t>
                </a:r>
                <a:r>
                  <a:rPr lang="zh-CN" altLang="en-US" dirty="0"/>
                  <a:t>中的另一个元素</a:t>
                </a:r>
                <a:r>
                  <a:rPr lang="en-US" altLang="zh-CN" dirty="0"/>
                  <a:t>B</a:t>
                </a:r>
                <a:r>
                  <a:rPr lang="zh-CN" altLang="en-US" dirty="0"/>
                  <a:t>，并且对</a:t>
                </a:r>
                <a:r>
                  <a:rPr lang="en-US" altLang="zh-CN" dirty="0"/>
                  <a:t>B</a:t>
                </a:r>
                <a:r>
                  <a:rPr lang="zh-CN" altLang="en-US" dirty="0"/>
                  <a:t>来说，</a:t>
                </a:r>
                <a:r>
                  <a:rPr lang="en-US" altLang="zh-CN" dirty="0"/>
                  <a:t>A</a:t>
                </a:r>
                <a:r>
                  <a:rPr lang="zh-CN" altLang="en-US" dirty="0"/>
                  <a:t>也比</a:t>
                </a:r>
                <a:r>
                  <a:rPr lang="en-US" altLang="zh-CN" dirty="0"/>
                  <a:t>M</a:t>
                </a:r>
                <a:r>
                  <a:rPr lang="zh-CN" altLang="en-US" dirty="0"/>
                  <a:t>中与</a:t>
                </a:r>
                <a:r>
                  <a:rPr lang="en-US" altLang="zh-CN" dirty="0"/>
                  <a:t>B</a:t>
                </a:r>
                <a:r>
                  <a:rPr lang="zh-CN" altLang="en-US" dirty="0"/>
                  <a:t>既成匹配的元素更好）。选择一个条件，形式化为一个整数线性规划问题。</a:t>
                </a:r>
                <a:endParaRPr lang="en-US" altLang="zh-CN" dirty="0"/>
              </a:p>
              <a:p>
                <a:pPr marL="342900" indent="-342900">
                  <a:buAutoNum type="arabicPeriod"/>
                </a:pPr>
                <a:r>
                  <a:rPr lang="zh-CN" altLang="en-US" dirty="0"/>
                  <a:t>已知：对于每两个可能的匹配对儿（男士</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与</m:t>
                    </m:r>
                  </m:oMath>
                </a14:m>
                <a:r>
                  <a:rPr lang="zh-CN" altLang="en-US" dirty="0"/>
                  <a:t>女士</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𝑗</m:t>
                        </m:r>
                      </m:sub>
                    </m:sSub>
                    <m:r>
                      <a:rPr lang="zh-CN" altLang="en-US" i="1" dirty="0">
                        <a:latin typeface="Cambria Math" panose="02040503050406030204" pitchFamily="18" charset="0"/>
                      </a:rPr>
                      <m:t>，</m:t>
                    </m:r>
                    <m:r>
                      <m:rPr>
                        <m:nor/>
                      </m:rPr>
                      <a:rPr lang="zh-CN" altLang="en-US" dirty="0"/>
                      <m:t>男士</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与</m:t>
                    </m:r>
                    <m:r>
                      <m:rPr>
                        <m:nor/>
                      </m:rPr>
                      <a:rPr lang="zh-CN" altLang="en-US" dirty="0"/>
                      <m:t>女士</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𝑙</m:t>
                        </m:r>
                      </m:sub>
                    </m:sSub>
                  </m:oMath>
                </a14:m>
                <a:r>
                  <a:rPr lang="zh-CN" altLang="en-US" dirty="0"/>
                  <a:t>），如果他们稳定，则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t>否则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m:t>
                    </m:r>
                    <m:r>
                      <a:rPr lang="en-US" altLang="zh-CN" i="1" smtClean="0">
                        <a:latin typeface="Cambria Math" panose="02040503050406030204" pitchFamily="18" charset="0"/>
                      </a:rPr>
                      <m:t>0</m:t>
                    </m:r>
                  </m:oMath>
                </a14:m>
                <a:r>
                  <a:rPr lang="zh-CN" altLang="en-US" dirty="0"/>
                  <a:t>（</a:t>
                </a:r>
                <a14:m>
                  <m:oMath xmlns:m="http://schemas.openxmlformats.org/officeDocument/2006/math">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ea typeface="Cambria Math" panose="02040503050406030204" pitchFamily="18" charset="0"/>
                      </a:rPr>
                      <m:t>∈{1,2,…,</m:t>
                    </m:r>
                    <m:r>
                      <a:rPr lang="en-US" altLang="zh-CN" b="0" i="1" dirty="0" smtClean="0">
                        <a:latin typeface="Cambria Math" panose="02040503050406030204" pitchFamily="18" charset="0"/>
                        <a:ea typeface="Cambria Math" panose="02040503050406030204" pitchFamily="18" charset="0"/>
                      </a:rPr>
                      <m:t>𝑛</m:t>
                    </m:r>
                    <m:r>
                      <a:rPr lang="en-US" altLang="zh-CN" b="0" i="1" dirty="0" smtClean="0">
                        <a:latin typeface="Cambria Math" panose="02040503050406030204" pitchFamily="18" charset="0"/>
                        <a:ea typeface="Cambria Math" panose="02040503050406030204" pitchFamily="18" charset="0"/>
                      </a:rPr>
                      <m:t>}</m:t>
                    </m:r>
                  </m:oMath>
                </a14:m>
                <a:r>
                  <a:rPr lang="zh-CN" altLang="en-US" dirty="0"/>
                  <a:t>）</a:t>
                </a:r>
                <a:endParaRPr lang="en-US" altLang="zh-CN" dirty="0"/>
              </a:p>
              <a:p>
                <a:pPr marL="342900" indent="-342900">
                  <a:buAutoNum type="arabicPeriod"/>
                </a:pPr>
                <a:r>
                  <a:rPr lang="zh-CN" altLang="en-US" dirty="0"/>
                  <a:t>已知：对于每一个男士</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r>
                      <a:rPr lang="zh-CN" altLang="en-US" i="1" smtClean="0">
                        <a:latin typeface="Cambria Math" panose="02040503050406030204" pitchFamily="18" charset="0"/>
                      </a:rPr>
                      <m:t>，</m:t>
                    </m:r>
                  </m:oMath>
                </a14:m>
                <a:r>
                  <a:rPr lang="zh-CN" altLang="en-US" dirty="0"/>
                  <a:t>如果他喜欢女士</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胜过</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m:t>
                    </m:r>
                  </m:oMath>
                </a14:m>
                <a:r>
                  <a:rPr lang="zh-CN" altLang="en-US" dirty="0"/>
                  <a:t>则</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=1</m:t>
                    </m:r>
                    <m:r>
                      <a:rPr lang="zh-CN" altLang="en-US" i="1" dirty="0">
                        <a:latin typeface="Cambria Math" panose="02040503050406030204" pitchFamily="18" charset="0"/>
                      </a:rPr>
                      <m:t>，</m:t>
                    </m:r>
                  </m:oMath>
                </a14:m>
                <a:r>
                  <a:rPr lang="zh-CN" altLang="en-US" dirty="0"/>
                  <a:t>否则</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sub>
                    </m:sSub>
                    <m:r>
                      <a:rPr lang="en-US" altLang="zh-CN" i="1" dirty="0">
                        <a:latin typeface="Cambria Math" panose="02040503050406030204" pitchFamily="18" charset="0"/>
                      </a:rPr>
                      <m:t>=</m:t>
                    </m:r>
                    <m:r>
                      <a:rPr lang="en-US" altLang="zh-CN" i="1" dirty="0" smtClean="0">
                        <a:latin typeface="Cambria Math" panose="02040503050406030204" pitchFamily="18" charset="0"/>
                      </a:rPr>
                      <m:t>0</m:t>
                    </m:r>
                    <m:r>
                      <a:rPr lang="zh-CN" altLang="en-US" i="1" dirty="0">
                        <a:latin typeface="Cambria Math" panose="02040503050406030204" pitchFamily="18" charset="0"/>
                      </a:rPr>
                      <m:t>。</m:t>
                    </m:r>
                  </m:oMath>
                </a14:m>
                <a:r>
                  <a:rPr lang="zh-CN" altLang="en-US" dirty="0"/>
                  <a:t>类似的，如果女士</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如果她喜欢男士</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r>
                      <a:rPr lang="zh-CN" altLang="en-US" i="1">
                        <a:latin typeface="Cambria Math" panose="02040503050406030204" pitchFamily="18" charset="0"/>
                      </a:rPr>
                      <m:t>胜过</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𝑘</m:t>
                        </m:r>
                      </m:sub>
                    </m:sSub>
                    <m:r>
                      <a:rPr lang="zh-CN" altLang="en-US" i="1" smtClean="0">
                        <a:latin typeface="Cambria Math" panose="02040503050406030204" pitchFamily="18" charset="0"/>
                      </a:rPr>
                      <m:t>，</m:t>
                    </m:r>
                  </m:oMath>
                </a14:m>
                <a:r>
                  <a:rPr lang="zh-CN" altLang="en-US" dirty="0"/>
                  <a:t>则</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sub>
                    </m:sSub>
                    <m:r>
                      <a:rPr lang="en-US" altLang="zh-CN" i="1" dirty="0">
                        <a:latin typeface="Cambria Math" panose="02040503050406030204" pitchFamily="18" charset="0"/>
                      </a:rPr>
                      <m:t>=1</m:t>
                    </m:r>
                    <m:r>
                      <a:rPr lang="zh-CN" altLang="en-US" i="1" dirty="0">
                        <a:latin typeface="Cambria Math" panose="02040503050406030204" pitchFamily="18" charset="0"/>
                      </a:rPr>
                      <m:t>，</m:t>
                    </m:r>
                  </m:oMath>
                </a14:m>
                <a:r>
                  <a:rPr lang="zh-CN" altLang="en-US" dirty="0"/>
                  <a:t>否则</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sub>
                    </m:sSub>
                    <m:r>
                      <a:rPr lang="en-US" altLang="zh-CN" i="1" dirty="0">
                        <a:latin typeface="Cambria Math" panose="02040503050406030204" pitchFamily="18" charset="0"/>
                      </a:rPr>
                      <m:t>=0</m:t>
                    </m:r>
                  </m:oMath>
                </a14:m>
                <a:r>
                  <a:rPr lang="zh-CN" altLang="en-US" dirty="0"/>
                  <a:t>（</a:t>
                </a:r>
                <a:r>
                  <a:rPr lang="en-US" altLang="zh-CN" dirty="0"/>
                  <a:t> </a:t>
                </a:r>
                <a14:m>
                  <m:oMath xmlns:m="http://schemas.openxmlformats.org/officeDocument/2006/math">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∈{1,2,…,</m:t>
                    </m:r>
                    <m:r>
                      <a:rPr lang="en-US" altLang="zh-CN" i="1" dirty="0">
                        <a:latin typeface="Cambria Math" panose="02040503050406030204" pitchFamily="18" charset="0"/>
                        <a:ea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 </m:t>
                    </m:r>
                  </m:oMath>
                </a14:m>
                <a:r>
                  <a:rPr lang="zh-CN" altLang="en-US" dirty="0"/>
                  <a:t>）</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4081887"/>
              </a:xfrm>
              <a:prstGeom prst="rect">
                <a:avLst/>
              </a:prstGeom>
              <a:blipFill>
                <a:blip r:embed="rId2"/>
                <a:stretch>
                  <a:fillRect l="-648" t="-743" r="-567" b="-594"/>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87107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126112"/>
              </a:xfrm>
              <a:prstGeom prst="rect">
                <a:avLst/>
              </a:prstGeom>
              <a:noFill/>
            </p:spPr>
            <p:txBody>
              <a:bodyPr wrap="square" rtlCol="0">
                <a:spAutoFit/>
              </a:bodyPr>
              <a:lstStyle/>
              <a:p>
                <a:r>
                  <a:rPr lang="zh-CN" altLang="en-US" dirty="0"/>
                  <a:t>解：</a:t>
                </a:r>
                <a:endParaRPr lang="en-US" altLang="zh-CN" dirty="0"/>
              </a:p>
              <a:p>
                <a:endParaRPr lang="en-US" altLang="zh-CN" dirty="0"/>
              </a:p>
              <a:p>
                <a:r>
                  <a:rPr lang="zh-CN" altLang="en-US" dirty="0"/>
                  <a:t>（</a:t>
                </a:r>
                <a:r>
                  <a:rPr lang="en-US" altLang="zh-CN" dirty="0"/>
                  <a:t>1</a:t>
                </a:r>
                <a:r>
                  <a:rPr lang="zh-CN" altLang="en-US" dirty="0"/>
                  <a:t>）</a:t>
                </a:r>
                <a:endParaRPr lang="en-US" altLang="zh-CN" dirty="0"/>
              </a:p>
              <a:p>
                <a:r>
                  <a:rPr lang="zh-CN" altLang="en-US" dirty="0"/>
                  <a:t>本题的目标是给出一个匹配方案，方案指明匹配的结果</a:t>
                </a:r>
                <a14:m>
                  <m:oMath xmlns:m="http://schemas.openxmlformats.org/officeDocument/2006/math">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e>
                    </m:d>
                  </m:oMath>
                </a14:m>
                <a:r>
                  <a:rPr lang="zh-CN" altLang="en-US" dirty="0"/>
                  <a:t>，从而可以如下建立模型：</a:t>
                </a:r>
                <a:endParaRPr lang="en-US" altLang="zh-CN" dirty="0"/>
              </a:p>
              <a:p>
                <a:endParaRPr lang="en-US" altLang="zh-CN" dirty="0"/>
              </a:p>
              <a:p>
                <a:r>
                  <a:rPr lang="zh-CN" altLang="en-US" dirty="0"/>
                  <a:t>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r>
                      <a:rPr lang="zh-CN" altLang="en-US" i="1">
                        <a:latin typeface="Cambria Math" panose="02040503050406030204" pitchFamily="18" charset="0"/>
                      </a:rPr>
                      <m:t>表示</m:t>
                    </m:r>
                  </m:oMath>
                </a14:m>
                <a:r>
                  <a:rPr lang="zh-CN" altLang="en-US" dirty="0"/>
                  <a:t>男士</a:t>
                </a:r>
                <a14:m>
                  <m:oMath xmlns:m="http://schemas.openxmlformats.org/officeDocument/2006/math">
                    <m:r>
                      <a:rPr lang="en-US" altLang="zh-CN" b="0" i="1" dirty="0" smtClean="0">
                        <a:latin typeface="Cambria Math" panose="02040503050406030204" pitchFamily="18" charset="0"/>
                      </a:rPr>
                      <m:t>𝑖</m:t>
                    </m:r>
                    <m:r>
                      <a:rPr lang="zh-CN" altLang="en-US" i="1" dirty="0">
                        <a:latin typeface="Cambria Math" panose="02040503050406030204" pitchFamily="18" charset="0"/>
                      </a:rPr>
                      <m:t>与</m:t>
                    </m:r>
                    <m:r>
                      <a:rPr lang="zh-CN" altLang="en-US" i="1" dirty="0" smtClean="0">
                        <a:latin typeface="Cambria Math" panose="02040503050406030204" pitchFamily="18" charset="0"/>
                      </a:rPr>
                      <m:t>女士</m:t>
                    </m:r>
                    <m:r>
                      <a:rPr lang="en-US" altLang="zh-CN" b="0" i="1" dirty="0" smtClean="0">
                        <a:latin typeface="Cambria Math" panose="02040503050406030204" pitchFamily="18" charset="0"/>
                      </a:rPr>
                      <m:t>𝑗</m:t>
                    </m:r>
                  </m:oMath>
                </a14:m>
                <a:r>
                  <a:rPr lang="zh-CN" altLang="en-US" dirty="0"/>
                  <a:t>配对，</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r>
                      <a:rPr lang="en-US" altLang="zh-CN" i="1" smtClean="0">
                        <a:latin typeface="Cambria Math" panose="02040503050406030204" pitchFamily="18" charset="0"/>
                      </a:rPr>
                      <m:t>0</m:t>
                    </m:r>
                    <m:r>
                      <a:rPr lang="zh-CN" altLang="en-US" i="1">
                        <a:latin typeface="Cambria Math" panose="02040503050406030204" pitchFamily="18" charset="0"/>
                      </a:rPr>
                      <m:t>表示</m:t>
                    </m:r>
                  </m:oMath>
                </a14:m>
                <a:r>
                  <a:rPr lang="zh-CN" altLang="en-US" dirty="0"/>
                  <a:t>男士</a:t>
                </a:r>
                <a14:m>
                  <m:oMath xmlns:m="http://schemas.openxmlformats.org/officeDocument/2006/math">
                    <m:r>
                      <a:rPr lang="en-US" altLang="zh-CN" i="1" dirty="0">
                        <a:latin typeface="Cambria Math" panose="02040503050406030204" pitchFamily="18" charset="0"/>
                      </a:rPr>
                      <m:t>𝑖</m:t>
                    </m:r>
                    <m:r>
                      <a:rPr lang="zh-CN" altLang="en-US" i="1" dirty="0">
                        <a:latin typeface="Cambria Math" panose="02040503050406030204" pitchFamily="18" charset="0"/>
                      </a:rPr>
                      <m:t>与女士</m:t>
                    </m:r>
                    <m:r>
                      <a:rPr lang="en-US" altLang="zh-CN" i="1" dirty="0">
                        <a:latin typeface="Cambria Math" panose="02040503050406030204" pitchFamily="18" charset="0"/>
                      </a:rPr>
                      <m:t>𝑗</m:t>
                    </m:r>
                  </m:oMath>
                </a14:m>
                <a:r>
                  <a:rPr lang="zh-CN" altLang="en-US" dirty="0"/>
                  <a:t>不配对。于是目标函数可表示为：</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e>
                              </m:nary>
                            </m:e>
                          </m:nary>
                        </m:e>
                      </m:func>
                      <m:r>
                        <a:rPr lang="en-US" altLang="zh-CN" b="0" i="1" smtClean="0">
                          <a:latin typeface="Cambria Math" panose="02040503050406030204" pitchFamily="18" charset="0"/>
                        </a:rPr>
                        <m:t>(</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𝑛</m:t>
                          </m:r>
                          <m:r>
                            <a:rPr lang="zh-CN" altLang="en-US" i="1">
                              <a:latin typeface="Cambria Math" panose="02040503050406030204" pitchFamily="18" charset="0"/>
                            </a:rPr>
                            <m:t>，</m:t>
                          </m:r>
                          <m:r>
                            <a:rPr lang="zh-CN" altLang="en-US" i="1" smtClean="0">
                              <a:latin typeface="Cambria Math" panose="02040503050406030204" pitchFamily="18" charset="0"/>
                            </a:rPr>
                            <m:t>为常数</m:t>
                          </m:r>
                          <m:r>
                            <a:rPr lang="en-US" altLang="zh-CN" b="0" i="1" smtClean="0">
                              <a:latin typeface="Cambria Math" panose="02040503050406030204" pitchFamily="18" charset="0"/>
                            </a:rPr>
                            <m:t>)</m:t>
                          </m:r>
                        </m:e>
                      </m:func>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126112"/>
              </a:xfrm>
              <a:prstGeom prst="rect">
                <a:avLst/>
              </a:prstGeom>
              <a:blipFill rotWithShape="0">
                <a:blip r:embed="rId2"/>
                <a:stretch>
                  <a:fillRect l="-731" t="-1365" r="-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4658578"/>
                <a:ext cx="7515922" cy="1156855"/>
              </a:xfrm>
              <a:prstGeom prst="rect">
                <a:avLst/>
              </a:prstGeom>
              <a:noFill/>
            </p:spPr>
            <p:txBody>
              <a:bodyPr wrap="square" rtlCol="0">
                <a:spAutoFit/>
              </a:bodyPr>
              <a:lstStyle/>
              <a:p>
                <a:r>
                  <a:rPr lang="zh-CN" altLang="en-US" dirty="0"/>
                  <a:t>约束</a:t>
                </a:r>
                <a:r>
                  <a:rPr lang="en-US" altLang="zh-CN" dirty="0"/>
                  <a:t>1</a:t>
                </a:r>
                <a:r>
                  <a:rPr lang="zh-CN" altLang="en-US" dirty="0"/>
                  <a:t>：每个男士仅与一名女士匹配：</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4658578"/>
                <a:ext cx="7515922" cy="1156855"/>
              </a:xfrm>
              <a:prstGeom prst="rect">
                <a:avLst/>
              </a:prstGeom>
              <a:blipFill rotWithShape="0">
                <a:blip r:embed="rId3"/>
                <a:stretch>
                  <a:fillRect l="-731" t="-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809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125565"/>
              </a:xfrm>
              <a:prstGeom prst="rect">
                <a:avLst/>
              </a:prstGeom>
              <a:noFill/>
            </p:spPr>
            <p:txBody>
              <a:bodyPr wrap="square" rtlCol="0">
                <a:spAutoFit/>
              </a:bodyPr>
              <a:lstStyle/>
              <a:p>
                <a:r>
                  <a:rPr lang="zh-CN" altLang="en-US" dirty="0"/>
                  <a:t>同理，</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125565"/>
              </a:xfrm>
              <a:prstGeom prst="rect">
                <a:avLst/>
              </a:prstGeom>
              <a:blipFill rotWithShape="0">
                <a:blip r:embed="rId2"/>
                <a:stretch>
                  <a:fillRect l="-731" t="-37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574388"/>
                <a:ext cx="7515922" cy="1523366"/>
              </a:xfrm>
              <a:prstGeom prst="rect">
                <a:avLst/>
              </a:prstGeom>
              <a:noFill/>
            </p:spPr>
            <p:txBody>
              <a:bodyPr wrap="square" rtlCol="0">
                <a:spAutoFit/>
              </a:bodyPr>
              <a:lstStyle/>
              <a:p>
                <a:r>
                  <a:rPr lang="zh-CN" altLang="en-US" dirty="0"/>
                  <a:t>约束</a:t>
                </a:r>
                <a:r>
                  <a:rPr lang="en-US" altLang="zh-CN" dirty="0"/>
                  <a:t>2</a:t>
                </a:r>
                <a:r>
                  <a:rPr lang="zh-CN" altLang="en-US" dirty="0"/>
                  <a:t>：</a:t>
                </a:r>
                <a:endParaRPr lang="en-US" altLang="zh-CN" dirty="0"/>
              </a:p>
              <a:p>
                <a:r>
                  <a:rPr lang="en-US" altLang="zh-CN" dirty="0"/>
                  <a:t>	</a:t>
                </a:r>
                <a:r>
                  <a:rPr lang="zh-CN" altLang="en-US" dirty="0"/>
                  <a:t>对任意的</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zh-CN" altLang="en-US" i="1">
                        <a:latin typeface="Cambria Math" panose="02040503050406030204" pitchFamily="18" charset="0"/>
                        <a:ea typeface="Cambria Math" panose="02040503050406030204" pitchFamily="18" charset="0"/>
                      </a:rPr>
                      <m:t>，</m:t>
                    </m:r>
                  </m:oMath>
                </a14:m>
                <a:r>
                  <a:rPr lang="zh-CN" altLang="en-US" dirty="0"/>
                  <a:t>只有男士</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𝑗</m:t>
                    </m:r>
                    <m:r>
                      <a:rPr lang="zh-CN" altLang="en-US" i="1" dirty="0">
                        <a:latin typeface="Cambria Math" panose="02040503050406030204" pitchFamily="18" charset="0"/>
                      </a:rPr>
                      <m:t>、</m:t>
                    </m:r>
                  </m:oMath>
                </a14:m>
                <a:r>
                  <a:rPr lang="zh-CN" altLang="en-US" dirty="0"/>
                  <a:t>男士</a:t>
                </a:r>
                <a14:m>
                  <m:oMath xmlns:m="http://schemas.openxmlformats.org/officeDocument/2006/math">
                    <m:r>
                      <a:rPr lang="en-US" altLang="zh-CN" i="1" dirty="0">
                        <a:latin typeface="Cambria Math" panose="02040503050406030204" pitchFamily="18" charset="0"/>
                      </a:rPr>
                      <m:t>𝑘</m:t>
                    </m:r>
                    <m:r>
                      <a:rPr lang="zh-CN" altLang="en-US" i="1" dirty="0">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𝑙</m:t>
                    </m:r>
                    <m:r>
                      <a:rPr lang="zh-CN" altLang="en-US" i="1" dirty="0">
                        <a:latin typeface="Cambria Math" panose="02040503050406030204" pitchFamily="18" charset="0"/>
                      </a:rPr>
                      <m:t>这两个</m:t>
                    </m:r>
                  </m:oMath>
                </a14:m>
                <a:r>
                  <a:rPr lang="zh-CN" altLang="en-US" dirty="0"/>
                  <a:t>匹配是稳定的，即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=1</m:t>
                    </m:r>
                  </m:oMath>
                </a14:m>
                <a:r>
                  <a:rPr lang="zh-CN" altLang="en-US" dirty="0"/>
                  <a:t>，他们之间的两组匹配才可以进行，否则不能两组匹配不能同时成立：</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2574388"/>
                <a:ext cx="7515922" cy="1523366"/>
              </a:xfrm>
              <a:prstGeom prst="rect">
                <a:avLst/>
              </a:prstGeom>
              <a:blipFill rotWithShape="0">
                <a:blip r:embed="rId3"/>
                <a:stretch>
                  <a:fillRect l="-731" t="-2400" b="-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3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853234"/>
              </a:xfrm>
              <a:prstGeom prst="rect">
                <a:avLst/>
              </a:prstGeom>
              <a:noFill/>
            </p:spPr>
            <p:txBody>
              <a:bodyPr wrap="square" rtlCol="0">
                <a:spAutoFit/>
              </a:bodyPr>
              <a:lstStyle/>
              <a:p>
                <a:r>
                  <a:rPr lang="zh-CN" altLang="en-US" dirty="0"/>
                  <a:t>从而该问题可以形式化如下：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r>
                            <a:rPr lang="en-US" altLang="zh-CN" i="1">
                              <a:latin typeface="Cambria Math" panose="02040503050406030204" pitchFamily="18" charset="0"/>
                            </a:rPr>
                            <m:t>𝑛</m:t>
                          </m:r>
                          <m:r>
                            <a:rPr lang="zh-CN" altLang="en-US" i="1">
                              <a:latin typeface="Cambria Math" panose="02040503050406030204" pitchFamily="18" charset="0"/>
                            </a:rPr>
                            <m:t>，为常数</m:t>
                          </m:r>
                          <m:r>
                            <a:rPr lang="en-US" altLang="zh-CN" i="1">
                              <a:latin typeface="Cambria Math" panose="02040503050406030204" pitchFamily="18" charset="0"/>
                            </a:rPr>
                            <m:t>)</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=0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1,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853234"/>
              </a:xfrm>
              <a:prstGeom prst="rect">
                <a:avLst/>
              </a:prstGeom>
              <a:blipFill rotWithShape="0">
                <a:blip r:embed="rId2"/>
                <a:stretch>
                  <a:fillRect l="-731" t="-1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167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662250"/>
              </a:xfrm>
              <a:prstGeom prst="rect">
                <a:avLst/>
              </a:prstGeom>
              <a:noFill/>
            </p:spPr>
            <p:txBody>
              <a:bodyPr wrap="square" rtlCol="0">
                <a:spAutoFit/>
              </a:bodyPr>
              <a:lstStyle/>
              <a:p>
                <a:r>
                  <a:rPr lang="zh-CN" altLang="en-US" dirty="0"/>
                  <a:t>（</a:t>
                </a:r>
                <a:r>
                  <a:rPr lang="en-US" altLang="zh-CN" dirty="0"/>
                  <a:t>2</a:t>
                </a:r>
                <a:r>
                  <a:rPr lang="zh-CN" altLang="en-US" dirty="0"/>
                  <a:t>）</a:t>
                </a:r>
                <a:endParaRPr lang="en-US" altLang="zh-CN" dirty="0"/>
              </a:p>
              <a:p>
                <a:r>
                  <a:rPr lang="zh-CN" altLang="en-US" dirty="0"/>
                  <a:t>上一问的目标函数和“单对单配对”的约束不变。同样，考虑两对匹配，男士</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𝑗</m:t>
                    </m:r>
                    <m:r>
                      <a:rPr lang="zh-CN" altLang="en-US" i="1" dirty="0">
                        <a:latin typeface="Cambria Math" panose="02040503050406030204" pitchFamily="18" charset="0"/>
                      </a:rPr>
                      <m:t>、</m:t>
                    </m:r>
                  </m:oMath>
                </a14:m>
                <a:r>
                  <a:rPr lang="zh-CN" altLang="en-US" dirty="0"/>
                  <a:t>男士</a:t>
                </a:r>
                <a14:m>
                  <m:oMath xmlns:m="http://schemas.openxmlformats.org/officeDocument/2006/math">
                    <m:r>
                      <a:rPr lang="en-US" altLang="zh-CN" i="1" dirty="0">
                        <a:latin typeface="Cambria Math" panose="02040503050406030204" pitchFamily="18" charset="0"/>
                      </a:rPr>
                      <m:t>𝑘</m:t>
                    </m:r>
                    <m:r>
                      <a:rPr lang="zh-CN" altLang="en-US" i="1" dirty="0">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𝑙</m:t>
                    </m:r>
                    <m:r>
                      <a:rPr lang="zh-CN" altLang="en-US" i="1" dirty="0">
                        <a:latin typeface="Cambria Math" panose="02040503050406030204" pitchFamily="18" charset="0"/>
                      </a:rPr>
                      <m:t>，</m:t>
                    </m:r>
                  </m:oMath>
                </a14:m>
                <a:r>
                  <a:rPr lang="zh-CN" altLang="en-US" dirty="0"/>
                  <a:t>我们依然需要规避他们不稳定的情况。</a:t>
                </a:r>
                <a:endParaRPr lang="en-US" altLang="zh-CN" dirty="0"/>
              </a:p>
              <a:p>
                <a:pPr algn="ctr"/>
                <a:r>
                  <a:rPr lang="en-US" altLang="zh-CN" sz="2400" b="1" dirty="0">
                    <a:latin typeface="DotumChe" panose="020B0609000101010101" pitchFamily="49" charset="-127"/>
                    <a:ea typeface="DotumChe" panose="020B0609000101010101" pitchFamily="49" charset="-127"/>
                  </a:rPr>
                  <a:t>i</a:t>
                </a:r>
                <a:r>
                  <a:rPr lang="en-US" altLang="zh-CN" sz="2400" dirty="0">
                    <a:latin typeface="DotumChe" panose="020B0609000101010101" pitchFamily="49" charset="-127"/>
                    <a:ea typeface="DotumChe" panose="020B0609000101010101" pitchFamily="49" charset="-127"/>
                  </a:rPr>
                  <a:t>  ----------  </a:t>
                </a:r>
                <a:r>
                  <a:rPr lang="en-US" altLang="zh-CN" sz="2400" b="1" dirty="0">
                    <a:latin typeface="DotumChe" panose="020B0609000101010101" pitchFamily="49" charset="-127"/>
                    <a:ea typeface="DotumChe" panose="020B0609000101010101" pitchFamily="49" charset="-127"/>
                  </a:rPr>
                  <a:t>j</a:t>
                </a:r>
              </a:p>
              <a:p>
                <a:pPr algn="ctr"/>
                <a:r>
                  <a:rPr lang="en-US" altLang="zh-CN" sz="2400" b="1" dirty="0">
                    <a:latin typeface="DotumChe" panose="020B0609000101010101" pitchFamily="49" charset="-127"/>
                    <a:ea typeface="DotumChe" panose="020B0609000101010101" pitchFamily="49" charset="-127"/>
                  </a:rPr>
                  <a:t>k</a:t>
                </a:r>
                <a:r>
                  <a:rPr lang="en-US" altLang="zh-CN" sz="2400" dirty="0">
                    <a:latin typeface="DotumChe" panose="020B0609000101010101" pitchFamily="49" charset="-127"/>
                    <a:ea typeface="DotumChe" panose="020B0609000101010101" pitchFamily="49" charset="-127"/>
                  </a:rPr>
                  <a:t>  ----------  </a:t>
                </a:r>
                <a:r>
                  <a:rPr lang="en-US" altLang="zh-CN" sz="2400" b="1" dirty="0">
                    <a:latin typeface="DotumChe" panose="020B0609000101010101" pitchFamily="49" charset="-127"/>
                    <a:ea typeface="DotumChe" panose="020B0609000101010101" pitchFamily="49" charset="-127"/>
                  </a:rPr>
                  <a:t>l</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662250"/>
              </a:xfrm>
              <a:prstGeom prst="rect">
                <a:avLst/>
              </a:prstGeom>
              <a:blipFill rotWithShape="0">
                <a:blip r:embed="rId2"/>
                <a:stretch>
                  <a:fillRect l="-731" t="-2564" r="-244" b="-7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3194716"/>
                <a:ext cx="7515922" cy="690958"/>
              </a:xfrm>
              <a:prstGeom prst="rect">
                <a:avLst/>
              </a:prstGeom>
              <a:noFill/>
            </p:spPr>
            <p:txBody>
              <a:bodyPr wrap="square" rtlCol="0">
                <a:spAutoFit/>
              </a:bodyPr>
              <a:lstStyle/>
              <a:p>
                <a:r>
                  <a:rPr lang="zh-CN" altLang="en-US" dirty="0"/>
                  <a:t>情况</a:t>
                </a:r>
                <a14:m>
                  <m:oMath xmlns:m="http://schemas.openxmlformats.org/officeDocument/2006/math">
                    <m:r>
                      <a:rPr lang="zh-CN" altLang="en-US">
                        <a:latin typeface="Cambria Math" panose="02040503050406030204" pitchFamily="18" charset="0"/>
                      </a:rPr>
                      <m:t>一</m:t>
                    </m:r>
                    <m:r>
                      <a:rPr lang="zh-CN" altLang="en-US"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=1</m:t>
                    </m:r>
                    <m:r>
                      <a:rPr lang="zh-CN" altLang="en-US" i="1">
                        <a:latin typeface="Cambria Math" panose="02040503050406030204" pitchFamily="18" charset="0"/>
                      </a:rPr>
                      <m:t>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sub>
                    </m:sSub>
                    <m:r>
                      <a:rPr lang="en-US" altLang="zh-CN" i="1">
                        <a:latin typeface="Cambria Math" panose="02040503050406030204" pitchFamily="18" charset="0"/>
                      </a:rPr>
                      <m:t>=1</m:t>
                    </m:r>
                    <m:r>
                      <a:rPr lang="zh-CN" altLang="en-US" i="1">
                        <a:latin typeface="Cambria Math" panose="02040503050406030204" pitchFamily="18" charset="0"/>
                      </a:rPr>
                      <m:t>，</m:t>
                    </m:r>
                  </m:oMath>
                </a14:m>
                <a:r>
                  <a:rPr lang="zh-CN" altLang="en-US" dirty="0"/>
                  <a:t>此时该配对不能同时成立，即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≤3−</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3194716"/>
                <a:ext cx="7515922" cy="690958"/>
              </a:xfrm>
              <a:prstGeom prst="rect">
                <a:avLst/>
              </a:prstGeom>
              <a:blipFill rotWithShape="0">
                <a:blip r:embed="rId3"/>
                <a:stretch>
                  <a:fillRect l="-731" t="-4425" b="-4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814039" y="4234375"/>
                <a:ext cx="7515922" cy="690958"/>
              </a:xfrm>
              <a:prstGeom prst="rect">
                <a:avLst/>
              </a:prstGeom>
              <a:noFill/>
            </p:spPr>
            <p:txBody>
              <a:bodyPr wrap="square" rtlCol="0">
                <a:spAutoFit/>
              </a:bodyPr>
              <a:lstStyle/>
              <a:p>
                <a:r>
                  <a:rPr lang="zh-CN" altLang="en-US" dirty="0"/>
                  <a:t>情况</a:t>
                </a:r>
                <a14:m>
                  <m:oMath xmlns:m="http://schemas.openxmlformats.org/officeDocument/2006/math">
                    <m:r>
                      <a:rPr lang="zh-CN" altLang="en-US" i="1" dirty="0">
                        <a:latin typeface="Cambria Math" panose="02040503050406030204" pitchFamily="18" charset="0"/>
                      </a:rPr>
                      <m:t>二</m:t>
                    </m:r>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Sub>
                    <m:r>
                      <a:rPr lang="en-US" altLang="zh-CN" i="1">
                        <a:latin typeface="Cambria Math" panose="02040503050406030204" pitchFamily="18" charset="0"/>
                      </a:rPr>
                      <m:t>=1</m:t>
                    </m:r>
                    <m:r>
                      <a:rPr lang="zh-CN" altLang="en-US" i="1">
                        <a:latin typeface="Cambria Math" panose="02040503050406030204" pitchFamily="18" charset="0"/>
                      </a:rPr>
                      <m:t>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i="1">
                        <a:latin typeface="Cambria Math" panose="02040503050406030204" pitchFamily="18" charset="0"/>
                      </a:rPr>
                      <m:t>=1</m:t>
                    </m:r>
                    <m:r>
                      <a:rPr lang="zh-CN" altLang="en-US" i="1">
                        <a:latin typeface="Cambria Math" panose="02040503050406030204" pitchFamily="18" charset="0"/>
                      </a:rPr>
                      <m:t>，</m:t>
                    </m:r>
                  </m:oMath>
                </a14:m>
                <a:r>
                  <a:rPr lang="zh-CN" altLang="en-US" dirty="0"/>
                  <a:t>此时该配对也不能同时成立，即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≤3−</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en-US" altLang="zh-CN" dirty="0">
                  <a:ea typeface="Cambria Math" panose="020405030504060302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14039" y="4234375"/>
                <a:ext cx="7515922" cy="690958"/>
              </a:xfrm>
              <a:prstGeom prst="rect">
                <a:avLst/>
              </a:prstGeom>
              <a:blipFill rotWithShape="0">
                <a:blip r:embed="rId4"/>
                <a:stretch>
                  <a:fillRect l="-731" t="-5310" b="-35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14039" y="5219114"/>
                <a:ext cx="7515922" cy="369332"/>
              </a:xfrm>
              <a:prstGeom prst="rect">
                <a:avLst/>
              </a:prstGeom>
              <a:noFill/>
            </p:spPr>
            <p:txBody>
              <a:bodyPr wrap="square" rtlCol="0">
                <a:spAutoFit/>
              </a:bodyPr>
              <a:lstStyle/>
              <a:p>
                <a:r>
                  <a:rPr lang="zh-CN" altLang="en-US" dirty="0"/>
                  <a:t>注意到情形二可以由情形一同时交换</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zh-CN" altLang="en-US" i="1">
                        <a:latin typeface="Cambria Math" panose="02040503050406030204" pitchFamily="18" charset="0"/>
                      </a:rPr>
                      <m:t>和</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zh-CN" altLang="en-US" i="1">
                        <a:latin typeface="Cambria Math" panose="02040503050406030204" pitchFamily="18" charset="0"/>
                      </a:rPr>
                      <m:t>得到</m:t>
                    </m:r>
                  </m:oMath>
                </a14:m>
                <a:r>
                  <a:rPr lang="zh-CN" altLang="en-US" dirty="0"/>
                  <a:t>，</a:t>
                </a:r>
              </a:p>
            </p:txBody>
          </p:sp>
        </mc:Choice>
        <mc:Fallback xmlns="">
          <p:sp>
            <p:nvSpPr>
              <p:cNvPr id="7" name="文本框 6"/>
              <p:cNvSpPr txBox="1">
                <a:spLocks noRot="1" noChangeAspect="1" noMove="1" noResize="1" noEditPoints="1" noAdjustHandles="1" noChangeArrowheads="1" noChangeShapeType="1" noTextEdit="1"/>
              </p:cNvSpPr>
              <p:nvPr/>
            </p:nvSpPr>
            <p:spPr>
              <a:xfrm>
                <a:off x="814039" y="5219114"/>
                <a:ext cx="7515922" cy="369332"/>
              </a:xfrm>
              <a:prstGeom prst="rect">
                <a:avLst/>
              </a:prstGeom>
              <a:blipFill rotWithShape="0">
                <a:blip r:embed="rId5"/>
                <a:stretch>
                  <a:fillRect l="-731"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02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4C10CC-79F5-469B-816E-E00931A23802}"/>
                  </a:ext>
                </a:extLst>
              </p:cNvPr>
              <p:cNvSpPr txBox="1"/>
              <p:nvPr/>
            </p:nvSpPr>
            <p:spPr>
              <a:xfrm>
                <a:off x="814039" y="1182029"/>
                <a:ext cx="7515922" cy="3553922"/>
              </a:xfrm>
              <a:prstGeom prst="rect">
                <a:avLst/>
              </a:prstGeom>
              <a:noFill/>
            </p:spPr>
            <p:txBody>
              <a:bodyPr wrap="square" rtlCol="0">
                <a:spAutoFit/>
              </a:bodyPr>
              <a:lstStyle/>
              <a:p>
                <a:r>
                  <a:rPr lang="zh-CN" altLang="en-US" dirty="0"/>
                  <a:t>从而该问题可以形式化如下：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=0 </m:t>
                      </m:r>
                      <m:r>
                        <a:rPr lang="en-US" altLang="zh-CN" i="1">
                          <a:latin typeface="Cambria Math" panose="02040503050406030204" pitchFamily="18" charset="0"/>
                        </a:rPr>
                        <m:t>𝑜𝑟</m:t>
                      </m:r>
                      <m:r>
                        <a:rPr lang="en-US" altLang="zh-CN" i="1">
                          <a:latin typeface="Cambria Math" panose="02040503050406030204" pitchFamily="18" charset="0"/>
                        </a:rPr>
                        <m:t> 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≤3−</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r>
                        <a:rPr lang="en-US" altLang="zh-CN">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p:txBody>
          </p:sp>
        </mc:Choice>
        <mc:Fallback xmlns="">
          <p:sp>
            <p:nvSpPr>
              <p:cNvPr id="4" name="文本框 3">
                <a:extLst>
                  <a:ext uri="{FF2B5EF4-FFF2-40B4-BE49-F238E27FC236}">
                    <a16:creationId xmlns:a16="http://schemas.microsoft.com/office/drawing/2014/main" id="{344C10CC-79F5-469B-816E-E00931A23802}"/>
                  </a:ext>
                </a:extLst>
              </p:cNvPr>
              <p:cNvSpPr txBox="1">
                <a:spLocks noRot="1" noChangeAspect="1" noMove="1" noResize="1" noEditPoints="1" noAdjustHandles="1" noChangeArrowheads="1" noChangeShapeType="1" noTextEdit="1"/>
              </p:cNvSpPr>
              <p:nvPr/>
            </p:nvSpPr>
            <p:spPr>
              <a:xfrm>
                <a:off x="814039" y="1182029"/>
                <a:ext cx="7515922" cy="3553922"/>
              </a:xfrm>
              <a:prstGeom prst="rect">
                <a:avLst/>
              </a:prstGeom>
              <a:blipFill>
                <a:blip r:embed="rId2"/>
                <a:stretch>
                  <a:fillRect l="-731" t="-1029" b="-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463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754326"/>
              </a:xfrm>
              <a:prstGeom prst="rect">
                <a:avLst/>
              </a:prstGeom>
              <a:noFill/>
              <a:ln w="19050">
                <a:solidFill>
                  <a:schemeClr val="accent1"/>
                </a:solidFill>
                <a:round/>
              </a:ln>
            </p:spPr>
            <p:txBody>
              <a:bodyPr wrap="square" rtlCol="0">
                <a:spAutoFit/>
              </a:bodyPr>
              <a:lstStyle/>
              <a:p>
                <a:r>
                  <a:rPr lang="zh-CN" altLang="en-US" dirty="0"/>
                  <a:t>问题：线性不等式组可行性问题</a:t>
                </a:r>
                <a:endParaRPr lang="en-US" altLang="zh-CN" dirty="0"/>
              </a:p>
              <a:p>
                <a:endParaRPr lang="en-US" altLang="zh-CN" dirty="0"/>
              </a:p>
              <a:p>
                <a14:m>
                  <m:oMath xmlns:m="http://schemas.openxmlformats.org/officeDocument/2006/math">
                    <m:r>
                      <a:rPr lang="zh-CN" altLang="en-US" b="0" i="1" dirty="0" smtClean="0">
                        <a:latin typeface="Cambria Math" panose="02040503050406030204" pitchFamily="18" charset="0"/>
                      </a:rPr>
                      <m:t>给定</m:t>
                    </m:r>
                    <m:r>
                      <a:rPr lang="en-US" altLang="zh-CN" b="0" i="1" smtClean="0">
                        <a:latin typeface="Cambria Math" panose="02040503050406030204" pitchFamily="18" charset="0"/>
                      </a:rPr>
                      <m:t>𝑛</m:t>
                    </m:r>
                    <m:r>
                      <a:rPr lang="zh-CN" altLang="en-US" i="1">
                        <a:latin typeface="Cambria Math" panose="02040503050406030204" pitchFamily="18" charset="0"/>
                      </a:rPr>
                      <m:t>元</m:t>
                    </m:r>
                    <m:r>
                      <a:rPr lang="zh-CN" altLang="en-US" i="1" smtClean="0">
                        <a:latin typeface="Cambria Math" panose="02040503050406030204" pitchFamily="18" charset="0"/>
                      </a:rPr>
                      <m:t>变</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元</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以及</m:t>
                    </m:r>
                  </m:oMath>
                </a14:m>
                <a:r>
                  <a:rPr lang="zh-CN" altLang="en-US" dirty="0"/>
                  <a:t>其上的一组</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线性不等式，</a:t>
                </a:r>
                <a:r>
                  <a:rPr lang="zh-CN" altLang="en-US" b="1" dirty="0"/>
                  <a:t>线性不等式组可行性问题</a:t>
                </a:r>
                <a:r>
                  <a:rPr lang="zh-CN" altLang="en-US" dirty="0"/>
                  <a:t>是说：是否存在这样一组变量，同时满足每一个线性不等式。</a:t>
                </a:r>
                <a:endParaRPr lang="en-US" altLang="zh-CN" dirty="0"/>
              </a:p>
              <a:p>
                <a:r>
                  <a:rPr lang="zh-CN" altLang="en-US" dirty="0"/>
                  <a:t>证明：如果有一个解决线性规划的算法，我们就可以用这个算法解决线性不等式组可行性的问题，变量和约束的个数均是</a:t>
                </a:r>
                <a14:m>
                  <m:oMath xmlns:m="http://schemas.openxmlformats.org/officeDocument/2006/math">
                    <m:r>
                      <a:rPr lang="en-US" altLang="zh-CN" i="1">
                        <a:latin typeface="Cambria Math" panose="02040503050406030204" pitchFamily="18" charset="0"/>
                      </a:rPr>
                      <m:t>𝑚</m:t>
                    </m:r>
                    <m:r>
                      <a:rPr lang="zh-CN" altLang="en-US" i="1" smtClean="0">
                        <a:latin typeface="Cambria Math" panose="02040503050406030204" pitchFamily="18" charset="0"/>
                      </a:rPr>
                      <m:t>和</m:t>
                    </m:r>
                    <m:r>
                      <a:rPr lang="en-US" altLang="zh-CN" i="1">
                        <a:latin typeface="Cambria Math" panose="02040503050406030204" pitchFamily="18" charset="0"/>
                      </a:rPr>
                      <m:t>𝑛</m:t>
                    </m:r>
                  </m:oMath>
                </a14:m>
                <a:r>
                  <a:rPr lang="zh-CN" altLang="en-US" dirty="0"/>
                  <a:t>的多项式。</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754326"/>
              </a:xfrm>
              <a:prstGeom prst="rect">
                <a:avLst/>
              </a:prstGeom>
              <a:blipFill>
                <a:blip r:embed="rId3"/>
                <a:stretch>
                  <a:fillRect l="-648" t="-1718" r="-567" b="-3780"/>
                </a:stretch>
              </a:blipFill>
              <a:ln w="19050">
                <a:solidFill>
                  <a:schemeClr val="accent1"/>
                </a:solidFill>
                <a:rou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14039" y="3281216"/>
                <a:ext cx="7515922" cy="2585323"/>
              </a:xfrm>
              <a:prstGeom prst="rect">
                <a:avLst/>
              </a:prstGeom>
            </p:spPr>
            <p:txBody>
              <a:bodyPr wrap="square">
                <a:spAutoFit/>
              </a:bodyPr>
              <a:lstStyle/>
              <a:p>
                <a:r>
                  <a:rPr lang="zh-CN" altLang="en-US" dirty="0"/>
                  <a:t>解：</a:t>
                </a:r>
                <a:endParaRPr lang="en-US" altLang="zh-CN" dirty="0"/>
              </a:p>
              <a:p>
                <a:r>
                  <a:rPr lang="zh-CN" altLang="en-US" dirty="0"/>
                  <a:t>不失一般性，设原不等式组如下：</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1</m:t>
                          </m:r>
                        </m:sub>
                      </m:sSub>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smtClean="0">
                              <a:latin typeface="Cambria Math" panose="02040503050406030204" pitchFamily="18" charset="0"/>
                            </a:rPr>
                            <m:t>2</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smtClean="0">
                              <a:latin typeface="Cambria Math" panose="02040503050406030204" pitchFamily="18" charset="0"/>
                              <a:ea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𝑚</m:t>
                          </m:r>
                        </m:sub>
                      </m:sSub>
                    </m:oMath>
                  </m:oMathPara>
                </a14:m>
                <a:endParaRPr lang="en-US" altLang="zh-CN" dirty="0"/>
              </a:p>
              <a:p>
                <a:endParaRPr lang="en-US" altLang="zh-CN" dirty="0"/>
              </a:p>
              <a:p>
                <a:r>
                  <a:rPr lang="zh-CN" altLang="en-US" dirty="0"/>
                  <a:t>接下来的关键就在于，如何构造一个目标函数以及相应约束，使得我们可以通过线性规划算法的返回结果判断线性不等式组是否可行。</a:t>
                </a:r>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814039" y="3281216"/>
                <a:ext cx="7515922" cy="2585323"/>
              </a:xfrm>
              <a:prstGeom prst="rect">
                <a:avLst/>
              </a:prstGeom>
              <a:blipFill rotWithShape="0">
                <a:blip r:embed="rId4"/>
                <a:stretch>
                  <a:fillRect l="-731" t="-1415" r="-731" b="-25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577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p:sp>
        <p:nvSpPr>
          <p:cNvPr id="6" name="文本框 5"/>
          <p:cNvSpPr txBox="1"/>
          <p:nvPr/>
        </p:nvSpPr>
        <p:spPr>
          <a:xfrm>
            <a:off x="814039" y="1182029"/>
            <a:ext cx="7515922" cy="923330"/>
          </a:xfrm>
          <a:prstGeom prst="rect">
            <a:avLst/>
          </a:prstGeom>
          <a:noFill/>
          <a:ln w="19050">
            <a:solidFill>
              <a:schemeClr val="accent1"/>
            </a:solidFill>
          </a:ln>
        </p:spPr>
        <p:txBody>
          <a:bodyPr wrap="square" rtlCol="0">
            <a:spAutoFit/>
          </a:bodyPr>
          <a:lstStyle/>
          <a:p>
            <a:r>
              <a:rPr lang="zh-CN" altLang="en-US" dirty="0"/>
              <a:t>问题：对偶问题</a:t>
            </a:r>
            <a:endParaRPr lang="en-US" altLang="zh-CN" dirty="0"/>
          </a:p>
          <a:p>
            <a:endParaRPr lang="en-US" altLang="zh-CN" dirty="0"/>
          </a:p>
          <a:p>
            <a:r>
              <a:rPr lang="zh-CN" altLang="en-US" dirty="0"/>
              <a:t>请写出</a:t>
            </a:r>
            <a:r>
              <a:rPr lang="en-US" altLang="zh-CN" dirty="0"/>
              <a:t>Lec8.pdf</a:t>
            </a:r>
            <a:r>
              <a:rPr lang="zh-CN" altLang="en-US" dirty="0"/>
              <a:t>的多商品流问题的对偶问题，并解释对偶变量。</a:t>
            </a:r>
          </a:p>
        </p:txBody>
      </p:sp>
      <p:sp>
        <p:nvSpPr>
          <p:cNvPr id="3" name="文本框 2"/>
          <p:cNvSpPr txBox="1"/>
          <p:nvPr/>
        </p:nvSpPr>
        <p:spPr>
          <a:xfrm>
            <a:off x="814039" y="2508422"/>
            <a:ext cx="7515921" cy="369332"/>
          </a:xfrm>
          <a:prstGeom prst="rect">
            <a:avLst/>
          </a:prstGeom>
          <a:noFill/>
        </p:spPr>
        <p:txBody>
          <a:bodyPr wrap="square" rtlCol="0">
            <a:spAutoFit/>
          </a:bodyPr>
          <a:lstStyle/>
          <a:p>
            <a:r>
              <a:rPr lang="zh-CN" altLang="en-US" dirty="0"/>
              <a:t>回顾：多商品流问题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814039" y="3280817"/>
                <a:ext cx="7515922" cy="2032736"/>
              </a:xfrm>
              <a:prstGeom prst="rect">
                <a:avLst/>
              </a:prstGeom>
              <a:noFill/>
            </p:spPr>
            <p:txBody>
              <a:bodyPr wrap="square" rtlCol="0">
                <a:spAutoFit/>
              </a:bodyPr>
              <a:lstStyle/>
              <a:p>
                <a:r>
                  <a:rPr lang="zh-CN" altLang="en-US" dirty="0"/>
                  <a:t>输入：有向图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=&lt;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&gt;</m:t>
                    </m:r>
                  </m:oMath>
                </a14:m>
                <a:r>
                  <a:rPr lang="zh-CN" altLang="en-US" dirty="0"/>
                  <a:t>，每一条边</a:t>
                </a:r>
                <a14:m>
                  <m:oMath xmlns:m="http://schemas.openxmlformats.org/officeDocument/2006/math">
                    <m:r>
                      <a:rPr lang="en-US" altLang="zh-CN" i="1">
                        <a:latin typeface="Cambria Math" panose="02040503050406030204" pitchFamily="18" charset="0"/>
                      </a:rPr>
                      <m:t>𝑒</m:t>
                    </m:r>
                    <m:r>
                      <a:rPr lang="zh-CN" altLang="en-US" i="1">
                        <a:latin typeface="Cambria Math" panose="02040503050406030204" pitchFamily="18" charset="0"/>
                      </a:rPr>
                      <m:t>有</m:t>
                    </m:r>
                  </m:oMath>
                </a14:m>
                <a:r>
                  <a:rPr lang="zh-CN" altLang="en-US" dirty="0"/>
                  <a:t>非负容量</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𝑒</m:t>
                        </m:r>
                      </m:sub>
                    </m:sSub>
                    <m:r>
                      <a:rPr lang="zh-CN" altLang="en-US" i="1" dirty="0">
                        <a:latin typeface="Cambria Math" panose="02040503050406030204" pitchFamily="18" charset="0"/>
                      </a:rPr>
                      <m:t>。</m:t>
                    </m:r>
                  </m:oMath>
                </a14:m>
                <a:r>
                  <a:rPr lang="zh-CN" altLang="en-US" dirty="0"/>
                  <a:t>共有</a:t>
                </a:r>
                <a14:m>
                  <m:oMath xmlns:m="http://schemas.openxmlformats.org/officeDocument/2006/math">
                    <m:r>
                      <a:rPr lang="en-US" altLang="zh-CN" i="1" dirty="0">
                        <a:latin typeface="Cambria Math" panose="02040503050406030204" pitchFamily="18" charset="0"/>
                      </a:rPr>
                      <m:t>𝑘</m:t>
                    </m:r>
                    <m:r>
                      <a:rPr lang="zh-CN" altLang="en-US" i="1" dirty="0">
                        <a:latin typeface="Cambria Math" panose="02040503050406030204" pitchFamily="18" charset="0"/>
                      </a:rPr>
                      <m:t>个</m:t>
                    </m:r>
                  </m:oMath>
                </a14:m>
                <a:r>
                  <a:rPr lang="zh-CN" altLang="en-US" dirty="0"/>
                  <a:t>商品，对每一个商品</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oMath>
                </a14:m>
                <a:r>
                  <a:rPr lang="zh-CN" altLang="en-US" dirty="0"/>
                  <a:t>分别表示源点、汇点和需求。</a:t>
                </a:r>
                <a:endParaRPr lang="en-US" altLang="zh-CN" dirty="0"/>
              </a:p>
              <a:p>
                <a:endParaRPr lang="en-US" altLang="zh-CN" dirty="0"/>
              </a:p>
              <a:p>
                <a:r>
                  <a:rPr lang="zh-CN" altLang="en-US" dirty="0"/>
                  <a:t>输出：一个可行的流，对每一个商品有详细定义，使得</a:t>
                </a:r>
                <a:r>
                  <a:rPr lang="zh-CN" altLang="en-US" b="1" dirty="0"/>
                  <a:t>流守恒</a:t>
                </a:r>
                <a:r>
                  <a:rPr lang="zh-CN" altLang="en-US" dirty="0"/>
                  <a:t>、</a:t>
                </a:r>
                <a:r>
                  <a:rPr lang="zh-CN" altLang="en-US" b="1" dirty="0"/>
                  <a:t>容量限制</a:t>
                </a:r>
                <a:r>
                  <a:rPr lang="zh-CN" altLang="en-US" dirty="0"/>
                  <a:t>成立</a:t>
                </a:r>
                <a:endParaRPr lang="en-US" altLang="zh-CN" dirty="0"/>
              </a:p>
              <a:p>
                <a:endParaRPr lang="en-US" altLang="zh-CN" b="1" dirty="0"/>
              </a:p>
              <a:p>
                <a:r>
                  <a:rPr lang="zh-CN" altLang="en-US" dirty="0"/>
                  <a:t>（若</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zh-CN" altLang="en-US" i="1">
                        <a:latin typeface="Cambria Math" panose="02040503050406030204" pitchFamily="18" charset="0"/>
                        <a:ea typeface="Cambria Math" panose="02040503050406030204" pitchFamily="18" charset="0"/>
                      </a:rPr>
                      <m:t>，</m:t>
                    </m:r>
                    <m:r>
                      <a:rPr lang="zh-CN" altLang="en-US" i="0">
                        <a:latin typeface="Cambria Math" panose="02040503050406030204" pitchFamily="18" charset="0"/>
                        <a:ea typeface="Cambria Math" panose="02040503050406030204" pitchFamily="18" charset="0"/>
                      </a:rPr>
                      <m:t>定义</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𝑒</m:t>
                        </m:r>
                      </m:sub>
                    </m:sSub>
                    <m:r>
                      <a:rPr lang="en-US" altLang="zh-CN" i="1" dirty="0">
                        <a:latin typeface="Cambria Math" panose="02040503050406030204" pitchFamily="18" charset="0"/>
                      </a:rPr>
                      <m:t>=</m:t>
                    </m:r>
                    <m:r>
                      <a:rPr lang="en-US" altLang="zh-CN" i="1" dirty="0">
                        <a:latin typeface="Cambria Math" panose="02040503050406030204" pitchFamily="18" charset="0"/>
                      </a:rPr>
                      <m:t>𝑐</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𝑢</m:t>
                        </m:r>
                        <m:r>
                          <a:rPr lang="en-US" altLang="zh-CN" i="1" dirty="0">
                            <a:latin typeface="Cambria Math" panose="02040503050406030204" pitchFamily="18" charset="0"/>
                          </a:rPr>
                          <m:t>,</m:t>
                        </m:r>
                        <m:r>
                          <a:rPr lang="en-US" altLang="zh-CN" i="1" dirty="0">
                            <a:latin typeface="Cambria Math" panose="02040503050406030204" pitchFamily="18" charset="0"/>
                          </a:rPr>
                          <m:t>𝑣</m:t>
                        </m:r>
                      </m:e>
                    </m:d>
                    <m:r>
                      <a:rPr lang="en-US" altLang="zh-CN" i="1" dirty="0">
                        <a:latin typeface="Cambria Math" panose="02040503050406030204" pitchFamily="18" charset="0"/>
                      </a:rPr>
                      <m:t>=0</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814039" y="3280817"/>
                <a:ext cx="7515922" cy="2032736"/>
              </a:xfrm>
              <a:prstGeom prst="rect">
                <a:avLst/>
              </a:prstGeom>
              <a:blipFill rotWithShape="0">
                <a:blip r:embed="rId2"/>
                <a:stretch>
                  <a:fillRect l="-731" t="-1497" r="-731"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497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678186"/>
              </a:xfrm>
              <a:prstGeom prst="rect">
                <a:avLst/>
              </a:prstGeom>
              <a:noFill/>
            </p:spPr>
            <p:txBody>
              <a:bodyPr wrap="square" rtlCol="0">
                <a:spAutoFit/>
              </a:bodyPr>
              <a:lstStyle/>
              <a:p>
                <a:r>
                  <a:rPr lang="zh-CN" altLang="en-US" dirty="0"/>
                  <a:t>于是多商品流可形式化为如下“无目标函数的”线性规划：</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r>
                            <a:rPr lang="en-US" altLang="zh-CN" b="0" i="1" smtClean="0">
                              <a:latin typeface="Cambria Math" panose="02040503050406030204" pitchFamily="18" charset="0"/>
                            </a:rPr>
                            <m:t>0</m:t>
                          </m:r>
                        </m:e>
                      </m:func>
                    </m:oMath>
                  </m:oMathPara>
                </a14:m>
                <a:endParaRPr lang="en-US" altLang="zh-CN" dirty="0"/>
              </a:p>
              <a:p>
                <a:r>
                  <a:rPr lang="en-US" altLang="zh-CN" dirty="0" err="1">
                    <a:latin typeface="Cambria Math" panose="02040503050406030204" pitchFamily="18" charset="0"/>
                  </a:rPr>
                  <a:t>s.t.</a:t>
                </a:r>
                <a:endParaRPr lang="en-US" altLang="zh-CN"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nary>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i="1">
                              <a:latin typeface="Cambria Math" panose="02040503050406030204" pitchFamily="18" charset="0"/>
                            </a:rPr>
                            <m:t>)</m:t>
                          </m:r>
                        </m:e>
                      </m:nary>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𝑠</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oMath>
                  </m:oMathPara>
                </a14:m>
                <a:endParaRPr lang="en-US" altLang="zh-CN" dirty="0"/>
              </a:p>
              <a:p>
                <a:r>
                  <a:rPr lang="zh-CN" altLang="en-US" dirty="0"/>
                  <a:t>（课件</a:t>
                </a:r>
                <a:r>
                  <a:rPr lang="en-US" altLang="zh-CN" dirty="0"/>
                  <a:t>Lec8.pdf</a:t>
                </a:r>
                <a:r>
                  <a:rPr lang="zh-CN" altLang="en-US" dirty="0"/>
                  <a:t>）</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678186"/>
              </a:xfrm>
              <a:prstGeom prst="rect">
                <a:avLst/>
              </a:prstGeom>
              <a:blipFill rotWithShape="0">
                <a:blip r:embed="rId2"/>
                <a:stretch>
                  <a:fillRect l="-731" t="-1161" b="-1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5022166"/>
                <a:ext cx="7515922" cy="369332"/>
              </a:xfrm>
              <a:prstGeom prst="rect">
                <a:avLst/>
              </a:prstGeom>
              <a:noFill/>
            </p:spPr>
            <p:txBody>
              <a:bodyPr wrap="square" rtlCol="0">
                <a:spAutoFit/>
              </a:bodyPr>
              <a:lstStyle/>
              <a:p>
                <a:r>
                  <a:rPr lang="zh-CN" altLang="en-US" dirty="0"/>
                  <a:t>注意：隐含有斜</a:t>
                </a:r>
                <a14:m>
                  <m:oMath xmlns:m="http://schemas.openxmlformats.org/officeDocument/2006/math">
                    <m:r>
                      <a:rPr lang="zh-CN" altLang="en-US" i="1" smtClean="0">
                        <a:latin typeface="Cambria Math" panose="02040503050406030204" pitchFamily="18" charset="0"/>
                      </a:rPr>
                      <m:t>对称性</m:t>
                    </m:r>
                    <m:r>
                      <a:rPr lang="zh-CN" altLang="en-US" i="1">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5022166"/>
                <a:ext cx="7515922" cy="369332"/>
              </a:xfrm>
              <a:prstGeom prst="rect">
                <a:avLst/>
              </a:prstGeom>
              <a:blipFill rotWithShape="0">
                <a:blip r:embed="rId3"/>
                <a:stretch>
                  <a:fillRect l="-731"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972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4233467"/>
              </a:xfrm>
              <a:prstGeom prst="rect">
                <a:avLst/>
              </a:prstGeom>
              <a:noFill/>
            </p:spPr>
            <p:txBody>
              <a:bodyPr wrap="square" rtlCol="0">
                <a:spAutoFit/>
              </a:bodyPr>
              <a:lstStyle/>
              <a:p>
                <a:r>
                  <a:rPr lang="zh-CN" altLang="en-US" dirty="0"/>
                  <a:t>为方便起见，变形如下：</a:t>
                </a:r>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min</m:t>
                          </m:r>
                        </m:fName>
                        <m:e>
                          <m:r>
                            <a:rPr lang="en-US" altLang="zh-CN" i="1">
                              <a:latin typeface="Cambria Math" panose="02040503050406030204" pitchFamily="18" charset="0"/>
                            </a:rPr>
                            <m:t>0</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𝑘</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e>
                      </m:nary>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𝑐</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e>
                      </m:d>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supHide m:val="on"/>
                          <m:ctrlPr>
                            <a:rPr lang="zh-CN" altLang="en-US" i="1">
                              <a:latin typeface="Cambria Math" panose="02040503050406030204" pitchFamily="18" charset="0"/>
                            </a:rPr>
                          </m:ctrlPr>
                        </m:naryPr>
                        <m:sub>
                          <m:r>
                            <a:rPr lang="en-US" altLang="zh-CN" b="0" i="1" smtClean="0">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e>
                      </m:nary>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b="0" i="1" smtClean="0">
                              <a:latin typeface="Cambria Math" panose="02040503050406030204" pitchFamily="18" charset="0"/>
                            </a:rPr>
                            <m:t>𝑣</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b="0" i="1" smtClean="0">
                                  <a:latin typeface="Cambria Math" panose="02040503050406030204" pitchFamily="18" charset="0"/>
                                </a:rPr>
                                <m:t>𝑢</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b="0" i="1" smtClean="0">
                                  <a:latin typeface="Cambria Math" panose="02040503050406030204" pitchFamily="18" charset="0"/>
                                </a:rPr>
                                <m:t>𝑢</m:t>
                              </m:r>
                            </m:e>
                          </m:d>
                        </m:e>
                      </m:nary>
                      <m:r>
                        <a:rPr lang="en-US" altLang="zh-CN" b="0" i="1" smtClean="0">
                          <a:latin typeface="Cambria Math" panose="02040503050406030204" pitchFamily="18" charset="0"/>
                        </a:rPr>
                        <m:t>=0</m:t>
                      </m:r>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𝑠</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𝑣</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i="1">
                                  <a:latin typeface="Cambria Math" panose="02040503050406030204" pitchFamily="18" charset="0"/>
                                </a:rPr>
                                <m:t>𝑖</m:t>
                              </m:r>
                            </m:sub>
                          </m:sSub>
                          <m:r>
                            <m:rPr>
                              <m:brk m:alnAt="7"/>
                            </m:rP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𝑣</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m:rPr>
                                  <m:brk m:alnAt="7"/>
                                </m:rP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e>
                      </m:nary>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ea typeface="Cambria Math" panose="02040503050406030204" pitchFamily="18" charset="0"/>
                        </a:rPr>
                        <m:t>≥0,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oMath>
                  </m:oMathPara>
                </a14:m>
                <a:endParaRPr lang="en-US" altLang="zh-CN" dirty="0"/>
              </a:p>
              <a:p>
                <a:endParaRPr lang="en-US" altLang="zh-CN" dirty="0"/>
              </a:p>
              <a:p>
                <a:r>
                  <a:rPr lang="zh-CN" altLang="en-US" dirty="0"/>
                  <a:t>（实际上面</a:t>
                </a:r>
                <a:r>
                  <a:rPr lang="en-US" altLang="zh-CN" dirty="0"/>
                  <a:t>2</a:t>
                </a:r>
                <a:r>
                  <a:rPr lang="zh-CN" altLang="en-US" dirty="0"/>
                  <a:t>，</a:t>
                </a:r>
                <a:r>
                  <a:rPr lang="en-US" altLang="zh-CN" dirty="0"/>
                  <a:t>3</a:t>
                </a:r>
                <a:r>
                  <a:rPr lang="zh-CN" altLang="en-US" dirty="0"/>
                  <a:t>两个约束形式相同，只是当</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时</m:t>
                    </m:r>
                  </m:oMath>
                </a14:m>
                <a:r>
                  <a:rPr lang="zh-CN" altLang="en-US" dirty="0"/>
                  <a:t>，结果有不同）</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4233467"/>
              </a:xfrm>
              <a:prstGeom prst="rect">
                <a:avLst/>
              </a:prstGeom>
              <a:blipFill rotWithShape="0">
                <a:blip r:embed="rId2"/>
                <a:stretch>
                  <a:fillRect l="-731" t="-1009" b="-14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5641145"/>
                <a:ext cx="7515922" cy="369332"/>
              </a:xfrm>
              <a:prstGeom prst="rect">
                <a:avLst/>
              </a:prstGeom>
              <a:noFill/>
            </p:spPr>
            <p:txBody>
              <a:bodyPr wrap="square" rtlCol="0">
                <a:spAutoFit/>
              </a:bodyPr>
              <a:lstStyle/>
              <a:p>
                <a:r>
                  <a:rPr lang="zh-CN" altLang="en-US" dirty="0"/>
                  <a:t>注意：由于隐含的斜对称性，</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𝑖</m:t>
                        </m:r>
                      </m:sub>
                    </m:sSub>
                  </m:oMath>
                </a14:m>
                <a:r>
                  <a:rPr lang="zh-CN" altLang="en-US" dirty="0"/>
                  <a:t>的约束与约束三等价</a:t>
                </a:r>
              </a:p>
            </p:txBody>
          </p:sp>
        </mc:Choice>
        <mc:Fallback xmlns="">
          <p:sp>
            <p:nvSpPr>
              <p:cNvPr id="3" name="文本框 2"/>
              <p:cNvSpPr txBox="1">
                <a:spLocks noRot="1" noChangeAspect="1" noMove="1" noResize="1" noEditPoints="1" noAdjustHandles="1" noChangeArrowheads="1" noChangeShapeType="1" noTextEdit="1"/>
              </p:cNvSpPr>
              <p:nvPr/>
            </p:nvSpPr>
            <p:spPr>
              <a:xfrm>
                <a:off x="814039" y="5641145"/>
                <a:ext cx="7515922" cy="369332"/>
              </a:xfrm>
              <a:prstGeom prst="rect">
                <a:avLst/>
              </a:prstGeom>
              <a:blipFill rotWithShape="0">
                <a:blip r:embed="rId3"/>
                <a:stretch>
                  <a:fillRect l="-731" t="-9836" b="-229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002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p:sp>
        <p:nvSpPr>
          <p:cNvPr id="6" name="文本框 5"/>
          <p:cNvSpPr txBox="1"/>
          <p:nvPr/>
        </p:nvSpPr>
        <p:spPr>
          <a:xfrm>
            <a:off x="814039" y="1182029"/>
            <a:ext cx="7515922" cy="369332"/>
          </a:xfrm>
          <a:prstGeom prst="rect">
            <a:avLst/>
          </a:prstGeom>
          <a:noFill/>
        </p:spPr>
        <p:txBody>
          <a:bodyPr wrap="square" rtlCol="0">
            <a:spAutoFit/>
          </a:bodyPr>
          <a:lstStyle/>
          <a:p>
            <a:r>
              <a:rPr lang="zh-CN" altLang="en-US" dirty="0"/>
              <a:t>回顾课件</a:t>
            </a:r>
            <a:r>
              <a:rPr lang="en-US" altLang="zh-CN" dirty="0"/>
              <a:t>Lec9.pdf</a:t>
            </a:r>
            <a:r>
              <a:rPr lang="zh-CN" altLang="en-US" dirty="0"/>
              <a:t>，</a:t>
            </a:r>
            <a:r>
              <a:rPr lang="en-US" altLang="zh-CN" dirty="0"/>
              <a:t>Page 11.</a:t>
            </a:r>
            <a:endParaRPr lang="zh-CN" altLang="en-US" dirty="0"/>
          </a:p>
        </p:txBody>
      </p:sp>
      <mc:AlternateContent xmlns:mc="http://schemas.openxmlformats.org/markup-compatibility/2006" xmlns:a14="http://schemas.microsoft.com/office/drawing/2010/main">
        <mc:Choice Requires="a14">
          <p:sp>
            <p:nvSpPr>
              <p:cNvPr id="3" name="文本框 2"/>
              <p:cNvSpPr txBox="1"/>
              <p:nvPr/>
            </p:nvSpPr>
            <p:spPr>
              <a:xfrm>
                <a:off x="814040" y="1977081"/>
                <a:ext cx="2892988"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𝑥</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oMath>
                  </m:oMathPara>
                </a14:m>
                <a:endParaRPr lang="en-US" altLang="zh-CN"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40" y="1977081"/>
                <a:ext cx="2892988" cy="1200329"/>
              </a:xfrm>
              <a:prstGeom prst="rect">
                <a:avLst/>
              </a:prstGeom>
              <a:blipFill>
                <a:blip r:embed="rId2"/>
                <a:stretch>
                  <a:fillRect l="-18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5436973" y="1977081"/>
                <a:ext cx="2892988"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𝑦</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≥0</m:t>
                      </m:r>
                    </m:oMath>
                  </m:oMathPara>
                </a14:m>
                <a:endParaRPr lang="en-US" altLang="zh-CN"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5436973" y="1977081"/>
                <a:ext cx="2892988" cy="1200329"/>
              </a:xfrm>
              <a:prstGeom prst="rect">
                <a:avLst/>
              </a:prstGeom>
              <a:blipFill>
                <a:blip r:embed="rId3"/>
                <a:stretch>
                  <a:fillRect l="-1899" b="-1523"/>
                </a:stretch>
              </a:blipFill>
            </p:spPr>
            <p:txBody>
              <a:bodyPr/>
              <a:lstStyle/>
              <a:p>
                <a:r>
                  <a:rPr lang="zh-CN" altLang="en-US">
                    <a:noFill/>
                  </a:rPr>
                  <a:t> </a:t>
                </a:r>
              </a:p>
            </p:txBody>
          </p:sp>
        </mc:Fallback>
      </mc:AlternateContent>
      <p:sp>
        <p:nvSpPr>
          <p:cNvPr id="5" name="右箭头 4"/>
          <p:cNvSpPr/>
          <p:nvPr/>
        </p:nvSpPr>
        <p:spPr>
          <a:xfrm>
            <a:off x="3707027" y="1977081"/>
            <a:ext cx="1729946" cy="1200329"/>
          </a:xfrm>
          <a:prstGeom prst="rightArrow">
            <a:avLst>
              <a:gd name="adj1" fmla="val 62353"/>
              <a:gd name="adj2" fmla="val 56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设置对偶变量</a:t>
            </a:r>
          </a:p>
        </p:txBody>
      </p:sp>
      <mc:AlternateContent xmlns:mc="http://schemas.openxmlformats.org/markup-compatibility/2006" xmlns:a14="http://schemas.microsoft.com/office/drawing/2010/main">
        <mc:Choice Requires="a14">
          <p:sp>
            <p:nvSpPr>
              <p:cNvPr id="7" name="文本框 6"/>
              <p:cNvSpPr txBox="1"/>
              <p:nvPr/>
            </p:nvSpPr>
            <p:spPr>
              <a:xfrm>
                <a:off x="814039" y="4003589"/>
                <a:ext cx="7515922" cy="1200329"/>
              </a:xfrm>
              <a:prstGeom prst="rect">
                <a:avLst/>
              </a:prstGeom>
              <a:noFill/>
            </p:spPr>
            <p:txBody>
              <a:bodyPr wrap="square" rtlCol="0">
                <a:spAutoFit/>
              </a:bodyPr>
              <a:lstStyle/>
              <a:p>
                <a:r>
                  <a:rPr lang="zh-CN" altLang="en-US" dirty="0"/>
                  <a:t>补充定义：如果</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zh-CN" altLang="en-US" i="1">
                        <a:latin typeface="Cambria Math" panose="02040503050406030204" pitchFamily="18" charset="0"/>
                        <a:ea typeface="Cambria Math" panose="02040503050406030204" pitchFamily="18" charset="0"/>
                      </a:rPr>
                      <m:t>，</m:t>
                    </m:r>
                  </m:oMath>
                </a14:m>
                <a:r>
                  <a:rPr lang="zh-CN" altLang="en-US" dirty="0">
                    <a:latin typeface="等线" panose="02010600030101010101" pitchFamily="2" charset="-122"/>
                    <a:ea typeface="等线" panose="02010600030101010101" pitchFamily="2" charset="-122"/>
                  </a:rPr>
                  <a:t>记</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𝑖</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=0</m:t>
                    </m:r>
                  </m:oMath>
                </a14:m>
                <a:endParaRPr lang="en-US" altLang="zh-CN" dirty="0"/>
              </a:p>
              <a:p>
                <a:endParaRPr lang="en-US" altLang="zh-CN" dirty="0"/>
              </a:p>
              <a:p>
                <a:r>
                  <a:rPr lang="zh-CN" altLang="en-US" dirty="0"/>
                  <a:t>对约束一，设对偶变量为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𝑢𝑣</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rPr>
                      <m:t>)</m:t>
                    </m:r>
                  </m:oMath>
                </a14:m>
                <a:endParaRPr lang="en-US" altLang="zh-CN" dirty="0"/>
              </a:p>
              <a:p>
                <a:r>
                  <a:rPr lang="zh-CN" altLang="en-US" dirty="0"/>
                  <a:t>对约束二和约束三，设对偶变量为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rPr>
                      <m:t>)</m:t>
                    </m:r>
                  </m:oMath>
                </a14:m>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814039" y="4003589"/>
                <a:ext cx="7515922" cy="1200329"/>
              </a:xfrm>
              <a:prstGeom prst="rect">
                <a:avLst/>
              </a:prstGeom>
              <a:blipFill>
                <a:blip r:embed="rId4"/>
                <a:stretch>
                  <a:fillRect l="-731" t="-3046"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560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950517"/>
              </a:xfrm>
              <a:prstGeom prst="rect">
                <a:avLst/>
              </a:prstGeom>
              <a:noFill/>
            </p:spPr>
            <p:txBody>
              <a:bodyPr wrap="square" rtlCol="0">
                <a:spAutoFit/>
              </a:bodyPr>
              <a:lstStyle/>
              <a:p>
                <a:r>
                  <a:rPr lang="zh-CN" altLang="en-US" dirty="0"/>
                  <a:t>从而对偶问题的目标函数如下：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r>
                            <a:rPr lang="en-US" altLang="zh-CN" b="0" i="0" smtClean="0">
                              <a:latin typeface="Cambria Math" panose="02040503050406030204" pitchFamily="18" charset="0"/>
                            </a:rPr>
                            <m:t>   </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func>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𝑠</m:t>
                              </m:r>
                            </m:e>
                            <m:sub>
                              <m:r>
                                <a:rPr lang="en-US" altLang="zh-CN" b="0" i="1" smtClean="0">
                                  <a:latin typeface="Cambria Math" panose="02040503050406030204" pitchFamily="18" charset="0"/>
                                  <a:ea typeface="Cambria Math" panose="02040503050406030204" pitchFamily="18" charset="0"/>
                                </a:rPr>
                                <m:t>𝑖</m:t>
                              </m:r>
                            </m:sub>
                          </m:sSub>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𝑢𝑣</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950517"/>
              </a:xfrm>
              <a:prstGeom prst="rect">
                <a:avLst/>
              </a:prstGeom>
              <a:blipFill rotWithShape="0">
                <a:blip r:embed="rId2"/>
                <a:stretch>
                  <a:fillRect l="-731" t="-4487" b="-44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3202752"/>
                <a:ext cx="7515922" cy="2086469"/>
              </a:xfrm>
              <a:prstGeom prst="rect">
                <a:avLst/>
              </a:prstGeom>
              <a:noFill/>
            </p:spPr>
            <p:txBody>
              <a:bodyPr wrap="square" rtlCol="0">
                <a:spAutoFit/>
              </a:bodyPr>
              <a:lstStyle/>
              <a:p>
                <a:r>
                  <a:rPr lang="zh-CN" altLang="en-US" dirty="0"/>
                  <a:t>对于不为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zh-CN" altLang="en-US" i="1">
                        <a:latin typeface="Cambria Math" panose="02040503050406030204" pitchFamily="18" charset="0"/>
                      </a:rPr>
                      <m:t>的</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r>
                      <a:rPr lang="zh-CN" altLang="en-US" i="1">
                        <a:latin typeface="Cambria Math" panose="02040503050406030204" pitchFamily="18" charset="0"/>
                      </a:rPr>
                      <m:t>，</m:t>
                    </m:r>
                  </m:oMath>
                </a14:m>
                <a:r>
                  <a:rPr lang="zh-CN" altLang="en-US" dirty="0"/>
                  <a:t>有：</a:t>
                </a:r>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𝑢𝑣</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𝑖𝑢</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𝑖𝑣</m:t>
                          </m:r>
                        </m:sub>
                      </m:sSub>
                      <m:r>
                        <a:rPr lang="en-US" altLang="zh-CN" i="1">
                          <a:latin typeface="Cambria Math" panose="02040503050406030204" pitchFamily="18" charset="0"/>
                          <a:ea typeface="Cambria Math" panose="02040503050406030204" pitchFamily="18" charset="0"/>
                        </a:rPr>
                        <m:t>≤0,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oMath>
                  </m:oMathPara>
                </a14:m>
                <a:endParaRPr lang="en-US" altLang="zh-CN" i="1" dirty="0"/>
              </a:p>
              <a:p>
                <a:endParaRPr lang="en-US" altLang="zh-CN" dirty="0"/>
              </a:p>
              <a:p>
                <a:r>
                  <a:rPr lang="zh-CN" altLang="en-US" dirty="0"/>
                  <a:t>特别地，如果</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有</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𝑣</m:t>
                        </m:r>
                      </m:e>
                    </m:d>
                  </m:oMath>
                </a14:m>
                <a:r>
                  <a:rPr lang="zh-CN" altLang="en-US" dirty="0"/>
                  <a:t>恒为</a:t>
                </a:r>
                <a:r>
                  <a:rPr lang="en-US" altLang="zh-CN" dirty="0"/>
                  <a:t>0</a:t>
                </a:r>
                <a:r>
                  <a:rPr lang="zh-CN" altLang="en-US" dirty="0"/>
                  <a:t>，即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𝑖𝑢</m:t>
                        </m:r>
                      </m:sub>
                    </m:sSub>
                    <m:r>
                      <a:rPr lang="en-US" altLang="zh-CN" i="1">
                        <a:latin typeface="Cambria Math" panose="02040503050406030204" pitchFamily="18" charset="0"/>
                      </a:rPr>
                      <m:t>=0</m:t>
                    </m:r>
                  </m:oMath>
                </a14:m>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𝑣</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𝑖𝑣</m:t>
                          </m:r>
                        </m:sub>
                      </m:sSub>
                      <m:r>
                        <a:rPr lang="en-US" altLang="zh-CN" i="1">
                          <a:latin typeface="Cambria Math" panose="02040503050406030204" pitchFamily="18" charset="0"/>
                          <a:ea typeface="Cambria Math" panose="02040503050406030204" pitchFamily="18" charset="0"/>
                        </a:rPr>
                        <m:t>≤0,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oMath>
                  </m:oMathPara>
                </a14:m>
                <a:endParaRPr lang="en-US" altLang="zh-CN" dirty="0"/>
              </a:p>
              <a:p>
                <a:r>
                  <a:rPr lang="zh-CN" altLang="en-US" dirty="0"/>
                  <a:t>如果</a:t>
                </a:r>
                <a14:m>
                  <m:oMath xmlns:m="http://schemas.openxmlformats.org/officeDocument/2006/math">
                    <m:r>
                      <a:rPr lang="en-US" altLang="zh-CN" i="1">
                        <a:latin typeface="Cambria Math" panose="02040503050406030204" pitchFamily="18" charset="0"/>
                      </a:rPr>
                      <m:t>𝑣</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有</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𝑢</m:t>
                        </m:r>
                      </m:e>
                    </m:d>
                    <m:r>
                      <a:rPr lang="zh-CN" altLang="en-US" i="1" dirty="0">
                        <a:latin typeface="Cambria Math" panose="02040503050406030204" pitchFamily="18" charset="0"/>
                      </a:rPr>
                      <m:t>恒为</m:t>
                    </m:r>
                    <m:r>
                      <a:rPr lang="en-US" altLang="zh-CN" i="1" dirty="0">
                        <a:latin typeface="Cambria Math" panose="02040503050406030204" pitchFamily="18" charset="0"/>
                      </a:rPr>
                      <m:t>0</m:t>
                    </m:r>
                    <m:r>
                      <a:rPr lang="zh-CN" altLang="en-US" i="1" dirty="0">
                        <a:latin typeface="Cambria Math" panose="02040503050406030204" pitchFamily="18" charset="0"/>
                      </a:rPr>
                      <m:t>，即</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𝑖𝑣</m:t>
                        </m:r>
                      </m:sub>
                    </m:sSub>
                    <m:r>
                      <a:rPr lang="en-US" altLang="zh-CN" i="1">
                        <a:latin typeface="Cambria Math" panose="02040503050406030204" pitchFamily="18" charset="0"/>
                      </a:rPr>
                      <m:t>=0</m:t>
                    </m:r>
                    <m:r>
                      <a:rPr lang="zh-CN" altLang="en-US" i="1" dirty="0">
                        <a:latin typeface="Cambria Math" panose="02040503050406030204" pitchFamily="18" charset="0"/>
                      </a:rPr>
                      <m:t>：</m:t>
                    </m:r>
                  </m:oMath>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𝑖𝑢</m:t>
                          </m:r>
                        </m:sub>
                      </m:sSub>
                      <m:r>
                        <a:rPr lang="en-US" altLang="zh-CN" i="1">
                          <a:latin typeface="Cambria Math" panose="02040503050406030204" pitchFamily="18" charset="0"/>
                          <a:ea typeface="Cambria Math" panose="02040503050406030204" pitchFamily="18" charset="0"/>
                        </a:rPr>
                        <m:t>≤0,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oMath>
                  </m:oMathPara>
                </a14:m>
                <a:endParaRPr lang="en-US" altLang="zh-CN" i="1"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3202752"/>
                <a:ext cx="7515922" cy="2086469"/>
              </a:xfrm>
              <a:prstGeom prst="rect">
                <a:avLst/>
              </a:prstGeom>
              <a:blipFill rotWithShape="0">
                <a:blip r:embed="rId3"/>
                <a:stretch>
                  <a:fillRect l="-731" t="-1749" b="-583"/>
                </a:stretch>
              </a:blipFill>
            </p:spPr>
            <p:txBody>
              <a:bodyPr/>
              <a:lstStyle/>
              <a:p>
                <a:r>
                  <a:rPr lang="zh-CN" altLang="en-US">
                    <a:noFill/>
                  </a:rPr>
                  <a:t> </a:t>
                </a:r>
              </a:p>
            </p:txBody>
          </p:sp>
        </mc:Fallback>
      </mc:AlternateContent>
      <p:sp>
        <p:nvSpPr>
          <p:cNvPr id="4" name="文本框 3"/>
          <p:cNvSpPr txBox="1"/>
          <p:nvPr/>
        </p:nvSpPr>
        <p:spPr>
          <a:xfrm>
            <a:off x="814039" y="2482983"/>
            <a:ext cx="7515922" cy="369332"/>
          </a:xfrm>
          <a:prstGeom prst="rect">
            <a:avLst/>
          </a:prstGeom>
          <a:noFill/>
        </p:spPr>
        <p:txBody>
          <a:bodyPr wrap="square" rtlCol="0">
            <a:spAutoFit/>
          </a:bodyPr>
          <a:lstStyle/>
          <a:p>
            <a:r>
              <a:rPr lang="zh-CN" altLang="en-US" dirty="0"/>
              <a:t>进一步考虑约束</a:t>
            </a:r>
          </a:p>
        </p:txBody>
      </p:sp>
    </p:spTree>
    <p:extLst>
      <p:ext uri="{BB962C8B-B14F-4D97-AF65-F5344CB8AC3E}">
        <p14:creationId xmlns:p14="http://schemas.microsoft.com/office/powerpoint/2010/main" val="48015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mc:Choice xmlns:a14="http://schemas.microsoft.com/office/drawing/2010/main" Requires="a14">
          <p:sp>
            <p:nvSpPr>
              <p:cNvPr id="6" name="文本框 5"/>
              <p:cNvSpPr txBox="1"/>
              <p:nvPr/>
            </p:nvSpPr>
            <p:spPr>
              <a:xfrm>
                <a:off x="814039" y="1182029"/>
                <a:ext cx="7515922" cy="2112886"/>
              </a:xfrm>
              <a:prstGeom prst="rect">
                <a:avLst/>
              </a:prstGeom>
              <a:noFill/>
              <a:ln w="0">
                <a:noFill/>
              </a:ln>
            </p:spPr>
            <p:txBody>
              <a:bodyPr wrap="square" rtlCol="0">
                <a:spAutoFit/>
              </a:bodyPr>
              <a:lstStyle/>
              <a:p>
                <a:r>
                  <a:rPr lang="zh-CN" altLang="en-US" dirty="0"/>
                  <a:t>从而，多商品流问题的对偶问题如下：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r>
                            <a:rPr lang="en-US" altLang="zh-CN">
                              <a:latin typeface="Cambria Math" panose="02040503050406030204" pitchFamily="18" charset="0"/>
                            </a:rPr>
                            <m:t>   </m:t>
                          </m:r>
                        </m:fName>
                        <m:e>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e>
                      </m:func>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𝑢𝑣</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𝑠</m:t>
                              </m:r>
                            </m:e>
                            <m:sub>
                              <m:r>
                                <a:rPr lang="en-US" altLang="zh-CN" i="1">
                                  <a:latin typeface="Cambria Math" panose="02040503050406030204" pitchFamily="18" charset="0"/>
                                  <a:ea typeface="Cambria Math" panose="02040503050406030204" pitchFamily="18" charset="0"/>
                                </a:rPr>
                                <m:t>𝑖</m:t>
                              </m:r>
                            </m:sub>
                          </m:sSub>
                        </m:sub>
                      </m:sSub>
                    </m:oMath>
                  </m:oMathPara>
                </a14:m>
                <a:endParaRPr lang="en-US" altLang="zh-CN" dirty="0"/>
              </a:p>
              <a:p>
                <a:r>
                  <a:rPr lang="en-US" altLang="zh-CN" dirty="0"/>
                  <a:t>s.t.</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𝑢𝑣</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𝑖𝑢</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𝑖𝑣</m:t>
                          </m:r>
                        </m:sub>
                      </m:sSub>
                      <m:r>
                        <a:rPr lang="en-US" altLang="zh-CN" i="1">
                          <a:latin typeface="Cambria Math" panose="02040503050406030204" pitchFamily="18" charset="0"/>
                          <a:ea typeface="Cambria Math" panose="02040503050406030204" pitchFamily="18" charset="0"/>
                        </a:rPr>
                        <m:t>≤0,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oMath>
                  </m:oMathPara>
                </a14:m>
                <a:endParaRPr lang="en-US" altLang="zh-CN" i="1"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𝑣</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𝑖𝑣</m:t>
                          </m:r>
                        </m:sub>
                      </m:sSub>
                      <m:r>
                        <a:rPr lang="en-US" altLang="zh-CN" i="1">
                          <a:latin typeface="Cambria Math" panose="02040503050406030204" pitchFamily="18" charset="0"/>
                          <a:ea typeface="Cambria Math" panose="02040503050406030204" pitchFamily="18" charset="0"/>
                        </a:rPr>
                        <m:t>≤0,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𝑖𝑢</m:t>
                          </m:r>
                        </m:sub>
                      </m:sSub>
                      <m:r>
                        <a:rPr lang="en-US" altLang="zh-CN" i="1">
                          <a:latin typeface="Cambria Math" panose="02040503050406030204" pitchFamily="18" charset="0"/>
                          <a:ea typeface="Cambria Math" panose="02040503050406030204" pitchFamily="18" charset="0"/>
                        </a:rPr>
                        <m:t>≤0,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oMath>
                  </m:oMathPara>
                </a14:m>
                <a:endParaRPr lang="en-US" altLang="zh-CN" i="1"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𝑢𝑣</m:t>
                          </m:r>
                        </m:sub>
                      </m:sSub>
                      <m:r>
                        <a:rPr lang="en-US" altLang="zh-CN" i="1">
                          <a:latin typeface="Cambria Math" panose="02040503050406030204" pitchFamily="18" charset="0"/>
                          <a:ea typeface="Cambria Math" panose="02040503050406030204" pitchFamily="18" charset="0"/>
                        </a:rPr>
                        <m:t>≥0,  (</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oMath>
                  </m:oMathPara>
                </a14:m>
                <a:endParaRPr lang="en-US" altLang="zh-CN" dirty="0"/>
              </a:p>
            </p:txBody>
          </p:sp>
        </mc:Choice>
        <mc:Fallback>
          <p:sp>
            <p:nvSpPr>
              <p:cNvPr id="6" name="文本框 5"/>
              <p:cNvSpPr txBox="1">
                <a:spLocks noRot="1" noChangeAspect="1" noMove="1" noResize="1" noEditPoints="1" noAdjustHandles="1" noChangeArrowheads="1" noChangeShapeType="1" noTextEdit="1"/>
              </p:cNvSpPr>
              <p:nvPr/>
            </p:nvSpPr>
            <p:spPr>
              <a:xfrm>
                <a:off x="814039" y="1182029"/>
                <a:ext cx="7515922" cy="2112886"/>
              </a:xfrm>
              <a:prstGeom prst="rect">
                <a:avLst/>
              </a:prstGeom>
              <a:blipFill>
                <a:blip r:embed="rId2"/>
                <a:stretch>
                  <a:fillRect l="-506" t="-1198" b="-1796"/>
                </a:stretch>
              </a:blipFill>
              <a:ln w="0">
                <a:noFill/>
              </a:ln>
            </p:spPr>
            <p:txBody>
              <a:bodyPr/>
              <a:lstStyle/>
              <a:p>
                <a:r>
                  <a:rPr lang="zh-CN" altLang="en-US">
                    <a:noFill/>
                  </a:rPr>
                  <a:t> </a:t>
                </a:r>
              </a:p>
            </p:txBody>
          </p:sp>
        </mc:Fallback>
      </mc:AlternateContent>
      <p:sp>
        <p:nvSpPr>
          <p:cNvPr id="4" name="文本框 3"/>
          <p:cNvSpPr txBox="1"/>
          <p:nvPr/>
        </p:nvSpPr>
        <p:spPr>
          <a:xfrm>
            <a:off x="814039" y="3618165"/>
            <a:ext cx="7515922" cy="369332"/>
          </a:xfrm>
          <a:prstGeom prst="rect">
            <a:avLst/>
          </a:prstGeom>
          <a:noFill/>
        </p:spPr>
        <p:txBody>
          <a:bodyPr wrap="square" rtlCol="0">
            <a:spAutoFit/>
          </a:bodyPr>
          <a:lstStyle/>
          <a:p>
            <a:r>
              <a:rPr lang="zh-CN" altLang="en-US" dirty="0"/>
              <a:t>此题的结果也不唯一，言之成理即可。</a:t>
            </a:r>
          </a:p>
        </p:txBody>
      </p:sp>
    </p:spTree>
    <p:extLst>
      <p:ext uri="{BB962C8B-B14F-4D97-AF65-F5344CB8AC3E}">
        <p14:creationId xmlns:p14="http://schemas.microsoft.com/office/powerpoint/2010/main" val="1731305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6</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585323"/>
              </a:xfrm>
              <a:prstGeom prst="rect">
                <a:avLst/>
              </a:prstGeom>
              <a:noFill/>
              <a:ln w="19050">
                <a:solidFill>
                  <a:schemeClr val="accent1">
                    <a:shade val="50000"/>
                  </a:schemeClr>
                </a:solidFill>
              </a:ln>
            </p:spPr>
            <p:txBody>
              <a:bodyPr wrap="square" rtlCol="0">
                <a:spAutoFit/>
              </a:bodyPr>
              <a:lstStyle/>
              <a:p>
                <a:r>
                  <a:rPr lang="zh-CN" altLang="en-US" dirty="0"/>
                  <a:t>问题：对偶单纯形算法</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r>
                            <a:rPr lang="en-US" altLang="zh-CN" i="1">
                              <a:latin typeface="Cambria Math" panose="02040503050406030204" pitchFamily="18" charset="0"/>
                            </a:rPr>
                            <m:t>−7</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+7</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−6</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5</m:t>
                              </m:r>
                            </m:sub>
                          </m:sSub>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=−3</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=4</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6</m:t>
                          </m:r>
                        </m:sub>
                      </m:sSub>
                      <m:r>
                        <a:rPr lang="en-US" altLang="zh-CN" b="0" i="1" smtClean="0">
                          <a:latin typeface="Cambria Math" panose="02040503050406030204" pitchFamily="18" charset="0"/>
                        </a:rPr>
                        <m:t>=12</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=1,2,…,6)</m:t>
                      </m:r>
                    </m:oMath>
                  </m:oMathPara>
                </a14:m>
                <a:endParaRPr lang="en-US" altLang="zh-CN" dirty="0"/>
              </a:p>
              <a:p>
                <a:r>
                  <a:rPr lang="zh-CN" altLang="en-US" dirty="0"/>
                  <a:t>用对偶单纯性算法求解上述问题。</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585323"/>
              </a:xfrm>
              <a:prstGeom prst="rect">
                <a:avLst/>
              </a:prstGeom>
              <a:blipFill>
                <a:blip r:embed="rId3"/>
                <a:stretch>
                  <a:fillRect l="-648" t="-1171" b="-2342"/>
                </a:stretch>
              </a:blipFill>
              <a:ln w="19050">
                <a:solidFill>
                  <a:schemeClr val="accent1">
                    <a:shade val="50000"/>
                  </a:schemeClr>
                </a:solidFill>
              </a:ln>
            </p:spPr>
            <p:txBody>
              <a:bodyPr/>
              <a:lstStyle/>
              <a:p>
                <a:r>
                  <a:rPr lang="zh-CN" altLang="en-US">
                    <a:noFill/>
                  </a:rPr>
                  <a:t> </a:t>
                </a:r>
              </a:p>
            </p:txBody>
          </p:sp>
        </mc:Fallback>
      </mc:AlternateContent>
      <p:sp>
        <p:nvSpPr>
          <p:cNvPr id="3" name="文本框 2"/>
          <p:cNvSpPr txBox="1"/>
          <p:nvPr/>
        </p:nvSpPr>
        <p:spPr>
          <a:xfrm>
            <a:off x="827903" y="4117789"/>
            <a:ext cx="7502058" cy="369332"/>
          </a:xfrm>
          <a:prstGeom prst="rect">
            <a:avLst/>
          </a:prstGeom>
          <a:noFill/>
        </p:spPr>
        <p:txBody>
          <a:bodyPr wrap="square" rtlCol="0">
            <a:spAutoFit/>
          </a:bodyPr>
          <a:lstStyle/>
          <a:p>
            <a:r>
              <a:rPr lang="zh-CN" altLang="en-US" dirty="0"/>
              <a:t>解：</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599623466"/>
              </p:ext>
            </p:extLst>
          </p:nvPr>
        </p:nvGraphicFramePr>
        <p:xfrm>
          <a:off x="1530932" y="4117789"/>
          <a:ext cx="6096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417335100"/>
                    </a:ext>
                  </a:extLst>
                </a:gridCol>
                <a:gridCol w="762000">
                  <a:extLst>
                    <a:ext uri="{9D8B030D-6E8A-4147-A177-3AD203B41FA5}">
                      <a16:colId xmlns:a16="http://schemas.microsoft.com/office/drawing/2014/main" val="4055311762"/>
                    </a:ext>
                  </a:extLst>
                </a:gridCol>
                <a:gridCol w="762000">
                  <a:extLst>
                    <a:ext uri="{9D8B030D-6E8A-4147-A177-3AD203B41FA5}">
                      <a16:colId xmlns:a16="http://schemas.microsoft.com/office/drawing/2014/main" val="232658559"/>
                    </a:ext>
                  </a:extLst>
                </a:gridCol>
                <a:gridCol w="762000">
                  <a:extLst>
                    <a:ext uri="{9D8B030D-6E8A-4147-A177-3AD203B41FA5}">
                      <a16:colId xmlns:a16="http://schemas.microsoft.com/office/drawing/2014/main" val="4035690090"/>
                    </a:ext>
                  </a:extLst>
                </a:gridCol>
                <a:gridCol w="762000">
                  <a:extLst>
                    <a:ext uri="{9D8B030D-6E8A-4147-A177-3AD203B41FA5}">
                      <a16:colId xmlns:a16="http://schemas.microsoft.com/office/drawing/2014/main" val="4024244422"/>
                    </a:ext>
                  </a:extLst>
                </a:gridCol>
                <a:gridCol w="762000">
                  <a:extLst>
                    <a:ext uri="{9D8B030D-6E8A-4147-A177-3AD203B41FA5}">
                      <a16:colId xmlns:a16="http://schemas.microsoft.com/office/drawing/2014/main" val="3404220381"/>
                    </a:ext>
                  </a:extLst>
                </a:gridCol>
                <a:gridCol w="762000">
                  <a:extLst>
                    <a:ext uri="{9D8B030D-6E8A-4147-A177-3AD203B41FA5}">
                      <a16:colId xmlns:a16="http://schemas.microsoft.com/office/drawing/2014/main" val="1605460571"/>
                    </a:ext>
                  </a:extLst>
                </a:gridCol>
                <a:gridCol w="762000">
                  <a:extLst>
                    <a:ext uri="{9D8B030D-6E8A-4147-A177-3AD203B41FA5}">
                      <a16:colId xmlns:a16="http://schemas.microsoft.com/office/drawing/2014/main" val="170349807"/>
                    </a:ext>
                  </a:extLst>
                </a:gridCol>
              </a:tblGrid>
              <a:tr h="370840">
                <a:tc>
                  <a:txBody>
                    <a:bodyPr/>
                    <a:lstStyle/>
                    <a:p>
                      <a:pPr algn="ctr" fontAlgn="b"/>
                      <a:r>
                        <a:rPr lang="zh-CN" altLang="en-US" sz="16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b"/>
                </a:tc>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x1</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x2</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x3</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x4</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x5</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x6</a:t>
                      </a:r>
                    </a:p>
                  </a:txBody>
                  <a:tcPr marL="9525" marR="9525" marT="9525" marB="0" anchor="b"/>
                </a:tc>
                <a:tc>
                  <a:txBody>
                    <a:bodyPr/>
                    <a:lstStyle/>
                    <a:p>
                      <a:pPr algn="ctr" fontAlgn="b"/>
                      <a:r>
                        <a:rPr lang="zh-CN" altLang="en-US" sz="16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b"/>
                </a:tc>
                <a:extLst>
                  <a:ext uri="{0D108BD9-81ED-4DB2-BD59-A6C34878D82A}">
                    <a16:rowId xmlns:a16="http://schemas.microsoft.com/office/drawing/2014/main" val="3179639893"/>
                  </a:ext>
                </a:extLst>
              </a:tr>
              <a:tr h="370840">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Basis</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-7</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7</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-6</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-z=0</a:t>
                      </a:r>
                    </a:p>
                  </a:txBody>
                  <a:tcPr marL="9525" marR="9525" marT="9525" marB="0" anchor="b"/>
                </a:tc>
                <a:extLst>
                  <a:ext uri="{0D108BD9-81ED-4DB2-BD59-A6C34878D82A}">
                    <a16:rowId xmlns:a16="http://schemas.microsoft.com/office/drawing/2014/main" val="2213211859"/>
                  </a:ext>
                </a:extLst>
              </a:tr>
              <a:tr h="370840">
                <a:tc>
                  <a:txBody>
                    <a:bodyPr/>
                    <a:lstStyle/>
                    <a:p>
                      <a:pPr algn="ctr" fontAlgn="b"/>
                      <a:r>
                        <a:rPr lang="zh-CN" altLang="en-US" sz="16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b"/>
                </a:tc>
                <a:extLst>
                  <a:ext uri="{0D108BD9-81ED-4DB2-BD59-A6C34878D82A}">
                    <a16:rowId xmlns:a16="http://schemas.microsoft.com/office/drawing/2014/main" val="1683283018"/>
                  </a:ext>
                </a:extLst>
              </a:tr>
              <a:tr h="370840">
                <a:tc>
                  <a:txBody>
                    <a:bodyPr/>
                    <a:lstStyle/>
                    <a:p>
                      <a:pPr algn="ctr" fontAlgn="b"/>
                      <a:r>
                        <a:rPr lang="zh-CN" altLang="en-US" sz="16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b"/>
                </a:tc>
                <a:extLst>
                  <a:ext uri="{0D108BD9-81ED-4DB2-BD59-A6C34878D82A}">
                    <a16:rowId xmlns:a16="http://schemas.microsoft.com/office/drawing/2014/main" val="3737601425"/>
                  </a:ext>
                </a:extLst>
              </a:tr>
              <a:tr h="370840">
                <a:tc>
                  <a:txBody>
                    <a:bodyPr/>
                    <a:lstStyle/>
                    <a:p>
                      <a:pPr algn="ctr" fontAlgn="b"/>
                      <a:r>
                        <a:rPr lang="zh-CN" altLang="en-US" sz="16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12</a:t>
                      </a:r>
                    </a:p>
                  </a:txBody>
                  <a:tcPr marL="9525" marR="9525" marT="9525" marB="0" anchor="b"/>
                </a:tc>
                <a:extLst>
                  <a:ext uri="{0D108BD9-81ED-4DB2-BD59-A6C34878D82A}">
                    <a16:rowId xmlns:a16="http://schemas.microsoft.com/office/drawing/2014/main" val="3227730282"/>
                  </a:ext>
                </a:extLst>
              </a:tr>
            </a:tbl>
          </a:graphicData>
        </a:graphic>
      </p:graphicFrame>
    </p:spTree>
    <p:extLst>
      <p:ext uri="{BB962C8B-B14F-4D97-AF65-F5344CB8AC3E}">
        <p14:creationId xmlns:p14="http://schemas.microsoft.com/office/powerpoint/2010/main" val="138272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6</a:t>
            </a:r>
            <a:endParaRPr lang="zh-CN" altLang="en-US" sz="16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601" y="1182029"/>
            <a:ext cx="6258798" cy="4763165"/>
          </a:xfrm>
          <a:prstGeom prst="rect">
            <a:avLst/>
          </a:prstGeom>
        </p:spPr>
      </p:pic>
    </p:spTree>
    <p:extLst>
      <p:ext uri="{BB962C8B-B14F-4D97-AF65-F5344CB8AC3E}">
        <p14:creationId xmlns:p14="http://schemas.microsoft.com/office/powerpoint/2010/main" val="406929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6</a:t>
            </a:r>
            <a:endParaRPr lang="zh-CN" altLang="en-US" sz="1600" dirty="0"/>
          </a:p>
        </p:txBody>
      </p:sp>
      <p:sp>
        <p:nvSpPr>
          <p:cNvPr id="6" name="文本框 5"/>
          <p:cNvSpPr txBox="1"/>
          <p:nvPr/>
        </p:nvSpPr>
        <p:spPr>
          <a:xfrm>
            <a:off x="814039" y="1182029"/>
            <a:ext cx="7515922" cy="369332"/>
          </a:xfrm>
          <a:prstGeom prst="rect">
            <a:avLst/>
          </a:prstGeom>
          <a:noFill/>
        </p:spPr>
        <p:txBody>
          <a:bodyPr wrap="square" rtlCol="0">
            <a:spAutoFit/>
          </a:bodyPr>
          <a:lstStyle/>
          <a:p>
            <a:r>
              <a:rPr lang="en-US" altLang="zh-CN" dirty="0"/>
              <a:t>1. </a:t>
            </a:r>
            <a:r>
              <a:rPr lang="zh-CN" altLang="en-US" dirty="0"/>
              <a:t>确定基变量，初等行变换</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094763973"/>
              </p:ext>
            </p:extLst>
          </p:nvPr>
        </p:nvGraphicFramePr>
        <p:xfrm>
          <a:off x="1524000" y="1574800"/>
          <a:ext cx="6096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721928000"/>
                    </a:ext>
                  </a:extLst>
                </a:gridCol>
                <a:gridCol w="762000">
                  <a:extLst>
                    <a:ext uri="{9D8B030D-6E8A-4147-A177-3AD203B41FA5}">
                      <a16:colId xmlns:a16="http://schemas.microsoft.com/office/drawing/2014/main" val="4220186011"/>
                    </a:ext>
                  </a:extLst>
                </a:gridCol>
                <a:gridCol w="762000">
                  <a:extLst>
                    <a:ext uri="{9D8B030D-6E8A-4147-A177-3AD203B41FA5}">
                      <a16:colId xmlns:a16="http://schemas.microsoft.com/office/drawing/2014/main" val="1403629087"/>
                    </a:ext>
                  </a:extLst>
                </a:gridCol>
                <a:gridCol w="762000">
                  <a:extLst>
                    <a:ext uri="{9D8B030D-6E8A-4147-A177-3AD203B41FA5}">
                      <a16:colId xmlns:a16="http://schemas.microsoft.com/office/drawing/2014/main" val="574228500"/>
                    </a:ext>
                  </a:extLst>
                </a:gridCol>
                <a:gridCol w="762000">
                  <a:extLst>
                    <a:ext uri="{9D8B030D-6E8A-4147-A177-3AD203B41FA5}">
                      <a16:colId xmlns:a16="http://schemas.microsoft.com/office/drawing/2014/main" val="2815347837"/>
                    </a:ext>
                  </a:extLst>
                </a:gridCol>
                <a:gridCol w="762000">
                  <a:extLst>
                    <a:ext uri="{9D8B030D-6E8A-4147-A177-3AD203B41FA5}">
                      <a16:colId xmlns:a16="http://schemas.microsoft.com/office/drawing/2014/main" val="3213701734"/>
                    </a:ext>
                  </a:extLst>
                </a:gridCol>
                <a:gridCol w="762000">
                  <a:extLst>
                    <a:ext uri="{9D8B030D-6E8A-4147-A177-3AD203B41FA5}">
                      <a16:colId xmlns:a16="http://schemas.microsoft.com/office/drawing/2014/main" val="2399431449"/>
                    </a:ext>
                  </a:extLst>
                </a:gridCol>
                <a:gridCol w="762000">
                  <a:extLst>
                    <a:ext uri="{9D8B030D-6E8A-4147-A177-3AD203B41FA5}">
                      <a16:colId xmlns:a16="http://schemas.microsoft.com/office/drawing/2014/main" val="608271946"/>
                    </a:ext>
                  </a:extLst>
                </a:gridCol>
              </a:tblGrid>
              <a:tr h="370840">
                <a:tc>
                  <a:txBody>
                    <a:bodyPr/>
                    <a:lstStyle/>
                    <a:p>
                      <a:pPr algn="ctr" fontAlgn="b"/>
                      <a:r>
                        <a:rPr lang="zh-CN" altLang="en-US" sz="16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b"/>
                </a:tc>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x1</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x2</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x3</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x4</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x5</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x6</a:t>
                      </a:r>
                    </a:p>
                  </a:txBody>
                  <a:tcPr marL="9525" marR="9525" marT="9525" marB="0" anchor="b"/>
                </a:tc>
                <a:tc>
                  <a:txBody>
                    <a:bodyPr/>
                    <a:lstStyle/>
                    <a:p>
                      <a:pPr algn="ctr" fontAlgn="b"/>
                      <a:r>
                        <a:rPr lang="zh-CN" altLang="en-US" sz="16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b"/>
                </a:tc>
                <a:extLst>
                  <a:ext uri="{0D108BD9-81ED-4DB2-BD59-A6C34878D82A}">
                    <a16:rowId xmlns:a16="http://schemas.microsoft.com/office/drawing/2014/main" val="466746984"/>
                  </a:ext>
                </a:extLst>
              </a:tr>
              <a:tr h="370840">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Basis</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-z=18</a:t>
                      </a:r>
                    </a:p>
                  </a:txBody>
                  <a:tcPr marL="9525" marR="9525" marT="9525" marB="0" anchor="b"/>
                </a:tc>
                <a:extLst>
                  <a:ext uri="{0D108BD9-81ED-4DB2-BD59-A6C34878D82A}">
                    <a16:rowId xmlns:a16="http://schemas.microsoft.com/office/drawing/2014/main" val="2218329913"/>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x3</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b"/>
                </a:tc>
                <a:extLst>
                  <a:ext uri="{0D108BD9-81ED-4DB2-BD59-A6C34878D82A}">
                    <a16:rowId xmlns:a16="http://schemas.microsoft.com/office/drawing/2014/main" val="2144288603"/>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x5</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b"/>
                </a:tc>
                <a:extLst>
                  <a:ext uri="{0D108BD9-81ED-4DB2-BD59-A6C34878D82A}">
                    <a16:rowId xmlns:a16="http://schemas.microsoft.com/office/drawing/2014/main" val="1895736104"/>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x6</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12</a:t>
                      </a:r>
                    </a:p>
                  </a:txBody>
                  <a:tcPr marL="9525" marR="9525" marT="9525" marB="0" anchor="b"/>
                </a:tc>
                <a:extLst>
                  <a:ext uri="{0D108BD9-81ED-4DB2-BD59-A6C34878D82A}">
                    <a16:rowId xmlns:a16="http://schemas.microsoft.com/office/drawing/2014/main" val="13064904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557970897"/>
              </p:ext>
            </p:extLst>
          </p:nvPr>
        </p:nvGraphicFramePr>
        <p:xfrm>
          <a:off x="1524000" y="4034579"/>
          <a:ext cx="6096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94111041"/>
                    </a:ext>
                  </a:extLst>
                </a:gridCol>
                <a:gridCol w="762000">
                  <a:extLst>
                    <a:ext uri="{9D8B030D-6E8A-4147-A177-3AD203B41FA5}">
                      <a16:colId xmlns:a16="http://schemas.microsoft.com/office/drawing/2014/main" val="244800115"/>
                    </a:ext>
                  </a:extLst>
                </a:gridCol>
                <a:gridCol w="762000">
                  <a:extLst>
                    <a:ext uri="{9D8B030D-6E8A-4147-A177-3AD203B41FA5}">
                      <a16:colId xmlns:a16="http://schemas.microsoft.com/office/drawing/2014/main" val="3905338906"/>
                    </a:ext>
                  </a:extLst>
                </a:gridCol>
                <a:gridCol w="762000">
                  <a:extLst>
                    <a:ext uri="{9D8B030D-6E8A-4147-A177-3AD203B41FA5}">
                      <a16:colId xmlns:a16="http://schemas.microsoft.com/office/drawing/2014/main" val="3946782095"/>
                    </a:ext>
                  </a:extLst>
                </a:gridCol>
                <a:gridCol w="762000">
                  <a:extLst>
                    <a:ext uri="{9D8B030D-6E8A-4147-A177-3AD203B41FA5}">
                      <a16:colId xmlns:a16="http://schemas.microsoft.com/office/drawing/2014/main" val="1098730887"/>
                    </a:ext>
                  </a:extLst>
                </a:gridCol>
                <a:gridCol w="762000">
                  <a:extLst>
                    <a:ext uri="{9D8B030D-6E8A-4147-A177-3AD203B41FA5}">
                      <a16:colId xmlns:a16="http://schemas.microsoft.com/office/drawing/2014/main" val="3409476776"/>
                    </a:ext>
                  </a:extLst>
                </a:gridCol>
                <a:gridCol w="762000">
                  <a:extLst>
                    <a:ext uri="{9D8B030D-6E8A-4147-A177-3AD203B41FA5}">
                      <a16:colId xmlns:a16="http://schemas.microsoft.com/office/drawing/2014/main" val="3753826967"/>
                    </a:ext>
                  </a:extLst>
                </a:gridCol>
                <a:gridCol w="762000">
                  <a:extLst>
                    <a:ext uri="{9D8B030D-6E8A-4147-A177-3AD203B41FA5}">
                      <a16:colId xmlns:a16="http://schemas.microsoft.com/office/drawing/2014/main" val="1465813374"/>
                    </a:ext>
                  </a:extLst>
                </a:gridCol>
              </a:tblGrid>
              <a:tr h="370840">
                <a:tc>
                  <a:txBody>
                    <a:bodyPr/>
                    <a:lstStyle/>
                    <a:p>
                      <a:pPr algn="ctr" fontAlgn="b"/>
                      <a:r>
                        <a:rPr lang="zh-CN" altLang="en-US" sz="16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x1</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x2</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x3</a:t>
                      </a:r>
                    </a:p>
                  </a:txBody>
                  <a:tcPr marL="9525" marR="9525" marT="9525" marB="0" anchor="b"/>
                </a:tc>
                <a:tc>
                  <a:txBody>
                    <a:bodyPr/>
                    <a:lstStyle/>
                    <a:p>
                      <a:pPr algn="ctr" fontAlgn="b"/>
                      <a:r>
                        <a:rPr lang="en-US" sz="1600" b="1" i="0" u="none" strike="noStrike">
                          <a:solidFill>
                            <a:srgbClr val="70AD47"/>
                          </a:solidFill>
                          <a:effectLst/>
                          <a:latin typeface="等线" panose="02010600030101010101" pitchFamily="2" charset="-122"/>
                          <a:ea typeface="等线" panose="02010600030101010101" pitchFamily="2" charset="-122"/>
                        </a:rPr>
                        <a:t>x4</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x5</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x6</a:t>
                      </a:r>
                    </a:p>
                  </a:txBody>
                  <a:tcPr marL="9525" marR="9525" marT="9525" marB="0" anchor="b"/>
                </a:tc>
                <a:tc>
                  <a:txBody>
                    <a:bodyPr/>
                    <a:lstStyle/>
                    <a:p>
                      <a:pPr algn="ctr" fontAlgn="b"/>
                      <a:r>
                        <a:rPr lang="zh-CN" altLang="en-US" sz="16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b"/>
                </a:tc>
                <a:extLst>
                  <a:ext uri="{0D108BD9-81ED-4DB2-BD59-A6C34878D82A}">
                    <a16:rowId xmlns:a16="http://schemas.microsoft.com/office/drawing/2014/main" val="2367077345"/>
                  </a:ext>
                </a:extLst>
              </a:tr>
              <a:tr h="370840">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Basis</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a:solidFill>
                            <a:srgbClr val="70AD47"/>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-z=18</a:t>
                      </a:r>
                    </a:p>
                  </a:txBody>
                  <a:tcPr marL="9525" marR="9525" marT="9525" marB="0" anchor="b"/>
                </a:tc>
                <a:extLst>
                  <a:ext uri="{0D108BD9-81ED-4DB2-BD59-A6C34878D82A}">
                    <a16:rowId xmlns:a16="http://schemas.microsoft.com/office/drawing/2014/main" val="1348888850"/>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x3</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a:solidFill>
                            <a:srgbClr val="FF0000"/>
                          </a:solidFill>
                          <a:effectLst/>
                          <a:latin typeface="等线" panose="02010600030101010101" pitchFamily="2" charset="-122"/>
                          <a:ea typeface="等线" panose="02010600030101010101" pitchFamily="2" charset="-122"/>
                        </a:rPr>
                        <a:t>-2</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FFC000"/>
                          </a:solidFill>
                          <a:effectLst/>
                          <a:latin typeface="等线" panose="02010600030101010101" pitchFamily="2" charset="-122"/>
                          <a:ea typeface="等线" panose="02010600030101010101" pitchFamily="2" charset="-122"/>
                        </a:rPr>
                        <a:t>-3</a:t>
                      </a:r>
                    </a:p>
                  </a:txBody>
                  <a:tcPr marL="9525" marR="9525" marT="9525" marB="0" anchor="b"/>
                </a:tc>
                <a:extLst>
                  <a:ext uri="{0D108BD9-81ED-4DB2-BD59-A6C34878D82A}">
                    <a16:rowId xmlns:a16="http://schemas.microsoft.com/office/drawing/2014/main" val="2595849313"/>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x5</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70AD47"/>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b"/>
                </a:tc>
                <a:extLst>
                  <a:ext uri="{0D108BD9-81ED-4DB2-BD59-A6C34878D82A}">
                    <a16:rowId xmlns:a16="http://schemas.microsoft.com/office/drawing/2014/main" val="471232637"/>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x6</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a:solidFill>
                            <a:srgbClr val="70AD47"/>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12</a:t>
                      </a:r>
                    </a:p>
                  </a:txBody>
                  <a:tcPr marL="9525" marR="9525" marT="9525" marB="0" anchor="b"/>
                </a:tc>
                <a:extLst>
                  <a:ext uri="{0D108BD9-81ED-4DB2-BD59-A6C34878D82A}">
                    <a16:rowId xmlns:a16="http://schemas.microsoft.com/office/drawing/2014/main" val="2523171686"/>
                  </a:ext>
                </a:extLst>
              </a:tr>
            </a:tbl>
          </a:graphicData>
        </a:graphic>
      </p:graphicFrame>
      <p:sp>
        <p:nvSpPr>
          <p:cNvPr id="3" name="文本框 2"/>
          <p:cNvSpPr txBox="1"/>
          <p:nvPr/>
        </p:nvSpPr>
        <p:spPr>
          <a:xfrm>
            <a:off x="814039" y="3545058"/>
            <a:ext cx="7515922" cy="369332"/>
          </a:xfrm>
          <a:prstGeom prst="rect">
            <a:avLst/>
          </a:prstGeom>
          <a:noFill/>
        </p:spPr>
        <p:txBody>
          <a:bodyPr wrap="square" rtlCol="0">
            <a:spAutoFit/>
          </a:bodyPr>
          <a:lstStyle/>
          <a:p>
            <a:r>
              <a:rPr lang="en-US" altLang="zh-CN" dirty="0"/>
              <a:t>2. </a:t>
            </a:r>
            <a:r>
              <a:rPr lang="zh-CN" altLang="en-US" dirty="0"/>
              <a:t>选择变量出基入基</a:t>
            </a:r>
          </a:p>
        </p:txBody>
      </p:sp>
    </p:spTree>
    <p:extLst>
      <p:ext uri="{BB962C8B-B14F-4D97-AF65-F5344CB8AC3E}">
        <p14:creationId xmlns:p14="http://schemas.microsoft.com/office/powerpoint/2010/main" val="294968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6</a:t>
            </a:r>
            <a:endParaRPr lang="zh-CN" altLang="en-US" sz="1600" dirty="0"/>
          </a:p>
        </p:txBody>
      </p:sp>
      <p:sp>
        <p:nvSpPr>
          <p:cNvPr id="6" name="文本框 5"/>
          <p:cNvSpPr txBox="1"/>
          <p:nvPr/>
        </p:nvSpPr>
        <p:spPr>
          <a:xfrm>
            <a:off x="814039" y="1182029"/>
            <a:ext cx="7515922" cy="369332"/>
          </a:xfrm>
          <a:prstGeom prst="rect">
            <a:avLst/>
          </a:prstGeom>
          <a:noFill/>
        </p:spPr>
        <p:txBody>
          <a:bodyPr wrap="square" rtlCol="0">
            <a:spAutoFit/>
          </a:bodyPr>
          <a:lstStyle/>
          <a:p>
            <a:r>
              <a:rPr lang="en-US" altLang="zh-CN" dirty="0"/>
              <a:t>3. </a:t>
            </a:r>
            <a:r>
              <a:rPr lang="zh-CN" altLang="en-US" dirty="0"/>
              <a:t>进一步初等行变换</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3417566409"/>
              </p:ext>
            </p:extLst>
          </p:nvPr>
        </p:nvGraphicFramePr>
        <p:xfrm>
          <a:off x="1524000" y="1551361"/>
          <a:ext cx="6096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326985345"/>
                    </a:ext>
                  </a:extLst>
                </a:gridCol>
                <a:gridCol w="762000">
                  <a:extLst>
                    <a:ext uri="{9D8B030D-6E8A-4147-A177-3AD203B41FA5}">
                      <a16:colId xmlns:a16="http://schemas.microsoft.com/office/drawing/2014/main" val="275119014"/>
                    </a:ext>
                  </a:extLst>
                </a:gridCol>
                <a:gridCol w="762000">
                  <a:extLst>
                    <a:ext uri="{9D8B030D-6E8A-4147-A177-3AD203B41FA5}">
                      <a16:colId xmlns:a16="http://schemas.microsoft.com/office/drawing/2014/main" val="2374192071"/>
                    </a:ext>
                  </a:extLst>
                </a:gridCol>
                <a:gridCol w="762000">
                  <a:extLst>
                    <a:ext uri="{9D8B030D-6E8A-4147-A177-3AD203B41FA5}">
                      <a16:colId xmlns:a16="http://schemas.microsoft.com/office/drawing/2014/main" val="1956771081"/>
                    </a:ext>
                  </a:extLst>
                </a:gridCol>
                <a:gridCol w="762000">
                  <a:extLst>
                    <a:ext uri="{9D8B030D-6E8A-4147-A177-3AD203B41FA5}">
                      <a16:colId xmlns:a16="http://schemas.microsoft.com/office/drawing/2014/main" val="1238912306"/>
                    </a:ext>
                  </a:extLst>
                </a:gridCol>
                <a:gridCol w="762000">
                  <a:extLst>
                    <a:ext uri="{9D8B030D-6E8A-4147-A177-3AD203B41FA5}">
                      <a16:colId xmlns:a16="http://schemas.microsoft.com/office/drawing/2014/main" val="1225127384"/>
                    </a:ext>
                  </a:extLst>
                </a:gridCol>
                <a:gridCol w="762000">
                  <a:extLst>
                    <a:ext uri="{9D8B030D-6E8A-4147-A177-3AD203B41FA5}">
                      <a16:colId xmlns:a16="http://schemas.microsoft.com/office/drawing/2014/main" val="1000936176"/>
                    </a:ext>
                  </a:extLst>
                </a:gridCol>
                <a:gridCol w="762000">
                  <a:extLst>
                    <a:ext uri="{9D8B030D-6E8A-4147-A177-3AD203B41FA5}">
                      <a16:colId xmlns:a16="http://schemas.microsoft.com/office/drawing/2014/main" val="2800548993"/>
                    </a:ext>
                  </a:extLst>
                </a:gridCol>
              </a:tblGrid>
              <a:tr h="370840">
                <a:tc>
                  <a:txBody>
                    <a:bodyPr/>
                    <a:lstStyle/>
                    <a:p>
                      <a:pPr algn="ctr" fontAlgn="b"/>
                      <a:r>
                        <a:rPr lang="zh-CN" altLang="en-US" sz="16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b"/>
                </a:tc>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x1</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x2</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x3</a:t>
                      </a:r>
                    </a:p>
                  </a:txBody>
                  <a:tcPr marL="9525" marR="9525" marT="9525" marB="0" anchor="b"/>
                </a:tc>
                <a:tc>
                  <a:txBody>
                    <a:bodyPr/>
                    <a:lstStyle/>
                    <a:p>
                      <a:pPr algn="ctr" fontAlgn="b"/>
                      <a:r>
                        <a:rPr lang="en-US" sz="1600" b="1" i="0" u="none" strike="noStrike">
                          <a:solidFill>
                            <a:srgbClr val="70AD47"/>
                          </a:solidFill>
                          <a:effectLst/>
                          <a:latin typeface="等线" panose="02010600030101010101" pitchFamily="2" charset="-122"/>
                          <a:ea typeface="等线" panose="02010600030101010101" pitchFamily="2" charset="-122"/>
                        </a:rPr>
                        <a:t>x4</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x5</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x6</a:t>
                      </a:r>
                    </a:p>
                  </a:txBody>
                  <a:tcPr marL="9525" marR="9525" marT="9525" marB="0" anchor="b"/>
                </a:tc>
                <a:tc>
                  <a:txBody>
                    <a:bodyPr/>
                    <a:lstStyle/>
                    <a:p>
                      <a:pPr algn="ctr" fontAlgn="b"/>
                      <a:r>
                        <a:rPr lang="zh-CN" altLang="en-US" sz="16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b"/>
                </a:tc>
                <a:extLst>
                  <a:ext uri="{0D108BD9-81ED-4DB2-BD59-A6C34878D82A}">
                    <a16:rowId xmlns:a16="http://schemas.microsoft.com/office/drawing/2014/main" val="1872514065"/>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Basis</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a:solidFill>
                            <a:srgbClr val="70AD47"/>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-z=18</a:t>
                      </a:r>
                    </a:p>
                  </a:txBody>
                  <a:tcPr marL="9525" marR="9525" marT="9525" marB="0" anchor="b"/>
                </a:tc>
                <a:extLst>
                  <a:ext uri="{0D108BD9-81ED-4DB2-BD59-A6C34878D82A}">
                    <a16:rowId xmlns:a16="http://schemas.microsoft.com/office/drawing/2014/main" val="3952185604"/>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x4</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0.5</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-0.5</a:t>
                      </a:r>
                    </a:p>
                  </a:txBody>
                  <a:tcPr marL="9525" marR="9525" marT="9525" marB="0" anchor="b"/>
                </a:tc>
                <a:tc>
                  <a:txBody>
                    <a:bodyPr/>
                    <a:lstStyle/>
                    <a:p>
                      <a:pPr algn="ctr" fontAlgn="b"/>
                      <a:r>
                        <a:rPr lang="en-US" altLang="zh-CN" sz="1600" b="1" i="0" u="none" strike="noStrike" dirty="0">
                          <a:solidFill>
                            <a:srgbClr val="FF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b"/>
                </a:tc>
                <a:extLst>
                  <a:ext uri="{0D108BD9-81ED-4DB2-BD59-A6C34878D82A}">
                    <a16:rowId xmlns:a16="http://schemas.microsoft.com/office/drawing/2014/main" val="1643380751"/>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x5</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70AD47"/>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b"/>
                </a:tc>
                <a:extLst>
                  <a:ext uri="{0D108BD9-81ED-4DB2-BD59-A6C34878D82A}">
                    <a16:rowId xmlns:a16="http://schemas.microsoft.com/office/drawing/2014/main" val="583518644"/>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x6</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a:solidFill>
                            <a:srgbClr val="70AD47"/>
                          </a:solidFill>
                          <a:effectLst/>
                          <a:latin typeface="等线" panose="02010600030101010101" pitchFamily="2" charset="-122"/>
                          <a:ea typeface="等线" panose="02010600030101010101" pitchFamily="2" charset="-122"/>
                        </a:rPr>
                        <a:t>-3</a:t>
                      </a:r>
                    </a:p>
                  </a:txBody>
                  <a:tcPr marL="9525" marR="9525" marT="9525" marB="0" anchor="b"/>
                </a:tc>
                <a:tc>
                  <a:txBody>
                    <a:bodyPr/>
                    <a:lstStyle/>
                    <a:p>
                      <a:pPr algn="ctr" fontAlgn="b"/>
                      <a:r>
                        <a:rPr lang="en-US" altLang="zh-CN" sz="1600" b="1" i="0" u="none" strike="noStrike">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12</a:t>
                      </a:r>
                    </a:p>
                  </a:txBody>
                  <a:tcPr marL="9525" marR="9525" marT="9525" marB="0" anchor="b"/>
                </a:tc>
                <a:extLst>
                  <a:ext uri="{0D108BD9-81ED-4DB2-BD59-A6C34878D82A}">
                    <a16:rowId xmlns:a16="http://schemas.microsoft.com/office/drawing/2014/main" val="3384318289"/>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135632187"/>
              </p:ext>
            </p:extLst>
          </p:nvPr>
        </p:nvGraphicFramePr>
        <p:xfrm>
          <a:off x="1524000" y="3755998"/>
          <a:ext cx="6096008" cy="1980565"/>
        </p:xfrm>
        <a:graphic>
          <a:graphicData uri="http://schemas.openxmlformats.org/drawingml/2006/table">
            <a:tbl>
              <a:tblPr firstRow="1" bandRow="1">
                <a:tableStyleId>{5C22544A-7EE6-4342-B048-85BDC9FD1C3A}</a:tableStyleId>
              </a:tblPr>
              <a:tblGrid>
                <a:gridCol w="762001">
                  <a:extLst>
                    <a:ext uri="{9D8B030D-6E8A-4147-A177-3AD203B41FA5}">
                      <a16:colId xmlns:a16="http://schemas.microsoft.com/office/drawing/2014/main" val="1321059772"/>
                    </a:ext>
                  </a:extLst>
                </a:gridCol>
                <a:gridCol w="762001">
                  <a:extLst>
                    <a:ext uri="{9D8B030D-6E8A-4147-A177-3AD203B41FA5}">
                      <a16:colId xmlns:a16="http://schemas.microsoft.com/office/drawing/2014/main" val="2308277793"/>
                    </a:ext>
                  </a:extLst>
                </a:gridCol>
                <a:gridCol w="762001">
                  <a:extLst>
                    <a:ext uri="{9D8B030D-6E8A-4147-A177-3AD203B41FA5}">
                      <a16:colId xmlns:a16="http://schemas.microsoft.com/office/drawing/2014/main" val="2787023080"/>
                    </a:ext>
                  </a:extLst>
                </a:gridCol>
                <a:gridCol w="762001">
                  <a:extLst>
                    <a:ext uri="{9D8B030D-6E8A-4147-A177-3AD203B41FA5}">
                      <a16:colId xmlns:a16="http://schemas.microsoft.com/office/drawing/2014/main" val="691872775"/>
                    </a:ext>
                  </a:extLst>
                </a:gridCol>
                <a:gridCol w="762001">
                  <a:extLst>
                    <a:ext uri="{9D8B030D-6E8A-4147-A177-3AD203B41FA5}">
                      <a16:colId xmlns:a16="http://schemas.microsoft.com/office/drawing/2014/main" val="1248818666"/>
                    </a:ext>
                  </a:extLst>
                </a:gridCol>
                <a:gridCol w="762001">
                  <a:extLst>
                    <a:ext uri="{9D8B030D-6E8A-4147-A177-3AD203B41FA5}">
                      <a16:colId xmlns:a16="http://schemas.microsoft.com/office/drawing/2014/main" val="521221542"/>
                    </a:ext>
                  </a:extLst>
                </a:gridCol>
                <a:gridCol w="762001">
                  <a:extLst>
                    <a:ext uri="{9D8B030D-6E8A-4147-A177-3AD203B41FA5}">
                      <a16:colId xmlns:a16="http://schemas.microsoft.com/office/drawing/2014/main" val="3323159077"/>
                    </a:ext>
                  </a:extLst>
                </a:gridCol>
                <a:gridCol w="762001">
                  <a:extLst>
                    <a:ext uri="{9D8B030D-6E8A-4147-A177-3AD203B41FA5}">
                      <a16:colId xmlns:a16="http://schemas.microsoft.com/office/drawing/2014/main" val="3505282316"/>
                    </a:ext>
                  </a:extLst>
                </a:gridCol>
              </a:tblGrid>
              <a:tr h="370840">
                <a:tc>
                  <a:txBody>
                    <a:bodyPr/>
                    <a:lstStyle/>
                    <a:p>
                      <a:pPr algn="ctr" fontAlgn="b"/>
                      <a:r>
                        <a:rPr lang="zh-CN" altLang="en-US" sz="16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x1</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x2</a:t>
                      </a:r>
                    </a:p>
                  </a:txBody>
                  <a:tcPr marL="9525" marR="9525" marT="9525" marB="0" anchor="b"/>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x3</a:t>
                      </a:r>
                    </a:p>
                  </a:txBody>
                  <a:tcPr marL="9525" marR="9525" marT="9525" marB="0" anchor="b"/>
                </a:tc>
                <a:tc>
                  <a:txBody>
                    <a:bodyPr/>
                    <a:lstStyle/>
                    <a:p>
                      <a:pPr algn="ctr" fontAlgn="b"/>
                      <a:r>
                        <a:rPr lang="en-US" sz="1600" b="1" i="0" u="none" strike="noStrike" dirty="0">
                          <a:solidFill>
                            <a:srgbClr val="0070C0"/>
                          </a:solidFill>
                          <a:effectLst/>
                          <a:latin typeface="等线" panose="02010600030101010101" pitchFamily="2" charset="-122"/>
                          <a:ea typeface="等线" panose="02010600030101010101" pitchFamily="2" charset="-122"/>
                        </a:rPr>
                        <a:t>x4</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x5</a:t>
                      </a:r>
                    </a:p>
                  </a:txBody>
                  <a:tcPr marL="9525" marR="9525" marT="9525" marB="0" anchor="b"/>
                </a:tc>
                <a:tc>
                  <a:txBody>
                    <a:bodyPr/>
                    <a:lstStyle/>
                    <a:p>
                      <a:pPr algn="ctr" fontAlgn="b"/>
                      <a:r>
                        <a:rPr lang="en-US" sz="1600" b="1" i="0" u="none" strike="noStrike">
                          <a:solidFill>
                            <a:srgbClr val="4472C4"/>
                          </a:solidFill>
                          <a:effectLst/>
                          <a:latin typeface="等线" panose="02010600030101010101" pitchFamily="2" charset="-122"/>
                          <a:ea typeface="等线" panose="02010600030101010101" pitchFamily="2" charset="-122"/>
                        </a:rPr>
                        <a:t>x6</a:t>
                      </a:r>
                    </a:p>
                  </a:txBody>
                  <a:tcPr marL="9525" marR="9525" marT="9525" marB="0" anchor="b"/>
                </a:tc>
                <a:tc>
                  <a:txBody>
                    <a:bodyPr/>
                    <a:lstStyle/>
                    <a:p>
                      <a:pPr algn="ctr" fontAlgn="b"/>
                      <a:r>
                        <a:rPr lang="zh-CN" altLang="en-US" sz="16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b"/>
                </a:tc>
                <a:extLst>
                  <a:ext uri="{0D108BD9-81ED-4DB2-BD59-A6C34878D82A}">
                    <a16:rowId xmlns:a16="http://schemas.microsoft.com/office/drawing/2014/main" val="2613792574"/>
                  </a:ext>
                </a:extLst>
              </a:tr>
              <a:tr h="370840">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Basis</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12.5</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10.5</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0.5</a:t>
                      </a:r>
                    </a:p>
                  </a:txBody>
                  <a:tcPr marL="9525" marR="9525" marT="9525" marB="0" anchor="b"/>
                </a:tc>
                <a:tc>
                  <a:txBody>
                    <a:bodyPr/>
                    <a:lstStyle/>
                    <a:p>
                      <a:pPr algn="ctr" fontAlgn="b"/>
                      <a:r>
                        <a:rPr lang="en-US" altLang="zh-CN" sz="1600" b="0" i="0" u="none" strike="noStrike" dirty="0">
                          <a:solidFill>
                            <a:schemeClr val="tx1"/>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-z=16.5</a:t>
                      </a:r>
                    </a:p>
                  </a:txBody>
                  <a:tcPr marL="9525" marR="9525" marT="9525" marB="0" anchor="b"/>
                </a:tc>
                <a:extLst>
                  <a:ext uri="{0D108BD9-81ED-4DB2-BD59-A6C34878D82A}">
                    <a16:rowId xmlns:a16="http://schemas.microsoft.com/office/drawing/2014/main" val="2953394042"/>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x4</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0.5</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-0.5</a:t>
                      </a:r>
                    </a:p>
                  </a:txBody>
                  <a:tcPr marL="9525" marR="9525" marT="9525" marB="0" anchor="b"/>
                </a:tc>
                <a:tc>
                  <a:txBody>
                    <a:bodyPr/>
                    <a:lstStyle/>
                    <a:p>
                      <a:pPr algn="ctr" fontAlgn="b"/>
                      <a:r>
                        <a:rPr lang="en-US" altLang="zh-CN" sz="1600" b="1" i="0" u="none" strike="noStrike" dirty="0">
                          <a:solidFill>
                            <a:srgbClr val="0070C0"/>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b"/>
                </a:tc>
                <a:extLst>
                  <a:ext uri="{0D108BD9-81ED-4DB2-BD59-A6C34878D82A}">
                    <a16:rowId xmlns:a16="http://schemas.microsoft.com/office/drawing/2014/main" val="2952834348"/>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x5</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3.5</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0.5</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0.5</a:t>
                      </a:r>
                    </a:p>
                  </a:txBody>
                  <a:tcPr marL="9525" marR="9525" marT="9525" marB="0" anchor="b"/>
                </a:tc>
                <a:tc>
                  <a:txBody>
                    <a:bodyPr/>
                    <a:lstStyle/>
                    <a:p>
                      <a:pPr algn="ctr" fontAlgn="b"/>
                      <a:r>
                        <a:rPr lang="en-US" altLang="zh-CN" sz="1600" b="1" i="0" u="none" strike="noStrike" dirty="0">
                          <a:solidFill>
                            <a:srgbClr val="0070C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2.5</a:t>
                      </a:r>
                    </a:p>
                  </a:txBody>
                  <a:tcPr marL="9525" marR="9525" marT="9525" marB="0" anchor="b"/>
                </a:tc>
                <a:extLst>
                  <a:ext uri="{0D108BD9-81ED-4DB2-BD59-A6C34878D82A}">
                    <a16:rowId xmlns:a16="http://schemas.microsoft.com/office/drawing/2014/main" val="3227583796"/>
                  </a:ext>
                </a:extLst>
              </a:tr>
              <a:tr h="370840">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x6</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-5.5</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4.5</a:t>
                      </a:r>
                    </a:p>
                  </a:txBody>
                  <a:tcPr marL="9525" marR="9525" marT="9525" marB="0" anchor="b"/>
                </a:tc>
                <a:tc>
                  <a:txBody>
                    <a:bodyPr/>
                    <a:lstStyle/>
                    <a:p>
                      <a:pPr algn="ctr" fontAlgn="b"/>
                      <a:r>
                        <a:rPr lang="en-US" altLang="zh-CN" sz="16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b"/>
                </a:tc>
                <a:tc>
                  <a:txBody>
                    <a:bodyPr/>
                    <a:lstStyle/>
                    <a:p>
                      <a:pPr algn="ctr" fontAlgn="b"/>
                      <a:r>
                        <a:rPr lang="en-US" altLang="zh-CN" sz="1600" b="1" i="0" u="none" strike="noStrike" dirty="0">
                          <a:solidFill>
                            <a:srgbClr val="0070C0"/>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0</a:t>
                      </a:r>
                    </a:p>
                  </a:txBody>
                  <a:tcPr marL="9525" marR="9525" marT="9525" marB="0" anchor="b"/>
                </a:tc>
                <a:tc>
                  <a:txBody>
                    <a:bodyPr/>
                    <a:lstStyle/>
                    <a:p>
                      <a:pPr algn="ctr" fontAlgn="b"/>
                      <a:r>
                        <a:rPr lang="en-US" altLang="zh-CN" sz="1600" b="1" i="0" u="none" strike="noStrike" dirty="0">
                          <a:solidFill>
                            <a:srgbClr val="4472C4"/>
                          </a:solidFill>
                          <a:effectLst/>
                          <a:latin typeface="等线" panose="02010600030101010101" pitchFamily="2" charset="-122"/>
                          <a:ea typeface="等线" panose="02010600030101010101" pitchFamily="2" charset="-122"/>
                        </a:rPr>
                        <a:t>1</a:t>
                      </a:r>
                    </a:p>
                  </a:txBody>
                  <a:tcPr marL="9525" marR="9525" marT="9525" marB="0" anchor="b"/>
                </a:tc>
                <a:tc>
                  <a:txBody>
                    <a:bodyPr/>
                    <a:lstStyle/>
                    <a:p>
                      <a:pPr algn="ctr" fontAlgn="b"/>
                      <a:r>
                        <a:rPr lang="en-US" altLang="zh-CN" sz="1600" b="0" i="0" u="none" strike="noStrike" dirty="0">
                          <a:solidFill>
                            <a:srgbClr val="000000"/>
                          </a:solidFill>
                          <a:effectLst/>
                          <a:latin typeface="等线" panose="02010600030101010101" pitchFamily="2" charset="-122"/>
                          <a:ea typeface="等线" panose="02010600030101010101" pitchFamily="2" charset="-122"/>
                        </a:rPr>
                        <a:t>16.5</a:t>
                      </a:r>
                    </a:p>
                  </a:txBody>
                  <a:tcPr marL="9525" marR="9525" marT="9525" marB="0" anchor="b"/>
                </a:tc>
                <a:extLst>
                  <a:ext uri="{0D108BD9-81ED-4DB2-BD59-A6C34878D82A}">
                    <a16:rowId xmlns:a16="http://schemas.microsoft.com/office/drawing/2014/main" val="932528535"/>
                  </a:ext>
                </a:extLst>
              </a:tr>
            </a:tbl>
          </a:graphicData>
        </a:graphic>
      </p:graphicFrame>
      <mc:AlternateContent xmlns:mc="http://schemas.openxmlformats.org/markup-compatibility/2006" xmlns:a14="http://schemas.microsoft.com/office/drawing/2010/main">
        <mc:Choice Requires="a14">
          <p:sp>
            <p:nvSpPr>
              <p:cNvPr id="5" name="文本框 4"/>
              <p:cNvSpPr txBox="1"/>
              <p:nvPr/>
            </p:nvSpPr>
            <p:spPr>
              <a:xfrm>
                <a:off x="814039" y="5769315"/>
                <a:ext cx="7515922" cy="369332"/>
              </a:xfrm>
              <a:prstGeom prst="rect">
                <a:avLst/>
              </a:prstGeom>
              <a:noFill/>
            </p:spPr>
            <p:txBody>
              <a:bodyPr wrap="square" rtlCol="0">
                <a:spAutoFit/>
              </a:bodyPr>
              <a:lstStyle/>
              <a:p>
                <a:r>
                  <a:rPr lang="zh-CN" altLang="en-US" dirty="0"/>
                  <a:t>每一个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&gt;0</m:t>
                    </m:r>
                    <m:r>
                      <a:rPr lang="zh-CN" altLang="en-US" i="1">
                        <a:latin typeface="Cambria Math" panose="02040503050406030204" pitchFamily="18" charset="0"/>
                      </a:rPr>
                      <m:t>，</m:t>
                    </m:r>
                  </m:oMath>
                </a14:m>
                <a:r>
                  <a:rPr lang="zh-CN" altLang="en-US" dirty="0"/>
                  <a:t>因而</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𝑧</m:t>
                        </m:r>
                      </m:e>
                      <m:sub>
                        <m:r>
                          <a:rPr lang="en-US" altLang="zh-CN" i="1" dirty="0">
                            <a:latin typeface="Cambria Math" panose="02040503050406030204" pitchFamily="18" charset="0"/>
                          </a:rPr>
                          <m:t>𝑚𝑖𝑛</m:t>
                        </m:r>
                      </m:sub>
                    </m:sSub>
                    <m:r>
                      <a:rPr lang="en-US" altLang="zh-CN" i="1" dirty="0">
                        <a:latin typeface="Cambria Math" panose="02040503050406030204" pitchFamily="18" charset="0"/>
                      </a:rPr>
                      <m:t>=−16.5</m:t>
                    </m:r>
                    <m:r>
                      <a:rPr lang="zh-CN" altLang="en-US" i="1" dirty="0">
                        <a:latin typeface="Cambria Math" panose="02040503050406030204" pitchFamily="18" charset="0"/>
                      </a:rPr>
                      <m:t>，</m:t>
                    </m:r>
                  </m:oMath>
                </a14:m>
                <a:r>
                  <a:rPr lang="zh-CN" altLang="en-US" dirty="0"/>
                  <a:t>解为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(0,0,0,1.5,2.5,16.5)</m:t>
                        </m:r>
                      </m:e>
                      <m:sup>
                        <m:r>
                          <a:rPr lang="en-US" altLang="zh-CN" b="0" i="1" smtClean="0">
                            <a:latin typeface="Cambria Math" panose="02040503050406030204" pitchFamily="18" charset="0"/>
                          </a:rPr>
                          <m:t>𝑇</m:t>
                        </m:r>
                      </m:sup>
                    </m:sSup>
                  </m:oMath>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814039" y="5769315"/>
                <a:ext cx="7515922" cy="369332"/>
              </a:xfrm>
              <a:prstGeom prst="rect">
                <a:avLst/>
              </a:prstGeom>
              <a:blipFill rotWithShape="0">
                <a:blip r:embed="rId2"/>
                <a:stretch>
                  <a:fillRect l="-731" t="-9836" b="-229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414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423245"/>
              </a:xfrm>
              <a:prstGeom prst="rect">
                <a:avLst/>
              </a:prstGeom>
              <a:noFill/>
            </p:spPr>
            <p:txBody>
              <a:bodyPr wrap="square" rtlCol="0">
                <a:spAutoFit/>
              </a:bodyPr>
              <a:lstStyle/>
              <a:p>
                <a:r>
                  <a:rPr lang="zh-CN" altLang="en-US" dirty="0"/>
                  <a:t>构造一：</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𝑥</m:t>
                          </m:r>
                        </m:e>
                        <m:sub>
                          <m:r>
                            <a:rPr lang="en-US" altLang="zh-CN" b="0" i="1" dirty="0" smtClean="0">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1</m:t>
                          </m:r>
                        </m:sub>
                      </m:sSub>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𝑚</m:t>
                          </m:r>
                        </m:sub>
                      </m:sSub>
                    </m:oMath>
                  </m:oMathPara>
                </a14:m>
                <a:endParaRPr lang="en-US" altLang="zh-CN" dirty="0"/>
              </a:p>
              <a:p>
                <a:endParaRPr lang="en-US" altLang="zh-CN" dirty="0"/>
              </a:p>
              <a:p>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0,(</m:t>
                    </m:r>
                    <m:r>
                      <a:rPr lang="en-US" altLang="zh-CN" b="0" i="1" dirty="0" smtClean="0">
                        <a:latin typeface="Cambria Math" panose="02040503050406030204" pitchFamily="18" charset="0"/>
                        <a:ea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=1,2,…,</m:t>
                    </m:r>
                    <m:r>
                      <a:rPr lang="en-US" altLang="zh-CN" b="0" i="1" dirty="0" smtClean="0">
                        <a:latin typeface="Cambria Math" panose="02040503050406030204" pitchFamily="18" charset="0"/>
                        <a:ea typeface="Cambria Math" panose="02040503050406030204" pitchFamily="18" charset="0"/>
                      </a:rPr>
                      <m:t>𝑛</m:t>
                    </m:r>
                    <m:r>
                      <a:rPr lang="en-US" altLang="zh-CN" b="0" i="1" dirty="0" smtClean="0">
                        <a:latin typeface="Cambria Math" panose="02040503050406030204" pitchFamily="18" charset="0"/>
                        <a:ea typeface="Cambria Math" panose="02040503050406030204" pitchFamily="18" charset="0"/>
                      </a:rPr>
                      <m:t>)</m:t>
                    </m:r>
                  </m:oMath>
                </a14:m>
                <a:r>
                  <a:rPr lang="zh-CN" altLang="en-US" dirty="0"/>
                  <a:t>，后者可以通过变换</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zh-CN" altLang="en-US" i="1">
                        <a:latin typeface="Cambria Math" panose="02040503050406030204" pitchFamily="18" charset="0"/>
                      </a:rPr>
                      <m:t>，</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rPr>
                      <m:t>)</m:t>
                    </m:r>
                    <m:r>
                      <a:rPr lang="zh-CN" altLang="en-US" i="1">
                        <a:latin typeface="Cambria Math" panose="02040503050406030204" pitchFamily="18" charset="0"/>
                      </a:rPr>
                      <m:t>满足</m:t>
                    </m:r>
                  </m:oMath>
                </a14:m>
                <a:r>
                  <a:rPr lang="zh-CN" altLang="en-US" b="0" dirty="0"/>
                  <a:t>。</a:t>
                </a:r>
                <a:endParaRPr lang="en-US" altLang="zh-CN" b="0" dirty="0"/>
              </a:p>
              <a:p>
                <a:endParaRPr lang="en-US" altLang="zh-CN" dirty="0"/>
              </a:p>
              <a:p>
                <a:r>
                  <a:rPr lang="zh-CN" altLang="en-US" b="0" dirty="0"/>
                  <a:t>从而，可以构造上述线性规划标准形式。</a:t>
                </a:r>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423245"/>
              </a:xfrm>
              <a:prstGeom prst="rect">
                <a:avLst/>
              </a:prstGeom>
              <a:blipFill rotWithShape="0">
                <a:blip r:embed="rId2"/>
                <a:stretch>
                  <a:fillRect l="-731" t="-1248" b="-17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814039" y="4605274"/>
                <a:ext cx="7515922" cy="1477328"/>
              </a:xfrm>
              <a:prstGeom prst="rect">
                <a:avLst/>
              </a:prstGeom>
              <a:noFill/>
            </p:spPr>
            <p:txBody>
              <a:bodyPr wrap="square" rtlCol="0">
                <a:spAutoFit/>
              </a:bodyPr>
              <a:lstStyle/>
              <a:p>
                <a:r>
                  <a:rPr lang="zh-CN" altLang="en-US" dirty="0">
                    <a:solidFill>
                      <a:srgbClr val="FF0000"/>
                    </a:solidFill>
                  </a:rPr>
                  <a:t>判断及证明：</a:t>
                </a:r>
                <a:r>
                  <a:rPr lang="zh-CN" altLang="en-US" dirty="0">
                    <a:solidFill>
                      <a:schemeClr val="tx1"/>
                    </a:solidFill>
                  </a:rPr>
                  <a:t>如果算法返回值</a:t>
                </a:r>
                <a14:m>
                  <m:oMath xmlns:m="http://schemas.openxmlformats.org/officeDocument/2006/math">
                    <m:func>
                      <m:funcPr>
                        <m:ctrlPr>
                          <a:rPr lang="en-US" altLang="zh-CN" i="1">
                            <a:solidFill>
                              <a:schemeClr val="tx1"/>
                            </a:solidFill>
                            <a:latin typeface="Cambria Math" panose="02040503050406030204" pitchFamily="18" charset="0"/>
                          </a:rPr>
                        </m:ctrlPr>
                      </m:funcPr>
                      <m:fName>
                        <m:r>
                          <a:rPr lang="en-US" altLang="zh-CN" b="0" i="1">
                            <a:solidFill>
                              <a:schemeClr val="tx1"/>
                            </a:solidFill>
                            <a:latin typeface="Cambria Math" panose="02040503050406030204" pitchFamily="18" charset="0"/>
                          </a:rPr>
                          <m:t>𝑚𝑖𝑛</m:t>
                        </m:r>
                      </m:fName>
                      <m:e>
                        <m:sSub>
                          <m:sSubPr>
                            <m:ctrlPr>
                              <a:rPr lang="en-US"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a:solidFill>
                                  <a:schemeClr val="tx1"/>
                                </a:solidFill>
                                <a:latin typeface="Cambria Math" panose="02040503050406030204" pitchFamily="18" charset="0"/>
                              </a:rPr>
                              <m:t>0</m:t>
                            </m:r>
                          </m:sub>
                        </m:sSub>
                      </m:e>
                    </m:func>
                    <m:r>
                      <a:rPr lang="en-US" altLang="zh-CN" b="0" i="1" smtClean="0">
                        <a:solidFill>
                          <a:schemeClr val="tx1"/>
                        </a:solidFill>
                        <a:latin typeface="Cambria Math" panose="02040503050406030204" pitchFamily="18" charset="0"/>
                      </a:rPr>
                      <m:t>=0</m:t>
                    </m:r>
                    <m:r>
                      <a:rPr lang="zh-CN" altLang="en-US" b="0" i="1">
                        <a:solidFill>
                          <a:schemeClr val="tx1"/>
                        </a:solidFill>
                        <a:latin typeface="Cambria Math" panose="02040503050406030204" pitchFamily="18" charset="0"/>
                      </a:rPr>
                      <m:t>，</m:t>
                    </m:r>
                  </m:oMath>
                </a14:m>
                <a:r>
                  <a:rPr lang="zh-CN" altLang="en-US" dirty="0">
                    <a:solidFill>
                      <a:schemeClr val="tx1"/>
                    </a:solidFill>
                  </a:rPr>
                  <a:t>显然成立。</a:t>
                </a:r>
                <a:endParaRPr lang="en-US" altLang="zh-CN" dirty="0">
                  <a:solidFill>
                    <a:schemeClr val="tx1"/>
                  </a:solidFill>
                </a:endParaRPr>
              </a:p>
              <a:p>
                <a:r>
                  <a:rPr lang="zh-CN" altLang="en-US" dirty="0">
                    <a:solidFill>
                      <a:srgbClr val="FF0000"/>
                    </a:solidFill>
                  </a:rPr>
                  <a:t>如果算法返回值</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min</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func>
                    <m:r>
                      <a:rPr lang="en-US" altLang="zh-CN"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a</m:t>
                    </m:r>
                    <m:r>
                      <a:rPr lang="en-US" altLang="zh-CN" b="0" i="0" smtClean="0">
                        <a:solidFill>
                          <a:srgbClr val="FF0000"/>
                        </a:solidFill>
                        <a:latin typeface="Cambria Math" panose="02040503050406030204" pitchFamily="18" charset="0"/>
                      </a:rPr>
                      <m:t> (</m:t>
                    </m:r>
                    <m:r>
                      <m:rPr>
                        <m:sty m:val="p"/>
                      </m:rPr>
                      <a:rPr lang="en-US" altLang="zh-CN" b="0" i="0" smtClean="0">
                        <a:solidFill>
                          <a:srgbClr val="FF0000"/>
                        </a:solidFill>
                        <a:latin typeface="Cambria Math" panose="02040503050406030204" pitchFamily="18" charset="0"/>
                      </a:rPr>
                      <m:t>a</m:t>
                    </m:r>
                    <m:r>
                      <a:rPr lang="en-US" altLang="zh-CN" b="0" i="0" smtClean="0">
                        <a:solidFill>
                          <a:srgbClr val="FF0000"/>
                        </a:solidFill>
                        <a:latin typeface="Cambria Math" panose="02040503050406030204" pitchFamily="18" charset="0"/>
                      </a:rPr>
                      <m:t>&gt;0)</m:t>
                    </m:r>
                    <m:r>
                      <a:rPr lang="zh-CN" altLang="en-US" i="1">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则</m:t>
                    </m:r>
                  </m:oMath>
                </a14:m>
                <a:r>
                  <a:rPr lang="zh-CN" altLang="en-US" dirty="0">
                    <a:solidFill>
                      <a:srgbClr val="FF0000"/>
                    </a:solidFill>
                  </a:rPr>
                  <a:t>存在一组变量</a:t>
                </a:r>
                <a14:m>
                  <m:oMath xmlns:m="http://schemas.openxmlformats.org/officeDocument/2006/math">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𝑥</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panose="02040503050406030204" pitchFamily="18" charset="0"/>
                        <a:ea typeface="Cambria Math" panose="02040503050406030204" pitchFamily="18" charset="0"/>
                      </a:rPr>
                      <m:t>≥0</m:t>
                    </m:r>
                    <m:r>
                      <a:rPr lang="zh-CN" altLang="en-US" i="1" dirty="0" smtClean="0">
                        <a:solidFill>
                          <a:srgbClr val="FF0000"/>
                        </a:solidFill>
                        <a:latin typeface="Cambria Math" panose="02040503050406030204" pitchFamily="18" charset="0"/>
                        <a:ea typeface="Cambria Math" panose="02040503050406030204" pitchFamily="18" charset="0"/>
                      </a:rPr>
                      <m:t>以及</m:t>
                    </m:r>
                    <m:sSub>
                      <m:sSubPr>
                        <m:ctrlPr>
                          <a:rPr lang="en-US" altLang="zh-CN" i="1" dirty="0" smtClean="0">
                            <a:solidFill>
                              <a:srgbClr val="FF0000"/>
                            </a:solidFill>
                            <a:latin typeface="Cambria Math" panose="02040503050406030204" pitchFamily="18" charset="0"/>
                            <a:ea typeface="Cambria Math" panose="02040503050406030204" pitchFamily="18" charset="0"/>
                          </a:rPr>
                        </m:ctrlPr>
                      </m:sSubPr>
                      <m:e>
                        <m:r>
                          <a:rPr lang="en-US" altLang="zh-CN" b="0" i="1" dirty="0" smtClean="0">
                            <a:solidFill>
                              <a:srgbClr val="FF0000"/>
                            </a:solidFill>
                            <a:latin typeface="Cambria Math" panose="02040503050406030204" pitchFamily="18" charset="0"/>
                            <a:ea typeface="Cambria Math" panose="02040503050406030204" pitchFamily="18" charset="0"/>
                          </a:rPr>
                          <m:t>𝑥</m:t>
                        </m:r>
                      </m:e>
                      <m:sub>
                        <m:r>
                          <a:rPr lang="en-US" altLang="zh-CN" b="0" i="1" dirty="0" smtClean="0">
                            <a:solidFill>
                              <a:srgbClr val="FF0000"/>
                            </a:solidFill>
                            <a:latin typeface="Cambria Math" panose="02040503050406030204" pitchFamily="18" charset="0"/>
                            <a:ea typeface="Cambria Math" panose="02040503050406030204" pitchFamily="18" charset="0"/>
                          </a:rPr>
                          <m:t>0</m:t>
                        </m:r>
                      </m:sub>
                    </m:sSub>
                    <m:r>
                      <a:rPr lang="en-US" altLang="zh-CN" b="0" i="1" dirty="0" smtClean="0">
                        <a:solidFill>
                          <a:srgbClr val="FF0000"/>
                        </a:solidFill>
                        <a:latin typeface="Cambria Math" panose="02040503050406030204" pitchFamily="18" charset="0"/>
                        <a:ea typeface="Cambria Math" panose="02040503050406030204" pitchFamily="18" charset="0"/>
                      </a:rPr>
                      <m:t>=</m:t>
                    </m:r>
                    <m:r>
                      <a:rPr lang="en-US" altLang="zh-CN" b="0" i="1" dirty="0" smtClean="0">
                        <a:solidFill>
                          <a:srgbClr val="FF0000"/>
                        </a:solidFill>
                        <a:latin typeface="Cambria Math" panose="02040503050406030204" pitchFamily="18" charset="0"/>
                        <a:ea typeface="Cambria Math" panose="02040503050406030204" pitchFamily="18" charset="0"/>
                      </a:rPr>
                      <m:t>𝑎</m:t>
                    </m:r>
                  </m:oMath>
                </a14:m>
                <a:r>
                  <a:rPr lang="zh-CN" altLang="en-US" dirty="0">
                    <a:solidFill>
                      <a:srgbClr val="FF0000"/>
                    </a:solidFill>
                  </a:rPr>
                  <a:t>，使得</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min</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func>
                    <m:r>
                      <a:rPr lang="en-US" altLang="zh-CN" i="1">
                        <a:solidFill>
                          <a:srgbClr val="FF0000"/>
                        </a:solidFill>
                        <a:latin typeface="Cambria Math" panose="02040503050406030204" pitchFamily="18" charset="0"/>
                      </a:rPr>
                      <m:t>=</m:t>
                    </m:r>
                    <m:r>
                      <m:rPr>
                        <m:sty m:val="p"/>
                      </m:rPr>
                      <a:rPr lang="en-US" altLang="zh-CN">
                        <a:solidFill>
                          <a:srgbClr val="FF0000"/>
                        </a:solidFill>
                        <a:latin typeface="Cambria Math" panose="02040503050406030204" pitchFamily="18" charset="0"/>
                      </a:rPr>
                      <m:t>a</m:t>
                    </m:r>
                  </m:oMath>
                </a14:m>
                <a:r>
                  <a:rPr lang="zh-CN" altLang="en-US" dirty="0">
                    <a:solidFill>
                      <a:srgbClr val="FF0000"/>
                    </a:solidFill>
                  </a:rPr>
                  <a:t>，断言，不等式不可行。假设不等式可行，即存在一组变量</a:t>
                </a:r>
                <a14:m>
                  <m:oMath xmlns:m="http://schemas.openxmlformats.org/officeDocument/2006/math">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𝑥</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panose="02040503050406030204" pitchFamily="18" charset="0"/>
                        <a:ea typeface="Cambria Math" panose="02040503050406030204" pitchFamily="18" charset="0"/>
                      </a:rPr>
                      <m:t>≥0</m:t>
                    </m:r>
                    <m:r>
                      <a:rPr lang="zh-CN" altLang="en-US" i="1" dirty="0">
                        <a:solidFill>
                          <a:srgbClr val="FF0000"/>
                        </a:solidFill>
                        <a:latin typeface="Cambria Math" panose="02040503050406030204" pitchFamily="18" charset="0"/>
                        <a:ea typeface="Cambria Math" panose="02040503050406030204" pitchFamily="18" charset="0"/>
                      </a:rPr>
                      <m:t>以及</m:t>
                    </m:r>
                    <m:sSub>
                      <m:sSubPr>
                        <m:ctrlPr>
                          <a:rPr lang="en-US"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𝑥</m:t>
                        </m:r>
                      </m:e>
                      <m:sub>
                        <m:r>
                          <a:rPr lang="en-US" altLang="zh-CN" i="1" dirty="0">
                            <a:solidFill>
                              <a:srgbClr val="FF0000"/>
                            </a:solidFill>
                            <a:latin typeface="Cambria Math" panose="02040503050406030204" pitchFamily="18" charset="0"/>
                            <a:ea typeface="Cambria Math" panose="02040503050406030204" pitchFamily="18" charset="0"/>
                          </a:rPr>
                          <m:t>0</m:t>
                        </m:r>
                      </m:sub>
                    </m:sSub>
                    <m:r>
                      <a:rPr lang="en-US" altLang="zh-CN" i="1" dirty="0">
                        <a:solidFill>
                          <a:srgbClr val="FF0000"/>
                        </a:solidFill>
                        <a:latin typeface="Cambria Math" panose="02040503050406030204" pitchFamily="18" charset="0"/>
                        <a:ea typeface="Cambria Math" panose="02040503050406030204" pitchFamily="18" charset="0"/>
                      </a:rPr>
                      <m:t>=</m:t>
                    </m:r>
                    <m:r>
                      <a:rPr lang="en-US" altLang="zh-CN" i="1" dirty="0" smtClean="0">
                        <a:solidFill>
                          <a:srgbClr val="FF0000"/>
                        </a:solidFill>
                        <a:latin typeface="Cambria Math" panose="02040503050406030204" pitchFamily="18" charset="0"/>
                        <a:ea typeface="Cambria Math" panose="02040503050406030204" pitchFamily="18" charset="0"/>
                      </a:rPr>
                      <m:t>0</m:t>
                    </m:r>
                  </m:oMath>
                </a14:m>
                <a:r>
                  <a:rPr lang="zh-CN" altLang="en-US" dirty="0">
                    <a:solidFill>
                      <a:srgbClr val="FF0000"/>
                    </a:solidFill>
                  </a:rPr>
                  <a:t>，同时满足每一条约束，此时</a:t>
                </a:r>
                <a14:m>
                  <m:oMath xmlns:m="http://schemas.openxmlformats.org/officeDocument/2006/math">
                    <m:sSub>
                      <m:sSubPr>
                        <m:ctrlPr>
                          <a:rPr lang="en-US"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𝑥</m:t>
                        </m:r>
                      </m:e>
                      <m:sub>
                        <m:r>
                          <a:rPr lang="en-US" altLang="zh-CN" i="1" dirty="0">
                            <a:solidFill>
                              <a:srgbClr val="FF0000"/>
                            </a:solidFill>
                            <a:latin typeface="Cambria Math" panose="02040503050406030204" pitchFamily="18" charset="0"/>
                            <a:ea typeface="Cambria Math" panose="02040503050406030204" pitchFamily="18" charset="0"/>
                          </a:rPr>
                          <m:t>0</m:t>
                        </m:r>
                      </m:sub>
                    </m:sSub>
                    <m:r>
                      <a:rPr lang="en-US" altLang="zh-CN" i="1" dirty="0">
                        <a:solidFill>
                          <a:srgbClr val="FF0000"/>
                        </a:solidFill>
                        <a:latin typeface="Cambria Math" panose="02040503050406030204" pitchFamily="18" charset="0"/>
                        <a:ea typeface="Cambria Math" panose="02040503050406030204" pitchFamily="18" charset="0"/>
                      </a:rPr>
                      <m:t>=0</m:t>
                    </m:r>
                    <m:r>
                      <a:rPr lang="en-US" altLang="zh-CN" b="0" i="1" dirty="0" smtClean="0">
                        <a:solidFill>
                          <a:srgbClr val="FF0000"/>
                        </a:solidFill>
                        <a:latin typeface="Cambria Math" panose="02040503050406030204" pitchFamily="18" charset="0"/>
                        <a:ea typeface="Cambria Math" panose="02040503050406030204" pitchFamily="18" charset="0"/>
                      </a:rPr>
                      <m:t>&lt;</m:t>
                    </m:r>
                    <m:r>
                      <a:rPr lang="en-US" altLang="zh-CN" b="0" i="1" dirty="0" smtClean="0">
                        <a:solidFill>
                          <a:srgbClr val="FF0000"/>
                        </a:solidFill>
                        <a:latin typeface="Cambria Math" panose="02040503050406030204" pitchFamily="18" charset="0"/>
                        <a:ea typeface="Cambria Math" panose="02040503050406030204" pitchFamily="18" charset="0"/>
                      </a:rPr>
                      <m:t>𝑎</m:t>
                    </m:r>
                    <m:r>
                      <a:rPr lang="en-US" altLang="zh-CN" b="0" i="1" dirty="0" smtClean="0">
                        <a:solidFill>
                          <a:srgbClr val="FF0000"/>
                        </a:solidFill>
                        <a:latin typeface="Cambria Math" panose="02040503050406030204" pitchFamily="18" charset="0"/>
                        <a:ea typeface="Cambria Math" panose="02040503050406030204" pitchFamily="18" charset="0"/>
                      </a:rPr>
                      <m:t>=</m:t>
                    </m:r>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min</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func>
                    <m:r>
                      <a:rPr lang="zh-CN" altLang="en-US" i="1">
                        <a:solidFill>
                          <a:srgbClr val="FF0000"/>
                        </a:solidFill>
                        <a:latin typeface="Cambria Math" panose="02040503050406030204" pitchFamily="18" charset="0"/>
                      </a:rPr>
                      <m:t>，</m:t>
                    </m:r>
                  </m:oMath>
                </a14:m>
                <a:r>
                  <a:rPr lang="zh-CN" altLang="en-US" dirty="0">
                    <a:solidFill>
                      <a:srgbClr val="FF0000"/>
                    </a:solidFill>
                  </a:rPr>
                  <a:t>矛盾。从而此时不等式不可行。</a:t>
                </a:r>
              </a:p>
            </p:txBody>
          </p:sp>
        </mc:Choice>
        <mc:Fallback>
          <p:sp>
            <p:nvSpPr>
              <p:cNvPr id="3" name="文本框 2"/>
              <p:cNvSpPr txBox="1">
                <a:spLocks noRot="1" noChangeAspect="1" noMove="1" noResize="1" noEditPoints="1" noAdjustHandles="1" noChangeArrowheads="1" noChangeShapeType="1" noTextEdit="1"/>
              </p:cNvSpPr>
              <p:nvPr/>
            </p:nvSpPr>
            <p:spPr>
              <a:xfrm>
                <a:off x="814039" y="4605274"/>
                <a:ext cx="7515922" cy="1477328"/>
              </a:xfrm>
              <a:prstGeom prst="rect">
                <a:avLst/>
              </a:prstGeom>
              <a:blipFill>
                <a:blip r:embed="rId3"/>
                <a:stretch>
                  <a:fillRect l="-506" t="-1709" b="-51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85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7</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139321"/>
              </a:xfrm>
              <a:prstGeom prst="rect">
                <a:avLst/>
              </a:prstGeom>
              <a:noFill/>
              <a:ln w="19050">
                <a:solidFill>
                  <a:schemeClr val="accent1">
                    <a:shade val="50000"/>
                  </a:schemeClr>
                </a:solidFill>
              </a:ln>
            </p:spPr>
            <p:txBody>
              <a:bodyPr wrap="square" rtlCol="0">
                <a:spAutoFit/>
              </a:bodyPr>
              <a:lstStyle/>
              <a:p>
                <a:r>
                  <a:rPr lang="zh-CN" altLang="en-US" dirty="0"/>
                  <a:t>问题：飞机降落问题</a:t>
                </a:r>
                <a:endParaRPr lang="en-US" altLang="zh-CN" dirty="0"/>
              </a:p>
              <a:p>
                <a:endParaRPr lang="en-US" altLang="zh-CN" dirty="0"/>
              </a:p>
              <a:p>
                <a:r>
                  <a:rPr lang="zh-CN" altLang="en-US" dirty="0"/>
                  <a:t>每一架飞机</a:t>
                </a:r>
                <a14:m>
                  <m:oMath xmlns:m="http://schemas.openxmlformats.org/officeDocument/2006/math">
                    <m:r>
                      <a:rPr lang="en-US" altLang="zh-CN" b="0" i="1" smtClean="0">
                        <a:latin typeface="Cambria Math" panose="02040503050406030204" pitchFamily="18" charset="0"/>
                      </a:rPr>
                      <m:t>𝑖</m:t>
                    </m:r>
                  </m:oMath>
                </a14:m>
                <a:r>
                  <a:rPr lang="zh-CN" altLang="en-US" dirty="0"/>
                  <a:t>都有安全的降落时间</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你需要根据这些时间窗口，给出每架飞机精确的降落时间。此外，飞机的降落时间需要尽可能得拉开，使得相邻两架飞机降落时间的最小时间间隔最大。</a:t>
                </a:r>
                <a:endParaRPr lang="en-US" altLang="zh-CN" dirty="0"/>
              </a:p>
              <a:p>
                <a:endParaRPr lang="en-US" altLang="zh-CN" dirty="0"/>
              </a:p>
              <a:p>
                <a:r>
                  <a:rPr lang="zh-CN" altLang="en-US" dirty="0"/>
                  <a:t>已知</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时间窗口，记作</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2</m:t>
                            </m:r>
                          </m:sub>
                        </m:sSub>
                      </m:e>
                    </m:d>
                    <m:r>
                      <a:rPr lang="en-US" altLang="zh-CN" b="0" i="0"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r>
                      <a:rPr lang="zh-CN" altLang="en-US" i="1" smtClean="0">
                        <a:latin typeface="Cambria Math" panose="02040503050406030204" pitchFamily="18" charset="0"/>
                      </a:rPr>
                      <m:t>，</m:t>
                    </m:r>
                  </m:oMath>
                </a14:m>
                <a:r>
                  <a:rPr lang="zh-CN" altLang="en-US" dirty="0"/>
                  <a:t>满足</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&lt;…&lt;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𝑛</m:t>
                        </m:r>
                      </m:sub>
                    </m:sSub>
                  </m:oMath>
                </a14:m>
                <a:r>
                  <a:rPr lang="zh-CN" altLang="en-US" dirty="0"/>
                  <a:t>，请给出每架飞机精确的降落时间，使得相邻两架飞机降落时间的最小间隔最大。</a:t>
                </a:r>
                <a:endParaRPr lang="en-US" altLang="zh-CN" dirty="0"/>
              </a:p>
              <a:p>
                <a:endParaRPr lang="en-US" altLang="zh-CN" dirty="0"/>
              </a:p>
              <a:p>
                <a:r>
                  <a:rPr lang="zh-CN" altLang="en-US" dirty="0"/>
                  <a:t>把该问题形式化为线性规划问题。</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139321"/>
              </a:xfrm>
              <a:prstGeom prst="rect">
                <a:avLst/>
              </a:prstGeom>
              <a:blipFill>
                <a:blip r:embed="rId2"/>
                <a:stretch>
                  <a:fillRect l="-648" t="-965" r="-567" b="-1737"/>
                </a:stretch>
              </a:blipFill>
              <a:ln w="1905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14039" y="4671787"/>
                <a:ext cx="7515922" cy="1477328"/>
              </a:xfrm>
              <a:prstGeom prst="rect">
                <a:avLst/>
              </a:prstGeom>
              <a:noFill/>
            </p:spPr>
            <p:txBody>
              <a:bodyPr wrap="square" rtlCol="0">
                <a:spAutoFit/>
              </a:bodyPr>
              <a:lstStyle/>
              <a:p>
                <a:r>
                  <a:rPr lang="zh-CN" altLang="en-US" dirty="0"/>
                  <a:t>解：</a:t>
                </a:r>
                <a:endParaRPr lang="en-US" altLang="zh-CN" dirty="0"/>
              </a:p>
              <a:p>
                <a:endParaRPr lang="en-US" altLang="zh-CN" dirty="0"/>
              </a:p>
              <a:p>
                <a:r>
                  <a:rPr lang="zh-CN" altLang="en-US" dirty="0"/>
                  <a:t>设</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架</m:t>
                    </m:r>
                  </m:oMath>
                </a14:m>
                <a:r>
                  <a:rPr lang="zh-CN" altLang="en-US" dirty="0"/>
                  <a:t>飞机的降落时间分别为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m:t>
                    </m:r>
                  </m:oMath>
                </a14:m>
                <a:r>
                  <a:rPr lang="zh-CN" altLang="en-US" dirty="0"/>
                  <a:t>相邻两架飞机降落时间的最小间隔为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𝑔𝑎𝑝</m:t>
                        </m:r>
                      </m:e>
                      <m:sub>
                        <m:r>
                          <a:rPr lang="en-US" altLang="zh-CN" b="0" i="1" smtClean="0">
                            <a:latin typeface="Cambria Math" panose="02040503050406030204" pitchFamily="18" charset="0"/>
                          </a:rPr>
                          <m:t>𝑚𝑖𝑛</m:t>
                        </m:r>
                      </m:sub>
                    </m:sSub>
                    <m:r>
                      <a:rPr lang="zh-CN" altLang="en-US" i="1">
                        <a:latin typeface="Cambria Math" panose="02040503050406030204" pitchFamily="18" charset="0"/>
                      </a:rPr>
                      <m:t>。</m:t>
                    </m:r>
                  </m:oMath>
                </a14:m>
                <a:endParaRPr lang="en-US" altLang="zh-CN" dirty="0"/>
              </a:p>
              <a:p>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814039" y="4671787"/>
                <a:ext cx="7515922" cy="1477328"/>
              </a:xfrm>
              <a:prstGeom prst="rect">
                <a:avLst/>
              </a:prstGeom>
              <a:blipFill>
                <a:blip r:embed="rId3"/>
                <a:stretch>
                  <a:fillRect l="-731" t="-20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923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7</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646331"/>
              </a:xfrm>
              <a:prstGeom prst="rect">
                <a:avLst/>
              </a:prstGeom>
              <a:noFill/>
            </p:spPr>
            <p:txBody>
              <a:bodyPr wrap="square" rtlCol="0">
                <a:spAutoFit/>
              </a:bodyPr>
              <a:lstStyle/>
              <a:p>
                <a:r>
                  <a:rPr lang="zh-CN" altLang="en-US" dirty="0"/>
                  <a:t>目标函数显而易见：</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𝑔𝑎𝑝</m:t>
                              </m:r>
                            </m:e>
                            <m:sub>
                              <m:r>
                                <a:rPr lang="en-US" altLang="zh-CN" b="0" i="1" smtClean="0">
                                  <a:latin typeface="Cambria Math" panose="02040503050406030204" pitchFamily="18" charset="0"/>
                                </a:rPr>
                                <m:t>𝑚𝑖𝑛</m:t>
                              </m:r>
                            </m:sub>
                          </m:sSub>
                        </m:e>
                      </m:func>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646331"/>
              </a:xfrm>
              <a:prstGeom prst="rect">
                <a:avLst/>
              </a:prstGeom>
              <a:blipFill>
                <a:blip r:embed="rId2"/>
                <a:stretch>
                  <a:fillRect l="-731" t="-5660" b="-2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178797"/>
                <a:ext cx="7515922" cy="923330"/>
              </a:xfrm>
              <a:prstGeom prst="rect">
                <a:avLst/>
              </a:prstGeom>
              <a:noFill/>
            </p:spPr>
            <p:txBody>
              <a:bodyPr wrap="square" rtlCol="0">
                <a:spAutoFit/>
              </a:bodyPr>
              <a:lstStyle/>
              <a:p>
                <a:r>
                  <a:rPr lang="zh-CN" altLang="en-US" dirty="0"/>
                  <a:t>约束</a:t>
                </a:r>
                <a14:m>
                  <m:oMath xmlns:m="http://schemas.openxmlformats.org/officeDocument/2006/math">
                    <m:r>
                      <a:rPr lang="zh-CN" altLang="en-US" i="1" dirty="0" smtClean="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𝑔𝑎𝑝</m:t>
                        </m:r>
                      </m:e>
                      <m:sub>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func>
                  </m:oMath>
                </a14:m>
                <a:r>
                  <a:rPr lang="zh-CN" altLang="en-US" dirty="0"/>
                  <a:t>，翻译成约束表达式，即：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𝑔𝑎𝑝</m:t>
                          </m:r>
                        </m:e>
                        <m:sub>
                          <m:r>
                            <a:rPr lang="en-US" altLang="zh-CN" i="1">
                              <a:latin typeface="Cambria Math" panose="02040503050406030204" pitchFamily="18" charset="0"/>
                            </a:rPr>
                            <m:t>𝑚𝑖𝑛</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2178797"/>
                <a:ext cx="7515922" cy="923330"/>
              </a:xfrm>
              <a:prstGeom prst="rect">
                <a:avLst/>
              </a:prstGeom>
              <a:blipFill rotWithShape="0">
                <a:blip r:embed="rId3"/>
                <a:stretch>
                  <a:fillRect l="-731" t="-3289" b="-19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14039" y="3175565"/>
                <a:ext cx="7515922" cy="2031325"/>
              </a:xfrm>
              <a:prstGeom prst="rect">
                <a:avLst/>
              </a:prstGeom>
              <a:noFill/>
            </p:spPr>
            <p:txBody>
              <a:bodyPr wrap="square" rtlCol="0">
                <a:spAutoFit/>
              </a:bodyPr>
              <a:lstStyle/>
              <a:p>
                <a:r>
                  <a:rPr lang="zh-CN" altLang="en-US" dirty="0"/>
                  <a:t>从而该问题形式化如下：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𝑔𝑎𝑝</m:t>
                              </m:r>
                            </m:e>
                            <m:sub>
                              <m:r>
                                <a:rPr lang="en-US" altLang="zh-CN" i="1">
                                  <a:latin typeface="Cambria Math" panose="02040503050406030204" pitchFamily="18" charset="0"/>
                                </a:rPr>
                                <m:t>𝑚𝑖𝑛</m:t>
                              </m:r>
                            </m:sub>
                          </m:sSub>
                        </m:e>
                      </m:func>
                    </m:oMath>
                  </m:oMathPara>
                </a14:m>
                <a:endParaRPr lang="en-US" altLang="zh-CN" dirty="0"/>
              </a:p>
              <a:p>
                <a:r>
                  <a:rPr lang="en-US" altLang="zh-CN" dirty="0" err="1">
                    <a:latin typeface="Cambria Math" panose="02040503050406030204" pitchFamily="18" charset="0"/>
                  </a:rPr>
                  <a:t>s.t.</a:t>
                </a:r>
                <a:endParaRPr lang="en-US" altLang="zh-CN"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𝑔𝑎𝑝</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𝑛</m:t>
                      </m:r>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&lt;…&lt;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𝑛</m:t>
                          </m:r>
                        </m:sub>
                      </m:sSub>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𝑛</m:t>
                          </m:r>
                        </m:sub>
                      </m:sSub>
                    </m:oMath>
                  </m:oMathPara>
                </a14:m>
                <a:endParaRPr lang="en-US" altLang="zh-CN" dirty="0"/>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814039" y="3175565"/>
                <a:ext cx="7515922" cy="2031325"/>
              </a:xfrm>
              <a:prstGeom prst="rect">
                <a:avLst/>
              </a:prstGeom>
              <a:blipFill rotWithShape="0">
                <a:blip r:embed="rId4"/>
                <a:stretch>
                  <a:fillRect l="-731" t="-21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78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8</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308324"/>
              </a:xfrm>
              <a:prstGeom prst="rect">
                <a:avLst/>
              </a:prstGeom>
              <a:noFill/>
              <a:ln w="19050">
                <a:solidFill>
                  <a:schemeClr val="accent1">
                    <a:shade val="50000"/>
                  </a:schemeClr>
                </a:solidFill>
              </a:ln>
            </p:spPr>
            <p:txBody>
              <a:bodyPr wrap="square" rtlCol="0">
                <a:spAutoFit/>
              </a:bodyPr>
              <a:lstStyle/>
              <a:p>
                <a:r>
                  <a:rPr lang="zh-CN" altLang="en-US" dirty="0"/>
                  <a:t>问题：志愿者招募问题</a:t>
                </a:r>
                <a:endParaRPr lang="en-US" altLang="zh-CN" dirty="0"/>
              </a:p>
              <a:p>
                <a:endParaRPr lang="en-US" altLang="zh-CN" dirty="0"/>
              </a:p>
              <a:p>
                <a:r>
                  <a:rPr lang="zh-CN" altLang="en-US" dirty="0"/>
                  <a:t>假设你需要为一个即将到来的活动招募一批志愿者，据估计该活动持续</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天</m:t>
                    </m:r>
                  </m:oMath>
                </a14:m>
                <a:r>
                  <a:rPr lang="zh-CN" altLang="en-US" dirty="0"/>
                  <a:t>，其中第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天</m:t>
                    </m:r>
                  </m:oMath>
                </a14:m>
                <a:r>
                  <a:rPr lang="zh-CN" altLang="en-US" dirty="0"/>
                  <a:t>需要至少</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名</m:t>
                    </m:r>
                  </m:oMath>
                </a14:m>
                <a:r>
                  <a:rPr lang="zh-CN" altLang="en-US" dirty="0"/>
                  <a:t>志愿者。又总计有</a:t>
                </a:r>
                <a14:m>
                  <m:oMath xmlns:m="http://schemas.openxmlformats.org/officeDocument/2006/math">
                    <m:r>
                      <a:rPr lang="en-US" altLang="zh-CN" b="0" i="1" smtClean="0">
                        <a:latin typeface="Cambria Math" panose="02040503050406030204" pitchFamily="18" charset="0"/>
                      </a:rPr>
                      <m:t>𝑀</m:t>
                    </m:r>
                    <m:r>
                      <a:rPr lang="zh-CN" altLang="en-US" i="1">
                        <a:latin typeface="Cambria Math" panose="02040503050406030204" pitchFamily="18" charset="0"/>
                      </a:rPr>
                      <m:t>类</m:t>
                    </m:r>
                  </m:oMath>
                </a14:m>
                <a:r>
                  <a:rPr lang="zh-CN" altLang="en-US" dirty="0"/>
                  <a:t>志愿者，第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类</m:t>
                    </m:r>
                  </m:oMath>
                </a14:m>
                <a:r>
                  <a:rPr lang="zh-CN" altLang="en-US" dirty="0"/>
                  <a:t>志愿者可以从第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天</m:t>
                    </m:r>
                  </m:oMath>
                </a14:m>
                <a:r>
                  <a:rPr lang="zh-CN" altLang="en-US" dirty="0"/>
                  <a:t>服务到第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天</m:t>
                    </m:r>
                  </m:oMath>
                </a14:m>
                <a:r>
                  <a:rPr lang="zh-CN" altLang="en-US" dirty="0"/>
                  <a:t>，其招募费用为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r>
                      <a:rPr lang="zh-CN" altLang="en-US" i="1" smtClean="0">
                        <a:latin typeface="Cambria Math" panose="02040503050406030204" pitchFamily="18" charset="0"/>
                      </a:rPr>
                      <m:t>做好</m:t>
                    </m:r>
                  </m:oMath>
                </a14:m>
                <a:r>
                  <a:rPr lang="zh-CN" altLang="en-US" dirty="0"/>
                  <a:t>这份工作需要用最少的招募费用为这个活动招募足够的志愿者。</a:t>
                </a:r>
                <a:endParaRPr lang="en-US" altLang="zh-CN" dirty="0"/>
              </a:p>
              <a:p>
                <a:endParaRPr lang="en-US" altLang="zh-CN" dirty="0"/>
              </a:p>
              <a:p>
                <a:r>
                  <a:rPr lang="zh-CN" altLang="en-US" dirty="0"/>
                  <a:t>把该问题形式化为线性规划问题。</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308324"/>
              </a:xfrm>
              <a:prstGeom prst="rect">
                <a:avLst/>
              </a:prstGeom>
              <a:blipFill>
                <a:blip r:embed="rId2"/>
                <a:stretch>
                  <a:fillRect l="-648" t="-1309" b="-2618"/>
                </a:stretch>
              </a:blipFill>
              <a:ln w="1905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3840790"/>
                <a:ext cx="7515922" cy="1776640"/>
              </a:xfrm>
              <a:prstGeom prst="rect">
                <a:avLst/>
              </a:prstGeom>
              <a:noFill/>
            </p:spPr>
            <p:txBody>
              <a:bodyPr wrap="square" rtlCol="0">
                <a:spAutoFit/>
              </a:bodyPr>
              <a:lstStyle/>
              <a:p>
                <a:r>
                  <a:rPr lang="zh-CN" altLang="en-US" dirty="0"/>
                  <a:t>解：</a:t>
                </a:r>
                <a:endParaRPr lang="en-US" altLang="zh-CN" dirty="0"/>
              </a:p>
              <a:p>
                <a:endParaRPr lang="en-US" altLang="zh-CN" dirty="0"/>
              </a:p>
              <a:p>
                <a:r>
                  <a:rPr lang="zh-CN" altLang="en-US" dirty="0"/>
                  <a:t>本题需要给出一个招募方案，确定每一类志愿者招募的人数，所以很自然地，设第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类</m:t>
                    </m:r>
                  </m:oMath>
                </a14:m>
                <a:r>
                  <a:rPr lang="zh-CN" altLang="en-US" dirty="0"/>
                  <a:t>志愿者的招募数量为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m:t>
                    </m:r>
                  </m:oMath>
                </a14:m>
                <a:r>
                  <a:rPr lang="zh-CN" altLang="en-US" dirty="0"/>
                  <a:t>于是目标函数为：</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𝐶</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𝑀</m:t>
                              </m:r>
                            </m:sub>
                          </m:sSub>
                        </m:e>
                      </m:func>
                    </m:oMath>
                  </m:oMathPara>
                </a14:m>
                <a:endParaRPr lang="en-US" altLang="zh-CN" dirty="0"/>
              </a:p>
              <a:p>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3840790"/>
                <a:ext cx="7515922" cy="1776640"/>
              </a:xfrm>
              <a:prstGeom prst="rect">
                <a:avLst/>
              </a:prstGeom>
              <a:blipFill rotWithShape="0">
                <a:blip r:embed="rId3"/>
                <a:stretch>
                  <a:fillRect l="-731" t="-2062" r="-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788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8</a:t>
            </a:r>
            <a:endParaRPr lang="zh-CN" altLang="en-US" sz="1600" dirty="0"/>
          </a:p>
        </p:txBody>
      </p:sp>
      <p:sp>
        <p:nvSpPr>
          <p:cNvPr id="6" name="文本框 5"/>
          <p:cNvSpPr txBox="1"/>
          <p:nvPr/>
        </p:nvSpPr>
        <p:spPr>
          <a:xfrm>
            <a:off x="814039" y="1182029"/>
            <a:ext cx="7515922" cy="369332"/>
          </a:xfrm>
          <a:prstGeom prst="rect">
            <a:avLst/>
          </a:prstGeom>
          <a:noFill/>
          <a:ln w="0">
            <a:noFill/>
          </a:ln>
        </p:spPr>
        <p:txBody>
          <a:bodyPr wrap="square" rtlCol="0">
            <a:spAutoFit/>
          </a:bodyPr>
          <a:lstStyle/>
          <a:p>
            <a:r>
              <a:rPr lang="zh-CN" altLang="en-US" dirty="0"/>
              <a:t>下面考虑问题的约束，</a:t>
            </a:r>
            <a:endParaRPr lang="en-US" altLang="zh-CN" dirty="0"/>
          </a:p>
        </p:txBody>
      </p:sp>
      <p:sp>
        <p:nvSpPr>
          <p:cNvPr id="5" name="右箭头 4"/>
          <p:cNvSpPr/>
          <p:nvPr/>
        </p:nvSpPr>
        <p:spPr>
          <a:xfrm>
            <a:off x="1371600" y="1551361"/>
            <a:ext cx="6958361" cy="57458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sz="1400" dirty="0"/>
              <a:t>1      2      3      4      5      6                     …………                        </a:t>
            </a:r>
            <a:r>
              <a:rPr lang="en-US" altLang="zh-CN" sz="1400" i="1" dirty="0"/>
              <a:t>N</a:t>
            </a:r>
            <a:r>
              <a:rPr lang="en-US" altLang="zh-CN" sz="1400" dirty="0"/>
              <a:t>      </a:t>
            </a:r>
            <a:endParaRPr lang="zh-CN" altLang="en-US" sz="1400" dirty="0"/>
          </a:p>
        </p:txBody>
      </p:sp>
      <p:sp>
        <p:nvSpPr>
          <p:cNvPr id="7" name="下箭头 6"/>
          <p:cNvSpPr/>
          <p:nvPr/>
        </p:nvSpPr>
        <p:spPr>
          <a:xfrm>
            <a:off x="814039" y="2125950"/>
            <a:ext cx="557561" cy="2999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t>1</a:t>
            </a:r>
          </a:p>
          <a:p>
            <a:pPr algn="ctr"/>
            <a:endParaRPr lang="en-US" altLang="zh-CN" dirty="0"/>
          </a:p>
          <a:p>
            <a:pPr algn="ctr"/>
            <a:r>
              <a:rPr lang="en-US" altLang="zh-CN" dirty="0"/>
              <a:t>2</a:t>
            </a:r>
          </a:p>
          <a:p>
            <a:pPr algn="ctr"/>
            <a:endParaRPr lang="en-US" altLang="zh-CN" dirty="0"/>
          </a:p>
          <a:p>
            <a:pPr algn="ctr"/>
            <a:r>
              <a:rPr lang="en-US" altLang="zh-CN" dirty="0"/>
              <a:t>3</a:t>
            </a:r>
          </a:p>
          <a:p>
            <a:pPr algn="ctr"/>
            <a:endParaRPr lang="en-US" altLang="zh-CN" dirty="0"/>
          </a:p>
          <a:p>
            <a:pPr algn="ctr"/>
            <a:r>
              <a:rPr lang="en-US" altLang="zh-CN" dirty="0"/>
              <a:t>…</a:t>
            </a:r>
          </a:p>
          <a:p>
            <a:pPr algn="ctr"/>
            <a:endParaRPr lang="en-US" altLang="zh-CN" dirty="0"/>
          </a:p>
          <a:p>
            <a:pPr algn="ctr"/>
            <a:r>
              <a:rPr lang="en-US" altLang="zh-CN" i="1" dirty="0"/>
              <a:t>M</a:t>
            </a:r>
            <a:endParaRPr lang="zh-CN" altLang="en-US" i="1" dirty="0"/>
          </a:p>
        </p:txBody>
      </p:sp>
      <p:sp>
        <p:nvSpPr>
          <p:cNvPr id="8" name="圆角矩形 7"/>
          <p:cNvSpPr/>
          <p:nvPr/>
        </p:nvSpPr>
        <p:spPr>
          <a:xfrm>
            <a:off x="2086581" y="2165344"/>
            <a:ext cx="1742303" cy="2500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S1                F1</a:t>
            </a:r>
            <a:endParaRPr lang="zh-CN" altLang="en-US" sz="1400" dirty="0"/>
          </a:p>
        </p:txBody>
      </p:sp>
      <p:sp>
        <p:nvSpPr>
          <p:cNvPr id="9" name="圆角矩形 8"/>
          <p:cNvSpPr/>
          <p:nvPr/>
        </p:nvSpPr>
        <p:spPr>
          <a:xfrm>
            <a:off x="2957732" y="2743200"/>
            <a:ext cx="3194221" cy="2509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a:t>S2                                        F2</a:t>
            </a:r>
            <a:endParaRPr lang="zh-CN" altLang="en-US" sz="1400" dirty="0"/>
          </a:p>
        </p:txBody>
      </p:sp>
      <p:sp>
        <p:nvSpPr>
          <p:cNvPr id="10" name="圆角矩形 9"/>
          <p:cNvSpPr/>
          <p:nvPr/>
        </p:nvSpPr>
        <p:spPr>
          <a:xfrm>
            <a:off x="3965630" y="3301093"/>
            <a:ext cx="2284022" cy="2602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t>S3                         F3</a:t>
            </a:r>
            <a:endParaRPr lang="zh-CN" altLang="en-US" sz="1400" dirty="0"/>
          </a:p>
        </p:txBody>
      </p:sp>
      <p:sp>
        <p:nvSpPr>
          <p:cNvPr id="11" name="圆角矩形 10"/>
          <p:cNvSpPr/>
          <p:nvPr/>
        </p:nvSpPr>
        <p:spPr>
          <a:xfrm>
            <a:off x="4572000" y="4370764"/>
            <a:ext cx="2298356" cy="2602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SM                       FM</a:t>
            </a:r>
            <a:endParaRPr lang="zh-CN" altLang="en-US" sz="1400" dirty="0"/>
          </a:p>
        </p:txBody>
      </p:sp>
      <mc:AlternateContent xmlns:mc="http://schemas.openxmlformats.org/markup-compatibility/2006" xmlns:a14="http://schemas.microsoft.com/office/drawing/2010/main">
        <mc:Choice Requires="a14">
          <p:sp>
            <p:nvSpPr>
              <p:cNvPr id="15" name="文本框 14"/>
              <p:cNvSpPr txBox="1"/>
              <p:nvPr/>
            </p:nvSpPr>
            <p:spPr>
              <a:xfrm>
                <a:off x="7357403" y="2103662"/>
                <a:ext cx="53457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7357403" y="2103662"/>
                <a:ext cx="534572" cy="37029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357403" y="2681534"/>
                <a:ext cx="53457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7357403" y="2681534"/>
                <a:ext cx="534572" cy="37029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57403" y="3246559"/>
                <a:ext cx="53457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7357403" y="3246559"/>
                <a:ext cx="534572" cy="37029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357403" y="4316230"/>
                <a:ext cx="5345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𝑀</m:t>
                          </m:r>
                        </m:sub>
                      </m:sSub>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357403" y="4316230"/>
                <a:ext cx="534572" cy="369332"/>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402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8</a:t>
            </a:r>
            <a:endParaRPr lang="zh-CN" altLang="en-US" sz="1600" dirty="0"/>
          </a:p>
        </p:txBody>
      </p:sp>
      <p:sp>
        <p:nvSpPr>
          <p:cNvPr id="6" name="文本框 5"/>
          <p:cNvSpPr txBox="1"/>
          <p:nvPr/>
        </p:nvSpPr>
        <p:spPr>
          <a:xfrm>
            <a:off x="814039" y="1182029"/>
            <a:ext cx="7515922" cy="369332"/>
          </a:xfrm>
          <a:prstGeom prst="rect">
            <a:avLst/>
          </a:prstGeom>
          <a:noFill/>
          <a:ln w="0">
            <a:noFill/>
          </a:ln>
        </p:spPr>
        <p:txBody>
          <a:bodyPr wrap="square" rtlCol="0">
            <a:spAutoFit/>
          </a:bodyPr>
          <a:lstStyle/>
          <a:p>
            <a:r>
              <a:rPr lang="zh-CN" altLang="en-US" dirty="0"/>
              <a:t>显然，对每一天的（逐列地）志愿者人数建立约束即可满足题意。</a:t>
            </a:r>
            <a:endParaRPr lang="en-US" altLang="zh-CN" dirty="0"/>
          </a:p>
        </p:txBody>
      </p:sp>
      <mc:AlternateContent xmlns:mc="http://schemas.openxmlformats.org/markup-compatibility/2006" xmlns:a14="http://schemas.microsoft.com/office/drawing/2010/main">
        <mc:Choice Requires="a14">
          <p:sp>
            <p:nvSpPr>
              <p:cNvPr id="3" name="文本框 2"/>
              <p:cNvSpPr txBox="1"/>
              <p:nvPr/>
            </p:nvSpPr>
            <p:spPr>
              <a:xfrm>
                <a:off x="814039" y="1901798"/>
                <a:ext cx="7515922" cy="3029291"/>
              </a:xfrm>
              <a:prstGeom prst="rect">
                <a:avLst/>
              </a:prstGeom>
              <a:noFill/>
            </p:spPr>
            <p:txBody>
              <a:bodyPr wrap="square" rtlCol="0">
                <a:spAutoFit/>
              </a:bodyPr>
              <a:lstStyle/>
              <a:p>
                <a:r>
                  <a:rPr lang="zh-CN" altLang="en-US" dirty="0"/>
                  <a:t>为方便起见，定义示性函数</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𝑁</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qArr>
                        </m:e>
                      </m:d>
                    </m:oMath>
                  </m:oMathPara>
                </a14:m>
                <a:endParaRPr lang="en-US" altLang="zh-CN" dirty="0"/>
              </a:p>
              <a:p>
                <a:r>
                  <a:rPr lang="zh-CN" altLang="en-US" dirty="0"/>
                  <a:t>其中，</a:t>
                </a:r>
                <a14:m>
                  <m:oMath xmlns:m="http://schemas.openxmlformats.org/officeDocument/2006/math">
                    <m:r>
                      <a:rPr lang="en-US" altLang="zh-CN" i="1">
                        <a:latin typeface="Cambria Math" panose="02040503050406030204" pitchFamily="18" charset="0"/>
                      </a:rPr>
                      <m:t>𝑗</m:t>
                    </m:r>
                    <m:r>
                      <a:rPr lang="zh-CN" altLang="en-US" i="1">
                        <a:latin typeface="Cambria Math" panose="02040503050406030204" pitchFamily="18" charset="0"/>
                      </a:rPr>
                      <m:t>表示</m:t>
                    </m:r>
                  </m:oMath>
                </a14:m>
                <a:r>
                  <a:rPr lang="zh-CN" altLang="en-US" dirty="0"/>
                  <a:t>志愿者类型，</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表示</m:t>
                    </m:r>
                  </m:oMath>
                </a14:m>
                <a:r>
                  <a:rPr lang="zh-CN" altLang="en-US" dirty="0"/>
                  <a:t>活动的第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天</m:t>
                    </m:r>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zh-CN" altLang="en-US" dirty="0"/>
                  <a:t>表示第</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类</m:t>
                    </m:r>
                  </m:oMath>
                </a14:m>
                <a:r>
                  <a:rPr lang="zh-CN" altLang="en-US" dirty="0"/>
                  <a:t>志愿者在第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天</m:t>
                    </m:r>
                  </m:oMath>
                </a14:m>
                <a:r>
                  <a:rPr lang="zh-CN" altLang="en-US" dirty="0"/>
                  <a:t>是否提供志愿服务。</a:t>
                </a:r>
                <a:endParaRPr lang="en-US" altLang="zh-CN" dirty="0"/>
              </a:p>
              <a:p>
                <a:endParaRPr lang="en-US" altLang="zh-CN" dirty="0"/>
              </a:p>
              <a:p>
                <a:r>
                  <a:rPr lang="zh-CN" altLang="en-US" dirty="0"/>
                  <a:t>于是，每一天志愿者人数的约束可表示如下：</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𝑁</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1901798"/>
                <a:ext cx="7515922" cy="3029291"/>
              </a:xfrm>
              <a:prstGeom prst="rect">
                <a:avLst/>
              </a:prstGeom>
              <a:blipFill rotWithShape="0">
                <a:blip r:embed="rId2"/>
                <a:stretch>
                  <a:fillRect l="-731" t="-12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303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8</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562514"/>
              </a:xfrm>
              <a:prstGeom prst="rect">
                <a:avLst/>
              </a:prstGeom>
              <a:noFill/>
              <a:ln w="0">
                <a:noFill/>
              </a:ln>
            </p:spPr>
            <p:txBody>
              <a:bodyPr wrap="square" rtlCol="0">
                <a:spAutoFit/>
              </a:bodyPr>
              <a:lstStyle/>
              <a:p>
                <a:r>
                  <a:rPr lang="zh-CN" altLang="en-US" dirty="0"/>
                  <a:t>从而，该问题可形式化如下：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r>
                            <a:rPr lang="en-US" altLang="zh-CN" b="0" i="0" smtClean="0">
                              <a:latin typeface="Cambria Math" panose="02040503050406030204" pitchFamily="18" charset="0"/>
                            </a:rPr>
                            <m:t>  </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且</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𝑀</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𝑁</m:t>
                      </m:r>
                    </m:oMath>
                  </m:oMathPara>
                </a14:m>
                <a:endParaRPr lang="en-US" altLang="zh-CN" dirty="0"/>
              </a:p>
              <a:p>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𝑁</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qArr>
                      </m:e>
                    </m:d>
                  </m:oMath>
                </a14:m>
                <a:r>
                  <a:rPr lang="zh-CN" altLang="en-US" dirty="0"/>
                  <a:t>，</a:t>
                </a:r>
                <a:r>
                  <a:rPr lang="en-US" altLang="zh-CN" dirty="0"/>
                  <a:t> </a:t>
                </a:r>
                <a:r>
                  <a:rPr lang="zh-CN" altLang="en-US" dirty="0"/>
                  <a:t>（</a:t>
                </a:r>
                <a14:m>
                  <m:oMath xmlns:m="http://schemas.openxmlformats.org/officeDocument/2006/math">
                    <m:r>
                      <a:rPr lang="en-US" altLang="zh-CN" i="1">
                        <a:latin typeface="Cambria Math" panose="02040503050406030204" pitchFamily="18" charset="0"/>
                      </a:rPr>
                      <m:t>𝑗</m:t>
                    </m:r>
                    <m:r>
                      <a:rPr lang="zh-CN" altLang="en-US" i="1">
                        <a:latin typeface="Cambria Math" panose="02040503050406030204" pitchFamily="18" charset="0"/>
                      </a:rPr>
                      <m:t>表示</m:t>
                    </m:r>
                  </m:oMath>
                </a14:m>
                <a:r>
                  <a:rPr lang="zh-CN" altLang="en-US" dirty="0"/>
                  <a:t>志愿者类型，</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表示</m:t>
                    </m:r>
                  </m:oMath>
                </a14:m>
                <a:r>
                  <a:rPr lang="zh-CN" altLang="en-US" dirty="0"/>
                  <a:t>活动的第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天）</m:t>
                    </m:r>
                  </m:oMath>
                </a14:m>
                <a:r>
                  <a:rPr lang="zh-CN" altLang="en-US" dirty="0"/>
                  <a:t>。</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562514"/>
              </a:xfrm>
              <a:prstGeom prst="rect">
                <a:avLst/>
              </a:prstGeom>
              <a:blipFill rotWithShape="0">
                <a:blip r:embed="rId2"/>
                <a:stretch>
                  <a:fillRect l="-731" t="-1027" b="-1884"/>
                </a:stretch>
              </a:blipFill>
              <a:ln w="0">
                <a:noFill/>
              </a:ln>
            </p:spPr>
            <p:txBody>
              <a:bodyPr/>
              <a:lstStyle/>
              <a:p>
                <a:r>
                  <a:rPr lang="zh-CN" altLang="en-US">
                    <a:noFill/>
                  </a:rPr>
                  <a:t> </a:t>
                </a:r>
              </a:p>
            </p:txBody>
          </p:sp>
        </mc:Fallback>
      </mc:AlternateContent>
    </p:spTree>
    <p:extLst>
      <p:ext uri="{BB962C8B-B14F-4D97-AF65-F5344CB8AC3E}">
        <p14:creationId xmlns:p14="http://schemas.microsoft.com/office/powerpoint/2010/main" val="252316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LP</a:t>
            </a:r>
            <a:r>
              <a:rPr lang="zh-CN" altLang="en-US" sz="1600" dirty="0"/>
              <a:t>考试指南</a:t>
            </a:r>
          </a:p>
        </p:txBody>
      </p:sp>
      <p:sp>
        <p:nvSpPr>
          <p:cNvPr id="6" name="文本框 5"/>
          <p:cNvSpPr txBox="1"/>
          <p:nvPr/>
        </p:nvSpPr>
        <p:spPr>
          <a:xfrm>
            <a:off x="814039" y="1182029"/>
            <a:ext cx="7515922" cy="3139321"/>
          </a:xfrm>
          <a:prstGeom prst="rect">
            <a:avLst/>
          </a:prstGeom>
          <a:noFill/>
          <a:ln w="0">
            <a:noFill/>
          </a:ln>
        </p:spPr>
        <p:txBody>
          <a:bodyPr wrap="square" rtlCol="0">
            <a:spAutoFit/>
          </a:bodyPr>
          <a:lstStyle/>
          <a:p>
            <a:r>
              <a:rPr lang="zh-CN" altLang="en-US" dirty="0"/>
              <a:t>线性规划：重点在于建立模型，把复杂问题抽象化</a:t>
            </a:r>
            <a:endParaRPr lang="en-US" altLang="zh-CN" dirty="0"/>
          </a:p>
          <a:p>
            <a:endParaRPr lang="en-US" altLang="zh-CN" dirty="0"/>
          </a:p>
          <a:p>
            <a:r>
              <a:rPr lang="zh-CN" altLang="en-US" dirty="0"/>
              <a:t>建模题的三个采分点：</a:t>
            </a:r>
            <a:endParaRPr lang="en-US" altLang="zh-CN" dirty="0"/>
          </a:p>
          <a:p>
            <a:pPr marL="342900" indent="-342900">
              <a:buAutoNum type="arabicPeriod"/>
            </a:pPr>
            <a:r>
              <a:rPr lang="zh-CN" altLang="en-US" dirty="0"/>
              <a:t>变量</a:t>
            </a:r>
            <a:r>
              <a:rPr lang="en-US" altLang="zh-CN" dirty="0"/>
              <a:t>——</a:t>
            </a:r>
            <a:r>
              <a:rPr lang="zh-CN" altLang="en-US" dirty="0"/>
              <a:t>写清楚设定的每一个变量的意义</a:t>
            </a:r>
            <a:endParaRPr lang="en-US" altLang="zh-CN" dirty="0"/>
          </a:p>
          <a:p>
            <a:pPr marL="342900" indent="-342900">
              <a:buAutoNum type="arabicPeriod"/>
            </a:pPr>
            <a:r>
              <a:rPr lang="zh-CN" altLang="en-US" dirty="0"/>
              <a:t>目标函数</a:t>
            </a:r>
            <a:r>
              <a:rPr lang="en-US" altLang="zh-CN" dirty="0"/>
              <a:t>——</a:t>
            </a:r>
            <a:r>
              <a:rPr lang="zh-CN" altLang="en-US" dirty="0"/>
              <a:t>原目标如何能得到该目标函数</a:t>
            </a:r>
            <a:endParaRPr lang="en-US" altLang="zh-CN" dirty="0"/>
          </a:p>
          <a:p>
            <a:pPr marL="342900" indent="-342900">
              <a:buAutoNum type="arabicPeriod"/>
            </a:pPr>
            <a:r>
              <a:rPr lang="zh-CN" altLang="en-US" dirty="0"/>
              <a:t>约束</a:t>
            </a:r>
            <a:r>
              <a:rPr lang="en-US" altLang="zh-CN" dirty="0"/>
              <a:t>——</a:t>
            </a:r>
            <a:r>
              <a:rPr lang="zh-CN" altLang="en-US" dirty="0"/>
              <a:t>写清楚每一个约束的意义</a:t>
            </a:r>
            <a:endParaRPr lang="en-US" altLang="zh-CN" dirty="0"/>
          </a:p>
          <a:p>
            <a:endParaRPr lang="en-US" altLang="zh-CN" dirty="0"/>
          </a:p>
          <a:p>
            <a:r>
              <a:rPr lang="en-US" altLang="zh-CN" dirty="0"/>
              <a:t>Note1</a:t>
            </a:r>
            <a:r>
              <a:rPr lang="zh-CN" altLang="en-US" dirty="0"/>
              <a:t>：模型要有一定的抽象能力，约束的主体尽可能的是代数式或者线性不等式，文字定义起的只是声明和补充说明的作用</a:t>
            </a:r>
            <a:endParaRPr lang="en-US" altLang="zh-CN" dirty="0"/>
          </a:p>
          <a:p>
            <a:endParaRPr lang="en-US" altLang="zh-CN" dirty="0"/>
          </a:p>
          <a:p>
            <a:r>
              <a:rPr lang="en-US" altLang="zh-CN" dirty="0"/>
              <a:t>Note2</a:t>
            </a:r>
            <a:r>
              <a:rPr lang="zh-CN" altLang="en-US" dirty="0"/>
              <a:t>：模型很多时候都是不唯一的，言之成理即可</a:t>
            </a:r>
            <a:endParaRPr lang="en-US" altLang="zh-CN" dirty="0"/>
          </a:p>
        </p:txBody>
      </p:sp>
    </p:spTree>
    <p:extLst>
      <p:ext uri="{BB962C8B-B14F-4D97-AF65-F5344CB8AC3E}">
        <p14:creationId xmlns:p14="http://schemas.microsoft.com/office/powerpoint/2010/main" val="354549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646331"/>
              </a:xfrm>
              <a:prstGeom prst="rect">
                <a:avLst/>
              </a:prstGeom>
              <a:noFill/>
            </p:spPr>
            <p:txBody>
              <a:bodyPr wrap="square" rtlCol="0">
                <a:spAutoFit/>
              </a:bodyPr>
              <a:lstStyle/>
              <a:p>
                <a:r>
                  <a:rPr lang="zh-CN" altLang="en-US" dirty="0"/>
                  <a:t>当然，上述线性规划一定有返回值，因为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可取充分大，使得所有的约束得以满足。证毕。</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646331"/>
              </a:xfrm>
              <a:prstGeom prst="rect">
                <a:avLst/>
              </a:prstGeom>
              <a:blipFill>
                <a:blip r:embed="rId2"/>
                <a:stretch>
                  <a:fillRect l="-731" t="-5660" r="-731"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178797"/>
                <a:ext cx="7515922" cy="3977243"/>
              </a:xfrm>
              <a:prstGeom prst="rect">
                <a:avLst/>
              </a:prstGeom>
              <a:noFill/>
            </p:spPr>
            <p:txBody>
              <a:bodyPr wrap="square" rtlCol="0">
                <a:spAutoFit/>
              </a:bodyPr>
              <a:lstStyle/>
              <a:p>
                <a:r>
                  <a:rPr lang="zh-CN" altLang="en-US" dirty="0"/>
                  <a:t>构造二：</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min</m:t>
                          </m:r>
                        </m:fName>
                        <m:e>
                          <m:r>
                            <a:rPr lang="en-US" altLang="zh-CN" i="1" smtClean="0">
                              <a:latin typeface="Cambria Math" panose="02040503050406030204" pitchFamily="18" charset="0"/>
                            </a:rPr>
                            <m:t>0</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1</m:t>
                          </m:r>
                        </m:sub>
                      </m:sSub>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𝑚</m:t>
                          </m:r>
                        </m:sub>
                      </m:sSub>
                    </m:oMath>
                  </m:oMathPara>
                </a14:m>
                <a:endParaRPr lang="en-US" altLang="zh-CN" dirty="0"/>
              </a:p>
              <a:p>
                <a:endParaRPr lang="en-US" altLang="zh-CN" dirty="0"/>
              </a:p>
              <a:p>
                <a:r>
                  <a:rPr lang="zh-CN" altLang="en-US" dirty="0"/>
                  <a:t>其中，</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r>
                      <a:rPr lang="en-US" altLang="zh-CN" i="1" dirty="0">
                        <a:latin typeface="Cambria Math" panose="02040503050406030204" pitchFamily="18" charset="0"/>
                        <a:ea typeface="Cambria Math" panose="02040503050406030204" pitchFamily="18" charset="0"/>
                      </a:rPr>
                      <m:t>≥0,(</m:t>
                    </m:r>
                    <m:r>
                      <a:rPr lang="en-US" altLang="zh-CN" i="1" dirty="0">
                        <a:latin typeface="Cambria Math" panose="02040503050406030204" pitchFamily="18" charset="0"/>
                        <a:ea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=1,2,…,</m:t>
                    </m:r>
                    <m:r>
                      <a:rPr lang="en-US" altLang="zh-CN" i="1" dirty="0">
                        <a:latin typeface="Cambria Math" panose="02040503050406030204" pitchFamily="18" charset="0"/>
                        <a:ea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oMath>
                </a14:m>
                <a:r>
                  <a:rPr lang="zh-CN" altLang="en-US" dirty="0"/>
                  <a:t>，这可以通过变换</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zh-CN" altLang="en-US" i="1">
                        <a:latin typeface="Cambria Math" panose="02040503050406030204" pitchFamily="18" charset="0"/>
                      </a:rPr>
                      <m:t>，</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≥0,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rPr>
                      <m:t>)</m:t>
                    </m:r>
                    <m:r>
                      <a:rPr lang="zh-CN" altLang="en-US" i="1">
                        <a:latin typeface="Cambria Math" panose="02040503050406030204" pitchFamily="18" charset="0"/>
                      </a:rPr>
                      <m:t>满足</m:t>
                    </m:r>
                  </m:oMath>
                </a14:m>
                <a:r>
                  <a:rPr lang="zh-CN" altLang="en-US" dirty="0"/>
                  <a:t>。</a:t>
                </a:r>
                <a:endParaRPr lang="en-US" altLang="zh-CN" dirty="0"/>
              </a:p>
              <a:p>
                <a:endParaRPr lang="en-US" altLang="zh-CN" dirty="0"/>
              </a:p>
              <a:p>
                <a:r>
                  <a:rPr lang="zh-CN" altLang="en-US" dirty="0"/>
                  <a:t>对该标准形式运用线性规划算法，如果算法有返回值，显然原线性不等式组成立，否则可行域为空，即原线性不等式组不可行（一句话反证法即可）。证毕。</a:t>
                </a:r>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2178797"/>
                <a:ext cx="7515922" cy="3977243"/>
              </a:xfrm>
              <a:prstGeom prst="rect">
                <a:avLst/>
              </a:prstGeom>
              <a:blipFill rotWithShape="0">
                <a:blip r:embed="rId3"/>
                <a:stretch>
                  <a:fillRect l="-731" t="-919" r="-731" b="-1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422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510559"/>
              </a:xfrm>
              <a:prstGeom prst="rect">
                <a:avLst/>
              </a:prstGeom>
              <a:noFill/>
              <a:ln w="0">
                <a:noFill/>
              </a:ln>
            </p:spPr>
            <p:txBody>
              <a:bodyPr wrap="square" rtlCol="0">
                <a:spAutoFit/>
              </a:bodyPr>
              <a:lstStyle/>
              <a:p>
                <a:r>
                  <a:rPr lang="zh-CN" altLang="en-US" dirty="0"/>
                  <a:t>注意：在线性规划中，约定俗成地，</a:t>
                </a:r>
                <a:r>
                  <a:rPr lang="zh-CN" altLang="en-US" b="1" dirty="0"/>
                  <a:t>不考虑严格的不等号</a:t>
                </a:r>
                <a:r>
                  <a:rPr lang="zh-CN" altLang="en-US" dirty="0"/>
                  <a:t>。本题也默认了不等式组中不存在严格的不等号。</a:t>
                </a:r>
                <a:endParaRPr lang="en-US" altLang="zh-CN" dirty="0"/>
              </a:p>
              <a:p>
                <a:endParaRPr lang="en-US" altLang="zh-CN" dirty="0"/>
              </a:p>
              <a:p>
                <a:r>
                  <a:rPr lang="zh-CN" altLang="en-US" dirty="0"/>
                  <a:t>如果原不等式组存在严格的不等号，不妨设存在某约束：</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oMath>
                  </m:oMathPara>
                </a14:m>
                <a:endParaRPr lang="en-US" altLang="zh-CN" b="0" dirty="0"/>
              </a:p>
              <a:p>
                <a:endParaRPr lang="en-US" altLang="zh-CN" b="0" dirty="0"/>
              </a:p>
              <a:p>
                <a:r>
                  <a:rPr lang="zh-CN" altLang="en-US" b="0" dirty="0"/>
                  <a:t>那么该如何解决，或者说如何考虑这个问题呢？</a:t>
                </a:r>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510559"/>
              </a:xfrm>
              <a:prstGeom prst="rect">
                <a:avLst/>
              </a:prstGeom>
              <a:blipFill rotWithShape="0">
                <a:blip r:embed="rId2"/>
                <a:stretch>
                  <a:fillRect l="-731" t="-1456" r="-731" b="-2670"/>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8" y="3692588"/>
                <a:ext cx="7515923" cy="1679562"/>
              </a:xfrm>
              <a:prstGeom prst="rect">
                <a:avLst/>
              </a:prstGeom>
              <a:noFill/>
            </p:spPr>
            <p:txBody>
              <a:bodyPr wrap="square" rtlCol="0">
                <a:spAutoFit/>
              </a:bodyPr>
              <a:lstStyle/>
              <a:p>
                <a:r>
                  <a:rPr lang="zh-CN" altLang="en-US" dirty="0"/>
                  <a:t>把严格不等号的约束放缩如下：</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𝑘</m:t>
                          </m:r>
                        </m:sub>
                      </m:sSub>
                    </m:oMath>
                  </m:oMathPara>
                </a14:m>
                <a:endParaRPr lang="en-US" altLang="zh-CN" dirty="0"/>
              </a:p>
              <a:p>
                <a:r>
                  <a:rPr lang="zh-CN" altLang="en-US" dirty="0"/>
                  <a:t>同样使用构造二，添加对算法返回值相应的变量值的判断，只要存在一组变量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满足</m:t>
                    </m:r>
                  </m:oMath>
                </a14:m>
                <a:r>
                  <a:rPr lang="zh-CN" altLang="en-US" dirty="0"/>
                  <a:t>放缩前严格的不等式，不等式组就是可行的。</a:t>
                </a:r>
              </a:p>
            </p:txBody>
          </p:sp>
        </mc:Choice>
        <mc:Fallback xmlns="">
          <p:sp>
            <p:nvSpPr>
              <p:cNvPr id="3" name="文本框 2"/>
              <p:cNvSpPr txBox="1">
                <a:spLocks noRot="1" noChangeAspect="1" noMove="1" noResize="1" noEditPoints="1" noAdjustHandles="1" noChangeArrowheads="1" noChangeShapeType="1" noTextEdit="1"/>
              </p:cNvSpPr>
              <p:nvPr/>
            </p:nvSpPr>
            <p:spPr>
              <a:xfrm>
                <a:off x="814038" y="3692588"/>
                <a:ext cx="7515923" cy="1679562"/>
              </a:xfrm>
              <a:prstGeom prst="rect">
                <a:avLst/>
              </a:prstGeom>
              <a:blipFill rotWithShape="0">
                <a:blip r:embed="rId3"/>
                <a:stretch>
                  <a:fillRect l="-731" t="-2545" r="-731" b="-4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166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031325"/>
              </a:xfrm>
              <a:prstGeom prst="rect">
                <a:avLst/>
              </a:prstGeom>
              <a:noFill/>
              <a:ln w="19050">
                <a:solidFill>
                  <a:schemeClr val="accent1">
                    <a:shade val="50000"/>
                  </a:schemeClr>
                </a:solidFill>
              </a:ln>
            </p:spPr>
            <p:txBody>
              <a:bodyPr wrap="square" rtlCol="0">
                <a:spAutoFit/>
              </a:bodyPr>
              <a:lstStyle/>
              <a:p>
                <a:r>
                  <a:rPr lang="zh-CN" altLang="en-US" dirty="0"/>
                  <a:t>问题：区间调度问题</a:t>
                </a:r>
                <a:endParaRPr lang="en-US" altLang="zh-CN" dirty="0"/>
              </a:p>
              <a:p>
                <a:endParaRPr lang="en-US" altLang="zh-CN" dirty="0"/>
              </a:p>
              <a:p>
                <a:r>
                  <a:rPr lang="zh-CN" altLang="en-US" dirty="0"/>
                  <a:t>有</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门</m:t>
                    </m:r>
                  </m:oMath>
                </a14:m>
                <a:r>
                  <a:rPr lang="zh-CN" altLang="en-US" dirty="0"/>
                  <a:t>课要占用某大楼的</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间</m:t>
                    </m:r>
                  </m:oMath>
                </a14:m>
                <a:r>
                  <a:rPr lang="zh-CN" altLang="en-US" dirty="0"/>
                  <a:t>教室。每一门课</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在</m:t>
                    </m:r>
                  </m:oMath>
                </a14:m>
                <a:r>
                  <a:rPr lang="zh-CN" altLang="en-US" dirty="0"/>
                  <a:t>时间段</a:t>
                </a:r>
                <a14:m>
                  <m:oMath xmlns:m="http://schemas.openxmlformats.org/officeDocument/2006/math">
                    <m:d>
                      <m:dPr>
                        <m:begChr m:val="["/>
                        <m:ctrlPr>
                          <a:rPr lang="en-US" altLang="zh-CN" b="0" i="1" smtClean="0">
                            <a:latin typeface="Cambria Math" panose="02040503050406030204" pitchFamily="18" charset="0"/>
                          </a:rPr>
                        </m:ctrlPr>
                      </m:dPr>
                      <m:e>
                        <m:sSub>
                          <m:sSubPr>
                            <m:ctrlPr>
                              <a:rPr lang="zh-CN" altLang="en-US"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𝐹</m:t>
                            </m:r>
                          </m:e>
                          <m:sub>
                            <m:r>
                              <a:rPr lang="en-US" altLang="zh-CN" b="0" i="1" dirty="0" smtClean="0">
                                <a:latin typeface="Cambria Math" panose="02040503050406030204" pitchFamily="18" charset="0"/>
                              </a:rPr>
                              <m:t>𝑖</m:t>
                            </m:r>
                          </m:sub>
                        </m:sSub>
                      </m:e>
                    </m:d>
                    <m:d>
                      <m:dPr>
                        <m:ctrlPr>
                          <a:rPr lang="en-US" altLang="zh-CN" b="0" i="1"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𝑖</m:t>
                            </m:r>
                          </m:sub>
                        </m:sSub>
                        <m:r>
                          <a:rPr lang="en-US" altLang="zh-CN" b="0" i="1" dirty="0" smtClean="0">
                            <a:latin typeface="Cambria Math" panose="02040503050406030204" pitchFamily="18" charset="0"/>
                          </a:rPr>
                          <m:t>&gt;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𝑖</m:t>
                            </m:r>
                          </m:sub>
                        </m:sSub>
                        <m:r>
                          <a:rPr lang="en-US" altLang="zh-CN" b="0" i="1" dirty="0" smtClean="0">
                            <a:latin typeface="Cambria Math" panose="02040503050406030204" pitchFamily="18" charset="0"/>
                          </a:rPr>
                          <m:t>&gt;0</m:t>
                        </m:r>
                      </m:e>
                    </m:d>
                    <m:r>
                      <a:rPr lang="zh-CN" altLang="en-US" i="1">
                        <a:latin typeface="Cambria Math" panose="02040503050406030204" pitchFamily="18" charset="0"/>
                      </a:rPr>
                      <m:t>仅</m:t>
                    </m:r>
                  </m:oMath>
                </a14:m>
                <a:r>
                  <a:rPr lang="zh-CN" altLang="en-US" dirty="0"/>
                  <a:t>会使用一间教室。鉴于同一时间、同一教室不能同时进行两门课，你不得不选择尽可能多的课并把它们无冲突地安排好。为简单起见，假定</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元素</a:t>
                </a:r>
                <a14:m>
                  <m:oMath xmlns:m="http://schemas.openxmlformats.org/officeDocument/2006/math">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smtClean="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b="0" i="1" dirty="0" smtClean="0">
                            <a:latin typeface="Cambria Math" panose="02040503050406030204" pitchFamily="18" charset="0"/>
                          </a:rPr>
                          <m:t>𝑛</m:t>
                        </m:r>
                      </m:sub>
                    </m:sSub>
                    <m:r>
                      <a:rPr lang="en-US" altLang="zh-CN" i="1" dirty="0" smtClean="0">
                        <a:latin typeface="Cambria Math" panose="02040503050406030204" pitchFamily="18" charset="0"/>
                      </a:rPr>
                      <m:t>}</m:t>
                    </m:r>
                    <m:r>
                      <a:rPr lang="zh-CN" altLang="en-US" i="1" dirty="0">
                        <a:latin typeface="Cambria Math" panose="02040503050406030204" pitchFamily="18" charset="0"/>
                      </a:rPr>
                      <m:t>各不相同</m:t>
                    </m:r>
                  </m:oMath>
                </a14:m>
                <a:r>
                  <a:rPr lang="zh-CN" altLang="en-US" dirty="0"/>
                  <a:t>。用整数线性规划解决这个问题。</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031325"/>
              </a:xfrm>
              <a:prstGeom prst="rect">
                <a:avLst/>
              </a:prstGeom>
              <a:blipFill>
                <a:blip r:embed="rId2"/>
                <a:stretch>
                  <a:fillRect l="-648" t="-1488" r="-567" b="-3274"/>
                </a:stretch>
              </a:blipFill>
              <a:ln w="1905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46D5A51-0728-4F16-9A70-1D084B35DA6F}"/>
                  </a:ext>
                </a:extLst>
              </p:cNvPr>
              <p:cNvSpPr txBox="1"/>
              <p:nvPr/>
            </p:nvSpPr>
            <p:spPr>
              <a:xfrm>
                <a:off x="814040" y="3563791"/>
                <a:ext cx="7515921" cy="2287165"/>
              </a:xfrm>
              <a:prstGeom prst="rect">
                <a:avLst/>
              </a:prstGeom>
              <a:noFill/>
            </p:spPr>
            <p:txBody>
              <a:bodyPr wrap="square" rtlCol="0">
                <a:spAutoFit/>
              </a:bodyPr>
              <a:lstStyle/>
              <a:p>
                <a:r>
                  <a:rPr lang="zh-CN" altLang="en-US" dirty="0"/>
                  <a:t>解：</a:t>
                </a:r>
                <a:endParaRPr lang="en-US" altLang="zh-CN" dirty="0"/>
              </a:p>
              <a:p>
                <a:r>
                  <a:rPr lang="zh-CN" altLang="en-US" dirty="0"/>
                  <a:t>思路：</a:t>
                </a:r>
                <a:endParaRPr lang="en-US" altLang="zh-CN" dirty="0"/>
              </a:p>
              <a:p>
                <a:r>
                  <a:rPr lang="zh-CN" altLang="en-US" dirty="0"/>
                  <a:t>本题的目标是设计一个安排方案，该方案当然有理由明确每一门课的安排情况，是否选，以及，是的话，安排在哪一间教室。于是，记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oMath>
                </a14:m>
                <a:r>
                  <a:rPr lang="zh-CN" altLang="en-US" dirty="0"/>
                  <a:t>表示将课程</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安排在</m:t>
                    </m:r>
                    <m:r>
                      <a:rPr lang="en-US" altLang="zh-CN" b="0" i="1" smtClean="0">
                        <a:latin typeface="Cambria Math" panose="02040503050406030204" pitchFamily="18" charset="0"/>
                      </a:rPr>
                      <m:t>𝑗</m:t>
                    </m:r>
                    <m:r>
                      <a:rPr lang="zh-CN" altLang="en-US" i="1">
                        <a:latin typeface="Cambria Math" panose="02040503050406030204" pitchFamily="18" charset="0"/>
                      </a:rPr>
                      <m:t>教室</m:t>
                    </m:r>
                    <m:r>
                      <a:rPr lang="zh-CN" altLang="en-US" i="1" smtClean="0">
                        <a:latin typeface="Cambria Math" panose="02040503050406030204" pitchFamily="18" charset="0"/>
                      </a:rPr>
                      <m:t>，</m:t>
                    </m:r>
                  </m:oMath>
                </a14:m>
                <a:r>
                  <a:rPr lang="zh-CN" altLang="en-US" dirty="0"/>
                  <a:t>目标函数显而易见：</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r>
                            <a:rPr lang="en-US" altLang="zh-CN" b="0" i="0" smtClean="0">
                              <a:latin typeface="Cambria Math" panose="02040503050406030204" pitchFamily="18" charset="0"/>
                            </a:rPr>
                            <m:t>    </m:t>
                          </m:r>
                        </m:fName>
                        <m:e>
                          <m:nary>
                            <m:naryPr>
                              <m:chr m:val="∑"/>
                              <m:ctrlPr>
                                <a:rPr lang="pt-BR"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pt-BR"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oMath>
                  </m:oMathPara>
                </a14:m>
                <a:endParaRPr lang="en-US" altLang="zh-CN" dirty="0"/>
              </a:p>
            </p:txBody>
          </p:sp>
        </mc:Choice>
        <mc:Fallback xmlns="">
          <p:sp>
            <p:nvSpPr>
              <p:cNvPr id="5" name="文本框 4">
                <a:extLst>
                  <a:ext uri="{FF2B5EF4-FFF2-40B4-BE49-F238E27FC236}">
                    <a16:creationId xmlns:a16="http://schemas.microsoft.com/office/drawing/2014/main" id="{F46D5A51-0728-4F16-9A70-1D084B35DA6F}"/>
                  </a:ext>
                </a:extLst>
              </p:cNvPr>
              <p:cNvSpPr txBox="1">
                <a:spLocks noRot="1" noChangeAspect="1" noMove="1" noResize="1" noEditPoints="1" noAdjustHandles="1" noChangeArrowheads="1" noChangeShapeType="1" noTextEdit="1"/>
              </p:cNvSpPr>
              <p:nvPr/>
            </p:nvSpPr>
            <p:spPr>
              <a:xfrm>
                <a:off x="814040" y="3563791"/>
                <a:ext cx="7515921" cy="2287165"/>
              </a:xfrm>
              <a:prstGeom prst="rect">
                <a:avLst/>
              </a:prstGeom>
              <a:blipFill>
                <a:blip r:embed="rId3"/>
                <a:stretch>
                  <a:fillRect l="-731" t="-1600" r="-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087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p:sp>
        <p:nvSpPr>
          <p:cNvPr id="6" name="文本框 5"/>
          <p:cNvSpPr txBox="1"/>
          <p:nvPr/>
        </p:nvSpPr>
        <p:spPr>
          <a:xfrm>
            <a:off x="814039" y="1182029"/>
            <a:ext cx="7515922" cy="369332"/>
          </a:xfrm>
          <a:prstGeom prst="rect">
            <a:avLst/>
          </a:prstGeom>
          <a:noFill/>
        </p:spPr>
        <p:txBody>
          <a:bodyPr wrap="square" rtlCol="0">
            <a:spAutoFit/>
          </a:bodyPr>
          <a:lstStyle/>
          <a:p>
            <a:r>
              <a:rPr lang="zh-CN" altLang="en-US" dirty="0"/>
              <a:t>约束</a:t>
            </a:r>
            <a:r>
              <a:rPr lang="en-US" altLang="zh-CN" dirty="0"/>
              <a:t>1</a:t>
            </a:r>
            <a:r>
              <a:rPr lang="zh-CN" altLang="en-US" dirty="0"/>
              <a:t>：每一门课最多只能安排在一个教室，即：</a:t>
            </a:r>
            <a:endParaRPr lang="en-US" altLang="zh-CN" dirty="0"/>
          </a:p>
        </p:txBody>
      </p:sp>
      <mc:AlternateContent xmlns:mc="http://schemas.openxmlformats.org/markup-compatibility/2006" xmlns:a14="http://schemas.microsoft.com/office/drawing/2010/main">
        <mc:Choice Requires="a14">
          <p:sp>
            <p:nvSpPr>
              <p:cNvPr id="3" name="文本框 2"/>
              <p:cNvSpPr txBox="1"/>
              <p:nvPr/>
            </p:nvSpPr>
            <p:spPr>
              <a:xfrm>
                <a:off x="814039" y="1551361"/>
                <a:ext cx="7515922"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ea typeface="Cambria Math" panose="02040503050406030204" pitchFamily="18" charset="0"/>
                        </a:rPr>
                        <m:t>≤1,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𝑛</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1551361"/>
                <a:ext cx="7515922" cy="879856"/>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814039" y="2431217"/>
            <a:ext cx="7515922" cy="369332"/>
          </a:xfrm>
          <a:prstGeom prst="rect">
            <a:avLst/>
          </a:prstGeom>
          <a:noFill/>
        </p:spPr>
        <p:txBody>
          <a:bodyPr wrap="square" rtlCol="0">
            <a:spAutoFit/>
          </a:bodyPr>
          <a:lstStyle/>
          <a:p>
            <a:r>
              <a:rPr lang="zh-CN" altLang="en-US" dirty="0"/>
              <a:t>约束</a:t>
            </a:r>
            <a:r>
              <a:rPr lang="en-US" altLang="zh-CN" dirty="0"/>
              <a:t>2</a:t>
            </a:r>
            <a:r>
              <a:rPr lang="zh-CN" altLang="en-US" dirty="0"/>
              <a:t>：如果两门课安排在同一间教室，时间一定不能有冲突：</a:t>
            </a:r>
            <a:endParaRPr lang="en-US" altLang="zh-CN" dirty="0"/>
          </a:p>
        </p:txBody>
      </p:sp>
      <mc:AlternateContent xmlns:mc="http://schemas.openxmlformats.org/markup-compatibility/2006" xmlns:a14="http://schemas.microsoft.com/office/drawing/2010/main">
        <mc:Choice Requires="a14">
          <p:sp>
            <p:nvSpPr>
              <p:cNvPr id="5" name="文本框 4"/>
              <p:cNvSpPr txBox="1"/>
              <p:nvPr/>
            </p:nvSpPr>
            <p:spPr>
              <a:xfrm>
                <a:off x="814039" y="2800549"/>
                <a:ext cx="7515922" cy="1270989"/>
              </a:xfrm>
              <a:prstGeom prst="rect">
                <a:avLst/>
              </a:prstGeom>
              <a:noFill/>
            </p:spPr>
            <p:txBody>
              <a:bodyPr wrap="square" rtlCol="0">
                <a:spAutoFit/>
              </a:bodyPr>
              <a:lstStyle/>
              <a:p>
                <a:r>
                  <a:rPr lang="en-US" altLang="zh-CN" dirty="0"/>
                  <a:t>	</a:t>
                </a:r>
                <a:r>
                  <a:rPr lang="zh-CN" altLang="en-US" dirty="0"/>
                  <a:t>为方便起见，假定所有课程已按照开始时间</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zh-CN" altLang="en-US" i="1">
                        <a:latin typeface="Cambria Math" panose="02040503050406030204" pitchFamily="18" charset="0"/>
                      </a:rPr>
                      <m:t>递增排序，</m:t>
                    </m:r>
                  </m:oMath>
                </a14:m>
                <a:r>
                  <a:rPr lang="zh-CN" altLang="en-US" dirty="0"/>
                  <a:t>从而，</a:t>
                </a:r>
                <a14:m>
                  <m:oMath xmlns:m="http://schemas.openxmlformats.org/officeDocument/2006/math">
                    <m:r>
                      <a:rPr lang="zh-CN" altLang="en-US" i="1" dirty="0">
                        <a:latin typeface="Cambria Math" panose="02040503050406030204" pitchFamily="18" charset="0"/>
                      </a:rPr>
                      <m:t>对</m:t>
                    </m:r>
                    <m:r>
                      <a:rPr lang="zh-CN" altLang="en-US"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a:latin typeface="Cambria Math" panose="02040503050406030204" pitchFamily="18" charset="0"/>
                      </a:rPr>
                      <m:t>&lt;</m:t>
                    </m:r>
                    <m:r>
                      <a:rPr lang="en-US" altLang="zh-CN" i="1">
                        <a:latin typeface="Cambria Math" panose="02040503050406030204" pitchFamily="18" charset="0"/>
                      </a:rPr>
                      <m:t>𝑘</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如果</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𝑗</m:t>
                    </m:r>
                    <m:r>
                      <m:rPr>
                        <m:nor/>
                      </m:rPr>
                      <a:rPr lang="zh-CN" altLang="en-US"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使得</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𝑘𝑗</m:t>
                        </m:r>
                      </m:sub>
                    </m:sSub>
                    <m:r>
                      <a:rPr lang="en-US" altLang="zh-CN" i="1" dirty="0">
                        <a:latin typeface="Cambria Math" panose="02040503050406030204" pitchFamily="18" charset="0"/>
                      </a:rPr>
                      <m:t>=1</m:t>
                    </m:r>
                    <m:r>
                      <a:rPr lang="zh-CN" altLang="en-US" i="1" dirty="0">
                        <a:latin typeface="Cambria Math" panose="02040503050406030204" pitchFamily="18" charset="0"/>
                      </a:rPr>
                      <m:t>，</m:t>
                    </m:r>
                  </m:oMath>
                </a14:m>
                <a:r>
                  <a:rPr lang="zh-CN" altLang="en-US" dirty="0"/>
                  <a:t>则必有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r>
                      <a:rPr lang="zh-CN" altLang="en-US" i="1">
                        <a:latin typeface="Cambria Math" panose="02040503050406030204" pitchFamily="18" charset="0"/>
                        <a:ea typeface="Cambria Math" panose="02040503050406030204" pitchFamily="18" charset="0"/>
                      </a:rPr>
                      <m:t>，</m:t>
                    </m:r>
                  </m:oMath>
                </a14:m>
                <a:r>
                  <a:rPr lang="zh-CN" altLang="en-US" dirty="0"/>
                  <a:t>否则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r>
                      <a:rPr lang="zh-CN" altLang="en-US" i="1">
                        <a:latin typeface="Cambria Math" panose="02040503050406030204" pitchFamily="18" charset="0"/>
                        <a:ea typeface="Cambria Math" panose="02040503050406030204" pitchFamily="18" charset="0"/>
                      </a:rPr>
                      <m:t>无</m:t>
                    </m:r>
                  </m:oMath>
                </a14:m>
                <a:r>
                  <a:rPr lang="zh-CN" altLang="en-US" dirty="0"/>
                  <a:t>特殊要求，即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𝑘𝑗</m:t>
                              </m:r>
                            </m:sub>
                          </m:sSub>
                          <m:r>
                            <a:rPr lang="en-US" altLang="zh-CN" i="1" dirty="0">
                              <a:latin typeface="Cambria Math" panose="02040503050406030204" pitchFamily="18" charset="0"/>
                            </a:rPr>
                            <m:t>−1</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  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𝑚</m:t>
                      </m:r>
                    </m:oMath>
                  </m:oMathPara>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814039" y="2800549"/>
                <a:ext cx="7515922" cy="1270989"/>
              </a:xfrm>
              <a:prstGeom prst="rect">
                <a:avLst/>
              </a:prstGeom>
              <a:blipFill rotWithShape="0">
                <a:blip r:embed="rId3"/>
                <a:stretch>
                  <a:fillRect l="-731" t="-2392" b="-14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642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 </a:t>
            </a:r>
            <a:endParaRPr lang="zh-CN" altLang="en-US" sz="16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BC1940B-7E18-4249-8B06-67E5EDD10CED}"/>
                  </a:ext>
                </a:extLst>
              </p:cNvPr>
              <p:cNvSpPr txBox="1"/>
              <p:nvPr/>
            </p:nvSpPr>
            <p:spPr>
              <a:xfrm>
                <a:off x="814039" y="1182029"/>
                <a:ext cx="7515922" cy="3393750"/>
              </a:xfrm>
              <a:prstGeom prst="rect">
                <a:avLst/>
              </a:prstGeom>
              <a:noFill/>
            </p:spPr>
            <p:txBody>
              <a:bodyPr wrap="square" numCol="1" rtlCol="0">
                <a:spAutoFit/>
              </a:bodyPr>
              <a:lstStyle/>
              <a:p>
                <a:r>
                  <a:rPr lang="zh-CN" altLang="en-US" dirty="0"/>
                  <a:t>故该问题可以形式化为如下整数线性规划：</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r>
                            <a:rPr lang="en-US" altLang="zh-CN">
                              <a:latin typeface="Cambria Math" panose="02040503050406030204" pitchFamily="18" charset="0"/>
                            </a:rPr>
                            <m:t>    </m:t>
                          </m:r>
                        </m:fName>
                        <m:e>
                          <m:nary>
                            <m:naryPr>
                              <m:chr m:val="∑"/>
                              <m:ctrlPr>
                                <a:rPr lang="pt-BR"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pt-BR"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=0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1,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𝑚</m:t>
                      </m:r>
                    </m:oMath>
                  </m:oMathPara>
                </a14:m>
                <a:endParaRPr lang="en-US" altLang="zh-CN"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𝑛</m:t>
                      </m:r>
                    </m:oMath>
                  </m:oMathPara>
                </a14:m>
                <a:endParaRPr lang="en-US" altLang="zh-CN" dirty="0"/>
              </a:p>
              <a:p>
                <a:pPr/>
                <a14:m>
                  <m:oMathPara xmlns:m="http://schemas.openxmlformats.org/officeDocument/2006/math">
                    <m:oMathParaPr>
                      <m:jc m:val="center"/>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𝑘𝑗</m:t>
                              </m:r>
                            </m:sub>
                          </m:sSub>
                          <m:r>
                            <a:rPr lang="en-US" altLang="zh-CN" i="1" dirty="0">
                              <a:latin typeface="Cambria Math" panose="02040503050406030204" pitchFamily="18" charset="0"/>
                            </a:rPr>
                            <m:t>−1</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𝑚</m:t>
                      </m:r>
                    </m:oMath>
                  </m:oMathPara>
                </a14:m>
                <a:endParaRPr lang="en-US" altLang="zh-CN" dirty="0"/>
              </a:p>
              <a:p>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0&lt;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oMath>
                  </m:oMathPara>
                </a14:m>
                <a:endParaRPr lang="en-US" altLang="zh-CN" dirty="0"/>
              </a:p>
              <a:p>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oMath>
                </a14:m>
                <a:r>
                  <a:rPr lang="zh-CN" altLang="en-US" dirty="0"/>
                  <a:t>表示课程</a:t>
                </a:r>
                <a14:m>
                  <m:oMath xmlns:m="http://schemas.openxmlformats.org/officeDocument/2006/math">
                    <m:r>
                      <a:rPr lang="en-US" altLang="zh-CN" i="1">
                        <a:latin typeface="Cambria Math" panose="02040503050406030204" pitchFamily="18" charset="0"/>
                      </a:rPr>
                      <m:t>𝑖</m:t>
                    </m:r>
                    <m:r>
                      <a:rPr lang="zh-CN" altLang="en-US" i="1" smtClean="0">
                        <a:latin typeface="Cambria Math" panose="02040503050406030204" pitchFamily="18" charset="0"/>
                      </a:rPr>
                      <m:t>是否</m:t>
                    </m:r>
                    <m:r>
                      <a:rPr lang="zh-CN" altLang="en-US" i="1">
                        <a:latin typeface="Cambria Math" panose="02040503050406030204" pitchFamily="18" charset="0"/>
                      </a:rPr>
                      <m:t>安排在</m:t>
                    </m:r>
                    <m:r>
                      <a:rPr lang="en-US" altLang="zh-CN" i="1">
                        <a:latin typeface="Cambria Math" panose="02040503050406030204" pitchFamily="18" charset="0"/>
                      </a:rPr>
                      <m:t>𝑗</m:t>
                    </m:r>
                    <m:r>
                      <a:rPr lang="zh-CN" altLang="en-US" i="1">
                        <a:latin typeface="Cambria Math" panose="02040503050406030204" pitchFamily="18" charset="0"/>
                      </a:rPr>
                      <m:t>教室</m:t>
                    </m:r>
                  </m:oMath>
                </a14:m>
                <a:r>
                  <a:rPr lang="zh-CN" altLang="en-US" dirty="0"/>
                  <a:t>。</a:t>
                </a:r>
                <a:endParaRPr lang="en-US" altLang="zh-CN" dirty="0"/>
              </a:p>
            </p:txBody>
          </p:sp>
        </mc:Choice>
        <mc:Fallback xmlns="">
          <p:sp>
            <p:nvSpPr>
              <p:cNvPr id="4" name="文本框 3">
                <a:extLst>
                  <a:ext uri="{FF2B5EF4-FFF2-40B4-BE49-F238E27FC236}">
                    <a16:creationId xmlns:a16="http://schemas.microsoft.com/office/drawing/2014/main" xmlns:a14="http://schemas.microsoft.com/office/drawing/2010/main" xmlns="" id="{EBC1940B-7E18-4249-8B06-67E5EDD10CED}"/>
                  </a:ext>
                </a:extLst>
              </p:cNvPr>
              <p:cNvSpPr txBox="1">
                <a:spLocks noRot="1" noChangeAspect="1" noMove="1" noResize="1" noEditPoints="1" noAdjustHandles="1" noChangeArrowheads="1" noChangeShapeType="1" noTextEdit="1"/>
              </p:cNvSpPr>
              <p:nvPr/>
            </p:nvSpPr>
            <p:spPr>
              <a:xfrm>
                <a:off x="814039" y="1182029"/>
                <a:ext cx="7515922" cy="3393750"/>
              </a:xfrm>
              <a:prstGeom prst="rect">
                <a:avLst/>
              </a:prstGeom>
              <a:blipFill rotWithShape="0">
                <a:blip r:embed="rId2"/>
                <a:stretch>
                  <a:fillRect l="-731" t="-1257" b="-17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363A4A0-F4C8-4416-8DEF-1C4711FC637C}"/>
                  </a:ext>
                </a:extLst>
              </p:cNvPr>
              <p:cNvSpPr txBox="1"/>
              <p:nvPr/>
            </p:nvSpPr>
            <p:spPr>
              <a:xfrm>
                <a:off x="814039" y="4632960"/>
                <a:ext cx="7515921" cy="1242391"/>
              </a:xfrm>
              <a:prstGeom prst="rect">
                <a:avLst/>
              </a:prstGeom>
              <a:noFill/>
            </p:spPr>
            <p:txBody>
              <a:bodyPr wrap="square" rtlCol="0">
                <a:spAutoFit/>
              </a:bodyPr>
              <a:lstStyle/>
              <a:p>
                <a:r>
                  <a:rPr lang="zh-CN" altLang="en-US" dirty="0"/>
                  <a:t>注意：</a:t>
                </a:r>
                <a:endParaRPr lang="en-US" altLang="zh-CN" dirty="0"/>
              </a:p>
              <a:p>
                <a14:m>
                  <m:oMath xmlns:m="http://schemas.openxmlformats.org/officeDocument/2006/math">
                    <m:r>
                      <a:rPr lang="zh-CN" altLang="en-US" i="1" dirty="0">
                        <a:latin typeface="Cambria Math" panose="02040503050406030204" pitchFamily="18" charset="0"/>
                      </a:rPr>
                      <m:t>建模的方法很多，约束二的表达方法也不唯一，表达式</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𝑘𝑗</m:t>
                            </m:r>
                          </m:sub>
                        </m:sSub>
                        <m:r>
                          <a:rPr lang="en-US" altLang="zh-CN" i="1" dirty="0">
                            <a:latin typeface="Cambria Math" panose="02040503050406030204" pitchFamily="18" charset="0"/>
                          </a:rPr>
                          <m:t>−1</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oMath>
                </a14:m>
                <a:r>
                  <a:rPr lang="zh-CN" altLang="en-US" dirty="0"/>
                  <a:t>的写也不唯一，言之成理即可，但是注意要有一定的</a:t>
                </a:r>
                <a:r>
                  <a:rPr lang="zh-CN" altLang="en-US" b="1" dirty="0"/>
                  <a:t>抽象性</a:t>
                </a:r>
                <a:r>
                  <a:rPr lang="zh-CN" altLang="en-US" dirty="0"/>
                  <a:t>。</a:t>
                </a:r>
                <a:endParaRPr lang="en-US" altLang="zh-CN" dirty="0"/>
              </a:p>
              <a:p>
                <a:endParaRPr lang="zh-CN" altLang="en-US" dirty="0"/>
              </a:p>
            </p:txBody>
          </p:sp>
        </mc:Choice>
        <mc:Fallback xmlns="">
          <p:sp>
            <p:nvSpPr>
              <p:cNvPr id="8" name="文本框 7">
                <a:extLst>
                  <a:ext uri="{FF2B5EF4-FFF2-40B4-BE49-F238E27FC236}">
                    <a16:creationId xmlns:a16="http://schemas.microsoft.com/office/drawing/2014/main" xmlns:a14="http://schemas.microsoft.com/office/drawing/2010/main" xmlns="" id="{1363A4A0-F4C8-4416-8DEF-1C4711FC637C}"/>
                  </a:ext>
                </a:extLst>
              </p:cNvPr>
              <p:cNvSpPr txBox="1">
                <a:spLocks noRot="1" noChangeAspect="1" noMove="1" noResize="1" noEditPoints="1" noAdjustHandles="1" noChangeArrowheads="1" noChangeShapeType="1" noTextEdit="1"/>
              </p:cNvSpPr>
              <p:nvPr/>
            </p:nvSpPr>
            <p:spPr>
              <a:xfrm>
                <a:off x="814039" y="4632960"/>
                <a:ext cx="7515921" cy="1242391"/>
              </a:xfrm>
              <a:prstGeom prst="rect">
                <a:avLst/>
              </a:prstGeom>
              <a:blipFill rotWithShape="0">
                <a:blip r:embed="rId3"/>
                <a:stretch>
                  <a:fillRect l="-4627" t="-28431" b="-534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032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923330"/>
              </a:xfrm>
              <a:prstGeom prst="rect">
                <a:avLst/>
              </a:prstGeom>
              <a:noFill/>
              <a:ln w="0">
                <a:noFill/>
              </a:ln>
            </p:spPr>
            <p:txBody>
              <a:bodyPr wrap="square" rtlCol="0">
                <a:spAutoFit/>
              </a:bodyPr>
              <a:lstStyle/>
              <a:p>
                <a:r>
                  <a:rPr lang="zh-CN" altLang="en-US" dirty="0"/>
                  <a:t>另一种建模思路：</a:t>
                </a:r>
                <a:endParaRPr lang="en-US" altLang="zh-CN" dirty="0"/>
              </a:p>
              <a:p>
                <a:r>
                  <a:rPr lang="zh-CN" altLang="en-US" dirty="0"/>
                  <a:t>不考虑这些课具体都安排到哪一间教室，只考虑是否选择这些课。对每一个时刻，要求此刻进行的课程数不超过</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即可</m:t>
                    </m:r>
                  </m:oMath>
                </a14:m>
                <a:r>
                  <a:rPr lang="zh-CN" altLang="en-US" dirty="0"/>
                  <a:t>。</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923330"/>
              </a:xfrm>
              <a:prstGeom prst="rect">
                <a:avLst/>
              </a:prstGeom>
              <a:blipFill rotWithShape="0">
                <a:blip r:embed="rId2"/>
                <a:stretch>
                  <a:fillRect l="-731" t="-4636" r="-731" b="-9272"/>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271130"/>
                <a:ext cx="7515922" cy="1679562"/>
              </a:xfrm>
              <a:prstGeom prst="rect">
                <a:avLst/>
              </a:prstGeom>
              <a:noFill/>
            </p:spPr>
            <p:txBody>
              <a:bodyPr wrap="square" rtlCol="0">
                <a:spAutoFit/>
              </a:bodyPr>
              <a:lstStyle/>
              <a:p>
                <a:r>
                  <a:rPr lang="zh-CN" altLang="en-US" dirty="0"/>
                  <a:t>设</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1</m:t>
                    </m:r>
                    <m:r>
                      <a:rPr lang="zh-CN" altLang="en-US" i="1">
                        <a:latin typeface="Cambria Math" panose="02040503050406030204" pitchFamily="18" charset="0"/>
                      </a:rPr>
                      <m:t>，</m:t>
                    </m:r>
                  </m:oMath>
                </a14:m>
                <a:r>
                  <a:rPr lang="en-US" altLang="zh-CN" dirty="0"/>
                  <a:t>0</a:t>
                </a:r>
                <a:r>
                  <a:rPr lang="zh-CN" altLang="en-US" dirty="0"/>
                  <a:t>表示选择课程</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m:t>
                    </m:r>
                    <m:r>
                      <a:rPr lang="en-US" altLang="zh-CN" i="1" smtClean="0">
                        <a:latin typeface="Cambria Math" panose="02040503050406030204" pitchFamily="18" charset="0"/>
                      </a:rPr>
                      <m:t>1</m:t>
                    </m:r>
                  </m:oMath>
                </a14:m>
                <a:r>
                  <a:rPr lang="zh-CN" altLang="en-US" dirty="0"/>
                  <a:t>则不选。则目标函数为</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e>
                      </m:func>
                    </m:oMath>
                  </m:oMathPara>
                </a14:m>
                <a:endParaRPr lang="en-US" altLang="zh-CN" dirty="0"/>
              </a:p>
              <a:p>
                <a:endParaRPr lang="en-US" altLang="zh-CN" dirty="0"/>
              </a:p>
              <a:p>
                <a:r>
                  <a:rPr lang="zh-CN" altLang="en-US" dirty="0"/>
                  <a:t>下面考虑约束，</a:t>
                </a:r>
              </a:p>
            </p:txBody>
          </p:sp>
        </mc:Choice>
        <mc:Fallback xmlns="">
          <p:sp>
            <p:nvSpPr>
              <p:cNvPr id="3" name="文本框 2"/>
              <p:cNvSpPr txBox="1">
                <a:spLocks noRot="1" noChangeAspect="1" noMove="1" noResize="1" noEditPoints="1" noAdjustHandles="1" noChangeArrowheads="1" noChangeShapeType="1" noTextEdit="1"/>
              </p:cNvSpPr>
              <p:nvPr/>
            </p:nvSpPr>
            <p:spPr>
              <a:xfrm>
                <a:off x="814039" y="2271130"/>
                <a:ext cx="7515922" cy="1679562"/>
              </a:xfrm>
              <a:prstGeom prst="rect">
                <a:avLst/>
              </a:prstGeom>
              <a:blipFill rotWithShape="0">
                <a:blip r:embed="rId3"/>
                <a:stretch>
                  <a:fillRect l="-731" t="-2545" b="-4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14039" y="4164037"/>
                <a:ext cx="7515922" cy="1477328"/>
              </a:xfrm>
              <a:prstGeom prst="rect">
                <a:avLst/>
              </a:prstGeom>
              <a:noFill/>
            </p:spPr>
            <p:txBody>
              <a:bodyPr wrap="square" rtlCol="0">
                <a:spAutoFit/>
              </a:bodyPr>
              <a:lstStyle/>
              <a:p>
                <a:r>
                  <a:rPr lang="zh-CN" altLang="en-US" dirty="0"/>
                  <a:t>设某一时刻</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m:t>
                    </m:r>
                  </m:oMath>
                </a14:m>
                <a:r>
                  <a:rPr lang="zh-CN" altLang="en-US" dirty="0"/>
                  <a:t>进行的课程总数为</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希望对任意的</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m:t>
                    </m:r>
                  </m:oMath>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oMath>
                  </m:oMathPara>
                </a14:m>
                <a:endParaRPr lang="en-US" altLang="zh-CN" b="0" dirty="0">
                  <a:ea typeface="Cambria Math" panose="02040503050406030204" pitchFamily="18" charset="0"/>
                </a:endParaRPr>
              </a:p>
              <a:p>
                <a:endParaRPr lang="en-US" altLang="zh-CN" dirty="0"/>
              </a:p>
              <a:p>
                <a:r>
                  <a:rPr lang="zh-CN" altLang="en-US" dirty="0"/>
                  <a:t>注意到</a:t>
                </a:r>
                <a14:m>
                  <m:oMath xmlns:m="http://schemas.openxmlformats.org/officeDocument/2006/math">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en-US" dirty="0"/>
                  <a:t>仅在某课程开始或者结束的时间点（</a:t>
                </a:r>
                <a:r>
                  <a:rPr lang="en-US" altLang="zh-CN" dirty="0"/>
                  <a:t>2n</a:t>
                </a:r>
                <a:r>
                  <a:rPr lang="zh-CN" altLang="en-US" dirty="0"/>
                  <a:t>个）变化，而在连续的时间点之间，保持固定，因而如下表达约束：</a:t>
                </a:r>
              </a:p>
            </p:txBody>
          </p:sp>
        </mc:Choice>
        <mc:Fallback xmlns="">
          <p:sp>
            <p:nvSpPr>
              <p:cNvPr id="4" name="文本框 3"/>
              <p:cNvSpPr txBox="1">
                <a:spLocks noRot="1" noChangeAspect="1" noMove="1" noResize="1" noEditPoints="1" noAdjustHandles="1" noChangeArrowheads="1" noChangeShapeType="1" noTextEdit="1"/>
              </p:cNvSpPr>
              <p:nvPr/>
            </p:nvSpPr>
            <p:spPr>
              <a:xfrm>
                <a:off x="814039" y="4164037"/>
                <a:ext cx="7515922" cy="1477328"/>
              </a:xfrm>
              <a:prstGeom prst="rect">
                <a:avLst/>
              </a:prstGeom>
              <a:blipFill rotWithShape="0">
                <a:blip r:embed="rId4"/>
                <a:stretch>
                  <a:fillRect l="-731" t="-2066" b="-53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445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2238</TotalTime>
  <Words>4107</Words>
  <Application>Microsoft Macintosh PowerPoint</Application>
  <PresentationFormat>全屏显示(4:3)</PresentationFormat>
  <Paragraphs>541</Paragraphs>
  <Slides>36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等线</vt:lpstr>
      <vt:lpstr>等线 Light</vt:lpstr>
      <vt:lpstr>DotumChe</vt:lpstr>
      <vt:lpstr>Arial</vt:lpstr>
      <vt:lpstr>Cambria Math</vt:lpstr>
      <vt:lpstr>环保</vt:lpstr>
      <vt:lpstr>算法设计作业答疑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候梅洁</cp:lastModifiedBy>
  <cp:revision>125</cp:revision>
  <dcterms:created xsi:type="dcterms:W3CDTF">2018-12-29T08:30:42Z</dcterms:created>
  <dcterms:modified xsi:type="dcterms:W3CDTF">2019-01-04T15:00:02Z</dcterms:modified>
</cp:coreProperties>
</file>