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308" r:id="rId4"/>
    <p:sldId id="319" r:id="rId5"/>
    <p:sldId id="320" r:id="rId6"/>
    <p:sldId id="328" r:id="rId7"/>
    <p:sldId id="321" r:id="rId8"/>
    <p:sldId id="262" r:id="rId9"/>
    <p:sldId id="317" r:id="rId10"/>
    <p:sldId id="322" r:id="rId11"/>
    <p:sldId id="329" r:id="rId12"/>
    <p:sldId id="311" r:id="rId13"/>
    <p:sldId id="265" r:id="rId14"/>
    <p:sldId id="323" r:id="rId15"/>
    <p:sldId id="330" r:id="rId16"/>
    <p:sldId id="312" r:id="rId17"/>
    <p:sldId id="313" r:id="rId18"/>
    <p:sldId id="326" r:id="rId19"/>
    <p:sldId id="327" r:id="rId20"/>
    <p:sldId id="294" r:id="rId21"/>
    <p:sldId id="271" r:id="rId22"/>
    <p:sldId id="324" r:id="rId23"/>
    <p:sldId id="325" r:id="rId24"/>
    <p:sldId id="257" r:id="rId25"/>
    <p:sldId id="258" r:id="rId26"/>
    <p:sldId id="259" r:id="rId27"/>
    <p:sldId id="272" r:id="rId28"/>
    <p:sldId id="273" r:id="rId29"/>
    <p:sldId id="274" r:id="rId30"/>
    <p:sldId id="288" r:id="rId3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65" userDrawn="1">
          <p15:clr>
            <a:srgbClr val="A4A3A4"/>
          </p15:clr>
        </p15:guide>
        <p15:guide id="5" orient="horz" pos="1162"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174AB"/>
    <a:srgbClr val="92D14F"/>
    <a:srgbClr val="666666"/>
    <a:srgbClr val="BFC0C0"/>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04" d="100"/>
          <a:sy n="104" d="100"/>
        </p:scale>
        <p:origin x="984" y="80"/>
      </p:cViewPr>
      <p:guideLst>
        <p:guide orient="horz" pos="2409"/>
        <p:guide pos="5125"/>
        <p:guide pos="1565"/>
        <p:guide orient="horz" pos="1162"/>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en.wikipedia.org/wiki/Catalan_numb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分治部分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3A9ECC-BDFD-421E-86A3-75A73AB1D5A3}"/>
              </a:ext>
            </a:extLst>
          </p:cNvPr>
          <p:cNvSpPr/>
          <p:nvPr/>
        </p:nvSpPr>
        <p:spPr>
          <a:xfrm>
            <a:off x="1924050" y="1643093"/>
            <a:ext cx="6000750" cy="4247317"/>
          </a:xfrm>
          <a:prstGeom prst="rect">
            <a:avLst/>
          </a:prstGeom>
        </p:spPr>
        <p:txBody>
          <a:bodyPr wrap="square">
            <a:spAutoFit/>
          </a:bodyPr>
          <a:lstStyle/>
          <a:p>
            <a:r>
              <a:rPr lang="zh-CN" altLang="en-US" dirty="0"/>
              <a:t>class Solution {</a:t>
            </a:r>
          </a:p>
          <a:p>
            <a:r>
              <a:rPr lang="zh-CN" altLang="en-US" dirty="0"/>
              <a:t>    public int dis;</a:t>
            </a:r>
          </a:p>
          <a:p>
            <a:r>
              <a:rPr lang="zh-CN" altLang="en-US" dirty="0"/>
              <a:t>    public int diameterOfBinaryTree(TreeNode root) {</a:t>
            </a:r>
          </a:p>
          <a:p>
            <a:r>
              <a:rPr lang="zh-CN" altLang="en-US" dirty="0"/>
              <a:t>        maxDepth(root);</a:t>
            </a:r>
          </a:p>
          <a:p>
            <a:r>
              <a:rPr lang="zh-CN" altLang="en-US" dirty="0"/>
              <a:t>        return dis;</a:t>
            </a:r>
          </a:p>
          <a:p>
            <a:r>
              <a:rPr lang="zh-CN" altLang="en-US" dirty="0"/>
              <a:t>    }</a:t>
            </a:r>
          </a:p>
          <a:p>
            <a:r>
              <a:rPr lang="zh-CN" altLang="en-US" dirty="0"/>
              <a:t>    public int maxDepth(TreeNode root) {</a:t>
            </a:r>
          </a:p>
          <a:p>
            <a:r>
              <a:rPr lang="zh-CN" altLang="en-US" dirty="0"/>
              <a:t>        if (root == null)</a:t>
            </a:r>
          </a:p>
          <a:p>
            <a:r>
              <a:rPr lang="zh-CN" altLang="en-US" dirty="0"/>
              <a:t>            return 0;</a:t>
            </a:r>
          </a:p>
          <a:p>
            <a:r>
              <a:rPr lang="zh-CN" altLang="en-US" dirty="0"/>
              <a:t>        int left = maxDepth(root.left);</a:t>
            </a:r>
          </a:p>
          <a:p>
            <a:r>
              <a:rPr lang="zh-CN" altLang="en-US" dirty="0"/>
              <a:t>        int right = maxDepth(root.right);</a:t>
            </a:r>
          </a:p>
          <a:p>
            <a:r>
              <a:rPr lang="zh-CN" altLang="en-US" dirty="0"/>
              <a:t>        dis = Math.max(dis, left + right);</a:t>
            </a:r>
          </a:p>
          <a:p>
            <a:r>
              <a:rPr lang="zh-CN" altLang="en-US" dirty="0"/>
              <a:t>        return Math.max(left, right) + 1;</a:t>
            </a:r>
          </a:p>
          <a:p>
            <a:r>
              <a:rPr lang="zh-CN" altLang="en-US" dirty="0"/>
              <a:t>    }</a:t>
            </a:r>
          </a:p>
          <a:p>
            <a:r>
              <a:rPr lang="zh-CN" altLang="en-US" dirty="0"/>
              <a:t>}</a:t>
            </a:r>
          </a:p>
        </p:txBody>
      </p:sp>
      <p:sp>
        <p:nvSpPr>
          <p:cNvPr id="3" name="矩形 2">
            <a:extLst>
              <a:ext uri="{FF2B5EF4-FFF2-40B4-BE49-F238E27FC236}">
                <a16:creationId xmlns:a16="http://schemas.microsoft.com/office/drawing/2014/main" id="{1F7363DD-3689-4719-8A9E-388E65F7FEBF}"/>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 name="文本框 3">
            <a:extLst>
              <a:ext uri="{FF2B5EF4-FFF2-40B4-BE49-F238E27FC236}">
                <a16:creationId xmlns:a16="http://schemas.microsoft.com/office/drawing/2014/main" id="{68AFACCD-5651-45F4-BE4D-8CB534016061}"/>
              </a:ext>
            </a:extLst>
          </p:cNvPr>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2353831B-B545-4622-B59D-863A2C3D9845}"/>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DBEFDE7-A3F9-4BD8-A4E6-F6107AB437DA}"/>
              </a:ext>
            </a:extLst>
          </p:cNvPr>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C0C5B28E-3D31-4B7C-9475-DF08F5A8F6FA}"/>
              </a:ext>
            </a:extLst>
          </p:cNvPr>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83A2B962-E445-4A03-B524-82C646620D93}"/>
              </a:ext>
            </a:extLst>
          </p:cNvPr>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2906DF0F-D129-4743-875F-44B6C9A8F1F2}"/>
              </a:ext>
            </a:extLst>
          </p:cNvPr>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1DC62A89-AD53-4826-AF0F-E03268DC95F9}"/>
              </a:ext>
            </a:extLst>
          </p:cNvPr>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id="{628D3AB3-CF64-418D-AF5A-260BBACB64AA}"/>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800B104-FACB-4964-914B-13C56DD72132}"/>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E891B79-D1C0-4336-A678-2BC8353C8FB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1413D5-5BD5-4031-9607-4E0ED0294038}"/>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85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5" y="994288"/>
            <a:ext cx="9001495" cy="646331"/>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给定一棵完全二叉树，定义若树中的一个点</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的</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，比它相连的其他节点的</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都小，则将这个节点的值作为局部最小值。且需要在时间复杂度</a:t>
            </a:r>
            <a:r>
              <a:rPr lang="en-US" altLang="zh-CN" dirty="0">
                <a:solidFill>
                  <a:srgbClr val="666666"/>
                </a:solidFill>
                <a:latin typeface="微软雅黑" panose="020B0503020204020204" pitchFamily="34" charset="-122"/>
                <a:ea typeface="微软雅黑" panose="020B0503020204020204" pitchFamily="34" charset="-122"/>
              </a:rPr>
              <a:t>O(log n)</a:t>
            </a:r>
          </a:p>
        </p:txBody>
      </p:sp>
      <p:sp>
        <p:nvSpPr>
          <p:cNvPr id="18" name="矩形 17"/>
          <p:cNvSpPr/>
          <p:nvPr/>
        </p:nvSpPr>
        <p:spPr>
          <a:xfrm>
            <a:off x="142505" y="1740663"/>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a:t>
            </a:r>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入：</a:t>
            </a:r>
            <a:r>
              <a:rPr lang="zh-CN" altLang="en-US" dirty="0">
                <a:solidFill>
                  <a:srgbClr val="666666"/>
                </a:solidFill>
                <a:latin typeface="微软雅黑" panose="020B0503020204020204" pitchFamily="34" charset="-122"/>
                <a:ea typeface="微软雅黑" panose="020B0503020204020204" pitchFamily="34" charset="-122"/>
              </a:rPr>
              <a:t>一个完全二叉树</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42497" y="2679415"/>
            <a:ext cx="9001495" cy="2585323"/>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       析：</a:t>
            </a:r>
            <a:r>
              <a:rPr lang="zh-CN" altLang="en-US" dirty="0">
                <a:solidFill>
                  <a:srgbClr val="666666"/>
                </a:solidFill>
                <a:latin typeface="微软雅黑" panose="020B0503020204020204" pitchFamily="34" charset="-122"/>
                <a:ea typeface="微软雅黑" panose="020B0503020204020204" pitchFamily="34" charset="-122"/>
              </a:rPr>
              <a:t>需要算法时间复杂度为</a:t>
            </a:r>
            <a:r>
              <a:rPr lang="en-US" altLang="zh-CN" dirty="0">
                <a:solidFill>
                  <a:srgbClr val="666666"/>
                </a:solidFill>
                <a:latin typeface="微软雅黑" panose="020B0503020204020204" pitchFamily="34" charset="-122"/>
                <a:ea typeface="微软雅黑" panose="020B0503020204020204" pitchFamily="34" charset="-122"/>
              </a:rPr>
              <a:t>O(log n)</a:t>
            </a:r>
            <a:r>
              <a:rPr lang="zh-CN" altLang="en-US" dirty="0">
                <a:solidFill>
                  <a:srgbClr val="666666"/>
                </a:solidFill>
                <a:latin typeface="微软雅黑" panose="020B0503020204020204" pitchFamily="34" charset="-122"/>
                <a:ea typeface="微软雅黑" panose="020B0503020204020204" pitchFamily="34" charset="-122"/>
              </a:rPr>
              <a:t>，则每一次需要剪枝掉一半的节点。首先对</a:t>
            </a:r>
            <a:r>
              <a:rPr lang="en-US" altLang="zh-CN" dirty="0">
                <a:solidFill>
                  <a:srgbClr val="666666"/>
                </a:solidFill>
                <a:latin typeface="微软雅黑" panose="020B0503020204020204" pitchFamily="34" charset="-122"/>
                <a:ea typeface="微软雅黑" panose="020B0503020204020204" pitchFamily="34" charset="-122"/>
              </a:rPr>
              <a:t>root</a:t>
            </a:r>
            <a:r>
              <a:rPr lang="zh-CN" altLang="en-US" dirty="0">
                <a:solidFill>
                  <a:srgbClr val="666666"/>
                </a:solidFill>
                <a:latin typeface="微软雅黑" panose="020B0503020204020204" pitchFamily="34" charset="-122"/>
                <a:ea typeface="微软雅黑" panose="020B0503020204020204" pitchFamily="34" charset="-122"/>
              </a:rPr>
              <a:t>节点进行分析：</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）根节点比左右孩子节点都小，则返回根节点。</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）根节点比左孩子小，比右孩子大。</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）根节点比右孩子小，比左孩子大。</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）根节点比左右孩子都大。</a:t>
            </a:r>
            <a:endParaRPr lang="en-US" altLang="zh-CN" dirty="0">
              <a:solidFill>
                <a:srgbClr val="666666"/>
              </a:solidFill>
              <a:latin typeface="微软雅黑" panose="020B0503020204020204" pitchFamily="34" charset="-122"/>
              <a:ea typeface="微软雅黑" panose="020B0503020204020204" pitchFamily="34" charset="-122"/>
            </a:endParaRPr>
          </a:p>
          <a:p>
            <a:r>
              <a:rPr lang="zh-CN" altLang="en-US" dirty="0">
                <a:solidFill>
                  <a:srgbClr val="666666"/>
                </a:solidFill>
                <a:latin typeface="微软雅黑" panose="020B0503020204020204" pitchFamily="34" charset="-122"/>
                <a:ea typeface="微软雅黑" panose="020B0503020204020204" pitchFamily="34" charset="-122"/>
              </a:rPr>
              <a:t>当我们选择一条</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逐渐下降的路径，到达节点</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，若</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的左右孩子都比其大，则返回</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。否则直到找到这样的</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，或到达叶子节点，由于是沿着</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下降的方向，所以叶子节点是满足条件的。</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505" y="2210039"/>
            <a:ext cx="9001495"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局部最小值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0555909-FD8D-442B-9C6D-7404F4E20D90}"/>
              </a:ext>
            </a:extLst>
          </p:cNvPr>
          <p:cNvSpPr txBox="1"/>
          <p:nvPr/>
        </p:nvSpPr>
        <p:spPr>
          <a:xfrm>
            <a:off x="54082" y="5361626"/>
            <a:ext cx="9001494" cy="646331"/>
          </a:xfrm>
          <a:prstGeom prst="rect">
            <a:avLst/>
          </a:prstGeom>
          <a:noFill/>
        </p:spPr>
        <p:txBody>
          <a:bodyPr wrap="square" rtlCol="0">
            <a:spAutoFit/>
          </a:bodyPr>
          <a:lstStyle/>
          <a:p>
            <a:r>
              <a:rPr lang="zh-CN" altLang="en-US" b="1" dirty="0">
                <a:solidFill>
                  <a:srgbClr val="666666"/>
                </a:solidFill>
                <a:latin typeface="微软雅黑" panose="020B0503020204020204" pitchFamily="34" charset="-122"/>
                <a:ea typeface="微软雅黑" panose="020B0503020204020204" pitchFamily="34" charset="-122"/>
              </a:rPr>
              <a:t>时间复杂度</a:t>
            </a:r>
            <a:r>
              <a:rPr lang="zh-CN" altLang="en-US" dirty="0">
                <a:solidFill>
                  <a:srgbClr val="666666"/>
                </a:solidFill>
                <a:latin typeface="微软雅黑" panose="020B0503020204020204" pitchFamily="34" charset="-122"/>
                <a:ea typeface="微软雅黑" panose="020B0503020204020204" pitchFamily="34" charset="-122"/>
              </a:rPr>
              <a:t>：由于每一次选择都舍弃了另一个子树，且树是完全二叉树，所以时间复杂度是</a:t>
            </a:r>
            <a:r>
              <a:rPr lang="en-US" altLang="zh-CN" dirty="0">
                <a:solidFill>
                  <a:srgbClr val="666666"/>
                </a:solidFill>
                <a:latin typeface="微软雅黑" panose="020B0503020204020204" pitchFamily="34" charset="-122"/>
                <a:ea typeface="微软雅黑" panose="020B0503020204020204" pitchFamily="34" charset="-122"/>
              </a:rPr>
              <a:t>O(log n)</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93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606960" y="1124550"/>
            <a:ext cx="7753590" cy="7708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观察与分析</a:t>
            </a:r>
            <a:endParaRPr lang="en-US" sz="2700" spc="-1">
              <a:latin typeface="Arial"/>
            </a:endParaRPr>
          </a:p>
        </p:txBody>
      </p:sp>
      <p:sp>
        <p:nvSpPr>
          <p:cNvPr id="95" name="CustomShape 2"/>
          <p:cNvSpPr/>
          <p:nvPr/>
        </p:nvSpPr>
        <p:spPr>
          <a:xfrm>
            <a:off x="628560" y="200664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a:solidFill>
                  <a:srgbClr val="000000"/>
                </a:solidFill>
                <a:latin typeface="等线"/>
              </a:rPr>
              <a:t>当只有一个节点时,该节点即为局部最小值</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当树不止一个节点时,首先观察根节点:</a:t>
            </a:r>
            <a:endParaRPr lang="en-US" sz="2100" spc="-1">
              <a:latin typeface="Arial"/>
            </a:endParaRPr>
          </a:p>
          <a:p>
            <a:pPr marL="486000" lvl="2" indent="-162000">
              <a:lnSpc>
                <a:spcPct val="90000"/>
              </a:lnSpc>
              <a:spcBef>
                <a:spcPts val="751"/>
              </a:spcBef>
              <a:buClr>
                <a:srgbClr val="000000"/>
              </a:buClr>
              <a:buSzPct val="45000"/>
              <a:buFont typeface="Wingdings" charset="2"/>
              <a:buChar char=""/>
            </a:pPr>
            <a:r>
              <a:rPr lang="en-US" sz="2100" spc="-1">
                <a:solidFill>
                  <a:srgbClr val="000000"/>
                </a:solidFill>
                <a:latin typeface="等线"/>
              </a:rPr>
              <a:t>当子节点都比根节点要大时,根节点即为局部最小值</a:t>
            </a:r>
            <a:endParaRPr lang="en-US" sz="2100" spc="-1">
              <a:latin typeface="Arial"/>
            </a:endParaRPr>
          </a:p>
          <a:p>
            <a:pPr marL="486000" lvl="2" indent="-162000">
              <a:lnSpc>
                <a:spcPct val="90000"/>
              </a:lnSpc>
              <a:spcBef>
                <a:spcPts val="751"/>
              </a:spcBef>
              <a:buClr>
                <a:srgbClr val="000000"/>
              </a:buClr>
              <a:buSzPct val="45000"/>
              <a:buFont typeface="Wingdings" charset="2"/>
              <a:buChar char=""/>
            </a:pPr>
            <a:r>
              <a:rPr lang="en-US" sz="2100" spc="-1">
                <a:solidFill>
                  <a:srgbClr val="000000"/>
                </a:solidFill>
                <a:latin typeface="等线"/>
              </a:rPr>
              <a:t>当存在子节点比根节点小时,该子节点满足小于父节点的值.将以此节点为根节点的子树作为子问题,问题规模缩小一半.</a:t>
            </a:r>
            <a:endParaRPr lang="en-US" sz="2100" spc="-1">
              <a:latin typeface="Arial"/>
            </a:endParaRPr>
          </a:p>
          <a:p>
            <a:pPr>
              <a:lnSpc>
                <a:spcPct val="90000"/>
              </a:lnSpc>
              <a:spcBef>
                <a:spcPts val="751"/>
              </a:spcBef>
            </a:pPr>
            <a:endParaRPr lang="en-US" sz="2100" spc="-1">
              <a:latin typeface="Arial"/>
            </a:endParaRPr>
          </a:p>
          <a:p>
            <a:pPr marL="342900">
              <a:lnSpc>
                <a:spcPct val="90000"/>
              </a:lnSpc>
              <a:spcBef>
                <a:spcPts val="751"/>
              </a:spcBef>
            </a:pPr>
            <a:endParaRPr lang="en-US" sz="21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5" y="994288"/>
            <a:ext cx="9001495"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666666"/>
                </a:solidFill>
                <a:latin typeface="微软雅黑" panose="020B0503020204020204" pitchFamily="34" charset="-122"/>
                <a:ea typeface="微软雅黑" panose="020B0503020204020204" pitchFamily="34" charset="-122"/>
              </a:rPr>
              <a:t>正确性证明：</a:t>
            </a:r>
            <a:endParaRPr lang="en-US" altLang="zh-CN" sz="2000" b="1" dirty="0">
              <a:solidFill>
                <a:srgbClr val="666666"/>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根据发现的规律，沿着</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value</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下降的方向，一定能找到满足要求的点。下面使用</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反证法证明其正确性。</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假设：存在一棵树不存在满足题意的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对于树高</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的完全二叉树，对于任意一条</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value</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下降的路径。第</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0</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至</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h-2</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层不存在满足条件的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，取路径上第</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h-2</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层的节点为</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则存在</a:t>
            </a:r>
            <a:r>
              <a:rPr kumimoji="0" lang="en-US" altLang="zh-CN" sz="1800" u="none" strike="noStrike" kern="1200" cap="none"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x[(i-1)/2]&gt;x[i],</a:t>
            </a:r>
            <a:r>
              <a:rPr kumimoji="0" lang="en-US" altLang="zh-CN" sz="1800" u="none" strike="noStrike" kern="1200" cap="none" normalizeH="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x[2 *i +1] &lt; x[i], x[2 *</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i +2] &lt; x[i]</a:t>
            </a:r>
            <a:r>
              <a:rPr lang="en-US" altLang="zh-CN" dirty="0">
                <a:solidFill>
                  <a:srgbClr val="666666"/>
                </a:solidFill>
                <a:latin typeface="微软雅黑" panose="020B0503020204020204" pitchFamily="34" charset="-122"/>
                <a:ea typeface="微软雅黑" panose="020B0503020204020204" pitchFamily="34" charset="-122"/>
              </a:rPr>
              <a:t>;</a:t>
            </a:r>
          </a:p>
          <a:p>
            <a:pPr lvl="0"/>
            <a:r>
              <a:rPr lang="en-US" altLang="zh-CN" dirty="0">
                <a:solidFill>
                  <a:srgbClr val="666666"/>
                </a:solidFill>
                <a:latin typeface="微软雅黑" panose="020B0503020204020204" pitchFamily="34" charset="-122"/>
                <a:ea typeface="微软雅黑" panose="020B0503020204020204" pitchFamily="34" charset="-122"/>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由于叶子节点也不存在满足条件的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，所以存在</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x[2 *i +1] &gt; x[i], x[2 * i +2] &gt; x[i]</a:t>
            </a:r>
            <a:r>
              <a:rPr lang="en-US" altLang="zh-CN" dirty="0">
                <a:solidFill>
                  <a:srgbClr val="666666"/>
                </a:solidFill>
                <a:latin typeface="微软雅黑" panose="020B0503020204020204" pitchFamily="34" charset="-122"/>
                <a:ea typeface="微软雅黑" panose="020B0503020204020204" pitchFamily="34" charset="-122"/>
              </a:rPr>
              <a:t>;</a:t>
            </a:r>
          </a:p>
          <a:p>
            <a:pPr lvl="0"/>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矛盾，假设不成立。</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所以，按照算法一定能找到一个符合题意的</a:t>
            </a:r>
            <a:r>
              <a:rPr lang="en-US" altLang="zh-CN" dirty="0">
                <a:solidFill>
                  <a:srgbClr val="666666"/>
                </a:solidFill>
                <a:latin typeface="微软雅黑" panose="020B0503020204020204" pitchFamily="34" charset="-122"/>
                <a:ea typeface="微软雅黑" panose="020B0503020204020204" pitchFamily="34" charset="-122"/>
              </a:rPr>
              <a:t>LocalMinimum</a:t>
            </a:r>
            <a:r>
              <a:rPr lang="zh-CN" altLang="en-US" dirty="0">
                <a:solidFill>
                  <a:srgbClr val="666666"/>
                </a:solidFill>
                <a:latin typeface="微软雅黑" panose="020B0503020204020204" pitchFamily="34" charset="-122"/>
                <a:ea typeface="微软雅黑" panose="020B0503020204020204" pitchFamily="34" charset="-122"/>
              </a:rPr>
              <a:t>。</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8220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9A834A-97EB-4630-B92F-7F9300CEB477}"/>
              </a:ext>
            </a:extLst>
          </p:cNvPr>
          <p:cNvPicPr>
            <a:picLocks noChangeAspect="1"/>
          </p:cNvPicPr>
          <p:nvPr/>
        </p:nvPicPr>
        <p:blipFill>
          <a:blip r:embed="rId2"/>
          <a:stretch>
            <a:fillRect/>
          </a:stretch>
        </p:blipFill>
        <p:spPr>
          <a:xfrm>
            <a:off x="1362476" y="1567095"/>
            <a:ext cx="6419048" cy="3723809"/>
          </a:xfrm>
          <a:prstGeom prst="rect">
            <a:avLst/>
          </a:prstGeom>
        </p:spPr>
      </p:pic>
      <p:sp>
        <p:nvSpPr>
          <p:cNvPr id="3" name="矩形 2">
            <a:extLst>
              <a:ext uri="{FF2B5EF4-FFF2-40B4-BE49-F238E27FC236}">
                <a16:creationId xmlns:a16="http://schemas.microsoft.com/office/drawing/2014/main" id="{E8E4EA4E-C213-4479-B795-E88B70F75A3E}"/>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4" name="文本框 3">
            <a:extLst>
              <a:ext uri="{FF2B5EF4-FFF2-40B4-BE49-F238E27FC236}">
                <a16:creationId xmlns:a16="http://schemas.microsoft.com/office/drawing/2014/main" id="{C3A03430-C71B-48C6-B460-E9866E49AC38}"/>
              </a:ext>
            </a:extLst>
          </p:cNvPr>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3F3CE414-16F4-40A5-B2C4-723064803698}"/>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FBBF9AF-6D72-4CEF-B19A-4940DAF39924}"/>
              </a:ext>
            </a:extLst>
          </p:cNvPr>
          <p:cNvSpPr txBox="1"/>
          <p:nvPr/>
        </p:nvSpPr>
        <p:spPr>
          <a:xfrm>
            <a:off x="1598681"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12143806-65F8-4A66-800D-CDBE2CCFA21C}"/>
              </a:ext>
            </a:extLst>
          </p:cNvPr>
          <p:cNvSpPr txBox="1"/>
          <p:nvPr/>
        </p:nvSpPr>
        <p:spPr>
          <a:xfrm>
            <a:off x="3143280" y="93911"/>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64B29BA5-4E4C-4E5D-BD57-AD31DB77BD3D}"/>
              </a:ext>
            </a:extLst>
          </p:cNvPr>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07EFD0A5-04A0-4DAF-B4A7-B580D73E0A3B}"/>
              </a:ext>
            </a:extLst>
          </p:cNvPr>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FC82126C-9A23-4A12-A21D-251D087A8037}"/>
              </a:ext>
            </a:extLst>
          </p:cNvPr>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id="{BAB48255-1D8A-4B94-8307-32A8411DA2DD}"/>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EFB3DB5-30F6-463D-8B24-EC02E288B902}"/>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5620A39-5596-4E26-A426-312D594EDAE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0772DA-C4EA-48A6-A651-B62008A04918}"/>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92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在</a:t>
            </a:r>
            <a:r>
              <a:rPr lang="en-US" altLang="zh-CN" dirty="0">
                <a:solidFill>
                  <a:srgbClr val="666666"/>
                </a:solidFill>
                <a:latin typeface="微软雅黑" panose="020B0503020204020204" pitchFamily="34" charset="-122"/>
                <a:ea typeface="微软雅黑" panose="020B0503020204020204" pitchFamily="34" charset="-122"/>
              </a:rPr>
              <a:t>n*n</a:t>
            </a:r>
            <a:r>
              <a:rPr lang="zh-CN" altLang="en-US" dirty="0">
                <a:solidFill>
                  <a:srgbClr val="666666"/>
                </a:solidFill>
                <a:latin typeface="微软雅黑" panose="020B0503020204020204" pitchFamily="34" charset="-122"/>
                <a:ea typeface="微软雅黑" panose="020B0503020204020204" pitchFamily="34" charset="-122"/>
              </a:rPr>
              <a:t>的网格上找局部最小值，要求时间复杂度为</a:t>
            </a:r>
            <a:r>
              <a:rPr lang="en-US" altLang="zh-CN" dirty="0">
                <a:solidFill>
                  <a:srgbClr val="666666"/>
                </a:solidFill>
                <a:latin typeface="微软雅黑" panose="020B0503020204020204" pitchFamily="34" charset="-122"/>
                <a:ea typeface="微软雅黑" panose="020B0503020204020204" pitchFamily="34" charset="-122"/>
              </a:rPr>
              <a:t>O(n)</a:t>
            </a:r>
          </a:p>
        </p:txBody>
      </p:sp>
      <p:sp>
        <p:nvSpPr>
          <p:cNvPr id="18" name="矩形 17"/>
          <p:cNvSpPr/>
          <p:nvPr/>
        </p:nvSpPr>
        <p:spPr>
          <a:xfrm>
            <a:off x="142502" y="1360271"/>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二维数组</a:t>
            </a:r>
            <a:r>
              <a:rPr lang="en-US" altLang="zh-CN" dirty="0">
                <a:solidFill>
                  <a:srgbClr val="666666"/>
                </a:solidFill>
                <a:latin typeface="微软雅黑" panose="020B0503020204020204" pitchFamily="34" charset="-122"/>
                <a:ea typeface="微软雅黑" panose="020B0503020204020204" pitchFamily="34" charset="-122"/>
              </a:rPr>
              <a:t>G</a:t>
            </a:r>
          </a:p>
        </p:txBody>
      </p:sp>
      <p:sp>
        <p:nvSpPr>
          <p:cNvPr id="20" name="矩形 19"/>
          <p:cNvSpPr/>
          <p:nvPr/>
        </p:nvSpPr>
        <p:spPr>
          <a:xfrm>
            <a:off x="142501" y="2256297"/>
            <a:ext cx="8854851"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可以用</a:t>
            </a:r>
            <a:r>
              <a:rPr lang="en-US" altLang="zh-CN" dirty="0">
                <a:solidFill>
                  <a:srgbClr val="666666"/>
                </a:solidFill>
                <a:latin typeface="微软雅黑" panose="020B0503020204020204" pitchFamily="34" charset="-122"/>
                <a:ea typeface="微软雅黑" panose="020B0503020204020204" pitchFamily="34" charset="-122"/>
              </a:rPr>
              <a:t>O(n)</a:t>
            </a:r>
            <a:r>
              <a:rPr lang="zh-CN" altLang="en-US" dirty="0">
                <a:solidFill>
                  <a:srgbClr val="666666"/>
                </a:solidFill>
                <a:latin typeface="微软雅黑" panose="020B0503020204020204" pitchFamily="34" charset="-122"/>
                <a:ea typeface="微软雅黑" panose="020B0503020204020204" pitchFamily="34" charset="-122"/>
              </a:rPr>
              <a:t>的时间复杂度遍历某一行或某一列，找出一个遍历过的最小值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5" name="矩形 34"/>
          <p:cNvSpPr/>
          <p:nvPr/>
        </p:nvSpPr>
        <p:spPr>
          <a:xfrm>
            <a:off x="142501" y="3199311"/>
            <a:ext cx="9001495" cy="1477328"/>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分</a:t>
            </a:r>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析：</a:t>
            </a:r>
            <a:r>
              <a:rPr lang="zh-CN" altLang="en-US" dirty="0">
                <a:solidFill>
                  <a:srgbClr val="666666"/>
                </a:solidFill>
                <a:latin typeface="微软雅黑" panose="020B0503020204020204" pitchFamily="34" charset="-122"/>
                <a:ea typeface="微软雅黑" panose="020B0503020204020204" pitchFamily="34" charset="-122"/>
              </a:rPr>
              <a:t>遍历</a:t>
            </a:r>
            <a:r>
              <a:rPr lang="en-US" altLang="zh-CN" dirty="0">
                <a:solidFill>
                  <a:srgbClr val="666666"/>
                </a:solidFill>
                <a:latin typeface="微软雅黑" panose="020B0503020204020204" pitchFamily="34" charset="-122"/>
                <a:ea typeface="微软雅黑" panose="020B0503020204020204" pitchFamily="34" charset="-122"/>
              </a:rPr>
              <a:t>G</a:t>
            </a:r>
            <a:r>
              <a:rPr lang="zh-CN" altLang="en-US" dirty="0">
                <a:solidFill>
                  <a:srgbClr val="666666"/>
                </a:solidFill>
                <a:latin typeface="微软雅黑" panose="020B0503020204020204" pitchFamily="34" charset="-122"/>
                <a:ea typeface="微软雅黑" panose="020B0503020204020204" pitchFamily="34" charset="-122"/>
              </a:rPr>
              <a:t>的四个边界、</a:t>
            </a:r>
            <a:r>
              <a:rPr lang="en-US" altLang="zh-CN" dirty="0">
                <a:solidFill>
                  <a:srgbClr val="666666"/>
                </a:solidFill>
                <a:latin typeface="微软雅黑" panose="020B0503020204020204" pitchFamily="34" charset="-122"/>
                <a:ea typeface="微软雅黑" panose="020B0503020204020204" pitchFamily="34" charset="-122"/>
              </a:rPr>
              <a:t>G[n/2][j]</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G[</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][n/2]</a:t>
            </a:r>
            <a:r>
              <a:rPr lang="zh-CN" altLang="en-US" dirty="0">
                <a:solidFill>
                  <a:srgbClr val="666666"/>
                </a:solidFill>
                <a:latin typeface="微软雅黑" panose="020B0503020204020204" pitchFamily="34" charset="-122"/>
                <a:ea typeface="微软雅黑" panose="020B0503020204020204" pitchFamily="34" charset="-122"/>
              </a:rPr>
              <a:t>，将</a:t>
            </a:r>
            <a:r>
              <a:rPr lang="en-US" altLang="zh-CN" dirty="0">
                <a:solidFill>
                  <a:srgbClr val="666666"/>
                </a:solidFill>
                <a:latin typeface="微软雅黑" panose="020B0503020204020204" pitchFamily="34" charset="-122"/>
                <a:ea typeface="微软雅黑" panose="020B0503020204020204" pitchFamily="34" charset="-122"/>
              </a:rPr>
              <a:t>G</a:t>
            </a:r>
            <a:r>
              <a:rPr lang="zh-CN" altLang="en-US" dirty="0">
                <a:solidFill>
                  <a:srgbClr val="666666"/>
                </a:solidFill>
                <a:latin typeface="微软雅黑" panose="020B0503020204020204" pitchFamily="34" charset="-122"/>
                <a:ea typeface="微软雅黑" panose="020B0503020204020204" pitchFamily="34" charset="-122"/>
              </a:rPr>
              <a:t>划分为</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部分，找到最小值</a:t>
            </a:r>
            <a:r>
              <a:rPr lang="en-US" altLang="zh-CN" dirty="0">
                <a:solidFill>
                  <a:srgbClr val="666666"/>
                </a:solidFill>
                <a:latin typeface="微软雅黑" panose="020B0503020204020204" pitchFamily="34" charset="-122"/>
                <a:ea typeface="微软雅黑" panose="020B0503020204020204" pitchFamily="34" charset="-122"/>
              </a:rPr>
              <a:t>G[m][n]</a:t>
            </a:r>
            <a:r>
              <a:rPr lang="zh-CN" altLang="en-US" dirty="0">
                <a:solidFill>
                  <a:srgbClr val="666666"/>
                </a:solidFill>
                <a:latin typeface="微软雅黑" panose="020B0503020204020204" pitchFamily="34" charset="-122"/>
                <a:ea typeface="微软雅黑" panose="020B0503020204020204" pitchFamily="34" charset="-122"/>
              </a:rPr>
              <a:t>，借鉴第三题的思路，我们希望每次递归调用可以缩小原问题规模：</a:t>
            </a:r>
            <a:endParaRPr lang="en-US" altLang="zh-CN" dirty="0">
              <a:solidFill>
                <a:srgbClr val="666666"/>
              </a:solidFill>
              <a:latin typeface="微软雅黑" panose="020B0503020204020204" pitchFamily="34" charset="-122"/>
              <a:ea typeface="微软雅黑" panose="020B0503020204020204" pitchFamily="34" charset="-122"/>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若最小值位于四个边界上，那么递归调用最小值所在的那</a:t>
            </a:r>
            <a:r>
              <a:rPr lang="en-US" altLang="zh-CN" dirty="0">
                <a:solidFill>
                  <a:srgbClr val="666666"/>
                </a:solidFill>
                <a:latin typeface="微软雅黑" panose="020B0503020204020204" pitchFamily="34" charset="-122"/>
                <a:ea typeface="微软雅黑" panose="020B0503020204020204" pitchFamily="34" charset="-122"/>
              </a:rPr>
              <a:t>G/4</a:t>
            </a:r>
            <a:r>
              <a:rPr lang="zh-CN" altLang="en-US" dirty="0">
                <a:solidFill>
                  <a:srgbClr val="666666"/>
                </a:solidFill>
                <a:latin typeface="微软雅黑" panose="020B0503020204020204" pitchFamily="34" charset="-122"/>
                <a:ea typeface="微软雅黑" panose="020B0503020204020204" pitchFamily="34" charset="-122"/>
              </a:rPr>
              <a:t>部分</a:t>
            </a:r>
            <a:endParaRPr lang="en-US" altLang="zh-CN" dirty="0">
              <a:solidFill>
                <a:srgbClr val="666666"/>
              </a:solidFill>
              <a:latin typeface="微软雅黑" panose="020B0503020204020204" pitchFamily="34" charset="-122"/>
              <a:ea typeface="微软雅黑" panose="020B0503020204020204" pitchFamily="34" charset="-122"/>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若最小值位于</a:t>
            </a:r>
            <a:r>
              <a:rPr lang="en-US" altLang="zh-CN" dirty="0">
                <a:solidFill>
                  <a:srgbClr val="666666"/>
                </a:solidFill>
                <a:latin typeface="微软雅黑" panose="020B0503020204020204" pitchFamily="34" charset="-122"/>
                <a:ea typeface="微软雅黑" panose="020B0503020204020204" pitchFamily="34" charset="-122"/>
              </a:rPr>
              <a:t>G[n/2][j]</a:t>
            </a:r>
            <a:r>
              <a:rPr lang="zh-CN" altLang="en-US" dirty="0">
                <a:solidFill>
                  <a:srgbClr val="666666"/>
                </a:solidFill>
                <a:latin typeface="微软雅黑" panose="020B0503020204020204" pitchFamily="34" charset="-122"/>
                <a:ea typeface="微软雅黑" panose="020B0503020204020204" pitchFamily="34" charset="-122"/>
              </a:rPr>
              <a:t>或</a:t>
            </a:r>
            <a:r>
              <a:rPr lang="en-US" altLang="zh-CN" dirty="0">
                <a:solidFill>
                  <a:srgbClr val="666666"/>
                </a:solidFill>
                <a:latin typeface="微软雅黑" panose="020B0503020204020204" pitchFamily="34" charset="-122"/>
                <a:ea typeface="微软雅黑" panose="020B0503020204020204" pitchFamily="34" charset="-122"/>
              </a:rPr>
              <a:t>G[</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][n/2]</a:t>
            </a:r>
            <a:r>
              <a:rPr lang="zh-CN" altLang="en-US" dirty="0">
                <a:solidFill>
                  <a:srgbClr val="666666"/>
                </a:solidFill>
                <a:latin typeface="微软雅黑" panose="020B0503020204020204" pitchFamily="34" charset="-122"/>
                <a:ea typeface="微软雅黑" panose="020B0503020204020204" pitchFamily="34" charset="-122"/>
              </a:rPr>
              <a:t>，比较最小值的邻居，若仍是最小，直接返         </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回该最小值，否则递归调用比该值还小的那</a:t>
            </a:r>
            <a:r>
              <a:rPr lang="en-US" altLang="zh-CN" dirty="0">
                <a:solidFill>
                  <a:srgbClr val="666666"/>
                </a:solidFill>
                <a:latin typeface="微软雅黑" panose="020B0503020204020204" pitchFamily="34" charset="-122"/>
                <a:ea typeface="微软雅黑" panose="020B0503020204020204" pitchFamily="34" charset="-122"/>
              </a:rPr>
              <a:t>G/4</a:t>
            </a:r>
            <a:r>
              <a:rPr lang="zh-CN" altLang="en-US" dirty="0">
                <a:solidFill>
                  <a:srgbClr val="666666"/>
                </a:solidFill>
                <a:latin typeface="微软雅黑" panose="020B0503020204020204" pitchFamily="34" charset="-122"/>
                <a:ea typeface="微软雅黑" panose="020B0503020204020204" pitchFamily="34" charset="-122"/>
              </a:rPr>
              <a:t>部分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66003" y="5603686"/>
            <a:ext cx="9001495" cy="923330"/>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T(n/2) + O(n)</a:t>
            </a:r>
          </a:p>
          <a:p>
            <a:pPr lvl="0"/>
            <a:r>
              <a:rPr lang="en-US" altLang="zh-CN" b="1" dirty="0">
                <a:solidFill>
                  <a:srgbClr val="666666"/>
                </a:solidFill>
                <a:latin typeface="微软雅黑" panose="020B0503020204020204" pitchFamily="34" charset="-122"/>
                <a:ea typeface="微软雅黑" panose="020B0503020204020204" pitchFamily="34" charset="-122"/>
              </a:rPr>
              <a:t>	            = O(n)</a:t>
            </a:r>
          </a:p>
          <a:p>
            <a:pPr lvl="0"/>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142505" y="1655253"/>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局部最小值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问题描述：求凸多边形有多少种被不同三角形划分的方式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2" y="1487867"/>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凸多边形的边数</a:t>
            </a:r>
            <a:r>
              <a:rPr lang="en-US" altLang="zh-CN" dirty="0">
                <a:solidFill>
                  <a:srgbClr val="666666"/>
                </a:solidFill>
                <a:latin typeface="微软雅黑" panose="020B0503020204020204" pitchFamily="34" charset="-122"/>
                <a:ea typeface="微软雅黑" panose="020B0503020204020204" pitchFamily="34" charset="-122"/>
              </a:rPr>
              <a:t>n</a:t>
            </a:r>
          </a:p>
        </p:txBody>
      </p:sp>
      <p:sp>
        <p:nvSpPr>
          <p:cNvPr id="36" name="矩形 35"/>
          <p:cNvSpPr/>
          <p:nvPr/>
        </p:nvSpPr>
        <p:spPr>
          <a:xfrm>
            <a:off x="187131" y="5914862"/>
            <a:ext cx="9001495" cy="646331"/>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O(n</a:t>
            </a:r>
            <a:r>
              <a:rPr lang="en-US" altLang="zh-CN" b="1" baseline="30000" dirty="0">
                <a:solidFill>
                  <a:srgbClr val="666666"/>
                </a:solidFill>
                <a:latin typeface="微软雅黑" panose="020B0503020204020204" pitchFamily="34" charset="-122"/>
                <a:ea typeface="微软雅黑" panose="020B0503020204020204" pitchFamily="34" charset="-122"/>
              </a:rPr>
              <a:t>2</a:t>
            </a:r>
            <a:r>
              <a:rPr lang="en-US" altLang="zh-CN" b="1" dirty="0">
                <a:solidFill>
                  <a:srgbClr val="666666"/>
                </a:solidFill>
                <a:latin typeface="微软雅黑" panose="020B0503020204020204" pitchFamily="34" charset="-122"/>
                <a:ea typeface="微软雅黑" panose="020B0503020204020204" pitchFamily="34" charset="-122"/>
              </a:rPr>
              <a:t>)</a:t>
            </a:r>
          </a:p>
          <a:p>
            <a:pPr lvl="0"/>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可使用记忆化搜索将时间复杂度降为</a:t>
            </a:r>
            <a:r>
              <a:rPr lang="en-US" altLang="zh-CN" b="1" dirty="0">
                <a:solidFill>
                  <a:srgbClr val="666666"/>
                </a:solidFill>
                <a:latin typeface="微软雅黑" panose="020B0503020204020204" pitchFamily="34" charset="-122"/>
                <a:ea typeface="微软雅黑" panose="020B0503020204020204" pitchFamily="34" charset="-122"/>
              </a:rPr>
              <a:t>O(n)</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142505" y="1772995"/>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划分方式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3" name="矩形 22"/>
          <p:cNvSpPr/>
          <p:nvPr/>
        </p:nvSpPr>
        <p:spPr>
          <a:xfrm>
            <a:off x="107584" y="2450805"/>
            <a:ext cx="9001495" cy="2585323"/>
          </a:xfrm>
          <a:prstGeom prst="rect">
            <a:avLst/>
          </a:prstGeom>
        </p:spPr>
        <p:txBody>
          <a:bodyPr wrap="square">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       析：</a:t>
            </a:r>
            <a:r>
              <a:rPr lang="zh-CN" altLang="en-US" dirty="0">
                <a:solidFill>
                  <a:srgbClr val="666666"/>
                </a:solidFill>
                <a:latin typeface="微软雅黑" panose="020B0503020204020204" pitchFamily="34" charset="-122"/>
                <a:ea typeface="微软雅黑" panose="020B0503020204020204" pitchFamily="34" charset="-122"/>
              </a:rPr>
              <a:t>假设凸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边形的各个顶点为</a:t>
            </a:r>
            <a:r>
              <a:rPr lang="en-US" altLang="zh-CN" dirty="0">
                <a:solidFill>
                  <a:srgbClr val="666666"/>
                </a:solidFill>
                <a:latin typeface="微软雅黑" panose="020B0503020204020204" pitchFamily="34" charset="-122"/>
                <a:ea typeface="微软雅黑" panose="020B0503020204020204" pitchFamily="34" charset="-122"/>
              </a:rPr>
              <a:t>P1,P2,P3...</a:t>
            </a:r>
            <a:r>
              <a:rPr lang="en-US" altLang="zh-CN" dirty="0" err="1">
                <a:solidFill>
                  <a:srgbClr val="666666"/>
                </a:solidFill>
                <a:latin typeface="微软雅黑" panose="020B0503020204020204" pitchFamily="34" charset="-122"/>
                <a:ea typeface="微软雅黑" panose="020B0503020204020204" pitchFamily="34" charset="-122"/>
              </a:rPr>
              <a:t>Pn</a:t>
            </a:r>
            <a:r>
              <a:rPr lang="zh-CN" altLang="en-US" dirty="0">
                <a:solidFill>
                  <a:srgbClr val="666666"/>
                </a:solidFill>
                <a:latin typeface="微软雅黑" panose="020B0503020204020204" pitchFamily="34" charset="-122"/>
                <a:ea typeface="微软雅黑" panose="020B0503020204020204" pitchFamily="34" charset="-122"/>
              </a:rPr>
              <a:t>，将一条边作为基准边，此处将</a:t>
            </a:r>
            <a:r>
              <a:rPr lang="en-US" altLang="zh-CN" dirty="0">
                <a:solidFill>
                  <a:srgbClr val="666666"/>
                </a:solidFill>
                <a:latin typeface="微软雅黑" panose="020B0503020204020204" pitchFamily="34" charset="-122"/>
                <a:ea typeface="微软雅黑" panose="020B0503020204020204" pitchFamily="34" charset="-122"/>
              </a:rPr>
              <a:t>PnP1 </a:t>
            </a:r>
            <a:r>
              <a:rPr lang="zh-CN" altLang="en-US" dirty="0">
                <a:solidFill>
                  <a:srgbClr val="666666"/>
                </a:solidFill>
                <a:latin typeface="微软雅黑" panose="020B0503020204020204" pitchFamily="34" charset="-122"/>
                <a:ea typeface="微软雅黑" panose="020B0503020204020204" pitchFamily="34" charset="-122"/>
              </a:rPr>
              <a:t>作为基准边，我们知道，如果将凸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边形划分为三角形，</a:t>
            </a:r>
            <a:r>
              <a:rPr lang="en-US" altLang="zh-CN" dirty="0">
                <a:solidFill>
                  <a:srgbClr val="666666"/>
                </a:solidFill>
                <a:latin typeface="微软雅黑" panose="020B0503020204020204" pitchFamily="34" charset="-122"/>
                <a:ea typeface="微软雅黑" panose="020B0503020204020204" pitchFamily="34" charset="-122"/>
              </a:rPr>
              <a:t>PnP1 </a:t>
            </a:r>
            <a:r>
              <a:rPr lang="zh-CN" altLang="en-US" dirty="0">
                <a:solidFill>
                  <a:srgbClr val="666666"/>
                </a:solidFill>
                <a:latin typeface="微软雅黑" panose="020B0503020204020204" pitchFamily="34" charset="-122"/>
                <a:ea typeface="微软雅黑" panose="020B0503020204020204" pitchFamily="34" charset="-122"/>
              </a:rPr>
              <a:t>必定为某一三角形的一条边，那么此三角形的顶点应该是在</a:t>
            </a:r>
            <a:r>
              <a:rPr lang="en-US" altLang="zh-CN" dirty="0">
                <a:solidFill>
                  <a:srgbClr val="666666"/>
                </a:solidFill>
                <a:latin typeface="微软雅黑" panose="020B0503020204020204" pitchFamily="34" charset="-122"/>
                <a:ea typeface="微软雅黑" panose="020B0503020204020204" pitchFamily="34" charset="-122"/>
              </a:rPr>
              <a:t>P2~Pn-1 </a:t>
            </a:r>
            <a:r>
              <a:rPr lang="zh-CN" altLang="en-US" dirty="0">
                <a:solidFill>
                  <a:srgbClr val="666666"/>
                </a:solidFill>
                <a:latin typeface="微软雅黑" panose="020B0503020204020204" pitchFamily="34" charset="-122"/>
                <a:ea typeface="微软雅黑" panose="020B0503020204020204" pitchFamily="34" charset="-122"/>
              </a:rPr>
              <a:t>中，假设顶点为</a:t>
            </a:r>
            <a:r>
              <a:rPr lang="en-US" altLang="zh-CN" dirty="0" err="1">
                <a:solidFill>
                  <a:srgbClr val="666666"/>
                </a:solidFill>
                <a:latin typeface="微软雅黑" panose="020B0503020204020204" pitchFamily="34" charset="-122"/>
                <a:ea typeface="微软雅黑" panose="020B0503020204020204" pitchFamily="34" charset="-122"/>
              </a:rPr>
              <a:t>Pk</a:t>
            </a:r>
            <a:r>
              <a:rPr lang="zh-CN" altLang="en-US" dirty="0">
                <a:solidFill>
                  <a:srgbClr val="666666"/>
                </a:solidFill>
                <a:latin typeface="微软雅黑" panose="020B0503020204020204" pitchFamily="34" charset="-122"/>
                <a:ea typeface="微软雅黑" panose="020B0503020204020204" pitchFamily="34" charset="-122"/>
              </a:rPr>
              <a:t>，那么此三角形会将凸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边形划分为左右两个区域，分别为</a:t>
            </a:r>
            <a:r>
              <a:rPr lang="en-US" altLang="zh-CN" dirty="0">
                <a:solidFill>
                  <a:srgbClr val="666666"/>
                </a:solidFill>
                <a:latin typeface="微软雅黑" panose="020B0503020204020204" pitchFamily="34" charset="-122"/>
                <a:ea typeface="微软雅黑" panose="020B0503020204020204" pitchFamily="34" charset="-122"/>
              </a:rPr>
              <a:t>P1P2...</a:t>
            </a:r>
            <a:r>
              <a:rPr lang="en-US" altLang="zh-CN" dirty="0" err="1">
                <a:solidFill>
                  <a:srgbClr val="666666"/>
                </a:solidFill>
                <a:latin typeface="微软雅黑" panose="020B0503020204020204" pitchFamily="34" charset="-122"/>
                <a:ea typeface="微软雅黑" panose="020B0503020204020204" pitchFamily="34" charset="-122"/>
              </a:rPr>
              <a:t>Pk</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PkPk+1...</a:t>
            </a:r>
            <a:r>
              <a:rPr lang="en-US" altLang="zh-CN" dirty="0" err="1">
                <a:solidFill>
                  <a:srgbClr val="666666"/>
                </a:solidFill>
                <a:latin typeface="微软雅黑" panose="020B0503020204020204" pitchFamily="34" charset="-122"/>
                <a:ea typeface="微软雅黑" panose="020B0503020204020204" pitchFamily="34" charset="-122"/>
              </a:rPr>
              <a:t>Pn</a:t>
            </a:r>
            <a:r>
              <a:rPr lang="zh-CN" altLang="en-US" dirty="0">
                <a:solidFill>
                  <a:srgbClr val="666666"/>
                </a:solidFill>
                <a:latin typeface="微软雅黑" panose="020B0503020204020204" pitchFamily="34" charset="-122"/>
                <a:ea typeface="微软雅黑" panose="020B0503020204020204" pitchFamily="34" charset="-122"/>
              </a:rPr>
              <a:t>，即划分出了一个凸</a:t>
            </a:r>
            <a:r>
              <a:rPr lang="en-US" altLang="zh-CN" dirty="0">
                <a:solidFill>
                  <a:srgbClr val="666666"/>
                </a:solidFill>
                <a:latin typeface="微软雅黑" panose="020B0503020204020204" pitchFamily="34" charset="-122"/>
                <a:ea typeface="微软雅黑" panose="020B0503020204020204" pitchFamily="34" charset="-122"/>
              </a:rPr>
              <a:t>k </a:t>
            </a:r>
            <a:r>
              <a:rPr lang="zh-CN" altLang="en-US" dirty="0">
                <a:solidFill>
                  <a:srgbClr val="666666"/>
                </a:solidFill>
                <a:latin typeface="微软雅黑" panose="020B0503020204020204" pitchFamily="34" charset="-122"/>
                <a:ea typeface="微软雅黑" panose="020B0503020204020204" pitchFamily="34" charset="-122"/>
              </a:rPr>
              <a:t>边形和一个凸</a:t>
            </a:r>
            <a:r>
              <a:rPr lang="en-US" altLang="zh-CN" dirty="0">
                <a:solidFill>
                  <a:srgbClr val="666666"/>
                </a:solidFill>
                <a:latin typeface="微软雅黑" panose="020B0503020204020204" pitchFamily="34" charset="-122"/>
                <a:ea typeface="微软雅黑" panose="020B0503020204020204" pitchFamily="34" charset="-122"/>
              </a:rPr>
              <a:t>n-k+1</a:t>
            </a:r>
            <a:r>
              <a:rPr lang="zh-CN" altLang="en-US" dirty="0">
                <a:solidFill>
                  <a:srgbClr val="666666"/>
                </a:solidFill>
                <a:latin typeface="微软雅黑" panose="020B0503020204020204" pitchFamily="34" charset="-122"/>
                <a:ea typeface="微软雅黑" panose="020B0503020204020204" pitchFamily="34" charset="-122"/>
              </a:rPr>
              <a:t>边形，将凸</a:t>
            </a:r>
            <a:r>
              <a:rPr lang="en-US" altLang="zh-CN" dirty="0">
                <a:solidFill>
                  <a:srgbClr val="666666"/>
                </a:solidFill>
                <a:latin typeface="微软雅黑" panose="020B0503020204020204" pitchFamily="34" charset="-122"/>
                <a:ea typeface="微软雅黑" panose="020B0503020204020204" pitchFamily="34" charset="-122"/>
              </a:rPr>
              <a:t>k </a:t>
            </a:r>
            <a:r>
              <a:rPr lang="zh-CN" altLang="en-US" dirty="0">
                <a:solidFill>
                  <a:srgbClr val="666666"/>
                </a:solidFill>
                <a:latin typeface="微软雅黑" panose="020B0503020204020204" pitchFamily="34" charset="-122"/>
                <a:ea typeface="微软雅黑" panose="020B0503020204020204" pitchFamily="34" charset="-122"/>
              </a:rPr>
              <a:t>边形可划分三角型方法数乘以凸</a:t>
            </a:r>
            <a:r>
              <a:rPr lang="en-US" altLang="zh-CN" dirty="0">
                <a:solidFill>
                  <a:srgbClr val="666666"/>
                </a:solidFill>
                <a:latin typeface="微软雅黑" panose="020B0503020204020204" pitchFamily="34" charset="-122"/>
                <a:ea typeface="微软雅黑" panose="020B0503020204020204" pitchFamily="34" charset="-122"/>
              </a:rPr>
              <a:t>n-k+1 </a:t>
            </a:r>
            <a:r>
              <a:rPr lang="zh-CN" altLang="en-US" dirty="0">
                <a:solidFill>
                  <a:srgbClr val="666666"/>
                </a:solidFill>
                <a:latin typeface="微软雅黑" panose="020B0503020204020204" pitchFamily="34" charset="-122"/>
                <a:ea typeface="微软雅黑" panose="020B0503020204020204" pitchFamily="34" charset="-122"/>
              </a:rPr>
              <a:t>边形可划分三角型方法数即可，此时将大问题拆解为子问题，假定</a:t>
            </a:r>
            <a:r>
              <a:rPr lang="en-US" altLang="zh-CN" dirty="0">
                <a:solidFill>
                  <a:srgbClr val="666666"/>
                </a:solidFill>
                <a:latin typeface="微软雅黑" panose="020B0503020204020204" pitchFamily="34" charset="-122"/>
                <a:ea typeface="微软雅黑" panose="020B0503020204020204" pitchFamily="34" charset="-122"/>
              </a:rPr>
              <a:t>n=2 </a:t>
            </a:r>
            <a:r>
              <a:rPr lang="zh-CN" altLang="en-US" dirty="0">
                <a:solidFill>
                  <a:srgbClr val="666666"/>
                </a:solidFill>
                <a:latin typeface="微软雅黑" panose="020B0503020204020204" pitchFamily="34" charset="-122"/>
                <a:ea typeface="微软雅黑" panose="020B0503020204020204" pitchFamily="34" charset="-122"/>
              </a:rPr>
              <a:t>时，方法数为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，我们已知</a:t>
            </a:r>
            <a:r>
              <a:rPr lang="en-US" altLang="zh-CN" dirty="0">
                <a:solidFill>
                  <a:srgbClr val="666666"/>
                </a:solidFill>
                <a:latin typeface="微软雅黑" panose="020B0503020204020204" pitchFamily="34" charset="-122"/>
                <a:ea typeface="微软雅黑" panose="020B0503020204020204" pitchFamily="34" charset="-122"/>
              </a:rPr>
              <a:t>n=3 </a:t>
            </a:r>
            <a:r>
              <a:rPr lang="zh-CN" altLang="en-US" dirty="0">
                <a:solidFill>
                  <a:srgbClr val="666666"/>
                </a:solidFill>
                <a:latin typeface="微软雅黑" panose="020B0503020204020204" pitchFamily="34" charset="-122"/>
                <a:ea typeface="微软雅黑" panose="020B0503020204020204" pitchFamily="34" charset="-122"/>
              </a:rPr>
              <a:t>时，方法数为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，即可通过上述方法验证</a:t>
            </a:r>
            <a:r>
              <a:rPr lang="en-US" altLang="zh-CN" dirty="0">
                <a:solidFill>
                  <a:srgbClr val="666666"/>
                </a:solidFill>
                <a:latin typeface="微软雅黑" panose="020B0503020204020204" pitchFamily="34" charset="-122"/>
                <a:ea typeface="微软雅黑" panose="020B0503020204020204" pitchFamily="34" charset="-122"/>
              </a:rPr>
              <a:t>n=2 </a:t>
            </a:r>
            <a:r>
              <a:rPr lang="zh-CN" altLang="en-US" dirty="0">
                <a:solidFill>
                  <a:srgbClr val="666666"/>
                </a:solidFill>
                <a:latin typeface="微软雅黑" panose="020B0503020204020204" pitchFamily="34" charset="-122"/>
                <a:ea typeface="微软雅黑" panose="020B0503020204020204" pitchFamily="34" charset="-122"/>
              </a:rPr>
              <a:t>时的假定， 如此将大问题层层划分为子问题，我们即可算出</a:t>
            </a:r>
          </a:p>
          <a:p>
            <a:r>
              <a:rPr lang="en-US" altLang="zh-CN" dirty="0">
                <a:solidFill>
                  <a:srgbClr val="666666"/>
                </a:solidFill>
                <a:latin typeface="微软雅黑" panose="020B0503020204020204" pitchFamily="34" charset="-122"/>
                <a:ea typeface="微软雅黑" panose="020B0503020204020204" pitchFamily="34" charset="-122"/>
              </a:rPr>
              <a:t>F(n) = F(2)*F(n -1) + F(3)*F(n - 2) +...+ F(n - 1)*F(2)</a:t>
            </a:r>
          </a:p>
        </p:txBody>
      </p:sp>
      <p:pic>
        <p:nvPicPr>
          <p:cNvPr id="4" name="图片 3">
            <a:extLst>
              <a:ext uri="{FF2B5EF4-FFF2-40B4-BE49-F238E27FC236}">
                <a16:creationId xmlns:a16="http://schemas.microsoft.com/office/drawing/2014/main" id="{6FD98F55-6A2F-4E68-8938-F4F6A31512BB}"/>
              </a:ext>
            </a:extLst>
          </p:cNvPr>
          <p:cNvPicPr>
            <a:picLocks noChangeAspect="1"/>
          </p:cNvPicPr>
          <p:nvPr/>
        </p:nvPicPr>
        <p:blipFill>
          <a:blip r:embed="rId2"/>
          <a:stretch>
            <a:fillRect/>
          </a:stretch>
        </p:blipFill>
        <p:spPr>
          <a:xfrm>
            <a:off x="2675246" y="5136657"/>
            <a:ext cx="2619048" cy="552381"/>
          </a:xfrm>
          <a:prstGeom prst="rect">
            <a:avLst/>
          </a:prstGeom>
        </p:spPr>
      </p:pic>
    </p:spTree>
    <p:extLst>
      <p:ext uri="{BB962C8B-B14F-4D97-AF65-F5344CB8AC3E}">
        <p14:creationId xmlns:p14="http://schemas.microsoft.com/office/powerpoint/2010/main" val="19789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8CAAF6-6A0F-4D21-8BF6-CF446B729CFE}"/>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3" name="文本框 2">
            <a:extLst>
              <a:ext uri="{FF2B5EF4-FFF2-40B4-BE49-F238E27FC236}">
                <a16:creationId xmlns:a16="http://schemas.microsoft.com/office/drawing/2014/main" id="{9FFE03D6-115D-4C1D-90FE-B5ADBE989300}"/>
              </a:ext>
            </a:extLst>
          </p:cNvPr>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DA16DD3E-A816-463A-84AE-F80B60D8FA1F}"/>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941961E-A06D-4B06-9ADF-6BCEC40CE07B}"/>
              </a:ext>
            </a:extLst>
          </p:cNvPr>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FE7D278-5854-45DE-AC55-313BB3B940DB}"/>
              </a:ext>
            </a:extLst>
          </p:cNvPr>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8FA0422-A771-4909-AB1D-6F6365AE390D}"/>
              </a:ext>
            </a:extLst>
          </p:cNvPr>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36BA59C-2EE4-4114-996C-4F3AB35600F8}"/>
              </a:ext>
            </a:extLst>
          </p:cNvPr>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0A35F79-C8DC-4B6C-8BEA-24DBCF6C0997}"/>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96191E13-52DA-4CAE-B4B0-D4F80248B7AC}"/>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100D8DE-5982-4AFB-990D-2E1E3F086AAE}"/>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6113987-DD17-4A64-B14A-C314288B2585}"/>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FBC4C69-2CEA-47C1-A151-318F2EAE0E0E}"/>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13A1896D-2C26-4681-84F0-6F2D62950049}"/>
              </a:ext>
            </a:extLst>
          </p:cNvPr>
          <p:cNvPicPr>
            <a:picLocks noChangeAspect="1"/>
          </p:cNvPicPr>
          <p:nvPr/>
        </p:nvPicPr>
        <p:blipFill>
          <a:blip r:embed="rId2"/>
          <a:stretch>
            <a:fillRect/>
          </a:stretch>
        </p:blipFill>
        <p:spPr>
          <a:xfrm>
            <a:off x="1164510" y="863117"/>
            <a:ext cx="6971428" cy="3685714"/>
          </a:xfrm>
          <a:prstGeom prst="rect">
            <a:avLst/>
          </a:prstGeom>
        </p:spPr>
      </p:pic>
      <p:sp>
        <p:nvSpPr>
          <p:cNvPr id="15" name="矩形 14">
            <a:extLst>
              <a:ext uri="{FF2B5EF4-FFF2-40B4-BE49-F238E27FC236}">
                <a16:creationId xmlns:a16="http://schemas.microsoft.com/office/drawing/2014/main" id="{1731BE52-3D0D-413D-9A63-6E4E609D917F}"/>
              </a:ext>
            </a:extLst>
          </p:cNvPr>
          <p:cNvSpPr/>
          <p:nvPr/>
        </p:nvSpPr>
        <p:spPr>
          <a:xfrm>
            <a:off x="1052182" y="5039410"/>
            <a:ext cx="7271393" cy="369332"/>
          </a:xfrm>
          <a:prstGeom prst="rect">
            <a:avLst/>
          </a:prstGeom>
        </p:spPr>
        <p:txBody>
          <a:bodyPr wrap="square">
            <a:spAutoFit/>
          </a:bodyPr>
          <a:lstStyle/>
          <a:p>
            <a:r>
              <a:rPr lang="en-US" altLang="zh-CN" dirty="0">
                <a:solidFill>
                  <a:srgbClr val="666666"/>
                </a:solidFill>
                <a:latin typeface="微软雅黑" panose="020B0503020204020204" pitchFamily="34" charset="-122"/>
                <a:ea typeface="微软雅黑" panose="020B0503020204020204" pitchFamily="34" charset="-122"/>
              </a:rPr>
              <a:t>F(7) = F(2)*F(6) + F(3)*F(5) +</a:t>
            </a:r>
            <a:r>
              <a:rPr lang="en-US" altLang="zh-CN" b="1" dirty="0">
                <a:solidFill>
                  <a:srgbClr val="666666"/>
                </a:solidFill>
                <a:latin typeface="微软雅黑" panose="020B0503020204020204" pitchFamily="34" charset="-122"/>
                <a:ea typeface="微软雅黑" panose="020B0503020204020204" pitchFamily="34" charset="-122"/>
              </a:rPr>
              <a:t> F(4)*F(4) </a:t>
            </a:r>
            <a:r>
              <a:rPr lang="en-US" altLang="zh-CN" dirty="0">
                <a:solidFill>
                  <a:srgbClr val="666666"/>
                </a:solidFill>
                <a:latin typeface="微软雅黑" panose="020B0503020204020204" pitchFamily="34" charset="-122"/>
                <a:ea typeface="微软雅黑" panose="020B0503020204020204" pitchFamily="34" charset="-122"/>
              </a:rPr>
              <a:t>+ F(5)*F(3) + F(6)*F(2)</a:t>
            </a:r>
          </a:p>
        </p:txBody>
      </p:sp>
    </p:spTree>
    <p:extLst>
      <p:ext uri="{BB962C8B-B14F-4D97-AF65-F5344CB8AC3E}">
        <p14:creationId xmlns:p14="http://schemas.microsoft.com/office/powerpoint/2010/main" val="332057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2BD1A8-78ED-4C9D-98C5-7F746DEF9F1F}"/>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3" name="文本框 2">
            <a:extLst>
              <a:ext uri="{FF2B5EF4-FFF2-40B4-BE49-F238E27FC236}">
                <a16:creationId xmlns:a16="http://schemas.microsoft.com/office/drawing/2014/main" id="{0EB6E29F-CF3A-487E-ADAE-86929A4D37E9}"/>
              </a:ext>
            </a:extLst>
          </p:cNvPr>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22344FE0-1656-42AB-8B51-C3691157B800}"/>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42C18B3-0F63-494C-AC16-91F1B4EB229D}"/>
              </a:ext>
            </a:extLst>
          </p:cNvPr>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7C5FAC2-230B-42FD-B027-C6264F6D2297}"/>
              </a:ext>
            </a:extLst>
          </p:cNvPr>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58E3497-3674-4C9F-BD45-EE3F4CE32EC5}"/>
              </a:ext>
            </a:extLst>
          </p:cNvPr>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DCE232C-B43F-4611-A954-44142830076C}"/>
              </a:ext>
            </a:extLst>
          </p:cNvPr>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48D00102-BC48-416E-BDA9-3072F5830FD2}"/>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85935E73-F8BC-415E-9057-52C13562A937}"/>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7C7891-E12C-402A-93D3-9AFDC1C6C147}"/>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241B93D-16A5-4B86-BD8E-517D5277226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D5FD976-B3C9-44C0-B5DC-527EDA57198A}"/>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1D29909A-5E3E-4562-880F-EA29B3B7D526}"/>
              </a:ext>
            </a:extLst>
          </p:cNvPr>
          <p:cNvPicPr>
            <a:picLocks noChangeAspect="1"/>
          </p:cNvPicPr>
          <p:nvPr/>
        </p:nvPicPr>
        <p:blipFill>
          <a:blip r:embed="rId2"/>
          <a:stretch>
            <a:fillRect/>
          </a:stretch>
        </p:blipFill>
        <p:spPr>
          <a:xfrm>
            <a:off x="54082" y="644765"/>
            <a:ext cx="4070243" cy="2584642"/>
          </a:xfrm>
          <a:prstGeom prst="rect">
            <a:avLst/>
          </a:prstGeom>
        </p:spPr>
      </p:pic>
      <p:pic>
        <p:nvPicPr>
          <p:cNvPr id="16" name="图片 15">
            <a:extLst>
              <a:ext uri="{FF2B5EF4-FFF2-40B4-BE49-F238E27FC236}">
                <a16:creationId xmlns:a16="http://schemas.microsoft.com/office/drawing/2014/main" id="{B14AB237-C737-486F-9E8D-7369943F1B51}"/>
              </a:ext>
            </a:extLst>
          </p:cNvPr>
          <p:cNvPicPr>
            <a:picLocks noChangeAspect="1"/>
          </p:cNvPicPr>
          <p:nvPr/>
        </p:nvPicPr>
        <p:blipFill>
          <a:blip r:embed="rId3"/>
          <a:stretch>
            <a:fillRect/>
          </a:stretch>
        </p:blipFill>
        <p:spPr>
          <a:xfrm>
            <a:off x="4204983" y="2181304"/>
            <a:ext cx="4884935" cy="4676696"/>
          </a:xfrm>
          <a:prstGeom prst="rect">
            <a:avLst/>
          </a:prstGeom>
        </p:spPr>
      </p:pic>
      <p:sp>
        <p:nvSpPr>
          <p:cNvPr id="17" name="矩形 16">
            <a:extLst>
              <a:ext uri="{FF2B5EF4-FFF2-40B4-BE49-F238E27FC236}">
                <a16:creationId xmlns:a16="http://schemas.microsoft.com/office/drawing/2014/main" id="{5AE1D533-2A57-493A-9C0C-38B9C0AF0701}"/>
              </a:ext>
            </a:extLst>
          </p:cNvPr>
          <p:cNvSpPr/>
          <p:nvPr/>
        </p:nvSpPr>
        <p:spPr>
          <a:xfrm>
            <a:off x="0" y="4244112"/>
            <a:ext cx="4633796" cy="1477328"/>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O(n</a:t>
            </a:r>
            <a:r>
              <a:rPr lang="en-US" altLang="zh-CN" b="1" baseline="30000" dirty="0">
                <a:solidFill>
                  <a:srgbClr val="666666"/>
                </a:solidFill>
                <a:latin typeface="微软雅黑" panose="020B0503020204020204" pitchFamily="34" charset="-122"/>
                <a:ea typeface="微软雅黑" panose="020B0503020204020204" pitchFamily="34" charset="-122"/>
              </a:rPr>
              <a:t>2</a:t>
            </a:r>
            <a:r>
              <a:rPr lang="en-US" altLang="zh-CN" b="1" dirty="0">
                <a:solidFill>
                  <a:srgbClr val="666666"/>
                </a:solidFill>
                <a:latin typeface="微软雅黑" panose="020B0503020204020204" pitchFamily="34" charset="-122"/>
                <a:ea typeface="微软雅黑" panose="020B0503020204020204" pitchFamily="34" charset="-122"/>
              </a:rPr>
              <a:t>)</a:t>
            </a: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r>
              <a:rPr lang="zh-CN" altLang="en-US" b="1" dirty="0">
                <a:solidFill>
                  <a:srgbClr val="666666"/>
                </a:solidFill>
                <a:latin typeface="微软雅黑" panose="020B0503020204020204" pitchFamily="34" charset="-122"/>
                <a:ea typeface="微软雅黑" panose="020B0503020204020204" pitchFamily="34" charset="-122"/>
              </a:rPr>
              <a:t>可使用记忆化搜索将时间复杂度降为</a:t>
            </a:r>
            <a:r>
              <a:rPr lang="en-US" altLang="zh-CN" b="1" dirty="0">
                <a:solidFill>
                  <a:srgbClr val="666666"/>
                </a:solidFill>
                <a:latin typeface="微软雅黑" panose="020B0503020204020204" pitchFamily="34" charset="-122"/>
                <a:ea typeface="微软雅黑" panose="020B0503020204020204" pitchFamily="34" charset="-122"/>
              </a:rPr>
              <a:t>O(n)</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27500B6-4B1E-4007-A16E-BE9E8C5D2D35}"/>
              </a:ext>
            </a:extLst>
          </p:cNvPr>
          <p:cNvSpPr/>
          <p:nvPr/>
        </p:nvSpPr>
        <p:spPr>
          <a:xfrm>
            <a:off x="4913625" y="4591050"/>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矩形 18">
            <a:extLst>
              <a:ext uri="{FF2B5EF4-FFF2-40B4-BE49-F238E27FC236}">
                <a16:creationId xmlns:a16="http://schemas.microsoft.com/office/drawing/2014/main" id="{1A3990C6-0533-4EC6-A893-D163F90B91D1}"/>
              </a:ext>
            </a:extLst>
          </p:cNvPr>
          <p:cNvSpPr/>
          <p:nvPr/>
        </p:nvSpPr>
        <p:spPr>
          <a:xfrm>
            <a:off x="4961250" y="5829300"/>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4" name="矩形 13">
            <a:extLst>
              <a:ext uri="{FF2B5EF4-FFF2-40B4-BE49-F238E27FC236}">
                <a16:creationId xmlns:a16="http://schemas.microsoft.com/office/drawing/2014/main" id="{13E0B571-6858-4C4B-8BE7-52EFFC072ECF}"/>
              </a:ext>
            </a:extLst>
          </p:cNvPr>
          <p:cNvSpPr/>
          <p:nvPr/>
        </p:nvSpPr>
        <p:spPr>
          <a:xfrm>
            <a:off x="27168" y="6244660"/>
            <a:ext cx="4579459" cy="369332"/>
          </a:xfrm>
          <a:prstGeom prst="rect">
            <a:avLst/>
          </a:prstGeom>
        </p:spPr>
        <p:txBody>
          <a:bodyPr wrap="none">
            <a:spAutoFit/>
          </a:bodyPr>
          <a:lstStyle/>
          <a:p>
            <a:r>
              <a:rPr lang="en-US" altLang="zh-CN" dirty="0">
                <a:hlinkClick r:id="rId4"/>
              </a:rPr>
              <a:t>https://en.wikipedia.org/wiki/Catalan_number</a:t>
            </a:r>
            <a:endParaRPr lang="zh-CN" altLang="en-US" dirty="0"/>
          </a:p>
        </p:txBody>
      </p:sp>
    </p:spTree>
    <p:extLst>
      <p:ext uri="{BB962C8B-B14F-4D97-AF65-F5344CB8AC3E}">
        <p14:creationId xmlns:p14="http://schemas.microsoft.com/office/powerpoint/2010/main" val="37157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50425" y="743158"/>
            <a:ext cx="7789026" cy="1200329"/>
          </a:xfrm>
          <a:prstGeom prst="rect">
            <a:avLst/>
          </a:prstGeom>
          <a:noFill/>
        </p:spPr>
        <p:txBody>
          <a:bodyPr wrap="square" rtlCol="0"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求显著逆序数对</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数组</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a:t>
            </a:r>
          </a:p>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显著逆序数对个数</a:t>
            </a:r>
          </a:p>
        </p:txBody>
      </p:sp>
      <p:sp>
        <p:nvSpPr>
          <p:cNvPr id="2" name="矩形 1">
            <a:extLst>
              <a:ext uri="{FF2B5EF4-FFF2-40B4-BE49-F238E27FC236}">
                <a16:creationId xmlns:a16="http://schemas.microsoft.com/office/drawing/2014/main" id="{EB176A04-93BF-492B-9F53-5F288EF38254}"/>
              </a:ext>
            </a:extLst>
          </p:cNvPr>
          <p:cNvSpPr/>
          <p:nvPr/>
        </p:nvSpPr>
        <p:spPr>
          <a:xfrm>
            <a:off x="135430" y="2579557"/>
            <a:ext cx="8854851"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观       察：似乎与课堂上讲的用归并排序求逆序数对差别不大</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90948AA-85A9-4225-81BB-91879AD91E75}"/>
              </a:ext>
            </a:extLst>
          </p:cNvPr>
          <p:cNvSpPr/>
          <p:nvPr/>
        </p:nvSpPr>
        <p:spPr>
          <a:xfrm>
            <a:off x="135430" y="3319559"/>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注       意：</a:t>
            </a:r>
            <a:r>
              <a:rPr lang="en-US" altLang="zh-CN" b="1" dirty="0">
                <a:solidFill>
                  <a:srgbClr val="666666"/>
                </a:solidFill>
                <a:latin typeface="微软雅黑" panose="020B0503020204020204" pitchFamily="34" charset="-122"/>
                <a:ea typeface="微软雅黑" panose="020B0503020204020204" pitchFamily="34" charset="-122"/>
              </a:rPr>
              <a:t>merge</a:t>
            </a:r>
            <a:r>
              <a:rPr lang="zh-CN" altLang="en-US" b="1" dirty="0">
                <a:solidFill>
                  <a:srgbClr val="666666"/>
                </a:solidFill>
                <a:latin typeface="微软雅黑" panose="020B0503020204020204" pitchFamily="34" charset="-122"/>
                <a:ea typeface="微软雅黑" panose="020B0503020204020204" pitchFamily="34" charset="-122"/>
              </a:rPr>
              <a:t>与</a:t>
            </a:r>
            <a:r>
              <a:rPr lang="en-US" altLang="zh-CN" b="1" dirty="0">
                <a:solidFill>
                  <a:srgbClr val="666666"/>
                </a:solidFill>
                <a:latin typeface="微软雅黑" panose="020B0503020204020204" pitchFamily="34" charset="-122"/>
                <a:ea typeface="微软雅黑" panose="020B0503020204020204" pitchFamily="34" charset="-122"/>
              </a:rPr>
              <a:t>count</a:t>
            </a:r>
            <a:r>
              <a:rPr lang="zh-CN" altLang="en-US" b="1" dirty="0">
                <a:solidFill>
                  <a:srgbClr val="666666"/>
                </a:solidFill>
                <a:latin typeface="微软雅黑" panose="020B0503020204020204" pitchFamily="34" charset="-122"/>
                <a:ea typeface="微软雅黑" panose="020B0503020204020204" pitchFamily="34" charset="-122"/>
              </a:rPr>
              <a:t>最好分开写，这样既保证了正确</a:t>
            </a:r>
            <a:r>
              <a:rPr lang="en-US" altLang="zh-CN" b="1" dirty="0">
                <a:solidFill>
                  <a:srgbClr val="666666"/>
                </a:solidFill>
                <a:latin typeface="微软雅黑" panose="020B0503020204020204" pitchFamily="34" charset="-122"/>
                <a:ea typeface="微软雅黑" panose="020B0503020204020204" pitchFamily="34" charset="-122"/>
              </a:rPr>
              <a:t>merge</a:t>
            </a:r>
            <a:r>
              <a:rPr lang="zh-CN" altLang="en-US" b="1" dirty="0">
                <a:solidFill>
                  <a:srgbClr val="666666"/>
                </a:solidFill>
                <a:latin typeface="微软雅黑" panose="020B0503020204020204" pitchFamily="34" charset="-122"/>
                <a:ea typeface="微软雅黑" panose="020B0503020204020204" pitchFamily="34" charset="-122"/>
              </a:rPr>
              <a:t>两个有序数组，又保证了正确统计显著逆序数，不会漏解</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AFE63C03-D964-4BCD-875C-9E2AD510216F}"/>
              </a:ext>
            </a:extLst>
          </p:cNvPr>
          <p:cNvSpPr/>
          <p:nvPr/>
        </p:nvSpPr>
        <p:spPr>
          <a:xfrm>
            <a:off x="190662" y="4648126"/>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2*T(n/2) + O(n)</a:t>
            </a:r>
          </a:p>
          <a:p>
            <a:r>
              <a:rPr lang="en-US" altLang="zh-CN" b="1" dirty="0">
                <a:solidFill>
                  <a:srgbClr val="666666"/>
                </a:solidFill>
                <a:latin typeface="微软雅黑" panose="020B0503020204020204" pitchFamily="34" charset="-122"/>
                <a:ea typeface="微软雅黑" panose="020B0503020204020204" pitchFamily="34" charset="-122"/>
              </a:rPr>
              <a:t>	            = O(</a:t>
            </a:r>
            <a:r>
              <a:rPr lang="en-US" altLang="zh-CN" b="1" dirty="0" err="1">
                <a:solidFill>
                  <a:srgbClr val="666666"/>
                </a:solidFill>
                <a:latin typeface="微软雅黑" panose="020B0503020204020204" pitchFamily="34" charset="-122"/>
                <a:ea typeface="微软雅黑" panose="020B0503020204020204" pitchFamily="34" charset="-122"/>
              </a:rPr>
              <a:t>nlogn</a:t>
            </a:r>
            <a:r>
              <a:rPr lang="en-US" altLang="zh-CN" b="1" dirty="0">
                <a:solidFill>
                  <a:srgbClr val="666666"/>
                </a:solidFill>
                <a:latin typeface="微软雅黑" panose="020B0503020204020204" pitchFamily="34" charset="-122"/>
                <a:ea typeface="微软雅黑" panose="020B0503020204020204" pitchFamily="34" charset="-122"/>
              </a:rPr>
              <a:t>)</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67986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问题描述：使用时间复杂度为 </a:t>
            </a:r>
            <a:r>
              <a:rPr lang="en-US" altLang="zh-CN" b="1" dirty="0">
                <a:solidFill>
                  <a:srgbClr val="666666"/>
                </a:solidFill>
                <a:latin typeface="微软雅黑" panose="020B0503020204020204" pitchFamily="34" charset="-122"/>
                <a:ea typeface="微软雅黑" panose="020B0503020204020204" pitchFamily="34" charset="-122"/>
              </a:rPr>
              <a:t>O(log n) </a:t>
            </a:r>
            <a:r>
              <a:rPr lang="zh-CN" altLang="en-US" b="1" dirty="0">
                <a:solidFill>
                  <a:srgbClr val="666666"/>
                </a:solidFill>
                <a:latin typeface="微软雅黑" panose="020B0503020204020204" pitchFamily="34" charset="-122"/>
                <a:ea typeface="微软雅黑" panose="020B0503020204020204" pitchFamily="34" charset="-122"/>
              </a:rPr>
              <a:t>的算法，求旋转数组最小值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3" y="1574461"/>
            <a:ext cx="9001495" cy="89255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旋转数组</a:t>
            </a:r>
            <a:r>
              <a:rPr lang="en-US" altLang="zh-CN" dirty="0">
                <a:solidFill>
                  <a:srgbClr val="666666"/>
                </a:solidFill>
                <a:latin typeface="微软雅黑" panose="020B0503020204020204" pitchFamily="34" charset="-122"/>
                <a:ea typeface="微软雅黑" panose="020B0503020204020204" pitchFamily="34" charset="-122"/>
              </a:rPr>
              <a:t>A</a:t>
            </a:r>
          </a:p>
          <a:p>
            <a:endParaRPr lang="zh-CN" altLang="en-US" sz="1600" dirty="0">
              <a:solidFill>
                <a:srgbClr val="666666"/>
              </a:solidFill>
              <a:latin typeface="微软雅黑" panose="020B0503020204020204" pitchFamily="34" charset="-122"/>
              <a:ea typeface="微软雅黑" panose="020B0503020204020204" pitchFamily="34" charset="-122"/>
            </a:endParaRPr>
          </a:p>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7104" y="2580403"/>
            <a:ext cx="8854851" cy="1754326"/>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分析：</a:t>
            </a:r>
            <a:r>
              <a:rPr lang="zh-CN" altLang="en-US" dirty="0">
                <a:solidFill>
                  <a:srgbClr val="666666"/>
                </a:solidFill>
                <a:latin typeface="微软雅黑" panose="020B0503020204020204" pitchFamily="34" charset="-122"/>
                <a:ea typeface="微软雅黑" panose="020B0503020204020204" pitchFamily="34" charset="-122"/>
              </a:rPr>
              <a:t>在数组</a:t>
            </a:r>
            <a:r>
              <a:rPr lang="en-US" altLang="zh-CN" dirty="0">
                <a:solidFill>
                  <a:srgbClr val="666666"/>
                </a:solidFill>
                <a:latin typeface="微软雅黑" panose="020B0503020204020204" pitchFamily="34" charset="-122"/>
                <a:ea typeface="微软雅黑" panose="020B0503020204020204" pitchFamily="34" charset="-122"/>
              </a:rPr>
              <a:t>A[n]</a:t>
            </a:r>
            <a:r>
              <a:rPr lang="zh-CN" altLang="en-US" dirty="0">
                <a:solidFill>
                  <a:srgbClr val="666666"/>
                </a:solidFill>
                <a:latin typeface="微软雅黑" panose="020B0503020204020204" pitchFamily="34" charset="-122"/>
                <a:ea typeface="微软雅黑" panose="020B0503020204020204" pitchFamily="34" charset="-122"/>
              </a:rPr>
              <a:t>中，用</a:t>
            </a:r>
            <a:r>
              <a:rPr lang="en-US" altLang="zh-CN" dirty="0">
                <a:solidFill>
                  <a:srgbClr val="666666"/>
                </a:solidFill>
                <a:latin typeface="微软雅黑" panose="020B0503020204020204" pitchFamily="34" charset="-122"/>
                <a:ea typeface="微软雅黑" panose="020B0503020204020204" pitchFamily="34" charset="-122"/>
              </a:rPr>
              <a:t>left, right</a:t>
            </a:r>
            <a:r>
              <a:rPr lang="zh-CN" altLang="en-US" dirty="0">
                <a:solidFill>
                  <a:srgbClr val="666666"/>
                </a:solidFill>
                <a:latin typeface="微软雅黑" panose="020B0503020204020204" pitchFamily="34" charset="-122"/>
                <a:ea typeface="微软雅黑" panose="020B0503020204020204" pitchFamily="34" charset="-122"/>
              </a:rPr>
              <a:t>分别指向数组首尾，</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指向数组的中间值。比较</a:t>
            </a:r>
            <a:r>
              <a:rPr lang="en-US" altLang="zh-CN" dirty="0">
                <a:solidFill>
                  <a:srgbClr val="666666"/>
                </a:solidFill>
                <a:latin typeface="微软雅黑" panose="020B0503020204020204" pitchFamily="34" charset="-122"/>
                <a:ea typeface="微软雅黑" panose="020B0503020204020204" pitchFamily="34" charset="-122"/>
              </a:rPr>
              <a:t>A[left]</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A[mid]</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A[right]</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A[mid]</a:t>
            </a:r>
            <a:r>
              <a:rPr lang="zh-CN" altLang="en-US" dirty="0">
                <a:solidFill>
                  <a:srgbClr val="666666"/>
                </a:solidFill>
                <a:latin typeface="微软雅黑" panose="020B0503020204020204" pitchFamily="34" charset="-122"/>
                <a:ea typeface="微软雅黑" panose="020B0503020204020204" pitchFamily="34" charset="-122"/>
              </a:rPr>
              <a:t>，若</a:t>
            </a:r>
            <a:r>
              <a:rPr lang="en-US" altLang="zh-CN" dirty="0">
                <a:solidFill>
                  <a:srgbClr val="666666"/>
                </a:solidFill>
                <a:latin typeface="微软雅黑" panose="020B0503020204020204" pitchFamily="34" charset="-122"/>
                <a:ea typeface="微软雅黑" panose="020B0503020204020204" pitchFamily="34" charset="-122"/>
              </a:rPr>
              <a:t>A[left]&gt;A[mid]</a:t>
            </a:r>
            <a:r>
              <a:rPr lang="zh-CN" altLang="en-US" dirty="0">
                <a:solidFill>
                  <a:srgbClr val="666666"/>
                </a:solidFill>
                <a:latin typeface="微软雅黑" panose="020B0503020204020204" pitchFamily="34" charset="-122"/>
                <a:ea typeface="微软雅黑" panose="020B0503020204020204" pitchFamily="34" charset="-122"/>
              </a:rPr>
              <a:t>，即最小值会出现在左侧数组中，则让</a:t>
            </a:r>
            <a:r>
              <a:rPr lang="en-US" altLang="zh-CN" dirty="0">
                <a:solidFill>
                  <a:srgbClr val="666666"/>
                </a:solidFill>
                <a:latin typeface="微软雅黑" panose="020B0503020204020204" pitchFamily="34" charset="-122"/>
                <a:ea typeface="微软雅黑" panose="020B0503020204020204" pitchFamily="34" charset="-122"/>
              </a:rPr>
              <a:t>right</a:t>
            </a:r>
            <a:r>
              <a:rPr lang="zh-CN" altLang="en-US" dirty="0">
                <a:solidFill>
                  <a:srgbClr val="666666"/>
                </a:solidFill>
                <a:latin typeface="微软雅黑" panose="020B0503020204020204" pitchFamily="34" charset="-122"/>
                <a:ea typeface="微软雅黑" panose="020B0503020204020204" pitchFamily="34" charset="-122"/>
              </a:rPr>
              <a:t>指向原来</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指向的位置上；若</a:t>
            </a:r>
            <a:r>
              <a:rPr lang="en-US" altLang="zh-CN" dirty="0">
                <a:solidFill>
                  <a:srgbClr val="666666"/>
                </a:solidFill>
                <a:latin typeface="微软雅黑" panose="020B0503020204020204" pitchFamily="34" charset="-122"/>
                <a:ea typeface="微软雅黑" panose="020B0503020204020204" pitchFamily="34" charset="-122"/>
              </a:rPr>
              <a:t>A[right]&lt;A[mid]</a:t>
            </a:r>
            <a:r>
              <a:rPr lang="zh-CN" altLang="en-US" dirty="0">
                <a:solidFill>
                  <a:srgbClr val="666666"/>
                </a:solidFill>
                <a:latin typeface="微软雅黑" panose="020B0503020204020204" pitchFamily="34" charset="-122"/>
                <a:ea typeface="微软雅黑" panose="020B0503020204020204" pitchFamily="34" charset="-122"/>
              </a:rPr>
              <a:t>，即最小值会出现在右侧数组中，则让</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指向</a:t>
            </a:r>
            <a:r>
              <a:rPr lang="en-US" altLang="zh-CN" dirty="0">
                <a:solidFill>
                  <a:srgbClr val="666666"/>
                </a:solidFill>
                <a:latin typeface="微软雅黑" panose="020B0503020204020204" pitchFamily="34" charset="-122"/>
                <a:ea typeface="微软雅黑" panose="020B0503020204020204" pitchFamily="34" charset="-122"/>
              </a:rPr>
              <a:t>mid+1</a:t>
            </a:r>
            <a:r>
              <a:rPr lang="zh-CN" altLang="en-US" dirty="0">
                <a:solidFill>
                  <a:srgbClr val="666666"/>
                </a:solidFill>
                <a:latin typeface="微软雅黑" panose="020B0503020204020204" pitchFamily="34" charset="-122"/>
                <a:ea typeface="微软雅黑" panose="020B0503020204020204" pitchFamily="34" charset="-122"/>
              </a:rPr>
              <a:t>的位置上。</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继续根据</a:t>
            </a:r>
            <a:r>
              <a:rPr lang="en-US" altLang="zh-CN" dirty="0">
                <a:solidFill>
                  <a:srgbClr val="666666"/>
                </a:solidFill>
                <a:latin typeface="微软雅黑" panose="020B0503020204020204" pitchFamily="34" charset="-122"/>
                <a:ea typeface="微软雅黑" panose="020B0503020204020204" pitchFamily="34" charset="-122"/>
              </a:rPr>
              <a:t>left, right</a:t>
            </a:r>
            <a:r>
              <a:rPr lang="zh-CN" altLang="en-US" dirty="0">
                <a:solidFill>
                  <a:srgbClr val="666666"/>
                </a:solidFill>
                <a:latin typeface="微软雅黑" panose="020B0503020204020204" pitchFamily="34" charset="-122"/>
                <a:ea typeface="微软雅黑" panose="020B0503020204020204" pitchFamily="34" charset="-122"/>
              </a:rPr>
              <a:t>寻找</a:t>
            </a:r>
            <a:r>
              <a:rPr lang="en-US" altLang="zh-CN" dirty="0">
                <a:solidFill>
                  <a:srgbClr val="666666"/>
                </a:solidFill>
                <a:latin typeface="微软雅黑" panose="020B0503020204020204" pitchFamily="34" charset="-122"/>
                <a:ea typeface="微软雅黑" panose="020B0503020204020204" pitchFamily="34" charset="-122"/>
              </a:rPr>
              <a:t>A[left] ~A[right]</a:t>
            </a:r>
            <a:r>
              <a:rPr lang="zh-CN" altLang="en-US" dirty="0">
                <a:solidFill>
                  <a:srgbClr val="666666"/>
                </a:solidFill>
                <a:latin typeface="微软雅黑" panose="020B0503020204020204" pitchFamily="34" charset="-122"/>
                <a:ea typeface="微软雅黑" panose="020B0503020204020204" pitchFamily="34" charset="-122"/>
              </a:rPr>
              <a:t>的中位数，重复上述步骤直到</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right</a:t>
            </a:r>
            <a:r>
              <a:rPr lang="zh-CN" altLang="en-US" dirty="0">
                <a:solidFill>
                  <a:srgbClr val="666666"/>
                </a:solidFill>
                <a:latin typeface="微软雅黑" panose="020B0503020204020204" pitchFamily="34" charset="-122"/>
                <a:ea typeface="微软雅黑" panose="020B0503020204020204" pitchFamily="34" charset="-122"/>
              </a:rPr>
              <a:t>重合或者</a:t>
            </a:r>
            <a:r>
              <a:rPr lang="en-US" altLang="zh-CN" dirty="0">
                <a:solidFill>
                  <a:srgbClr val="666666"/>
                </a:solidFill>
                <a:latin typeface="微软雅黑" panose="020B0503020204020204" pitchFamily="34" charset="-122"/>
                <a:ea typeface="微软雅黑" panose="020B0503020204020204" pitchFamily="34" charset="-122"/>
              </a:rPr>
              <a:t>A[left]&lt;A[mid]&lt;A[right]</a:t>
            </a:r>
            <a:r>
              <a:rPr lang="zh-CN" altLang="en-US" dirty="0">
                <a:solidFill>
                  <a:srgbClr val="666666"/>
                </a:solidFill>
                <a:latin typeface="微软雅黑" panose="020B0503020204020204" pitchFamily="34" charset="-122"/>
                <a:ea typeface="微软雅黑" panose="020B0503020204020204" pitchFamily="34" charset="-122"/>
              </a:rPr>
              <a:t>时返回</a:t>
            </a:r>
            <a:r>
              <a:rPr lang="en-US" altLang="zh-CN" dirty="0">
                <a:solidFill>
                  <a:srgbClr val="666666"/>
                </a:solidFill>
                <a:latin typeface="微软雅黑" panose="020B0503020204020204" pitchFamily="34" charset="-122"/>
                <a:ea typeface="微软雅黑" panose="020B0503020204020204" pitchFamily="34" charset="-122"/>
              </a:rPr>
              <a:t>A[left]</a:t>
            </a:r>
            <a:r>
              <a:rPr lang="zh-CN" altLang="en-US" dirty="0">
                <a:solidFill>
                  <a:srgbClr val="666666"/>
                </a:solidFill>
                <a:latin typeface="微软雅黑" panose="020B0503020204020204" pitchFamily="34" charset="-122"/>
                <a:ea typeface="微软雅黑" panose="020B0503020204020204" pitchFamily="34" charset="-122"/>
              </a:rPr>
              <a:t>，此时</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指向的就是数组中的最小值。</a:t>
            </a:r>
          </a:p>
        </p:txBody>
      </p:sp>
      <p:sp>
        <p:nvSpPr>
          <p:cNvPr id="36" name="矩形 35"/>
          <p:cNvSpPr/>
          <p:nvPr/>
        </p:nvSpPr>
        <p:spPr>
          <a:xfrm>
            <a:off x="127403" y="4602007"/>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T(n/2) + O(1) </a:t>
            </a:r>
          </a:p>
          <a:p>
            <a:r>
              <a:rPr lang="en-US" altLang="zh-CN" b="1" dirty="0">
                <a:solidFill>
                  <a:srgbClr val="666666"/>
                </a:solidFill>
                <a:latin typeface="微软雅黑" panose="020B0503020204020204" pitchFamily="34" charset="-122"/>
                <a:ea typeface="微软雅黑" panose="020B0503020204020204" pitchFamily="34" charset="-122"/>
              </a:rPr>
              <a:t>	            = O(</a:t>
            </a:r>
            <a:r>
              <a:rPr lang="en-US" altLang="zh-CN" b="1" dirty="0" err="1">
                <a:solidFill>
                  <a:srgbClr val="666666"/>
                </a:solidFill>
                <a:latin typeface="微软雅黑" panose="020B0503020204020204" pitchFamily="34" charset="-122"/>
                <a:ea typeface="微软雅黑" panose="020B0503020204020204" pitchFamily="34" charset="-122"/>
              </a:rPr>
              <a:t>logn</a:t>
            </a:r>
            <a:r>
              <a:rPr lang="en-US" altLang="zh-CN" b="1"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0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28560" y="1124550"/>
            <a:ext cx="7753590" cy="7708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观察与分析</a:t>
            </a:r>
            <a:endParaRPr lang="en-US" sz="2700" spc="-1">
              <a:latin typeface="Arial"/>
            </a:endParaRPr>
          </a:p>
        </p:txBody>
      </p:sp>
      <p:sp>
        <p:nvSpPr>
          <p:cNvPr id="107" name="CustomShape 2"/>
          <p:cNvSpPr/>
          <p:nvPr/>
        </p:nvSpPr>
        <p:spPr>
          <a:xfrm>
            <a:off x="628560" y="200664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a:solidFill>
                  <a:srgbClr val="000000"/>
                </a:solidFill>
                <a:latin typeface="等线"/>
              </a:rPr>
              <a:t>该问题思路可以参考课上的逆序数的统计方法.</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整体思路为利用归并排序算法,在每次数组中发生元素位置交换时,正确的统计significant inversion的减少数.</a:t>
            </a:r>
            <a:endParaRPr lang="en-US" sz="2100" spc="-1">
              <a:latin typeface="Arial"/>
            </a:endParaRPr>
          </a:p>
          <a:p>
            <a:pPr marL="324000" lvl="1" indent="-162000">
              <a:lnSpc>
                <a:spcPct val="90000"/>
              </a:lnSpc>
              <a:spcBef>
                <a:spcPts val="751"/>
              </a:spcBef>
              <a:buClr>
                <a:srgbClr val="000000"/>
              </a:buClr>
              <a:buSzPct val="45000"/>
              <a:buFont typeface="Wingdings" charset="2"/>
              <a:buChar char=""/>
            </a:pPr>
            <a:r>
              <a:rPr lang="en-US" sz="2100" spc="-1">
                <a:solidFill>
                  <a:srgbClr val="000000"/>
                </a:solidFill>
                <a:latin typeface="等线"/>
                <a:ea typeface="Microsoft YaHei"/>
              </a:rPr>
              <a:t>当数组变为彻底有序时,减少的significant inversion的总数极为原数组的</a:t>
            </a:r>
            <a:r>
              <a:rPr lang="en-US" sz="2100" spc="-1">
                <a:solidFill>
                  <a:srgbClr val="000000"/>
                </a:solidFill>
                <a:latin typeface="等线"/>
              </a:rPr>
              <a:t>significant inversion总数.</a:t>
            </a:r>
            <a:endParaRPr lang="en-US" sz="2100" spc="-1">
              <a:latin typeface="Arial"/>
            </a:endParaRPr>
          </a:p>
          <a:p>
            <a:pPr marL="342900">
              <a:lnSpc>
                <a:spcPct val="90000"/>
              </a:lnSpc>
              <a:spcBef>
                <a:spcPts val="751"/>
              </a:spcBef>
            </a:pPr>
            <a:endParaRPr lang="en-US" sz="2100" spc="-1">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443DC-F431-4062-9B93-784E2529D8B1}"/>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a:extLst>
              <a:ext uri="{FF2B5EF4-FFF2-40B4-BE49-F238E27FC236}">
                <a16:creationId xmlns:a16="http://schemas.microsoft.com/office/drawing/2014/main" id="{E8A0A742-D165-4840-9CB7-979656C520E0}"/>
              </a:ext>
            </a:extLst>
          </p:cNvPr>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a:extLst>
              <a:ext uri="{FF2B5EF4-FFF2-40B4-BE49-F238E27FC236}">
                <a16:creationId xmlns:a16="http://schemas.microsoft.com/office/drawing/2014/main" id="{1CCE28B3-45D0-4366-8A5A-0FC769B6297B}"/>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B347E72C-9E5D-46F2-92B5-74C2FE008B0A}"/>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B61E590-9E3B-4317-A706-1CA01B08A160}"/>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F272871-27D2-4920-BC9A-D26D3D64CA8A}"/>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29DF3E7-9D58-4835-8386-06737A51A779}"/>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B9941B2-ABE3-45FE-B777-20A11D223B88}"/>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6A76B8A-CE76-48D7-ADF6-36C9257934E5}"/>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C378128D-7E64-4BCC-98B8-D4309B0FF033}"/>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78FD4CE-5B6B-40D3-9F0B-AE05CB8F26DB}"/>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D830968-C7E3-4C58-B74B-328C73980F37}"/>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D3ADC75-1145-4220-A989-A2F7E75B5119}"/>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604C396-BD72-4BC0-A494-209A76A94413}"/>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56D8EA7-6D9A-4ED2-AB3D-7FF3DC3A8115}"/>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DDEC1448-561B-4BA2-8B4F-776CDE4DE2A7}"/>
              </a:ext>
            </a:extLst>
          </p:cNvPr>
          <p:cNvPicPr>
            <a:picLocks noChangeAspect="1"/>
          </p:cNvPicPr>
          <p:nvPr/>
        </p:nvPicPr>
        <p:blipFill>
          <a:blip r:embed="rId2"/>
          <a:stretch>
            <a:fillRect/>
          </a:stretch>
        </p:blipFill>
        <p:spPr>
          <a:xfrm>
            <a:off x="0" y="1410376"/>
            <a:ext cx="6028571" cy="4523809"/>
          </a:xfrm>
          <a:prstGeom prst="rect">
            <a:avLst/>
          </a:prstGeom>
        </p:spPr>
      </p:pic>
      <p:pic>
        <p:nvPicPr>
          <p:cNvPr id="18" name="图片 17">
            <a:extLst>
              <a:ext uri="{FF2B5EF4-FFF2-40B4-BE49-F238E27FC236}">
                <a16:creationId xmlns:a16="http://schemas.microsoft.com/office/drawing/2014/main" id="{6E98B7E1-2B91-471A-A63C-CECF5B905DF7}"/>
              </a:ext>
            </a:extLst>
          </p:cNvPr>
          <p:cNvPicPr>
            <a:picLocks noChangeAspect="1"/>
          </p:cNvPicPr>
          <p:nvPr/>
        </p:nvPicPr>
        <p:blipFill>
          <a:blip r:embed="rId3"/>
          <a:stretch>
            <a:fillRect/>
          </a:stretch>
        </p:blipFill>
        <p:spPr>
          <a:xfrm>
            <a:off x="6106284" y="651065"/>
            <a:ext cx="3037716" cy="6206935"/>
          </a:xfrm>
          <a:prstGeom prst="rect">
            <a:avLst/>
          </a:prstGeom>
        </p:spPr>
      </p:pic>
      <p:sp>
        <p:nvSpPr>
          <p:cNvPr id="19" name="矩形 18">
            <a:extLst>
              <a:ext uri="{FF2B5EF4-FFF2-40B4-BE49-F238E27FC236}">
                <a16:creationId xmlns:a16="http://schemas.microsoft.com/office/drawing/2014/main" id="{0187151C-79FA-4629-A8F6-19C8AFE39DB8}"/>
              </a:ext>
            </a:extLst>
          </p:cNvPr>
          <p:cNvSpPr/>
          <p:nvPr/>
        </p:nvSpPr>
        <p:spPr>
          <a:xfrm>
            <a:off x="6350466" y="1619075"/>
            <a:ext cx="2608976" cy="1501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0" name="矩形 19">
            <a:extLst>
              <a:ext uri="{FF2B5EF4-FFF2-40B4-BE49-F238E27FC236}">
                <a16:creationId xmlns:a16="http://schemas.microsoft.com/office/drawing/2014/main" id="{CBF4291C-FE97-4650-AA61-748B5B7CB539}"/>
              </a:ext>
            </a:extLst>
          </p:cNvPr>
          <p:cNvSpPr/>
          <p:nvPr/>
        </p:nvSpPr>
        <p:spPr>
          <a:xfrm>
            <a:off x="6350466" y="3487722"/>
            <a:ext cx="2608976" cy="13191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46149438"/>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262981-B296-4CEA-8270-DD2FBACA9FEB}"/>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a:extLst>
              <a:ext uri="{FF2B5EF4-FFF2-40B4-BE49-F238E27FC236}">
                <a16:creationId xmlns:a16="http://schemas.microsoft.com/office/drawing/2014/main" id="{D26E29A1-B1DC-47DF-B8E3-CC9FE0A6669B}"/>
              </a:ext>
            </a:extLst>
          </p:cNvPr>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a:extLst>
              <a:ext uri="{FF2B5EF4-FFF2-40B4-BE49-F238E27FC236}">
                <a16:creationId xmlns:a16="http://schemas.microsoft.com/office/drawing/2014/main" id="{54433561-E065-46C3-AAF7-B1FA28F4CE4A}"/>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62F291FA-337B-43B7-8E6B-216C7553CAE6}"/>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EA55977-666E-42CD-8745-19A7EFE494C0}"/>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6B60EC2-586B-4D49-A9B3-7C61C5065F9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CB22303-904E-4D5C-9E87-21219B96E34B}"/>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60A4247-E372-4949-9BBD-EA51290E2C9B}"/>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4D1913E-B292-4965-BEF7-9A732949CD5A}"/>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35614334-C448-4316-B69C-EB5B1D902967}"/>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58E1D31-F0E5-47BA-B080-A7C0A6E43FD4}"/>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EDAA9D3-9379-4CB8-8E33-D6EC9EBD1A61}"/>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2F82720-D94C-46E1-B84E-54FF80CAD9DE}"/>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FD9CDE-4675-4ED8-9056-EC87F3E51C78}"/>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7883390-180A-4B4A-BE0A-5929C8E2F202}"/>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064E887-0809-4305-A7C8-6007482AEF6B}"/>
              </a:ext>
            </a:extLst>
          </p:cNvPr>
          <p:cNvSpPr/>
          <p:nvPr/>
        </p:nvSpPr>
        <p:spPr>
          <a:xfrm>
            <a:off x="262949" y="1475343"/>
            <a:ext cx="8856921"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正  确  性：</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53FC9245-C087-418D-A1A1-5A12F50B3C38}"/>
              </a:ext>
            </a:extLst>
          </p:cNvPr>
          <p:cNvSpPr/>
          <p:nvPr/>
        </p:nvSpPr>
        <p:spPr>
          <a:xfrm>
            <a:off x="228599" y="2036458"/>
            <a:ext cx="8686800" cy="3970318"/>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FandolSong-Bold-Identity-H"/>
              </a:rPr>
              <a:t>循环不变量</a:t>
            </a:r>
            <a:r>
              <a:rPr lang="zh-CN" altLang="en-US" dirty="0">
                <a:latin typeface="FandolSong-Regular-Identity-H"/>
              </a:rPr>
              <a:t>：数组</a:t>
            </a:r>
            <a:r>
              <a:rPr lang="en-US" altLang="zh-CN" dirty="0">
                <a:latin typeface="LMMono10-Regular-Identity-H"/>
              </a:rPr>
              <a:t>A[l, k] </a:t>
            </a:r>
            <a:r>
              <a:rPr lang="zh-CN" altLang="en-US" dirty="0">
                <a:latin typeface="FandolSong-Regular-Identity-H"/>
              </a:rPr>
              <a:t>包含了两个子数组</a:t>
            </a:r>
            <a:r>
              <a:rPr lang="en-US" altLang="zh-CN" dirty="0">
                <a:latin typeface="LMMono10-Regular-Identity-H"/>
              </a:rPr>
              <a:t>L[1, </a:t>
            </a:r>
            <a:r>
              <a:rPr lang="en-US" altLang="zh-CN" i="1" dirty="0">
                <a:latin typeface="CMMI10"/>
              </a:rPr>
              <a:t>n</a:t>
            </a:r>
            <a:r>
              <a:rPr lang="en-US" altLang="zh-CN" sz="1100" dirty="0">
                <a:latin typeface="CMR8"/>
              </a:rPr>
              <a:t>1</a:t>
            </a:r>
            <a:r>
              <a:rPr lang="en-US" altLang="zh-CN" dirty="0">
                <a:latin typeface="LMMono10-Regular-Identity-H"/>
              </a:rPr>
              <a:t>] </a:t>
            </a:r>
            <a:r>
              <a:rPr lang="zh-CN" altLang="en-US" dirty="0">
                <a:latin typeface="FandolSong-Regular-Identity-H"/>
              </a:rPr>
              <a:t>和</a:t>
            </a:r>
            <a:r>
              <a:rPr lang="en-US" altLang="zh-CN" dirty="0">
                <a:latin typeface="LMMono10-Regular-Identity-H"/>
              </a:rPr>
              <a:t>R[1, </a:t>
            </a:r>
            <a:r>
              <a:rPr lang="en-US" altLang="zh-CN" i="1" dirty="0">
                <a:latin typeface="CMMI10"/>
              </a:rPr>
              <a:t>n</a:t>
            </a:r>
            <a:r>
              <a:rPr lang="en-US" altLang="zh-CN" sz="1100" dirty="0">
                <a:latin typeface="CMR8"/>
              </a:rPr>
              <a:t>2</a:t>
            </a:r>
            <a:r>
              <a:rPr lang="en-US" altLang="zh-CN" dirty="0">
                <a:latin typeface="LMMono10-Regular-Identity-H"/>
              </a:rPr>
              <a:t>] </a:t>
            </a:r>
            <a:r>
              <a:rPr lang="zh-CN" altLang="en-US" dirty="0">
                <a:latin typeface="FandolSong-Regular-Identity-H"/>
              </a:rPr>
              <a:t>中最小的</a:t>
            </a:r>
            <a:r>
              <a:rPr lang="en-US" altLang="zh-CN" i="1" dirty="0">
                <a:latin typeface="CMMI10"/>
              </a:rPr>
              <a:t>k </a:t>
            </a:r>
            <a:r>
              <a:rPr lang="zh-CN" altLang="en-US" i="1" dirty="0">
                <a:latin typeface="CMSY10"/>
              </a:rPr>
              <a:t>􀀀 </a:t>
            </a:r>
            <a:r>
              <a:rPr lang="en-US" altLang="zh-CN" i="1" dirty="0">
                <a:latin typeface="CMMI10"/>
              </a:rPr>
              <a:t>l </a:t>
            </a:r>
            <a:r>
              <a:rPr lang="en-US" altLang="zh-CN" dirty="0">
                <a:latin typeface="CMR10"/>
              </a:rPr>
              <a:t>+ 1 </a:t>
            </a:r>
            <a:r>
              <a:rPr lang="zh-CN" altLang="en-US" dirty="0">
                <a:latin typeface="FandolSong-Regular-Identity-H"/>
              </a:rPr>
              <a:t>个</a:t>
            </a:r>
          </a:p>
          <a:p>
            <a:r>
              <a:rPr lang="zh-CN" altLang="en-US" dirty="0">
                <a:latin typeface="FandolSong-Regular-Identity-H"/>
              </a:rPr>
              <a:t>元素，且有序排列。</a:t>
            </a:r>
            <a:r>
              <a:rPr lang="en-US" altLang="zh-CN" dirty="0">
                <a:latin typeface="LMMono10-Regular-Identity-H"/>
              </a:rPr>
              <a:t>L[</a:t>
            </a:r>
            <a:r>
              <a:rPr lang="en-US" altLang="zh-CN" dirty="0" err="1">
                <a:latin typeface="LMMono10-Regular-Identity-H"/>
              </a:rPr>
              <a:t>i</a:t>
            </a:r>
            <a:r>
              <a:rPr lang="en-US" altLang="zh-CN" dirty="0">
                <a:latin typeface="LMMono10-Regular-Identity-H"/>
              </a:rPr>
              <a:t>] </a:t>
            </a:r>
            <a:r>
              <a:rPr lang="zh-CN" altLang="en-US" dirty="0">
                <a:latin typeface="FandolSong-Regular-Identity-H"/>
              </a:rPr>
              <a:t>和</a:t>
            </a:r>
            <a:r>
              <a:rPr lang="en-US" altLang="zh-CN" dirty="0">
                <a:latin typeface="LMMono10-Regular-Identity-H"/>
              </a:rPr>
              <a:t>R[j] </a:t>
            </a:r>
            <a:r>
              <a:rPr lang="zh-CN" altLang="en-US" dirty="0">
                <a:latin typeface="FandolSong-Regular-Identity-H"/>
              </a:rPr>
              <a:t>表示对应子数组中尚未被并入</a:t>
            </a:r>
            <a:r>
              <a:rPr lang="en-US" altLang="zh-CN" dirty="0">
                <a:latin typeface="LMMono10-Regular-Identity-H"/>
              </a:rPr>
              <a:t>A </a:t>
            </a:r>
            <a:r>
              <a:rPr lang="zh-CN" altLang="en-US" dirty="0">
                <a:latin typeface="FandolSong-Regular-Identity-H"/>
              </a:rPr>
              <a:t>的最小元素，二者本身有序。若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 (R[j] * 3) </a:t>
            </a:r>
            <a:r>
              <a:rPr lang="zh-CN" altLang="en-US" dirty="0">
                <a:latin typeface="FandolSong-Regular-Identity-H"/>
              </a:rPr>
              <a:t>成立，那么对于</a:t>
            </a:r>
            <a:r>
              <a:rPr lang="en-US" altLang="zh-CN" dirty="0">
                <a:latin typeface="LMMono10-Regular-Identity-H"/>
              </a:rPr>
              <a:t>L </a:t>
            </a:r>
            <a:r>
              <a:rPr lang="zh-CN" altLang="en-US" dirty="0">
                <a:latin typeface="FandolSong-Regular-Identity-H"/>
              </a:rPr>
              <a:t>中比</a:t>
            </a:r>
            <a:r>
              <a:rPr lang="en-US" altLang="zh-CN" dirty="0">
                <a:latin typeface="LMRoman10-Regular-Identity-H"/>
              </a:rPr>
              <a:t>TL[</a:t>
            </a:r>
            <a:r>
              <a:rPr lang="en-US" altLang="zh-CN" dirty="0" err="1">
                <a:latin typeface="LMRoman10-Regular-Identity-H"/>
              </a:rPr>
              <a:t>i</a:t>
            </a:r>
            <a:r>
              <a:rPr lang="en-US" altLang="zh-CN" dirty="0">
                <a:latin typeface="LMRoman10-Regular-Identity-H"/>
              </a:rPr>
              <a:t>] </a:t>
            </a:r>
            <a:r>
              <a:rPr lang="zh-CN" altLang="en-US" dirty="0">
                <a:latin typeface="FandolSong-Regular-Identity-H"/>
              </a:rPr>
              <a:t>大的元素，这一关系仍然成立。</a:t>
            </a:r>
            <a:r>
              <a:rPr lang="en-US" altLang="zh-CN" dirty="0">
                <a:latin typeface="LMMono10-Regular-Identity-H"/>
              </a:rPr>
              <a:t>A </a:t>
            </a:r>
            <a:r>
              <a:rPr lang="zh-CN" altLang="en-US" dirty="0">
                <a:latin typeface="FandolSong-Regular-Identity-H"/>
              </a:rPr>
              <a:t>中的跨越逆序对数量不受到</a:t>
            </a:r>
            <a:r>
              <a:rPr lang="en-US" altLang="zh-CN" dirty="0">
                <a:latin typeface="LMMono10-Regular-Identity-H"/>
              </a:rPr>
              <a:t>L </a:t>
            </a:r>
            <a:r>
              <a:rPr lang="zh-CN" altLang="en-US" dirty="0">
                <a:latin typeface="FandolSong-Regular-Identity-H"/>
              </a:rPr>
              <a:t>与</a:t>
            </a:r>
            <a:r>
              <a:rPr lang="en-US" altLang="zh-CN" dirty="0">
                <a:latin typeface="LMMono10-Regular-Identity-H"/>
              </a:rPr>
              <a:t>R </a:t>
            </a:r>
            <a:r>
              <a:rPr lang="zh-CN" altLang="en-US" dirty="0">
                <a:latin typeface="FandolSong-Regular-Identity-H"/>
              </a:rPr>
              <a:t>是否有序的影响。</a:t>
            </a:r>
          </a:p>
          <a:p>
            <a:pPr marL="285750" indent="-285750">
              <a:buFont typeface="Arial" panose="020B0604020202020204" pitchFamily="34" charset="0"/>
              <a:buChar char="•"/>
            </a:pPr>
            <a:r>
              <a:rPr lang="zh-CN" altLang="en-US" b="1" dirty="0">
                <a:latin typeface="FandolSong-Bold-Identity-H"/>
              </a:rPr>
              <a:t>初始化</a:t>
            </a:r>
            <a:r>
              <a:rPr lang="zh-CN" altLang="en-US" dirty="0">
                <a:latin typeface="FandolSong-Regular-Identity-H"/>
              </a:rPr>
              <a:t>：</a:t>
            </a:r>
            <a:r>
              <a:rPr lang="en-US" altLang="zh-CN" i="1" dirty="0">
                <a:latin typeface="CMMI10"/>
              </a:rPr>
              <a:t>k </a:t>
            </a:r>
            <a:r>
              <a:rPr lang="en-US" altLang="zh-CN" dirty="0">
                <a:latin typeface="CMR10"/>
              </a:rPr>
              <a:t>= </a:t>
            </a:r>
            <a:r>
              <a:rPr lang="en-US" altLang="zh-CN" i="1" dirty="0">
                <a:latin typeface="CMMI10"/>
              </a:rPr>
              <a:t>l</a:t>
            </a:r>
            <a:r>
              <a:rPr lang="zh-CN" altLang="en-US" dirty="0">
                <a:latin typeface="FandolSong-Regular-Identity-H"/>
              </a:rPr>
              <a:t>，此时</a:t>
            </a:r>
            <a:r>
              <a:rPr lang="en-US" altLang="zh-CN" dirty="0">
                <a:latin typeface="LMMono10-Regular-Identity-H"/>
              </a:rPr>
              <a:t>A </a:t>
            </a:r>
            <a:r>
              <a:rPr lang="zh-CN" altLang="en-US" dirty="0">
                <a:latin typeface="FandolSong-Regular-Identity-H"/>
              </a:rPr>
              <a:t>为空，循环不变量成立。</a:t>
            </a:r>
          </a:p>
          <a:p>
            <a:pPr marL="285750" indent="-285750">
              <a:buFont typeface="Arial" panose="020B0604020202020204" pitchFamily="34" charset="0"/>
              <a:buChar char="•"/>
            </a:pPr>
            <a:r>
              <a:rPr lang="zh-CN" altLang="en-US" b="1" dirty="0">
                <a:latin typeface="FandolSong-Bold-Identity-H"/>
              </a:rPr>
              <a:t>维护</a:t>
            </a:r>
            <a:r>
              <a:rPr lang="zh-CN" altLang="en-US" dirty="0">
                <a:latin typeface="FandolSong-Regular-Identity-H"/>
              </a:rPr>
              <a:t>：若</a:t>
            </a:r>
            <a:r>
              <a:rPr lang="en-US" altLang="zh-CN" dirty="0">
                <a:latin typeface="LMMono10-Regular-Identity-H"/>
              </a:rPr>
              <a:t>L[</a:t>
            </a:r>
            <a:r>
              <a:rPr lang="en-US" altLang="zh-CN" dirty="0" err="1">
                <a:latin typeface="LMMono10-Regular-Identity-H"/>
              </a:rPr>
              <a:t>i</a:t>
            </a:r>
            <a:r>
              <a:rPr lang="en-US" altLang="zh-CN" dirty="0">
                <a:latin typeface="LMMono10-Regular-Identity-H"/>
              </a:rPr>
              <a:t>] &lt; R[j] </a:t>
            </a:r>
            <a:r>
              <a:rPr lang="zh-CN" altLang="en-US" dirty="0">
                <a:latin typeface="FandolSong-Regular-Identity-H"/>
              </a:rPr>
              <a:t>成立，此时</a:t>
            </a:r>
            <a:r>
              <a:rPr lang="en-US" altLang="zh-CN" dirty="0">
                <a:latin typeface="LMMono10-Regular-Identity-H"/>
              </a:rPr>
              <a:t>A[l, k] </a:t>
            </a:r>
            <a:r>
              <a:rPr lang="zh-CN" altLang="en-US" dirty="0">
                <a:latin typeface="FandolSong-Regular-Identity-H"/>
              </a:rPr>
              <a:t>包含了两个子数组中最小的</a:t>
            </a:r>
            <a:r>
              <a:rPr lang="en-US" altLang="zh-CN" i="1" dirty="0">
                <a:latin typeface="CMMI10"/>
              </a:rPr>
              <a:t>k – l </a:t>
            </a:r>
            <a:r>
              <a:rPr lang="en-US" altLang="zh-CN" dirty="0">
                <a:latin typeface="CMR10"/>
              </a:rPr>
              <a:t>+1 </a:t>
            </a:r>
            <a:r>
              <a:rPr lang="zh-CN" altLang="en-US" dirty="0">
                <a:latin typeface="FandolSong-Regular-Identity-H"/>
              </a:rPr>
              <a:t>个元素，将</a:t>
            </a:r>
          </a:p>
          <a:p>
            <a:r>
              <a:rPr lang="en-US" altLang="zh-CN" dirty="0">
                <a:latin typeface="LMMono10-Regular-Identity-H"/>
              </a:rPr>
              <a:t>L[</a:t>
            </a:r>
            <a:r>
              <a:rPr lang="en-US" altLang="zh-CN" dirty="0" err="1">
                <a:latin typeface="LMMono10-Regular-Identity-H"/>
              </a:rPr>
              <a:t>i</a:t>
            </a:r>
            <a:r>
              <a:rPr lang="en-US" altLang="zh-CN" dirty="0">
                <a:latin typeface="LMMono10-Regular-Identity-H"/>
              </a:rPr>
              <a:t>] </a:t>
            </a:r>
            <a:r>
              <a:rPr lang="zh-CN" altLang="en-US" dirty="0">
                <a:latin typeface="FandolSong-Regular-Identity-H"/>
              </a:rPr>
              <a:t>并入数组，</a:t>
            </a:r>
            <a:r>
              <a:rPr lang="en-US" altLang="zh-CN" dirty="0">
                <a:latin typeface="LMMono10-Regular-Identity-H"/>
              </a:rPr>
              <a:t>A[l, k + 1] </a:t>
            </a:r>
            <a:r>
              <a:rPr lang="zh-CN" altLang="en-US" dirty="0">
                <a:latin typeface="FandolSong-Regular-Identity-H"/>
              </a:rPr>
              <a:t>包含了两个子数组中最小的</a:t>
            </a:r>
            <a:r>
              <a:rPr lang="en-US" altLang="zh-CN" i="1" dirty="0">
                <a:latin typeface="CMMI10"/>
              </a:rPr>
              <a:t>k - l </a:t>
            </a:r>
            <a:r>
              <a:rPr lang="en-US" altLang="zh-CN" dirty="0">
                <a:latin typeface="CMR10"/>
              </a:rPr>
              <a:t>+ 2 </a:t>
            </a:r>
            <a:r>
              <a:rPr lang="zh-CN" altLang="en-US" dirty="0">
                <a:latin typeface="FandolSong-Regular-Identity-H"/>
              </a:rPr>
              <a:t>个元素。新考察的</a:t>
            </a:r>
            <a:r>
              <a:rPr lang="en-US" altLang="zh-CN" dirty="0">
                <a:latin typeface="LMMono10-Regular-Identity-H"/>
              </a:rPr>
              <a:t>L[</a:t>
            </a:r>
            <a:r>
              <a:rPr lang="en-US" altLang="zh-CN" dirty="0" err="1">
                <a:latin typeface="LMMono10-Regular-Identity-H"/>
              </a:rPr>
              <a:t>i</a:t>
            </a:r>
            <a:r>
              <a:rPr lang="en-US" altLang="zh-CN" dirty="0">
                <a:latin typeface="LMMono10-Regular-Identity-H"/>
              </a:rPr>
              <a:t> + 1]</a:t>
            </a:r>
            <a:r>
              <a:rPr lang="zh-CN" altLang="en-US" dirty="0">
                <a:latin typeface="FandolSong-Regular-Identity-H"/>
              </a:rPr>
              <a:t>是目前</a:t>
            </a:r>
            <a:r>
              <a:rPr lang="en-US" altLang="zh-CN" dirty="0">
                <a:latin typeface="LMMono10-Regular-Identity-H"/>
              </a:rPr>
              <a:t>L </a:t>
            </a:r>
            <a:r>
              <a:rPr lang="zh-CN" altLang="en-US" dirty="0">
                <a:latin typeface="FandolSong-Regular-Identity-H"/>
              </a:rPr>
              <a:t>中尚未被归入的元素中的最小元素。若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 R[j] </a:t>
            </a:r>
            <a:r>
              <a:rPr lang="zh-CN" altLang="en-US" dirty="0">
                <a:latin typeface="FandolSong-Regular-Identity-H"/>
              </a:rPr>
              <a:t>成立，此时</a:t>
            </a:r>
            <a:r>
              <a:rPr lang="en-US" altLang="zh-CN" dirty="0">
                <a:latin typeface="LMMono10-Regular-Identity-H"/>
              </a:rPr>
              <a:t>A[l, k] </a:t>
            </a:r>
            <a:r>
              <a:rPr lang="zh-CN" altLang="en-US" dirty="0">
                <a:latin typeface="FandolSong-Regular-Identity-H"/>
              </a:rPr>
              <a:t>包含了两个子数组中最小的</a:t>
            </a:r>
            <a:r>
              <a:rPr lang="en-US" altLang="zh-CN" i="1" dirty="0">
                <a:latin typeface="CMMI10"/>
              </a:rPr>
              <a:t>k - l </a:t>
            </a:r>
            <a:r>
              <a:rPr lang="en-US" altLang="zh-CN" dirty="0">
                <a:latin typeface="CMR10"/>
              </a:rPr>
              <a:t>+ 1 </a:t>
            </a:r>
            <a:r>
              <a:rPr lang="zh-CN" altLang="en-US" dirty="0">
                <a:latin typeface="FandolSong-Regular-Identity-H"/>
              </a:rPr>
              <a:t>个元素，将</a:t>
            </a:r>
            <a:r>
              <a:rPr lang="en-US" altLang="zh-CN" dirty="0">
                <a:latin typeface="LMMono10-Regular-Identity-H"/>
              </a:rPr>
              <a:t>R[j] </a:t>
            </a:r>
            <a:r>
              <a:rPr lang="zh-CN" altLang="en-US" dirty="0">
                <a:latin typeface="FandolSong-Regular-Identity-H"/>
              </a:rPr>
              <a:t>并入数组，</a:t>
            </a:r>
            <a:r>
              <a:rPr lang="en-US" altLang="zh-CN" dirty="0">
                <a:latin typeface="LMMono10-Regular-Identity-H"/>
              </a:rPr>
              <a:t>A[l, k + 1] </a:t>
            </a:r>
            <a:r>
              <a:rPr lang="zh-CN" altLang="en-US" dirty="0">
                <a:latin typeface="FandolSong-Regular-Identity-H"/>
              </a:rPr>
              <a:t>包含了两个子数组中最小的</a:t>
            </a:r>
            <a:r>
              <a:rPr lang="en-US" altLang="zh-CN" i="1" dirty="0">
                <a:latin typeface="CMMI10"/>
              </a:rPr>
              <a:t>k - l </a:t>
            </a:r>
            <a:r>
              <a:rPr lang="en-US" altLang="zh-CN" dirty="0">
                <a:latin typeface="CMR10"/>
              </a:rPr>
              <a:t>+ 2 </a:t>
            </a:r>
            <a:r>
              <a:rPr lang="zh-CN" altLang="en-US" dirty="0">
                <a:latin typeface="FandolSong-Regular-Identity-H"/>
              </a:rPr>
              <a:t>个元素。新考察的</a:t>
            </a:r>
            <a:r>
              <a:rPr lang="en-US" altLang="zh-CN" dirty="0">
                <a:latin typeface="LMMono10-Regular-Identity-H"/>
              </a:rPr>
              <a:t>R[j + 1] </a:t>
            </a:r>
            <a:r>
              <a:rPr lang="zh-CN" altLang="en-US" dirty="0">
                <a:latin typeface="FandolSong-Regular-Identity-H"/>
              </a:rPr>
              <a:t>是目前</a:t>
            </a:r>
            <a:r>
              <a:rPr lang="en-US" altLang="zh-CN" dirty="0">
                <a:latin typeface="LMMono10-Regular-Identity-H"/>
              </a:rPr>
              <a:t>R </a:t>
            </a:r>
            <a:r>
              <a:rPr lang="zh-CN" altLang="en-US" dirty="0">
                <a:latin typeface="FandolSong-Regular-Identity-H"/>
              </a:rPr>
              <a:t>中尚未被归入的元素中的最小元素。若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&gt;(R[j] * 3) </a:t>
            </a:r>
            <a:r>
              <a:rPr lang="zh-CN" altLang="en-US" dirty="0">
                <a:latin typeface="FandolSong-Regular-Identity-H"/>
              </a:rPr>
              <a:t>成立，既有</a:t>
            </a:r>
            <a:r>
              <a:rPr lang="en-US" altLang="zh-CN" dirty="0">
                <a:latin typeface="LMMono10-Regular-Identity-H"/>
              </a:rPr>
              <a:t>L[</a:t>
            </a:r>
            <a:r>
              <a:rPr lang="en-US" altLang="zh-CN" dirty="0" err="1">
                <a:latin typeface="LMMono10-Regular-Identity-H"/>
              </a:rPr>
              <a:t>i</a:t>
            </a:r>
            <a:r>
              <a:rPr lang="en-US" altLang="zh-CN" dirty="0">
                <a:latin typeface="LMMono10-Regular-Identity-H"/>
              </a:rPr>
              <a:t> + 1] &gt; L[</a:t>
            </a:r>
            <a:r>
              <a:rPr lang="en-US" altLang="zh-CN" dirty="0" err="1">
                <a:latin typeface="LMMono10-Regular-Identity-H"/>
              </a:rPr>
              <a:t>i</a:t>
            </a:r>
            <a:r>
              <a:rPr lang="en-US" altLang="zh-CN" dirty="0">
                <a:latin typeface="LMMono10-Regular-Identity-H"/>
              </a:rPr>
              <a:t>] </a:t>
            </a:r>
            <a:r>
              <a:rPr lang="zh-CN" altLang="en-US" dirty="0">
                <a:latin typeface="FandolSong-Regular-Identity-H"/>
              </a:rPr>
              <a:t>成立，则</a:t>
            </a:r>
            <a:r>
              <a:rPr lang="en-US" altLang="zh-CN" dirty="0">
                <a:latin typeface="LMMono10-Regular-Identity-H"/>
              </a:rPr>
              <a:t>L[</a:t>
            </a:r>
            <a:r>
              <a:rPr lang="en-US" altLang="zh-CN" dirty="0" err="1">
                <a:latin typeface="LMMono10-Regular-Identity-H"/>
              </a:rPr>
              <a:t>i</a:t>
            </a:r>
            <a:r>
              <a:rPr lang="en-US" altLang="zh-CN" dirty="0">
                <a:latin typeface="LMMono10-Regular-Identity-H"/>
              </a:rPr>
              <a:t> + 1] &gt; (R[j] * 3) </a:t>
            </a:r>
            <a:r>
              <a:rPr lang="zh-CN" altLang="en-US" dirty="0">
                <a:latin typeface="FandolSong-Regular-Identity-H"/>
              </a:rPr>
              <a:t>成立，对任意</a:t>
            </a:r>
            <a:r>
              <a:rPr lang="en-US" altLang="zh-CN" dirty="0">
                <a:latin typeface="LMRoman10-Regular-Identity-H"/>
              </a:rPr>
              <a:t>TL[</a:t>
            </a:r>
            <a:r>
              <a:rPr lang="en-US" altLang="zh-CN" dirty="0" err="1">
                <a:latin typeface="LMRoman10-Regular-Identity-H"/>
              </a:rPr>
              <a:t>i</a:t>
            </a:r>
            <a:r>
              <a:rPr lang="en-US" altLang="zh-CN" dirty="0">
                <a:latin typeface="LMRoman10-Regular-Identity-H"/>
              </a:rPr>
              <a:t>]</a:t>
            </a:r>
            <a:r>
              <a:rPr lang="zh-CN" altLang="en-US" dirty="0">
                <a:latin typeface="FandolSong-Regular-Identity-H"/>
              </a:rPr>
              <a:t>及其之后的元素这一关系均成立，共有</a:t>
            </a:r>
            <a:r>
              <a:rPr lang="en-US" altLang="zh-CN" i="1" dirty="0">
                <a:latin typeface="CMMI10"/>
              </a:rPr>
              <a:t>n</a:t>
            </a:r>
            <a:r>
              <a:rPr lang="en-US" altLang="zh-CN" sz="1100" dirty="0">
                <a:latin typeface="CMR8"/>
              </a:rPr>
              <a:t>1 </a:t>
            </a:r>
            <a:r>
              <a:rPr lang="en-US" altLang="zh-CN" i="1" dirty="0">
                <a:latin typeface="CMSY10"/>
              </a:rPr>
              <a:t>- </a:t>
            </a:r>
            <a:r>
              <a:rPr lang="en-US" altLang="zh-CN" i="1" dirty="0" err="1">
                <a:latin typeface="CMMI10"/>
              </a:rPr>
              <a:t>i</a:t>
            </a:r>
            <a:r>
              <a:rPr lang="en-US" altLang="zh-CN" i="1" dirty="0">
                <a:latin typeface="CMMI10"/>
              </a:rPr>
              <a:t> </a:t>
            </a:r>
            <a:r>
              <a:rPr lang="en-US" altLang="zh-CN" dirty="0">
                <a:latin typeface="CMR10"/>
              </a:rPr>
              <a:t>+ 1 </a:t>
            </a:r>
            <a:r>
              <a:rPr lang="zh-CN" altLang="en-US" dirty="0">
                <a:latin typeface="FandolSong-Regular-Identity-H"/>
              </a:rPr>
              <a:t>个逆序对。因此，循环不变量成立。</a:t>
            </a:r>
          </a:p>
          <a:p>
            <a:pPr marL="285750" indent="-285750">
              <a:buFont typeface="Arial" panose="020B0604020202020204" pitchFamily="34" charset="0"/>
              <a:buChar char="•"/>
            </a:pPr>
            <a:r>
              <a:rPr lang="zh-CN" altLang="en-US" b="1" dirty="0">
                <a:latin typeface="FandolSong-Bold-Identity-H"/>
              </a:rPr>
              <a:t>终止</a:t>
            </a:r>
            <a:r>
              <a:rPr lang="zh-CN" altLang="en-US" dirty="0">
                <a:latin typeface="FandolSong-Regular-Identity-H"/>
              </a:rPr>
              <a:t>：归并完成，</a:t>
            </a:r>
            <a:r>
              <a:rPr lang="en-US" altLang="zh-CN" i="1" dirty="0">
                <a:latin typeface="CMMI10"/>
              </a:rPr>
              <a:t>k </a:t>
            </a:r>
            <a:r>
              <a:rPr lang="en-US" altLang="zh-CN" dirty="0">
                <a:latin typeface="CMR10"/>
              </a:rPr>
              <a:t>= </a:t>
            </a:r>
            <a:r>
              <a:rPr lang="en-US" altLang="zh-CN" i="1" dirty="0">
                <a:latin typeface="CMMI10"/>
              </a:rPr>
              <a:t>n</a:t>
            </a:r>
            <a:r>
              <a:rPr lang="en-US" altLang="zh-CN" sz="1100" dirty="0">
                <a:latin typeface="CMR8"/>
              </a:rPr>
              <a:t>1 </a:t>
            </a:r>
            <a:r>
              <a:rPr lang="en-US" altLang="zh-CN" dirty="0">
                <a:latin typeface="CMR10"/>
              </a:rPr>
              <a:t>+ </a:t>
            </a:r>
            <a:r>
              <a:rPr lang="en-US" altLang="zh-CN" i="1" dirty="0">
                <a:latin typeface="CMMI10"/>
              </a:rPr>
              <a:t>n</a:t>
            </a:r>
            <a:r>
              <a:rPr lang="en-US" altLang="zh-CN" sz="1100" dirty="0">
                <a:latin typeface="CMR8"/>
              </a:rPr>
              <a:t>2</a:t>
            </a:r>
            <a:r>
              <a:rPr lang="zh-CN" altLang="en-US" dirty="0">
                <a:latin typeface="FandolSong-Regular-Identity-H"/>
              </a:rPr>
              <a:t>，其包含了两个子数组的</a:t>
            </a:r>
            <a:r>
              <a:rPr lang="en-US" altLang="zh-CN" i="1" dirty="0">
                <a:latin typeface="CMMI10"/>
              </a:rPr>
              <a:t>n</a:t>
            </a:r>
            <a:r>
              <a:rPr lang="en-US" altLang="zh-CN" sz="1100" dirty="0">
                <a:latin typeface="CMR8"/>
              </a:rPr>
              <a:t>1 </a:t>
            </a:r>
            <a:r>
              <a:rPr lang="en-US" altLang="zh-CN" dirty="0">
                <a:latin typeface="CMR10"/>
              </a:rPr>
              <a:t>+ </a:t>
            </a:r>
            <a:r>
              <a:rPr lang="en-US" altLang="zh-CN" i="1" dirty="0">
                <a:latin typeface="CMMI10"/>
              </a:rPr>
              <a:t>n</a:t>
            </a:r>
            <a:r>
              <a:rPr lang="en-US" altLang="zh-CN" sz="1100" dirty="0">
                <a:latin typeface="CMR8"/>
              </a:rPr>
              <a:t>2 </a:t>
            </a:r>
            <a:r>
              <a:rPr lang="zh-CN" altLang="en-US" dirty="0">
                <a:latin typeface="FandolSong-Regular-Identity-H"/>
              </a:rPr>
              <a:t>及对应的所有元素。每一计算得到的逆序对数量的和就是整个数组中逆序对数量。</a:t>
            </a:r>
            <a:endParaRPr lang="zh-CN" altLang="en-US" dirty="0"/>
          </a:p>
        </p:txBody>
      </p:sp>
    </p:spTree>
    <p:extLst>
      <p:ext uri="{BB962C8B-B14F-4D97-AF65-F5344CB8AC3E}">
        <p14:creationId xmlns:p14="http://schemas.microsoft.com/office/powerpoint/2010/main" val="216219900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628560" y="1131030"/>
            <a:ext cx="7147710" cy="7443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300" spc="-1">
                <a:solidFill>
                  <a:srgbClr val="000000"/>
                </a:solidFill>
                <a:latin typeface="等线 Light"/>
              </a:rPr>
              <a:t>Problem 1</a:t>
            </a:r>
            <a:endParaRPr lang="en-US" sz="3300" spc="-1">
              <a:latin typeface="Arial"/>
            </a:endParaRPr>
          </a:p>
        </p:txBody>
      </p:sp>
      <p:pic>
        <p:nvPicPr>
          <p:cNvPr id="79" name="内容占位符 3"/>
          <p:cNvPicPr/>
          <p:nvPr/>
        </p:nvPicPr>
        <p:blipFill>
          <a:blip r:embed="rId2"/>
          <a:stretch/>
        </p:blipFill>
        <p:spPr>
          <a:xfrm>
            <a:off x="776520" y="2007990"/>
            <a:ext cx="7425540" cy="3070170"/>
          </a:xfrm>
          <a:prstGeom prst="rect">
            <a:avLst/>
          </a:prstGeom>
          <a:ln>
            <a:noFill/>
          </a:ln>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28560" y="1131030"/>
            <a:ext cx="7147710" cy="7443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400" spc="-1">
                <a:solidFill>
                  <a:srgbClr val="000000"/>
                </a:solidFill>
                <a:latin typeface="等线 Light"/>
              </a:rPr>
              <a:t>形式化问题</a:t>
            </a:r>
            <a:endParaRPr lang="en-US" sz="2400" spc="-1">
              <a:latin typeface="Arial"/>
            </a:endParaRPr>
          </a:p>
        </p:txBody>
      </p:sp>
      <p:sp>
        <p:nvSpPr>
          <p:cNvPr id="81" name="CustomShape 2"/>
          <p:cNvSpPr/>
          <p:nvPr/>
        </p:nvSpPr>
        <p:spPr>
          <a:xfrm>
            <a:off x="628560" y="200016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a:solidFill>
                  <a:srgbClr val="000000"/>
                </a:solidFill>
                <a:latin typeface="等线"/>
              </a:rPr>
              <a:t>给定两个长度为n的有序数组</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求两个数组的中位数</a:t>
            </a:r>
            <a:endParaRPr lang="en-US" sz="2100" spc="-1">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28560" y="1131030"/>
            <a:ext cx="7766820" cy="7109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观察与分析</a:t>
            </a:r>
            <a:endParaRPr lang="en-US" sz="2700" spc="-1">
              <a:latin typeface="Arial"/>
            </a:endParaRPr>
          </a:p>
        </p:txBody>
      </p:sp>
      <p:sp>
        <p:nvSpPr>
          <p:cNvPr id="83" name="CustomShape 2"/>
          <p:cNvSpPr/>
          <p:nvPr/>
        </p:nvSpPr>
        <p:spPr>
          <a:xfrm>
            <a:off x="715230" y="198666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dirty="0" err="1">
                <a:solidFill>
                  <a:srgbClr val="000000"/>
                </a:solidFill>
                <a:latin typeface="等线"/>
              </a:rPr>
              <a:t>当n</a:t>
            </a:r>
            <a:r>
              <a:rPr lang="en-US" sz="2100" spc="-1" dirty="0">
                <a:solidFill>
                  <a:srgbClr val="000000"/>
                </a:solidFill>
                <a:latin typeface="等线"/>
              </a:rPr>
              <a:t>=1时，只需要返回两者中最小值即可</a:t>
            </a:r>
          </a:p>
          <a:p>
            <a:pPr marL="171450" indent="-170910">
              <a:lnSpc>
                <a:spcPct val="90000"/>
              </a:lnSpc>
              <a:spcBef>
                <a:spcPts val="751"/>
              </a:spcBef>
              <a:buClr>
                <a:srgbClr val="000000"/>
              </a:buClr>
              <a:buFont typeface="Arial"/>
              <a:buChar char="•"/>
            </a:pPr>
            <a:endParaRPr lang="en-US" sz="2100" spc="-1" dirty="0">
              <a:latin typeface="Arial"/>
            </a:endParaRPr>
          </a:p>
          <a:p>
            <a:pPr marL="171450" indent="-170910">
              <a:lnSpc>
                <a:spcPct val="90000"/>
              </a:lnSpc>
              <a:spcBef>
                <a:spcPts val="751"/>
              </a:spcBef>
              <a:buClr>
                <a:srgbClr val="000000"/>
              </a:buClr>
              <a:buFont typeface="Arial"/>
              <a:buChar char="•"/>
            </a:pPr>
            <a:r>
              <a:rPr lang="en-US" sz="2100" spc="-1" dirty="0" err="1">
                <a:solidFill>
                  <a:srgbClr val="000000"/>
                </a:solidFill>
                <a:latin typeface="等线"/>
              </a:rPr>
              <a:t>当n</a:t>
            </a:r>
            <a:r>
              <a:rPr lang="en-US" sz="2100" spc="-1" dirty="0">
                <a:solidFill>
                  <a:srgbClr val="000000"/>
                </a:solidFill>
                <a:latin typeface="等线"/>
              </a:rPr>
              <a:t>=k(n&gt;2)</a:t>
            </a:r>
            <a:r>
              <a:rPr lang="en-US" sz="2100" spc="-1" dirty="0" err="1">
                <a:solidFill>
                  <a:srgbClr val="000000"/>
                </a:solidFill>
                <a:latin typeface="等线"/>
              </a:rPr>
              <a:t>时，首先考虑将两个数组分别分成两部分，则中间元素便为中位数</a:t>
            </a:r>
            <a:endParaRPr lang="en-US" sz="2100" spc="-1" dirty="0">
              <a:latin typeface="Arial"/>
            </a:endParaRPr>
          </a:p>
          <a:p>
            <a:pPr marL="514350" lvl="1" indent="-170910">
              <a:lnSpc>
                <a:spcPct val="90000"/>
              </a:lnSpc>
              <a:spcBef>
                <a:spcPts val="374"/>
              </a:spcBef>
              <a:buClr>
                <a:srgbClr val="000000"/>
              </a:buClr>
              <a:buFont typeface="Arial"/>
              <a:buChar char="•"/>
            </a:pPr>
            <a:r>
              <a:rPr lang="en-US" spc="-1" dirty="0" err="1">
                <a:solidFill>
                  <a:srgbClr val="000000"/>
                </a:solidFill>
                <a:latin typeface="等线"/>
              </a:rPr>
              <a:t>首先，比较两个中位数的大小</a:t>
            </a:r>
            <a:endParaRPr lang="en-US" spc="-1" dirty="0">
              <a:latin typeface="Arial"/>
            </a:endParaRPr>
          </a:p>
          <a:p>
            <a:pPr marL="514350" lvl="1" indent="-170910">
              <a:lnSpc>
                <a:spcPct val="90000"/>
              </a:lnSpc>
              <a:spcBef>
                <a:spcPts val="374"/>
              </a:spcBef>
              <a:buClr>
                <a:srgbClr val="000000"/>
              </a:buClr>
              <a:buFont typeface="Arial"/>
              <a:buChar char="•"/>
            </a:pPr>
            <a:r>
              <a:rPr lang="en-US" spc="-1" dirty="0" err="1">
                <a:solidFill>
                  <a:srgbClr val="000000"/>
                </a:solidFill>
                <a:latin typeface="等线"/>
              </a:rPr>
              <a:t>中位数一定位于：较小中位数所在数组的后半部分，或者较大中位数所在数组的前半部分</a:t>
            </a:r>
            <a:r>
              <a:rPr lang="en-US" spc="-1" dirty="0">
                <a:solidFill>
                  <a:srgbClr val="000000"/>
                </a:solidFill>
                <a:latin typeface="等线"/>
              </a:rPr>
              <a:t>.</a:t>
            </a:r>
            <a:endParaRPr lang="en-US" spc="-1" dirty="0">
              <a:latin typeface="Arial"/>
            </a:endParaRPr>
          </a:p>
          <a:p>
            <a:pPr marL="514350" lvl="1" indent="-170910">
              <a:lnSpc>
                <a:spcPct val="90000"/>
              </a:lnSpc>
              <a:spcBef>
                <a:spcPts val="374"/>
              </a:spcBef>
              <a:buClr>
                <a:srgbClr val="000000"/>
              </a:buClr>
              <a:buFont typeface="Arial"/>
              <a:buChar char="•"/>
            </a:pPr>
            <a:r>
              <a:rPr lang="en-US" spc="-1" dirty="0" err="1">
                <a:solidFill>
                  <a:srgbClr val="000000"/>
                </a:solidFill>
                <a:latin typeface="等线"/>
              </a:rPr>
              <a:t>取出这两部分，重新构成两个数组。此时，问题规模缩小为原来一半</a:t>
            </a:r>
            <a:r>
              <a:rPr lang="en-US" spc="-1" dirty="0">
                <a:solidFill>
                  <a:srgbClr val="000000"/>
                </a:solidFill>
                <a:latin typeface="等线"/>
              </a:rPr>
              <a:t>.</a:t>
            </a:r>
            <a:endParaRPr lang="en-US" spc="-1" dirty="0">
              <a:latin typeface="Arial"/>
            </a:endParaRPr>
          </a:p>
          <a:p>
            <a:pPr marL="514350" lvl="1" indent="-170910">
              <a:lnSpc>
                <a:spcPct val="90000"/>
              </a:lnSpc>
              <a:spcBef>
                <a:spcPts val="374"/>
              </a:spcBef>
              <a:buClr>
                <a:srgbClr val="000000"/>
              </a:buClr>
              <a:buFont typeface="Arial"/>
              <a:buChar char="•"/>
            </a:pPr>
            <a:r>
              <a:rPr lang="en-US" spc="-1" dirty="0" err="1">
                <a:solidFill>
                  <a:srgbClr val="000000"/>
                </a:solidFill>
                <a:latin typeface="等线"/>
              </a:rPr>
              <a:t>对于奇偶性，可以在数组缩小一半时，通过选择是否包含中位数，从而保持两个数组的元素数目相等</a:t>
            </a:r>
            <a:r>
              <a:rPr lang="en-US" spc="-1" dirty="0">
                <a:solidFill>
                  <a:srgbClr val="000000"/>
                </a:solidFill>
                <a:latin typeface="等线"/>
              </a:rPr>
              <a:t>.</a:t>
            </a:r>
            <a:endParaRPr lang="en-US" spc="-1" dirty="0">
              <a:latin typeface="Arial"/>
            </a:endParaRPr>
          </a:p>
          <a:p>
            <a:pPr>
              <a:lnSpc>
                <a:spcPct val="100000"/>
              </a:lnSpc>
            </a:pPr>
            <a:endParaRPr lang="en-US" spc="-1" dirty="0">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8680" y="905580"/>
            <a:ext cx="7886160" cy="9936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300" spc="-1">
                <a:solidFill>
                  <a:srgbClr val="000000"/>
                </a:solidFill>
                <a:latin typeface="等线 Light"/>
              </a:rPr>
              <a:t>Problem 6</a:t>
            </a:r>
            <a:endParaRPr lang="en-US" sz="3300" spc="-1">
              <a:latin typeface="Arial"/>
            </a:endParaRPr>
          </a:p>
        </p:txBody>
      </p:sp>
      <p:pic>
        <p:nvPicPr>
          <p:cNvPr id="109" name="内容占位符 3"/>
          <p:cNvPicPr/>
          <p:nvPr/>
        </p:nvPicPr>
        <p:blipFill>
          <a:blip r:embed="rId2"/>
          <a:stretch/>
        </p:blipFill>
        <p:spPr>
          <a:xfrm>
            <a:off x="675270" y="1899990"/>
            <a:ext cx="6628500" cy="925830"/>
          </a:xfrm>
          <a:prstGeom prst="rect">
            <a:avLst/>
          </a:prstGeom>
          <a:ln>
            <a:noFill/>
          </a:ln>
        </p:spPr>
      </p:pic>
      <p:pic>
        <p:nvPicPr>
          <p:cNvPr id="110" name="图片 4"/>
          <p:cNvPicPr/>
          <p:nvPr/>
        </p:nvPicPr>
        <p:blipFill>
          <a:blip r:embed="rId3"/>
          <a:stretch/>
        </p:blipFill>
        <p:spPr>
          <a:xfrm>
            <a:off x="675270" y="2765340"/>
            <a:ext cx="5929200" cy="3080970"/>
          </a:xfrm>
          <a:prstGeom prst="rect">
            <a:avLst/>
          </a:prstGeom>
          <a:ln>
            <a:noFill/>
          </a:ln>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628560" y="1124550"/>
            <a:ext cx="7753590" cy="7708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形式化问题</a:t>
            </a:r>
            <a:endParaRPr lang="en-US" sz="2700" spc="-1">
              <a:latin typeface="Arial"/>
            </a:endParaRPr>
          </a:p>
        </p:txBody>
      </p:sp>
      <p:sp>
        <p:nvSpPr>
          <p:cNvPr id="112" name="CustomShape 2"/>
          <p:cNvSpPr/>
          <p:nvPr/>
        </p:nvSpPr>
        <p:spPr>
          <a:xfrm>
            <a:off x="628560" y="200664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a:solidFill>
                  <a:srgbClr val="000000"/>
                </a:solidFill>
                <a:latin typeface="等线"/>
              </a:rPr>
              <a:t>输入：一个2^n*2^n的数组,使用L-shaped block去填充</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输出：给出一种填充方法使得数组最后一个元素为空</a:t>
            </a:r>
            <a:endParaRPr lang="en-US" sz="2100" spc="-1">
              <a:latin typeface="Arial"/>
            </a:endParaRPr>
          </a:p>
          <a:p>
            <a:pPr>
              <a:lnSpc>
                <a:spcPct val="90000"/>
              </a:lnSpc>
              <a:spcBef>
                <a:spcPts val="751"/>
              </a:spcBef>
            </a:pPr>
            <a:endParaRPr lang="en-US" sz="2100" spc="-1">
              <a:latin typeface="Arial"/>
            </a:endParaRPr>
          </a:p>
          <a:p>
            <a:pPr marL="342900">
              <a:lnSpc>
                <a:spcPct val="90000"/>
              </a:lnSpc>
              <a:spcBef>
                <a:spcPts val="374"/>
              </a:spcBef>
            </a:pPr>
            <a:endParaRPr lang="en-US" sz="2100" spc="-1">
              <a:latin typeface="Arial"/>
            </a:endParaRPr>
          </a:p>
          <a:p>
            <a:pPr marL="342900">
              <a:lnSpc>
                <a:spcPct val="90000"/>
              </a:lnSpc>
              <a:spcBef>
                <a:spcPts val="751"/>
              </a:spcBef>
            </a:pPr>
            <a:endParaRPr lang="en-US" sz="2100" spc="-1">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28560" y="1124550"/>
            <a:ext cx="7753590" cy="7708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观察与分析</a:t>
            </a:r>
            <a:endParaRPr lang="en-US" sz="2700" spc="-1">
              <a:latin typeface="Arial"/>
            </a:endParaRPr>
          </a:p>
        </p:txBody>
      </p:sp>
      <p:sp>
        <p:nvSpPr>
          <p:cNvPr id="114" name="CustomShape 2"/>
          <p:cNvSpPr/>
          <p:nvPr/>
        </p:nvSpPr>
        <p:spPr>
          <a:xfrm>
            <a:off x="628560" y="200664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171450" indent="-170910">
              <a:lnSpc>
                <a:spcPct val="90000"/>
              </a:lnSpc>
              <a:spcBef>
                <a:spcPts val="751"/>
              </a:spcBef>
              <a:buClr>
                <a:srgbClr val="000000"/>
              </a:buClr>
              <a:buFont typeface="Arial"/>
              <a:buChar char="•"/>
            </a:pPr>
            <a:r>
              <a:rPr lang="en-US" sz="2100" spc="-1">
                <a:solidFill>
                  <a:srgbClr val="000000"/>
                </a:solidFill>
                <a:latin typeface="等线"/>
              </a:rPr>
              <a:t>当数组为2*2时,直接填充左上角三个元素即可</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当数组为4*4时,将数组分成4个2*2,都可以填充,然后将三个2*2的缺口组合到一起发现,正好可以组成一个L-shaped的空缺,使用一个L-shaped block填充即可</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ea typeface="Microsoft YaHei"/>
              </a:rPr>
              <a:t>当数组为2^n*2^n时,分解为4个</a:t>
            </a:r>
            <a:r>
              <a:rPr lang="en-US" sz="2100" spc="-1">
                <a:solidFill>
                  <a:srgbClr val="000000"/>
                </a:solidFill>
                <a:latin typeface="等线"/>
              </a:rPr>
              <a:t>2^(n-1)*2^(n-1),然后递归解决即可.</a:t>
            </a:r>
            <a:endParaRPr lang="en-US" sz="2100" spc="-1">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11EDD54-4E23-4EAE-BE93-47B6BC22113A}"/>
              </a:ext>
            </a:extLst>
          </p:cNvPr>
          <p:cNvSpPr/>
          <p:nvPr/>
        </p:nvSpPr>
        <p:spPr>
          <a:xfrm>
            <a:off x="473244" y="1720840"/>
            <a:ext cx="8197512" cy="2616101"/>
          </a:xfrm>
          <a:prstGeom prst="rect">
            <a:avLst/>
          </a:prstGeom>
        </p:spPr>
        <p:txBody>
          <a:bodyPr wrap="square">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循环不变量</a:t>
            </a:r>
            <a:r>
              <a:rPr lang="zh-CN" altLang="en-US" dirty="0">
                <a:latin typeface="微软雅黑" panose="020B0503020204020204" pitchFamily="34" charset="-122"/>
                <a:ea typeface="微软雅黑" panose="020B0503020204020204" pitchFamily="34" charset="-122"/>
              </a:rPr>
              <a:t>：考虑当前考察数组左端点</a:t>
            </a:r>
            <a:r>
              <a:rPr lang="en-US" altLang="zh-CN" dirty="0">
                <a:latin typeface="微软雅黑" panose="020B0503020204020204" pitchFamily="34" charset="-122"/>
                <a:ea typeface="微软雅黑" panose="020B0503020204020204" pitchFamily="34" charset="-122"/>
              </a:rPr>
              <a:t>A[left] </a:t>
            </a:r>
            <a:r>
              <a:rPr lang="zh-CN" altLang="en-US" dirty="0">
                <a:latin typeface="微软雅黑" panose="020B0503020204020204" pitchFamily="34" charset="-122"/>
                <a:ea typeface="微软雅黑" panose="020B0503020204020204" pitchFamily="34" charset="-122"/>
              </a:rPr>
              <a:t>所在的严格升序子序列和右端点</a:t>
            </a:r>
            <a:r>
              <a:rPr lang="en-US" altLang="zh-CN" dirty="0">
                <a:latin typeface="微软雅黑" panose="020B0503020204020204" pitchFamily="34" charset="-122"/>
                <a:ea typeface="微软雅黑" panose="020B0503020204020204" pitchFamily="34" charset="-122"/>
              </a:rPr>
              <a:t>A[right]</a:t>
            </a:r>
            <a:r>
              <a:rPr lang="zh-CN" altLang="en-US" dirty="0">
                <a:latin typeface="微软雅黑" panose="020B0503020204020204" pitchFamily="34" charset="-122"/>
                <a:ea typeface="微软雅黑" panose="020B0503020204020204" pitchFamily="34" charset="-122"/>
              </a:rPr>
              <a:t>所在的严格升序子序列。允许两个端点在同一个序列的情形。二者处于两个序列时，左侧序列的值总是大于右侧序列的值。数组的最小值一定和当前考察数组右端点</a:t>
            </a:r>
            <a:r>
              <a:rPr lang="en-US" altLang="zh-CN" dirty="0">
                <a:latin typeface="微软雅黑" panose="020B0503020204020204" pitchFamily="34" charset="-122"/>
                <a:ea typeface="微软雅黑" panose="020B0503020204020204" pitchFamily="34" charset="-122"/>
              </a:rPr>
              <a:t>A[right] </a:t>
            </a:r>
            <a:r>
              <a:rPr lang="zh-CN" altLang="en-US" dirty="0">
                <a:latin typeface="微软雅黑" panose="020B0503020204020204" pitchFamily="34" charset="-122"/>
                <a:ea typeface="微软雅黑" panose="020B0503020204020204" pitchFamily="34" charset="-122"/>
              </a:rPr>
              <a:t>处于同一个严格升序的子序列中。</a:t>
            </a:r>
            <a:r>
              <a:rPr lang="en-US" altLang="zh-CN" dirty="0">
                <a:latin typeface="微软雅黑" panose="020B0503020204020204" pitchFamily="34" charset="-122"/>
                <a:ea typeface="微软雅黑" panose="020B0503020204020204" pitchFamily="34" charset="-122"/>
              </a:rPr>
              <a:t>mid </a:t>
            </a:r>
            <a:r>
              <a:rPr lang="zh-CN" altLang="en-US" dirty="0">
                <a:latin typeface="微软雅黑" panose="020B0503020204020204" pitchFamily="34" charset="-122"/>
                <a:ea typeface="微软雅黑" panose="020B0503020204020204" pitchFamily="34" charset="-122"/>
              </a:rPr>
              <a:t>表示当前数组的中点位置。</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初始化</a:t>
            </a:r>
            <a:r>
              <a:rPr lang="zh-CN" altLang="en-US" dirty="0">
                <a:latin typeface="微软雅黑" panose="020B0503020204020204" pitchFamily="34" charset="-122"/>
                <a:ea typeface="微软雅黑" panose="020B0503020204020204" pitchFamily="34" charset="-122"/>
              </a:rPr>
              <a:t>：考察整个数组，</a:t>
            </a:r>
            <a:r>
              <a:rPr lang="en-US" altLang="zh-CN" dirty="0">
                <a:latin typeface="微软雅黑" panose="020B0503020204020204" pitchFamily="34" charset="-122"/>
                <a:ea typeface="微软雅黑" panose="020B0503020204020204" pitchFamily="34" charset="-122"/>
              </a:rPr>
              <a:t>A[left] = A[0]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A[right] = A[n - 1]</a:t>
            </a:r>
            <a:r>
              <a:rPr lang="zh-CN" altLang="en-US" dirty="0">
                <a:latin typeface="微软雅黑" panose="020B0503020204020204" pitchFamily="34" charset="-122"/>
                <a:ea typeface="微软雅黑" panose="020B0503020204020204" pitchFamily="34" charset="-122"/>
              </a:rPr>
              <a:t>，数组的最小值必然在</a:t>
            </a:r>
            <a:r>
              <a:rPr lang="en-US" altLang="zh-CN" dirty="0">
                <a:latin typeface="微软雅黑" panose="020B0503020204020204" pitchFamily="34" charset="-122"/>
                <a:ea typeface="微软雅黑" panose="020B0503020204020204" pitchFamily="34" charset="-122"/>
              </a:rPr>
              <a:t>A[n- 1] </a:t>
            </a:r>
            <a:r>
              <a:rPr lang="zh-CN" altLang="en-US" dirty="0">
                <a:latin typeface="微软雅黑" panose="020B0503020204020204" pitchFamily="34" charset="-122"/>
                <a:ea typeface="微软雅黑" panose="020B0503020204020204" pitchFamily="34" charset="-122"/>
              </a:rPr>
              <a:t>所在的严格升序子序列中，循环不变量成立。</a:t>
            </a:r>
          </a:p>
          <a:p>
            <a:r>
              <a:rPr lang="en-US" altLang="zh-CN" b="1" dirty="0">
                <a:latin typeface="FandolSong-Bold-Identity-H"/>
              </a:rPr>
              <a:t>	</a:t>
            </a:r>
            <a:endParaRPr lang="zh-CN" altLang="en-US" dirty="0"/>
          </a:p>
        </p:txBody>
      </p:sp>
    </p:spTree>
    <p:extLst>
      <p:ext uri="{BB962C8B-B14F-4D97-AF65-F5344CB8AC3E}">
        <p14:creationId xmlns:p14="http://schemas.microsoft.com/office/powerpoint/2010/main" val="204158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11EDD54-4E23-4EAE-BE93-47B6BC22113A}"/>
              </a:ext>
            </a:extLst>
          </p:cNvPr>
          <p:cNvSpPr/>
          <p:nvPr/>
        </p:nvSpPr>
        <p:spPr>
          <a:xfrm>
            <a:off x="376524" y="1305341"/>
            <a:ext cx="8197512" cy="3170099"/>
          </a:xfrm>
          <a:prstGeom prst="rect">
            <a:avLst/>
          </a:prstGeom>
        </p:spPr>
        <p:txBody>
          <a:bodyPr wrap="square">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维护</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A[mid] &gt; A[right]</a:t>
            </a:r>
            <a:r>
              <a:rPr lang="zh-CN" altLang="en-US" dirty="0">
                <a:latin typeface="微软雅黑" panose="020B0503020204020204" pitchFamily="34" charset="-122"/>
                <a:ea typeface="微软雅黑" panose="020B0503020204020204" pitchFamily="34" charset="-122"/>
              </a:rPr>
              <a:t>，那么当前中点位置元素在左端点所在的严格升序子序列中。右端点所在的严格升序子序列在</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的右侧，最小值在其右侧。进一步当前考察数组中</a:t>
            </a:r>
            <a:r>
              <a:rPr lang="en-US" altLang="zh-CN" dirty="0">
                <a:latin typeface="微软雅黑" panose="020B0503020204020204" pitchFamily="34" charset="-122"/>
                <a:ea typeface="微软雅黑" panose="020B0503020204020204" pitchFamily="34" charset="-122"/>
              </a:rPr>
              <a:t>A[mid]</a:t>
            </a:r>
            <a:r>
              <a:rPr lang="zh-CN" altLang="en-US" dirty="0">
                <a:latin typeface="微软雅黑" panose="020B0503020204020204" pitchFamily="34" charset="-122"/>
                <a:ea typeface="微软雅黑" panose="020B0503020204020204" pitchFamily="34" charset="-122"/>
              </a:rPr>
              <a:t>的右侧部分，由当前数组左侧子序列的</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右侧部分和右侧子序列组成，循环不变量成立。如果</a:t>
            </a:r>
            <a:r>
              <a:rPr lang="en-US" altLang="zh-CN" dirty="0">
                <a:latin typeface="微软雅黑" panose="020B0503020204020204" pitchFamily="34" charset="-122"/>
                <a:ea typeface="微软雅黑" panose="020B0503020204020204" pitchFamily="34" charset="-122"/>
              </a:rPr>
              <a:t>A[mid] &lt; A[right]</a:t>
            </a:r>
            <a:r>
              <a:rPr lang="zh-CN" altLang="en-US" dirty="0">
                <a:latin typeface="微软雅黑" panose="020B0503020204020204" pitchFamily="34" charset="-122"/>
                <a:ea typeface="微软雅黑" panose="020B0503020204020204" pitchFamily="34" charset="-122"/>
              </a:rPr>
              <a:t>，那么当前中点位置元素在右端点所在的严格升序子序列中。最小值可能为</a:t>
            </a:r>
            <a:r>
              <a:rPr lang="en-US" altLang="zh-CN" dirty="0">
                <a:latin typeface="微软雅黑" panose="020B0503020204020204" pitchFamily="34" charset="-122"/>
                <a:ea typeface="微软雅黑" panose="020B0503020204020204" pitchFamily="34" charset="-122"/>
              </a:rPr>
              <a:t>A[mid]</a:t>
            </a:r>
            <a:r>
              <a:rPr lang="zh-CN" altLang="en-US" dirty="0">
                <a:latin typeface="微软雅黑" panose="020B0503020204020204" pitchFamily="34" charset="-122"/>
                <a:ea typeface="微软雅黑" panose="020B0503020204020204" pitchFamily="34" charset="-122"/>
              </a:rPr>
              <a:t>，也可能在该子序列的</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左侧。进一步当前考察数组中含</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的左侧部分，由当前数组的左侧子序列和右侧子序列的含</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的左侧部分组成，循环不变量成立。</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终止</a:t>
            </a:r>
            <a:r>
              <a:rPr lang="zh-CN" altLang="en-US" dirty="0">
                <a:latin typeface="微软雅黑" panose="020B0503020204020204" pitchFamily="34" charset="-122"/>
                <a:ea typeface="微软雅黑" panose="020B0503020204020204" pitchFamily="34" charset="-122"/>
              </a:rPr>
              <a:t>：当前考察数组</a:t>
            </a:r>
            <a:r>
              <a:rPr lang="en-US" altLang="zh-CN" dirty="0">
                <a:latin typeface="微软雅黑" panose="020B0503020204020204" pitchFamily="34" charset="-122"/>
                <a:ea typeface="微软雅黑" panose="020B0503020204020204" pitchFamily="34" charset="-122"/>
              </a:rPr>
              <a:t>left == right</a:t>
            </a:r>
            <a:r>
              <a:rPr lang="zh-CN" altLang="en-US" dirty="0">
                <a:latin typeface="微软雅黑" panose="020B0503020204020204" pitchFamily="34" charset="-122"/>
                <a:ea typeface="微软雅黑" panose="020B0503020204020204" pitchFamily="34" charset="-122"/>
              </a:rPr>
              <a:t>，循环不变量保持成立，当前考察数组中的唯一元素即为数组的最小值。</a:t>
            </a:r>
          </a:p>
        </p:txBody>
      </p:sp>
    </p:spTree>
    <p:extLst>
      <p:ext uri="{BB962C8B-B14F-4D97-AF65-F5344CB8AC3E}">
        <p14:creationId xmlns:p14="http://schemas.microsoft.com/office/powerpoint/2010/main" val="24761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D311EC-DC26-4A4B-82D9-6E3120F9E436}"/>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文本框 2">
            <a:extLst>
              <a:ext uri="{FF2B5EF4-FFF2-40B4-BE49-F238E27FC236}">
                <a16:creationId xmlns:a16="http://schemas.microsoft.com/office/drawing/2014/main" id="{6437FA22-8E7F-4FE5-A2D1-7C7837AC230F}"/>
              </a:ext>
            </a:extLst>
          </p:cNvPr>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60960272-8046-4349-9DA0-7B19A3B4474A}"/>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A7B4431-B4A7-4DAD-AA21-4F4AC252E5A5}"/>
              </a:ext>
            </a:extLst>
          </p:cNvPr>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4835AD6-2EDF-4B55-B2A3-C4F9BAE66031}"/>
              </a:ext>
            </a:extLst>
          </p:cNvPr>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6991BCB-9928-4D91-A326-BD6566799233}"/>
              </a:ext>
            </a:extLst>
          </p:cNvPr>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779B683-8E7F-4F7F-9328-3759A4A00953}"/>
              </a:ext>
            </a:extLst>
          </p:cNvPr>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DE0082-6F79-4DE1-907C-213CFA071E9B}"/>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F4F93A3C-92E8-4D28-A340-119509C8B93D}"/>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1905702-9B2C-484F-9EE0-F5AE86436F37}"/>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6E8114D-1B87-478F-B427-659CCDE2BD24}"/>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8A5A6C9-D25E-49CB-803E-5BC51E6BE6FC}"/>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D4C8C28-99D6-4AC1-88CE-5174A2633B62}"/>
              </a:ext>
            </a:extLst>
          </p:cNvPr>
          <p:cNvSpPr/>
          <p:nvPr/>
        </p:nvSpPr>
        <p:spPr>
          <a:xfrm>
            <a:off x="179443" y="1562130"/>
            <a:ext cx="8785114" cy="4524315"/>
          </a:xfrm>
          <a:prstGeom prst="rect">
            <a:avLst/>
          </a:prstGeom>
        </p:spPr>
        <p:txBody>
          <a:bodyPr wrap="square">
            <a:spAutoFit/>
          </a:bodyPr>
          <a:lstStyle/>
          <a:p>
            <a:r>
              <a:rPr lang="zh-CN" altLang="en-US" dirty="0"/>
              <a:t>//递归写法</a:t>
            </a:r>
          </a:p>
          <a:p>
            <a:r>
              <a:rPr lang="zh-CN" altLang="en-US" dirty="0"/>
              <a:t>class Solution {</a:t>
            </a:r>
          </a:p>
          <a:p>
            <a:r>
              <a:rPr lang="zh-CN" altLang="en-US" dirty="0"/>
              <a:t>    public int findMin(int[] nums) {</a:t>
            </a:r>
          </a:p>
          <a:p>
            <a:r>
              <a:rPr lang="zh-CN" altLang="en-US" dirty="0"/>
              <a:t>        return func(nums, 0, nums.length - 1);</a:t>
            </a:r>
          </a:p>
          <a:p>
            <a:r>
              <a:rPr lang="zh-CN" altLang="en-US" dirty="0"/>
              <a:t>    }</a:t>
            </a:r>
          </a:p>
          <a:p>
            <a:r>
              <a:rPr lang="zh-CN" altLang="en-US" dirty="0"/>
              <a:t>    public static int func(int[] nums, int l, int r) {</a:t>
            </a:r>
          </a:p>
          <a:p>
            <a:r>
              <a:rPr lang="zh-CN" altLang="en-US" dirty="0"/>
              <a:t>        if (l == r)</a:t>
            </a:r>
          </a:p>
          <a:p>
            <a:r>
              <a:rPr lang="zh-CN" altLang="en-US" dirty="0"/>
              <a:t>            return nums[l];</a:t>
            </a:r>
          </a:p>
          <a:p>
            <a:r>
              <a:rPr lang="zh-CN" altLang="en-US" dirty="0"/>
              <a:t>        int mid = l + (r - l) / 2;</a:t>
            </a:r>
          </a:p>
          <a:p>
            <a:r>
              <a:rPr lang="zh-CN" altLang="en-US" dirty="0"/>
              <a:t>        if (nums[mid] &gt; nums[r])</a:t>
            </a:r>
          </a:p>
          <a:p>
            <a:r>
              <a:rPr lang="zh-CN" altLang="en-US" dirty="0"/>
              <a:t>            return func(nums, mid + 1, r);</a:t>
            </a:r>
          </a:p>
          <a:p>
            <a:r>
              <a:rPr lang="zh-CN" altLang="en-US" dirty="0"/>
              <a:t>        else</a:t>
            </a:r>
          </a:p>
          <a:p>
            <a:r>
              <a:rPr lang="zh-CN" altLang="en-US" dirty="0"/>
              <a:t>            return func(nums, l, mid);</a:t>
            </a:r>
          </a:p>
          <a:p>
            <a:r>
              <a:rPr lang="zh-CN" altLang="en-US" dirty="0"/>
              <a:t>    }</a:t>
            </a:r>
          </a:p>
          <a:p>
            <a:r>
              <a:rPr lang="zh-CN" altLang="en-US" dirty="0"/>
              <a:t>}</a:t>
            </a:r>
          </a:p>
          <a:p>
            <a:endParaRPr lang="zh-CN" altLang="en-US" dirty="0"/>
          </a:p>
        </p:txBody>
      </p:sp>
      <p:sp>
        <p:nvSpPr>
          <p:cNvPr id="15" name="矩形 14">
            <a:extLst>
              <a:ext uri="{FF2B5EF4-FFF2-40B4-BE49-F238E27FC236}">
                <a16:creationId xmlns:a16="http://schemas.microsoft.com/office/drawing/2014/main" id="{27400D49-F707-4E43-9A9D-19FEC156A639}"/>
              </a:ext>
            </a:extLst>
          </p:cNvPr>
          <p:cNvSpPr/>
          <p:nvPr/>
        </p:nvSpPr>
        <p:spPr>
          <a:xfrm>
            <a:off x="5076825" y="1557198"/>
            <a:ext cx="4572000" cy="3970318"/>
          </a:xfrm>
          <a:prstGeom prst="rect">
            <a:avLst/>
          </a:prstGeom>
        </p:spPr>
        <p:txBody>
          <a:bodyPr>
            <a:spAutoFit/>
          </a:bodyPr>
          <a:lstStyle/>
          <a:p>
            <a:r>
              <a:rPr lang="zh-CN" altLang="en-US" dirty="0"/>
              <a:t>//非递归写法</a:t>
            </a:r>
          </a:p>
          <a:p>
            <a:r>
              <a:rPr lang="zh-CN" altLang="en-US" dirty="0"/>
              <a:t>class Solution {</a:t>
            </a:r>
          </a:p>
          <a:p>
            <a:r>
              <a:rPr lang="zh-CN" altLang="en-US" dirty="0"/>
              <a:t>    public int findMin(int[] nums) {</a:t>
            </a:r>
          </a:p>
          <a:p>
            <a:r>
              <a:rPr lang="zh-CN" altLang="en-US" dirty="0"/>
              <a:t>        int l = 0, r = nums.length - 1;</a:t>
            </a:r>
          </a:p>
          <a:p>
            <a:r>
              <a:rPr lang="zh-CN" altLang="en-US" dirty="0"/>
              <a:t>        while (l &lt; r) {</a:t>
            </a:r>
          </a:p>
          <a:p>
            <a:r>
              <a:rPr lang="zh-CN" altLang="en-US" dirty="0"/>
              <a:t>            int mid = l + (r - l) / 2;</a:t>
            </a:r>
          </a:p>
          <a:p>
            <a:r>
              <a:rPr lang="zh-CN" altLang="en-US" dirty="0"/>
              <a:t>            if (nums[mid] &gt; nums[r])</a:t>
            </a:r>
          </a:p>
          <a:p>
            <a:r>
              <a:rPr lang="zh-CN" altLang="en-US" dirty="0"/>
              <a:t>                l = mid + 1;</a:t>
            </a:r>
          </a:p>
          <a:p>
            <a:r>
              <a:rPr lang="zh-CN" altLang="en-US" dirty="0"/>
              <a:t>            else</a:t>
            </a:r>
          </a:p>
          <a:p>
            <a:r>
              <a:rPr lang="zh-CN" altLang="en-US" dirty="0"/>
              <a:t>                r = mid;</a:t>
            </a:r>
          </a:p>
          <a:p>
            <a:r>
              <a:rPr lang="zh-CN" altLang="en-US" dirty="0"/>
              <a:t>        }</a:t>
            </a:r>
          </a:p>
          <a:p>
            <a:r>
              <a:rPr lang="zh-CN" altLang="en-US" dirty="0"/>
              <a:t>        return nums[l];</a:t>
            </a:r>
          </a:p>
          <a:p>
            <a:r>
              <a:rPr lang="zh-CN" altLang="en-US" dirty="0"/>
              <a:t>    }</a:t>
            </a:r>
          </a:p>
          <a:p>
            <a:r>
              <a:rPr lang="zh-CN" altLang="en-US" dirty="0"/>
              <a:t>}</a:t>
            </a:r>
          </a:p>
        </p:txBody>
      </p:sp>
      <p:sp>
        <p:nvSpPr>
          <p:cNvPr id="16" name="矩形 15">
            <a:extLst>
              <a:ext uri="{FF2B5EF4-FFF2-40B4-BE49-F238E27FC236}">
                <a16:creationId xmlns:a16="http://schemas.microsoft.com/office/drawing/2014/main" id="{9A2D9FA4-1DA2-499F-99EE-9D0FAB49971F}"/>
              </a:ext>
            </a:extLst>
          </p:cNvPr>
          <p:cNvSpPr/>
          <p:nvPr/>
        </p:nvSpPr>
        <p:spPr>
          <a:xfrm>
            <a:off x="5437499" y="2695575"/>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3147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923330"/>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问题描述：</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给定一个二叉树，假设边的长度是</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。求解二叉树中任意两节点间距离的最大值。每个</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TreeNode</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有三个值分别是</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Value</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，指向左子树的指针和指向右子树的指针。输入是树的根节点。</a:t>
            </a:r>
            <a:endParaRPr kumimoji="0" lang="zh-CN" altLang="en-US" sz="1800" b="0" i="0" u="none" strike="noStrike" kern="1200" cap="none" spc="0" normalizeH="0" baseline="0" noProof="0" dirty="0">
              <a:ln>
                <a:noFill/>
              </a:ln>
              <a:solidFill>
                <a:srgbClr val="666666"/>
              </a:solidFill>
              <a:effectLst/>
              <a:uLnTx/>
              <a:uFillTx/>
              <a:latin typeface="微软雅黑"/>
              <a:ea typeface="微软雅黑"/>
              <a:cs typeface="+mn-cs"/>
            </a:endParaRPr>
          </a:p>
        </p:txBody>
      </p:sp>
      <p:sp>
        <p:nvSpPr>
          <p:cNvPr id="18" name="矩形 17"/>
          <p:cNvSpPr/>
          <p:nvPr/>
        </p:nvSpPr>
        <p:spPr>
          <a:xfrm>
            <a:off x="142500" y="1681802"/>
            <a:ext cx="9001495"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输       入：</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一个二叉树的根节点</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输       出：距离</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最大值</a:t>
            </a:r>
          </a:p>
        </p:txBody>
      </p:sp>
      <p:sp>
        <p:nvSpPr>
          <p:cNvPr id="20" name="矩形 19"/>
          <p:cNvSpPr/>
          <p:nvPr/>
        </p:nvSpPr>
        <p:spPr>
          <a:xfrm>
            <a:off x="142500" y="2743769"/>
            <a:ext cx="8854851" cy="1754326"/>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分  析：</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考虑特殊情况，当节点数为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时，最大距离为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当输入的二叉树是一颗</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完全二叉树</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时，最大距离等于</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左子树的树高</a:t>
            </a:r>
            <a:r>
              <a:rPr kumimoji="0" lang="en-US" altLang="zh-CN"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右子树的树高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当输入的二叉树是一颗</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不均衡的二叉树</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时，例如</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root</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节点的左子树是一颗深度为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h(h&gt;2)</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的满二叉树，而右子树只有一个节点，此时的最大距离等于左子树的最大距离</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将上述规律形式化表示：</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maxDistance = Max{(depth</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depth</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maxDistance</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maxDistance</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6" name="矩形 35"/>
          <p:cNvSpPr/>
          <p:nvPr/>
        </p:nvSpPr>
        <p:spPr>
          <a:xfrm>
            <a:off x="132806" y="4991889"/>
            <a:ext cx="9001495"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复  杂  度：</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不管树的形状，每个树节点都将遍历地访问一次，且仅访问一次。因此时间复杂度是</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O(n)</a:t>
            </a:r>
          </a:p>
        </p:txBody>
      </p:sp>
    </p:spTree>
    <p:extLst>
      <p:ext uri="{BB962C8B-B14F-4D97-AF65-F5344CB8AC3E}">
        <p14:creationId xmlns:p14="http://schemas.microsoft.com/office/powerpoint/2010/main" val="8901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28560" y="1124550"/>
            <a:ext cx="7753590" cy="7708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nSpc>
                <a:spcPct val="90000"/>
              </a:lnSpc>
            </a:pPr>
            <a:r>
              <a:rPr lang="en-US" sz="2700" spc="-1">
                <a:solidFill>
                  <a:srgbClr val="000000"/>
                </a:solidFill>
                <a:latin typeface="等线 Light"/>
              </a:rPr>
              <a:t>观察与分析</a:t>
            </a:r>
            <a:endParaRPr lang="en-US" sz="2700" spc="-1">
              <a:latin typeface="Arial"/>
            </a:endParaRPr>
          </a:p>
        </p:txBody>
      </p:sp>
      <p:sp>
        <p:nvSpPr>
          <p:cNvPr id="89" name="CustomShape 2"/>
          <p:cNvSpPr/>
          <p:nvPr/>
        </p:nvSpPr>
        <p:spPr>
          <a:xfrm>
            <a:off x="628560" y="2006640"/>
            <a:ext cx="7886160" cy="32629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fontScale="92500" lnSpcReduction="10000"/>
          </a:bodyPr>
          <a:lstStyle/>
          <a:p>
            <a:pPr marL="171450" indent="-170910">
              <a:lnSpc>
                <a:spcPct val="90000"/>
              </a:lnSpc>
              <a:spcBef>
                <a:spcPts val="751"/>
              </a:spcBef>
              <a:buClr>
                <a:srgbClr val="000000"/>
              </a:buClr>
              <a:buFont typeface="Arial"/>
              <a:buChar char="•"/>
            </a:pPr>
            <a:r>
              <a:rPr lang="en-US" sz="2100" spc="-1">
                <a:solidFill>
                  <a:srgbClr val="000000"/>
                </a:solidFill>
                <a:latin typeface="等线"/>
              </a:rPr>
              <a:t>当树只有一个节点时，距离为0.</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当树只有1个叶子节点时，距离为1.</a:t>
            </a:r>
            <a:endParaRPr lang="en-US" sz="210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当树不止一个叶子节点时：</a:t>
            </a:r>
            <a:endParaRPr lang="en-US" sz="2100" spc="-1">
              <a:latin typeface="Arial"/>
            </a:endParaRPr>
          </a:p>
          <a:p>
            <a:pPr marL="514350" lvl="1" indent="-170910">
              <a:lnSpc>
                <a:spcPct val="90000"/>
              </a:lnSpc>
              <a:spcBef>
                <a:spcPts val="374"/>
              </a:spcBef>
              <a:buClr>
                <a:srgbClr val="000000"/>
              </a:buClr>
              <a:buFont typeface="Arial"/>
              <a:buChar char="•"/>
            </a:pPr>
            <a:r>
              <a:rPr lang="en-US" spc="-1">
                <a:solidFill>
                  <a:srgbClr val="000000"/>
                </a:solidFill>
                <a:latin typeface="等线"/>
              </a:rPr>
              <a:t>该树必定有子树</a:t>
            </a:r>
            <a:endParaRPr lang="en-US" spc="-1">
              <a:latin typeface="Arial"/>
            </a:endParaRPr>
          </a:p>
          <a:p>
            <a:pPr marL="514350" lvl="1" indent="-170910">
              <a:lnSpc>
                <a:spcPct val="90000"/>
              </a:lnSpc>
              <a:spcBef>
                <a:spcPts val="374"/>
              </a:spcBef>
              <a:buClr>
                <a:srgbClr val="000000"/>
              </a:buClr>
              <a:buFont typeface="Arial"/>
              <a:buChar char="•"/>
            </a:pPr>
            <a:r>
              <a:rPr lang="en-US" spc="-1">
                <a:solidFill>
                  <a:srgbClr val="000000"/>
                </a:solidFill>
                <a:latin typeface="等线"/>
              </a:rPr>
              <a:t>则任意两点最大距离是以下三种情况中的最大值</a:t>
            </a:r>
            <a:endParaRPr lang="en-US" spc="-1">
              <a:latin typeface="Arial"/>
            </a:endParaRPr>
          </a:p>
          <a:p>
            <a:pPr marL="857250" lvl="2" indent="-170910">
              <a:lnSpc>
                <a:spcPct val="90000"/>
              </a:lnSpc>
              <a:spcBef>
                <a:spcPts val="374"/>
              </a:spcBef>
              <a:buClr>
                <a:srgbClr val="000000"/>
              </a:buClr>
              <a:buFont typeface="Arial"/>
              <a:buChar char="•"/>
            </a:pPr>
            <a:r>
              <a:rPr lang="en-US" sz="1500" spc="-1">
                <a:solidFill>
                  <a:srgbClr val="000000"/>
                </a:solidFill>
                <a:latin typeface="等线"/>
              </a:rPr>
              <a:t>经过根节点的两个节点的最大距离</a:t>
            </a:r>
            <a:endParaRPr lang="en-US" sz="1500" spc="-1">
              <a:latin typeface="Arial"/>
            </a:endParaRPr>
          </a:p>
          <a:p>
            <a:pPr marL="1200150" lvl="3" indent="-170910">
              <a:lnSpc>
                <a:spcPct val="90000"/>
              </a:lnSpc>
              <a:spcBef>
                <a:spcPts val="374"/>
              </a:spcBef>
              <a:buClr>
                <a:srgbClr val="000000"/>
              </a:buClr>
              <a:buFont typeface="Arial"/>
              <a:buChar char="•"/>
            </a:pPr>
            <a:r>
              <a:rPr lang="en-US" sz="1350" spc="-1">
                <a:solidFill>
                  <a:srgbClr val="000000"/>
                </a:solidFill>
                <a:latin typeface="等线"/>
              </a:rPr>
              <a:t>该距离实际为该树的左子树高度和右子树高度之和</a:t>
            </a:r>
            <a:endParaRPr lang="en-US" sz="1350" spc="-1">
              <a:latin typeface="Arial"/>
            </a:endParaRPr>
          </a:p>
          <a:p>
            <a:pPr marL="857250" lvl="2" indent="-170910">
              <a:lnSpc>
                <a:spcPct val="90000"/>
              </a:lnSpc>
              <a:spcBef>
                <a:spcPts val="374"/>
              </a:spcBef>
              <a:buClr>
                <a:srgbClr val="000000"/>
              </a:buClr>
              <a:buFont typeface="Arial"/>
              <a:buChar char="•"/>
            </a:pPr>
            <a:r>
              <a:rPr lang="en-US" sz="1500" spc="-1">
                <a:solidFill>
                  <a:srgbClr val="000000"/>
                </a:solidFill>
                <a:latin typeface="等线"/>
              </a:rPr>
              <a:t> 左子树中任意两点的最大距离</a:t>
            </a:r>
            <a:endParaRPr lang="en-US" sz="1500" spc="-1">
              <a:latin typeface="Arial"/>
            </a:endParaRPr>
          </a:p>
          <a:p>
            <a:pPr marL="1200150" lvl="3" indent="-170910">
              <a:lnSpc>
                <a:spcPct val="90000"/>
              </a:lnSpc>
              <a:spcBef>
                <a:spcPts val="374"/>
              </a:spcBef>
              <a:buClr>
                <a:srgbClr val="000000"/>
              </a:buClr>
              <a:buFont typeface="Arial"/>
              <a:buChar char="•"/>
            </a:pPr>
            <a:r>
              <a:rPr lang="en-US" sz="1350" spc="-1">
                <a:solidFill>
                  <a:srgbClr val="000000"/>
                </a:solidFill>
                <a:latin typeface="等线"/>
              </a:rPr>
              <a:t>变为原问题规模一半的子问题	</a:t>
            </a:r>
            <a:endParaRPr lang="en-US" sz="1350" spc="-1">
              <a:latin typeface="Arial"/>
            </a:endParaRPr>
          </a:p>
          <a:p>
            <a:pPr marL="857250" lvl="2" indent="-170910">
              <a:lnSpc>
                <a:spcPct val="90000"/>
              </a:lnSpc>
              <a:spcBef>
                <a:spcPts val="374"/>
              </a:spcBef>
              <a:buClr>
                <a:srgbClr val="000000"/>
              </a:buClr>
              <a:buFont typeface="Arial"/>
              <a:buChar char="•"/>
            </a:pPr>
            <a:r>
              <a:rPr lang="en-US" sz="1500" spc="-1">
                <a:solidFill>
                  <a:srgbClr val="000000"/>
                </a:solidFill>
                <a:latin typeface="等线"/>
              </a:rPr>
              <a:t> 右子树中任意两点的最大距离</a:t>
            </a:r>
            <a:endParaRPr lang="en-US" sz="1500" spc="-1">
              <a:latin typeface="Arial"/>
            </a:endParaRPr>
          </a:p>
          <a:p>
            <a:pPr marL="1200150" lvl="3" indent="-170910">
              <a:lnSpc>
                <a:spcPct val="90000"/>
              </a:lnSpc>
              <a:spcBef>
                <a:spcPts val="374"/>
              </a:spcBef>
              <a:buClr>
                <a:srgbClr val="000000"/>
              </a:buClr>
              <a:buFont typeface="Arial"/>
              <a:buChar char="•"/>
            </a:pPr>
            <a:r>
              <a:rPr lang="en-US" sz="1350" spc="-1">
                <a:solidFill>
                  <a:srgbClr val="000000"/>
                </a:solidFill>
                <a:latin typeface="等线"/>
              </a:rPr>
              <a:t>变为原问题规模一半的子问题</a:t>
            </a:r>
            <a:endParaRPr lang="en-US" sz="1350" spc="-1">
              <a:latin typeface="Arial"/>
            </a:endParaRPr>
          </a:p>
          <a:p>
            <a:pPr marL="171450" indent="-170910">
              <a:lnSpc>
                <a:spcPct val="90000"/>
              </a:lnSpc>
              <a:spcBef>
                <a:spcPts val="751"/>
              </a:spcBef>
              <a:buClr>
                <a:srgbClr val="000000"/>
              </a:buClr>
              <a:buFont typeface="Arial"/>
              <a:buChar char="•"/>
            </a:pPr>
            <a:r>
              <a:rPr lang="en-US" sz="2100" spc="-1">
                <a:solidFill>
                  <a:srgbClr val="000000"/>
                </a:solidFill>
                <a:latin typeface="等线"/>
              </a:rPr>
              <a:t>从思路中可以看出，需要求任意子树的高度，可以提前计算.</a:t>
            </a:r>
            <a:endParaRPr lang="en-US" sz="21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36330" y="774870"/>
            <a:ext cx="8671339" cy="2616101"/>
          </a:xfrm>
          <a:prstGeom prst="rect">
            <a:avLst/>
          </a:prstGeom>
        </p:spPr>
        <p:txBody>
          <a:bodyPr wrap="square" anchor="t">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endParaRPr lang="en-US" altLang="zh-CN"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循环不变量</a:t>
            </a:r>
            <a:r>
              <a:rPr lang="zh-CN" altLang="en-US" dirty="0">
                <a:latin typeface="微软雅黑" panose="020B0503020204020204" pitchFamily="34" charset="-122"/>
                <a:ea typeface="微软雅黑" panose="020B0503020204020204" pitchFamily="34" charset="-122"/>
              </a:rPr>
              <a:t>：整棵树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的节点距离最大值在以各个节点为根节点的子树的节点距离最大值中取得。每棵子树的节点距离最大值，可以通过其左侧距离最大值和右侧距离最大值计算获得（求和）。每棵子树的左（右）侧距离最大值，可以通过其左（右）子树两侧最大距离中较大的一个加</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获得。每棵子树的空子树对应的距离最大值为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初始化</a:t>
            </a:r>
            <a:r>
              <a:rPr lang="zh-CN" altLang="en-US" dirty="0">
                <a:latin typeface="微软雅黑" panose="020B0503020204020204" pitchFamily="34" charset="-122"/>
                <a:ea typeface="微软雅黑" panose="020B0503020204020204" pitchFamily="34" charset="-122"/>
              </a:rPr>
              <a:t>：整棵树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的节点距离最大值为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，尚未遍历的树视为空树，距离为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，循环不变量成立。</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2209" y="1428452"/>
            <a:ext cx="8671339" cy="4278094"/>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正确性证明</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维护</a:t>
            </a:r>
            <a:r>
              <a:rPr lang="zh-CN" altLang="en-US" dirty="0">
                <a:latin typeface="微软雅黑" panose="020B0503020204020204" pitchFamily="34" charset="-122"/>
                <a:ea typeface="微软雅黑" panose="020B0503020204020204" pitchFamily="34" charset="-122"/>
              </a:rPr>
              <a:t>：如果当前子树为空，则无考察意义，且不影响循环不变量。如果当前子树的左（右）子树为空，对应一侧没有子节点，因此没有有效距离信息（距离为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如果当前子树的左（右）子树非空，则可以递归地探索其左右子树，其左（右）侧最大距离信息可以由左（右）子树的最大距离信息获得，得到“更深”的距离信息之后，加上左（右）子树根节点到当前子树根节点的距离（距离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当前子树，其在左右两侧各有一个“最深”的节点距离信息，则该子树的最大节点距离可以通过一条由两侧“最深”节点出发到达，经过子树根节点的路径计算得到。每一个子树的最大节点距离信息对应了一个经过该子树根节点的路径，根据树的结构，这条路径只能在这个子树中。因此，整棵树的最大节点距离所在路径，必然在每一个节点所在子树的这些路径中。在对树的后序遍历以及节点距离信息更新的过程中，循环不变量成立。</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终止</a:t>
            </a:r>
            <a:r>
              <a:rPr lang="zh-CN" altLang="en-US" dirty="0">
                <a:latin typeface="微软雅黑" panose="020B0503020204020204" pitchFamily="34" charset="-122"/>
                <a:ea typeface="微软雅黑" panose="020B0503020204020204" pitchFamily="34" charset="-122"/>
              </a:rPr>
              <a:t>：完成对树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中所有节点的遍历，最后更新根节点对应的距离信息。在循环不变量成立的前提下，可以获得所有节点为根节点子树的最大节点距离信息。根据这些最大节点距离信息，可以获得整棵树的最大节点距离信息。</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3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3596</Words>
  <Application>Microsoft Office PowerPoint</Application>
  <PresentationFormat>全屏显示(4:3)</PresentationFormat>
  <Paragraphs>291</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CMMI10</vt:lpstr>
      <vt:lpstr>CMR10</vt:lpstr>
      <vt:lpstr>CMR8</vt:lpstr>
      <vt:lpstr>CMSY10</vt:lpstr>
      <vt:lpstr>FandolSong-Bold-Identity-H</vt:lpstr>
      <vt:lpstr>FandolSong-Regular-Identity-H</vt:lpstr>
      <vt:lpstr>LMMono10-Regular-Identity-H</vt:lpstr>
      <vt:lpstr>LMRoman10-Regular-Identity-H</vt:lpstr>
      <vt:lpstr>等线</vt:lpstr>
      <vt:lpstr>等线 Light</vt:lpstr>
      <vt:lpstr>微软雅黑</vt:lpstr>
      <vt:lpstr>Arial</vt:lpstr>
      <vt:lpstr>Calibri</vt:lpstr>
      <vt:lpstr>Calibri Light</vt:lpstr>
      <vt:lpstr>Times New Roman</vt:lpstr>
      <vt:lpstr>Wingdings</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江 旭晖</cp:lastModifiedBy>
  <cp:revision>922</cp:revision>
  <dcterms:created xsi:type="dcterms:W3CDTF">2015-02-19T23:46:49Z</dcterms:created>
  <dcterms:modified xsi:type="dcterms:W3CDTF">2020-01-07T14:30:28Z</dcterms:modified>
</cp:coreProperties>
</file>