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94" r:id="rId4"/>
    <p:sldId id="325" r:id="rId5"/>
    <p:sldId id="317" r:id="rId6"/>
    <p:sldId id="319" r:id="rId7"/>
    <p:sldId id="312" r:id="rId8"/>
    <p:sldId id="326" r:id="rId9"/>
    <p:sldId id="327" r:id="rId10"/>
    <p:sldId id="328" r:id="rId11"/>
    <p:sldId id="308" r:id="rId12"/>
    <p:sldId id="311" r:id="rId1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>
          <p15:clr>
            <a:srgbClr val="A4A3A4"/>
          </p15:clr>
        </p15:guide>
        <p15:guide id="2" pos="5125">
          <p15:clr>
            <a:srgbClr val="A4A3A4"/>
          </p15:clr>
        </p15:guide>
        <p15:guide id="3" pos="1542">
          <p15:clr>
            <a:srgbClr val="A4A3A4"/>
          </p15:clr>
        </p15:guide>
        <p15:guide id="4" orient="horz" pos="1185">
          <p15:clr>
            <a:srgbClr val="A4A3A4"/>
          </p15:clr>
        </p15:guide>
        <p15:guide id="5" orient="horz" pos="2228">
          <p15:clr>
            <a:srgbClr val="A4A3A4"/>
          </p15:clr>
        </p15:guide>
        <p15:guide id="6" orient="horz" pos="32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174AB"/>
    <a:srgbClr val="92D14F"/>
    <a:srgbClr val="666666"/>
    <a:srgbClr val="BFC0C0"/>
    <a:srgbClr val="9F9D9A"/>
    <a:srgbClr val="0A377B"/>
    <a:srgbClr val="000000"/>
    <a:srgbClr val="083F8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984" y="80"/>
      </p:cViewPr>
      <p:guideLst>
        <p:guide orient="horz" pos="2409"/>
        <p:guide pos="5125"/>
        <p:guide pos="1542"/>
        <p:guide orient="horz" pos="1185"/>
        <p:guide orient="horz" pos="2228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7/1/2020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7/1/2020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7/1/2020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7/1/2020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7/1/2020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7/1/2020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7/1/2020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7/1/2020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7/1/2020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7/1/2020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7/1/2020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7/1/2020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7/1/2020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7/1/2020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7/1/2020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7/1/2020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7/1/2020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7/1/2020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7/1/2020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7/1/2020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7/1/2020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7/1/2020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1">
              <a:rPr lang="zh-HK" altLang="en-US" smtClean="0"/>
              <a:t>7/1/2020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7/1/2020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0113" y="2598231"/>
            <a:ext cx="79620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算法设计作业答疑</a:t>
            </a:r>
            <a:endParaRPr lang="en-US" altLang="zh-CN" sz="7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贪心策略部分</a:t>
            </a:r>
            <a:endParaRPr lang="en-US" altLang="zh-CN" sz="44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3944" y="576382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itchFamily="34" charset="-122"/>
                <a:ea typeface="微软雅黑" pitchFamily="34" charset="-122"/>
              </a:rPr>
              <a:t>授课老师</a:t>
            </a:r>
            <a:endParaRPr lang="zh-HK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335" y="576382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卜东波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国科大横式cuti"/>
          <p:cNvPicPr/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4288"/>
            <a:ext cx="4610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一个自然数数列是否能作为一个简单无向图的节点的度。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360271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入：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一个自然数数组</a:t>
            </a:r>
            <a:endParaRPr lang="zh-CN" altLang="en-US" sz="160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是/否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500" y="1931388"/>
            <a:ext cx="8854851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       察：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去掉一个节点是，图中节点度的变化。在保持图中节点度不变的情况下，改变图的结构。</a:t>
            </a:r>
          </a:p>
          <a:p>
            <a:endParaRPr lang="zh-CN" altLang="en-US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5" y="2594773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n^2，n为数列的长度。(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 n^2)</a:t>
            </a:r>
          </a:p>
        </p:txBody>
      </p:sp>
      <p:sp>
        <p:nvSpPr>
          <p:cNvPr id="37" name="矩形 36"/>
          <p:cNvSpPr/>
          <p:nvPr/>
        </p:nvSpPr>
        <p:spPr>
          <a:xfrm>
            <a:off x="121627" y="3031301"/>
            <a:ext cx="7008794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  确  性：</a:t>
            </a:r>
            <a:r>
              <a:rPr lang="en-US" dirty="0">
                <a:solidFill>
                  <a:srgbClr val="000000"/>
                </a:solidFill>
              </a:rPr>
              <a:t>Havel-Hakimi </a:t>
            </a:r>
            <a:r>
              <a:rPr lang="zh-CN" altLang="en-US">
                <a:solidFill>
                  <a:srgbClr val="000000"/>
                </a:solidFill>
                <a:latin typeface="Calibri"/>
                <a:cs typeface="Calibri"/>
              </a:rPr>
              <a:t>定理</a:t>
            </a:r>
            <a:endParaRPr lang="zh-CN" altLang="en-US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08E28B31-09FA-42DA-AD1B-8235EC79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8" y="3399795"/>
            <a:ext cx="8467646" cy="7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判断一个字符串是否是另一个字符串的子序列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497" y="1110010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和字符串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t=“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abcdce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20" name="矩形 19"/>
          <p:cNvSpPr/>
          <p:nvPr/>
        </p:nvSpPr>
        <p:spPr>
          <a:xfrm>
            <a:off x="142500" y="2205710"/>
            <a:ext cx="8854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       察：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中每个字符，优先贪心地匹配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中最先出现的字符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2496" y="2672166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       法：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使用两个指针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sPtr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tPtr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分别指向两个字符串，当前字符匹配上，两个指针同时后移一位，否则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tPtr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后移一位，最后判断是否将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匹配完成。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497" y="3832081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m+n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的长度。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1452604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的子序列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BFB78D8-063F-45C4-8500-5AAF2AF07475}"/>
                  </a:ext>
                </a:extLst>
              </p:cNvPr>
              <p:cNvSpPr/>
              <p:nvPr/>
            </p:nvSpPr>
            <p:spPr>
              <a:xfrm>
                <a:off x="142497" y="4398381"/>
                <a:ext cx="8966582" cy="987193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  确  性：S(s[i:], t[i:]) = S(s[i + 1:], t[i + 1:]) if s[i] == t[i] else S(s[i:], t[i + 1])</a:t>
                </a:r>
                <a:endParaRPr lang="en-US" altLang="zh-CN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solidFill>
                      <a:srgbClr val="666666"/>
                    </a:solidFill>
                    <a:ea typeface="微软雅黑" panose="020B0503020204020204" pitchFamily="34" charset="-122"/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:]</m:t>
                        </m:r>
                      </m:e>
                    </m:d>
                    <m:r>
                      <a:rPr lang="en-US" altLang="zh-CN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+1: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+1: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  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&amp;</m:t>
                            </m:r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: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+1: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  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≠</m:t>
                            </m:r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[</m:t>
                            </m:r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BFB78D8-063F-45C4-8500-5AAF2AF07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7" y="4398381"/>
                <a:ext cx="8966582" cy="987193"/>
              </a:xfrm>
              <a:prstGeom prst="rect">
                <a:avLst/>
              </a:prstGeom>
              <a:blipFill>
                <a:blip r:embed="rId2"/>
                <a:stretch>
                  <a:fillRect l="-544" t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1BD40A1-9265-4C54-BD56-B760DC18F3F6}"/>
              </a:ext>
            </a:extLst>
          </p:cNvPr>
          <p:cNvSpPr txBox="1"/>
          <p:nvPr/>
        </p:nvSpPr>
        <p:spPr>
          <a:xfrm>
            <a:off x="1375525" y="4402266"/>
            <a:ext cx="758010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 dirty="0">
              <a:latin typeface="宋体"/>
              <a:ea typeface="宋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3965C8-0163-4E3B-8EA3-A57150F5C9E1}"/>
              </a:ext>
            </a:extLst>
          </p:cNvPr>
          <p:cNvSpPr/>
          <p:nvPr/>
        </p:nvSpPr>
        <p:spPr>
          <a:xfrm>
            <a:off x="142505" y="3356413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       意：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复杂度中的字符若非题中出现或很直观，需要说明其含义。</a:t>
            </a:r>
          </a:p>
        </p:txBody>
      </p:sp>
    </p:spTree>
    <p:extLst>
      <p:ext uri="{BB962C8B-B14F-4D97-AF65-F5344CB8AC3E}">
        <p14:creationId xmlns:p14="http://schemas.microsoft.com/office/powerpoint/2010/main" val="413993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872" y="100310"/>
            <a:ext cx="1280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403317" y="93911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762923" y="93911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94694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0425" y="743158"/>
            <a:ext cx="7789026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问题描述：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charset="-122"/>
                <a:ea typeface="宋体" charset="-122"/>
              </a:rPr>
              <a:t>一条直线上有N只猴子，N根香蕉。猴子每一步可以向左或向右移动一步。每只猴子只拿一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宋体" charset="-122"/>
                <a:ea typeface="宋体" charset="-122"/>
              </a:rPr>
              <a:t>根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charset="-122"/>
                <a:ea typeface="宋体" charset="-122"/>
              </a:rPr>
              <a:t>香蕉，每条香蕉只能给一只猴子。求猴子与香蕉的匹配，使得尽快使得所有猴子都有香蕉。</a:t>
            </a:r>
          </a:p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输      入：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两个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charset="-122"/>
                <a:ea typeface="宋体" charset="-122"/>
              </a:rPr>
              <a:t>整数数组，长度均为N。代表猴子与香蕉的位置。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输      出：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整数，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charset="-122"/>
                <a:ea typeface="宋体" charset="-122"/>
              </a:rPr>
              <a:t>最小时间。</a:t>
            </a:r>
          </a:p>
        </p:txBody>
      </p:sp>
      <p:sp>
        <p:nvSpPr>
          <p:cNvPr id="2" name="矩形 1"/>
          <p:cNvSpPr/>
          <p:nvPr/>
        </p:nvSpPr>
        <p:spPr>
          <a:xfrm>
            <a:off x="135430" y="2579557"/>
            <a:ext cx="88548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观       察：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从两只猴子开始。猴子的路径最好不要有交叉。</a:t>
            </a:r>
          </a:p>
        </p:txBody>
      </p:sp>
      <p:sp>
        <p:nvSpPr>
          <p:cNvPr id="3" name="矩形 2"/>
          <p:cNvSpPr/>
          <p:nvPr/>
        </p:nvSpPr>
        <p:spPr>
          <a:xfrm>
            <a:off x="133357" y="2948889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算       法：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将猴子和香蕉分别按位置排序。第一个猴子拿第一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香蕉，第二个猴子拿第二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香蕉，依此类推。</a:t>
            </a:r>
          </a:p>
        </p:txBody>
      </p:sp>
      <p:sp>
        <p:nvSpPr>
          <p:cNvPr id="4" name="矩形 3"/>
          <p:cNvSpPr/>
          <p:nvPr/>
        </p:nvSpPr>
        <p:spPr>
          <a:xfrm>
            <a:off x="115073" y="3732867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复  杂  度：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O(</a:t>
            </a:r>
            <a:r>
              <a:rPr lang="en-US" altLang="zh-CN" dirty="0" err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nlogn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n为猴子的个数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071" y="4116890"/>
            <a:ext cx="885692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正  确  性：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若不是按照贪心规则分配香蕉，则定会有两只猴子的路径交叉。可以证明这两只猴子交换香蕉后，两只猴子的用时一定小于等于之前的用时。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ksoSlideStyle" descr="#wm#_a_04_210_110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pic>
        <p:nvPicPr>
          <p:cNvPr id="3" name="图片 2" descr="/private/var/mobile/Containers/Data/Application/23EE28A1-FB96-4B6E-9982-86344F3D2DE5/tmp/insert_image_tmp_dir/2019-12-20 20:11:00.456000.png2019-12-20 20:11:00.45600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5" y="205105"/>
            <a:ext cx="9142730" cy="644715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HK" altLang="en-US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问题描述：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决定n个任务J1,J2,…,Jn的顺序。一台服务器和n台PC上能最快的处理完这些任务。任务首先由服务器预处理，之后由PC处理。每个任务互不相关。一台服务器或一台PC同时只能处理一个任务。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42502" y="1681445"/>
            <a:ext cx="9001495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输       入：</a:t>
            </a:r>
            <a:r>
              <a:rPr lang="en-US" altLang="zh-CN" dirty="0" err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两个长度为n的浮点数数列，p和f。分别为n个任务在服务器和PC上需要的处理时间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输       出：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J1,J2,…,Jn的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一个数列</a:t>
            </a:r>
            <a:endParaRPr lang="zh-CN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500" y="2743769"/>
            <a:ext cx="885485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观       察：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总体时间的组成。服务器的工作时间（恒定的）+ 服务器工作完毕后PC所用的时间。若在PC上需要的时间越短，越排在后面。</a:t>
            </a:r>
            <a:endParaRPr lang="en-US" altLang="zh-CN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1398" y="4101272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复  杂  度：</a:t>
            </a:r>
            <a:r>
              <a:rPr lang="en-US" altLang="zh-CN" dirty="0" err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nlogn</a:t>
            </a:r>
          </a:p>
        </p:txBody>
      </p:sp>
      <p:sp>
        <p:nvSpPr>
          <p:cNvPr id="37" name="矩形 36"/>
          <p:cNvSpPr/>
          <p:nvPr/>
        </p:nvSpPr>
        <p:spPr>
          <a:xfrm>
            <a:off x="142504" y="5004841"/>
            <a:ext cx="8671339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正  确  性：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若最后一个任务A的PC处理时间不为最短，将其与之前的一个PC处理时间更短的B排在A后。</a:t>
            </a:r>
            <a:endParaRPr lang="en-US" altLang="zh-CN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398" y="3638404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注       意：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总时间</a:t>
            </a:r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不是</a:t>
            </a:r>
            <a:endParaRPr lang="en-US" altLang="zh-CN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5" descr="图片包含 物体&#10;&#10;已生成高可信度的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62" y="3236286"/>
            <a:ext cx="2733754" cy="110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pic>
        <p:nvPicPr>
          <p:cNvPr id="2" name="图片 1" descr="2019-12-20 18:56:39.186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05"/>
            <a:ext cx="9144000" cy="6447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将绳子剪成不定数量不定长度的小段，使得所有绳子的长度乘积最大</a:t>
            </a:r>
            <a:endParaRPr lang="en-US" altLang="zh-CN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360271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输       入：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绳子长度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n</a:t>
            </a:r>
          </a:p>
        </p:txBody>
      </p:sp>
      <p:sp>
        <p:nvSpPr>
          <p:cNvPr id="20" name="矩形 19"/>
          <p:cNvSpPr/>
          <p:nvPr/>
        </p:nvSpPr>
        <p:spPr>
          <a:xfrm>
            <a:off x="144574" y="2515570"/>
            <a:ext cx="8854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观       察：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尽量剪成很多长度为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的小段</a:t>
            </a:r>
            <a:endParaRPr lang="en-US" altLang="zh-CN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2505" y="2882639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算       法：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n=1,2,3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不用剪，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 n=4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剪成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段或不剪，当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n&gt;=5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时，尽量剪为长度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的小段</a:t>
            </a:r>
            <a:endParaRPr lang="en-US" altLang="zh-CN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5" y="373286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复  杂  度：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O(</a:t>
            </a:r>
            <a:r>
              <a:rPr lang="en-US" altLang="zh-CN" dirty="0" err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logn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，计算快速幂的时间</a:t>
            </a:r>
            <a:endParaRPr lang="en-US" altLang="zh-CN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2503" y="4116890"/>
            <a:ext cx="8856921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正  确  性：</a:t>
            </a:r>
            <a:endParaRPr lang="zh-CN">
              <a:solidFill>
                <a:srgbClr val="000000"/>
              </a:solidFill>
              <a:latin typeface="宋体" charset="-122"/>
              <a:ea typeface="宋体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首先排除长度为1，以及长度大于3的绳子。</a:t>
            </a:r>
            <a:endParaRPr lang="zh-CN">
              <a:latin typeface="宋体" charset="-122"/>
              <a:ea typeface="宋体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尽可能将三个2合并成两个3。（2 x 2 x 2 &lt; 3 x 3)。</a:t>
            </a:r>
            <a:endParaRPr lang="zh-CN">
              <a:latin typeface="宋体" charset="-122"/>
              <a:ea typeface="宋体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2505" y="165525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输       出：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最大的乘积</a:t>
            </a:r>
            <a:endParaRPr lang="en-US" altLang="zh-CN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505" y="3317168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注       意：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绳子的数量不作为输入。复杂度不是O(1)。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一群人乘船渡河，单个人的体重不会超过船的载重，每条船最多载两人并且不能超出船的载重，最少使用多少条船才能让所有人过河。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284659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       入：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，船的载重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，以及人的体重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 2, …, 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574" y="1988579"/>
            <a:ext cx="8854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       察：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让体重大的人尽量和体重小的人凑成对坐船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5" y="2945456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  杂  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为人数，排序复杂度。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2503" y="3337935"/>
            <a:ext cx="7421973" cy="33855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  确  性</a:t>
            </a:r>
            <a:r>
              <a:rPr lang="zh-CN" altLang="en-US" b="1" dirty="0">
                <a:latin typeface="微软雅黑"/>
                <a:ea typeface="微软雅黑"/>
              </a:rPr>
              <a:t>：</a:t>
            </a:r>
            <a:r>
              <a:rPr lang="en-US" altLang="zh-CN" dirty="0">
                <a:latin typeface="微软雅黑"/>
                <a:ea typeface="微软雅黑"/>
              </a:rPr>
              <a:t>ABCD</a:t>
            </a:r>
            <a:r>
              <a:rPr lang="zh-CN" altLang="en-US" dirty="0">
                <a:latin typeface="微软雅黑"/>
                <a:ea typeface="微软雅黑"/>
              </a:rPr>
              <a:t>四人是按体重从大到小排序的，即</a:t>
            </a:r>
            <a:r>
              <a:rPr lang="en-US" altLang="zh-CN" dirty="0">
                <a:latin typeface="微软雅黑"/>
                <a:ea typeface="微软雅黑"/>
              </a:rPr>
              <a:t>P</a:t>
            </a:r>
            <a:r>
              <a:rPr lang="en-US" altLang="zh-CN" baseline="-25000" dirty="0">
                <a:latin typeface="微软雅黑"/>
                <a:ea typeface="微软雅黑"/>
              </a:rPr>
              <a:t>A</a:t>
            </a:r>
            <a:r>
              <a:rPr lang="zh-CN" altLang="en-US" dirty="0">
                <a:latin typeface="微软雅黑"/>
                <a:ea typeface="微软雅黑"/>
              </a:rPr>
              <a:t> &gt;</a:t>
            </a:r>
            <a:r>
              <a:rPr lang="en-US" altLang="zh-CN" dirty="0">
                <a:latin typeface="微软雅黑"/>
                <a:ea typeface="微软雅黑"/>
              </a:rPr>
              <a:t>P</a:t>
            </a:r>
            <a:r>
              <a:rPr lang="en-US" altLang="zh-CN" baseline="-25000" dirty="0">
                <a:latin typeface="微软雅黑"/>
                <a:ea typeface="微软雅黑"/>
              </a:rPr>
              <a:t>B</a:t>
            </a:r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zh-CN" altLang="en-US" dirty="0">
                <a:latin typeface="微软雅黑"/>
                <a:ea typeface="微软雅黑"/>
              </a:rPr>
              <a:t>&gt; </a:t>
            </a:r>
            <a:r>
              <a:rPr lang="en-US" altLang="zh-CN" dirty="0">
                <a:latin typeface="微软雅黑"/>
                <a:ea typeface="微软雅黑"/>
              </a:rPr>
              <a:t>P</a:t>
            </a:r>
            <a:r>
              <a:rPr lang="en-US" altLang="zh-CN" baseline="-25000" dirty="0">
                <a:latin typeface="微软雅黑"/>
                <a:ea typeface="微软雅黑"/>
              </a:rPr>
              <a:t>C</a:t>
            </a:r>
            <a:r>
              <a:rPr lang="zh-CN" altLang="en-US" dirty="0">
                <a:latin typeface="微软雅黑"/>
                <a:ea typeface="微软雅黑"/>
              </a:rPr>
              <a:t> &gt;</a:t>
            </a:r>
            <a:r>
              <a:rPr lang="en-US" altLang="zh-CN" dirty="0">
                <a:latin typeface="微软雅黑"/>
                <a:ea typeface="微软雅黑"/>
              </a:rPr>
              <a:t>P</a:t>
            </a:r>
            <a:r>
              <a:rPr lang="en-US" altLang="zh-CN" baseline="-25000" dirty="0">
                <a:latin typeface="微软雅黑"/>
                <a:ea typeface="微软雅黑"/>
              </a:rPr>
              <a:t>D</a:t>
            </a:r>
            <a:r>
              <a:rPr lang="zh-CN" altLang="en-US" dirty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  <a:p>
            <a:r>
              <a:rPr lang="zh-CN" altLang="en-US" dirty="0">
                <a:latin typeface="微软雅黑"/>
                <a:ea typeface="微软雅黑"/>
              </a:rPr>
              <a:t>某算法</a:t>
            </a:r>
            <a:r>
              <a:rPr lang="en-US" altLang="zh-CN" dirty="0">
                <a:latin typeface="微软雅黑"/>
                <a:ea typeface="微软雅黑"/>
              </a:rPr>
              <a:t>B</a:t>
            </a:r>
            <a:r>
              <a:rPr lang="zh-CN" altLang="en-US" dirty="0">
                <a:latin typeface="微软雅黑"/>
                <a:ea typeface="微软雅黑"/>
              </a:rPr>
              <a:t>与</a:t>
            </a:r>
            <a:r>
              <a:rPr lang="en-US" altLang="zh-CN" dirty="0">
                <a:latin typeface="微软雅黑"/>
                <a:ea typeface="微软雅黑"/>
              </a:rPr>
              <a:t>D</a:t>
            </a:r>
            <a:r>
              <a:rPr lang="zh-CN" altLang="en-US" dirty="0">
                <a:latin typeface="微软雅黑"/>
                <a:ea typeface="微软雅黑"/>
              </a:rPr>
              <a:t>一条船，此时</a:t>
            </a:r>
            <a:r>
              <a:rPr lang="en-US" altLang="zh-CN" dirty="0">
                <a:latin typeface="微软雅黑"/>
                <a:ea typeface="微软雅黑"/>
              </a:rPr>
              <a:t>A</a:t>
            </a:r>
            <a:r>
              <a:rPr lang="zh-CN" altLang="en-US" dirty="0">
                <a:latin typeface="微软雅黑"/>
                <a:ea typeface="微软雅黑"/>
              </a:rPr>
              <a:t>与</a:t>
            </a:r>
            <a:r>
              <a:rPr lang="en-US" altLang="zh-CN" dirty="0">
                <a:latin typeface="微软雅黑"/>
                <a:ea typeface="微软雅黑"/>
              </a:rPr>
              <a:t>C</a:t>
            </a:r>
            <a:r>
              <a:rPr lang="zh-CN" altLang="en-US" dirty="0">
                <a:latin typeface="微软雅黑"/>
                <a:ea typeface="微软雅黑"/>
              </a:rPr>
              <a:t>可能坐一条船，也可能坐不下。</a:t>
            </a:r>
            <a:endParaRPr lang="en-US" altLang="zh-CN" dirty="0">
              <a:latin typeface="微软雅黑"/>
              <a:ea typeface="微软雅黑"/>
            </a:endParaRPr>
          </a:p>
          <a:p>
            <a:endParaRPr lang="en-US" altLang="zh-CN" dirty="0">
              <a:latin typeface="微软雅黑"/>
              <a:ea typeface="微软雅黑"/>
            </a:endParaRPr>
          </a:p>
          <a:p>
            <a:r>
              <a:rPr lang="zh-CN" altLang="en-US" dirty="0">
                <a:latin typeface="微软雅黑"/>
                <a:ea typeface="微软雅黑"/>
              </a:rPr>
              <a:t>      若</a:t>
            </a:r>
            <a:r>
              <a:rPr lang="en-US" altLang="zh-CN" dirty="0">
                <a:latin typeface="微软雅黑"/>
                <a:ea typeface="微软雅黑"/>
              </a:rPr>
              <a:t>A</a:t>
            </a:r>
            <a:r>
              <a:rPr lang="zh-CN" altLang="en-US" dirty="0">
                <a:latin typeface="微软雅黑"/>
                <a:ea typeface="微软雅黑"/>
              </a:rPr>
              <a:t>与</a:t>
            </a:r>
            <a:r>
              <a:rPr lang="en-US" altLang="zh-CN" dirty="0">
                <a:latin typeface="微软雅黑"/>
                <a:ea typeface="微软雅黑"/>
              </a:rPr>
              <a:t>C</a:t>
            </a:r>
            <a:r>
              <a:rPr lang="zh-CN" altLang="en-US" dirty="0">
                <a:latin typeface="微软雅黑"/>
                <a:ea typeface="微软雅黑"/>
              </a:rPr>
              <a:t>可以坐一条船，四个人需两条船，分别为</a:t>
            </a:r>
            <a:r>
              <a:rPr lang="en-US" altLang="zh-CN" dirty="0">
                <a:latin typeface="微软雅黑"/>
                <a:ea typeface="微软雅黑"/>
              </a:rPr>
              <a:t>(A,C),</a:t>
            </a:r>
            <a:r>
              <a:rPr lang="zh-CN" altLang="en-US" dirty="0">
                <a:latin typeface="微软雅黑"/>
                <a:ea typeface="微软雅黑"/>
              </a:rPr>
              <a:t> </a:t>
            </a:r>
            <a:r>
              <a:rPr lang="en-US" altLang="zh-CN" dirty="0">
                <a:latin typeface="微软雅黑"/>
                <a:ea typeface="微软雅黑"/>
              </a:rPr>
              <a:t>(B,D)</a:t>
            </a:r>
            <a:r>
              <a:rPr lang="zh-CN" altLang="en-US" dirty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  <a:p>
            <a:endParaRPr lang="en-US" altLang="zh-CN" dirty="0"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              此时：由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P</a:t>
            </a:r>
            <a:r>
              <a:rPr lang="en-US" altLang="zh-CN" sz="1400" baseline="-25000" dirty="0">
                <a:solidFill>
                  <a:srgbClr val="C00000"/>
                </a:solidFill>
                <a:latin typeface="微软雅黑"/>
                <a:ea typeface="微软雅黑"/>
              </a:rPr>
              <a:t>C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&gt;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P</a:t>
            </a:r>
            <a:r>
              <a:rPr lang="en-US" altLang="zh-CN" sz="1400" baseline="-25000" dirty="0">
                <a:solidFill>
                  <a:srgbClr val="C00000"/>
                </a:solidFill>
                <a:latin typeface="微软雅黑"/>
                <a:ea typeface="微软雅黑"/>
              </a:rPr>
              <a:t>D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推出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A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D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可坐一条船，由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P</a:t>
            </a:r>
            <a:r>
              <a:rPr lang="en-US" altLang="zh-CN" sz="1400" baseline="-25000" dirty="0">
                <a:solidFill>
                  <a:srgbClr val="C00000"/>
                </a:solidFill>
                <a:latin typeface="微软雅黑"/>
                <a:ea typeface="微软雅黑"/>
              </a:rPr>
              <a:t>A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&gt;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P</a:t>
            </a:r>
            <a:r>
              <a:rPr lang="en-US" altLang="zh-CN" sz="1400" baseline="-25000" dirty="0">
                <a:solidFill>
                  <a:srgbClr val="C00000"/>
                </a:solidFill>
                <a:latin typeface="微软雅黑"/>
                <a:ea typeface="微软雅黑"/>
              </a:rPr>
              <a:t>B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推出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B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C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也可坐一条船，此时</a:t>
            </a:r>
            <a:endParaRPr lang="en-US" altLang="zh-CN" sz="1400" dirty="0">
              <a:solidFill>
                <a:srgbClr val="C00000"/>
              </a:solidFill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              变为最重的与最轻的在同一条船，分别为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(A,D),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(B,C)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。</a:t>
            </a:r>
            <a:endParaRPr lang="en-US" altLang="zh-CN" sz="1400" dirty="0">
              <a:solidFill>
                <a:srgbClr val="C00000"/>
              </a:solidFill>
              <a:latin typeface="微软雅黑"/>
              <a:ea typeface="微软雅黑"/>
            </a:endParaRPr>
          </a:p>
          <a:p>
            <a:endParaRPr lang="en-US" altLang="zh-CN" dirty="0">
              <a:latin typeface="微软雅黑"/>
              <a:ea typeface="微软雅黑"/>
            </a:endParaRPr>
          </a:p>
          <a:p>
            <a:r>
              <a:rPr lang="zh-CN" altLang="en-US" dirty="0">
                <a:latin typeface="微软雅黑"/>
                <a:ea typeface="微软雅黑"/>
              </a:rPr>
              <a:t>      若</a:t>
            </a:r>
            <a:r>
              <a:rPr lang="en-US" altLang="zh-CN" dirty="0">
                <a:latin typeface="微软雅黑"/>
                <a:ea typeface="微软雅黑"/>
              </a:rPr>
              <a:t>A</a:t>
            </a:r>
            <a:r>
              <a:rPr lang="zh-CN" altLang="en-US" dirty="0">
                <a:latin typeface="微软雅黑"/>
                <a:ea typeface="微软雅黑"/>
              </a:rPr>
              <a:t>与</a:t>
            </a:r>
            <a:r>
              <a:rPr lang="en-US" altLang="zh-CN" dirty="0">
                <a:latin typeface="微软雅黑"/>
                <a:ea typeface="微软雅黑"/>
              </a:rPr>
              <a:t>C</a:t>
            </a:r>
            <a:r>
              <a:rPr lang="zh-CN" altLang="en-US" dirty="0">
                <a:latin typeface="微软雅黑"/>
                <a:ea typeface="微软雅黑"/>
              </a:rPr>
              <a:t>一条船坐不下，四个人需三条船，分别为</a:t>
            </a:r>
            <a:r>
              <a:rPr lang="en-US" altLang="zh-CN" dirty="0">
                <a:latin typeface="微软雅黑"/>
                <a:ea typeface="微软雅黑"/>
              </a:rPr>
              <a:t>(A),</a:t>
            </a:r>
            <a:r>
              <a:rPr lang="zh-CN" altLang="en-US" dirty="0">
                <a:latin typeface="微软雅黑"/>
                <a:ea typeface="微软雅黑"/>
              </a:rPr>
              <a:t> </a:t>
            </a:r>
            <a:r>
              <a:rPr lang="en-US" altLang="zh-CN" dirty="0">
                <a:latin typeface="微软雅黑"/>
                <a:ea typeface="微软雅黑"/>
              </a:rPr>
              <a:t>(C),</a:t>
            </a:r>
            <a:r>
              <a:rPr lang="zh-CN" altLang="en-US" dirty="0">
                <a:latin typeface="微软雅黑"/>
                <a:ea typeface="微软雅黑"/>
              </a:rPr>
              <a:t> </a:t>
            </a:r>
            <a:r>
              <a:rPr lang="en-US" altLang="zh-CN" dirty="0">
                <a:latin typeface="微软雅黑"/>
                <a:ea typeface="微软雅黑"/>
              </a:rPr>
              <a:t>(B,D)</a:t>
            </a:r>
            <a:r>
              <a:rPr lang="zh-CN" altLang="en-US" dirty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  <a:p>
            <a:endParaRPr lang="en-US" altLang="zh-CN" dirty="0">
              <a:latin typeface="微软雅黑"/>
              <a:ea typeface="微软雅黑"/>
            </a:endParaRPr>
          </a:p>
          <a:p>
            <a:r>
              <a:rPr lang="zh-CN" altLang="en-US" sz="1400" dirty="0">
                <a:latin typeface="微软雅黑"/>
                <a:ea typeface="微软雅黑"/>
              </a:rPr>
              <a:t>               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若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A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D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可坐一条船，此时若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B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C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也可坐一条船，则需两条船，</a:t>
            </a:r>
            <a:endParaRPr lang="en-US" altLang="zh-CN" sz="1400" dirty="0">
              <a:solidFill>
                <a:srgbClr val="C00000"/>
              </a:solidFill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                                                     若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B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C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不可坐一条船，则需三条船。</a:t>
            </a:r>
            <a:endParaRPr lang="en-US" altLang="zh-CN" sz="1400" dirty="0">
              <a:solidFill>
                <a:srgbClr val="C00000"/>
              </a:solidFill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              若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A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D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不可坐同一条船，则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A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单独坐船，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B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D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坐一条船，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C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坐一条船，需三条船。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142505" y="156978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       出：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需要船的数目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2501" y="2273237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       法：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将人按照体重排序，两指针分别从头和尾遍历直到相遇，两个人能一起坐船，指针同时移动，两人坐不下，体重大的人单独坐船，指针移动一位。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432EAD-3ED5-D74C-861B-85BDF9DC0229}"/>
              </a:ext>
            </a:extLst>
          </p:cNvPr>
          <p:cNvSpPr/>
          <p:nvPr/>
        </p:nvSpPr>
        <p:spPr>
          <a:xfrm>
            <a:off x="7563183" y="4155919"/>
            <a:ext cx="144142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/>
                <a:ea typeface="微软雅黑"/>
              </a:rPr>
              <a:t>A</a:t>
            </a:r>
            <a:r>
              <a:rPr lang="zh-CN" altLang="en-US" dirty="0">
                <a:latin typeface="微软雅黑"/>
                <a:ea typeface="微软雅黑"/>
              </a:rPr>
              <a:t>   </a:t>
            </a:r>
            <a:r>
              <a:rPr lang="en-US" altLang="zh-CN" dirty="0">
                <a:latin typeface="微软雅黑"/>
                <a:ea typeface="微软雅黑"/>
              </a:rPr>
              <a:t>B</a:t>
            </a:r>
            <a:r>
              <a:rPr lang="zh-CN" altLang="en-US" dirty="0">
                <a:latin typeface="微软雅黑"/>
                <a:ea typeface="微软雅黑"/>
              </a:rPr>
              <a:t>   </a:t>
            </a:r>
            <a:r>
              <a:rPr lang="en-US" altLang="zh-CN" dirty="0">
                <a:latin typeface="微软雅黑"/>
                <a:ea typeface="微软雅黑"/>
              </a:rPr>
              <a:t>C</a:t>
            </a:r>
            <a:r>
              <a:rPr lang="zh-CN" altLang="en-US" dirty="0">
                <a:latin typeface="微软雅黑"/>
                <a:ea typeface="微软雅黑"/>
              </a:rPr>
              <a:t>   </a:t>
            </a:r>
            <a:r>
              <a:rPr lang="en-US" altLang="zh-CN" dirty="0">
                <a:latin typeface="微软雅黑"/>
                <a:ea typeface="微软雅黑"/>
              </a:rPr>
              <a:t>D</a:t>
            </a:r>
            <a:endParaRPr lang="zh-CN" altLang="en-US" dirty="0"/>
          </a:p>
        </p:txBody>
      </p:sp>
      <p:sp>
        <p:nvSpPr>
          <p:cNvPr id="4" name="弧 3">
            <a:extLst>
              <a:ext uri="{FF2B5EF4-FFF2-40B4-BE49-F238E27FC236}">
                <a16:creationId xmlns:a16="http://schemas.microsoft.com/office/drawing/2014/main" id="{4E86CBE8-1D24-DE42-BE0E-D9943F63B2E2}"/>
              </a:ext>
            </a:extLst>
          </p:cNvPr>
          <p:cNvSpPr/>
          <p:nvPr/>
        </p:nvSpPr>
        <p:spPr>
          <a:xfrm>
            <a:off x="8069769" y="4126489"/>
            <a:ext cx="770467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弧 27">
            <a:extLst>
              <a:ext uri="{FF2B5EF4-FFF2-40B4-BE49-F238E27FC236}">
                <a16:creationId xmlns:a16="http://schemas.microsoft.com/office/drawing/2014/main" id="{1452427C-5DD9-F045-825A-70D13F36AB5E}"/>
              </a:ext>
            </a:extLst>
          </p:cNvPr>
          <p:cNvSpPr/>
          <p:nvPr/>
        </p:nvSpPr>
        <p:spPr>
          <a:xfrm rot="10800000">
            <a:off x="7684536" y="4340584"/>
            <a:ext cx="770467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565A385-4261-244C-931F-83E9550A69A8}"/>
              </a:ext>
            </a:extLst>
          </p:cNvPr>
          <p:cNvSpPr/>
          <p:nvPr/>
        </p:nvSpPr>
        <p:spPr>
          <a:xfrm>
            <a:off x="7594493" y="4716513"/>
            <a:ext cx="144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弧 37">
            <a:extLst>
              <a:ext uri="{FF2B5EF4-FFF2-40B4-BE49-F238E27FC236}">
                <a16:creationId xmlns:a16="http://schemas.microsoft.com/office/drawing/2014/main" id="{297FB577-564C-0B4D-BB8A-CEDE389141DA}"/>
              </a:ext>
            </a:extLst>
          </p:cNvPr>
          <p:cNvSpPr/>
          <p:nvPr/>
        </p:nvSpPr>
        <p:spPr>
          <a:xfrm>
            <a:off x="7739246" y="4681304"/>
            <a:ext cx="1122001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39" name="弧 38">
            <a:extLst>
              <a:ext uri="{FF2B5EF4-FFF2-40B4-BE49-F238E27FC236}">
                <a16:creationId xmlns:a16="http://schemas.microsoft.com/office/drawing/2014/main" id="{6E9B3EC5-0B5F-0B40-89AC-5F1E6BB96A1F}"/>
              </a:ext>
            </a:extLst>
          </p:cNvPr>
          <p:cNvSpPr/>
          <p:nvPr/>
        </p:nvSpPr>
        <p:spPr>
          <a:xfrm rot="10800000">
            <a:off x="8080196" y="4892925"/>
            <a:ext cx="460699" cy="182191"/>
          </a:xfrm>
          <a:prstGeom prst="arc">
            <a:avLst>
              <a:gd name="adj1" fmla="val 10885170"/>
              <a:gd name="adj2" fmla="val 214037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8A6383D-BA0F-234A-A51F-3E86061DFB41}"/>
              </a:ext>
            </a:extLst>
          </p:cNvPr>
          <p:cNvSpPr/>
          <p:nvPr/>
        </p:nvSpPr>
        <p:spPr>
          <a:xfrm>
            <a:off x="7594493" y="5384678"/>
            <a:ext cx="144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/>
                <a:ea typeface="微软雅黑"/>
              </a:rPr>
              <a:t>A</a:t>
            </a:r>
            <a:r>
              <a:rPr lang="zh-CN" altLang="en-US" dirty="0">
                <a:latin typeface="微软雅黑"/>
                <a:ea typeface="微软雅黑"/>
              </a:rPr>
              <a:t>   </a:t>
            </a:r>
            <a:r>
              <a:rPr lang="en-US" altLang="zh-CN" dirty="0">
                <a:latin typeface="微软雅黑"/>
                <a:ea typeface="微软雅黑"/>
              </a:rPr>
              <a:t>B</a:t>
            </a:r>
            <a:r>
              <a:rPr lang="zh-CN" altLang="en-US" dirty="0">
                <a:latin typeface="微软雅黑"/>
                <a:ea typeface="微软雅黑"/>
              </a:rPr>
              <a:t>   </a:t>
            </a:r>
            <a:r>
              <a:rPr lang="en-US" altLang="zh-CN" dirty="0">
                <a:latin typeface="微软雅黑"/>
                <a:ea typeface="微软雅黑"/>
              </a:rPr>
              <a:t>C</a:t>
            </a:r>
            <a:r>
              <a:rPr lang="zh-CN" altLang="en-US" dirty="0">
                <a:latin typeface="微软雅黑"/>
                <a:ea typeface="微软雅黑"/>
              </a:rPr>
              <a:t>   </a:t>
            </a:r>
            <a:r>
              <a:rPr lang="en-US" altLang="zh-CN" dirty="0">
                <a:latin typeface="微软雅黑"/>
                <a:ea typeface="微软雅黑"/>
              </a:rPr>
              <a:t>D</a:t>
            </a:r>
            <a:endParaRPr lang="zh-CN" altLang="en-US" dirty="0"/>
          </a:p>
        </p:txBody>
      </p:sp>
      <p:sp>
        <p:nvSpPr>
          <p:cNvPr id="41" name="弧 40">
            <a:extLst>
              <a:ext uri="{FF2B5EF4-FFF2-40B4-BE49-F238E27FC236}">
                <a16:creationId xmlns:a16="http://schemas.microsoft.com/office/drawing/2014/main" id="{D4D3E7CE-11E5-4A46-A96E-BBE8784C010F}"/>
              </a:ext>
            </a:extLst>
          </p:cNvPr>
          <p:cNvSpPr/>
          <p:nvPr/>
        </p:nvSpPr>
        <p:spPr>
          <a:xfrm>
            <a:off x="8090780" y="5335789"/>
            <a:ext cx="770467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C9E3065-8B01-6248-8643-01779699CC68}"/>
              </a:ext>
            </a:extLst>
          </p:cNvPr>
          <p:cNvSpPr/>
          <p:nvPr/>
        </p:nvSpPr>
        <p:spPr>
          <a:xfrm>
            <a:off x="7615673" y="5938096"/>
            <a:ext cx="144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弧 47">
            <a:extLst>
              <a:ext uri="{FF2B5EF4-FFF2-40B4-BE49-F238E27FC236}">
                <a16:creationId xmlns:a16="http://schemas.microsoft.com/office/drawing/2014/main" id="{62B07850-34B1-7D49-98E1-898AB380A5CD}"/>
              </a:ext>
            </a:extLst>
          </p:cNvPr>
          <p:cNvSpPr/>
          <p:nvPr/>
        </p:nvSpPr>
        <p:spPr>
          <a:xfrm>
            <a:off x="7760426" y="5902887"/>
            <a:ext cx="1122001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82A10F2-663B-034D-8B1B-DF2FB8079806}"/>
              </a:ext>
            </a:extLst>
          </p:cNvPr>
          <p:cNvSpPr/>
          <p:nvPr/>
        </p:nvSpPr>
        <p:spPr>
          <a:xfrm>
            <a:off x="7633528" y="6391301"/>
            <a:ext cx="144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弧 50">
            <a:extLst>
              <a:ext uri="{FF2B5EF4-FFF2-40B4-BE49-F238E27FC236}">
                <a16:creationId xmlns:a16="http://schemas.microsoft.com/office/drawing/2014/main" id="{9A88F3E3-FB24-904D-91DD-CF6E3E2C198B}"/>
              </a:ext>
            </a:extLst>
          </p:cNvPr>
          <p:cNvSpPr/>
          <p:nvPr/>
        </p:nvSpPr>
        <p:spPr>
          <a:xfrm>
            <a:off x="8129815" y="6342412"/>
            <a:ext cx="770467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B16949-695D-1C47-BEBC-016ADA1456B1}"/>
              </a:ext>
            </a:extLst>
          </p:cNvPr>
          <p:cNvSpPr/>
          <p:nvPr/>
        </p:nvSpPr>
        <p:spPr>
          <a:xfrm>
            <a:off x="6101877" y="5938096"/>
            <a:ext cx="144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弧 52">
            <a:extLst>
              <a:ext uri="{FF2B5EF4-FFF2-40B4-BE49-F238E27FC236}">
                <a16:creationId xmlns:a16="http://schemas.microsoft.com/office/drawing/2014/main" id="{3B8D990D-38E1-234E-865F-3230A88EB18C}"/>
              </a:ext>
            </a:extLst>
          </p:cNvPr>
          <p:cNvSpPr/>
          <p:nvPr/>
        </p:nvSpPr>
        <p:spPr>
          <a:xfrm>
            <a:off x="6246630" y="5902887"/>
            <a:ext cx="1122001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54" name="弧 53">
            <a:extLst>
              <a:ext uri="{FF2B5EF4-FFF2-40B4-BE49-F238E27FC236}">
                <a16:creationId xmlns:a16="http://schemas.microsoft.com/office/drawing/2014/main" id="{0E7974EB-D732-834C-BE34-4E4FCC5B0E12}"/>
              </a:ext>
            </a:extLst>
          </p:cNvPr>
          <p:cNvSpPr/>
          <p:nvPr/>
        </p:nvSpPr>
        <p:spPr>
          <a:xfrm rot="10800000">
            <a:off x="6587580" y="6114508"/>
            <a:ext cx="460699" cy="182191"/>
          </a:xfrm>
          <a:prstGeom prst="arc">
            <a:avLst>
              <a:gd name="adj1" fmla="val 10885170"/>
              <a:gd name="adj2" fmla="val 214037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3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给定一个数组，它的第 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个元素是一支给定股票第 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天的价格。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360271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入：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最大利润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500" y="2278522"/>
            <a:ext cx="8854851" cy="14773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       察：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天买入，花费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prices[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天卖出，得到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prices[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lang="zh-CN" alt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那么我们的收获就是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prices[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1]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prices[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那么有两种情况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）当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 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时，赶紧买入卖出，赚一笔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）当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时，不进行买入卖出的操作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以此方式类推下去，即得最大利润。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5" y="3729308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21626" y="4165836"/>
                <a:ext cx="9022374" cy="2371418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  确  性：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若不是按每天的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profit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来计算，按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天来计算的话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profit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prices[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i+k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prices[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prices[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i+k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]–prices[i+k-1]+prices[i+k-1]+…–prices[i+1]+prices[i+1]–prices[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profit[i+k-1]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profit[i+k-2]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profit[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profit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profit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(profit[j]&gt;0,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profit[m]&lt;</a:t>
                </a:r>
                <a:r>
                  <a:rPr lang="en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0)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&lt;=</a:t>
                </a:r>
                <a:r>
                  <a:rPr lang="zh-CN" altLang="en-US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profit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6" y="4165836"/>
                <a:ext cx="9022374" cy="2371418"/>
              </a:xfrm>
              <a:prstGeom prst="rect">
                <a:avLst/>
              </a:prstGeom>
              <a:blipFill>
                <a:blip r:embed="rId2"/>
                <a:stretch>
                  <a:fillRect l="-563" t="-1064" r="-1266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5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50424" y="743158"/>
            <a:ext cx="8821567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问题描述：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一条直线上有N位置，每个位置上要么是香蕉要么是猴子。每只猴子只能吃一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香蕉。猴子可以吃最远离它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步的香蕉。求被猴子吃掉的最多的香蕉数。</a:t>
            </a: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       入：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一个数组，长度均为N。每个位置代表香蕉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或猴子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r>
              <a:rPr lang="en-US" altLang="zh-CN">
                <a:ea typeface="Microsoft YaHei" panose="020B0503020204020204" pitchFamily="34" charset="-122"/>
              </a:rPr>
              <a:t>{‘</a:t>
            </a:r>
            <a:r>
              <a:rPr lang="en-US" altLang="zh-CN" dirty="0">
                <a:ea typeface="Microsoft YaHei" panose="020B0503020204020204" pitchFamily="34" charset="-122"/>
              </a:rPr>
              <a:t>B’, </a:t>
            </a:r>
            <a:r>
              <a:rPr lang="en-US" altLang="zh-CN">
                <a:ea typeface="Microsoft YaHei" panose="020B0503020204020204" pitchFamily="34" charset="-122"/>
              </a:rPr>
              <a:t>’M’, ‘B’, ‘M’, ‘M’, ‘B’, ‘B’}</a:t>
            </a:r>
            <a:endParaRPr lang="en-US" altLang="zh-CN" dirty="0"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       出：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一个整数：被吃掉的最多的香蕉数。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176A04-93BF-492B-9F53-5F288EF38254}"/>
              </a:ext>
            </a:extLst>
          </p:cNvPr>
          <p:cNvSpPr/>
          <p:nvPr/>
        </p:nvSpPr>
        <p:spPr>
          <a:xfrm>
            <a:off x="135430" y="2240888"/>
            <a:ext cx="88548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       察：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猴子从左到右吃第一个能吃到的香蕉比较好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0948AA-85A9-4225-81BB-91879AD91E75}"/>
              </a:ext>
            </a:extLst>
          </p:cNvPr>
          <p:cNvSpPr/>
          <p:nvPr/>
        </p:nvSpPr>
        <p:spPr>
          <a:xfrm>
            <a:off x="133357" y="2610220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       法：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每个猴子吃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步内从左到右第一个能吃到的香蕉，即吃左边最远的或右边最近的。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E63C03-D964-4BCD-875C-9E2AD510216F}"/>
              </a:ext>
            </a:extLst>
          </p:cNvPr>
          <p:cNvSpPr/>
          <p:nvPr/>
        </p:nvSpPr>
        <p:spPr>
          <a:xfrm>
            <a:off x="107584" y="3286420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A7FF4-E131-4F1E-B80B-51E12E994EB0}"/>
              </a:ext>
            </a:extLst>
          </p:cNvPr>
          <p:cNvSpPr/>
          <p:nvPr/>
        </p:nvSpPr>
        <p:spPr>
          <a:xfrm>
            <a:off x="107582" y="3670443"/>
            <a:ext cx="8856921" cy="175432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  确  性：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个猴子吃第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个香蕉（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步内从左向右第一个能吃到的），如果不吃的话，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后别的猴子可能吃不到第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个香蕉，因此“吃”不会比“不吃”差。同理，第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只猴子吃第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个香蕉比较好，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Z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后别的猴子可能吃不到第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个香蕉，却有可能吃到第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个香蕉。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个猴子吃了第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个香蕉，第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只猴子将吃不到香蕉，因此吃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步内从左向右的第一个比从右边吃要好（或者说不会比从右边吃要差）。</a:t>
            </a:r>
          </a:p>
        </p:txBody>
      </p:sp>
      <p:pic>
        <p:nvPicPr>
          <p:cNvPr id="10" name="图形 9" descr="猴子">
            <a:extLst>
              <a:ext uri="{FF2B5EF4-FFF2-40B4-BE49-F238E27FC236}">
                <a16:creationId xmlns:a16="http://schemas.microsoft.com/office/drawing/2014/main" id="{ED698653-EB67-1B47-9CB0-0A5D463815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0672" y="6274944"/>
            <a:ext cx="330200" cy="330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5E207E4-CCB9-1647-8A8F-60E12E74FB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4655310" y="5591930"/>
            <a:ext cx="280385" cy="251213"/>
          </a:xfrm>
          <a:prstGeom prst="rect">
            <a:avLst/>
          </a:prstGeom>
        </p:spPr>
      </p:pic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93922A57-FE94-CC4E-981D-9337F4F9ADC4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4795503" y="5843143"/>
            <a:ext cx="700269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CDA1627D-1ABF-634E-AC04-2AB4B098F53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495772" y="5823425"/>
            <a:ext cx="684667" cy="45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形 46" descr="猴子">
            <a:extLst>
              <a:ext uri="{FF2B5EF4-FFF2-40B4-BE49-F238E27FC236}">
                <a16:creationId xmlns:a16="http://schemas.microsoft.com/office/drawing/2014/main" id="{C92D820A-1991-AB4E-A6EF-6B96137F5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5067" y="6274944"/>
            <a:ext cx="330200" cy="330200"/>
          </a:xfrm>
          <a:prstGeom prst="rect">
            <a:avLst/>
          </a:prstGeom>
        </p:spPr>
      </p:pic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D8C4A2C-3BEE-FD42-B644-1DD4C2733E3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769898" y="5843143"/>
            <a:ext cx="700269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7C729BF-4DE2-CB47-8B12-335ECEE72CA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6470167" y="5823425"/>
            <a:ext cx="684667" cy="45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形 49" descr="猴子">
            <a:extLst>
              <a:ext uri="{FF2B5EF4-FFF2-40B4-BE49-F238E27FC236}">
                <a16:creationId xmlns:a16="http://schemas.microsoft.com/office/drawing/2014/main" id="{64566EE1-47A5-0045-9FA0-A3F23265F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3078" y="6274944"/>
            <a:ext cx="330200" cy="330200"/>
          </a:xfrm>
          <a:prstGeom prst="rect">
            <a:avLst/>
          </a:prstGeom>
        </p:spPr>
      </p:pic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3B3D08F-82A5-0F41-9935-56F319126E2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697909" y="5843143"/>
            <a:ext cx="700269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A3F9B20B-C282-B646-A936-1ED3E9137810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398178" y="5823425"/>
            <a:ext cx="684667" cy="45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8E14FD0D-2EFC-2047-8A79-F6BCBA609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7617197" y="5587001"/>
            <a:ext cx="280385" cy="25121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5A3FBD61-D59C-A248-AFFE-848FA224C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7942652" y="5564761"/>
            <a:ext cx="280385" cy="251213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A770E9AC-C3FA-A74A-8B18-5D44D1DA20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5927918" y="5591929"/>
            <a:ext cx="280385" cy="25121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45DDCE74-BF46-D149-8DEA-F050F53A4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4562855" y="3068785"/>
            <a:ext cx="280385" cy="251213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72FFB428-737D-054D-A18F-635E0D928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7524742" y="3063856"/>
            <a:ext cx="280385" cy="251213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18EB9D56-9D5A-2B40-8FBA-9BC04DE835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7850197" y="3041616"/>
            <a:ext cx="280385" cy="251213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A99DB76C-C371-084C-9340-1D89DF20D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5835463" y="3068784"/>
            <a:ext cx="280385" cy="251213"/>
          </a:xfrm>
          <a:prstGeom prst="rect">
            <a:avLst/>
          </a:prstGeom>
        </p:spPr>
      </p:pic>
      <p:pic>
        <p:nvPicPr>
          <p:cNvPr id="63" name="图形 62" descr="猴子">
            <a:extLst>
              <a:ext uri="{FF2B5EF4-FFF2-40B4-BE49-F238E27FC236}">
                <a16:creationId xmlns:a16="http://schemas.microsoft.com/office/drawing/2014/main" id="{5B594EDA-FD23-ED4A-A3A4-5AD39C7BC0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2994" y="3049307"/>
            <a:ext cx="330200" cy="330200"/>
          </a:xfrm>
          <a:prstGeom prst="rect">
            <a:avLst/>
          </a:prstGeom>
        </p:spPr>
      </p:pic>
      <p:pic>
        <p:nvPicPr>
          <p:cNvPr id="64" name="图形 63" descr="猴子">
            <a:extLst>
              <a:ext uri="{FF2B5EF4-FFF2-40B4-BE49-F238E27FC236}">
                <a16:creationId xmlns:a16="http://schemas.microsoft.com/office/drawing/2014/main" id="{439B83DE-C423-9240-AB8E-352405247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7389" y="3049307"/>
            <a:ext cx="330200" cy="330200"/>
          </a:xfrm>
          <a:prstGeom prst="rect">
            <a:avLst/>
          </a:prstGeom>
        </p:spPr>
      </p:pic>
      <p:pic>
        <p:nvPicPr>
          <p:cNvPr id="65" name="图形 64" descr="猴子">
            <a:extLst>
              <a:ext uri="{FF2B5EF4-FFF2-40B4-BE49-F238E27FC236}">
                <a16:creationId xmlns:a16="http://schemas.microsoft.com/office/drawing/2014/main" id="{F4D76DD6-BBC2-784F-B267-22185AA2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00" y="3049307"/>
            <a:ext cx="330200" cy="330200"/>
          </a:xfrm>
          <a:prstGeom prst="rect">
            <a:avLst/>
          </a:prstGeom>
        </p:spPr>
      </p:pic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5E01941-7F52-9243-97C9-7748A23EB155}"/>
              </a:ext>
            </a:extLst>
          </p:cNvPr>
          <p:cNvCxnSpPr>
            <a:cxnSpLocks/>
          </p:cNvCxnSpPr>
          <p:nvPr/>
        </p:nvCxnSpPr>
        <p:spPr>
          <a:xfrm>
            <a:off x="4470400" y="3184532"/>
            <a:ext cx="374032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4A236BAE-7909-9549-93A4-6292B9285833}"/>
              </a:ext>
            </a:extLst>
          </p:cNvPr>
          <p:cNvCxnSpPr/>
          <p:nvPr/>
        </p:nvCxnSpPr>
        <p:spPr>
          <a:xfrm>
            <a:off x="4574493" y="5721743"/>
            <a:ext cx="374032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710AB774-F988-A340-A729-67168C4F7905}"/>
              </a:ext>
            </a:extLst>
          </p:cNvPr>
          <p:cNvCxnSpPr/>
          <p:nvPr/>
        </p:nvCxnSpPr>
        <p:spPr>
          <a:xfrm>
            <a:off x="4562855" y="6410410"/>
            <a:ext cx="374032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B07EE58-611A-6D4B-92FD-4C480B2ADF6E}"/>
              </a:ext>
            </a:extLst>
          </p:cNvPr>
          <p:cNvSpPr txBox="1"/>
          <p:nvPr/>
        </p:nvSpPr>
        <p:spPr>
          <a:xfrm>
            <a:off x="4795503" y="5323683"/>
            <a:ext cx="39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               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                            </a:t>
            </a:r>
            <a:r>
              <a:rPr kumimoji="1" lang="en-US" altLang="zh-CN" dirty="0"/>
              <a:t>C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CF7801C-9ED0-004E-B854-7029044258C1}"/>
              </a:ext>
            </a:extLst>
          </p:cNvPr>
          <p:cNvSpPr txBox="1"/>
          <p:nvPr/>
        </p:nvSpPr>
        <p:spPr>
          <a:xfrm>
            <a:off x="5369569" y="6507876"/>
            <a:ext cx="219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                </a:t>
            </a:r>
            <a:r>
              <a:rPr kumimoji="1" lang="en-US" altLang="zh-CN" dirty="0"/>
              <a:t>Y</a:t>
            </a:r>
            <a:r>
              <a:rPr kumimoji="1" lang="zh-CN" altLang="en-US" dirty="0"/>
              <a:t>              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EEACC40-8E1E-A445-A05F-0394D307A7E6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125BC95-9EE9-044D-A30A-519DBD34CF1A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18">
            <a:extLst>
              <a:ext uri="{FF2B5EF4-FFF2-40B4-BE49-F238E27FC236}">
                <a16:creationId xmlns:a16="http://schemas.microsoft.com/office/drawing/2014/main" id="{C19B0A74-A47F-1449-B75E-69746B86B08E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172661A-2B55-AB43-AE88-96200D52BEF9}"/>
              </a:ext>
            </a:extLst>
          </p:cNvPr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601F2DF-184E-4242-85E6-ABBBC86774C1}"/>
              </a:ext>
            </a:extLst>
          </p:cNvPr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0A6775E-8A83-504E-BB6E-758F72D98444}"/>
              </a:ext>
            </a:extLst>
          </p:cNvPr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E2EB8F4-2937-C249-ABFC-59370AABAB15}"/>
              </a:ext>
            </a:extLst>
          </p:cNvPr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0268A00-08C6-CB4E-846B-5BC59D68D570}"/>
              </a:ext>
            </a:extLst>
          </p:cNvPr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30">
            <a:extLst>
              <a:ext uri="{FF2B5EF4-FFF2-40B4-BE49-F238E27FC236}">
                <a16:creationId xmlns:a16="http://schemas.microsoft.com/office/drawing/2014/main" id="{60C74250-1211-3648-BB06-8A1AA1D59230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31">
            <a:extLst>
              <a:ext uri="{FF2B5EF4-FFF2-40B4-BE49-F238E27FC236}">
                <a16:creationId xmlns:a16="http://schemas.microsoft.com/office/drawing/2014/main" id="{C8B20A5E-B930-FF43-BBB4-E38D4BA26C5E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32">
            <a:extLst>
              <a:ext uri="{FF2B5EF4-FFF2-40B4-BE49-F238E27FC236}">
                <a16:creationId xmlns:a16="http://schemas.microsoft.com/office/drawing/2014/main" id="{31461539-688A-094E-AEAB-A8D0629B660A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33">
            <a:extLst>
              <a:ext uri="{FF2B5EF4-FFF2-40B4-BE49-F238E27FC236}">
                <a16:creationId xmlns:a16="http://schemas.microsoft.com/office/drawing/2014/main" id="{89757ED9-1111-B34C-9B14-0C56312FAE9F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4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1956</Words>
  <Application>Microsoft Office PowerPoint</Application>
  <PresentationFormat>全屏显示(4:3)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宋体</vt:lpstr>
      <vt:lpstr>微软雅黑</vt:lpstr>
      <vt:lpstr>微软雅黑</vt:lpstr>
      <vt:lpstr>Arial</vt:lpstr>
      <vt:lpstr>Calibri</vt:lpstr>
      <vt:lpstr>Calibri Light</vt:lpstr>
      <vt:lpstr>Cambria Math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江 旭晖</cp:lastModifiedBy>
  <cp:revision>880</cp:revision>
  <dcterms:created xsi:type="dcterms:W3CDTF">1900-01-01T00:00:00Z</dcterms:created>
  <dcterms:modified xsi:type="dcterms:W3CDTF">2020-01-07T14:54:38Z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2052-10.0.5</vt:lpwstr>
  </property>
</Properties>
</file>