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7" r:id="rId2"/>
    <p:sldId id="328" r:id="rId3"/>
    <p:sldId id="329" r:id="rId4"/>
    <p:sldId id="330" r:id="rId5"/>
    <p:sldId id="322" r:id="rId6"/>
    <p:sldId id="321" r:id="rId7"/>
    <p:sldId id="323" r:id="rId8"/>
    <p:sldId id="331" r:id="rId9"/>
    <p:sldId id="334" r:id="rId10"/>
    <p:sldId id="284" r:id="rId11"/>
    <p:sldId id="333" r:id="rId12"/>
    <p:sldId id="438" r:id="rId13"/>
    <p:sldId id="337" r:id="rId14"/>
    <p:sldId id="343" r:id="rId15"/>
    <p:sldId id="346" r:id="rId16"/>
    <p:sldId id="34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0395" autoAdjust="0"/>
  </p:normalViewPr>
  <p:slideViewPr>
    <p:cSldViewPr snapToGrid="0">
      <p:cViewPr varScale="1">
        <p:scale>
          <a:sx n="117" d="100"/>
          <a:sy n="117" d="100"/>
        </p:scale>
        <p:origin x="1614" y="10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notesViewPr>
    <p:cSldViewPr snapToGrid="0"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DC43F-4F4D-4B25-AA8D-79AB3BE01A46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666F7-1059-4026-9FAA-6753F77E6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666F7-1059-4026-9FAA-6753F77E6D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95458" y="6292560"/>
            <a:ext cx="3602188" cy="51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04" y="1653410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en-US" sz="2900" dirty="0"/>
              <a:t>能够捕获正确数据的扫描单元能够提供有效诊断信息</a:t>
            </a: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817813" y="2293938"/>
          <a:ext cx="5995497" cy="36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71753" imgH="1674398" progId="Visio.Drawing.11">
                  <p:embed/>
                </p:oleObj>
              </mc:Choice>
              <mc:Fallback>
                <p:oleObj name="Visio" r:id="rId3" imgW="2771753" imgH="167439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293938"/>
                        <a:ext cx="5995497" cy="362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4110" y="2205038"/>
            <a:ext cx="900000" cy="1154162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扫描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移入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阶段</a:t>
            </a:r>
          </a:p>
        </p:txBody>
      </p:sp>
      <p:sp>
        <p:nvSpPr>
          <p:cNvPr id="25" name="椭圆 24"/>
          <p:cNvSpPr/>
          <p:nvPr/>
        </p:nvSpPr>
        <p:spPr>
          <a:xfrm>
            <a:off x="4885891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665380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44868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24357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496146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275635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55123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19622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599111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161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354638" y="2925425"/>
          <a:ext cx="355282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21761" imgH="1670079" progId="Visio.Drawing.11">
                  <p:embed/>
                </p:oleObj>
              </mc:Choice>
              <mc:Fallback>
                <p:oleObj name="Visio" r:id="rId2" imgW="2321761" imgH="1670079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2925425"/>
                        <a:ext cx="3552825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00275" y="1649368"/>
            <a:ext cx="68088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900" b="1" dirty="0">
                <a:solidFill>
                  <a:schemeClr val="accent4"/>
                </a:solidFill>
              </a:rPr>
              <a:t>目标：增加故障敏感扫描单元</a:t>
            </a:r>
            <a:endParaRPr lang="en-US" altLang="zh-CN" sz="29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00275" y="2124794"/>
            <a:ext cx="2988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dirty="0"/>
              <a:t>模拟退火算法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0275" y="2748909"/>
            <a:ext cx="298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初始化状态；</a:t>
            </a:r>
            <a:endParaRPr lang="en-US" altLang="zh-CN" sz="2500" dirty="0"/>
          </a:p>
          <a:p>
            <a:r>
              <a:rPr lang="en-US" altLang="zh-CN" sz="2500" dirty="0"/>
              <a:t>While(1)</a:t>
            </a:r>
          </a:p>
          <a:p>
            <a:r>
              <a:rPr lang="en-US" altLang="zh-CN" sz="2500" dirty="0"/>
              <a:t>{</a:t>
            </a:r>
          </a:p>
          <a:p>
            <a:r>
              <a:rPr lang="en-US" altLang="zh-CN" sz="2500" dirty="0"/>
              <a:t>  </a:t>
            </a:r>
            <a:r>
              <a:rPr lang="zh-CN" altLang="en-US" sz="2500" dirty="0"/>
              <a:t>修改状态；</a:t>
            </a:r>
            <a:endParaRPr lang="en-US" altLang="zh-CN" sz="2500" dirty="0"/>
          </a:p>
          <a:p>
            <a:r>
              <a:rPr lang="en-US" altLang="zh-CN" sz="2500" dirty="0"/>
              <a:t>  </a:t>
            </a:r>
            <a:r>
              <a:rPr lang="zh-CN" altLang="en-US" sz="2500" dirty="0"/>
              <a:t>计算目标函数；</a:t>
            </a:r>
            <a:endParaRPr lang="en-US" altLang="zh-CN" sz="2500" dirty="0"/>
          </a:p>
          <a:p>
            <a:r>
              <a:rPr lang="en-US" altLang="zh-CN" sz="2500" dirty="0"/>
              <a:t>  </a:t>
            </a:r>
            <a:r>
              <a:rPr lang="zh-CN" altLang="en-US" sz="2500" dirty="0"/>
              <a:t>判别是否接受修改；</a:t>
            </a:r>
            <a:endParaRPr lang="en-US" altLang="zh-CN" sz="2500" dirty="0"/>
          </a:p>
          <a:p>
            <a:r>
              <a:rPr lang="en-US" altLang="zh-CN" sz="2500" dirty="0"/>
              <a:t>  </a:t>
            </a:r>
            <a:r>
              <a:rPr lang="zh-CN" altLang="en-US" sz="2500" dirty="0"/>
              <a:t>判别是否结束循环；</a:t>
            </a:r>
            <a:endParaRPr lang="en-US" altLang="zh-CN" sz="2500" dirty="0"/>
          </a:p>
          <a:p>
            <a:r>
              <a:rPr lang="en-US" altLang="zh-CN" sz="2500" dirty="0"/>
              <a:t>}</a:t>
            </a:r>
            <a:endParaRPr lang="zh-CN" altLang="en-US" sz="2500" dirty="0"/>
          </a:p>
        </p:txBody>
      </p:sp>
      <p:sp>
        <p:nvSpPr>
          <p:cNvPr id="45" name="TextBox 44"/>
          <p:cNvSpPr txBox="1"/>
          <p:nvPr/>
        </p:nvSpPr>
        <p:spPr>
          <a:xfrm>
            <a:off x="5254171" y="2415074"/>
            <a:ext cx="3715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i="1" dirty="0">
                <a:solidFill>
                  <a:schemeClr val="accent4"/>
                </a:solidFill>
              </a:rPr>
              <a:t>C</a:t>
            </a:r>
            <a:r>
              <a:rPr lang="en-US" altLang="zh-CN" sz="2500" i="1" baseline="-25000" dirty="0">
                <a:solidFill>
                  <a:schemeClr val="accent4"/>
                </a:solidFill>
              </a:rPr>
              <a:t>h</a:t>
            </a:r>
            <a:r>
              <a:rPr lang="en-US" altLang="zh-CN" sz="2500" dirty="0">
                <a:solidFill>
                  <a:schemeClr val="accent4"/>
                </a:solidFill>
              </a:rPr>
              <a:t>: </a:t>
            </a:r>
            <a:r>
              <a:rPr lang="zh-CN" altLang="en-US" sz="2500" dirty="0">
                <a:solidFill>
                  <a:schemeClr val="accent4"/>
                </a:solidFill>
              </a:rPr>
              <a:t>故障敏感扫描单元</a:t>
            </a:r>
          </a:p>
        </p:txBody>
      </p:sp>
      <p:sp>
        <p:nvSpPr>
          <p:cNvPr id="46" name="矩形 45"/>
          <p:cNvSpPr/>
          <p:nvPr/>
        </p:nvSpPr>
        <p:spPr>
          <a:xfrm>
            <a:off x="7645650" y="3796240"/>
            <a:ext cx="279150" cy="266470"/>
          </a:xfrm>
          <a:prstGeom prst="rect">
            <a:avLst/>
          </a:prstGeom>
          <a:solidFill>
            <a:schemeClr val="accent4">
              <a:alpha val="23000"/>
            </a:schemeClr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0825" y="4134628"/>
            <a:ext cx="180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/>
              <a:t>连接</a:t>
            </a:r>
            <a:endParaRPr lang="en-US" altLang="zh-CN" sz="2900" dirty="0"/>
          </a:p>
          <a:p>
            <a:pPr algn="ctr"/>
            <a:r>
              <a:rPr lang="zh-CN" altLang="en-US" sz="2900" dirty="0"/>
              <a:t>扫描链上</a:t>
            </a:r>
            <a:endParaRPr lang="en-US" altLang="zh-CN" sz="2900" dirty="0"/>
          </a:p>
          <a:p>
            <a:pPr algn="ctr"/>
            <a:r>
              <a:rPr lang="zh-CN" altLang="en-US" sz="2900" dirty="0"/>
              <a:t>扫描单元</a:t>
            </a:r>
          </a:p>
        </p:txBody>
      </p:sp>
      <p:sp>
        <p:nvSpPr>
          <p:cNvPr id="29" name="下箭头 28"/>
          <p:cNvSpPr/>
          <p:nvPr/>
        </p:nvSpPr>
        <p:spPr>
          <a:xfrm>
            <a:off x="955751" y="3775823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0826" y="1907767"/>
            <a:ext cx="1800000" cy="1800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分配</a:t>
            </a:r>
            <a:endParaRPr lang="en-US" altLang="zh-CN" sz="2900" dirty="0">
              <a:solidFill>
                <a:schemeClr val="bg1"/>
              </a:solidFill>
            </a:endParaRPr>
          </a:p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扫描单元</a:t>
            </a:r>
            <a:endParaRPr lang="en-US" altLang="zh-CN" sz="2900" dirty="0">
              <a:solidFill>
                <a:schemeClr val="bg1"/>
              </a:solidFill>
            </a:endParaRPr>
          </a:p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至扫描链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</p:cSld>
  <p:clrMapOvr>
    <a:masterClrMapping/>
  </p:clrMapOvr>
  <p:transition advTm="907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00275" y="1649368"/>
            <a:ext cx="68088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900" b="1" dirty="0">
                <a:solidFill>
                  <a:schemeClr val="accent4"/>
                </a:solidFill>
              </a:rPr>
              <a:t>目标：减少连续故障不敏感扫描单元</a:t>
            </a:r>
            <a:endParaRPr lang="en-US" altLang="zh-CN" sz="2900" b="1" dirty="0">
              <a:solidFill>
                <a:schemeClr val="accent4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376514" y="2545566"/>
            <a:ext cx="6542639" cy="992075"/>
            <a:chOff x="2376514" y="2395666"/>
            <a:chExt cx="6542639" cy="992075"/>
          </a:xfrm>
        </p:grpSpPr>
        <p:graphicFrame>
          <p:nvGraphicFramePr>
            <p:cNvPr id="97282" name="Object 2"/>
            <p:cNvGraphicFramePr>
              <a:graphicFrameLocks noChangeAspect="1"/>
            </p:cNvGraphicFramePr>
            <p:nvPr/>
          </p:nvGraphicFramePr>
          <p:xfrm>
            <a:off x="2376514" y="2395666"/>
            <a:ext cx="64420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695221" imgH="234302" progId="Visio.Drawing.11">
                    <p:embed/>
                  </p:oleObj>
                </mc:Choice>
                <mc:Fallback>
                  <p:oleObj name="Visio" r:id="rId2" imgW="3695221" imgH="234302" progId="Visio.Drawing.11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514" y="2395666"/>
                          <a:ext cx="644207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矩形 17"/>
            <p:cNvSpPr/>
            <p:nvPr/>
          </p:nvSpPr>
          <p:spPr>
            <a:xfrm>
              <a:off x="3487926" y="2404258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92938" y="2910687"/>
              <a:ext cx="283843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500" dirty="0">
                  <a:solidFill>
                    <a:schemeClr val="accent4"/>
                  </a:solidFill>
                </a:rPr>
                <a:t>故障敏感扫描单元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536112" y="2967581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870853" y="2909847"/>
              <a:ext cx="304830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500" dirty="0"/>
                <a:t>故障不敏感扫描单元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235467" y="2404258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1222" y="2397954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985819" y="2412945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615405" y="2412945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80155" y="2958894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56625" y="2412944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127038" y="2412944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376514" y="3897447"/>
            <a:ext cx="6442075" cy="950150"/>
            <a:chOff x="2376514" y="3267867"/>
            <a:chExt cx="6442075" cy="950150"/>
          </a:xfrm>
        </p:grpSpPr>
        <p:graphicFrame>
          <p:nvGraphicFramePr>
            <p:cNvPr id="31" name="Object 2"/>
            <p:cNvGraphicFramePr>
              <a:graphicFrameLocks noChangeAspect="1"/>
            </p:cNvGraphicFramePr>
            <p:nvPr/>
          </p:nvGraphicFramePr>
          <p:xfrm>
            <a:off x="2376514" y="3789748"/>
            <a:ext cx="64420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3695221" imgH="234302" progId="Visio.Drawing.11">
                    <p:embed/>
                  </p:oleObj>
                </mc:Choice>
                <mc:Fallback>
                  <p:oleObj name="Visio" r:id="rId4" imgW="3695221" imgH="234302" progId="Visio.Drawing.11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514" y="3789748"/>
                          <a:ext cx="644207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矩形 32"/>
            <p:cNvSpPr/>
            <p:nvPr/>
          </p:nvSpPr>
          <p:spPr>
            <a:xfrm>
              <a:off x="4732110" y="3798341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605880" y="3798340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97453" y="3807026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56233" y="3805436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00808" y="3807027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44991" y="3822017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12049" y="3807027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88368" y="3267867"/>
              <a:ext cx="607101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500" dirty="0"/>
                <a:t>最多</a:t>
              </a:r>
              <a:r>
                <a:rPr lang="en-US" altLang="zh-CN" sz="2500" b="1" dirty="0"/>
                <a:t>2</a:t>
              </a:r>
              <a:r>
                <a:rPr lang="zh-CN" altLang="en-US" sz="2500" dirty="0"/>
                <a:t>个故障不敏感扫描单元连续连接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50826" y="1907767"/>
            <a:ext cx="180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/>
              <a:t>分配</a:t>
            </a:r>
            <a:endParaRPr lang="en-US" altLang="zh-CN" sz="2900" dirty="0"/>
          </a:p>
          <a:p>
            <a:pPr algn="ctr"/>
            <a:r>
              <a:rPr lang="zh-CN" altLang="en-US" sz="2900" dirty="0"/>
              <a:t>扫描单元</a:t>
            </a:r>
            <a:endParaRPr lang="en-US" altLang="zh-CN" sz="2900" dirty="0"/>
          </a:p>
          <a:p>
            <a:pPr algn="ctr"/>
            <a:r>
              <a:rPr lang="zh-CN" altLang="en-US" sz="2900" dirty="0"/>
              <a:t>至扫描链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0825" y="4134628"/>
            <a:ext cx="1800000" cy="1800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连接</a:t>
            </a:r>
            <a:endParaRPr lang="en-US" altLang="zh-CN" sz="2900" dirty="0">
              <a:solidFill>
                <a:schemeClr val="bg1"/>
              </a:solidFill>
            </a:endParaRPr>
          </a:p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扫描链上</a:t>
            </a:r>
            <a:endParaRPr lang="en-US" altLang="zh-CN" sz="2900" dirty="0">
              <a:solidFill>
                <a:schemeClr val="bg1"/>
              </a:solidFill>
            </a:endParaRPr>
          </a:p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扫描单元</a:t>
            </a:r>
          </a:p>
        </p:txBody>
      </p:sp>
      <p:sp>
        <p:nvSpPr>
          <p:cNvPr id="54" name="下箭头 53"/>
          <p:cNvSpPr/>
          <p:nvPr/>
        </p:nvSpPr>
        <p:spPr>
          <a:xfrm>
            <a:off x="955751" y="3775823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</p:cSld>
  <p:clrMapOvr>
    <a:masterClrMapping/>
  </p:clrMapOvr>
  <p:transition advTm="3152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00275" y="1649368"/>
            <a:ext cx="68088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900" b="1" dirty="0">
                <a:solidFill>
                  <a:schemeClr val="accent4"/>
                </a:solidFill>
              </a:rPr>
              <a:t>目标：减少连续故障不敏感扫描单元</a:t>
            </a:r>
            <a:endParaRPr lang="en-US" altLang="zh-CN" sz="29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0826" y="1907767"/>
            <a:ext cx="180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/>
              <a:t>分配</a:t>
            </a:r>
            <a:endParaRPr lang="en-US" altLang="zh-CN" sz="2900" dirty="0"/>
          </a:p>
          <a:p>
            <a:pPr algn="ctr"/>
            <a:r>
              <a:rPr lang="zh-CN" altLang="en-US" sz="2900" dirty="0"/>
              <a:t>扫描单元</a:t>
            </a:r>
            <a:endParaRPr lang="en-US" altLang="zh-CN" sz="2900" dirty="0"/>
          </a:p>
          <a:p>
            <a:pPr algn="ctr"/>
            <a:r>
              <a:rPr lang="zh-CN" altLang="en-US" sz="2900" dirty="0"/>
              <a:t>至扫描链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0825" y="4134628"/>
            <a:ext cx="1800000" cy="1800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连接</a:t>
            </a:r>
            <a:endParaRPr lang="en-US" altLang="zh-CN" sz="2900" dirty="0">
              <a:solidFill>
                <a:schemeClr val="bg1"/>
              </a:solidFill>
            </a:endParaRPr>
          </a:p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扫描链上</a:t>
            </a:r>
            <a:endParaRPr lang="en-US" altLang="zh-CN" sz="2900" dirty="0">
              <a:solidFill>
                <a:schemeClr val="bg1"/>
              </a:solidFill>
            </a:endParaRPr>
          </a:p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扫描单元</a:t>
            </a:r>
          </a:p>
        </p:txBody>
      </p:sp>
      <p:sp>
        <p:nvSpPr>
          <p:cNvPr id="54" name="下箭头 53"/>
          <p:cNvSpPr/>
          <p:nvPr/>
        </p:nvSpPr>
        <p:spPr>
          <a:xfrm>
            <a:off x="955751" y="3775823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672592" y="2159034"/>
            <a:ext cx="518659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b="1" dirty="0">
                <a:solidFill>
                  <a:schemeClr val="accent4"/>
                </a:solidFill>
              </a:rPr>
              <a:t>减少扫描链布线长度</a:t>
            </a:r>
            <a:endParaRPr lang="en-US" altLang="zh-CN" sz="2900" b="1" dirty="0"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99275" y="2769364"/>
            <a:ext cx="22817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dirty="0"/>
              <a:t>蚁群算法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376514" y="3897447"/>
            <a:ext cx="6442075" cy="950150"/>
            <a:chOff x="2376514" y="3267867"/>
            <a:chExt cx="6442075" cy="950150"/>
          </a:xfrm>
        </p:grpSpPr>
        <p:graphicFrame>
          <p:nvGraphicFramePr>
            <p:cNvPr id="30" name="Object 2"/>
            <p:cNvGraphicFramePr>
              <a:graphicFrameLocks noChangeAspect="1"/>
            </p:cNvGraphicFramePr>
            <p:nvPr/>
          </p:nvGraphicFramePr>
          <p:xfrm>
            <a:off x="2376514" y="3789748"/>
            <a:ext cx="64420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695221" imgH="234302" progId="Visio.Drawing.11">
                    <p:embed/>
                  </p:oleObj>
                </mc:Choice>
                <mc:Fallback>
                  <p:oleObj name="Visio" r:id="rId2" imgW="3695221" imgH="234302" progId="Visio.Drawing.11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514" y="3789748"/>
                          <a:ext cx="644207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矩形 31"/>
            <p:cNvSpPr/>
            <p:nvPr/>
          </p:nvSpPr>
          <p:spPr>
            <a:xfrm>
              <a:off x="4732110" y="3798341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05880" y="3798340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497453" y="3807026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356233" y="3805436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000808" y="3807027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7244991" y="3822017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12049" y="3807027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88368" y="3267867"/>
              <a:ext cx="607101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500" dirty="0"/>
                <a:t>最多</a:t>
              </a:r>
              <a:r>
                <a:rPr lang="en-US" altLang="zh-CN" sz="2500" b="1" dirty="0"/>
                <a:t>2</a:t>
              </a:r>
              <a:r>
                <a:rPr lang="zh-CN" altLang="en-US" sz="2500" dirty="0"/>
                <a:t>个故障不敏感扫描单元连续连接</a:t>
              </a:r>
            </a:p>
          </p:txBody>
        </p:sp>
      </p:grpSp>
      <p:sp>
        <p:nvSpPr>
          <p:cNvPr id="59" name="右箭头 58"/>
          <p:cNvSpPr/>
          <p:nvPr/>
        </p:nvSpPr>
        <p:spPr>
          <a:xfrm rot="16200000">
            <a:off x="4287189" y="3125449"/>
            <a:ext cx="487181" cy="861934"/>
          </a:xfrm>
          <a:prstGeom prst="rightArrow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958449" y="3338990"/>
            <a:ext cx="2281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accent4"/>
                </a:solidFill>
              </a:rPr>
              <a:t>约束</a:t>
            </a:r>
          </a:p>
        </p:txBody>
      </p:sp>
    </p:spTree>
  </p:cSld>
  <p:clrMapOvr>
    <a:masterClrMapping/>
  </p:clrMapOvr>
  <p:transition advTm="2090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7838" y="1649368"/>
            <a:ext cx="8851252" cy="310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2900" dirty="0"/>
              <a:t>实验环境配置</a:t>
            </a:r>
            <a:endParaRPr lang="en-US" altLang="zh-CN" sz="2900" dirty="0"/>
          </a:p>
          <a:p>
            <a:pPr marL="72000" indent="360000">
              <a:spcAft>
                <a:spcPts val="1000"/>
              </a:spcAft>
              <a:buFont typeface="Wingdings" pitchFamily="2" charset="2"/>
              <a:buChar char="l"/>
            </a:pPr>
            <a:r>
              <a:rPr lang="zh-CN" altLang="en-US" sz="2500" dirty="0"/>
              <a:t>实验电路：</a:t>
            </a:r>
            <a:endParaRPr lang="en-US" altLang="zh-CN" sz="2500" dirty="0"/>
          </a:p>
          <a:p>
            <a:pPr marL="72000" indent="360000">
              <a:spcAft>
                <a:spcPts val="1000"/>
              </a:spcAft>
            </a:pPr>
            <a:r>
              <a:rPr lang="en-US" altLang="zh-CN" sz="2500" dirty="0"/>
              <a:t>ISCAS'89</a:t>
            </a:r>
            <a:r>
              <a:rPr lang="zh-CN" altLang="en-US" sz="2500" dirty="0"/>
              <a:t>和</a:t>
            </a:r>
            <a:r>
              <a:rPr lang="en-US" altLang="zh-CN" sz="2500" dirty="0"/>
              <a:t>ITC'99</a:t>
            </a:r>
            <a:r>
              <a:rPr lang="zh-CN" altLang="en-US" sz="2500" dirty="0"/>
              <a:t>基准电路</a:t>
            </a:r>
            <a:endParaRPr lang="en-US" altLang="zh-CN" sz="2500" dirty="0"/>
          </a:p>
          <a:p>
            <a:pPr marL="72000" indent="360000">
              <a:spcAft>
                <a:spcPts val="1000"/>
              </a:spcAft>
            </a:pPr>
            <a:r>
              <a:rPr lang="en-US" altLang="zh-CN" sz="2500" dirty="0"/>
              <a:t>TSMC</a:t>
            </a:r>
            <a:r>
              <a:rPr lang="zh-CN" altLang="en-US" sz="2500" dirty="0"/>
              <a:t>实际工业芯片</a:t>
            </a:r>
            <a:endParaRPr lang="en-US" altLang="zh-CN" sz="2500" dirty="0"/>
          </a:p>
          <a:p>
            <a:pPr marL="72000" indent="360000">
              <a:spcAft>
                <a:spcPts val="1000"/>
              </a:spcAft>
              <a:buFont typeface="Wingdings" pitchFamily="2" charset="2"/>
              <a:buChar char="l"/>
            </a:pPr>
            <a:r>
              <a:rPr lang="zh-CN" altLang="en-US" sz="2500" dirty="0"/>
              <a:t>故障类型：固定型故障</a:t>
            </a:r>
            <a:endParaRPr lang="en-US" altLang="zh-CN" sz="2500" dirty="0"/>
          </a:p>
          <a:p>
            <a:pPr marL="72000" indent="360000">
              <a:spcAft>
                <a:spcPts val="1000"/>
              </a:spcAft>
              <a:buFont typeface="Wingdings" pitchFamily="2" charset="2"/>
              <a:buChar char="l"/>
            </a:pPr>
            <a:r>
              <a:rPr lang="zh-CN" altLang="en-US" sz="2500" dirty="0"/>
              <a:t>评估指标：分辨率</a:t>
            </a:r>
            <a:r>
              <a:rPr lang="en-US" altLang="zh-CN" sz="2500" dirty="0"/>
              <a:t>(</a:t>
            </a:r>
            <a:r>
              <a:rPr lang="zh-CN" altLang="en-US" sz="2500" dirty="0"/>
              <a:t>候选故障集合中扫描单元的数目</a:t>
            </a:r>
            <a:r>
              <a:rPr lang="en-US" altLang="zh-CN" sz="2500" dirty="0"/>
              <a:t>)</a:t>
            </a:r>
            <a:endParaRPr lang="en-US" altLang="zh-C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</p:cSld>
  <p:clrMapOvr>
    <a:masterClrMapping/>
  </p:clrMapOvr>
  <p:transition advTm="22292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9331" name="Picture 3" descr="E:\JUSAuniverse\CLOUD\ICT\PROJECT\综合\博士答辩\叶靖.博士论文.PPT\叶靖.博士论文.PPT.图片\2.1.emf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-191088" y="1813810"/>
            <a:ext cx="6644975" cy="469192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7838" y="1649368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2900" dirty="0"/>
              <a:t>基准电路双故障</a:t>
            </a:r>
            <a:endParaRPr lang="en-US" altLang="zh-CN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30978" y="5247968"/>
            <a:ext cx="2821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chemeClr val="accent4"/>
                </a:solidFill>
              </a:rPr>
              <a:t>所提方法平均</a:t>
            </a:r>
            <a:r>
              <a:rPr lang="en-US" altLang="zh-CN" sz="2500" b="1" dirty="0">
                <a:solidFill>
                  <a:schemeClr val="accent4"/>
                </a:solidFill>
              </a:rPr>
              <a:t>1.91</a:t>
            </a:r>
            <a:endParaRPr lang="zh-CN" altLang="en-US" sz="2500" b="1" dirty="0">
              <a:solidFill>
                <a:schemeClr val="accent4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66057" y="5730498"/>
            <a:ext cx="8215086" cy="158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527300" y="5651500"/>
            <a:ext cx="203200" cy="144847"/>
          </a:xfrm>
          <a:prstGeom prst="rect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13088" y="1702233"/>
            <a:ext cx="1368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chemeClr val="accent4"/>
                </a:solidFill>
              </a:rPr>
              <a:t>分辨率</a:t>
            </a:r>
            <a:endParaRPr lang="en-US" altLang="zh-CN" sz="2500" b="1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4305" y="4848763"/>
            <a:ext cx="10277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chemeClr val="accent4"/>
                </a:solidFill>
              </a:rPr>
              <a:t>最好</a:t>
            </a:r>
            <a:endParaRPr lang="en-US" altLang="zh-CN" sz="2500" b="1" dirty="0">
              <a:solidFill>
                <a:schemeClr val="accent4"/>
              </a:solidFill>
            </a:endParaRPr>
          </a:p>
          <a:p>
            <a:r>
              <a:rPr lang="en-US" altLang="zh-CN" sz="2500" b="1" dirty="0">
                <a:solidFill>
                  <a:schemeClr val="accent4"/>
                </a:solidFill>
              </a:rPr>
              <a:t>1.06</a:t>
            </a:r>
            <a:endParaRPr lang="zh-CN" altLang="en-US" sz="2500" b="1" dirty="0">
              <a:solidFill>
                <a:schemeClr val="accent4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43500" y="2659380"/>
            <a:ext cx="279764" cy="3218906"/>
          </a:xfrm>
          <a:prstGeom prst="rect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83043" y="2552125"/>
            <a:ext cx="2152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chemeClr val="accent4"/>
                </a:solidFill>
                <a:sym typeface="Wingdings 3"/>
              </a:rPr>
              <a:t>最好</a:t>
            </a:r>
            <a:r>
              <a:rPr lang="en-US" altLang="zh-CN" sz="2500" b="1" dirty="0">
                <a:solidFill>
                  <a:schemeClr val="accent4"/>
                </a:solidFill>
                <a:sym typeface="Wingdings 3"/>
              </a:rPr>
              <a:t></a:t>
            </a:r>
            <a:r>
              <a:rPr lang="en-US" altLang="zh-CN" sz="2500" b="1" dirty="0">
                <a:solidFill>
                  <a:schemeClr val="accent4"/>
                </a:solidFill>
              </a:rPr>
              <a:t>16.92X</a:t>
            </a:r>
            <a:endParaRPr lang="zh-CN" altLang="en-US" sz="25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0168" y="3792296"/>
            <a:ext cx="3432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商用工具平均</a:t>
            </a:r>
            <a:r>
              <a:rPr lang="en-US" altLang="zh-CN" sz="2500" dirty="0"/>
              <a:t>11.14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66057" y="3780144"/>
            <a:ext cx="8215086" cy="158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186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  <p:bldP spid="21" grpId="0"/>
      <p:bldP spid="19" grpId="0" animBg="1"/>
      <p:bldP spid="20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9331" name="Picture 3" descr="E:\JUSAuniverse\CLOUD\ICT\PROJECT\综合\博士答辩\叶靖.博士论文.PPT\叶靖.博士论文.PPT.图片\2.1.emf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57603" y="1914915"/>
            <a:ext cx="6211207" cy="438564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7838" y="1649368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2900" dirty="0"/>
              <a:t>基准电路双故障</a:t>
            </a:r>
            <a:endParaRPr lang="en-US" altLang="zh-CN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75338" y="3792296"/>
            <a:ext cx="3432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商用工具平均</a:t>
            </a:r>
            <a:r>
              <a:rPr lang="en-US" altLang="zh-CN" sz="2500" dirty="0"/>
              <a:t>63%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66057" y="3780144"/>
            <a:ext cx="8215086" cy="158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539241" y="2574948"/>
            <a:ext cx="297179" cy="3277212"/>
          </a:xfrm>
          <a:prstGeom prst="rect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13088" y="1687243"/>
            <a:ext cx="58352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chemeClr val="accent4"/>
                </a:solidFill>
              </a:rPr>
              <a:t>分辨率≤</a:t>
            </a:r>
            <a:r>
              <a:rPr lang="en-US" altLang="zh-CN" sz="2500" b="1" dirty="0">
                <a:solidFill>
                  <a:schemeClr val="accent4"/>
                </a:solidFill>
              </a:rPr>
              <a:t>3</a:t>
            </a:r>
            <a:r>
              <a:rPr lang="zh-CN" altLang="en-US" sz="2500" b="1" dirty="0">
                <a:solidFill>
                  <a:schemeClr val="accent4"/>
                </a:solidFill>
              </a:rPr>
              <a:t>的诊断实例比重</a:t>
            </a:r>
            <a:endParaRPr lang="en-US" altLang="zh-CN" sz="2500" b="1" dirty="0">
              <a:solidFill>
                <a:schemeClr val="accent4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66057" y="2873599"/>
            <a:ext cx="8215086" cy="158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75338" y="2391064"/>
            <a:ext cx="3432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chemeClr val="accent4"/>
                </a:solidFill>
              </a:rPr>
              <a:t>所提方法平均</a:t>
            </a:r>
            <a:r>
              <a:rPr lang="en-US" altLang="zh-CN" sz="2500" b="1" dirty="0">
                <a:solidFill>
                  <a:schemeClr val="accent4"/>
                </a:solidFill>
              </a:rPr>
              <a:t>91%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9668" y="2138730"/>
            <a:ext cx="1963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chemeClr val="accent4"/>
                </a:solidFill>
              </a:rPr>
              <a:t>最好</a:t>
            </a:r>
            <a:r>
              <a:rPr lang="en-US" altLang="zh-CN" sz="2500" b="1" dirty="0">
                <a:solidFill>
                  <a:schemeClr val="accent4"/>
                </a:solidFill>
              </a:rPr>
              <a:t>+61%</a:t>
            </a:r>
          </a:p>
        </p:txBody>
      </p:sp>
      <p:sp>
        <p:nvSpPr>
          <p:cNvPr id="19" name="矩形 18"/>
          <p:cNvSpPr/>
          <p:nvPr/>
        </p:nvSpPr>
        <p:spPr>
          <a:xfrm>
            <a:off x="2469611" y="2512685"/>
            <a:ext cx="780546" cy="144847"/>
          </a:xfrm>
          <a:prstGeom prst="rect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53996" y="2081388"/>
            <a:ext cx="18582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chemeClr val="accent4"/>
                </a:solidFill>
              </a:rPr>
              <a:t>最好</a:t>
            </a:r>
            <a:r>
              <a:rPr lang="en-US" altLang="zh-CN" sz="2500" b="1" dirty="0">
                <a:solidFill>
                  <a:schemeClr val="accent4"/>
                </a:solidFill>
              </a:rPr>
              <a:t>100%</a:t>
            </a:r>
            <a:endParaRPr lang="zh-CN" altLang="en-US" sz="25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2887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7838" y="1649368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2900" dirty="0"/>
              <a:t>实际工业芯片（</a:t>
            </a:r>
            <a:r>
              <a:rPr lang="en-US" altLang="zh-CN" sz="2900" dirty="0"/>
              <a:t> TSMC20nm</a:t>
            </a:r>
            <a:r>
              <a:rPr lang="zh-CN" altLang="en-US" sz="2900" dirty="0"/>
              <a:t>测试芯片）</a:t>
            </a:r>
            <a:endParaRPr lang="en-US" altLang="zh-CN" sz="29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54571" y="2356376"/>
          <a:ext cx="7724931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0" dirty="0">
                          <a:solidFill>
                            <a:schemeClr val="tx1"/>
                          </a:solidFill>
                        </a:rPr>
                        <a:t>商用工具产生</a:t>
                      </a:r>
                      <a:endParaRPr lang="en-US" altLang="zh-CN" sz="25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500" b="0" dirty="0">
                          <a:solidFill>
                            <a:schemeClr val="tx1"/>
                          </a:solidFill>
                        </a:rPr>
                        <a:t>的扫描链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solidFill>
                            <a:schemeClr val="accent4"/>
                          </a:solidFill>
                        </a:rPr>
                        <a:t>所提方法产生</a:t>
                      </a:r>
                      <a:endParaRPr lang="en-US" altLang="zh-CN" sz="25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zh-CN" altLang="en-US" sz="2500" b="1" dirty="0">
                          <a:solidFill>
                            <a:schemeClr val="accent4"/>
                          </a:solidFill>
                        </a:rPr>
                        <a:t>的扫描链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solidFill>
                            <a:schemeClr val="accent4"/>
                          </a:solidFill>
                        </a:rPr>
                        <a:t>平均分辨率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zh-CN" altLang="en-US" sz="25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</p:cSld>
  <p:clrMapOvr>
    <a:masterClrMapping/>
  </p:clrMapOvr>
  <p:transition advTm="175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04" y="1653410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en-US" sz="2900" dirty="0"/>
              <a:t>能够捕获正确数据的扫描单元能够提供有效诊断信息</a:t>
            </a: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817813" y="2293938"/>
          <a:ext cx="5995497" cy="36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71753" imgH="1674398" progId="Visio.Drawing.11">
                  <p:embed/>
                </p:oleObj>
              </mc:Choice>
              <mc:Fallback>
                <p:oleObj name="Visio" r:id="rId3" imgW="2771753" imgH="167439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293938"/>
                        <a:ext cx="5995497" cy="362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4110" y="2205038"/>
            <a:ext cx="900000" cy="1154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/>
              <a:t>扫描</a:t>
            </a:r>
            <a:endParaRPr lang="en-US" altLang="zh-CN" sz="2500" dirty="0"/>
          </a:p>
          <a:p>
            <a:pPr algn="ctr"/>
            <a:r>
              <a:rPr lang="zh-CN" altLang="en-US" sz="2500" dirty="0"/>
              <a:t>移入</a:t>
            </a:r>
            <a:endParaRPr lang="en-US" altLang="zh-CN" sz="2500" dirty="0"/>
          </a:p>
          <a:p>
            <a:pPr algn="ctr"/>
            <a:r>
              <a:rPr lang="zh-CN" altLang="en-US" sz="2500" dirty="0"/>
              <a:t>阶段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110" y="3734033"/>
            <a:ext cx="900000" cy="769441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捕获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阶段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44577" y="3404252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85891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665380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44868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24357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496146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275635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55123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19622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599111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85200" y="2383200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055200" y="3358800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599600" y="3358800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77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2.59259E-6 L 0.00105 0.22639 L -0.02812 0.22639 L -0.02916 0.28472 L -0.04062 0.37361 L -0.04166 0.47917 L 0.40417 0.47917 L 0.40417 0.05694 L 0.04376 0.05694 L 0.04272 0.14028 " pathEditMode="relative" ptsTypes="AAAAAAAA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69 L -0.00052 0.08542 L 0.0724 0.08542 L 0.0724 0.15347 L 0.0849 0.22986 L 0.08594 0.31181 L 0.25573 0.31181 L 0.25573 -0.05764 L 0.0849 -0.05764 L 0.0849 -0.00069 " pathEditMode="relative" ptsTypes="AAAAAAAA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0.08472 L -0.07083 0.08472 L -0.07083 0.15139 L -0.08333 0.22777 L -0.08333 0.31111 L 0.08646 0.31111 L 0.08646 -0.05834 L -0.08541 -0.05973 L -0.08437 -0.00139 " pathEditMode="relative" ptsTypes="AAAAAAAAAA"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1" animBg="1"/>
      <p:bldP spid="33" grpId="2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04" y="1653410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en-US" sz="2900" dirty="0"/>
              <a:t>能够捕获正确数据的扫描单元能够提供有效诊断信息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110" y="2205038"/>
            <a:ext cx="900000" cy="1154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/>
              <a:t>扫描</a:t>
            </a:r>
            <a:endParaRPr lang="en-US" altLang="zh-CN" sz="2500" dirty="0"/>
          </a:p>
          <a:p>
            <a:pPr algn="ctr"/>
            <a:r>
              <a:rPr lang="zh-CN" altLang="en-US" sz="2500" dirty="0"/>
              <a:t>移入</a:t>
            </a:r>
            <a:endParaRPr lang="en-US" altLang="zh-CN" sz="2500" dirty="0"/>
          </a:p>
          <a:p>
            <a:pPr algn="ctr"/>
            <a:r>
              <a:rPr lang="zh-CN" altLang="en-US" sz="2500" dirty="0"/>
              <a:t>阶段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110" y="3734033"/>
            <a:ext cx="9000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/>
              <a:t>捕获</a:t>
            </a:r>
            <a:endParaRPr lang="en-US" altLang="zh-CN" sz="2500" dirty="0"/>
          </a:p>
          <a:p>
            <a:pPr algn="ctr"/>
            <a:r>
              <a:rPr lang="zh-CN" altLang="en-US" sz="2500" dirty="0"/>
              <a:t>阶段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110" y="4858298"/>
            <a:ext cx="900000" cy="1154162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扫描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移出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阶段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44577" y="3404252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644577" y="4543504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Object 2"/>
          <p:cNvGraphicFramePr>
            <a:graphicFrameLocks noChangeAspect="1"/>
          </p:cNvGraphicFramePr>
          <p:nvPr/>
        </p:nvGraphicFramePr>
        <p:xfrm>
          <a:off x="2817813" y="2293938"/>
          <a:ext cx="5995497" cy="36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71753" imgH="1674398" progId="Visio.Drawing.11">
                  <p:embed/>
                </p:oleObj>
              </mc:Choice>
              <mc:Fallback>
                <p:oleObj name="Visio" r:id="rId3" imgW="2771753" imgH="167439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293938"/>
                        <a:ext cx="5995497" cy="362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椭圆 37"/>
          <p:cNvSpPr/>
          <p:nvPr/>
        </p:nvSpPr>
        <p:spPr>
          <a:xfrm>
            <a:off x="4885891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665380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44868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224357" y="23837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496146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275635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055123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819622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599111" y="3359303"/>
            <a:ext cx="360000" cy="360000"/>
          </a:xfrm>
          <a:prstGeom prst="ellipse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109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04" y="1653410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en-US" sz="2900" dirty="0"/>
              <a:t>能够捕获正确数据的扫描单元能够提供有效诊断信息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110" y="2205038"/>
            <a:ext cx="900000" cy="1154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/>
              <a:t>扫描</a:t>
            </a:r>
            <a:endParaRPr lang="en-US" altLang="zh-CN" sz="2500" dirty="0"/>
          </a:p>
          <a:p>
            <a:pPr algn="ctr"/>
            <a:r>
              <a:rPr lang="zh-CN" altLang="en-US" sz="2500" dirty="0"/>
              <a:t>移入</a:t>
            </a:r>
            <a:endParaRPr lang="en-US" altLang="zh-CN" sz="2500" dirty="0"/>
          </a:p>
          <a:p>
            <a:pPr algn="ctr"/>
            <a:r>
              <a:rPr lang="zh-CN" altLang="en-US" sz="2500" dirty="0"/>
              <a:t>阶段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110" y="3734033"/>
            <a:ext cx="9000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/>
              <a:t>捕获</a:t>
            </a:r>
            <a:endParaRPr lang="en-US" altLang="zh-CN" sz="2500" dirty="0"/>
          </a:p>
          <a:p>
            <a:pPr algn="ctr"/>
            <a:r>
              <a:rPr lang="zh-CN" altLang="en-US" sz="2500" dirty="0"/>
              <a:t>阶段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110" y="4858298"/>
            <a:ext cx="900000" cy="1154162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扫描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移出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阶段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44577" y="3404252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644577" y="4543504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Object 2"/>
          <p:cNvGraphicFramePr>
            <a:graphicFrameLocks noChangeAspect="1"/>
          </p:cNvGraphicFramePr>
          <p:nvPr/>
        </p:nvGraphicFramePr>
        <p:xfrm>
          <a:off x="2817813" y="2293938"/>
          <a:ext cx="5995497" cy="36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71753" imgH="1674398" progId="Visio.Drawing.11">
                  <p:embed/>
                </p:oleObj>
              </mc:Choice>
              <mc:Fallback>
                <p:oleObj name="Visio" r:id="rId3" imgW="2771753" imgH="167439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293938"/>
                        <a:ext cx="5995497" cy="362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6"/>
          <p:cNvGrpSpPr/>
          <p:nvPr/>
        </p:nvGrpSpPr>
        <p:grpSpPr>
          <a:xfrm>
            <a:off x="2992564" y="2772579"/>
            <a:ext cx="2743200" cy="1066800"/>
            <a:chOff x="4480810" y="1874520"/>
            <a:chExt cx="2743200" cy="1066800"/>
          </a:xfrm>
        </p:grpSpPr>
        <p:sp>
          <p:nvSpPr>
            <p:cNvPr id="30" name="TextBox 29"/>
            <p:cNvSpPr txBox="1"/>
            <p:nvPr/>
          </p:nvSpPr>
          <p:spPr>
            <a:xfrm>
              <a:off x="4480810" y="1874520"/>
              <a:ext cx="2743200" cy="47705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500" dirty="0">
                  <a:solidFill>
                    <a:schemeClr val="accent4"/>
                  </a:solidFill>
                </a:rPr>
                <a:t>数据可能被污染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895354" y="2346960"/>
              <a:ext cx="1328406" cy="594360"/>
            </a:xfrm>
            <a:prstGeom prst="rect">
              <a:avLst/>
            </a:prstGeom>
            <a:solidFill>
              <a:schemeClr val="accent4">
                <a:alpha val="23000"/>
              </a:schemeClr>
            </a:solidFill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26"/>
          <p:cNvGrpSpPr/>
          <p:nvPr/>
        </p:nvGrpSpPr>
        <p:grpSpPr>
          <a:xfrm>
            <a:off x="5981075" y="2772650"/>
            <a:ext cx="2767697" cy="1066800"/>
            <a:chOff x="5895353" y="1874520"/>
            <a:chExt cx="2767697" cy="1066800"/>
          </a:xfrm>
        </p:grpSpPr>
        <p:sp>
          <p:nvSpPr>
            <p:cNvPr id="33" name="TextBox 32"/>
            <p:cNvSpPr txBox="1"/>
            <p:nvPr/>
          </p:nvSpPr>
          <p:spPr>
            <a:xfrm>
              <a:off x="5919850" y="1874520"/>
              <a:ext cx="2743200" cy="47705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500" dirty="0">
                  <a:solidFill>
                    <a:schemeClr val="accent4"/>
                  </a:solidFill>
                </a:rPr>
                <a:t>数据不会被污染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5895353" y="2346960"/>
              <a:ext cx="2113613" cy="594360"/>
            </a:xfrm>
            <a:prstGeom prst="rect">
              <a:avLst/>
            </a:prstGeom>
            <a:solidFill>
              <a:schemeClr val="accent4">
                <a:alpha val="23000"/>
              </a:schemeClr>
            </a:solidFill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08085" y="3379211"/>
            <a:ext cx="907097" cy="949926"/>
            <a:chOff x="5408085" y="3379211"/>
            <a:chExt cx="907097" cy="949926"/>
          </a:xfrm>
        </p:grpSpPr>
        <p:sp>
          <p:nvSpPr>
            <p:cNvPr id="28" name="乘号 27"/>
            <p:cNvSpPr/>
            <p:nvPr/>
          </p:nvSpPr>
          <p:spPr>
            <a:xfrm>
              <a:off x="5685285" y="3379211"/>
              <a:ext cx="360000" cy="360000"/>
            </a:xfrm>
            <a:prstGeom prst="mathMultiply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08085" y="3852083"/>
              <a:ext cx="9070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500" dirty="0">
                  <a:solidFill>
                    <a:schemeClr val="accent4"/>
                  </a:solidFill>
                </a:rPr>
                <a:t>故障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2226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04" y="1653410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en-US" sz="2900" dirty="0"/>
              <a:t>能够捕获正确数据的扫描单元能够提供有效诊断信息</a:t>
            </a: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818716" y="2293495"/>
          <a:ext cx="5995497" cy="36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71753" imgH="1674398" progId="Visio.Drawing.11">
                  <p:embed/>
                </p:oleObj>
              </mc:Choice>
              <mc:Fallback>
                <p:oleObj name="Visio" r:id="rId3" imgW="2771753" imgH="167439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716" y="2293495"/>
                        <a:ext cx="5995497" cy="362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6804910" y="3345410"/>
            <a:ext cx="400050" cy="400050"/>
          </a:xfrm>
          <a:prstGeom prst="rect">
            <a:avLst/>
          </a:prstGeom>
          <a:solidFill>
            <a:schemeClr val="accent4">
              <a:alpha val="23000"/>
            </a:schemeClr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6" idx="0"/>
          </p:cNvCxnSpPr>
          <p:nvPr/>
        </p:nvCxnSpPr>
        <p:spPr>
          <a:xfrm rot="5400000" flipH="1" flipV="1">
            <a:off x="6911274" y="3248571"/>
            <a:ext cx="190500" cy="317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001760" y="3148560"/>
            <a:ext cx="156845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7335929" y="4428085"/>
            <a:ext cx="2494756" cy="794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0800000">
            <a:off x="7027160" y="5675860"/>
            <a:ext cx="1524000" cy="793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 flipH="1" flipV="1">
            <a:off x="6753316" y="5409160"/>
            <a:ext cx="559594" cy="794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6200000" flipV="1">
            <a:off x="6716010" y="4793210"/>
            <a:ext cx="501650" cy="12065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6833485" y="4802735"/>
            <a:ext cx="488950" cy="10160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16200000" flipV="1">
            <a:off x="6683466" y="4349504"/>
            <a:ext cx="451644" cy="5556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0800000">
            <a:off x="6246110" y="4126460"/>
            <a:ext cx="67310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 flipH="1" flipV="1">
            <a:off x="6046085" y="3932785"/>
            <a:ext cx="40005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141460" y="4126460"/>
            <a:ext cx="65405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6200000" flipV="1">
            <a:off x="6918416" y="4355854"/>
            <a:ext cx="451644" cy="5556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H="1" flipV="1">
            <a:off x="7601835" y="3932785"/>
            <a:ext cx="40005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033385" y="3345410"/>
            <a:ext cx="400050" cy="40005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595485" y="3335885"/>
            <a:ext cx="400050" cy="40005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166610" y="2808389"/>
            <a:ext cx="3695700" cy="47705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>
                <a:solidFill>
                  <a:schemeClr val="accent4"/>
                </a:solidFill>
                <a:sym typeface="Wingdings"/>
              </a:rPr>
              <a:t></a:t>
            </a:r>
            <a:r>
              <a:rPr lang="en-US" altLang="zh-CN" sz="2500" b="1" i="1" dirty="0">
                <a:solidFill>
                  <a:schemeClr val="accent4"/>
                </a:solidFill>
              </a:rPr>
              <a:t>C</a:t>
            </a:r>
            <a:r>
              <a:rPr lang="en-US" altLang="zh-CN" sz="2500" b="1" i="1" baseline="-25000" dirty="0">
                <a:solidFill>
                  <a:schemeClr val="accent4"/>
                </a:solidFill>
              </a:rPr>
              <a:t>h</a:t>
            </a:r>
            <a:r>
              <a:rPr lang="zh-CN" altLang="en-US" sz="2500" b="1" dirty="0">
                <a:solidFill>
                  <a:schemeClr val="accent4"/>
                </a:solidFill>
              </a:rPr>
              <a:t>可能捕获错误数据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19099" y="2206800"/>
            <a:ext cx="1169267" cy="115416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b="1" dirty="0">
                <a:solidFill>
                  <a:schemeClr val="accent4"/>
                </a:solidFill>
              </a:rPr>
              <a:t>数据</a:t>
            </a:r>
            <a:endParaRPr lang="en-US" altLang="zh-CN" sz="2500" b="1" dirty="0">
              <a:solidFill>
                <a:schemeClr val="accent4"/>
              </a:solidFill>
            </a:endParaRPr>
          </a:p>
          <a:p>
            <a:pPr algn="ctr"/>
            <a:r>
              <a:rPr lang="zh-CN" altLang="en-US" sz="2500" b="1" dirty="0">
                <a:solidFill>
                  <a:schemeClr val="accent4"/>
                </a:solidFill>
              </a:rPr>
              <a:t>可能被</a:t>
            </a:r>
            <a:endParaRPr lang="en-US" altLang="zh-CN" sz="2500" b="1" dirty="0">
              <a:solidFill>
                <a:schemeClr val="accent4"/>
              </a:solidFill>
            </a:endParaRPr>
          </a:p>
          <a:p>
            <a:pPr algn="ctr"/>
            <a:r>
              <a:rPr lang="zh-CN" altLang="en-US" sz="2500" b="1" dirty="0">
                <a:solidFill>
                  <a:schemeClr val="accent4"/>
                </a:solidFill>
              </a:rPr>
              <a:t>污染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4110" y="2205038"/>
            <a:ext cx="900000" cy="1154162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扫描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移入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阶段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4110" y="3734033"/>
            <a:ext cx="9000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/>
              <a:t>捕获</a:t>
            </a:r>
            <a:endParaRPr lang="en-US" altLang="zh-CN" sz="2500" dirty="0"/>
          </a:p>
          <a:p>
            <a:pPr algn="ctr"/>
            <a:r>
              <a:rPr lang="zh-CN" altLang="en-US" sz="2500" dirty="0"/>
              <a:t>阶段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4110" y="4858298"/>
            <a:ext cx="900000" cy="1154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/>
              <a:t>扫描</a:t>
            </a:r>
            <a:endParaRPr lang="en-US" altLang="zh-CN" sz="2500" dirty="0"/>
          </a:p>
          <a:p>
            <a:pPr algn="ctr"/>
            <a:r>
              <a:rPr lang="zh-CN" altLang="en-US" sz="2500" dirty="0"/>
              <a:t>移出</a:t>
            </a:r>
            <a:endParaRPr lang="en-US" altLang="zh-CN" sz="2500" dirty="0"/>
          </a:p>
          <a:p>
            <a:pPr algn="ctr"/>
            <a:r>
              <a:rPr lang="zh-CN" altLang="en-US" sz="2500" dirty="0"/>
              <a:t>阶段</a:t>
            </a:r>
          </a:p>
        </p:txBody>
      </p:sp>
      <p:sp>
        <p:nvSpPr>
          <p:cNvPr id="65" name="下箭头 64"/>
          <p:cNvSpPr/>
          <p:nvPr/>
        </p:nvSpPr>
        <p:spPr>
          <a:xfrm>
            <a:off x="644577" y="3404252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>
            <a:off x="644577" y="4543504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360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4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04" y="1653410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en-US" sz="2900" dirty="0"/>
              <a:t>能够捕获正确数据的扫描单元能够提供有效诊断信息</a:t>
            </a: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818716" y="2293495"/>
          <a:ext cx="5995497" cy="36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71753" imgH="1674398" progId="Visio.Drawing.11">
                  <p:embed/>
                </p:oleObj>
              </mc:Choice>
              <mc:Fallback>
                <p:oleObj name="Visio" r:id="rId3" imgW="2771753" imgH="167439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716" y="2293495"/>
                        <a:ext cx="5995497" cy="362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5268210" y="3345410"/>
            <a:ext cx="400050" cy="400050"/>
          </a:xfrm>
          <a:prstGeom prst="rect">
            <a:avLst/>
          </a:prstGeom>
          <a:solidFill>
            <a:schemeClr val="accent4">
              <a:alpha val="23000"/>
            </a:schemeClr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6" idx="0"/>
          </p:cNvCxnSpPr>
          <p:nvPr/>
        </p:nvCxnSpPr>
        <p:spPr>
          <a:xfrm rot="5400000" flipH="1" flipV="1">
            <a:off x="5276147" y="3150148"/>
            <a:ext cx="387350" cy="3175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471410" y="2958060"/>
            <a:ext cx="330835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7319260" y="4412210"/>
            <a:ext cx="292100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0800000">
            <a:off x="4684010" y="5879060"/>
            <a:ext cx="408940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 flipH="1" flipV="1">
            <a:off x="4344285" y="5532985"/>
            <a:ext cx="67945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6200000" flipV="1">
            <a:off x="4293485" y="4802735"/>
            <a:ext cx="660400" cy="10795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4414135" y="4796385"/>
            <a:ext cx="654050" cy="12700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 flipH="1" flipV="1">
            <a:off x="4363335" y="4326485"/>
            <a:ext cx="40005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0800000">
            <a:off x="3706110" y="4126460"/>
            <a:ext cx="86360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 flipH="1" flipV="1">
            <a:off x="4604635" y="4326485"/>
            <a:ext cx="40005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798310" y="4126460"/>
            <a:ext cx="27940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 flipH="1" flipV="1">
            <a:off x="4407785" y="3443835"/>
            <a:ext cx="1352550" cy="158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63971" y="2808389"/>
            <a:ext cx="5427536" cy="47705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>
                <a:solidFill>
                  <a:schemeClr val="accent4"/>
                </a:solidFill>
                <a:sym typeface="Wingdings"/>
              </a:rPr>
              <a:t></a:t>
            </a:r>
            <a:r>
              <a:rPr lang="en-US" altLang="zh-CN" sz="2500" b="1" i="1" dirty="0" err="1">
                <a:solidFill>
                  <a:schemeClr val="accent4"/>
                </a:solidFill>
              </a:rPr>
              <a:t>C</a:t>
            </a:r>
            <a:r>
              <a:rPr lang="en-US" altLang="zh-CN" sz="2500" b="1" i="1" baseline="-25000" dirty="0" err="1">
                <a:solidFill>
                  <a:schemeClr val="accent4"/>
                </a:solidFill>
              </a:rPr>
              <a:t>f</a:t>
            </a:r>
            <a:r>
              <a:rPr lang="zh-CN" altLang="en-US" sz="2500" b="1" dirty="0">
                <a:solidFill>
                  <a:schemeClr val="accent4"/>
                </a:solidFill>
              </a:rPr>
              <a:t>能够捕获正确数据</a:t>
            </a:r>
            <a:r>
              <a:rPr lang="zh-CN" altLang="en-US" sz="2000" dirty="0">
                <a:solidFill>
                  <a:schemeClr val="accent4"/>
                </a:solidFill>
              </a:rPr>
              <a:t>（单故障假设）</a:t>
            </a:r>
          </a:p>
        </p:txBody>
      </p:sp>
      <p:sp>
        <p:nvSpPr>
          <p:cNvPr id="62" name="矩形 61"/>
          <p:cNvSpPr/>
          <p:nvPr/>
        </p:nvSpPr>
        <p:spPr>
          <a:xfrm>
            <a:off x="4879590" y="2362430"/>
            <a:ext cx="400050" cy="40005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04110" y="2205038"/>
            <a:ext cx="900000" cy="1154162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扫描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移入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阶段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4110" y="3734033"/>
            <a:ext cx="9000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/>
              <a:t>捕获</a:t>
            </a:r>
            <a:endParaRPr lang="en-US" altLang="zh-CN" sz="2500" dirty="0"/>
          </a:p>
          <a:p>
            <a:pPr algn="ctr"/>
            <a:r>
              <a:rPr lang="zh-CN" altLang="en-US" sz="2500" dirty="0"/>
              <a:t>阶段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4110" y="4858298"/>
            <a:ext cx="900000" cy="1154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500" dirty="0"/>
              <a:t>扫描</a:t>
            </a:r>
            <a:endParaRPr lang="en-US" altLang="zh-CN" sz="2500" dirty="0"/>
          </a:p>
          <a:p>
            <a:pPr algn="ctr"/>
            <a:r>
              <a:rPr lang="zh-CN" altLang="en-US" sz="2500" dirty="0"/>
              <a:t>移出</a:t>
            </a:r>
            <a:endParaRPr lang="en-US" altLang="zh-CN" sz="2500" dirty="0"/>
          </a:p>
          <a:p>
            <a:pPr algn="ctr"/>
            <a:r>
              <a:rPr lang="zh-CN" altLang="en-US" sz="2500" dirty="0"/>
              <a:t>阶段</a:t>
            </a:r>
          </a:p>
        </p:txBody>
      </p:sp>
      <p:sp>
        <p:nvSpPr>
          <p:cNvPr id="69" name="下箭头 68"/>
          <p:cNvSpPr/>
          <p:nvPr/>
        </p:nvSpPr>
        <p:spPr>
          <a:xfrm>
            <a:off x="644577" y="3404252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644577" y="4543504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41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04" y="2268000"/>
            <a:ext cx="8851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360000">
              <a:spcAft>
                <a:spcPts val="1000"/>
              </a:spcAft>
              <a:buFont typeface="Wingdings" pitchFamily="2" charset="2"/>
              <a:buChar char="l"/>
            </a:pPr>
            <a:r>
              <a:rPr lang="zh-CN" altLang="en-US" sz="2500" b="1" dirty="0">
                <a:solidFill>
                  <a:schemeClr val="accent4"/>
                </a:solidFill>
              </a:rPr>
              <a:t>一个扫描单元的扇入扫描单元与之在不同的扫描链上</a:t>
            </a:r>
            <a:endParaRPr lang="en-US" altLang="zh-CN" sz="2500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838" y="1649368"/>
            <a:ext cx="8851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b="1" dirty="0">
                <a:solidFill>
                  <a:schemeClr val="accent4"/>
                </a:solidFill>
              </a:rPr>
              <a:t>故障敏感扫描单元</a:t>
            </a:r>
            <a:endParaRPr lang="en-US" altLang="zh-CN" sz="2900" b="1" dirty="0">
              <a:solidFill>
                <a:schemeClr val="accent4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305330" y="5349455"/>
            <a:ext cx="3267078" cy="772320"/>
            <a:chOff x="3200400" y="5229535"/>
            <a:chExt cx="3267078" cy="772320"/>
          </a:xfrm>
        </p:grpSpPr>
        <p:sp>
          <p:nvSpPr>
            <p:cNvPr id="48" name="左大括号 47"/>
            <p:cNvSpPr/>
            <p:nvPr/>
          </p:nvSpPr>
          <p:spPr>
            <a:xfrm rot="16200000">
              <a:off x="4680289" y="3749646"/>
              <a:ext cx="307300" cy="3267078"/>
            </a:xfrm>
            <a:prstGeom prst="leftBrace">
              <a:avLst>
                <a:gd name="adj1" fmla="val 4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947526" y="5524801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dirty="0"/>
                <a:t>不能被区分</a:t>
              </a:r>
              <a:endParaRPr lang="zh-CN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57838" y="2867622"/>
            <a:ext cx="8851252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360000">
              <a:spcAft>
                <a:spcPts val="1000"/>
              </a:spcAft>
              <a:buFont typeface="Wingdings" pitchFamily="2" charset="2"/>
              <a:buChar char="l"/>
            </a:pPr>
            <a:r>
              <a:rPr lang="zh-CN" altLang="en-US" sz="2500" b="1" dirty="0"/>
              <a:t>故障敏感扫描单元越多，能够提供的诊断信息越多</a:t>
            </a:r>
            <a:endParaRPr lang="en-US" altLang="zh-CN" sz="2500" b="1" dirty="0"/>
          </a:p>
          <a:p>
            <a:pPr marL="72000" indent="360000">
              <a:spcAft>
                <a:spcPts val="1000"/>
              </a:spcAft>
              <a:buFont typeface="Wingdings" pitchFamily="2" charset="2"/>
              <a:buChar char="l"/>
            </a:pPr>
            <a:r>
              <a:rPr lang="zh-CN" altLang="en-US" sz="2500" b="1" dirty="0"/>
              <a:t>连续的故障不敏感扫描单元越多，不能被区分的故障越多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485930" y="4079081"/>
            <a:ext cx="8226425" cy="1171637"/>
            <a:chOff x="381000" y="3959161"/>
            <a:chExt cx="8226425" cy="1171637"/>
          </a:xfrm>
        </p:grpSpPr>
        <p:graphicFrame>
          <p:nvGraphicFramePr>
            <p:cNvPr id="82948" name="Object 4"/>
            <p:cNvGraphicFramePr>
              <a:graphicFrameLocks noChangeAspect="1"/>
            </p:cNvGraphicFramePr>
            <p:nvPr/>
          </p:nvGraphicFramePr>
          <p:xfrm>
            <a:off x="381000" y="4654548"/>
            <a:ext cx="822642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4055052" imgH="234302" progId="Visio.Drawing.11">
                    <p:embed/>
                  </p:oleObj>
                </mc:Choice>
                <mc:Fallback>
                  <p:oleObj name="Visio" r:id="rId3" imgW="4055052" imgH="234302" progId="Visio.Drawing.11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654548"/>
                          <a:ext cx="8226425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矩形 61"/>
            <p:cNvSpPr/>
            <p:nvPr/>
          </p:nvSpPr>
          <p:spPr>
            <a:xfrm>
              <a:off x="5353050" y="4708525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86475" y="4708525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619625" y="4708525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3895725" y="4708525"/>
              <a:ext cx="396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ym typeface="Wingdings"/>
                </a:rPr>
                <a:t></a:t>
              </a:r>
              <a:endParaRPr lang="zh-CN" altLang="en-US" sz="2500" b="1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3159125" y="4702175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435225" y="4702175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701800" y="4711700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816725" y="4711700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2500" b="1" dirty="0">
                  <a:solidFill>
                    <a:schemeClr val="accent4"/>
                  </a:solidFill>
                  <a:sym typeface="Wingdings"/>
                </a:rPr>
                <a:t></a:t>
              </a:r>
              <a:endParaRPr lang="zh-CN" altLang="en-US" sz="25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969580" y="3960000"/>
              <a:ext cx="3242664" cy="477054"/>
              <a:chOff x="1261680" y="3971861"/>
              <a:chExt cx="3242664" cy="477054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261680" y="4020070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zh-CN" altLang="en-US" sz="2500" b="1" dirty="0">
                    <a:solidFill>
                      <a:schemeClr val="accent4"/>
                    </a:solidFill>
                    <a:sym typeface="Wingdings"/>
                  </a:rPr>
                  <a:t></a:t>
                </a:r>
                <a:endParaRPr lang="zh-CN" altLang="en-US" sz="25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665906" y="3971861"/>
                <a:ext cx="2838438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500" dirty="0">
                    <a:solidFill>
                      <a:schemeClr val="accent4"/>
                    </a:solidFill>
                  </a:rPr>
                  <a:t>故障敏感扫描单元</a:t>
                </a: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636705" y="3959161"/>
              <a:ext cx="3443001" cy="477054"/>
              <a:chOff x="4598605" y="3933761"/>
              <a:chExt cx="3443001" cy="477054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598605" y="3991495"/>
                <a:ext cx="396000" cy="39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zh-CN" altLang="en-US" sz="2500" b="1" dirty="0">
                    <a:sym typeface="Wingdings"/>
                  </a:rPr>
                  <a:t></a:t>
                </a:r>
                <a:endParaRPr lang="zh-CN" altLang="en-US" sz="2500" b="1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993306" y="3933761"/>
                <a:ext cx="304830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500" dirty="0"/>
                  <a:t>故障不敏感扫描单元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2909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0826" y="1907767"/>
            <a:ext cx="180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/>
              <a:t>分配</a:t>
            </a:r>
            <a:endParaRPr lang="en-US" altLang="zh-CN" sz="2900" dirty="0"/>
          </a:p>
          <a:p>
            <a:pPr algn="ctr"/>
            <a:r>
              <a:rPr lang="zh-CN" altLang="en-US" sz="2900" dirty="0"/>
              <a:t>扫描单元</a:t>
            </a:r>
            <a:endParaRPr lang="en-US" altLang="zh-CN" sz="2900" dirty="0"/>
          </a:p>
          <a:p>
            <a:pPr algn="ctr"/>
            <a:r>
              <a:rPr lang="zh-CN" altLang="en-US" sz="2900" dirty="0"/>
              <a:t>至扫描链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0825" y="4134628"/>
            <a:ext cx="180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/>
              <a:t>连接</a:t>
            </a:r>
            <a:endParaRPr lang="en-US" altLang="zh-CN" sz="2900" dirty="0"/>
          </a:p>
          <a:p>
            <a:pPr algn="ctr"/>
            <a:r>
              <a:rPr lang="zh-CN" altLang="en-US" sz="2900" dirty="0"/>
              <a:t>扫描链上</a:t>
            </a:r>
            <a:endParaRPr lang="en-US" altLang="zh-CN" sz="2900" dirty="0"/>
          </a:p>
          <a:p>
            <a:pPr algn="ctr"/>
            <a:r>
              <a:rPr lang="zh-CN" altLang="en-US" sz="2900" dirty="0"/>
              <a:t>扫描单元</a:t>
            </a:r>
          </a:p>
        </p:txBody>
      </p:sp>
      <p:sp>
        <p:nvSpPr>
          <p:cNvPr id="28" name="下箭头 27"/>
          <p:cNvSpPr/>
          <p:nvPr/>
        </p:nvSpPr>
        <p:spPr>
          <a:xfrm>
            <a:off x="955751" y="3775823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</p:cSld>
  <p:clrMapOvr>
    <a:masterClrMapping/>
  </p:clrMapOvr>
  <p:transition advTm="407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45140" y="1654628"/>
            <a:ext cx="8853714" cy="4542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200275" y="2124794"/>
            <a:ext cx="2988000" cy="3794214"/>
            <a:chOff x="2200275" y="2124794"/>
            <a:chExt cx="2988000" cy="3794214"/>
          </a:xfrm>
        </p:grpSpPr>
        <p:sp>
          <p:nvSpPr>
            <p:cNvPr id="31" name="TextBox 30"/>
            <p:cNvSpPr txBox="1"/>
            <p:nvPr/>
          </p:nvSpPr>
          <p:spPr>
            <a:xfrm>
              <a:off x="2200275" y="2124794"/>
              <a:ext cx="298800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900" dirty="0"/>
                <a:t>模拟退火算法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00275" y="2748909"/>
              <a:ext cx="29880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/>
                <a:t>初始化状态；</a:t>
              </a:r>
              <a:endParaRPr lang="en-US" altLang="zh-CN" sz="2500" dirty="0"/>
            </a:p>
            <a:p>
              <a:r>
                <a:rPr lang="en-US" altLang="zh-CN" sz="2500" dirty="0"/>
                <a:t>While(1)</a:t>
              </a:r>
            </a:p>
            <a:p>
              <a:r>
                <a:rPr lang="en-US" altLang="zh-CN" sz="2500" dirty="0"/>
                <a:t>{</a:t>
              </a:r>
            </a:p>
            <a:p>
              <a:r>
                <a:rPr lang="en-US" altLang="zh-CN" sz="2500" dirty="0"/>
                <a:t>  </a:t>
              </a:r>
              <a:r>
                <a:rPr lang="zh-CN" altLang="en-US" sz="2500" dirty="0"/>
                <a:t>修改状态；</a:t>
              </a:r>
              <a:endParaRPr lang="en-US" altLang="zh-CN" sz="2500" dirty="0"/>
            </a:p>
            <a:p>
              <a:r>
                <a:rPr lang="en-US" altLang="zh-CN" sz="2500" dirty="0"/>
                <a:t>  </a:t>
              </a:r>
              <a:r>
                <a:rPr lang="zh-CN" altLang="en-US" sz="2500" dirty="0"/>
                <a:t>计算目标函数；</a:t>
              </a:r>
              <a:endParaRPr lang="en-US" altLang="zh-CN" sz="2500" dirty="0"/>
            </a:p>
            <a:p>
              <a:r>
                <a:rPr lang="en-US" altLang="zh-CN" sz="2500" dirty="0"/>
                <a:t>  </a:t>
              </a:r>
              <a:r>
                <a:rPr lang="zh-CN" altLang="en-US" sz="2500" dirty="0"/>
                <a:t>判别是否接受修改；</a:t>
              </a:r>
              <a:endParaRPr lang="en-US" altLang="zh-CN" sz="2500" dirty="0"/>
            </a:p>
            <a:p>
              <a:r>
                <a:rPr lang="en-US" altLang="zh-CN" sz="2500" dirty="0"/>
                <a:t>  </a:t>
              </a:r>
              <a:r>
                <a:rPr lang="zh-CN" altLang="en-US" sz="2500" dirty="0"/>
                <a:t>判别是否结束循环；</a:t>
              </a:r>
              <a:endParaRPr lang="en-US" altLang="zh-CN" sz="2500" dirty="0"/>
            </a:p>
            <a:p>
              <a:r>
                <a:rPr lang="en-US" altLang="zh-CN" sz="2500" dirty="0"/>
                <a:t>}</a:t>
              </a:r>
              <a:endParaRPr lang="zh-CN" altLang="en-US" sz="2500" dirty="0"/>
            </a:p>
          </p:txBody>
        </p:sp>
      </p:grp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5354865" y="2925428"/>
          <a:ext cx="3556906" cy="255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21761" imgH="1670079" progId="Visio.Drawing.11">
                  <p:embed/>
                </p:oleObj>
              </mc:Choice>
              <mc:Fallback>
                <p:oleObj name="Visio" r:id="rId3" imgW="2321761" imgH="167007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865" y="2925428"/>
                        <a:ext cx="3556906" cy="2557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00275" y="1649368"/>
            <a:ext cx="68088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900" b="1" dirty="0">
                <a:solidFill>
                  <a:schemeClr val="accent4"/>
                </a:solidFill>
              </a:rPr>
              <a:t>目标：增加故障敏感扫描单元</a:t>
            </a:r>
            <a:endParaRPr lang="en-US" altLang="zh-CN" sz="2900" b="1" dirty="0">
              <a:solidFill>
                <a:schemeClr val="accent4"/>
              </a:solidFill>
            </a:endParaRPr>
          </a:p>
        </p:txBody>
      </p:sp>
      <p:sp>
        <p:nvSpPr>
          <p:cNvPr id="43" name="上下箭头 42"/>
          <p:cNvSpPr/>
          <p:nvPr/>
        </p:nvSpPr>
        <p:spPr>
          <a:xfrm rot="1550390">
            <a:off x="7183664" y="3311977"/>
            <a:ext cx="304800" cy="609600"/>
          </a:xfrm>
          <a:prstGeom prst="upDownArrow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下箭头 43"/>
          <p:cNvSpPr/>
          <p:nvPr/>
        </p:nvSpPr>
        <p:spPr>
          <a:xfrm rot="19840191">
            <a:off x="8069942" y="3316966"/>
            <a:ext cx="304800" cy="609600"/>
          </a:xfrm>
          <a:prstGeom prst="upDownArrow">
            <a:avLst/>
          </a:prstGeom>
          <a:solidFill>
            <a:schemeClr val="accent4">
              <a:alpha val="23000"/>
            </a:schemeClr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54171" y="2415074"/>
            <a:ext cx="3715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i="1" dirty="0"/>
              <a:t>C</a:t>
            </a:r>
            <a:r>
              <a:rPr lang="en-US" altLang="zh-CN" sz="2500" i="1" baseline="-25000" dirty="0"/>
              <a:t>h</a:t>
            </a:r>
            <a:r>
              <a:rPr lang="en-US" altLang="zh-CN" sz="2500" dirty="0"/>
              <a:t>: </a:t>
            </a:r>
            <a:r>
              <a:rPr lang="zh-CN" altLang="en-US" sz="2500" dirty="0"/>
              <a:t>故障不敏感扫描单元</a:t>
            </a:r>
          </a:p>
        </p:txBody>
      </p:sp>
      <p:sp>
        <p:nvSpPr>
          <p:cNvPr id="46" name="矩形 45"/>
          <p:cNvSpPr/>
          <p:nvPr/>
        </p:nvSpPr>
        <p:spPr>
          <a:xfrm>
            <a:off x="7645650" y="3796240"/>
            <a:ext cx="279150" cy="266470"/>
          </a:xfrm>
          <a:prstGeom prst="rect">
            <a:avLst/>
          </a:prstGeom>
          <a:solidFill>
            <a:schemeClr val="accent4">
              <a:alpha val="23000"/>
            </a:schemeClr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290525" y="3029293"/>
            <a:ext cx="432000" cy="432000"/>
          </a:xfrm>
          <a:prstGeom prst="ellipse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016205" y="3730333"/>
            <a:ext cx="432000" cy="432000"/>
          </a:xfrm>
          <a:prstGeom prst="ellipse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839165" y="3021673"/>
            <a:ext cx="432000" cy="432000"/>
          </a:xfrm>
          <a:prstGeom prst="ellipse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113485" y="3722713"/>
            <a:ext cx="432000" cy="432000"/>
          </a:xfrm>
          <a:prstGeom prst="ellipse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0826" y="1907767"/>
            <a:ext cx="1800000" cy="1800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分配</a:t>
            </a:r>
            <a:endParaRPr lang="en-US" altLang="zh-CN" sz="2900" dirty="0">
              <a:solidFill>
                <a:schemeClr val="bg1"/>
              </a:solidFill>
            </a:endParaRPr>
          </a:p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扫描单元</a:t>
            </a:r>
            <a:endParaRPr lang="en-US" altLang="zh-CN" sz="2900" dirty="0">
              <a:solidFill>
                <a:schemeClr val="bg1"/>
              </a:solidFill>
            </a:endParaRPr>
          </a:p>
          <a:p>
            <a:pPr algn="ctr"/>
            <a:r>
              <a:rPr lang="zh-CN" altLang="en-US" sz="2900" dirty="0">
                <a:solidFill>
                  <a:schemeClr val="bg1"/>
                </a:solidFill>
              </a:rPr>
              <a:t>至扫描链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825" y="4134628"/>
            <a:ext cx="18000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900" dirty="0"/>
              <a:t>连接</a:t>
            </a:r>
            <a:endParaRPr lang="en-US" altLang="zh-CN" sz="2900" dirty="0"/>
          </a:p>
          <a:p>
            <a:pPr algn="ctr"/>
            <a:r>
              <a:rPr lang="zh-CN" altLang="en-US" sz="2900" dirty="0"/>
              <a:t>扫描链上</a:t>
            </a:r>
            <a:endParaRPr lang="en-US" altLang="zh-CN" sz="2900" dirty="0"/>
          </a:p>
          <a:p>
            <a:pPr algn="ctr"/>
            <a:r>
              <a:rPr lang="zh-CN" altLang="en-US" sz="2900" dirty="0"/>
              <a:t>扫描单元</a:t>
            </a:r>
          </a:p>
        </p:txBody>
      </p:sp>
      <p:sp>
        <p:nvSpPr>
          <p:cNvPr id="48" name="下箭头 47"/>
          <p:cNvSpPr/>
          <p:nvPr/>
        </p:nvSpPr>
        <p:spPr>
          <a:xfrm>
            <a:off x="955751" y="3775823"/>
            <a:ext cx="389744" cy="269823"/>
          </a:xfrm>
          <a:prstGeom prst="downArrow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0"/>
            <a:ext cx="9144000" cy="9443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900" b="1" dirty="0"/>
              <a:t>基于扫描单元重连的扫描链可诊断性设计方法</a:t>
            </a:r>
          </a:p>
        </p:txBody>
      </p:sp>
    </p:spTree>
    <p:custDataLst>
      <p:tags r:id="rId1"/>
    </p:custDataLst>
  </p:cSld>
  <p:clrMapOvr>
    <a:masterClrMapping/>
  </p:clrMapOvr>
  <p:transition advTm="289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  <p:bldP spid="46" grpId="0" animBg="1"/>
      <p:bldP spid="33" grpId="0" animBg="1"/>
      <p:bldP spid="36" grpId="0" animBg="1"/>
      <p:bldP spid="37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3.8|2.5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4.3|1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2|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.3|3.3|5.3"/>
</p:tagLst>
</file>

<file path=ppt/theme/theme1.xml><?xml version="1.0" encoding="utf-8"?>
<a:theme xmlns:a="http://schemas.openxmlformats.org/drawingml/2006/main" name="Office 主题">
  <a:themeElements>
    <a:clrScheme name="JUSAword">
      <a:dk1>
        <a:srgbClr val="000000"/>
      </a:dk1>
      <a:lt1>
        <a:srgbClr val="FFFFFF"/>
      </a:lt1>
      <a:dk2>
        <a:srgbClr val="032569"/>
      </a:dk2>
      <a:lt2>
        <a:srgbClr val="96FF7D"/>
      </a:lt2>
      <a:accent1>
        <a:srgbClr val="9E0000"/>
      </a:accent1>
      <a:accent2>
        <a:srgbClr val="FFFF0F"/>
      </a:accent2>
      <a:accent3>
        <a:srgbClr val="004C02"/>
      </a:accent3>
      <a:accent4>
        <a:srgbClr val="004CA8"/>
      </a:accent4>
      <a:accent5>
        <a:srgbClr val="2A007E"/>
      </a:accent5>
      <a:accent6>
        <a:srgbClr val="FF4F4F"/>
      </a:accent6>
      <a:hlink>
        <a:srgbClr val="0000FF"/>
      </a:hlink>
      <a:folHlink>
        <a:srgbClr val="1C1C1C"/>
      </a:folHlink>
    </a:clrScheme>
    <a:fontScheme name="叶靖.博士论文.PPT">
      <a:majorFont>
        <a:latin typeface="华文新魏"/>
        <a:ea typeface="华文新魏"/>
        <a:cs typeface=""/>
      </a:majorFont>
      <a:minorFont>
        <a:latin typeface="华文新魏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10454</TotalTime>
  <Words>759</Words>
  <Application>Microsoft Office PowerPoint</Application>
  <PresentationFormat>全屏显示(4:3)</PresentationFormat>
  <Paragraphs>199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华文新魏</vt:lpstr>
      <vt:lpstr>Arial</vt:lpstr>
      <vt:lpstr>Calibri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JUSAknight</dc:creator>
  <cp:lastModifiedBy>Justin Ye</cp:lastModifiedBy>
  <cp:revision>706</cp:revision>
  <dcterms:created xsi:type="dcterms:W3CDTF">2014-04-22T13:45:06Z</dcterms:created>
  <dcterms:modified xsi:type="dcterms:W3CDTF">2021-11-17T12:09:31Z</dcterms:modified>
</cp:coreProperties>
</file>