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76" r:id="rId3"/>
    <p:sldId id="278" r:id="rId4"/>
    <p:sldId id="281" r:id="rId5"/>
    <p:sldId id="283" r:id="rId6"/>
    <p:sldId id="280" r:id="rId7"/>
    <p:sldId id="282" r:id="rId8"/>
    <p:sldId id="284" r:id="rId9"/>
    <p:sldId id="291" r:id="rId10"/>
    <p:sldId id="292" r:id="rId11"/>
    <p:sldId id="293" r:id="rId12"/>
    <p:sldId id="27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7DB"/>
    <a:srgbClr val="51B953"/>
    <a:srgbClr val="FD8403"/>
    <a:srgbClr val="FFFFFF"/>
    <a:srgbClr val="17BCB2"/>
    <a:srgbClr val="20A0FF"/>
    <a:srgbClr val="1479FF"/>
    <a:srgbClr val="141F9B"/>
    <a:srgbClr val="151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084" autoAdjust="0"/>
  </p:normalViewPr>
  <p:slideViewPr>
    <p:cSldViewPr snapToGrid="0">
      <p:cViewPr varScale="1">
        <p:scale>
          <a:sx n="130" d="100"/>
          <a:sy n="130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8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151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:\Users\cheng\Desktop\画板 9bg.png画板 9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45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26870"/>
            <a:ext cx="6858000" cy="1263015"/>
          </a:xfrm>
        </p:spPr>
        <p:txBody>
          <a:bodyPr anchor="t" anchorCtr="0"/>
          <a:lstStyle>
            <a:lvl1pPr algn="ctr" fontAlgn="t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288129"/>
            <a:ext cx="6858000" cy="67591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02895" y="4768096"/>
            <a:ext cx="2057400" cy="2738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cheng\Downloads\开源许可协议图标\Cc-by-nc_icon.pngCc-by-nc_ico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8470972" y="4815190"/>
            <a:ext cx="513715" cy="179705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cheng\Desktop\画板 10bg.png画板 10b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0" y="45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6950" y="270000"/>
            <a:ext cx="6248400" cy="994410"/>
          </a:xfrm>
        </p:spPr>
        <p:txBody>
          <a:bodyPr/>
          <a:lstStyle>
            <a:lvl1pPr algn="l">
              <a:defRPr b="1">
                <a:solidFill>
                  <a:srgbClr val="1479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266315" y="1620000"/>
            <a:ext cx="6417310" cy="3028315"/>
          </a:xfr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50000"/>
              </a:lnSpc>
              <a:defRPr>
                <a:solidFill>
                  <a:srgbClr val="1479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302895" y="4768096"/>
            <a:ext cx="2057400" cy="2738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 descr="C:\Users\cheng\Downloads\开源许可协议图标\Cc-by-nc_icon.pngCc-by-nc_icon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8470972" y="4815190"/>
            <a:ext cx="513715" cy="179705"/>
          </a:xfrm>
          <a:prstGeom prst="rect">
            <a:avLst/>
          </a:prstGeom>
        </p:spPr>
      </p:pic>
      <p:sp>
        <p:nvSpPr>
          <p:cNvPr id="8" name="页脚占位符 2">
            <a:extLst>
              <a:ext uri="{FF2B5EF4-FFF2-40B4-BE49-F238E27FC236}">
                <a16:creationId xmlns:a16="http://schemas.microsoft.com/office/drawing/2014/main" id="{9492F5B7-4052-4FC1-9F08-D4AC2F5497ED}"/>
              </a:ext>
            </a:extLst>
          </p:cNvPr>
          <p:cNvSpPr txBox="1">
            <a:spLocks/>
          </p:cNvSpPr>
          <p:nvPr userDrawn="1"/>
        </p:nvSpPr>
        <p:spPr>
          <a:xfrm>
            <a:off x="3931920" y="4857949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open</a:t>
            </a:r>
            <a:r>
              <a:rPr lang="en-US" altLang="zh-CN" dirty="0">
                <a:solidFill>
                  <a:schemeClr val="tx1"/>
                </a:solidFill>
              </a:rPr>
              <a:t>DACS v1.0 </a:t>
            </a:r>
            <a:r>
              <a:rPr lang="zh-CN" altLang="en-US" dirty="0">
                <a:solidFill>
                  <a:schemeClr val="tx1"/>
                </a:solidFill>
              </a:rPr>
              <a:t>主线版本开源论坛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cheng\Desktop\画板 11bg.png画板 11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45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1" y="171004"/>
            <a:ext cx="7886700" cy="467283"/>
          </a:xfrm>
        </p:spPr>
        <p:txBody>
          <a:bodyPr anchor="ctr" anchorCtr="0"/>
          <a:lstStyle>
            <a:lvl1pPr algn="l" fontAlgn="ctr">
              <a:defRPr sz="2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5061" y="1008000"/>
            <a:ext cx="8173879" cy="35567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302895" y="4768096"/>
            <a:ext cx="2057400" cy="273892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 descr="C:\Users\cheng\Downloads\开源许可协议图标\Cc-by-nc_icon.pngCc-by-nc_ico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8470972" y="4815190"/>
            <a:ext cx="513715" cy="179705"/>
          </a:xfrm>
          <a:prstGeom prst="rect">
            <a:avLst/>
          </a:prstGeom>
        </p:spPr>
      </p:pic>
      <p:sp>
        <p:nvSpPr>
          <p:cNvPr id="8" name="页脚占位符 2">
            <a:extLst>
              <a:ext uri="{FF2B5EF4-FFF2-40B4-BE49-F238E27FC236}">
                <a16:creationId xmlns:a16="http://schemas.microsoft.com/office/drawing/2014/main" id="{274A034D-ABED-4706-B7E7-17498C17156D}"/>
              </a:ext>
            </a:extLst>
          </p:cNvPr>
          <p:cNvSpPr txBox="1">
            <a:spLocks/>
          </p:cNvSpPr>
          <p:nvPr userDrawn="1"/>
        </p:nvSpPr>
        <p:spPr>
          <a:xfrm>
            <a:off x="3285826" y="4857949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open</a:t>
            </a:r>
            <a:r>
              <a:rPr lang="en-US" altLang="zh-CN" dirty="0">
                <a:solidFill>
                  <a:schemeClr val="tx1"/>
                </a:solidFill>
              </a:rPr>
              <a:t>DACS v1.0 </a:t>
            </a:r>
            <a:r>
              <a:rPr lang="zh-CN" altLang="en-US" dirty="0">
                <a:solidFill>
                  <a:schemeClr val="tx1"/>
                </a:solidFill>
              </a:rPr>
              <a:t>主线版本开源论坛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cheng\Desktop\画板 11bg.png画板 11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45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1" y="171004"/>
            <a:ext cx="7886700" cy="467283"/>
          </a:xfrm>
        </p:spPr>
        <p:txBody>
          <a:bodyPr anchor="ctr" anchorCtr="0"/>
          <a:lstStyle>
            <a:lvl1pPr algn="l" fontAlgn="ctr">
              <a:defRPr sz="2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485061" y="1008000"/>
            <a:ext cx="8173879" cy="355630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500"/>
            </a:lvl1pPr>
            <a:lvl2pPr marL="3429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302895" y="4768096"/>
            <a:ext cx="2057400" cy="273892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 descr="C:\Users\cheng\Downloads\开源许可协议图标\Cc-by-nc_icon.pngCc-by-nc_ico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8470972" y="4815190"/>
            <a:ext cx="513715" cy="179705"/>
          </a:xfrm>
          <a:prstGeom prst="rect">
            <a:avLst/>
          </a:prstGeom>
        </p:spPr>
      </p:pic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190F016B-5AA2-48CB-8C98-F3D7561DBBBC}"/>
              </a:ext>
            </a:extLst>
          </p:cNvPr>
          <p:cNvSpPr txBox="1">
            <a:spLocks/>
          </p:cNvSpPr>
          <p:nvPr userDrawn="1"/>
        </p:nvSpPr>
        <p:spPr>
          <a:xfrm>
            <a:off x="3434114" y="4857949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open</a:t>
            </a:r>
            <a:r>
              <a:rPr lang="en-US" altLang="zh-CN" dirty="0">
                <a:solidFill>
                  <a:schemeClr val="tx1"/>
                </a:solidFill>
              </a:rPr>
              <a:t>DACS v1.0 </a:t>
            </a:r>
            <a:r>
              <a:rPr lang="zh-CN" altLang="en-US" dirty="0">
                <a:solidFill>
                  <a:schemeClr val="tx1"/>
                </a:solidFill>
              </a:rPr>
              <a:t>主线版本开源论坛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151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cheng\Desktop\画板 9bg.png画板 9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V="1">
            <a:off x="0" y="45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1" y="2338426"/>
            <a:ext cx="7886700" cy="467283"/>
          </a:xfrm>
        </p:spPr>
        <p:txBody>
          <a:bodyPr anchor="ctr" anchorCtr="0"/>
          <a:lstStyle>
            <a:lvl1pPr algn="ctr" fontAlgn="ctr">
              <a:defRPr sz="2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02895" y="4768096"/>
            <a:ext cx="2057400" cy="2738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 descr="C:\Users\cheng\Downloads\开源许可协议图标\Cc-by-nc_icon.pngCc-by-nc_ico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8470972" y="4815190"/>
            <a:ext cx="513715" cy="179705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https://forgeplus.trustie.net/opendacs/ictest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09BEFAE-95EA-43F4-93DA-E0E03A59F4A6}"/>
              </a:ext>
            </a:extLst>
          </p:cNvPr>
          <p:cNvSpPr txBox="1"/>
          <p:nvPr/>
        </p:nvSpPr>
        <p:spPr>
          <a:xfrm>
            <a:off x="943249" y="1749838"/>
            <a:ext cx="479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 err="1">
                <a:solidFill>
                  <a:schemeClr val="bg1"/>
                </a:solidFill>
              </a:rPr>
              <a:t>openDACS</a:t>
            </a:r>
            <a:r>
              <a:rPr lang="en-US" altLang="zh-CN" sz="2000" b="1" dirty="0">
                <a:solidFill>
                  <a:schemeClr val="bg1"/>
                </a:solidFill>
              </a:rPr>
              <a:t> v1.0 </a:t>
            </a:r>
            <a:r>
              <a:rPr lang="zh-CN" altLang="en-US" sz="2000" b="1" dirty="0">
                <a:solidFill>
                  <a:schemeClr val="bg1"/>
                </a:solidFill>
              </a:rPr>
              <a:t>主线版本开源论坛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BB6CAA0-E33E-42FA-A265-000C8B34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2420407"/>
            <a:ext cx="7592359" cy="869628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200" kern="100" dirty="0">
                <a:effectLst/>
                <a:latin typeface="+mn-ea"/>
                <a:ea typeface="+mn-ea"/>
              </a:rPr>
              <a:t>开源发布</a:t>
            </a:r>
            <a:r>
              <a:rPr lang="en-US" altLang="zh-CN" sz="3200" kern="100" dirty="0">
                <a:effectLst/>
                <a:latin typeface="+mn-ea"/>
                <a:ea typeface="+mn-ea"/>
              </a:rPr>
              <a:t>-</a:t>
            </a:r>
            <a:r>
              <a:rPr lang="zh-CN" altLang="en-US" sz="3200" kern="100" dirty="0">
                <a:solidFill>
                  <a:srgbClr val="FFFF00"/>
                </a:solidFill>
                <a:effectLst/>
                <a:latin typeface="+mn-ea"/>
                <a:ea typeface="+mn-ea"/>
              </a:rPr>
              <a:t>故障仿真器</a:t>
            </a:r>
            <a:r>
              <a:rPr lang="en-US" altLang="zh-CN" sz="3200" kern="100" dirty="0">
                <a:solidFill>
                  <a:srgbClr val="FFFF00"/>
                </a:solidFill>
                <a:effectLst/>
                <a:latin typeface="+mn-ea"/>
                <a:ea typeface="+mn-ea"/>
              </a:rPr>
              <a:t>v1.0</a:t>
            </a:r>
            <a:endParaRPr lang="en-US" altLang="zh-CN" sz="54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D8C464B2-15AD-4EA1-A8CC-9A6A682C6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72" y="3364426"/>
            <a:ext cx="7518787" cy="982064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dirty="0">
                <a:sym typeface="+mn-ea"/>
              </a:rPr>
              <a:t>叶靖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中科院计算所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中科鉴芯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科技有限责任公司</a:t>
            </a:r>
            <a:endParaRPr lang="en-US" altLang="zh-CN" dirty="0">
              <a:sym typeface="+mn-ea"/>
            </a:endParaRPr>
          </a:p>
        </p:txBody>
      </p:sp>
      <p:grpSp>
        <p:nvGrpSpPr>
          <p:cNvPr id="6" name="图形 10">
            <a:extLst>
              <a:ext uri="{FF2B5EF4-FFF2-40B4-BE49-F238E27FC236}">
                <a16:creationId xmlns:a16="http://schemas.microsoft.com/office/drawing/2014/main" id="{5615F02D-74D9-476B-A5CD-2FBCEE5861F2}"/>
              </a:ext>
            </a:extLst>
          </p:cNvPr>
          <p:cNvGrpSpPr/>
          <p:nvPr/>
        </p:nvGrpSpPr>
        <p:grpSpPr>
          <a:xfrm>
            <a:off x="2447364" y="724250"/>
            <a:ext cx="2050263" cy="451835"/>
            <a:chOff x="1882867" y="717231"/>
            <a:chExt cx="2050263" cy="451835"/>
          </a:xfrm>
        </p:grpSpPr>
        <p:grpSp>
          <p:nvGrpSpPr>
            <p:cNvPr id="7" name="图形 10">
              <a:extLst>
                <a:ext uri="{FF2B5EF4-FFF2-40B4-BE49-F238E27FC236}">
                  <a16:creationId xmlns:a16="http://schemas.microsoft.com/office/drawing/2014/main" id="{657FBD05-99EF-4C82-9903-56626D4F2A2C}"/>
                </a:ext>
              </a:extLst>
            </p:cNvPr>
            <p:cNvGrpSpPr/>
            <p:nvPr/>
          </p:nvGrpSpPr>
          <p:grpSpPr>
            <a:xfrm>
              <a:off x="2308800" y="717231"/>
              <a:ext cx="1624330" cy="451835"/>
              <a:chOff x="2308800" y="717231"/>
              <a:chExt cx="1624330" cy="451835"/>
            </a:xfrm>
            <a:solidFill>
              <a:srgbClr val="106AB2"/>
            </a:solidFill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E13301-9EA8-42A9-AC17-929E869CFBCE}"/>
                  </a:ext>
                </a:extLst>
              </p:cNvPr>
              <p:cNvSpPr txBox="1"/>
              <p:nvPr/>
            </p:nvSpPr>
            <p:spPr>
              <a:xfrm>
                <a:off x="2315150" y="717231"/>
                <a:ext cx="1554480" cy="275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微软雅黑" panose="020B0503020204020204" charset="-122"/>
                    <a:rtl val="0"/>
                  </a:rPr>
                  <a:t>开放原子开源基金会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020E1C-95CA-4FFB-9F2C-302D0E1C8BE0}"/>
                  </a:ext>
                </a:extLst>
              </p:cNvPr>
              <p:cNvSpPr txBox="1"/>
              <p:nvPr/>
            </p:nvSpPr>
            <p:spPr>
              <a:xfrm>
                <a:off x="2308800" y="939196"/>
                <a:ext cx="1624330" cy="229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charset="-122"/>
                    <a:cs typeface="Arial" panose="020B0604020202020204"/>
                    <a:sym typeface="Arial" panose="020B0604020202020204"/>
                    <a:rtl val="0"/>
                  </a:rPr>
                  <a:t>OPENATOM FOUNDATION</a:t>
                </a:r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7D90900-2602-43FC-B7B4-8C2DB356E0C2}"/>
                </a:ext>
              </a:extLst>
            </p:cNvPr>
            <p:cNvSpPr/>
            <p:nvPr/>
          </p:nvSpPr>
          <p:spPr>
            <a:xfrm>
              <a:off x="1882867" y="755331"/>
              <a:ext cx="401955" cy="387350"/>
            </a:xfrm>
            <a:custGeom>
              <a:avLst/>
              <a:gdLst>
                <a:gd name="connsiteX0" fmla="*/ 300371 w 559078"/>
                <a:gd name="connsiteY0" fmla="*/ 300371 h 559078"/>
                <a:gd name="connsiteX1" fmla="*/ 300371 w 559078"/>
                <a:gd name="connsiteY1" fmla="*/ 516956 h 559078"/>
                <a:gd name="connsiteX2" fmla="*/ 303894 w 559078"/>
                <a:gd name="connsiteY2" fmla="*/ 516803 h 559078"/>
                <a:gd name="connsiteX3" fmla="*/ 448182 w 559078"/>
                <a:gd name="connsiteY3" fmla="*/ 448182 h 559078"/>
                <a:gd name="connsiteX4" fmla="*/ 459057 w 559078"/>
                <a:gd name="connsiteY4" fmla="*/ 436234 h 559078"/>
                <a:gd name="connsiteX5" fmla="*/ 380633 w 559078"/>
                <a:gd name="connsiteY5" fmla="*/ 300371 h 559078"/>
                <a:gd name="connsiteX6" fmla="*/ 300371 w 559078"/>
                <a:gd name="connsiteY6" fmla="*/ 300371 h 559078"/>
                <a:gd name="connsiteX7" fmla="*/ 300371 w 559078"/>
                <a:gd name="connsiteY7" fmla="*/ 300371 h 559078"/>
                <a:gd name="connsiteX8" fmla="*/ 178446 w 559078"/>
                <a:gd name="connsiteY8" fmla="*/ 300371 h 559078"/>
                <a:gd name="connsiteX9" fmla="*/ 100021 w 559078"/>
                <a:gd name="connsiteY9" fmla="*/ 436234 h 559078"/>
                <a:gd name="connsiteX10" fmla="*/ 110897 w 559078"/>
                <a:gd name="connsiteY10" fmla="*/ 448182 h 559078"/>
                <a:gd name="connsiteX11" fmla="*/ 255185 w 559078"/>
                <a:gd name="connsiteY11" fmla="*/ 516803 h 559078"/>
                <a:gd name="connsiteX12" fmla="*/ 258708 w 559078"/>
                <a:gd name="connsiteY12" fmla="*/ 516956 h 559078"/>
                <a:gd name="connsiteX13" fmla="*/ 258708 w 559078"/>
                <a:gd name="connsiteY13" fmla="*/ 300371 h 559078"/>
                <a:gd name="connsiteX14" fmla="*/ 178446 w 559078"/>
                <a:gd name="connsiteY14" fmla="*/ 300371 h 559078"/>
                <a:gd name="connsiteX15" fmla="*/ 178446 w 559078"/>
                <a:gd name="connsiteY15" fmla="*/ 300371 h 559078"/>
                <a:gd name="connsiteX16" fmla="*/ 279539 w 559078"/>
                <a:gd name="connsiteY16" fmla="*/ 125295 h 559078"/>
                <a:gd name="connsiteX17" fmla="*/ 202494 w 559078"/>
                <a:gd name="connsiteY17" fmla="*/ 258708 h 559078"/>
                <a:gd name="connsiteX18" fmla="*/ 356585 w 559078"/>
                <a:gd name="connsiteY18" fmla="*/ 258708 h 559078"/>
                <a:gd name="connsiteX19" fmla="*/ 279539 w 559078"/>
                <a:gd name="connsiteY19" fmla="*/ 125295 h 559078"/>
                <a:gd name="connsiteX20" fmla="*/ 279539 w 559078"/>
                <a:gd name="connsiteY20" fmla="*/ 125295 h 559078"/>
                <a:gd name="connsiteX21" fmla="*/ 279846 w 559078"/>
                <a:gd name="connsiteY21" fmla="*/ 40897 h 559078"/>
                <a:gd name="connsiteX22" fmla="*/ 295163 w 559078"/>
                <a:gd name="connsiteY22" fmla="*/ 68621 h 559078"/>
                <a:gd name="connsiteX23" fmla="*/ 295163 w 559078"/>
                <a:gd name="connsiteY23" fmla="*/ 68621 h 559078"/>
                <a:gd name="connsiteX24" fmla="*/ 485862 w 559078"/>
                <a:gd name="connsiteY24" fmla="*/ 399013 h 559078"/>
                <a:gd name="connsiteX25" fmla="*/ 489385 w 559078"/>
                <a:gd name="connsiteY25" fmla="*/ 393346 h 559078"/>
                <a:gd name="connsiteX26" fmla="*/ 518181 w 559078"/>
                <a:gd name="connsiteY26" fmla="*/ 279539 h 559078"/>
                <a:gd name="connsiteX27" fmla="*/ 304047 w 559078"/>
                <a:gd name="connsiteY27" fmla="*/ 42122 h 559078"/>
                <a:gd name="connsiteX28" fmla="*/ 279846 w 559078"/>
                <a:gd name="connsiteY28" fmla="*/ 40897 h 559078"/>
                <a:gd name="connsiteX29" fmla="*/ 279386 w 559078"/>
                <a:gd name="connsiteY29" fmla="*/ 40897 h 559078"/>
                <a:gd name="connsiteX30" fmla="*/ 255185 w 559078"/>
                <a:gd name="connsiteY30" fmla="*/ 42122 h 559078"/>
                <a:gd name="connsiteX31" fmla="*/ 40897 w 559078"/>
                <a:gd name="connsiteY31" fmla="*/ 279539 h 559078"/>
                <a:gd name="connsiteX32" fmla="*/ 69693 w 559078"/>
                <a:gd name="connsiteY32" fmla="*/ 393346 h 559078"/>
                <a:gd name="connsiteX33" fmla="*/ 73216 w 559078"/>
                <a:gd name="connsiteY33" fmla="*/ 399013 h 559078"/>
                <a:gd name="connsiteX34" fmla="*/ 263916 w 559078"/>
                <a:gd name="connsiteY34" fmla="*/ 68621 h 559078"/>
                <a:gd name="connsiteX35" fmla="*/ 263916 w 559078"/>
                <a:gd name="connsiteY35" fmla="*/ 68621 h 559078"/>
                <a:gd name="connsiteX36" fmla="*/ 279386 w 559078"/>
                <a:gd name="connsiteY36" fmla="*/ 40897 h 559078"/>
                <a:gd name="connsiteX37" fmla="*/ 279386 w 559078"/>
                <a:gd name="connsiteY37" fmla="*/ 40897 h 559078"/>
                <a:gd name="connsiteX38" fmla="*/ 279539 w 559078"/>
                <a:gd name="connsiteY38" fmla="*/ 0 h 559078"/>
                <a:gd name="connsiteX39" fmla="*/ 559078 w 559078"/>
                <a:gd name="connsiteY39" fmla="*/ 279539 h 559078"/>
                <a:gd name="connsiteX40" fmla="*/ 279539 w 559078"/>
                <a:gd name="connsiteY40" fmla="*/ 559078 h 559078"/>
                <a:gd name="connsiteX41" fmla="*/ 0 w 559078"/>
                <a:gd name="connsiteY41" fmla="*/ 279539 h 559078"/>
                <a:gd name="connsiteX42" fmla="*/ 279539 w 559078"/>
                <a:gd name="connsiteY42" fmla="*/ 0 h 559078"/>
                <a:gd name="connsiteX43" fmla="*/ 279539 w 559078"/>
                <a:gd name="connsiteY43" fmla="*/ 0 h 55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078" h="559078">
                  <a:moveTo>
                    <a:pt x="300371" y="300371"/>
                  </a:moveTo>
                  <a:lnTo>
                    <a:pt x="300371" y="516956"/>
                  </a:lnTo>
                  <a:lnTo>
                    <a:pt x="303894" y="516803"/>
                  </a:lnTo>
                  <a:cubicBezTo>
                    <a:pt x="360108" y="511136"/>
                    <a:pt x="410501" y="485862"/>
                    <a:pt x="448182" y="448182"/>
                  </a:cubicBezTo>
                  <a:lnTo>
                    <a:pt x="459057" y="436234"/>
                  </a:lnTo>
                  <a:lnTo>
                    <a:pt x="380633" y="300371"/>
                  </a:lnTo>
                  <a:lnTo>
                    <a:pt x="300371" y="300371"/>
                  </a:lnTo>
                  <a:lnTo>
                    <a:pt x="300371" y="300371"/>
                  </a:lnTo>
                  <a:close/>
                  <a:moveTo>
                    <a:pt x="178446" y="300371"/>
                  </a:moveTo>
                  <a:lnTo>
                    <a:pt x="100021" y="436234"/>
                  </a:lnTo>
                  <a:lnTo>
                    <a:pt x="110897" y="448182"/>
                  </a:lnTo>
                  <a:cubicBezTo>
                    <a:pt x="148730" y="486015"/>
                    <a:pt x="199124" y="511136"/>
                    <a:pt x="255185" y="516803"/>
                  </a:cubicBezTo>
                  <a:lnTo>
                    <a:pt x="258708" y="516956"/>
                  </a:lnTo>
                  <a:lnTo>
                    <a:pt x="258708" y="300371"/>
                  </a:lnTo>
                  <a:lnTo>
                    <a:pt x="178446" y="300371"/>
                  </a:lnTo>
                  <a:lnTo>
                    <a:pt x="178446" y="300371"/>
                  </a:lnTo>
                  <a:close/>
                  <a:moveTo>
                    <a:pt x="279539" y="125295"/>
                  </a:moveTo>
                  <a:lnTo>
                    <a:pt x="202494" y="258708"/>
                  </a:lnTo>
                  <a:lnTo>
                    <a:pt x="356585" y="258708"/>
                  </a:lnTo>
                  <a:lnTo>
                    <a:pt x="279539" y="125295"/>
                  </a:lnTo>
                  <a:lnTo>
                    <a:pt x="279539" y="125295"/>
                  </a:lnTo>
                  <a:close/>
                  <a:moveTo>
                    <a:pt x="279846" y="40897"/>
                  </a:moveTo>
                  <a:lnTo>
                    <a:pt x="295163" y="68621"/>
                  </a:lnTo>
                  <a:lnTo>
                    <a:pt x="295163" y="68621"/>
                  </a:lnTo>
                  <a:lnTo>
                    <a:pt x="485862" y="399013"/>
                  </a:lnTo>
                  <a:lnTo>
                    <a:pt x="489385" y="393346"/>
                  </a:lnTo>
                  <a:cubicBezTo>
                    <a:pt x="507766" y="359495"/>
                    <a:pt x="518181" y="320743"/>
                    <a:pt x="518181" y="279539"/>
                  </a:cubicBezTo>
                  <a:cubicBezTo>
                    <a:pt x="518181" y="155929"/>
                    <a:pt x="424287" y="54376"/>
                    <a:pt x="304047" y="42122"/>
                  </a:cubicBezTo>
                  <a:lnTo>
                    <a:pt x="279846" y="40897"/>
                  </a:lnTo>
                  <a:close/>
                  <a:moveTo>
                    <a:pt x="279386" y="40897"/>
                  </a:moveTo>
                  <a:lnTo>
                    <a:pt x="255185" y="42122"/>
                  </a:lnTo>
                  <a:cubicBezTo>
                    <a:pt x="134791" y="54376"/>
                    <a:pt x="40897" y="155929"/>
                    <a:pt x="40897" y="279539"/>
                  </a:cubicBezTo>
                  <a:cubicBezTo>
                    <a:pt x="40897" y="320743"/>
                    <a:pt x="51313" y="359495"/>
                    <a:pt x="69693" y="393346"/>
                  </a:cubicBezTo>
                  <a:lnTo>
                    <a:pt x="73216" y="399013"/>
                  </a:lnTo>
                  <a:lnTo>
                    <a:pt x="263916" y="68621"/>
                  </a:lnTo>
                  <a:lnTo>
                    <a:pt x="263916" y="68621"/>
                  </a:lnTo>
                  <a:lnTo>
                    <a:pt x="279386" y="40897"/>
                  </a:lnTo>
                  <a:lnTo>
                    <a:pt x="279386" y="40897"/>
                  </a:lnTo>
                  <a:close/>
                  <a:moveTo>
                    <a:pt x="279539" y="0"/>
                  </a:moveTo>
                  <a:cubicBezTo>
                    <a:pt x="433937" y="0"/>
                    <a:pt x="559078" y="125142"/>
                    <a:pt x="559078" y="279539"/>
                  </a:cubicBezTo>
                  <a:cubicBezTo>
                    <a:pt x="559078" y="433937"/>
                    <a:pt x="433937" y="559078"/>
                    <a:pt x="279539" y="559078"/>
                  </a:cubicBezTo>
                  <a:cubicBezTo>
                    <a:pt x="125142" y="559078"/>
                    <a:pt x="0" y="433937"/>
                    <a:pt x="0" y="279539"/>
                  </a:cubicBezTo>
                  <a:cubicBezTo>
                    <a:pt x="0" y="125142"/>
                    <a:pt x="125142" y="0"/>
                    <a:pt x="279539" y="0"/>
                  </a:cubicBezTo>
                  <a:lnTo>
                    <a:pt x="279539" y="0"/>
                  </a:lnTo>
                  <a:close/>
                </a:path>
              </a:pathLst>
            </a:custGeom>
            <a:solidFill>
              <a:schemeClr val="bg1"/>
            </a:solidFill>
            <a:ln w="1530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7F40DED7-ED30-41E9-B1BB-4A6AC8D38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49" y="597463"/>
            <a:ext cx="1124233" cy="80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D423448-B76B-4B14-B7F1-40D6CF0B637E}"/>
              </a:ext>
            </a:extLst>
          </p:cNvPr>
          <p:cNvSpPr txBox="1"/>
          <p:nvPr/>
        </p:nvSpPr>
        <p:spPr>
          <a:xfrm>
            <a:off x="3756454" y="4472835"/>
            <a:ext cx="1805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微软雅黑" panose="020B0503020204020204" charset="-122"/>
                <a:rtl val="0"/>
              </a:rPr>
              <a:t>CCFDAC 2021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604F6B-F9F8-42AA-A1E4-D8B648B60C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r="9579"/>
          <a:stretch/>
        </p:blipFill>
        <p:spPr>
          <a:xfrm>
            <a:off x="6199414" y="3509279"/>
            <a:ext cx="2778449" cy="411751"/>
          </a:xfrm>
          <a:prstGeom prst="rect">
            <a:avLst/>
          </a:prstGeom>
          <a:ln w="19050">
            <a:solidFill>
              <a:srgbClr val="20A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7725365-4C57-4903-AAC6-0B9288AE3D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6402" r="8857" b="40402"/>
          <a:stretch/>
        </p:blipFill>
        <p:spPr>
          <a:xfrm>
            <a:off x="6199414" y="3995421"/>
            <a:ext cx="1463582" cy="411751"/>
          </a:xfrm>
          <a:prstGeom prst="rect">
            <a:avLst/>
          </a:prstGeom>
          <a:ln w="19050">
            <a:solidFill>
              <a:srgbClr val="20A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未来计划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10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C0AE0D-B340-457F-88DA-D480C72E8185}"/>
              </a:ext>
            </a:extLst>
          </p:cNvPr>
          <p:cNvSpPr/>
          <p:nvPr/>
        </p:nvSpPr>
        <p:spPr>
          <a:xfrm>
            <a:off x="2945393" y="901153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电路描述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18FE13-2EF1-46DC-A31C-B0FC62E38A04}"/>
              </a:ext>
            </a:extLst>
          </p:cNvPr>
          <p:cNvSpPr/>
          <p:nvPr/>
        </p:nvSpPr>
        <p:spPr>
          <a:xfrm>
            <a:off x="2945392" y="1851130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输入向量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12FF07B-C093-4936-827D-FB303597DFC6}"/>
              </a:ext>
            </a:extLst>
          </p:cNvPr>
          <p:cNvSpPr/>
          <p:nvPr/>
        </p:nvSpPr>
        <p:spPr>
          <a:xfrm>
            <a:off x="2945391" y="2802665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故障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F004FCE-DAA4-4AA5-AF6C-46E397948909}"/>
              </a:ext>
            </a:extLst>
          </p:cNvPr>
          <p:cNvSpPr/>
          <p:nvPr/>
        </p:nvSpPr>
        <p:spPr>
          <a:xfrm>
            <a:off x="5052749" y="1851130"/>
            <a:ext cx="1798524" cy="720620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ICTest</a:t>
            </a:r>
          </a:p>
          <a:p>
            <a:pPr algn="ctr"/>
            <a:r>
              <a:rPr lang="en-US" altLang="zh-CN" dirty="0"/>
              <a:t>Fault Simulator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8E0E63-8259-41A7-871A-87C1605529F4}"/>
              </a:ext>
            </a:extLst>
          </p:cNvPr>
          <p:cNvSpPr/>
          <p:nvPr/>
        </p:nvSpPr>
        <p:spPr>
          <a:xfrm>
            <a:off x="7166160" y="1851130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输出响应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6C7E26-5A06-4244-8008-CA18B2D1D74E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6851273" y="2211440"/>
            <a:ext cx="3148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2870D8-1582-46B9-88AB-9EC8E40BE947}"/>
              </a:ext>
            </a:extLst>
          </p:cNvPr>
          <p:cNvCxnSpPr/>
          <p:nvPr/>
        </p:nvCxnSpPr>
        <p:spPr>
          <a:xfrm>
            <a:off x="4332130" y="2211440"/>
            <a:ext cx="7206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A53E9D4-E0D7-41BF-8CCC-5F0E279E4F27}"/>
              </a:ext>
            </a:extLst>
          </p:cNvPr>
          <p:cNvCxnSpPr>
            <a:cxnSpLocks/>
          </p:cNvCxnSpPr>
          <p:nvPr/>
        </p:nvCxnSpPr>
        <p:spPr>
          <a:xfrm>
            <a:off x="4562246" y="2053994"/>
            <a:ext cx="4905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6766C09-A651-424A-945A-EEB48E74B4E4}"/>
              </a:ext>
            </a:extLst>
          </p:cNvPr>
          <p:cNvCxnSpPr>
            <a:cxnSpLocks/>
          </p:cNvCxnSpPr>
          <p:nvPr/>
        </p:nvCxnSpPr>
        <p:spPr>
          <a:xfrm>
            <a:off x="4562246" y="2362831"/>
            <a:ext cx="4905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EABACB8-F587-4C94-83FE-3F1989D2E4CB}"/>
              </a:ext>
            </a:extLst>
          </p:cNvPr>
          <p:cNvCxnSpPr>
            <a:stCxn id="32" idx="3"/>
          </p:cNvCxnSpPr>
          <p:nvPr/>
        </p:nvCxnSpPr>
        <p:spPr>
          <a:xfrm>
            <a:off x="4332132" y="1261463"/>
            <a:ext cx="2301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63C0D61-DE14-4803-A97E-259A48F0C823}"/>
              </a:ext>
            </a:extLst>
          </p:cNvPr>
          <p:cNvCxnSpPr/>
          <p:nvPr/>
        </p:nvCxnSpPr>
        <p:spPr>
          <a:xfrm>
            <a:off x="4332130" y="3158812"/>
            <a:ext cx="2301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C320BE0-6A75-44B7-A50A-2C05D1535385}"/>
              </a:ext>
            </a:extLst>
          </p:cNvPr>
          <p:cNvCxnSpPr>
            <a:cxnSpLocks/>
          </p:cNvCxnSpPr>
          <p:nvPr/>
        </p:nvCxnSpPr>
        <p:spPr>
          <a:xfrm>
            <a:off x="4562244" y="2362831"/>
            <a:ext cx="0" cy="79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931FEC-02A1-422D-8E41-5525359FC8A9}"/>
              </a:ext>
            </a:extLst>
          </p:cNvPr>
          <p:cNvCxnSpPr>
            <a:cxnSpLocks/>
          </p:cNvCxnSpPr>
          <p:nvPr/>
        </p:nvCxnSpPr>
        <p:spPr>
          <a:xfrm>
            <a:off x="4562244" y="1261463"/>
            <a:ext cx="0" cy="792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827D95B-A00B-44B7-940C-384A84FB8503}"/>
              </a:ext>
            </a:extLst>
          </p:cNvPr>
          <p:cNvSpPr/>
          <p:nvPr/>
        </p:nvSpPr>
        <p:spPr>
          <a:xfrm>
            <a:off x="590362" y="901153"/>
            <a:ext cx="1798523" cy="720620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ICTest</a:t>
            </a:r>
          </a:p>
          <a:p>
            <a:pPr algn="ctr"/>
            <a:r>
              <a:rPr lang="en-US" altLang="zh-CN" dirty="0"/>
              <a:t>Netlist Parser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FA0F4D-FAC1-4B44-9EC8-ED62A55E9FB1}"/>
              </a:ext>
            </a:extLst>
          </p:cNvPr>
          <p:cNvSpPr/>
          <p:nvPr/>
        </p:nvSpPr>
        <p:spPr>
          <a:xfrm>
            <a:off x="1002146" y="2802665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库单元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D31A23-0A1C-4456-A980-718310B24C83}"/>
              </a:ext>
            </a:extLst>
          </p:cNvPr>
          <p:cNvSpPr/>
          <p:nvPr/>
        </p:nvSpPr>
        <p:spPr>
          <a:xfrm>
            <a:off x="590362" y="1851130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电路网表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F6D11F0-4DED-4BE2-83AD-30A048B3B1B8}"/>
              </a:ext>
            </a:extLst>
          </p:cNvPr>
          <p:cNvCxnSpPr>
            <a:cxnSpLocks/>
          </p:cNvCxnSpPr>
          <p:nvPr/>
        </p:nvCxnSpPr>
        <p:spPr>
          <a:xfrm flipV="1">
            <a:off x="781115" y="1620215"/>
            <a:ext cx="0" cy="230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C9085F-70A4-4E84-8CF8-7B0508F251A6}"/>
              </a:ext>
            </a:extLst>
          </p:cNvPr>
          <p:cNvCxnSpPr>
            <a:cxnSpLocks/>
          </p:cNvCxnSpPr>
          <p:nvPr/>
        </p:nvCxnSpPr>
        <p:spPr>
          <a:xfrm flipV="1">
            <a:off x="2182383" y="1620215"/>
            <a:ext cx="6059" cy="1182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C0D6A9B-8297-44A1-87FD-455B36CA81F7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>
            <a:off x="2388885" y="1261463"/>
            <a:ext cx="556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157F7A89-8E4C-4745-8E54-CC046AFC4B1B}"/>
              </a:ext>
            </a:extLst>
          </p:cNvPr>
          <p:cNvSpPr/>
          <p:nvPr/>
        </p:nvSpPr>
        <p:spPr>
          <a:xfrm>
            <a:off x="590362" y="4470400"/>
            <a:ext cx="2301774" cy="333936"/>
          </a:xfrm>
          <a:prstGeom prst="wedgeRoundRectCallout">
            <a:avLst>
              <a:gd name="adj1" fmla="val -46161"/>
              <a:gd name="adj2" fmla="val -657776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提供更多基准电路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" name="对话气泡: 圆角矩形 51">
            <a:extLst>
              <a:ext uri="{FF2B5EF4-FFF2-40B4-BE49-F238E27FC236}">
                <a16:creationId xmlns:a16="http://schemas.microsoft.com/office/drawing/2014/main" id="{E6B1FC50-E17F-452F-A53B-9C402BC28E1A}"/>
              </a:ext>
            </a:extLst>
          </p:cNvPr>
          <p:cNvSpPr/>
          <p:nvPr/>
        </p:nvSpPr>
        <p:spPr>
          <a:xfrm>
            <a:off x="1741249" y="4034370"/>
            <a:ext cx="2301774" cy="333936"/>
          </a:xfrm>
          <a:prstGeom prst="wedgeRoundRectCallout">
            <a:avLst>
              <a:gd name="adj1" fmla="val -50300"/>
              <a:gd name="adj2" fmla="val -235630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支持更多库单元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087AAA4B-0F83-49D2-BCFC-2E56BFF9EDC6}"/>
              </a:ext>
            </a:extLst>
          </p:cNvPr>
          <p:cNvSpPr/>
          <p:nvPr/>
        </p:nvSpPr>
        <p:spPr>
          <a:xfrm>
            <a:off x="3097810" y="3619636"/>
            <a:ext cx="2301774" cy="333936"/>
          </a:xfrm>
          <a:prstGeom prst="wedgeRoundRectCallout">
            <a:avLst>
              <a:gd name="adj1" fmla="val -34574"/>
              <a:gd name="adj2" fmla="val -117733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支持更多故障类型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4" name="对话气泡: 圆角矩形 53">
            <a:extLst>
              <a:ext uri="{FF2B5EF4-FFF2-40B4-BE49-F238E27FC236}">
                <a16:creationId xmlns:a16="http://schemas.microsoft.com/office/drawing/2014/main" id="{27F75B6D-FDE2-4F53-B5BC-E189D4AFC66A}"/>
              </a:ext>
            </a:extLst>
          </p:cNvPr>
          <p:cNvSpPr/>
          <p:nvPr/>
        </p:nvSpPr>
        <p:spPr>
          <a:xfrm>
            <a:off x="4562243" y="3197312"/>
            <a:ext cx="2603911" cy="333936"/>
          </a:xfrm>
          <a:prstGeom prst="wedgeRoundRectCallout">
            <a:avLst>
              <a:gd name="adj1" fmla="val -66024"/>
              <a:gd name="adj2" fmla="val -334511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支持更多向量输入格式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5" name="对话气泡: 圆角矩形 54">
            <a:extLst>
              <a:ext uri="{FF2B5EF4-FFF2-40B4-BE49-F238E27FC236}">
                <a16:creationId xmlns:a16="http://schemas.microsoft.com/office/drawing/2014/main" id="{AE34AB5C-E29C-4387-9AF1-64F99AC69889}"/>
              </a:ext>
            </a:extLst>
          </p:cNvPr>
          <p:cNvSpPr/>
          <p:nvPr/>
        </p:nvSpPr>
        <p:spPr>
          <a:xfrm>
            <a:off x="5767850" y="998597"/>
            <a:ext cx="1674335" cy="333936"/>
          </a:xfrm>
          <a:prstGeom prst="wedgeRoundRectCallout">
            <a:avLst>
              <a:gd name="adj1" fmla="val -44320"/>
              <a:gd name="adj2" fmla="val 234056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性能优化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5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11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C909910-78CC-46A3-B873-1F4256BCC7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" r="9579"/>
          <a:stretch/>
        </p:blipFill>
        <p:spPr>
          <a:xfrm>
            <a:off x="6199414" y="3279161"/>
            <a:ext cx="2778449" cy="411751"/>
          </a:xfrm>
          <a:prstGeom prst="rect">
            <a:avLst/>
          </a:prstGeom>
          <a:ln w="19050">
            <a:noFill/>
          </a:ln>
          <a:effectLst/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462A88-867A-400C-9E60-0F0E5CCBB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" t="36402" r="8857" b="40402"/>
          <a:stretch/>
        </p:blipFill>
        <p:spPr>
          <a:xfrm>
            <a:off x="6221010" y="3813769"/>
            <a:ext cx="1463582" cy="411751"/>
          </a:xfrm>
          <a:prstGeom prst="rect">
            <a:avLst/>
          </a:prstGeom>
          <a:ln w="19050">
            <a:noFill/>
          </a:ln>
          <a:effectLst/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DE11B91-0E83-43CC-B92F-137C4A44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35" y="1019094"/>
            <a:ext cx="991076" cy="490465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372185FA-97DE-4193-A4B5-6BAE31A79B68}"/>
              </a:ext>
            </a:extLst>
          </p:cNvPr>
          <p:cNvSpPr txBox="1"/>
          <p:nvPr/>
        </p:nvSpPr>
        <p:spPr>
          <a:xfrm>
            <a:off x="174331" y="15914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https://forgeplus.trustie.net/opendacs/ictest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3B1931-654C-4455-8FF9-33FAA59C3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847" y="1913720"/>
            <a:ext cx="3391039" cy="26370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6074D6-1A24-480D-8CA9-F14505B0AC84}"/>
              </a:ext>
            </a:extLst>
          </p:cNvPr>
          <p:cNvSpPr txBox="1"/>
          <p:nvPr/>
        </p:nvSpPr>
        <p:spPr>
          <a:xfrm>
            <a:off x="1204427" y="1101919"/>
            <a:ext cx="263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397DB"/>
                </a:solidFill>
              </a:rPr>
              <a:t>Fault Simulator</a:t>
            </a:r>
            <a:endParaRPr lang="zh-CN" altLang="en-US" dirty="0">
              <a:solidFill>
                <a:srgbClr val="2397DB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6748C1-D015-4EC7-B3FF-4A64586A6FAD}"/>
              </a:ext>
            </a:extLst>
          </p:cNvPr>
          <p:cNvSpPr txBox="1"/>
          <p:nvPr/>
        </p:nvSpPr>
        <p:spPr>
          <a:xfrm>
            <a:off x="6159510" y="4160641"/>
            <a:ext cx="289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叶靖 </a:t>
            </a:r>
            <a:r>
              <a:rPr lang="en-US" altLang="zh-CN" dirty="0"/>
              <a:t>yejing@castest.com.cn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8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67056" y="2288927"/>
            <a:ext cx="7886700" cy="467283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欢迎加入</a:t>
            </a:r>
            <a:r>
              <a:rPr lang="en-US" altLang="zh-CN" sz="2800" dirty="0" err="1"/>
              <a:t>openDACS-ICTest</a:t>
            </a:r>
            <a:r>
              <a:rPr lang="zh-CN" altLang="en-US" sz="2800" dirty="0"/>
              <a:t>，共同推动</a:t>
            </a:r>
            <a:r>
              <a:rPr lang="en-US" altLang="zh-CN" sz="2800" dirty="0"/>
              <a:t>EDA</a:t>
            </a:r>
            <a:r>
              <a:rPr lang="zh-CN" altLang="en-US" sz="2800" dirty="0"/>
              <a:t>开源 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66950" y="270000"/>
            <a:ext cx="6519698" cy="99441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2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E24E260F-1E03-4E22-9C3F-09DB10A4CFA8}"/>
              </a:ext>
            </a:extLst>
          </p:cNvPr>
          <p:cNvSpPr txBox="1">
            <a:spLocks/>
          </p:cNvSpPr>
          <p:nvPr/>
        </p:nvSpPr>
        <p:spPr>
          <a:xfrm>
            <a:off x="2266950" y="1642729"/>
            <a:ext cx="6519698" cy="274704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171450" indent="-17145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1479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8865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软件简介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流程框架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核心模块</a:t>
            </a:r>
            <a:endParaRPr lang="en-US" altLang="zh-CN" dirty="0"/>
          </a:p>
          <a:p>
            <a:r>
              <a:rPr lang="zh-CN" altLang="en-US" dirty="0"/>
              <a:t>后续计划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9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5061" y="171004"/>
            <a:ext cx="8173878" cy="46728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软件简介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3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96628-8086-47BE-92B5-49EBBB6538AE}"/>
              </a:ext>
            </a:extLst>
          </p:cNvPr>
          <p:cNvSpPr txBox="1"/>
          <p:nvPr/>
        </p:nvSpPr>
        <p:spPr>
          <a:xfrm>
            <a:off x="124281" y="863069"/>
            <a:ext cx="8768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中科院计算所数字集成电路测试团队从</a:t>
            </a:r>
            <a:r>
              <a:rPr lang="en-US" altLang="zh-CN" sz="1800" dirty="0">
                <a:latin typeface="+mn-ea"/>
              </a:rPr>
              <a:t>20</a:t>
            </a:r>
            <a:r>
              <a:rPr lang="zh-CN" altLang="en-US" sz="1800" dirty="0">
                <a:latin typeface="+mn-ea"/>
              </a:rPr>
              <a:t>世纪</a:t>
            </a:r>
            <a:r>
              <a:rPr lang="en-US" altLang="zh-CN" sz="1800" dirty="0">
                <a:latin typeface="+mn-ea"/>
              </a:rPr>
              <a:t>70</a:t>
            </a:r>
            <a:r>
              <a:rPr lang="zh-CN" altLang="en-US" sz="1800" dirty="0">
                <a:latin typeface="+mn-ea"/>
              </a:rPr>
              <a:t>年代就开展了测试生成技术研究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中科鉴芯成立于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专注于面向数字集成电路全生命周期质量保障的芯片设计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工具授权、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核和技术服务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63F047-0C20-468F-ADE8-DD04EFCF93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t="37321" r="10677" b="42075"/>
          <a:stretch/>
        </p:blipFill>
        <p:spPr>
          <a:xfrm>
            <a:off x="248394" y="2145107"/>
            <a:ext cx="2743200" cy="7101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054357-95FC-48CF-AC00-ED2A63667B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23464" r="10793" b="22487"/>
          <a:stretch/>
        </p:blipFill>
        <p:spPr>
          <a:xfrm>
            <a:off x="248394" y="2145107"/>
            <a:ext cx="2743200" cy="705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6B24BBF-07D6-4E13-99C2-58256B09A312}"/>
              </a:ext>
            </a:extLst>
          </p:cNvPr>
          <p:cNvSpPr/>
          <p:nvPr/>
        </p:nvSpPr>
        <p:spPr>
          <a:xfrm>
            <a:off x="3711575" y="2325558"/>
            <a:ext cx="1311754" cy="360492"/>
          </a:xfrm>
          <a:prstGeom prst="rect">
            <a:avLst/>
          </a:prstGeom>
          <a:solidFill>
            <a:srgbClr val="51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安全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EC122D5F-11D9-4EEC-BAE3-F3825F05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63" y="2296002"/>
            <a:ext cx="1395090" cy="42851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A5BD644-97EB-4167-AAD2-71CC7432963A}"/>
              </a:ext>
            </a:extLst>
          </p:cNvPr>
          <p:cNvSpPr/>
          <p:nvPr/>
        </p:nvSpPr>
        <p:spPr>
          <a:xfrm>
            <a:off x="2054225" y="2325558"/>
            <a:ext cx="1311754" cy="360492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896D08-9FD2-44F9-BEBA-0C13A9FD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45" y="2270899"/>
            <a:ext cx="991076" cy="49046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5061" y="171004"/>
            <a:ext cx="8173878" cy="46728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软件简介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4</a:t>
            </a:fld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F6C625-A851-4452-91C2-DEE6158BE067}"/>
              </a:ext>
            </a:extLst>
          </p:cNvPr>
          <p:cNvGrpSpPr/>
          <p:nvPr/>
        </p:nvGrpSpPr>
        <p:grpSpPr>
          <a:xfrm>
            <a:off x="293133" y="2318415"/>
            <a:ext cx="1415496" cy="360492"/>
            <a:chOff x="293133" y="2325558"/>
            <a:chExt cx="1415496" cy="36049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5DB7B13-C2BA-4F8B-A254-B5611D298B9A}"/>
                </a:ext>
              </a:extLst>
            </p:cNvPr>
            <p:cNvSpPr/>
            <p:nvPr/>
          </p:nvSpPr>
          <p:spPr>
            <a:xfrm>
              <a:off x="396875" y="2325558"/>
              <a:ext cx="1311754" cy="360492"/>
            </a:xfrm>
            <a:prstGeom prst="rect">
              <a:avLst/>
            </a:prstGeom>
            <a:solidFill>
              <a:srgbClr val="17B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/>
                <a:t>验证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1F9279-D023-476D-A765-3EE3F71CA476}"/>
                </a:ext>
              </a:extLst>
            </p:cNvPr>
            <p:cNvSpPr/>
            <p:nvPr/>
          </p:nvSpPr>
          <p:spPr>
            <a:xfrm>
              <a:off x="293133" y="2325558"/>
              <a:ext cx="71198" cy="360492"/>
            </a:xfrm>
            <a:prstGeom prst="rect">
              <a:avLst/>
            </a:prstGeom>
            <a:solidFill>
              <a:srgbClr val="17B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310A585-6233-4CE6-84F0-556D183F2FCD}"/>
              </a:ext>
            </a:extLst>
          </p:cNvPr>
          <p:cNvSpPr txBox="1"/>
          <p:nvPr/>
        </p:nvSpPr>
        <p:spPr>
          <a:xfrm>
            <a:off x="124281" y="863069"/>
            <a:ext cx="8768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中科院计算所数字集成电路测试团队从</a:t>
            </a:r>
            <a:r>
              <a:rPr lang="en-US" altLang="zh-CN" sz="1800" dirty="0">
                <a:latin typeface="+mn-ea"/>
              </a:rPr>
              <a:t>20</a:t>
            </a:r>
            <a:r>
              <a:rPr lang="zh-CN" altLang="en-US" sz="1800" dirty="0">
                <a:latin typeface="+mn-ea"/>
              </a:rPr>
              <a:t>世纪</a:t>
            </a:r>
            <a:r>
              <a:rPr lang="en-US" altLang="zh-CN" sz="1800" dirty="0">
                <a:latin typeface="+mn-ea"/>
              </a:rPr>
              <a:t>70</a:t>
            </a:r>
            <a:r>
              <a:rPr lang="zh-CN" altLang="en-US" sz="1800" dirty="0">
                <a:latin typeface="+mn-ea"/>
              </a:rPr>
              <a:t>年代就开展了测试生成技术研究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中科鉴芯成立于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专注于面向数字集成电路全生命周期质量保障的芯片设计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工具授权、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核和技术服务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F71C52-F222-46AD-B76F-BC14483096B8}"/>
              </a:ext>
            </a:extLst>
          </p:cNvPr>
          <p:cNvSpPr/>
          <p:nvPr/>
        </p:nvSpPr>
        <p:spPr>
          <a:xfrm>
            <a:off x="1950483" y="2325558"/>
            <a:ext cx="71198" cy="360492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118AC2-B98E-4E88-A58A-4190A90B7EC5}"/>
              </a:ext>
            </a:extLst>
          </p:cNvPr>
          <p:cNvSpPr/>
          <p:nvPr/>
        </p:nvSpPr>
        <p:spPr>
          <a:xfrm>
            <a:off x="3607833" y="2325558"/>
            <a:ext cx="71198" cy="360492"/>
          </a:xfrm>
          <a:prstGeom prst="rect">
            <a:avLst/>
          </a:prstGeom>
          <a:solidFill>
            <a:srgbClr val="51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9864DB4-00E1-44CB-9A2F-7461DBE6CF94}"/>
              </a:ext>
            </a:extLst>
          </p:cNvPr>
          <p:cNvGrpSpPr/>
          <p:nvPr/>
        </p:nvGrpSpPr>
        <p:grpSpPr>
          <a:xfrm>
            <a:off x="5265183" y="2325558"/>
            <a:ext cx="1415496" cy="360492"/>
            <a:chOff x="5284233" y="2325558"/>
            <a:chExt cx="1415496" cy="36049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B15AD7-E006-4CCC-B3AF-B63A0434A88D}"/>
                </a:ext>
              </a:extLst>
            </p:cNvPr>
            <p:cNvSpPr/>
            <p:nvPr/>
          </p:nvSpPr>
          <p:spPr>
            <a:xfrm>
              <a:off x="5387975" y="2325558"/>
              <a:ext cx="1311754" cy="360492"/>
            </a:xfrm>
            <a:prstGeom prst="rect">
              <a:avLst/>
            </a:prstGeom>
            <a:solidFill>
              <a:srgbClr val="FD8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/>
                <a:t>可靠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798586-CB68-4C8D-B4CF-9D7B52D7DE6C}"/>
                </a:ext>
              </a:extLst>
            </p:cNvPr>
            <p:cNvSpPr/>
            <p:nvPr/>
          </p:nvSpPr>
          <p:spPr>
            <a:xfrm>
              <a:off x="5284233" y="2325558"/>
              <a:ext cx="71198" cy="360492"/>
            </a:xfrm>
            <a:prstGeom prst="rect">
              <a:avLst/>
            </a:prstGeom>
            <a:solidFill>
              <a:srgbClr val="FD8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A2E8C80E-4D02-4703-87E7-0F97E71FFF1D}"/>
              </a:ext>
            </a:extLst>
          </p:cNvPr>
          <p:cNvSpPr txBox="1"/>
          <p:nvPr/>
        </p:nvSpPr>
        <p:spPr>
          <a:xfrm>
            <a:off x="1858505" y="2750602"/>
            <a:ext cx="18170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DRC Checker</a:t>
            </a:r>
            <a:endParaRPr lang="en-US" altLang="zh-CN" sz="14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b="1" i="0" dirty="0">
                <a:solidFill>
                  <a:srgbClr val="2397D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Fault Simulator</a:t>
            </a:r>
          </a:p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ATPG</a:t>
            </a:r>
          </a:p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Diagnosis</a:t>
            </a:r>
          </a:p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 …</a:t>
            </a:r>
            <a:endParaRPr lang="en-US" altLang="zh-CN" sz="14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1795F19-C55D-4EFD-A01D-59E627D85459}"/>
              </a:ext>
            </a:extLst>
          </p:cNvPr>
          <p:cNvSpPr txBox="1"/>
          <p:nvPr/>
        </p:nvSpPr>
        <p:spPr>
          <a:xfrm>
            <a:off x="3532819" y="2761364"/>
            <a:ext cx="31478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PUF </a:t>
            </a:r>
            <a:r>
              <a:rPr lang="en-US" altLang="zh-CN" sz="11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(Physical Unclonable Function)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IP</a:t>
            </a:r>
          </a:p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PQC </a:t>
            </a:r>
            <a:r>
              <a:rPr lang="en-US" altLang="zh-CN" sz="11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(Post Quantum Cryptographic)</a:t>
            </a: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IP</a:t>
            </a:r>
          </a:p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Hardware Trojan Detector</a:t>
            </a:r>
          </a:p>
          <a:p>
            <a:pPr marL="180975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US" altLang="zh-CN" sz="1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 …</a:t>
            </a:r>
            <a:endParaRPr lang="en-US" altLang="zh-CN" sz="14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9385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86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软件简介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5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2483E6-6211-4CCB-AC9A-14AC6BA6D229}"/>
              </a:ext>
            </a:extLst>
          </p:cNvPr>
          <p:cNvSpPr txBox="1"/>
          <p:nvPr/>
        </p:nvSpPr>
        <p:spPr>
          <a:xfrm>
            <a:off x="124280" y="863069"/>
            <a:ext cx="901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开源版本支持：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3C967E-3BCB-4389-AC9C-D2587C89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13" y="1364432"/>
            <a:ext cx="3412494" cy="3352415"/>
          </a:xfrm>
          <a:prstGeom prst="rect">
            <a:avLst/>
          </a:prstGeom>
        </p:spPr>
      </p:pic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736ED34A-A110-4AE9-9D4C-5F3A1445C8A8}"/>
              </a:ext>
            </a:extLst>
          </p:cNvPr>
          <p:cNvSpPr/>
          <p:nvPr/>
        </p:nvSpPr>
        <p:spPr>
          <a:xfrm>
            <a:off x="557118" y="1534562"/>
            <a:ext cx="2306901" cy="795511"/>
          </a:xfrm>
          <a:prstGeom prst="wedgeRoundRectCallout">
            <a:avLst>
              <a:gd name="adj1" fmla="val 104326"/>
              <a:gd name="adj2" fmla="val 80770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全扫描链电路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413F4716-0CC5-4E41-8FAB-8474A77BFE18}"/>
              </a:ext>
            </a:extLst>
          </p:cNvPr>
          <p:cNvSpPr/>
          <p:nvPr/>
        </p:nvSpPr>
        <p:spPr>
          <a:xfrm>
            <a:off x="557118" y="3084587"/>
            <a:ext cx="2334298" cy="795511"/>
          </a:xfrm>
          <a:prstGeom prst="wedgeRoundRectCallout">
            <a:avLst>
              <a:gd name="adj1" fmla="val 121713"/>
              <a:gd name="adj2" fmla="val 35858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单时钟域多触发沿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25B6E0B7-406A-415C-9668-B4245A99FFB9}"/>
              </a:ext>
            </a:extLst>
          </p:cNvPr>
          <p:cNvSpPr/>
          <p:nvPr/>
        </p:nvSpPr>
        <p:spPr>
          <a:xfrm>
            <a:off x="6361585" y="3111437"/>
            <a:ext cx="2319306" cy="795511"/>
          </a:xfrm>
          <a:prstGeom prst="wedgeRoundRectCallout">
            <a:avLst>
              <a:gd name="adj1" fmla="val -105755"/>
              <a:gd name="adj2" fmla="val -95073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扫描移入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单次捕获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扫描移出</a:t>
            </a:r>
          </a:p>
        </p:txBody>
      </p:sp>
      <p:sp>
        <p:nvSpPr>
          <p:cNvPr id="36" name="对话气泡: 圆角矩形 35">
            <a:extLst>
              <a:ext uri="{FF2B5EF4-FFF2-40B4-BE49-F238E27FC236}">
                <a16:creationId xmlns:a16="http://schemas.microsoft.com/office/drawing/2014/main" id="{1D947EFC-3776-41F8-BFCF-73C26EB53BFE}"/>
              </a:ext>
            </a:extLst>
          </p:cNvPr>
          <p:cNvSpPr/>
          <p:nvPr/>
        </p:nvSpPr>
        <p:spPr>
          <a:xfrm>
            <a:off x="6361585" y="1534562"/>
            <a:ext cx="2319306" cy="795511"/>
          </a:xfrm>
          <a:prstGeom prst="wedgeRoundRectCallout">
            <a:avLst>
              <a:gd name="adj1" fmla="val -119594"/>
              <a:gd name="adj2" fmla="val -28085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组合逻辑固定型故障</a:t>
            </a:r>
          </a:p>
        </p:txBody>
      </p:sp>
    </p:spTree>
    <p:extLst>
      <p:ext uri="{BB962C8B-B14F-4D97-AF65-F5344CB8AC3E}">
        <p14:creationId xmlns:p14="http://schemas.microsoft.com/office/powerpoint/2010/main" val="306881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流程框架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6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373965-4509-41D4-83CA-BAAA22A93D2F}"/>
              </a:ext>
            </a:extLst>
          </p:cNvPr>
          <p:cNvSpPr/>
          <p:nvPr/>
        </p:nvSpPr>
        <p:spPr>
          <a:xfrm>
            <a:off x="2894593" y="1621773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电路描述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2CD687-1381-4F3E-AF2E-23D9D2A186CC}"/>
              </a:ext>
            </a:extLst>
          </p:cNvPr>
          <p:cNvSpPr/>
          <p:nvPr/>
        </p:nvSpPr>
        <p:spPr>
          <a:xfrm>
            <a:off x="2894592" y="2571750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输入向量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66F01D-C011-4209-971A-769AC882A6F1}"/>
              </a:ext>
            </a:extLst>
          </p:cNvPr>
          <p:cNvSpPr/>
          <p:nvPr/>
        </p:nvSpPr>
        <p:spPr>
          <a:xfrm>
            <a:off x="2894591" y="3523285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故障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D13B4B-410A-4AF2-9B68-5D33EA9B5DF1}"/>
              </a:ext>
            </a:extLst>
          </p:cNvPr>
          <p:cNvSpPr/>
          <p:nvPr/>
        </p:nvSpPr>
        <p:spPr>
          <a:xfrm>
            <a:off x="5001949" y="2571750"/>
            <a:ext cx="1798524" cy="720620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ICTest</a:t>
            </a:r>
          </a:p>
          <a:p>
            <a:pPr algn="ctr"/>
            <a:r>
              <a:rPr lang="en-US" altLang="zh-CN" dirty="0"/>
              <a:t>Fault Simulator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2DB74A-E4ED-4EE4-A48A-F16757FBE4D3}"/>
              </a:ext>
            </a:extLst>
          </p:cNvPr>
          <p:cNvSpPr/>
          <p:nvPr/>
        </p:nvSpPr>
        <p:spPr>
          <a:xfrm>
            <a:off x="7115360" y="2571750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输出响应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2483E6-6211-4CCB-AC9A-14AC6BA6D229}"/>
              </a:ext>
            </a:extLst>
          </p:cNvPr>
          <p:cNvSpPr txBox="1"/>
          <p:nvPr/>
        </p:nvSpPr>
        <p:spPr>
          <a:xfrm>
            <a:off x="124280" y="863069"/>
            <a:ext cx="9019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ICTest-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NetlistParser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：解析电路网表生成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ICTest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支持的电路描述文件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ICTest-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FaultSimulator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：对故障进行仿真，获得故障发生后输入向量产生的输出响应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61EF48-396D-4032-8E5D-BA82FABB4F6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800473" y="2932060"/>
            <a:ext cx="3148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00AE52-B99E-4F91-A6B4-92D18530F187}"/>
              </a:ext>
            </a:extLst>
          </p:cNvPr>
          <p:cNvCxnSpPr/>
          <p:nvPr/>
        </p:nvCxnSpPr>
        <p:spPr>
          <a:xfrm>
            <a:off x="4281330" y="2932060"/>
            <a:ext cx="7206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4E319D4-5A14-4388-B474-DBF5F7CC1A86}"/>
              </a:ext>
            </a:extLst>
          </p:cNvPr>
          <p:cNvCxnSpPr>
            <a:cxnSpLocks/>
          </p:cNvCxnSpPr>
          <p:nvPr/>
        </p:nvCxnSpPr>
        <p:spPr>
          <a:xfrm>
            <a:off x="4511446" y="2774614"/>
            <a:ext cx="4905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A946E9-7BB1-48D4-AC88-89B07AB89E7E}"/>
              </a:ext>
            </a:extLst>
          </p:cNvPr>
          <p:cNvCxnSpPr>
            <a:cxnSpLocks/>
          </p:cNvCxnSpPr>
          <p:nvPr/>
        </p:nvCxnSpPr>
        <p:spPr>
          <a:xfrm>
            <a:off x="4511446" y="3083451"/>
            <a:ext cx="4905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8F6323-D9D7-4181-AB0B-E6F0A5CC8FC8}"/>
              </a:ext>
            </a:extLst>
          </p:cNvPr>
          <p:cNvCxnSpPr>
            <a:stCxn id="2" idx="3"/>
          </p:cNvCxnSpPr>
          <p:nvPr/>
        </p:nvCxnSpPr>
        <p:spPr>
          <a:xfrm>
            <a:off x="4281332" y="1982083"/>
            <a:ext cx="2301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50F484-B10A-45A4-AF8D-A22B493D89C8}"/>
              </a:ext>
            </a:extLst>
          </p:cNvPr>
          <p:cNvCxnSpPr/>
          <p:nvPr/>
        </p:nvCxnSpPr>
        <p:spPr>
          <a:xfrm>
            <a:off x="4281330" y="3879432"/>
            <a:ext cx="2301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D47E1CF-606B-43D0-9ED3-6C908C030F61}"/>
              </a:ext>
            </a:extLst>
          </p:cNvPr>
          <p:cNvCxnSpPr>
            <a:cxnSpLocks/>
          </p:cNvCxnSpPr>
          <p:nvPr/>
        </p:nvCxnSpPr>
        <p:spPr>
          <a:xfrm>
            <a:off x="4511444" y="3083451"/>
            <a:ext cx="0" cy="79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8F17108-1C66-4783-B0E8-761DB0E6B0D0}"/>
              </a:ext>
            </a:extLst>
          </p:cNvPr>
          <p:cNvCxnSpPr>
            <a:cxnSpLocks/>
          </p:cNvCxnSpPr>
          <p:nvPr/>
        </p:nvCxnSpPr>
        <p:spPr>
          <a:xfrm>
            <a:off x="4511444" y="1982083"/>
            <a:ext cx="0" cy="792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0B4D3FC-FACB-437E-9A5A-3027C6DB647E}"/>
              </a:ext>
            </a:extLst>
          </p:cNvPr>
          <p:cNvSpPr/>
          <p:nvPr/>
        </p:nvSpPr>
        <p:spPr>
          <a:xfrm>
            <a:off x="539562" y="1621773"/>
            <a:ext cx="1798523" cy="720620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ICTest</a:t>
            </a:r>
          </a:p>
          <a:p>
            <a:pPr algn="ctr"/>
            <a:r>
              <a:rPr lang="en-US" altLang="zh-CN" dirty="0"/>
              <a:t>Netlist Parser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9A56BB-2B18-415B-8A98-86A7EA4CE45C}"/>
              </a:ext>
            </a:extLst>
          </p:cNvPr>
          <p:cNvSpPr/>
          <p:nvPr/>
        </p:nvSpPr>
        <p:spPr>
          <a:xfrm>
            <a:off x="951346" y="3523285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库单元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F0B480-F370-4772-AD66-617281CA4E8A}"/>
              </a:ext>
            </a:extLst>
          </p:cNvPr>
          <p:cNvSpPr/>
          <p:nvPr/>
        </p:nvSpPr>
        <p:spPr>
          <a:xfrm>
            <a:off x="539562" y="2571750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电路网表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A6CB43-FE88-4BA8-9656-E33FBCFCD935}"/>
              </a:ext>
            </a:extLst>
          </p:cNvPr>
          <p:cNvCxnSpPr>
            <a:cxnSpLocks/>
          </p:cNvCxnSpPr>
          <p:nvPr/>
        </p:nvCxnSpPr>
        <p:spPr>
          <a:xfrm flipV="1">
            <a:off x="730315" y="2340835"/>
            <a:ext cx="0" cy="2309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CA95AA-BB71-46A2-B697-2429ECD0651D}"/>
              </a:ext>
            </a:extLst>
          </p:cNvPr>
          <p:cNvCxnSpPr>
            <a:cxnSpLocks/>
          </p:cNvCxnSpPr>
          <p:nvPr/>
        </p:nvCxnSpPr>
        <p:spPr>
          <a:xfrm flipV="1">
            <a:off x="2131583" y="2340835"/>
            <a:ext cx="6059" cy="1182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5EFE751-F56C-4DA1-B73C-6E92BC2162AC}"/>
              </a:ext>
            </a:extLst>
          </p:cNvPr>
          <p:cNvCxnSpPr>
            <a:cxnSpLocks/>
            <a:stCxn id="29" idx="3"/>
            <a:endCxn id="2" idx="1"/>
          </p:cNvCxnSpPr>
          <p:nvPr/>
        </p:nvCxnSpPr>
        <p:spPr>
          <a:xfrm>
            <a:off x="2338085" y="1982083"/>
            <a:ext cx="5565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ICTest-</a:t>
            </a:r>
            <a:r>
              <a:rPr lang="en-US" altLang="zh-CN" dirty="0" err="1">
                <a:sym typeface="+mn-ea"/>
              </a:rPr>
              <a:t>NetlistParser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7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2483E6-6211-4CCB-AC9A-14AC6BA6D229}"/>
              </a:ext>
            </a:extLst>
          </p:cNvPr>
          <p:cNvSpPr txBox="1"/>
          <p:nvPr/>
        </p:nvSpPr>
        <p:spPr>
          <a:xfrm>
            <a:off x="124280" y="863069"/>
            <a:ext cx="9019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Veripool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/Verilog-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perl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56DBDF-D01B-4505-8AA6-7D425899E281}"/>
              </a:ext>
            </a:extLst>
          </p:cNvPr>
          <p:cNvSpPr/>
          <p:nvPr/>
        </p:nvSpPr>
        <p:spPr>
          <a:xfrm>
            <a:off x="245245" y="1341833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RTL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FB05C3-42C9-469B-9A7A-BF1ECD3EC8EE}"/>
              </a:ext>
            </a:extLst>
          </p:cNvPr>
          <p:cNvSpPr/>
          <p:nvPr/>
        </p:nvSpPr>
        <p:spPr>
          <a:xfrm>
            <a:off x="245245" y="3132349"/>
            <a:ext cx="1822745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库单元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802321-72DF-498E-8E23-A241C81A8AB7}"/>
              </a:ext>
            </a:extLst>
          </p:cNvPr>
          <p:cNvSpPr/>
          <p:nvPr/>
        </p:nvSpPr>
        <p:spPr>
          <a:xfrm>
            <a:off x="2773469" y="3132349"/>
            <a:ext cx="1798524" cy="720620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ICTest</a:t>
            </a:r>
          </a:p>
          <a:p>
            <a:pPr algn="ctr"/>
            <a:r>
              <a:rPr lang="en-US" altLang="zh-CN" dirty="0" err="1"/>
              <a:t>NetlistParser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F28DF1-8DD6-45F3-B00E-B097B4EB22E0}"/>
              </a:ext>
            </a:extLst>
          </p:cNvPr>
          <p:cNvSpPr/>
          <p:nvPr/>
        </p:nvSpPr>
        <p:spPr>
          <a:xfrm>
            <a:off x="5301694" y="2725030"/>
            <a:ext cx="1798523" cy="1535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电路描述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E9919C6-2C40-45B3-A16C-7C54AEDFD329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4571993" y="3492659"/>
            <a:ext cx="7297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3B69B0-BD9E-4E1A-9635-99873283E53C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1631984" y="1702143"/>
            <a:ext cx="43600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39B085DE-2B5F-4B90-9A27-4BB1E05C3F91}"/>
              </a:ext>
            </a:extLst>
          </p:cNvPr>
          <p:cNvSpPr/>
          <p:nvPr/>
        </p:nvSpPr>
        <p:spPr>
          <a:xfrm>
            <a:off x="2067990" y="1341833"/>
            <a:ext cx="1386739" cy="720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2E9F3FF-8446-4DF8-B186-8D2669F2533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3454729" y="1702143"/>
            <a:ext cx="43600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35B35E0-AC0D-464B-A882-0FB5F6DB76B5}"/>
              </a:ext>
            </a:extLst>
          </p:cNvPr>
          <p:cNvSpPr/>
          <p:nvPr/>
        </p:nvSpPr>
        <p:spPr>
          <a:xfrm>
            <a:off x="3890734" y="1341833"/>
            <a:ext cx="1386739" cy="7206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插入扫描链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B6995B8-BCF7-4241-AF7F-3163FE686BF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277473" y="1702143"/>
            <a:ext cx="43600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A80A715-13EC-4F64-B184-FD8BA6845254}"/>
              </a:ext>
            </a:extLst>
          </p:cNvPr>
          <p:cNvSpPr/>
          <p:nvPr/>
        </p:nvSpPr>
        <p:spPr>
          <a:xfrm>
            <a:off x="5713478" y="1341833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电路网表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64FC49F-C59A-4CD4-8845-6611036CF26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067990" y="3492659"/>
            <a:ext cx="7054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F0E1A6F-600A-4E16-A90B-869B200C51A4}"/>
              </a:ext>
            </a:extLst>
          </p:cNvPr>
          <p:cNvCxnSpPr>
            <a:cxnSpLocks/>
          </p:cNvCxnSpPr>
          <p:nvPr/>
        </p:nvCxnSpPr>
        <p:spPr>
          <a:xfrm flipV="1">
            <a:off x="2773467" y="2062455"/>
            <a:ext cx="0" cy="2307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EBF63053-1A58-4485-9102-F25933B9AD62}"/>
              </a:ext>
            </a:extLst>
          </p:cNvPr>
          <p:cNvSpPr/>
          <p:nvPr/>
        </p:nvSpPr>
        <p:spPr>
          <a:xfrm>
            <a:off x="5383445" y="3196098"/>
            <a:ext cx="1635020" cy="4026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primitive.vy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9162DA7-B5C0-4C26-824B-1F3780D88D7C}"/>
              </a:ext>
            </a:extLst>
          </p:cNvPr>
          <p:cNvSpPr/>
          <p:nvPr/>
        </p:nvSpPr>
        <p:spPr>
          <a:xfrm>
            <a:off x="5383445" y="3728193"/>
            <a:ext cx="1635020" cy="4026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cell.vy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4363A9E-D0E0-4090-93DD-ABBABB28B87A}"/>
              </a:ext>
            </a:extLst>
          </p:cNvPr>
          <p:cNvCxnSpPr>
            <a:cxnSpLocks/>
          </p:cNvCxnSpPr>
          <p:nvPr/>
        </p:nvCxnSpPr>
        <p:spPr>
          <a:xfrm flipV="1">
            <a:off x="4571993" y="2067875"/>
            <a:ext cx="0" cy="3543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EDB1F6E-D659-4EF7-9465-4E7365154DCB}"/>
              </a:ext>
            </a:extLst>
          </p:cNvPr>
          <p:cNvCxnSpPr/>
          <p:nvPr/>
        </p:nvCxnSpPr>
        <p:spPr>
          <a:xfrm flipH="1">
            <a:off x="890172" y="2293187"/>
            <a:ext cx="18832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B2B6275-7D74-4C1F-B0A6-099074D2A21A}"/>
              </a:ext>
            </a:extLst>
          </p:cNvPr>
          <p:cNvCxnSpPr>
            <a:cxnSpLocks/>
          </p:cNvCxnSpPr>
          <p:nvPr/>
        </p:nvCxnSpPr>
        <p:spPr>
          <a:xfrm flipH="1">
            <a:off x="1529041" y="2422249"/>
            <a:ext cx="30520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88DEFF6-B56E-4F3A-981C-1C58809B3289}"/>
              </a:ext>
            </a:extLst>
          </p:cNvPr>
          <p:cNvCxnSpPr>
            <a:cxnSpLocks/>
          </p:cNvCxnSpPr>
          <p:nvPr/>
        </p:nvCxnSpPr>
        <p:spPr>
          <a:xfrm flipV="1">
            <a:off x="1529041" y="2422249"/>
            <a:ext cx="0" cy="7101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2188546-9E15-4C0C-8DBB-B402F2967BA6}"/>
              </a:ext>
            </a:extLst>
          </p:cNvPr>
          <p:cNvCxnSpPr>
            <a:cxnSpLocks/>
          </p:cNvCxnSpPr>
          <p:nvPr/>
        </p:nvCxnSpPr>
        <p:spPr>
          <a:xfrm flipV="1">
            <a:off x="890172" y="2293187"/>
            <a:ext cx="0" cy="8391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239CF3D-602D-4E06-B834-2BB3F7E0985C}"/>
              </a:ext>
            </a:extLst>
          </p:cNvPr>
          <p:cNvCxnSpPr>
            <a:cxnSpLocks/>
          </p:cNvCxnSpPr>
          <p:nvPr/>
        </p:nvCxnSpPr>
        <p:spPr>
          <a:xfrm flipV="1">
            <a:off x="6403822" y="2062454"/>
            <a:ext cx="0" cy="5051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7E3025-F9B0-45D3-A071-70CDF53C20E7}"/>
              </a:ext>
            </a:extLst>
          </p:cNvPr>
          <p:cNvCxnSpPr>
            <a:cxnSpLocks/>
          </p:cNvCxnSpPr>
          <p:nvPr/>
        </p:nvCxnSpPr>
        <p:spPr>
          <a:xfrm flipH="1" flipV="1">
            <a:off x="3672731" y="2567583"/>
            <a:ext cx="272200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FE17755-1667-4BF5-A221-F16140D29CB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672731" y="2567583"/>
            <a:ext cx="0" cy="5647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>
            <a:extLst>
              <a:ext uri="{FF2B5EF4-FFF2-40B4-BE49-F238E27FC236}">
                <a16:creationId xmlns:a16="http://schemas.microsoft.com/office/drawing/2014/main" id="{2493AB3C-4D18-420D-8681-1B26F6C9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680" y="1624429"/>
            <a:ext cx="916251" cy="3220527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4A455781-8598-40C0-B56C-CF498836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54" y="1329755"/>
            <a:ext cx="1356456" cy="824630"/>
          </a:xfrm>
          <a:prstGeom prst="rect">
            <a:avLst/>
          </a:prstGeom>
        </p:spPr>
      </p:pic>
      <p:sp>
        <p:nvSpPr>
          <p:cNvPr id="113" name="对话气泡: 圆角矩形 112">
            <a:extLst>
              <a:ext uri="{FF2B5EF4-FFF2-40B4-BE49-F238E27FC236}">
                <a16:creationId xmlns:a16="http://schemas.microsoft.com/office/drawing/2014/main" id="{DE43C362-583A-4D71-9D5D-083A8F86C781}"/>
              </a:ext>
            </a:extLst>
          </p:cNvPr>
          <p:cNvSpPr/>
          <p:nvPr/>
        </p:nvSpPr>
        <p:spPr>
          <a:xfrm>
            <a:off x="1256535" y="4003368"/>
            <a:ext cx="1798524" cy="397756"/>
          </a:xfrm>
          <a:prstGeom prst="wedgeRoundRectCallout">
            <a:avLst>
              <a:gd name="adj1" fmla="val -11624"/>
              <a:gd name="adj2" fmla="val -108014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SMIC 180nm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ICTest-</a:t>
            </a:r>
            <a:r>
              <a:rPr lang="en-US" altLang="zh-CN" dirty="0" err="1">
                <a:sym typeface="+mn-ea"/>
              </a:rPr>
              <a:t>FaultSimulator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8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2483E6-6211-4CCB-AC9A-14AC6BA6D229}"/>
              </a:ext>
            </a:extLst>
          </p:cNvPr>
          <p:cNvSpPr txBox="1"/>
          <p:nvPr/>
        </p:nvSpPr>
        <p:spPr>
          <a:xfrm>
            <a:off x="124280" y="863069"/>
            <a:ext cx="901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完全自主开发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67AE34-1A35-48F4-A26B-E1EECB3E8DE4}"/>
              </a:ext>
            </a:extLst>
          </p:cNvPr>
          <p:cNvSpPr/>
          <p:nvPr/>
        </p:nvSpPr>
        <p:spPr>
          <a:xfrm>
            <a:off x="254338" y="1551850"/>
            <a:ext cx="2027238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电路描述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34EC4B-45A6-42FB-993F-C1C421278484}"/>
              </a:ext>
            </a:extLst>
          </p:cNvPr>
          <p:cNvSpPr/>
          <p:nvPr/>
        </p:nvSpPr>
        <p:spPr>
          <a:xfrm>
            <a:off x="254337" y="2501827"/>
            <a:ext cx="2027238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输入向量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A85C92E-1D35-4F77-983F-1CE0396FE831}"/>
              </a:ext>
            </a:extLst>
          </p:cNvPr>
          <p:cNvSpPr/>
          <p:nvPr/>
        </p:nvSpPr>
        <p:spPr>
          <a:xfrm>
            <a:off x="254336" y="3453362"/>
            <a:ext cx="2027238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故障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93911E-088F-4018-9B83-58004CC0971E}"/>
              </a:ext>
            </a:extLst>
          </p:cNvPr>
          <p:cNvSpPr/>
          <p:nvPr/>
        </p:nvSpPr>
        <p:spPr>
          <a:xfrm>
            <a:off x="5109555" y="1914765"/>
            <a:ext cx="1798524" cy="1894744"/>
          </a:xfrm>
          <a:prstGeom prst="rect">
            <a:avLst/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ICTest</a:t>
            </a:r>
          </a:p>
          <a:p>
            <a:pPr algn="ctr"/>
            <a:r>
              <a:rPr lang="en-US" altLang="zh-CN" dirty="0"/>
              <a:t>Fault Simulator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12B9F3-AD7B-438F-8AB7-07C129EEC7A4}"/>
              </a:ext>
            </a:extLst>
          </p:cNvPr>
          <p:cNvSpPr/>
          <p:nvPr/>
        </p:nvSpPr>
        <p:spPr>
          <a:xfrm>
            <a:off x="7222966" y="2501827"/>
            <a:ext cx="1386739" cy="72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输出响应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6878EE9-8F23-43CC-9B3A-8870CF79B569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6908079" y="2862137"/>
            <a:ext cx="3148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08CB3DD-C74D-48BD-8F2B-62D938AAEB3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281573" y="2862137"/>
            <a:ext cx="28279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2E6EBED-7341-4834-9C70-8BA8C89815E7}"/>
              </a:ext>
            </a:extLst>
          </p:cNvPr>
          <p:cNvCxnSpPr>
            <a:cxnSpLocks/>
          </p:cNvCxnSpPr>
          <p:nvPr/>
        </p:nvCxnSpPr>
        <p:spPr>
          <a:xfrm>
            <a:off x="2511689" y="2704691"/>
            <a:ext cx="25978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13B0D8D-3172-4677-B79E-80A180CB7D47}"/>
              </a:ext>
            </a:extLst>
          </p:cNvPr>
          <p:cNvCxnSpPr>
            <a:cxnSpLocks/>
          </p:cNvCxnSpPr>
          <p:nvPr/>
        </p:nvCxnSpPr>
        <p:spPr>
          <a:xfrm>
            <a:off x="2511689" y="3013528"/>
            <a:ext cx="25978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FCC78B-01AA-4CB0-922B-D16994BCE36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281576" y="1912160"/>
            <a:ext cx="2301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E139DA4-63EC-4D51-AF6B-FC337D4F0898}"/>
              </a:ext>
            </a:extLst>
          </p:cNvPr>
          <p:cNvCxnSpPr/>
          <p:nvPr/>
        </p:nvCxnSpPr>
        <p:spPr>
          <a:xfrm>
            <a:off x="2281573" y="3809509"/>
            <a:ext cx="2301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6E305FA-E5E7-4967-9186-85765B0AF736}"/>
              </a:ext>
            </a:extLst>
          </p:cNvPr>
          <p:cNvCxnSpPr>
            <a:cxnSpLocks/>
          </p:cNvCxnSpPr>
          <p:nvPr/>
        </p:nvCxnSpPr>
        <p:spPr>
          <a:xfrm>
            <a:off x="2511687" y="3013528"/>
            <a:ext cx="0" cy="79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CAA83CF-F0B8-401C-BE37-35B73124EAB2}"/>
              </a:ext>
            </a:extLst>
          </p:cNvPr>
          <p:cNvCxnSpPr>
            <a:cxnSpLocks/>
          </p:cNvCxnSpPr>
          <p:nvPr/>
        </p:nvCxnSpPr>
        <p:spPr>
          <a:xfrm>
            <a:off x="2511687" y="1912160"/>
            <a:ext cx="0" cy="792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472F8F0F-FF35-423F-B860-C48E927C4753}"/>
              </a:ext>
            </a:extLst>
          </p:cNvPr>
          <p:cNvSpPr/>
          <p:nvPr/>
        </p:nvSpPr>
        <p:spPr>
          <a:xfrm>
            <a:off x="2629887" y="1383791"/>
            <a:ext cx="1798524" cy="397756"/>
          </a:xfrm>
          <a:prstGeom prst="wedgeRoundRectCallout">
            <a:avLst>
              <a:gd name="adj1" fmla="val -76607"/>
              <a:gd name="adj2" fmla="val 73157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VY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格式文件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对话气泡: 圆角矩形 51">
            <a:extLst>
              <a:ext uri="{FF2B5EF4-FFF2-40B4-BE49-F238E27FC236}">
                <a16:creationId xmlns:a16="http://schemas.microsoft.com/office/drawing/2014/main" id="{99CA36CE-C442-4BC1-B44D-C9C007635975}"/>
              </a:ext>
            </a:extLst>
          </p:cNvPr>
          <p:cNvSpPr/>
          <p:nvPr/>
        </p:nvSpPr>
        <p:spPr>
          <a:xfrm>
            <a:off x="2787219" y="1910670"/>
            <a:ext cx="2228469" cy="397756"/>
          </a:xfrm>
          <a:prstGeom prst="wedgeRoundRectCallout">
            <a:avLst>
              <a:gd name="adj1" fmla="val -75939"/>
              <a:gd name="adj2" fmla="val 135577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STIL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格式文件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8DCE9F-A221-4C83-BAA1-909D4FA3D5D1}"/>
              </a:ext>
            </a:extLst>
          </p:cNvPr>
          <p:cNvSpPr/>
          <p:nvPr/>
        </p:nvSpPr>
        <p:spPr>
          <a:xfrm>
            <a:off x="5203422" y="2640691"/>
            <a:ext cx="1610790" cy="442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400" dirty="0"/>
              <a:t>等效故障生成器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794345-13BB-4FC4-B379-739A2A6EF144}"/>
              </a:ext>
            </a:extLst>
          </p:cNvPr>
          <p:cNvSpPr/>
          <p:nvPr/>
        </p:nvSpPr>
        <p:spPr>
          <a:xfrm>
            <a:off x="5203422" y="3190072"/>
            <a:ext cx="1610790" cy="442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1400" dirty="0"/>
              <a:t>逻辑仿真器</a:t>
            </a:r>
          </a:p>
        </p:txBody>
      </p:sp>
    </p:spTree>
    <p:extLst>
      <p:ext uri="{BB962C8B-B14F-4D97-AF65-F5344CB8AC3E}">
        <p14:creationId xmlns:p14="http://schemas.microsoft.com/office/powerpoint/2010/main" val="305429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ICTest-</a:t>
            </a:r>
            <a:r>
              <a:rPr lang="en-US" altLang="zh-CN" dirty="0" err="1">
                <a:sym typeface="+mn-ea"/>
              </a:rPr>
              <a:t>FaultSimulator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chemeClr val="tx1"/>
                </a:solidFill>
              </a:rPr>
              <a:t>9</a:t>
            </a:fld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061998-242D-4672-8EEA-C65A2EDC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95017"/>
            <a:ext cx="2301775" cy="3670633"/>
          </a:xfrm>
          <a:prstGeom prst="rect">
            <a:avLst/>
          </a:prstGeom>
        </p:spPr>
      </p:pic>
      <p:sp>
        <p:nvSpPr>
          <p:cNvPr id="26" name="对话气泡: 圆角矩形 25">
            <a:extLst>
              <a:ext uri="{FF2B5EF4-FFF2-40B4-BE49-F238E27FC236}">
                <a16:creationId xmlns:a16="http://schemas.microsoft.com/office/drawing/2014/main" id="{AD355C40-9DD7-4548-9434-8FCC6787C452}"/>
              </a:ext>
            </a:extLst>
          </p:cNvPr>
          <p:cNvSpPr/>
          <p:nvPr/>
        </p:nvSpPr>
        <p:spPr>
          <a:xfrm>
            <a:off x="1684445" y="1250950"/>
            <a:ext cx="2301774" cy="1530350"/>
          </a:xfrm>
          <a:prstGeom prst="wedgeRoundRectCallout">
            <a:avLst>
              <a:gd name="adj1" fmla="val -91956"/>
              <a:gd name="adj2" fmla="val 32326"/>
              <a:gd name="adj3" fmla="val 16667"/>
            </a:avLst>
          </a:prstGeom>
          <a:solidFill>
            <a:srgbClr val="239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mkdir build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cd build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make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..make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43AAD69-70E7-4FD5-B9F2-2EECEBBDA1C8}"/>
              </a:ext>
            </a:extLst>
          </p:cNvPr>
          <p:cNvSpPr/>
          <p:nvPr/>
        </p:nvSpPr>
        <p:spPr>
          <a:xfrm>
            <a:off x="4514850" y="1250950"/>
            <a:ext cx="4476750" cy="238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cd build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./ictest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-e run_fsim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-c ../bench/testcases/s382_cells.vy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-p ../bench/testcases/s382_primitives.vy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-s ../stil/s382_scan.stil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onsolas" panose="020B0609020204030204" pitchFamily="49" charset="0"/>
              </a:rPr>
              <a:t>-o ../out/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113CB01-365C-4570-9A90-760D53D3546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986219" y="2016125"/>
            <a:ext cx="5286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70C8258-8EE1-4D78-B9F6-375D41E451F1}"/>
              </a:ext>
            </a:extLst>
          </p:cNvPr>
          <p:cNvSpPr txBox="1"/>
          <p:nvPr/>
        </p:nvSpPr>
        <p:spPr>
          <a:xfrm>
            <a:off x="4768850" y="3759200"/>
            <a:ext cx="42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-e表示exec，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执行指令包括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1"/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create_fault、run_lsim、run_fsim </a:t>
            </a:r>
          </a:p>
        </p:txBody>
      </p:sp>
    </p:spTree>
    <p:extLst>
      <p:ext uri="{BB962C8B-B14F-4D97-AF65-F5344CB8AC3E}">
        <p14:creationId xmlns:p14="http://schemas.microsoft.com/office/powerpoint/2010/main" val="3997663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479</Words>
  <Application>Microsoft Office PowerPoint</Application>
  <PresentationFormat>全屏显示(16:9)</PresentationFormat>
  <Paragraphs>126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Microsoft YaHei</vt:lpstr>
      <vt:lpstr>Microsoft YaHei</vt:lpstr>
      <vt:lpstr>Arial</vt:lpstr>
      <vt:lpstr>Calibri</vt:lpstr>
      <vt:lpstr>Consolas</vt:lpstr>
      <vt:lpstr>Wingdings</vt:lpstr>
      <vt:lpstr>Office 主题</vt:lpstr>
      <vt:lpstr>开源发布-故障仿真器v1.0</vt:lpstr>
      <vt:lpstr>目录</vt:lpstr>
      <vt:lpstr>软件简介</vt:lpstr>
      <vt:lpstr>软件简介</vt:lpstr>
      <vt:lpstr>软件简介</vt:lpstr>
      <vt:lpstr>流程框架</vt:lpstr>
      <vt:lpstr>ICTest-NetlistParser</vt:lpstr>
      <vt:lpstr>ICTest-FaultSimulator</vt:lpstr>
      <vt:lpstr>ICTest-FaultSimulator</vt:lpstr>
      <vt:lpstr>未来计划</vt:lpstr>
      <vt:lpstr>总结</vt:lpstr>
      <vt:lpstr>欢迎加入openDACS-ICTest，共同推动EDA开源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单击此处添加研究报告 主题文字</dc:title>
  <dc:creator>Lydia Zhou</dc:creator>
  <cp:lastModifiedBy>Justin Ye</cp:lastModifiedBy>
  <cp:revision>145</cp:revision>
  <dcterms:created xsi:type="dcterms:W3CDTF">2021-09-06T07:47:23Z</dcterms:created>
  <dcterms:modified xsi:type="dcterms:W3CDTF">2021-11-16T07:06:55Z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E1E0E9F2C83849DABFEABBDBB04C6D0A</vt:lpwstr>
  </property>
  <property fmtid="{D5CDD505-2E9C-101B-9397-08002B2CF9AE}" pid="3" name="KSOProductBuildVer">
    <vt:lpwstr>2052-0.0.0.0</vt:lpwstr>
  </property>
</Properties>
</file>