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8" r:id="rId4"/>
    <p:sldId id="319" r:id="rId5"/>
    <p:sldId id="320" r:id="rId6"/>
    <p:sldId id="328" r:id="rId7"/>
    <p:sldId id="333" r:id="rId8"/>
    <p:sldId id="334" r:id="rId9"/>
    <p:sldId id="335" r:id="rId10"/>
    <p:sldId id="311" r:id="rId11"/>
    <p:sldId id="323" r:id="rId12"/>
    <p:sldId id="330" r:id="rId13"/>
    <p:sldId id="312" r:id="rId14"/>
    <p:sldId id="332" r:id="rId15"/>
    <p:sldId id="313" r:id="rId16"/>
    <p:sldId id="326" r:id="rId17"/>
    <p:sldId id="327" r:id="rId18"/>
    <p:sldId id="294" r:id="rId19"/>
    <p:sldId id="324" r:id="rId20"/>
    <p:sldId id="325" r:id="rId21"/>
    <p:sldId id="288" r:id="rId2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65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00FF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02" y="108"/>
      </p:cViewPr>
      <p:guideLst>
        <p:guide orient="horz" pos="2409"/>
        <p:guide pos="5125"/>
        <p:guide pos="1565"/>
        <p:guide orient="horz" pos="1162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9/11/2020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9/11/2020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atalan_numb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分治部分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元素数目为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时，返回数组中的唯一元素，它是数组的最大子序列和，算法正确；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n≤k(k≥2)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时能返回正确结果；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n=k+1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时，两个子问题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返回正确的结果，即得到了只包含左边元素的最大子序列的和、只包含右边元素的最大子序列的和。经一次循环能得到包括了左右两部分元素的最大子序列的和。三个和中最大值就是所求最大子序列和，算法正确。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20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E4EA4E-C213-4479-B795-E88B70F75A3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A03430-C71B-48C6-B460-E9866E49AC38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3CE414-16F4-40A5-B2C4-723064803698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FBBF9AF-6D72-4CEF-B19A-4940DAF39924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43806-65F8-4A66-800D-CDBE2CCFA21C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29BA5-4E4C-4E5D-BD57-AD31DB77BD3D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FD0A5-04A0-4DAF-B4A7-B580D73E0A3B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2126C-9A23-4A12-A21D-251D087A803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B48255-1D8A-4B94-8307-32A8411DA2D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FB3DB5-30F6-463D-8B24-EC02E288B902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620A39-5596-4E26-A426-312D594EDAE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772DA-C4EA-48A6-A651-B62008A04918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6F3CC9-CFCA-4454-84EB-E8FCBCD5389A}"/>
              </a:ext>
            </a:extLst>
          </p:cNvPr>
          <p:cNvSpPr txBox="1"/>
          <p:nvPr/>
        </p:nvSpPr>
        <p:spPr>
          <a:xfrm>
            <a:off x="1878887" y="780176"/>
            <a:ext cx="5192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maxSum(A,l,r){</a:t>
            </a:r>
          </a:p>
          <a:p>
            <a:r>
              <a:rPr lang="en-US" altLang="zh-CN" dirty="0"/>
              <a:t>	if(r-l == 1){</a:t>
            </a:r>
          </a:p>
          <a:p>
            <a:r>
              <a:rPr lang="en-US" altLang="zh-CN" dirty="0"/>
              <a:t>		return A[l];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mid=(r-l)/2;</a:t>
            </a:r>
          </a:p>
          <a:p>
            <a:r>
              <a:rPr lang="en-US" altLang="zh-CN" dirty="0"/>
              <a:t>	left=maxSum(l, mid+1);</a:t>
            </a:r>
          </a:p>
          <a:p>
            <a:r>
              <a:rPr lang="en-US" altLang="zh-CN" dirty="0"/>
              <a:t>	right=maxSum(mid+1,r);</a:t>
            </a:r>
          </a:p>
          <a:p>
            <a:r>
              <a:rPr lang="en-US" altLang="zh-CN" dirty="0"/>
              <a:t>	sum=center=A[mid]+A[mid+1];</a:t>
            </a:r>
          </a:p>
          <a:p>
            <a:r>
              <a:rPr lang="en-US" altLang="zh-CN" dirty="0"/>
              <a:t>	for (i=mid-1; i&gt;=1; i--){</a:t>
            </a:r>
          </a:p>
          <a:p>
            <a:r>
              <a:rPr lang="en-US" altLang="zh-CN" dirty="0"/>
              <a:t>		sum+=A[i]</a:t>
            </a:r>
          </a:p>
          <a:p>
            <a:r>
              <a:rPr lang="en-US" altLang="zh-CN" dirty="0"/>
              <a:t>		if(center&lt;sum) center=sum;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sum=center;</a:t>
            </a:r>
          </a:p>
          <a:p>
            <a:r>
              <a:rPr lang="en-US" altLang="zh-CN" dirty="0"/>
              <a:t>	for(i=mid+2; i&lt;r; i++){</a:t>
            </a:r>
          </a:p>
          <a:p>
            <a:r>
              <a:rPr lang="en-US" altLang="zh-CN" dirty="0"/>
              <a:t>		sum+=A[j];</a:t>
            </a:r>
          </a:p>
          <a:p>
            <a:r>
              <a:rPr lang="en-US" altLang="zh-CN" dirty="0"/>
              <a:t>		if(center&lt;sum) center=sum;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max(left, right, center);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9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求有序数组中目标元素的起始位置与结束位置，要求时间复杂度为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，目标元素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</a:p>
        </p:txBody>
      </p:sp>
      <p:sp>
        <p:nvSpPr>
          <p:cNvPr id="35" name="矩形 34"/>
          <p:cNvSpPr/>
          <p:nvPr/>
        </p:nvSpPr>
        <p:spPr>
          <a:xfrm>
            <a:off x="100856" y="2927980"/>
            <a:ext cx="9001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典型的二分查找问题。原问题可以分解为两个子问题求解，即寻找目标元素的起始位置与结束位置。令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left=0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pos=[-1,-1]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。寻找起始位置时，取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mid=int((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left+right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)/2)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处的数值与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A[mid]&lt;target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，若遇到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处等于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时，同时更新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pos[0]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的取值。递归直至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left&gt;right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。寻找结束位置时同理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003" y="5603686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T(n/2) + O(1) 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857" y="206942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目标元素在数组中的起始位置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正确性分析：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第一次查询之前目标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的位置出现在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之间，即起始位置与结束位置均在范围内（前提）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接下来证明在每次循环中，满足循环条件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left&lt;=right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的起始位置和始终在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[left,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内。假设第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次循环后，若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left&lt;=right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，由于数组是有序的，求得中间元素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，比较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A[mid]&lt;target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，则说明左半块数组不会出现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；否则说明右半块数组不会出现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第一个出现的位置，令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right=mid-1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，同时若出现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A[mid]=target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的情况，则对返回的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进行更新，即记录起始位置为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。从而使得查询的范围缩小一半。结束位置的证明同理。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最后，范围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[left,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在最坏的情况查询目标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的起始位置或终止位置时将缩小到一个数，那么只要前面循环正确，后续返回值始终为最新的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2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问题描述：求凸多边形有多少种被不同三角形划分的方式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487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凸多边形的边数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22" name="矩形 21"/>
          <p:cNvSpPr/>
          <p:nvPr/>
        </p:nvSpPr>
        <p:spPr>
          <a:xfrm>
            <a:off x="142505" y="1772995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划分方式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7584" y="2450805"/>
                <a:ext cx="9001495" cy="339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       析：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边形的各个顶点为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P1,P2,P3...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，将一条边作为基准边，此处将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PnP1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作为基准边，我们知道，如果将凸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边形划分为三角形，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PnP1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必定为某一三角形的一条边，那么此三角形的顶点应该是在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P2~Pn-1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中，假设顶点为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，那么此三角形会将凸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边形划分为左右两个区域，分别为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P1P2...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PkPk+1...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，即划分出了一个凸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边形和一个凸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n-k+1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边形，将凸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边形可划分三角型方法数乘以凸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n-k+1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边形可划分三角型方法数即可，此时将大问题拆解为子问题，假定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时，方法数为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，我们已知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n=3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时，方法数为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，即可通过上述方法验证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时的假定， 如此将大问题层层划分为子问题，我们即可算出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+…+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rgbClr val="666666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+1−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4" y="2450805"/>
                <a:ext cx="9001495" cy="3393365"/>
              </a:xfrm>
              <a:prstGeom prst="rect">
                <a:avLst/>
              </a:prstGeom>
              <a:blipFill>
                <a:blip r:embed="rId2"/>
                <a:stretch>
                  <a:fillRect l="-563" t="-372" b="-3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8CAAF6-6A0F-4D21-8BF6-CF446B729CF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FE03D6-115D-4C1D-90FE-B5ADBE989300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16DD3E-A816-463A-84AE-F80B60D8FA1F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41961E-A06D-4B06-9ADF-6BCEC40CE07B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7D278-5854-45DE-AC55-313BB3B940DB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FA0422-A771-4909-AB1D-6F6365AE390D}"/>
              </a:ext>
            </a:extLst>
          </p:cNvPr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6BA59C-2EE4-4114-996C-4F3AB35600F8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A35F79-C8DC-4B6C-8BEA-24DBCF6C099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191E13-52DA-4CAE-B4B0-D4F80248B7AC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00D8DE-5982-4AFB-990D-2E1E3F086AAE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113987-DD17-4A64-B14A-C314288B2585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BC4C69-2CEA-47C1-A151-318F2EAE0E0E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3A1896D-2C26-4681-84F0-6F2D6295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0" y="863117"/>
            <a:ext cx="6971428" cy="368571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731BE52-3D0D-413D-9A63-6E4E609D917F}"/>
              </a:ext>
            </a:extLst>
          </p:cNvPr>
          <p:cNvSpPr/>
          <p:nvPr/>
        </p:nvSpPr>
        <p:spPr>
          <a:xfrm>
            <a:off x="1052182" y="5039410"/>
            <a:ext cx="7271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F(7) = F(2)*F(6) + F(3)*F(5) +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F(4)*F(4)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F(5)*F(3) + F(6)*F(2)</a:t>
            </a:r>
          </a:p>
        </p:txBody>
      </p:sp>
    </p:spTree>
    <p:extLst>
      <p:ext uri="{BB962C8B-B14F-4D97-AF65-F5344CB8AC3E}">
        <p14:creationId xmlns:p14="http://schemas.microsoft.com/office/powerpoint/2010/main" val="332057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2BD1A8-78ED-4C9D-98C5-7F746DEF9F1F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B6E29F-CF3A-487E-ADAE-86929A4D37E9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2344FE0-1656-42AB-8B51-C3691157B800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42C18B3-0F63-494C-AC16-91F1B4EB229D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5FAC2-230B-42FD-B027-C6264F6D2297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8E3497-3674-4C9F-BD45-EE3F4CE32EC5}"/>
              </a:ext>
            </a:extLst>
          </p:cNvPr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CE232C-B43F-4611-A954-44142830076C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D00102-BC48-416E-BDA9-3072F5830FD2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935E73-F8BC-415E-9057-52C13562A937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7C7891-E12C-402A-93D3-9AFDC1C6C147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B93D-16A5-4B86-BD8E-517D5277226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5FD976-B3C9-44C0-B5DC-527EDA57198A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D29909A-5E3E-4562-880F-EA29B3B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" y="644765"/>
            <a:ext cx="4070243" cy="25846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4AB237-C737-486F-9E8D-7369943F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8"/>
          <a:stretch/>
        </p:blipFill>
        <p:spPr>
          <a:xfrm>
            <a:off x="4124325" y="557154"/>
            <a:ext cx="4884935" cy="44654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E0B571-6858-4C4B-8BE7-52EFFC072ECF}"/>
              </a:ext>
            </a:extLst>
          </p:cNvPr>
          <p:cNvSpPr/>
          <p:nvPr/>
        </p:nvSpPr>
        <p:spPr>
          <a:xfrm>
            <a:off x="27168" y="6244660"/>
            <a:ext cx="4579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https://en.wikipedia.org/wiki/Catalan_number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FAD29E-A7F2-1649-83AD-E20484A46BF4}"/>
              </a:ext>
            </a:extLst>
          </p:cNvPr>
          <p:cNvSpPr/>
          <p:nvPr/>
        </p:nvSpPr>
        <p:spPr>
          <a:xfrm>
            <a:off x="187131" y="5227419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度：直接递归复杂度很高（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O(2^n)~O(n!)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记忆化搜索时：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O(n</a:t>
            </a:r>
            <a:r>
              <a:rPr lang="en-US" altLang="zh-CN" b="1" baseline="30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/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可使用递推公式将时间复杂度降为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7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425" y="743158"/>
            <a:ext cx="778902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求显著逆序数对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      入：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      出：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显著逆序数对个数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76A04-93BF-492B-9F53-5F288EF38254}"/>
              </a:ext>
            </a:extLst>
          </p:cNvPr>
          <p:cNvSpPr/>
          <p:nvPr/>
        </p:nvSpPr>
        <p:spPr>
          <a:xfrm>
            <a:off x="135430" y="2579557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察：似乎与课堂上讲的用归并排序求逆序数对差别不大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0948AA-85A9-4225-81BB-91879AD91E75}"/>
              </a:ext>
            </a:extLst>
          </p:cNvPr>
          <p:cNvSpPr/>
          <p:nvPr/>
        </p:nvSpPr>
        <p:spPr>
          <a:xfrm>
            <a:off x="135430" y="331955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      意：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最好分开写，这样既保证了正确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两个有序数组，又保证了正确统计显著逆序数，不会漏解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E63C03-D964-4BCD-875C-9E2AD510216F}"/>
              </a:ext>
            </a:extLst>
          </p:cNvPr>
          <p:cNvSpPr/>
          <p:nvPr/>
        </p:nvSpPr>
        <p:spPr>
          <a:xfrm>
            <a:off x="190662" y="4648126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2*T(n/2) + O(n)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443DC-F431-4062-9B93-784E2529D8B1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A0A742-D165-4840-9CB7-979656C520E0}"/>
              </a:ext>
            </a:extLst>
          </p:cNvPr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CE28B3-45D0-4366-8A5A-0FC769B6297B}"/>
              </a:ext>
            </a:extLst>
          </p:cNvPr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47E72C-9E5D-46F2-92B5-74C2FE008B0A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61E590-9E3B-4317-A706-1CA01B08A160}"/>
              </a:ext>
            </a:extLst>
          </p:cNvPr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272871-27D2-4920-BC9A-D26D3D64CA8A}"/>
              </a:ext>
            </a:extLst>
          </p:cNvPr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DF3E7-9D58-4835-8386-06737A51A779}"/>
              </a:ext>
            </a:extLst>
          </p:cNvPr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941B2-ABE3-45FE-B777-20A11D223B88}"/>
              </a:ext>
            </a:extLst>
          </p:cNvPr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A76B8A-CE76-48D7-ADF6-36C9257934E5}"/>
              </a:ext>
            </a:extLst>
          </p:cNvPr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78128D-7E64-4BCC-98B8-D4309B0FF033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8FD4CE-5B6B-40D3-9F0B-AE05CB8F26DB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D830968-C7E3-4C58-B74B-328C73980F37}"/>
              </a:ext>
            </a:extLst>
          </p:cNvPr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3ADC75-1145-4220-A989-A2F7E75B5119}"/>
              </a:ext>
            </a:extLst>
          </p:cNvPr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04C396-BD72-4BC0-A494-209A76A94413}"/>
              </a:ext>
            </a:extLst>
          </p:cNvPr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8EA7-6D9A-4ED2-AB3D-7FF3DC3A8115}"/>
              </a:ext>
            </a:extLst>
          </p:cNvPr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EC1448-561B-4BA2-8B4F-776CDE4D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376"/>
            <a:ext cx="6028571" cy="4523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E98B7E1-2B91-471A-A63C-CECF5B90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84" y="651065"/>
            <a:ext cx="3037716" cy="620693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187151C-79FA-4629-A8F6-19C8AFE39DB8}"/>
              </a:ext>
            </a:extLst>
          </p:cNvPr>
          <p:cNvSpPr/>
          <p:nvPr/>
        </p:nvSpPr>
        <p:spPr>
          <a:xfrm>
            <a:off x="6350466" y="1619075"/>
            <a:ext cx="2608976" cy="150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F4291C-FE97-4650-AA61-748B5B7CB539}"/>
              </a:ext>
            </a:extLst>
          </p:cNvPr>
          <p:cNvSpPr/>
          <p:nvPr/>
        </p:nvSpPr>
        <p:spPr>
          <a:xfrm>
            <a:off x="6350466" y="3487722"/>
            <a:ext cx="2608976" cy="131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614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262981-B296-4CEA-8270-DD2FBACA9FEB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6E29A1-B1DC-47DF-B8E3-CC9FE0A6669B}"/>
              </a:ext>
            </a:extLst>
          </p:cNvPr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433561-E065-46C3-AAF7-B1FA28F4CE4A}"/>
              </a:ext>
            </a:extLst>
          </p:cNvPr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F291FA-337B-43B7-8E6B-216C7553CAE6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EA55977-666E-42CD-8745-19A7EFE494C0}"/>
              </a:ext>
            </a:extLst>
          </p:cNvPr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60EC2-586B-4D49-A9B3-7C61C5065F94}"/>
              </a:ext>
            </a:extLst>
          </p:cNvPr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22303-904E-4D5C-9E87-21219B96E34B}"/>
              </a:ext>
            </a:extLst>
          </p:cNvPr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A4247-E372-4949-9BBD-EA51290E2C9B}"/>
              </a:ext>
            </a:extLst>
          </p:cNvPr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D1913E-B292-4965-BEF7-9A732949CD5A}"/>
              </a:ext>
            </a:extLst>
          </p:cNvPr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614334-C448-4316-B69C-EB5B1D902967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8E1D31-F0E5-47BA-B080-A7C0A6E43FD4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DAA9D3-9379-4CB8-8E33-D6EC9EBD1A61}"/>
              </a:ext>
            </a:extLst>
          </p:cNvPr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F82720-D94C-46E1-B84E-54FF80CAD9DE}"/>
              </a:ext>
            </a:extLst>
          </p:cNvPr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FD9CDE-4675-4ED8-9056-EC87F3E51C78}"/>
              </a:ext>
            </a:extLst>
          </p:cNvPr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883390-180A-4B4A-BE0A-5929C8E2F202}"/>
              </a:ext>
            </a:extLst>
          </p:cNvPr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64E887-0809-4305-A7C8-6007482AEF6B}"/>
              </a:ext>
            </a:extLst>
          </p:cNvPr>
          <p:cNvSpPr/>
          <p:nvPr/>
        </p:nvSpPr>
        <p:spPr>
          <a:xfrm>
            <a:off x="262949" y="1475343"/>
            <a:ext cx="885692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FC9245-C087-418D-A1A1-5A12F50B3C38}"/>
              </a:ext>
            </a:extLst>
          </p:cNvPr>
          <p:cNvSpPr/>
          <p:nvPr/>
        </p:nvSpPr>
        <p:spPr>
          <a:xfrm>
            <a:off x="228599" y="2036458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循环不变量</a:t>
            </a:r>
            <a:r>
              <a:rPr lang="zh-CN" altLang="en-US" dirty="0">
                <a:latin typeface="FandolSong-Regular-Identity-H"/>
              </a:rPr>
              <a:t>：数组</a:t>
            </a:r>
            <a:r>
              <a:rPr lang="en-US" altLang="zh-CN" dirty="0">
                <a:latin typeface="LMMono10-Regular-Identity-H"/>
              </a:rPr>
              <a:t>A[l, k] </a:t>
            </a:r>
            <a:r>
              <a:rPr lang="zh-CN" altLang="en-US" dirty="0">
                <a:latin typeface="FandolSong-Regular-Identity-H"/>
              </a:rPr>
              <a:t>包含了两个子数组</a:t>
            </a:r>
            <a:r>
              <a:rPr lang="en-US" altLang="zh-CN" dirty="0">
                <a:latin typeface="LMMono10-Regular-Identity-H"/>
              </a:rPr>
              <a:t>L[1,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LMMono10-Regular-Identity-H"/>
              </a:rPr>
              <a:t>R[1,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2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中最小的</a:t>
            </a:r>
            <a:r>
              <a:rPr lang="en-US" altLang="zh-CN" i="1" dirty="0">
                <a:latin typeface="CMMI10"/>
              </a:rPr>
              <a:t>k -</a:t>
            </a:r>
            <a:r>
              <a:rPr lang="zh-CN" altLang="en-US" i="1" dirty="0">
                <a:latin typeface="CMMI10"/>
              </a:rPr>
              <a:t> </a:t>
            </a:r>
            <a:r>
              <a:rPr lang="en-US" altLang="zh-CN" i="1" dirty="0">
                <a:latin typeface="CMMI10"/>
              </a:rPr>
              <a:t>l </a:t>
            </a:r>
            <a:r>
              <a:rPr lang="en-US" altLang="zh-CN" dirty="0">
                <a:latin typeface="CMR10"/>
              </a:rPr>
              <a:t>+ 1 </a:t>
            </a:r>
            <a:r>
              <a:rPr lang="zh-CN" altLang="en-US" dirty="0">
                <a:latin typeface="FandolSong-Regular-Identity-H"/>
              </a:rPr>
              <a:t>个</a:t>
            </a:r>
          </a:p>
          <a:p>
            <a:r>
              <a:rPr lang="zh-CN" altLang="en-US" dirty="0">
                <a:latin typeface="FandolSong-Regular-Identity-H"/>
              </a:rPr>
              <a:t>元素，且有序排列。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LMMono10-Regular-Identity-H"/>
              </a:rPr>
              <a:t>R[j] </a:t>
            </a:r>
            <a:r>
              <a:rPr lang="zh-CN" altLang="en-US" dirty="0">
                <a:latin typeface="FandolSong-Regular-Identity-H"/>
              </a:rPr>
              <a:t>表示对应子数组中尚未被并入</a:t>
            </a:r>
            <a:r>
              <a:rPr lang="en-US" altLang="zh-CN" dirty="0">
                <a:latin typeface="LMMono10-Regular-Identity-H"/>
              </a:rPr>
              <a:t>A </a:t>
            </a:r>
            <a:r>
              <a:rPr lang="zh-CN" altLang="en-US" dirty="0">
                <a:latin typeface="FandolSong-Regular-Identity-H"/>
              </a:rPr>
              <a:t>的最小元素，</a:t>
            </a:r>
            <a:r>
              <a:rPr lang="en-US" altLang="zh-CN" dirty="0">
                <a:latin typeface="FandolSong-Regular-Identity-H"/>
              </a:rPr>
              <a:t>L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FandolSong-Regular-Identity-H"/>
              </a:rPr>
              <a:t>R</a:t>
            </a:r>
            <a:r>
              <a:rPr lang="zh-CN" altLang="en-US" dirty="0">
                <a:latin typeface="FandolSong-Regular-Identity-H"/>
              </a:rPr>
              <a:t>本身有序。若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&gt; (R[j] * 3) </a:t>
            </a:r>
            <a:r>
              <a:rPr lang="zh-CN" altLang="en-US" dirty="0">
                <a:latin typeface="FandolSong-Regular-Identity-H"/>
              </a:rPr>
              <a:t>成立，那么对于</a:t>
            </a:r>
            <a:r>
              <a:rPr lang="en-US" altLang="zh-CN" dirty="0">
                <a:latin typeface="LMMono10-Regular-Identity-H"/>
              </a:rPr>
              <a:t>L </a:t>
            </a:r>
            <a:r>
              <a:rPr lang="zh-CN" altLang="en-US" dirty="0">
                <a:latin typeface="FandolSong-Regular-Identity-H"/>
              </a:rPr>
              <a:t>中比</a:t>
            </a:r>
            <a:r>
              <a:rPr lang="en-US" altLang="zh-CN" dirty="0">
                <a:latin typeface="LMRoman10-Regular-Identity-H"/>
              </a:rPr>
              <a:t>L[</a:t>
            </a:r>
            <a:r>
              <a:rPr lang="en-US" altLang="zh-CN" dirty="0" err="1">
                <a:latin typeface="LMRoman10-Regular-Identity-H"/>
              </a:rPr>
              <a:t>i</a:t>
            </a:r>
            <a:r>
              <a:rPr lang="en-US" altLang="zh-CN" dirty="0">
                <a:latin typeface="LMRoman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大的元素，这一关系仍然成立。</a:t>
            </a:r>
            <a:r>
              <a:rPr lang="en-US" altLang="zh-CN" dirty="0">
                <a:latin typeface="LMMono10-Regular-Identity-H"/>
              </a:rPr>
              <a:t>A </a:t>
            </a:r>
            <a:r>
              <a:rPr lang="zh-CN" altLang="en-US" dirty="0">
                <a:latin typeface="FandolSong-Regular-Identity-H"/>
              </a:rPr>
              <a:t>中的跨越逆序对数量不受到</a:t>
            </a:r>
            <a:r>
              <a:rPr lang="en-US" altLang="zh-CN" dirty="0">
                <a:latin typeface="LMMono10-Regular-Identity-H"/>
              </a:rPr>
              <a:t>L </a:t>
            </a:r>
            <a:r>
              <a:rPr lang="zh-CN" altLang="en-US" dirty="0">
                <a:latin typeface="FandolSong-Regular-Identity-H"/>
              </a:rPr>
              <a:t>与</a:t>
            </a:r>
            <a:r>
              <a:rPr lang="en-US" altLang="zh-CN" dirty="0">
                <a:latin typeface="LMMono10-Regular-Identity-H"/>
              </a:rPr>
              <a:t>R </a:t>
            </a:r>
            <a:r>
              <a:rPr lang="zh-CN" altLang="en-US" dirty="0">
                <a:latin typeface="LMMono10-Regular-Identity-H"/>
              </a:rPr>
              <a:t>整体</a:t>
            </a:r>
            <a:r>
              <a:rPr lang="zh-CN" altLang="en-US" dirty="0">
                <a:latin typeface="FandolSong-Regular-Identity-H"/>
              </a:rPr>
              <a:t>是否有序的影响。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初始化</a:t>
            </a:r>
            <a:r>
              <a:rPr lang="zh-CN" altLang="en-US" dirty="0">
                <a:latin typeface="FandolSong-Regular-Identity-H"/>
              </a:rPr>
              <a:t>：</a:t>
            </a:r>
            <a:r>
              <a:rPr lang="en-US" altLang="zh-CN" i="1" dirty="0">
                <a:latin typeface="CMMI10"/>
              </a:rPr>
              <a:t>k </a:t>
            </a:r>
            <a:r>
              <a:rPr lang="en-US" altLang="zh-CN" dirty="0">
                <a:latin typeface="CMR10"/>
              </a:rPr>
              <a:t>= </a:t>
            </a:r>
            <a:r>
              <a:rPr lang="en-US" altLang="zh-CN" i="1" dirty="0">
                <a:latin typeface="CMMI10"/>
              </a:rPr>
              <a:t>l</a:t>
            </a:r>
            <a:r>
              <a:rPr lang="zh-CN" altLang="en-US" dirty="0">
                <a:latin typeface="FandolSong-Regular-Identity-H"/>
              </a:rPr>
              <a:t>，此时</a:t>
            </a:r>
            <a:r>
              <a:rPr lang="en-US" altLang="zh-CN" dirty="0">
                <a:latin typeface="LMMono10-Regular-Identity-H"/>
              </a:rPr>
              <a:t>A </a:t>
            </a:r>
            <a:r>
              <a:rPr lang="zh-CN" altLang="en-US" dirty="0">
                <a:latin typeface="FandolSong-Regular-Identity-H"/>
              </a:rPr>
              <a:t>为空，循环不变量成立。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维护</a:t>
            </a:r>
            <a:r>
              <a:rPr lang="zh-CN" altLang="en-US" dirty="0">
                <a:latin typeface="FandolSong-Regular-Identity-H"/>
              </a:rPr>
              <a:t>：若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&lt; R[j] </a:t>
            </a:r>
            <a:r>
              <a:rPr lang="zh-CN" altLang="en-US" dirty="0">
                <a:latin typeface="FandolSong-Regular-Identity-H"/>
              </a:rPr>
              <a:t>成立，此时</a:t>
            </a:r>
            <a:r>
              <a:rPr lang="en-US" altLang="zh-CN" dirty="0">
                <a:latin typeface="LMMono10-Regular-Identity-H"/>
              </a:rPr>
              <a:t>A[l, k] </a:t>
            </a:r>
            <a:r>
              <a:rPr lang="zh-CN" altLang="en-US" dirty="0">
                <a:latin typeface="FandolSong-Regular-Identity-H"/>
              </a:rPr>
              <a:t>包含了两个子数组中最小的</a:t>
            </a:r>
            <a:r>
              <a:rPr lang="en-US" altLang="zh-CN" i="1" dirty="0">
                <a:latin typeface="CMMI10"/>
              </a:rPr>
              <a:t>k – l </a:t>
            </a:r>
            <a:r>
              <a:rPr lang="en-US" altLang="zh-CN" dirty="0">
                <a:latin typeface="CMR10"/>
              </a:rPr>
              <a:t>+1 </a:t>
            </a:r>
            <a:r>
              <a:rPr lang="zh-CN" altLang="en-US" dirty="0">
                <a:latin typeface="FandolSong-Regular-Identity-H"/>
              </a:rPr>
              <a:t>个元素，将</a:t>
            </a:r>
          </a:p>
          <a:p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并入数组，</a:t>
            </a:r>
            <a:r>
              <a:rPr lang="en-US" altLang="zh-CN" dirty="0">
                <a:latin typeface="LMMono10-Regular-Identity-H"/>
              </a:rPr>
              <a:t>A[l, k + 1] </a:t>
            </a:r>
            <a:r>
              <a:rPr lang="zh-CN" altLang="en-US" dirty="0">
                <a:latin typeface="FandolSong-Regular-Identity-H"/>
              </a:rPr>
              <a:t>包含了两个子数组中最小的</a:t>
            </a:r>
            <a:r>
              <a:rPr lang="en-US" altLang="zh-CN" i="1" dirty="0">
                <a:latin typeface="CMMI10"/>
              </a:rPr>
              <a:t>k - l </a:t>
            </a:r>
            <a:r>
              <a:rPr lang="en-US" altLang="zh-CN" dirty="0">
                <a:latin typeface="CMR10"/>
              </a:rPr>
              <a:t>+ 2 </a:t>
            </a:r>
            <a:r>
              <a:rPr lang="zh-CN" altLang="en-US" dirty="0">
                <a:latin typeface="FandolSong-Regular-Identity-H"/>
              </a:rPr>
              <a:t>个元素。新考察的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 + 1]</a:t>
            </a:r>
            <a:r>
              <a:rPr lang="zh-CN" altLang="en-US" dirty="0">
                <a:latin typeface="FandolSong-Regular-Identity-H"/>
              </a:rPr>
              <a:t>是目前</a:t>
            </a:r>
            <a:r>
              <a:rPr lang="en-US" altLang="zh-CN" dirty="0">
                <a:latin typeface="LMMono10-Regular-Identity-H"/>
              </a:rPr>
              <a:t>L </a:t>
            </a:r>
            <a:r>
              <a:rPr lang="zh-CN" altLang="en-US" dirty="0">
                <a:latin typeface="FandolSong-Regular-Identity-H"/>
              </a:rPr>
              <a:t>中尚未被归入的元素中的最小元素。新考察的</a:t>
            </a:r>
            <a:r>
              <a:rPr lang="en-US" altLang="zh-CN" dirty="0">
                <a:latin typeface="LMMono10-Regular-Identity-H"/>
              </a:rPr>
              <a:t>R[j + 1] </a:t>
            </a:r>
            <a:r>
              <a:rPr lang="zh-CN" altLang="en-US" dirty="0">
                <a:latin typeface="FandolSong-Regular-Identity-H"/>
              </a:rPr>
              <a:t>是目前</a:t>
            </a:r>
            <a:r>
              <a:rPr lang="en-US" altLang="zh-CN" dirty="0">
                <a:latin typeface="LMMono10-Regular-Identity-H"/>
              </a:rPr>
              <a:t>R </a:t>
            </a:r>
            <a:r>
              <a:rPr lang="zh-CN" altLang="en-US" dirty="0">
                <a:latin typeface="FandolSong-Regular-Identity-H"/>
              </a:rPr>
              <a:t>中尚未被归入的元素中的最小元素。若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&gt;(R[j] * 3) </a:t>
            </a:r>
            <a:r>
              <a:rPr lang="zh-CN" altLang="en-US" dirty="0">
                <a:latin typeface="FandolSong-Regular-Identity-H"/>
              </a:rPr>
              <a:t>成立，既有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 + 1] &gt; 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成立，则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 + 1] &gt; (R[j] * 3) </a:t>
            </a:r>
            <a:r>
              <a:rPr lang="zh-CN" altLang="en-US" dirty="0">
                <a:latin typeface="FandolSong-Regular-Identity-H"/>
              </a:rPr>
              <a:t>成立，对任意</a:t>
            </a:r>
            <a:r>
              <a:rPr lang="en-US" altLang="zh-CN" dirty="0">
                <a:latin typeface="LMRoman10-Regular-Identity-H"/>
              </a:rPr>
              <a:t>L[</a:t>
            </a:r>
            <a:r>
              <a:rPr lang="en-US" altLang="zh-CN" dirty="0" err="1">
                <a:latin typeface="LMRoman10-Regular-Identity-H"/>
              </a:rPr>
              <a:t>i</a:t>
            </a:r>
            <a:r>
              <a:rPr lang="en-US" altLang="zh-CN" dirty="0">
                <a:latin typeface="LMRoman10-Regular-Identity-H"/>
              </a:rPr>
              <a:t>]</a:t>
            </a:r>
            <a:r>
              <a:rPr lang="zh-CN" altLang="en-US" dirty="0">
                <a:latin typeface="FandolSong-Regular-Identity-H"/>
              </a:rPr>
              <a:t>及其之后的元素这一关系均成立，共有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 </a:t>
            </a:r>
            <a:r>
              <a:rPr lang="en-US" altLang="zh-CN" i="1" dirty="0">
                <a:latin typeface="CMSY10"/>
              </a:rPr>
              <a:t>- </a:t>
            </a:r>
            <a:r>
              <a:rPr lang="en-US" altLang="zh-CN" i="1" dirty="0" err="1">
                <a:latin typeface="CMMI10"/>
              </a:rPr>
              <a:t>i</a:t>
            </a:r>
            <a:r>
              <a:rPr lang="en-US" altLang="zh-CN" i="1" dirty="0">
                <a:latin typeface="CMMI10"/>
              </a:rPr>
              <a:t> </a:t>
            </a:r>
            <a:r>
              <a:rPr lang="en-US" altLang="zh-CN" dirty="0">
                <a:latin typeface="CMR10"/>
              </a:rPr>
              <a:t>+ 1 </a:t>
            </a:r>
            <a:r>
              <a:rPr lang="zh-CN" altLang="en-US" dirty="0">
                <a:latin typeface="FandolSong-Regular-Identity-H"/>
              </a:rPr>
              <a:t>个逆序对。因此，循环不变量成立。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终止</a:t>
            </a:r>
            <a:r>
              <a:rPr lang="zh-CN" altLang="en-US" dirty="0">
                <a:latin typeface="FandolSong-Regular-Identity-H"/>
              </a:rPr>
              <a:t>：归并完成，</a:t>
            </a:r>
            <a:r>
              <a:rPr lang="en-US" altLang="zh-CN" i="1" dirty="0">
                <a:latin typeface="CMMI10"/>
              </a:rPr>
              <a:t>k </a:t>
            </a:r>
            <a:r>
              <a:rPr lang="en-US" altLang="zh-CN" dirty="0">
                <a:latin typeface="CMR10"/>
              </a:rPr>
              <a:t>=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 </a:t>
            </a:r>
            <a:r>
              <a:rPr lang="en-US" altLang="zh-CN" dirty="0">
                <a:latin typeface="CMR10"/>
              </a:rPr>
              <a:t>+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2</a:t>
            </a:r>
            <a:r>
              <a:rPr lang="zh-CN" altLang="en-US" dirty="0">
                <a:latin typeface="FandolSong-Regular-Identity-H"/>
              </a:rPr>
              <a:t>，其包含了两个子数组的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 </a:t>
            </a:r>
            <a:r>
              <a:rPr lang="en-US" altLang="zh-CN" dirty="0">
                <a:latin typeface="CMR10"/>
              </a:rPr>
              <a:t>+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2 </a:t>
            </a:r>
            <a:r>
              <a:rPr lang="zh-CN" altLang="en-US" dirty="0">
                <a:latin typeface="FandolSong-Regular-Identity-H"/>
              </a:rPr>
              <a:t>及对应的所有元素。每一计算得到的逆序对数量的和，再加上</a:t>
            </a:r>
            <a:r>
              <a:rPr lang="en-US" altLang="zh-CN" dirty="0">
                <a:latin typeface="FandolSong-Regular-Identity-H"/>
              </a:rPr>
              <a:t>L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FandolSong-Regular-Identity-H"/>
              </a:rPr>
              <a:t>R</a:t>
            </a:r>
            <a:r>
              <a:rPr lang="zh-CN" altLang="en-US" dirty="0">
                <a:latin typeface="FandolSong-Regular-Identity-H"/>
              </a:rPr>
              <a:t>本身的逆序对数量，就是整个数组中逆序对数量。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问题描述：使用时间复杂度为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的算法，求旋转数组最小值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3" y="1574461"/>
            <a:ext cx="9001495" cy="8925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104" y="2580403"/>
            <a:ext cx="8854851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分别指向数组首尾，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指向数组的中间值。比较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A[left]&gt;A[mid]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，即最小值会出现在左侧数组中，则让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指向原来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指向的位置上；若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A[right]&lt;A[mid]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，即最小值会出现在右侧数组中，则让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的位置上。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继续根据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 ~A[right]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的中位数，重复上述步骤直到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重合或者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A[left]&lt;A[mid]&lt;A[right]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指向的就是数组中的最小值。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27403" y="4602007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T(n/2) + O(1) 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O(logn)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8937" y="2062626"/>
            <a:ext cx="3567742" cy="147432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HK" altLang="en-US" sz="9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11EDD54-4E23-4EAE-BE93-47B6BC22113A}"/>
              </a:ext>
            </a:extLst>
          </p:cNvPr>
          <p:cNvSpPr/>
          <p:nvPr/>
        </p:nvSpPr>
        <p:spPr>
          <a:xfrm>
            <a:off x="473244" y="1720840"/>
            <a:ext cx="81975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循环不变量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：考虑当前考察数组左端点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A[left]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所在的严格升序子序列和右端点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A[right]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所在的严格升序子序列。允许两个端点在同一个序列的情形。二者处于两个序列时，左侧序列的值总是大于右侧序列的值。数组的最小值一定和当前考察数组右端点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A[right]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处于同一个严格升序的子序列中。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表示当前数组的中点位置。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：考察整个数组，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A[left] = 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A[right] = A[n - 1]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，数组的最小值必然在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A[n- 1]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所在的严格升序子序列中，循环不变量成立。</a:t>
            </a:r>
          </a:p>
          <a:p>
            <a:r>
              <a:rPr lang="en-US" altLang="zh-CN" b="1" dirty="0">
                <a:latin typeface="FandolSong-Bold-Identity-H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11EDD54-4E23-4EAE-BE93-47B6BC22113A}"/>
              </a:ext>
            </a:extLst>
          </p:cNvPr>
          <p:cNvSpPr/>
          <p:nvPr/>
        </p:nvSpPr>
        <p:spPr>
          <a:xfrm>
            <a:off x="376524" y="1305341"/>
            <a:ext cx="8197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&gt; A[right]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，那么当前中点位置元素在左端点所在的严格升序子序列中。右端点所在的严格升序子序列在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的右侧，最小值在其右侧。进一步当前考察数组中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的右侧部分，由当前数组左侧子序列的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右侧部分和右侧子序列组成，循环不变量成立。如果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&lt; A[right]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，那么当前中点位置元素在右端点所在的严格升序子序列中。最小值可能为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，也可能在该子序列的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左侧。进一步当前考察数组中含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的左侧部分，由当前数组的左侧子序列和右侧子序列的含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的左侧部分组成，循环不变量成立。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：当前考察数组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 == right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，循环不变量保持成立，当前考察数组中的唯一元素即为数组的最小值。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47618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D311EC-DC26-4A4B-82D9-6E3120F9E436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7FA22-8E7F-4FE5-A2D1-7C7837AC230F}"/>
              </a:ext>
            </a:extLst>
          </p:cNvPr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960272-8046-4349-9DA0-7B19A3B4474A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7B4431-B4A7-4DAD-AA21-4F4AC252E5A5}"/>
              </a:ext>
            </a:extLst>
          </p:cNvPr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835AD6-2EDF-4B55-B2A3-C4F9BAE66031}"/>
              </a:ext>
            </a:extLst>
          </p:cNvPr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991BCB-9928-4D91-A326-BD6566799233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9B683-8E7F-4F7F-9328-3759A4A00953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E0082-6F79-4DE1-907C-213CFA071E9B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F93A3C-92E8-4D28-A340-119509C8B93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905702-9B2C-484F-9EE0-F5AE86436F37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E8114D-1B87-478F-B427-659CCDE2BD24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A5A6C9-D25E-49CB-803E-5BC51E6BE6FC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D4C8C28-99D6-4AC1-88CE-5174A2633B62}"/>
              </a:ext>
            </a:extLst>
          </p:cNvPr>
          <p:cNvSpPr/>
          <p:nvPr/>
        </p:nvSpPr>
        <p:spPr>
          <a:xfrm>
            <a:off x="2245862" y="1713132"/>
            <a:ext cx="4652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Solution {</a:t>
            </a:r>
          </a:p>
          <a:p>
            <a:r>
              <a:rPr lang="zh-CN" altLang="en-US" dirty="0"/>
              <a:t>    public int findMin(int[] nums) {</a:t>
            </a:r>
          </a:p>
          <a:p>
            <a:r>
              <a:rPr lang="zh-CN" altLang="en-US" dirty="0"/>
              <a:t>        return func(nums, 0, nums.length - 1);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public static int func(int[] nums, int l, int r) {</a:t>
            </a:r>
          </a:p>
          <a:p>
            <a:r>
              <a:rPr lang="zh-CN" altLang="en-US" dirty="0"/>
              <a:t>        if (l == r)</a:t>
            </a:r>
          </a:p>
          <a:p>
            <a:r>
              <a:rPr lang="zh-CN" altLang="en-US" dirty="0"/>
              <a:t>            return nums[l];</a:t>
            </a:r>
          </a:p>
          <a:p>
            <a:r>
              <a:rPr lang="zh-CN" altLang="en-US" dirty="0"/>
              <a:t>        int mid = l + (r - l) / 2;</a:t>
            </a:r>
          </a:p>
          <a:p>
            <a:r>
              <a:rPr lang="zh-CN" altLang="en-US" dirty="0"/>
              <a:t>        if (nums[mid] &gt; nums[r])</a:t>
            </a:r>
          </a:p>
          <a:p>
            <a:r>
              <a:rPr lang="zh-CN" altLang="en-US" dirty="0"/>
              <a:t>            return func(nums, mid + 1, r);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    return func(nums, l, mid);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7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给定一棵完全二叉树，定义若树中的一个点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，比它相连的其他节点的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都小，则将这个节点的值作为局部最小值。且需要在时间复杂度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一个完全二叉树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需要算法时间复杂度为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，则每一次需要剪枝掉一半的节点。首先对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节点进行分析：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）根节点比左右孩子节点都小，则返回根节点。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）根节点比左孩子小，比右孩子大。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）根节点比右孩子小，比左孩子大。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）根节点比左右孩子都大。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当我们选择一条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逐渐下降的路径，到达节点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的左右孩子都比其大，则返回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。否则直到找到这样的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，或到达叶子节点，由于是沿着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下降的方向，所以叶子节点是满足条件的。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55909-FD8D-442B-9C6D-7404F4E20D90}"/>
              </a:ext>
            </a:extLst>
          </p:cNvPr>
          <p:cNvSpPr txBox="1"/>
          <p:nvPr/>
        </p:nvSpPr>
        <p:spPr>
          <a:xfrm>
            <a:off x="54082" y="5361626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：由于每一次选择都舍弃了另一个子树，且树是完全二叉树，所以时间复杂度是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4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根据发现的规律，沿着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下降的方向，一定能找到满足要求的点。下面使用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反证法证明其正确性。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假设：存在一棵树不存在满足题意的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对于树高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的完全二叉树，对于任意一条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下降的路径。第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，取路径上第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层的节点为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x[i]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则存在</a:t>
            </a:r>
            <a:r>
              <a:rPr kumimoji="0" lang="en-US" altLang="zh-CN" sz="1800" u="none" strike="noStrike" kern="1200" cap="none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x[(i-1)/2]&gt;x[i],</a:t>
            </a:r>
            <a:r>
              <a:rPr kumimoji="0" lang="en-US" altLang="zh-CN" sz="1800" u="none" strike="noStrike" kern="1200" cap="none" normalizeH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x[2 *i +1] &lt; x[i], x[2 *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 +2] &lt; x[i]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由于叶子节点也不存在满足条件的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，所以存在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x[2 *i +1] &gt; x[i], x[2 * i +2] &gt; x[i]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/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矛盾，假设不成立。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所以，按照算法一定能找到一个符合题意的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LocalMinimum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0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9A834A-97EB-4630-B92F-7F9300CE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6" y="1567095"/>
            <a:ext cx="6419048" cy="37238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E4EA4E-C213-4479-B795-E88B70F75A3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A03430-C71B-48C6-B460-E9866E49AC38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3CE414-16F4-40A5-B2C4-723064803698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FBBF9AF-6D72-4CEF-B19A-4940DAF39924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43806-65F8-4A66-800D-CDBE2CCFA21C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29BA5-4E4C-4E5D-BD57-AD31DB77BD3D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FD0A5-04A0-4DAF-B4A7-B580D73E0A3B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2126C-9A23-4A12-A21D-251D087A803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B48255-1D8A-4B94-8307-32A8411DA2D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FB3DB5-30F6-463D-8B24-EC02E288B902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620A39-5596-4E26-A426-312D594EDAE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772DA-C4EA-48A6-A651-B62008A04918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0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问题描述：数组中一个或多个连续元素形成一个子序列，找出所有子序列的和的最大值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本题有多种解法，这里只讨论分治做法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的左右边界分别为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(1)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L==R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时，此时数组中只有一个元素，那么该数组最大子序列和为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(2)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中元素数目大于等于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拆分成规模相同的两半，最大子序列可能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有以下三种情况：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完全位于左边子序列中；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完全位于右边子序列中；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跨越中点，位于左右子数组靠近中点的位置。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递归将左右子数组继续划分，直到子数组只有一个元素，然后每次返回上面   三种情况的最大值。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子序列和的最大值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55909-FD8D-442B-9C6D-7404F4E20D90}"/>
              </a:ext>
            </a:extLst>
          </p:cNvPr>
          <p:cNvSpPr txBox="1"/>
          <p:nvPr/>
        </p:nvSpPr>
        <p:spPr>
          <a:xfrm>
            <a:off x="54082" y="5787991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：总共有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层，每层需要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T(n) = 2T(n/2)+O(n) = O(nlogn)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3177</Words>
  <Application>Microsoft Office PowerPoint</Application>
  <PresentationFormat>全屏显示(4:3)</PresentationFormat>
  <Paragraphs>242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CMMI10</vt:lpstr>
      <vt:lpstr>CMR10</vt:lpstr>
      <vt:lpstr>CMR8</vt:lpstr>
      <vt:lpstr>CMSY10</vt:lpstr>
      <vt:lpstr>FandolSong-Bold-Identity-H</vt:lpstr>
      <vt:lpstr>FandolSong-Regular-Identity-H</vt:lpstr>
      <vt:lpstr>LMMono10-Regular-Identity-H</vt:lpstr>
      <vt:lpstr>LMRoman10-Regular-Identity-H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Arthur</cp:lastModifiedBy>
  <cp:revision>927</cp:revision>
  <dcterms:created xsi:type="dcterms:W3CDTF">2015-02-19T23:46:49Z</dcterms:created>
  <dcterms:modified xsi:type="dcterms:W3CDTF">2020-11-09T04:43:44Z</dcterms:modified>
</cp:coreProperties>
</file>