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10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312" r:id="rId33"/>
    <p:sldId id="294" r:id="rId34"/>
    <p:sldId id="297" r:id="rId35"/>
    <p:sldId id="300" r:id="rId36"/>
    <p:sldId id="301" r:id="rId37"/>
    <p:sldId id="299" r:id="rId38"/>
    <p:sldId id="309" r:id="rId39"/>
    <p:sldId id="305" r:id="rId40"/>
  </p:sldIdLst>
  <p:sldSz cx="11953875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86118" autoAdjust="0"/>
  </p:normalViewPr>
  <p:slideViewPr>
    <p:cSldViewPr snapToGrid="0">
      <p:cViewPr varScale="1">
        <p:scale>
          <a:sx n="74" d="100"/>
          <a:sy n="74" d="100"/>
        </p:scale>
        <p:origin x="139" y="67"/>
      </p:cViewPr>
      <p:guideLst>
        <p:guide orient="horz" pos="2160"/>
        <p:guide pos="384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45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26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7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94.wmf"/><Relationship Id="rId9" Type="http://schemas.openxmlformats.org/officeDocument/2006/relationships/image" Target="../media/image132.wmf"/><Relationship Id="rId14" Type="http://schemas.openxmlformats.org/officeDocument/2006/relationships/image" Target="../media/image13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3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39.wmf"/><Relationship Id="rId7" Type="http://schemas.openxmlformats.org/officeDocument/2006/relationships/image" Target="../media/image141.wmf"/><Relationship Id="rId2" Type="http://schemas.openxmlformats.org/officeDocument/2006/relationships/image" Target="../media/image104.wmf"/><Relationship Id="rId1" Type="http://schemas.openxmlformats.org/officeDocument/2006/relationships/image" Target="../media/image26.wmf"/><Relationship Id="rId6" Type="http://schemas.openxmlformats.org/officeDocument/2006/relationships/image" Target="../media/image108.wmf"/><Relationship Id="rId5" Type="http://schemas.openxmlformats.org/officeDocument/2006/relationships/image" Target="../media/image140.wmf"/><Relationship Id="rId4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37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3B9184-6A8D-4D69-8E7D-0A93BE383FBF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1279525"/>
            <a:ext cx="6019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11D617D-3947-40F5-9FBF-9BB409DC4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1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D617D-3947-40F5-9FBF-9BB409DC4CE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541" y="2130429"/>
            <a:ext cx="10160794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3081" y="3886200"/>
            <a:ext cx="836771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4638"/>
            <a:ext cx="1075848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694" y="1600204"/>
            <a:ext cx="10758488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66559" y="274642"/>
            <a:ext cx="2689622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695" y="274642"/>
            <a:ext cx="7919442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37894" y="587375"/>
            <a:ext cx="2988469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组合 4"/>
          <p:cNvGrpSpPr/>
          <p:nvPr userDrawn="1"/>
        </p:nvGrpSpPr>
        <p:grpSpPr>
          <a:xfrm>
            <a:off x="9766678" y="6306519"/>
            <a:ext cx="1932761" cy="733659"/>
            <a:chOff x="9765890" y="5910096"/>
            <a:chExt cx="2426110" cy="126100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1" y="6223199"/>
              <a:ext cx="2118749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5910096"/>
              <a:ext cx="619533" cy="1261009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5" name="组合 7"/>
          <p:cNvGrpSpPr/>
          <p:nvPr userDrawn="1"/>
        </p:nvGrpSpPr>
        <p:grpSpPr>
          <a:xfrm>
            <a:off x="9892001" y="6306519"/>
            <a:ext cx="1932761" cy="733659"/>
            <a:chOff x="9765890" y="5910096"/>
            <a:chExt cx="2426110" cy="1261009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1" y="6223199"/>
              <a:ext cx="2118749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5910096"/>
              <a:ext cx="619533" cy="1261009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10"/>
          <p:cNvGrpSpPr/>
          <p:nvPr userDrawn="1"/>
        </p:nvGrpSpPr>
        <p:grpSpPr>
          <a:xfrm>
            <a:off x="10036607" y="6306519"/>
            <a:ext cx="1932761" cy="733659"/>
            <a:chOff x="9765890" y="5910096"/>
            <a:chExt cx="2426110" cy="1261009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1" y="6223199"/>
              <a:ext cx="2118749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5910096"/>
              <a:ext cx="619533" cy="1261009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eaLnBrk="0" hangingPunct="0">
                <a:defRPr/>
              </a:pPr>
              <a:endParaRPr lang="zh-CN" altLang="en-US">
                <a:solidFill>
                  <a:srgbClr val="5F5F5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428515" y="647223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1" name="组合 14"/>
          <p:cNvGrpSpPr>
            <a:grpSpLocks/>
          </p:cNvGrpSpPr>
          <p:nvPr userDrawn="1"/>
        </p:nvGrpSpPr>
        <p:grpSpPr bwMode="auto">
          <a:xfrm flipV="1">
            <a:off x="-18677" y="-68380"/>
            <a:ext cx="842584" cy="733662"/>
            <a:chOff x="-360202" y="-82381"/>
            <a:chExt cx="860137" cy="888019"/>
          </a:xfrm>
        </p:grpSpPr>
        <p:grpSp>
          <p:nvGrpSpPr>
            <p:cNvPr id="15" name="组合 15"/>
            <p:cNvGrpSpPr/>
            <p:nvPr/>
          </p:nvGrpSpPr>
          <p:grpSpPr>
            <a:xfrm>
              <a:off x="-155344" y="-82381"/>
              <a:ext cx="655279" cy="888014"/>
              <a:chOff x="-20249" y="-104144"/>
              <a:chExt cx="924448" cy="112268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174617"/>
                <a:ext cx="447417" cy="565169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-104144"/>
                <a:ext cx="924448" cy="1122686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 dirty="0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6" name="组合 16"/>
            <p:cNvGrpSpPr/>
            <p:nvPr/>
          </p:nvGrpSpPr>
          <p:grpSpPr>
            <a:xfrm>
              <a:off x="-252895" y="-82376"/>
              <a:ext cx="655280" cy="888014"/>
              <a:chOff x="-20249" y="-104140"/>
              <a:chExt cx="924448" cy="1122684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174619"/>
                <a:ext cx="447418" cy="565168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-104140"/>
                <a:ext cx="924448" cy="1122684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spcFirstLastPara="1" lIns="45719" tIns="45719" rIns="45719" bIns="45719" spcCol="38100" anchor="ctr">
                <a:spAutoFit/>
              </a:bodyPr>
              <a:lstStyle/>
              <a:p>
                <a:pPr eaLnBrk="0" hangingPunct="0"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7"/>
            <p:cNvGrpSpPr>
              <a:grpSpLocks/>
            </p:cNvGrpSpPr>
            <p:nvPr/>
          </p:nvGrpSpPr>
          <p:grpSpPr bwMode="auto">
            <a:xfrm>
              <a:off x="-360202" y="-82381"/>
              <a:ext cx="654636" cy="888016"/>
              <a:chOff x="-20249" y="-104146"/>
              <a:chExt cx="923541" cy="112269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1283" y="174613"/>
                <a:ext cx="448320" cy="5651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-104146"/>
                <a:ext cx="923541" cy="112269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5F5F5F"/>
                  </a:solidFill>
                  <a:latin typeface="Times New Roman" pitchFamily="18" charset="0"/>
                  <a:cs typeface="Times New Roman" pitchFamily="18" charset="0"/>
                  <a:sym typeface="Times New Roman" pitchFamily="18" charset="0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0204" y="257175"/>
            <a:ext cx="1110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4227" y="69682"/>
            <a:ext cx="4094892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46754" y="1268417"/>
            <a:ext cx="9633141" cy="49688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11"/>
          </p:nvPr>
        </p:nvSpPr>
        <p:spPr>
          <a:xfrm>
            <a:off x="10880934" y="6502403"/>
            <a:ext cx="251114" cy="276225"/>
          </a:xfrm>
          <a:prstGeom prst="rect">
            <a:avLst/>
          </a:prstGeom>
        </p:spPr>
        <p:txBody>
          <a:bodyPr/>
          <a:lstStyle>
            <a:lvl1pPr eaLnBrk="0" hangingPunct="0">
              <a:buFont typeface="Arial" panose="020B0604020202020204" pitchFamily="34" charset="0"/>
              <a:buNone/>
              <a:defRPr kumimoji="0" sz="180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65643" y="223838"/>
            <a:ext cx="466949" cy="290512"/>
            <a:chOff x="0" y="0"/>
            <a:chExt cx="714375" cy="438150"/>
          </a:xfrm>
        </p:grpSpPr>
        <p:sp>
          <p:nvSpPr>
            <p:cNvPr id="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燕尾形 5"/>
            <p:cNvSpPr>
              <a:spLocks noChangeArrowheads="1"/>
            </p:cNvSpPr>
            <p:nvPr/>
          </p:nvSpPr>
          <p:spPr bwMode="auto">
            <a:xfrm>
              <a:off x="276226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54" y="202749"/>
            <a:ext cx="9754772" cy="548367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7"/>
          <p:cNvSpPr>
            <a:spLocks noGrp="1"/>
          </p:cNvSpPr>
          <p:nvPr>
            <p:ph sz="quarter" idx="10"/>
          </p:nvPr>
        </p:nvSpPr>
        <p:spPr>
          <a:xfrm>
            <a:off x="617929" y="1147767"/>
            <a:ext cx="10542457" cy="523727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en-US" altLang="zh-CN" sz="28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Font typeface="Arial" panose="020B0604020202020204" pitchFamily="34" charset="0"/>
              <a:buChar char="•"/>
              <a:defRPr lang="zh-CN" altLang="en-US" sz="2400" b="0" kern="1200" dirty="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791" y="4406904"/>
            <a:ext cx="10160794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1" y="2906715"/>
            <a:ext cx="1016079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4638"/>
            <a:ext cx="10758488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7694" y="1600204"/>
            <a:ext cx="5304533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1649" y="1600204"/>
            <a:ext cx="5304533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4638"/>
            <a:ext cx="10758488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696" y="1535113"/>
            <a:ext cx="528118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7696" y="2174875"/>
            <a:ext cx="528118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71885" y="1535113"/>
            <a:ext cx="528429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71885" y="2174875"/>
            <a:ext cx="528429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18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4638"/>
            <a:ext cx="10758488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 userDrawn="1"/>
        </p:nvGrpSpPr>
        <p:grpSpPr bwMode="auto">
          <a:xfrm>
            <a:off x="265643" y="223838"/>
            <a:ext cx="466949" cy="290512"/>
            <a:chOff x="0" y="0"/>
            <a:chExt cx="714375" cy="438150"/>
          </a:xfrm>
        </p:grpSpPr>
        <p:sp>
          <p:nvSpPr>
            <p:cNvPr id="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燕尾形 5"/>
            <p:cNvSpPr>
              <a:spLocks noChangeArrowheads="1"/>
            </p:cNvSpPr>
            <p:nvPr/>
          </p:nvSpPr>
          <p:spPr bwMode="auto">
            <a:xfrm>
              <a:off x="276226" y="0"/>
              <a:ext cx="438149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17929" y="1147767"/>
            <a:ext cx="10542457" cy="5237271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 lang="zh-CN" altLang="en-US" sz="28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Font typeface="Arial" panose="020B0604020202020204" pitchFamily="34" charset="0"/>
              <a:buChar char="•"/>
              <a:defRPr lang="zh-CN" altLang="en-US" sz="2400" kern="1200" dirty="0" smtClean="0">
                <a:solidFill>
                  <a:srgbClr val="09405E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1"/>
            <a:r>
              <a:rPr lang="zh-CN" altLang="en-US" dirty="0"/>
              <a:t>编辑母版文本样式</a:t>
            </a:r>
          </a:p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31555" y="158526"/>
            <a:ext cx="9562656" cy="674233"/>
          </a:xfrm>
          <a:prstGeom prst="rect">
            <a:avLst/>
          </a:prstGeom>
        </p:spPr>
        <p:txBody>
          <a:bodyPr/>
          <a:lstStyle>
            <a:lvl1pPr>
              <a:defRPr lang="zh-CN" altLang="en-US" sz="28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694" y="273050"/>
            <a:ext cx="393326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4156" y="273054"/>
            <a:ext cx="668203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2800">
                <a:latin typeface="Microsoft YaHei" charset="-122"/>
                <a:ea typeface="Microsoft YaHei" charset="-122"/>
                <a:cs typeface="Microsoft YaHei" charset="-122"/>
              </a:defRPr>
            </a:lvl2pPr>
            <a:lvl3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2000">
                <a:latin typeface="Microsoft YaHei" charset="-122"/>
                <a:ea typeface="Microsoft YaHei" charset="-122"/>
                <a:cs typeface="Microsoft YaHe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7694" y="1435103"/>
            <a:ext cx="393326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2524" y="4800600"/>
            <a:ext cx="717232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42524" y="612775"/>
            <a:ext cx="717232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42524" y="5367338"/>
            <a:ext cx="717232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079" y="0"/>
            <a:ext cx="11949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图片 2"/>
          <p:cNvPicPr>
            <a:picLocks noChangeAspect="1" noChangeArrowheads="1"/>
          </p:cNvPicPr>
          <p:nvPr/>
        </p:nvPicPr>
        <p:blipFill>
          <a:blip r:embed="rId16" cstate="print"/>
          <a:srcRect t="12222"/>
          <a:stretch>
            <a:fillRect/>
          </a:stretch>
        </p:blipFill>
        <p:spPr bwMode="auto">
          <a:xfrm>
            <a:off x="2079" y="838200"/>
            <a:ext cx="1194972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30.png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8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3.wmf"/><Relationship Id="rId5" Type="http://schemas.openxmlformats.org/officeDocument/2006/relationships/image" Target="../media/image54.png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50.wmf"/><Relationship Id="rId9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5.jpeg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11" Type="http://schemas.openxmlformats.org/officeDocument/2006/relationships/image" Target="../media/image83.png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2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3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6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24.png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34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36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9.wmf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3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06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0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9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Relationship Id="rId27" Type="http://schemas.openxmlformats.org/officeDocument/2006/relationships/image" Target="../media/image1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540" y="2130429"/>
            <a:ext cx="11310700" cy="1470025"/>
          </a:xfrm>
        </p:spPr>
        <p:txBody>
          <a:bodyPr/>
          <a:lstStyle/>
          <a:p>
            <a:r>
              <a:rPr lang="zh-CN" altLang="en-US" dirty="0"/>
              <a:t>第七章：支持向量机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4000" dirty="0"/>
              <a:t>Support Vector Machine, SVM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39457" y="3688237"/>
            <a:ext cx="8367713" cy="1752600"/>
          </a:xfrm>
        </p:spPr>
        <p:txBody>
          <a:bodyPr/>
          <a:lstStyle/>
          <a:p>
            <a:pPr algn="l">
              <a:buFont typeface="Wingdings" pitchFamily="2" charset="2"/>
              <a:buChar char="l"/>
            </a:pPr>
            <a:r>
              <a:rPr lang="en-US" altLang="zh-CN" dirty="0"/>
              <a:t></a:t>
            </a:r>
            <a:r>
              <a:rPr lang="zh-CN" altLang="en-US" dirty="0"/>
              <a:t>线性支持向量机</a:t>
            </a:r>
            <a:endParaRPr lang="en-US" altLang="zh-CN" dirty="0"/>
          </a:p>
          <a:p>
            <a:pPr algn="l">
              <a:buFont typeface="Wingdings" pitchFamily="2" charset="2"/>
              <a:buChar char="l"/>
            </a:pPr>
            <a:r>
              <a:rPr lang="en-US" altLang="zh-CN" dirty="0"/>
              <a:t></a:t>
            </a:r>
            <a:r>
              <a:rPr lang="zh-CN" altLang="en-US" dirty="0"/>
              <a:t>核支持向量机</a:t>
            </a:r>
            <a:endParaRPr lang="en-US" altLang="zh-CN" dirty="0"/>
          </a:p>
          <a:p>
            <a:pPr algn="l">
              <a:buFont typeface="Wingdings" pitchFamily="2" charset="2"/>
              <a:buChar char="l"/>
            </a:pPr>
            <a:r>
              <a:rPr lang="en-US" altLang="zh-CN" dirty="0"/>
              <a:t></a:t>
            </a:r>
            <a:r>
              <a:rPr lang="zh-CN" altLang="en-US" dirty="0"/>
              <a:t>序列最小优化算法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几何间隔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84286" y="957853"/>
            <a:ext cx="10542457" cy="52372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点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点</a:t>
            </a:r>
            <a:r>
              <a:rPr lang="en-US" altLang="zh-CN" dirty="0"/>
              <a:t>B</a:t>
            </a:r>
            <a:r>
              <a:rPr lang="zh-CN" altLang="en-US" dirty="0"/>
              <a:t>在决策边界上。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求解方程可得     </a:t>
            </a:r>
            <a:r>
              <a:rPr lang="en-US" altLang="zh-CN" dirty="0"/>
              <a:t>:</a:t>
            </a: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样本           的几何间隔为：</a:t>
            </a:r>
            <a:r>
              <a:rPr lang="en-US" altLang="zh-CN" dirty="0"/>
              <a:t>   </a:t>
            </a: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2168551" y="945519"/>
          <a:ext cx="1987721" cy="55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9" name="Equation" r:id="rId3" imgW="901440" imgH="253800" progId="Equation.DSMT4">
                  <p:embed/>
                </p:oleObj>
              </mc:Choice>
              <mc:Fallback>
                <p:oleObj name="Equation" r:id="rId3" imgW="90144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51" y="945519"/>
                        <a:ext cx="1987721" cy="55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2666974" y="2079568"/>
          <a:ext cx="36401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0" name="Equation" r:id="rId5" imgW="1650960" imgH="253800" progId="Equation.DSMT4">
                  <p:embed/>
                </p:oleObj>
              </mc:Choice>
              <mc:Fallback>
                <p:oleObj name="Equation" r:id="rId5" imgW="165096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4" y="2079568"/>
                        <a:ext cx="36401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3071504" y="2896993"/>
          <a:ext cx="315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1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504" y="2896993"/>
                        <a:ext cx="3159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2917142" y="3362275"/>
          <a:ext cx="4517634" cy="115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2" name="Equation" r:id="rId9" imgW="2133360" imgH="545760" progId="Equation.DSMT4">
                  <p:embed/>
                </p:oleObj>
              </mc:Choice>
              <mc:Fallback>
                <p:oleObj name="Equation" r:id="rId9" imgW="2133360" imgH="545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142" y="3362275"/>
                        <a:ext cx="4517634" cy="1153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686263" y="4726320"/>
          <a:ext cx="9953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3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263" y="4726320"/>
                        <a:ext cx="9953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3435965" y="5337118"/>
          <a:ext cx="3656013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4" name="Equation" r:id="rId13" imgW="1726920" imgH="609480" progId="Equation.DSMT4">
                  <p:embed/>
                </p:oleObj>
              </mc:Choice>
              <mc:Fallback>
                <p:oleObj name="Equation" r:id="rId13" imgW="1726920" imgH="609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965" y="5337118"/>
                        <a:ext cx="3656013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55577" y="886113"/>
            <a:ext cx="3104540" cy="273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几何间隔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8778" y="957853"/>
            <a:ext cx="10798004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训练数据集</a:t>
            </a:r>
            <a:r>
              <a:rPr lang="en-US" altLang="zh-CN" dirty="0"/>
              <a:t>                                     </a:t>
            </a:r>
            <a:r>
              <a:rPr lang="zh-CN" altLang="en-US" dirty="0"/>
              <a:t>关于判别界面</a:t>
            </a:r>
            <a:r>
              <a:rPr lang="en-US" altLang="zh-CN" dirty="0"/>
              <a:t>(</a:t>
            </a:r>
            <a:r>
              <a:rPr lang="zh-CN" altLang="en-US" dirty="0"/>
              <a:t>参数为       ）</a:t>
            </a:r>
            <a:r>
              <a:rPr lang="en-US" altLang="zh-CN" dirty="0"/>
              <a:t>)</a:t>
            </a:r>
            <a:r>
              <a:rPr lang="zh-CN" altLang="en-US" dirty="0"/>
              <a:t>的几何间隔：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函数间隔与几何间隔</a:t>
            </a:r>
            <a:r>
              <a:rPr lang="en-US" altLang="zh-CN" dirty="0"/>
              <a:t>:</a:t>
            </a: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           </a:t>
            </a:r>
            <a:r>
              <a:rPr lang="zh-CN" altLang="en-US" dirty="0"/>
              <a:t>， 二者相等。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几何间隔具有不变性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2558762" y="960276"/>
          <a:ext cx="370363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2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762" y="960276"/>
                        <a:ext cx="370363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3634309" y="1949708"/>
          <a:ext cx="37560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3" name="Equation" r:id="rId5" imgW="1447560" imgH="291960" progId="Equation.DSMT4">
                  <p:embed/>
                </p:oleObj>
              </mc:Choice>
              <mc:Fallback>
                <p:oleObj name="Equation" r:id="rId5" imgW="144756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309" y="1949708"/>
                        <a:ext cx="37560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3165940" y="3338440"/>
          <a:ext cx="3310274" cy="1181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4" name="Equation" r:id="rId7" imgW="1346040" imgH="482400" progId="Equation.DSMT4">
                  <p:embed/>
                </p:oleObj>
              </mc:Choice>
              <mc:Fallback>
                <p:oleObj name="Equation" r:id="rId7" imgW="134604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940" y="3338440"/>
                        <a:ext cx="3310274" cy="1181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1735959" y="4466328"/>
          <a:ext cx="883834" cy="431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5" name="Equation" r:id="rId9" imgW="520560" imgH="253800" progId="Equation.DSMT4">
                  <p:embed/>
                </p:oleObj>
              </mc:Choice>
              <mc:Fallback>
                <p:oleObj name="Equation" r:id="rId9" imgW="5205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959" y="4466328"/>
                        <a:ext cx="883834" cy="431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9652997" y="997245"/>
          <a:ext cx="10223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6" name="Equation" r:id="rId11" imgW="393480" imgH="203040" progId="Equation.DSMT4">
                  <p:embed/>
                </p:oleObj>
              </mc:Choice>
              <mc:Fallback>
                <p:oleObj name="Equation" r:id="rId11" imgW="39348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997" y="997245"/>
                        <a:ext cx="10223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05388" y="908616"/>
            <a:ext cx="10542457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给定一个训练集，一个自然的要求是试图找到一个使</a:t>
            </a:r>
            <a:r>
              <a:rPr lang="zh-CN" altLang="en-US" sz="2600" b="1" dirty="0">
                <a:solidFill>
                  <a:srgbClr val="FF0000"/>
                </a:solidFill>
              </a:rPr>
              <a:t>几何间隔最大化</a:t>
            </a:r>
            <a:r>
              <a:rPr lang="zh-CN" altLang="en-US" sz="2600" dirty="0"/>
              <a:t>的决策边界，这表示对训练集的有可信的预测并且对训练数据的良好“拟合”。</a:t>
            </a:r>
            <a:endParaRPr lang="en-US" altLang="zh-CN" sz="2600" dirty="0"/>
          </a:p>
          <a:p>
            <a:pPr>
              <a:lnSpc>
                <a:spcPct val="114000"/>
              </a:lnSpc>
            </a:pPr>
            <a:endParaRPr lang="en-US" altLang="zh-CN" sz="2600" dirty="0"/>
          </a:p>
          <a:p>
            <a:pPr>
              <a:lnSpc>
                <a:spcPct val="114000"/>
              </a:lnSpc>
            </a:pPr>
            <a:r>
              <a:rPr lang="zh-CN" altLang="en-US" sz="2600" dirty="0"/>
              <a:t>假设训练数据是线性可分的。</a:t>
            </a:r>
            <a:endParaRPr lang="en-US" altLang="zh-CN" sz="2600" dirty="0"/>
          </a:p>
          <a:p>
            <a:pPr>
              <a:lnSpc>
                <a:spcPct val="114000"/>
              </a:lnSpc>
            </a:pPr>
            <a:endParaRPr lang="en-US" altLang="zh-CN" sz="2600" dirty="0"/>
          </a:p>
          <a:p>
            <a:pPr>
              <a:lnSpc>
                <a:spcPct val="114000"/>
              </a:lnSpc>
            </a:pPr>
            <a:r>
              <a:rPr lang="zh-CN" altLang="en-US" sz="2600" dirty="0"/>
              <a:t>间隔最大化  </a:t>
            </a:r>
            <a:r>
              <a:rPr lang="en-US" altLang="zh-CN" sz="2600" dirty="0"/>
              <a:t>:</a:t>
            </a:r>
            <a:endParaRPr lang="zh-CN" altLang="en-US" sz="2600" dirty="0"/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3102043" y="4180705"/>
          <a:ext cx="5430838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3" name="Equation" r:id="rId3" imgW="2552400" imgH="838080" progId="Equation.DSMT4">
                  <p:embed/>
                </p:oleObj>
              </mc:Choice>
              <mc:Fallback>
                <p:oleObj name="Equation" r:id="rId3" imgW="2552400" imgH="838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043" y="4180705"/>
                        <a:ext cx="5430838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最优间隔分类器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最优间隔分类器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5049" y="950820"/>
            <a:ext cx="10542457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/>
              <a:t>问题转换</a:t>
            </a:r>
            <a:r>
              <a:rPr lang="en-US" altLang="zh-CN" sz="2400" dirty="0"/>
              <a:t>:</a:t>
            </a:r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简化问题</a:t>
            </a: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可以使用现成的</a:t>
            </a:r>
            <a:r>
              <a:rPr lang="zh-CN" altLang="en-US" sz="2400" b="1" dirty="0"/>
              <a:t>二次规划程式</a:t>
            </a:r>
            <a:r>
              <a:rPr lang="zh-CN" altLang="en-US" sz="2400" dirty="0"/>
              <a:t>求解（</a:t>
            </a:r>
            <a:r>
              <a:rPr lang="en-US" altLang="zh-CN" sz="2400" dirty="0"/>
              <a:t>QP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lvl="1">
              <a:lnSpc>
                <a:spcPct val="114000"/>
              </a:lnSpc>
            </a:pPr>
            <a:r>
              <a:rPr lang="zh-CN" altLang="en-US" sz="2000" dirty="0"/>
              <a:t>例 如</a:t>
            </a:r>
            <a:r>
              <a:rPr lang="en-US" altLang="zh-CN" sz="2000" dirty="0"/>
              <a:t>Python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Cvxopt.solvers.qp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P,q,G,h,A,b</a:t>
            </a:r>
            <a:r>
              <a:rPr lang="en-US" altLang="zh-CN" sz="2000" dirty="0"/>
              <a:t>)</a:t>
            </a:r>
            <a:r>
              <a:rPr lang="zh-CN" altLang="en-US" sz="2000" dirty="0"/>
              <a:t>， 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中的函数是</a:t>
            </a:r>
            <a:r>
              <a:rPr lang="en-US" altLang="zh-CN" sz="2000" dirty="0"/>
              <a:t>quadprog</a:t>
            </a:r>
            <a:endParaRPr lang="zh-CN" altLang="en-US" sz="2000" dirty="0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2986408" y="1257588"/>
          <a:ext cx="37274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7" name="Equation" r:id="rId3" imgW="1942920" imgH="749160" progId="Equation.DSMT4">
                  <p:embed/>
                </p:oleObj>
              </mc:Choice>
              <mc:Fallback>
                <p:oleObj name="Equation" r:id="rId3" imgW="1942920" imgH="749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408" y="1257588"/>
                        <a:ext cx="37274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2277071" y="3033438"/>
          <a:ext cx="701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8" name="Equation" r:id="rId5" imgW="330120" imgH="215640" progId="Equation.DSMT4">
                  <p:embed/>
                </p:oleObj>
              </mc:Choice>
              <mc:Fallback>
                <p:oleObj name="Equation" r:id="rId5" imgW="330120" imgH="215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071" y="3033438"/>
                        <a:ext cx="701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3201182" y="3282462"/>
          <a:ext cx="3645239" cy="129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9" name="Equation" r:id="rId7" imgW="1917360" imgH="685800" progId="Equation.DSMT4">
                  <p:embed/>
                </p:oleObj>
              </mc:Choice>
              <mc:Fallback>
                <p:oleObj name="Equation" r:id="rId7" imgW="191736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182" y="3282462"/>
                        <a:ext cx="3645239" cy="1297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14960" y="6018629"/>
            <a:ext cx="1143571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二次规划</a:t>
            </a:r>
            <a:r>
              <a:rPr lang="en-US" altLang="zh-CN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(QP, Quadratic Programming)</a:t>
            </a:r>
            <a:r>
              <a:rPr lang="zh-CN" altLang="en-US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定义：目标函数为二次函数，约束条件为线性约束，属于最简单的一种非线性规划。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78779" y="908616"/>
            <a:ext cx="10542457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输入：线性可分的训练数据集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输出：判别函数及决策</a:t>
            </a:r>
            <a:r>
              <a:rPr lang="en-US" altLang="zh-CN" dirty="0"/>
              <a:t>/</a:t>
            </a:r>
            <a:r>
              <a:rPr lang="zh-CN" altLang="en-US" dirty="0"/>
              <a:t>判别界面。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zh-CN" altLang="en-US" dirty="0"/>
              <a:t>通过求解如下最优化问题来得到最优分类器的参数</a:t>
            </a:r>
            <a:r>
              <a:rPr lang="en-US" altLang="zh-CN" dirty="0"/>
              <a:t>           :    </a:t>
            </a:r>
          </a:p>
          <a:p>
            <a:pPr lvl="1">
              <a:lnSpc>
                <a:spcPct val="114000"/>
              </a:lnSpc>
              <a:buNone/>
            </a:pPr>
            <a:r>
              <a:rPr lang="en-US" altLang="zh-CN" dirty="0"/>
              <a:t> </a:t>
            </a:r>
          </a:p>
          <a:p>
            <a:pPr lvl="1"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zh-CN" altLang="en-US" dirty="0"/>
              <a:t>分离超平面</a:t>
            </a:r>
            <a:r>
              <a:rPr lang="en-US" altLang="zh-CN" dirty="0"/>
              <a:t>:                      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判别函数 </a:t>
            </a:r>
            <a:r>
              <a:rPr lang="en-US" altLang="zh-CN" dirty="0"/>
              <a:t>:</a:t>
            </a:r>
          </a:p>
          <a:p>
            <a:pPr>
              <a:lnSpc>
                <a:spcPct val="114000"/>
              </a:lnSpc>
              <a:buNone/>
            </a:pPr>
            <a:endParaRPr lang="zh-CN" altLang="en-US" dirty="0"/>
          </a:p>
        </p:txBody>
      </p:sp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5441345" y="905019"/>
          <a:ext cx="37036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3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345" y="905019"/>
                        <a:ext cx="37036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3286184" y="2573080"/>
          <a:ext cx="36464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4" name="Equation" r:id="rId5" imgW="1917360" imgH="685800" progId="Equation.DSMT4">
                  <p:embed/>
                </p:oleObj>
              </mc:Choice>
              <mc:Fallback>
                <p:oleObj name="Equation" r:id="rId5" imgW="191736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84" y="2573080"/>
                        <a:ext cx="3646487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7863720" y="2002928"/>
          <a:ext cx="8699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5" name="Equation" r:id="rId7" imgW="457200" imgH="203040" progId="Equation.DSMT4">
                  <p:embed/>
                </p:oleObj>
              </mc:Choice>
              <mc:Fallback>
                <p:oleObj name="Equation" r:id="rId7" imgW="4572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720" y="2002928"/>
                        <a:ext cx="8699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2718774" y="3909026"/>
          <a:ext cx="19097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6"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74" y="3909026"/>
                        <a:ext cx="19097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2549892" y="4370362"/>
          <a:ext cx="32877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7" name="Equation" r:id="rId11" imgW="1726920" imgH="253800" progId="Equation.DSMT4">
                  <p:embed/>
                </p:oleObj>
              </mc:Choice>
              <mc:Fallback>
                <p:oleObj name="Equation" r:id="rId11" imgW="172692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892" y="4370362"/>
                        <a:ext cx="328771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2769" y="5310655"/>
            <a:ext cx="10161929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理论保证：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对于线性可分的训练数据集，最大间隔分类器存在且唯一。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支持向量和间隔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5048" y="908616"/>
            <a:ext cx="10542457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支持向量：</a:t>
            </a:r>
            <a:r>
              <a:rPr lang="zh-CN" altLang="en-US" dirty="0"/>
              <a:t>距分离超平面最近的训练样本。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函数间隔</a:t>
            </a:r>
            <a:r>
              <a:rPr lang="en-US" altLang="zh-CN" dirty="0"/>
              <a:t>: 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几何间隔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间隔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3959256" y="1499790"/>
          <a:ext cx="2454026" cy="70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7" name="Equation" r:id="rId3" imgW="977760" imgH="279360" progId="Equation.DSMT4">
                  <p:embed/>
                </p:oleObj>
              </mc:Choice>
              <mc:Fallback>
                <p:oleObj name="Equation" r:id="rId3" imgW="97776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56" y="1499790"/>
                        <a:ext cx="2454026" cy="70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8313" y="2438813"/>
            <a:ext cx="5767919" cy="340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2623452" y="2466195"/>
          <a:ext cx="701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8" name="Equation" r:id="rId6" imgW="330120" imgH="215640" progId="Equation.DSMT4">
                  <p:embed/>
                </p:oleObj>
              </mc:Choice>
              <mc:Fallback>
                <p:oleObj name="Equation" r:id="rId6" imgW="3301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452" y="2466195"/>
                        <a:ext cx="701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2559192" y="3659844"/>
          <a:ext cx="1076404" cy="86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192" y="3659844"/>
                        <a:ext cx="1076404" cy="861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2241170" y="4884972"/>
          <a:ext cx="736420" cy="9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Equation" r:id="rId10" imgW="342720" imgH="457200" progId="Equation.DSMT4">
                  <p:embed/>
                </p:oleObj>
              </mc:Choice>
              <mc:Fallback>
                <p:oleObj name="Equation" r:id="rId10" imgW="34272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170" y="4884972"/>
                        <a:ext cx="736420" cy="981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 -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54624" y="1035225"/>
            <a:ext cx="10542457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给定如下训练数据集。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s-ES" altLang="zh-CN" dirty="0"/>
              <a:t>    </a:t>
            </a:r>
            <a:r>
              <a:rPr lang="es-E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=[3 3]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=[4 3]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lnSpc>
                <a:spcPct val="150000"/>
              </a:lnSpc>
              <a:buNone/>
            </a:pP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s-E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=[1 1],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=-1</a:t>
            </a:r>
          </a:p>
          <a:p>
            <a:pPr>
              <a:lnSpc>
                <a:spcPct val="150000"/>
              </a:lnSpc>
              <a:buNone/>
            </a:pPr>
            <a:endParaRPr lang="es-E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   通过求解</a:t>
            </a:r>
            <a:r>
              <a:rPr lang="en-US" altLang="zh-CN" dirty="0"/>
              <a:t>SVM</a:t>
            </a:r>
            <a:r>
              <a:rPr lang="zh-CN" altLang="en-US" dirty="0"/>
              <a:t>的原始问题来求解最大间隔的分离超平面。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拉格朗日对偶：简单情形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12421" y="1007090"/>
            <a:ext cx="10542457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等式约束的最优化问题</a:t>
            </a:r>
            <a:r>
              <a:rPr lang="en-US" altLang="zh-CN" dirty="0"/>
              <a:t>:</a:t>
            </a: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拉格朗日函数 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</a:p>
          <a:p>
            <a:pPr lvl="1"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  <a:buNone/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求解：偏导数为</a:t>
            </a:r>
            <a:r>
              <a:rPr lang="en-US" altLang="zh-CN" dirty="0"/>
              <a:t>0: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97311" y="1655688"/>
          <a:ext cx="2959163" cy="100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0" name="Equation" r:id="rId3" imgW="1498320" imgH="507960" progId="Equation.DSMT4">
                  <p:embed/>
                </p:oleObj>
              </mc:Choice>
              <mc:Fallback>
                <p:oleObj name="Equation" r:id="rId3" imgW="149832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311" y="1655688"/>
                        <a:ext cx="2959163" cy="10031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3148604" y="3019352"/>
          <a:ext cx="33099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1" name="Equation" r:id="rId5" imgW="1765080" imgH="431640" progId="Equation.DSMT4">
                  <p:embed/>
                </p:oleObj>
              </mc:Choice>
              <mc:Fallback>
                <p:oleObj name="Equation" r:id="rId5" imgW="17650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604" y="3019352"/>
                        <a:ext cx="3309937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3957987" y="4892284"/>
          <a:ext cx="2463751" cy="94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2" name="Equation" r:id="rId7" imgW="1117440" imgH="431640" progId="Equation.DSMT4">
                  <p:embed/>
                </p:oleObj>
              </mc:Choice>
              <mc:Fallback>
                <p:oleObj name="Equation" r:id="rId7" imgW="11174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987" y="4892284"/>
                        <a:ext cx="2463751" cy="948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571460" y="3200400"/>
            <a:ext cx="212651" cy="414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线形标注 1 8"/>
          <p:cNvSpPr/>
          <p:nvPr/>
        </p:nvSpPr>
        <p:spPr bwMode="auto">
          <a:xfrm>
            <a:off x="7368363" y="2849526"/>
            <a:ext cx="2424223" cy="616688"/>
          </a:xfrm>
          <a:prstGeom prst="borderCallout1">
            <a:avLst>
              <a:gd name="adj1" fmla="val 18750"/>
              <a:gd name="adj2" fmla="val -8333"/>
              <a:gd name="adj3" fmla="val 57328"/>
              <a:gd name="adj4" fmla="val -71666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拉格朗日乘子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拉格朗日对偶</a:t>
            </a:r>
            <a:r>
              <a:rPr lang="en-US" altLang="zh-CN" dirty="0"/>
              <a:t>: </a:t>
            </a:r>
            <a:r>
              <a:rPr lang="zh-CN" altLang="en-US" dirty="0"/>
              <a:t>一般情形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05388" y="1014124"/>
            <a:ext cx="10994950" cy="52372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约束条件中含有等式及不等式约束时</a:t>
            </a:r>
            <a:r>
              <a:rPr lang="en-US" altLang="zh-CN" dirty="0"/>
              <a:t>: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广义拉格朗日函数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3462093" y="1746862"/>
          <a:ext cx="295910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2" name="Equation" r:id="rId3" imgW="1498320" imgH="736560" progId="Equation.DSMT4">
                  <p:embed/>
                </p:oleObj>
              </mc:Choice>
              <mc:Fallback>
                <p:oleObj name="Equation" r:id="rId3" imgW="149832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093" y="1746862"/>
                        <a:ext cx="2959100" cy="14557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2290763" y="4360863"/>
          <a:ext cx="56086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3" name="Equation" r:id="rId5" imgW="2705040" imgH="431640" progId="Equation.DSMT4">
                  <p:embed/>
                </p:oleObj>
              </mc:Choice>
              <mc:Fallback>
                <p:oleObj name="Equation" r:id="rId5" imgW="27050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4360863"/>
                        <a:ext cx="56086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线形标注 1(带边框和强调线) 7"/>
          <p:cNvSpPr/>
          <p:nvPr/>
        </p:nvSpPr>
        <p:spPr bwMode="auto">
          <a:xfrm>
            <a:off x="6020972" y="3798276"/>
            <a:ext cx="2461846" cy="478302"/>
          </a:xfrm>
          <a:prstGeom prst="accentBorderCallout1">
            <a:avLst>
              <a:gd name="adj1" fmla="val 18750"/>
              <a:gd name="adj2" fmla="val -8333"/>
              <a:gd name="adj3" fmla="val 202206"/>
              <a:gd name="adj4" fmla="val -24494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非负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7339" y="1871331"/>
            <a:ext cx="2703432" cy="9541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原问题</a:t>
            </a:r>
            <a:endParaRPr lang="en-US" altLang="zh-CN" sz="2800" b="1" dirty="0"/>
          </a:p>
          <a:p>
            <a:r>
              <a:rPr lang="en-US" altLang="zh-CN" sz="2800" b="1" dirty="0"/>
              <a:t>Primary Problem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 bwMode="auto">
          <a:xfrm>
            <a:off x="5199321" y="5720316"/>
            <a:ext cx="3147237" cy="6911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拉格朗日乘子</a:t>
            </a:r>
          </a:p>
        </p:txBody>
      </p:sp>
      <p:cxnSp>
        <p:nvCxnSpPr>
          <p:cNvPr id="14" name="直接连接符 13"/>
          <p:cNvCxnSpPr>
            <a:endCxn id="12" idx="0"/>
          </p:cNvCxnSpPr>
          <p:nvPr/>
        </p:nvCxnSpPr>
        <p:spPr bwMode="auto">
          <a:xfrm>
            <a:off x="5422605" y="4965405"/>
            <a:ext cx="1350335" cy="7549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>
            <a:endCxn id="12" idx="0"/>
          </p:cNvCxnSpPr>
          <p:nvPr/>
        </p:nvCxnSpPr>
        <p:spPr bwMode="auto">
          <a:xfrm rot="5400000">
            <a:off x="6496494" y="5188689"/>
            <a:ext cx="808074" cy="2551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拉格朗日对偶</a:t>
            </a:r>
            <a:r>
              <a:rPr lang="en-US" altLang="zh-CN" dirty="0"/>
              <a:t>: </a:t>
            </a:r>
            <a:r>
              <a:rPr lang="zh-CN" altLang="en-US" dirty="0"/>
              <a:t>一般情形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54624" y="1028192"/>
            <a:ext cx="10542457" cy="5237271"/>
          </a:xfrm>
        </p:spPr>
        <p:txBody>
          <a:bodyPr/>
          <a:lstStyle/>
          <a:p>
            <a:r>
              <a:rPr lang="zh-CN" altLang="en-US" dirty="0"/>
              <a:t>定义如下最优化问题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    </a:t>
            </a:r>
            <a:r>
              <a:rPr lang="zh-CN" altLang="en-US" dirty="0"/>
              <a:t>违反了约束条件：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如果满足所有约束条件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3270250" y="1584325"/>
          <a:ext cx="32131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0" name="Equation" r:id="rId3" imgW="1549080" imgH="291960" progId="Equation.DSMT4">
                  <p:embed/>
                </p:oleObj>
              </mc:Choice>
              <mc:Fallback>
                <p:oleObj name="Equation" r:id="rId3" imgW="154908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1584325"/>
                        <a:ext cx="32131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2611438" y="3525838"/>
          <a:ext cx="56927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1" name="Equation" r:id="rId5" imgW="2933640" imgH="431640" progId="Equation.DSMT4">
                  <p:embed/>
                </p:oleObj>
              </mc:Choice>
              <mc:Fallback>
                <p:oleObj name="Equation" r:id="rId5" imgW="29336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525838"/>
                        <a:ext cx="56927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294581" y="2658302"/>
          <a:ext cx="302430" cy="30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2" name="Equation" r:id="rId7" imgW="164880" imgH="139680" progId="Equation.DSMT4">
                  <p:embed/>
                </p:oleObj>
              </mc:Choice>
              <mc:Fallback>
                <p:oleObj name="Equation" r:id="rId7" imgW="16488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581" y="2658302"/>
                        <a:ext cx="302430" cy="301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4179888" y="5341938"/>
          <a:ext cx="14271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3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341938"/>
                        <a:ext cx="14271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4617375" y="2383465"/>
          <a:ext cx="30099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Equation" r:id="rId11" imgW="1523880" imgH="457200" progId="Equation.DSMT4">
                  <p:embed/>
                </p:oleObj>
              </mc:Choice>
              <mc:Fallback>
                <p:oleObj name="Equation" r:id="rId11" imgW="152388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375" y="2383465"/>
                        <a:ext cx="3009900" cy="9032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681" name="Picture 9" descr="查看源图像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91769" y="3157870"/>
            <a:ext cx="1529367" cy="1456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6683" name="Picture 11" descr="查看源图像"/>
          <p:cNvPicPr>
            <a:picLocks noChangeAspect="1" noChangeArrowheads="1"/>
          </p:cNvPicPr>
          <p:nvPr/>
        </p:nvPicPr>
        <p:blipFill>
          <a:blip r:embed="rId14" cstate="print"/>
          <a:srcRect r="-1203" b="41057"/>
          <a:stretch>
            <a:fillRect/>
          </a:stretch>
        </p:blipFill>
        <p:spPr bwMode="auto">
          <a:xfrm flipH="1">
            <a:off x="8506046" y="3639842"/>
            <a:ext cx="961171" cy="432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线性分类器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085850"/>
            <a:ext cx="105251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拉格朗日对偶</a:t>
            </a:r>
            <a:r>
              <a:rPr lang="en-US" altLang="zh-CN" dirty="0"/>
              <a:t>: </a:t>
            </a:r>
            <a:r>
              <a:rPr lang="zh-CN" altLang="en-US" dirty="0"/>
              <a:t>一般情形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49116" y="1042259"/>
            <a:ext cx="10542457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分析下面的最优化问题</a:t>
            </a:r>
            <a:r>
              <a:rPr lang="en-US" altLang="zh-CN" dirty="0"/>
              <a:t>:</a:t>
            </a: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原始问题：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定义该问题的最优值 ：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  <a:buNone/>
            </a:pPr>
            <a:endParaRPr lang="zh-CN" altLang="en-US" dirty="0"/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73363" y="1782174"/>
          <a:ext cx="42926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2" name="Equation" r:id="rId3" imgW="2070000" imgH="291960" progId="Equation.DSMT4">
                  <p:embed/>
                </p:oleObj>
              </mc:Choice>
              <mc:Fallback>
                <p:oleObj name="Equation" r:id="rId3" imgW="207000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1782174"/>
                        <a:ext cx="429260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3641112" y="5250917"/>
          <a:ext cx="2398968" cy="6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" name="Equation" r:id="rId5" imgW="990360" imgH="279360" progId="Equation.DSMT4">
                  <p:embed/>
                </p:oleObj>
              </mc:Choice>
              <mc:Fallback>
                <p:oleObj name="Equation" r:id="rId5" imgW="99036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112" y="5250917"/>
                        <a:ext cx="2398968" cy="676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3441072" y="3000892"/>
          <a:ext cx="295910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4" name="Equation" r:id="rId7" imgW="1498320" imgH="736560" progId="Equation.DSMT4">
                  <p:embed/>
                </p:oleObj>
              </mc:Choice>
              <mc:Fallback>
                <p:oleObj name="Equation" r:id="rId7" imgW="1498320" imgH="736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072" y="3000892"/>
                        <a:ext cx="2959100" cy="14557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等于号 9"/>
          <p:cNvSpPr/>
          <p:nvPr/>
        </p:nvSpPr>
        <p:spPr bwMode="auto">
          <a:xfrm rot="5400000">
            <a:off x="4497572" y="2434857"/>
            <a:ext cx="616689" cy="478465"/>
          </a:xfrm>
          <a:prstGeom prst="mathEqual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1675" y="5252482"/>
            <a:ext cx="2779928" cy="5232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原问题的最优值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拉格朗日对偶</a:t>
            </a:r>
            <a:r>
              <a:rPr lang="en-US" altLang="zh-CN" dirty="0"/>
              <a:t>: </a:t>
            </a:r>
            <a:r>
              <a:rPr lang="zh-CN" altLang="en-US" dirty="0"/>
              <a:t>一般情形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40025" y="982689"/>
            <a:ext cx="10542457" cy="5237271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对偶</a:t>
            </a:r>
            <a:r>
              <a:rPr lang="zh-CN" altLang="en-US" dirty="0"/>
              <a:t>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对偶问题的最优值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原问题与对偶问题 </a:t>
            </a:r>
            <a:r>
              <a:rPr lang="en-US" altLang="zh-CN" dirty="0"/>
              <a:t>:</a:t>
            </a:r>
          </a:p>
        </p:txBody>
      </p:sp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3319280" y="2160552"/>
          <a:ext cx="32654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6" name="Equation" r:id="rId3" imgW="1574640" imgH="279360" progId="Equation.DSMT4">
                  <p:embed/>
                </p:oleObj>
              </mc:Choice>
              <mc:Fallback>
                <p:oleObj name="Equation" r:id="rId3" imgW="157464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280" y="2160552"/>
                        <a:ext cx="32654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2578838" y="1042175"/>
          <a:ext cx="55657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7" name="Equation" r:id="rId5" imgW="2323800" imgH="291960" progId="Equation.DSMT4">
                  <p:embed/>
                </p:oleObj>
              </mc:Choice>
              <mc:Fallback>
                <p:oleObj name="Equation" r:id="rId5" imgW="232380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838" y="1042175"/>
                        <a:ext cx="55657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3746440" y="3720808"/>
          <a:ext cx="2949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8" name="Equation" r:id="rId7" imgW="1231560" imgH="291960" progId="Equation.DSMT4">
                  <p:embed/>
                </p:oleObj>
              </mc:Choice>
              <mc:Fallback>
                <p:oleObj name="Equation" r:id="rId7" imgW="123156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440" y="3720808"/>
                        <a:ext cx="29495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2194110" y="5320083"/>
          <a:ext cx="79406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9" name="Equation" r:id="rId9" imgW="3314520" imgH="291960" progId="Equation.DSMT4">
                  <p:embed/>
                </p:oleObj>
              </mc:Choice>
              <mc:Fallback>
                <p:oleObj name="Equation" r:id="rId9" imgW="331452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110" y="5320083"/>
                        <a:ext cx="79406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35124" y="883817"/>
            <a:ext cx="11024175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/>
              <a:t>如果原问题是</a:t>
            </a:r>
            <a:r>
              <a:rPr lang="zh-CN" altLang="en-US" sz="2400" dirty="0">
                <a:solidFill>
                  <a:srgbClr val="FF0000"/>
                </a:solidFill>
              </a:rPr>
              <a:t>凸优化问题</a:t>
            </a:r>
            <a:r>
              <a:rPr lang="zh-CN" altLang="en-US" sz="2400" dirty="0"/>
              <a:t>，且存在</a:t>
            </a:r>
            <a:r>
              <a:rPr lang="zh-CN" altLang="en-US" sz="2400" dirty="0">
                <a:solidFill>
                  <a:srgbClr val="FF0000"/>
                </a:solidFill>
              </a:rPr>
              <a:t>严格满足</a:t>
            </a:r>
            <a:r>
              <a:rPr lang="zh-CN" altLang="en-US" sz="2400" dirty="0"/>
              <a:t>约束条件的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zh-CN" altLang="en-US" sz="2400" dirty="0"/>
              <a:t>则存在</a:t>
            </a:r>
            <a:r>
              <a:rPr lang="en-US" altLang="zh-CN" sz="2400" dirty="0"/>
              <a:t>                 </a:t>
            </a:r>
            <a:r>
              <a:rPr lang="zh-CN" altLang="en-US" sz="2400" dirty="0"/>
              <a:t>，使得         是原问题的解，            是对偶问题的解，且满足：</a:t>
            </a: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r>
              <a:rPr lang="en-US" altLang="zh-CN" sz="2400" dirty="0"/>
              <a:t>                 </a:t>
            </a:r>
            <a:r>
              <a:rPr lang="zh-CN" altLang="en-US" sz="2400" dirty="0"/>
              <a:t>满足</a:t>
            </a:r>
            <a:r>
              <a:rPr lang="en-US" altLang="zh-CN" sz="2400" dirty="0" err="1"/>
              <a:t>Karush</a:t>
            </a:r>
            <a:r>
              <a:rPr lang="en-US" altLang="zh-CN" sz="2400" dirty="0"/>
              <a:t>-Kuhn-Tucker (KKT) </a:t>
            </a:r>
            <a:r>
              <a:rPr lang="zh-CN" altLang="en-US" sz="2400" dirty="0"/>
              <a:t>条件</a:t>
            </a:r>
            <a:r>
              <a:rPr lang="en-US" altLang="zh-CN" sz="2400" dirty="0"/>
              <a:t>:</a:t>
            </a:r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</a:pP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拉格朗日对偶</a:t>
            </a:r>
            <a:r>
              <a:rPr lang="en-US" altLang="zh-CN" dirty="0"/>
              <a:t>: </a:t>
            </a:r>
            <a:r>
              <a:rPr lang="zh-CN" altLang="en-US" dirty="0"/>
              <a:t>什么时候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*=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1679925" y="3034551"/>
          <a:ext cx="1549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3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925" y="3034551"/>
                        <a:ext cx="1549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2097042" y="4696611"/>
          <a:ext cx="4972743" cy="216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4" name="Equation" r:id="rId5" imgW="2184120" imgH="1091880" progId="Equation.DSMT4">
                  <p:embed/>
                </p:oleObj>
              </mc:Choice>
              <mc:Fallback>
                <p:oleObj name="Equation" r:id="rId5" imgW="2184120" imgH="1091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42" y="4696611"/>
                        <a:ext cx="4972743" cy="2161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02170" y="6079031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KKT </a:t>
            </a:r>
            <a:r>
              <a:rPr lang="zh-CN" altLang="en-US" sz="2000" b="1" dirty="0">
                <a:solidFill>
                  <a:srgbClr val="FF0000"/>
                </a:solidFill>
              </a:rPr>
              <a:t>对偶互补性</a:t>
            </a:r>
          </a:p>
        </p:txBody>
      </p:sp>
      <p:graphicFrame>
        <p:nvGraphicFramePr>
          <p:cNvPr id="211977" name="Object 9"/>
          <p:cNvGraphicFramePr>
            <a:graphicFrameLocks noChangeAspect="1"/>
          </p:cNvGraphicFramePr>
          <p:nvPr/>
        </p:nvGraphicFramePr>
        <p:xfrm>
          <a:off x="1653540" y="1425575"/>
          <a:ext cx="295910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5" name="Equation" r:id="rId7" imgW="1498320" imgH="736560" progId="Equation.DSMT4">
                  <p:embed/>
                </p:oleObj>
              </mc:Choice>
              <mc:Fallback>
                <p:oleObj name="Equation" r:id="rId7" imgW="1498320" imgH="736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540" y="1425575"/>
                        <a:ext cx="2959100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15280" y="1625600"/>
            <a:ext cx="49885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/>
              <a:t>(.)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/>
              <a:t>(.)</a:t>
            </a:r>
            <a:r>
              <a:rPr lang="zh-CN" altLang="en-US" sz="2400" dirty="0"/>
              <a:t>是凸函数，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/>
              <a:t>(.)</a:t>
            </a:r>
            <a:r>
              <a:rPr lang="zh-CN" altLang="en-US" sz="2400" dirty="0"/>
              <a:t>是仿射函数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6080" y="2407920"/>
            <a:ext cx="21336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/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/>
              <a:t>) &lt;0</a:t>
            </a:r>
            <a:endParaRPr lang="zh-CN" altLang="en-US" sz="2400" dirty="0"/>
          </a:p>
        </p:txBody>
      </p:sp>
      <p:graphicFrame>
        <p:nvGraphicFramePr>
          <p:cNvPr id="211979" name="Object 11"/>
          <p:cNvGraphicFramePr>
            <a:graphicFrameLocks noChangeAspect="1"/>
          </p:cNvGraphicFramePr>
          <p:nvPr/>
        </p:nvGraphicFramePr>
        <p:xfrm>
          <a:off x="4253230" y="3007043"/>
          <a:ext cx="4937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6" name="Equation" r:id="rId9" imgW="215640" imgH="177480" progId="Equation.DSMT4">
                  <p:embed/>
                </p:oleObj>
              </mc:Choice>
              <mc:Fallback>
                <p:oleObj name="Equation" r:id="rId9" imgW="215640" imgH="1774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230" y="3007043"/>
                        <a:ext cx="49371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7094538" y="3020060"/>
          <a:ext cx="8969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7" name="Equation" r:id="rId11" imgW="444240" imgH="203040" progId="Equation.DSMT4">
                  <p:embed/>
                </p:oleObj>
              </mc:Choice>
              <mc:Fallback>
                <p:oleObj name="Equation" r:id="rId11" imgW="44424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3020060"/>
                        <a:ext cx="89693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1" name="Object 13"/>
          <p:cNvGraphicFramePr>
            <a:graphicFrameLocks noChangeAspect="1"/>
          </p:cNvGraphicFramePr>
          <p:nvPr/>
        </p:nvGraphicFramePr>
        <p:xfrm>
          <a:off x="1513840" y="3470910"/>
          <a:ext cx="3259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8" name="Equation" r:id="rId13" imgW="1485720" imgH="203040" progId="Equation.DSMT4">
                  <p:embed/>
                </p:oleObj>
              </mc:Choice>
              <mc:Fallback>
                <p:oleObj name="Equation" r:id="rId13" imgW="1485720" imgH="203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840" y="3470910"/>
                        <a:ext cx="32591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2" name="Object 14"/>
          <p:cNvGraphicFramePr>
            <a:graphicFrameLocks noChangeAspect="1"/>
          </p:cNvGraphicFramePr>
          <p:nvPr/>
        </p:nvGraphicFramePr>
        <p:xfrm>
          <a:off x="666115" y="4246880"/>
          <a:ext cx="1549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9" name="Equation" r:id="rId15" imgW="698400" imgH="203040" progId="Equation.DSMT4">
                  <p:embed/>
                </p:oleObj>
              </mc:Choice>
              <mc:Fallback>
                <p:oleObj name="Equation" r:id="rId15" imgW="69840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" y="4246880"/>
                        <a:ext cx="1549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 bwMode="auto">
          <a:xfrm>
            <a:off x="1940560" y="6106160"/>
            <a:ext cx="3566160" cy="3962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最优间隔分类器：对偶解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8820" y="848413"/>
            <a:ext cx="10542457" cy="53292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最优间隔分类器</a:t>
            </a:r>
            <a:r>
              <a:rPr lang="en-US" altLang="zh-CN" sz="2400" dirty="0"/>
              <a:t>——</a:t>
            </a:r>
            <a:r>
              <a:rPr lang="zh-CN" altLang="en-US" sz="2400" dirty="0"/>
              <a:t>原问题：</a:t>
            </a:r>
            <a:endParaRPr lang="en-US" altLang="zh-CN" sz="2400" dirty="0"/>
          </a:p>
          <a:p>
            <a:pPr>
              <a:lnSpc>
                <a:spcPct val="100000"/>
              </a:lnSpc>
              <a:buNone/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约束条件：</a:t>
            </a:r>
            <a:r>
              <a:rPr lang="en-US" altLang="zh-CN" sz="2400" dirty="0"/>
              <a:t> </a:t>
            </a:r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KKT</a:t>
            </a:r>
            <a:r>
              <a:rPr lang="zh-CN" altLang="en-US" sz="2400" dirty="0"/>
              <a:t>对偶互补条件：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支持向量的数量远小于训练样本的数目。</a:t>
            </a:r>
            <a:endParaRPr lang="en-US" altLang="zh-CN" sz="2400" dirty="0"/>
          </a:p>
          <a:p>
            <a:pPr>
              <a:lnSpc>
                <a:spcPct val="100000"/>
              </a:lnSpc>
              <a:buNone/>
            </a:pPr>
            <a:endParaRPr lang="en-US" altLang="zh-CN" sz="2400" dirty="0"/>
          </a:p>
          <a:p>
            <a:pPr>
              <a:lnSpc>
                <a:spcPct val="114000"/>
              </a:lnSpc>
              <a:buNone/>
            </a:pPr>
            <a:endParaRPr lang="en-US" altLang="zh-CN" sz="2400" dirty="0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2912123" y="1316034"/>
          <a:ext cx="36464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6" name="Equation" r:id="rId3" imgW="1917360" imgH="685800" progId="Equation.DSMT4">
                  <p:embed/>
                </p:oleObj>
              </mc:Choice>
              <mc:Fallback>
                <p:oleObj name="Equation" r:id="rId3" imgW="1917360" imgH="685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123" y="1316034"/>
                        <a:ext cx="364648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2588800" y="2988820"/>
          <a:ext cx="4860367" cy="53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7" name="Equation" r:id="rId5" imgW="2527200" imgH="279360" progId="Equation.DSMT4">
                  <p:embed/>
                </p:oleObj>
              </mc:Choice>
              <mc:Fallback>
                <p:oleObj name="Equation" r:id="rId5" imgW="252720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800" y="2988820"/>
                        <a:ext cx="4860367" cy="537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3527107" y="3846830"/>
          <a:ext cx="3527057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8" name="Equation" r:id="rId7" imgW="1485720" imgH="241200" progId="Equation.DSMT4">
                  <p:embed/>
                </p:oleObj>
              </mc:Choice>
              <mc:Fallback>
                <p:oleObj name="Equation" r:id="rId7" imgW="148572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107" y="3846830"/>
                        <a:ext cx="3527057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3647440" y="4449445"/>
          <a:ext cx="286395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9" name="Equation" r:id="rId9" imgW="1295280" imgH="482400" progId="Equation.DSMT4">
                  <p:embed/>
                </p:oleObj>
              </mc:Choice>
              <mc:Fallback>
                <p:oleObj name="Equation" r:id="rId9" imgW="1295280" imgH="482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440" y="4449445"/>
                        <a:ext cx="2863950" cy="1067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3484880" y="5019040"/>
            <a:ext cx="3362960" cy="5384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03440" y="49987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支持向量</a:t>
            </a:r>
          </a:p>
        </p:txBody>
      </p:sp>
      <p:pic>
        <p:nvPicPr>
          <p:cNvPr id="186377" name="Picture 9" descr="查看源图像"/>
          <p:cNvPicPr>
            <a:picLocks noChangeAspect="1" noChangeArrowheads="1"/>
          </p:cNvPicPr>
          <p:nvPr/>
        </p:nvPicPr>
        <p:blipFill>
          <a:blip r:embed="rId11" cstate="print"/>
          <a:srcRect l="24169" t="20985" r="24507" b="5538"/>
          <a:stretch>
            <a:fillRect/>
          </a:stretch>
        </p:blipFill>
        <p:spPr bwMode="auto">
          <a:xfrm>
            <a:off x="7603317" y="2235200"/>
            <a:ext cx="4350558" cy="2306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最优间隔分类器</a:t>
            </a:r>
            <a:r>
              <a:rPr lang="en-US" altLang="zh-CN" dirty="0"/>
              <a:t>: </a:t>
            </a:r>
            <a:r>
              <a:rPr lang="zh-CN" altLang="en-US" dirty="0"/>
              <a:t>对偶解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01112" y="968658"/>
            <a:ext cx="10542457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拉格朗日函数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nn-NO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对偶解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固定    ， 关于参数    和    最小化              得到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最大化          得到对偶问题的最优值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/>
              <a:t>* </a:t>
            </a:r>
          </a:p>
          <a:p>
            <a:pPr lvl="1">
              <a:lnSpc>
                <a:spcPct val="150000"/>
              </a:lnSpc>
              <a:buNone/>
            </a:pPr>
            <a:endParaRPr lang="zh-CN" altLang="en-US" dirty="0"/>
          </a:p>
        </p:txBody>
      </p:sp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1900657" y="1809103"/>
          <a:ext cx="6669314" cy="100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3"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657" y="1809103"/>
                        <a:ext cx="6669314" cy="1007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5589260" y="3772869"/>
          <a:ext cx="1267541" cy="40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4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260" y="3772869"/>
                        <a:ext cx="1267541" cy="40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640544" y="3793726"/>
          <a:ext cx="393290" cy="33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5" name="Equation" r:id="rId7" imgW="164880" imgH="139680" progId="Equation.DSMT4">
                  <p:embed/>
                </p:oleObj>
              </mc:Choice>
              <mc:Fallback>
                <p:oleObj name="Equation" r:id="rId7" imgW="164880" imgH="139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544" y="3793726"/>
                        <a:ext cx="393290" cy="332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4308156" y="3698527"/>
          <a:ext cx="345961" cy="48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6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156" y="3698527"/>
                        <a:ext cx="345961" cy="484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1676714" y="3808870"/>
          <a:ext cx="342065" cy="34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7" name="Equation" r:id="rId11" imgW="139680" imgH="139680" progId="Equation.DSMT4">
                  <p:embed/>
                </p:oleObj>
              </mc:Choice>
              <mc:Fallback>
                <p:oleObj name="Equation" r:id="rId11" imgW="139680" imgH="139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714" y="3808870"/>
                        <a:ext cx="342065" cy="342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7537133" y="3725228"/>
          <a:ext cx="895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8" name="Equation" r:id="rId13" imgW="406080" imgH="228600" progId="Equation.DSMT4">
                  <p:embed/>
                </p:oleObj>
              </mc:Choice>
              <mc:Fallback>
                <p:oleObj name="Equation" r:id="rId13" imgW="4060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133" y="3725228"/>
                        <a:ext cx="895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1" name="Object 9"/>
          <p:cNvGraphicFramePr>
            <a:graphicFrameLocks noChangeAspect="1"/>
          </p:cNvGraphicFramePr>
          <p:nvPr/>
        </p:nvGraphicFramePr>
        <p:xfrm>
          <a:off x="2941955" y="4547235"/>
          <a:ext cx="2943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9" name="Equation" r:id="rId15" imgW="1396800" imgH="291960" progId="Equation.DSMT4">
                  <p:embed/>
                </p:oleObj>
              </mc:Choice>
              <mc:Fallback>
                <p:oleObj name="Equation" r:id="rId15" imgW="1396800" imgH="291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955" y="4547235"/>
                        <a:ext cx="29432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2024698" y="5590540"/>
          <a:ext cx="748982" cy="421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0" name="Equation" r:id="rId17" imgW="406080" imgH="228600" progId="Equation.DSMT4">
                  <p:embed/>
                </p:oleObj>
              </mc:Choice>
              <mc:Fallback>
                <p:oleObj name="Equation" r:id="rId17" imgW="4060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698" y="5590540"/>
                        <a:ext cx="748982" cy="421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最优间隔分类器</a:t>
            </a:r>
            <a:r>
              <a:rPr lang="en-US" altLang="zh-CN" dirty="0"/>
              <a:t>: </a:t>
            </a:r>
            <a:r>
              <a:rPr lang="zh-CN" altLang="en-US" dirty="0"/>
              <a:t>对偶解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76527" y="949804"/>
            <a:ext cx="11477348" cy="5237271"/>
          </a:xfrm>
        </p:spPr>
        <p:txBody>
          <a:bodyPr/>
          <a:lstStyle/>
          <a:p>
            <a:pPr marL="285750" lvl="1" indent="-28575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固定    ，关于参数    和    最小化              得到</a:t>
            </a:r>
            <a:endParaRPr lang="en-US" altLang="zh-CN" dirty="0"/>
          </a:p>
          <a:p>
            <a:pPr marL="742950" lvl="2" indent="-285750">
              <a:lnSpc>
                <a:spcPct val="114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2400" dirty="0"/>
              <a:t>求解     和</a:t>
            </a:r>
            <a:endParaRPr lang="en-US" altLang="zh-CN" sz="2400" dirty="0"/>
          </a:p>
          <a:p>
            <a:pPr marL="742950" lvl="2" indent="-28575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1428750" lvl="3" indent="-28575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b="1" dirty="0"/>
          </a:p>
          <a:p>
            <a:pPr marL="1428750" lvl="3" indent="-28575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dirty="0"/>
          </a:p>
          <a:p>
            <a:pPr marL="1428750" lvl="3" indent="-285750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200" dirty="0"/>
          </a:p>
          <a:p>
            <a:pPr marL="742950" lvl="2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742950" lvl="2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742950" lvl="2" indent="-28575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 代入拉格朗函数 </a:t>
            </a:r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5274837" y="1006924"/>
          <a:ext cx="1266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0" name="Equation" r:id="rId3" imgW="634680" imgH="203040" progId="Equation.DSMT4">
                  <p:embed/>
                </p:oleObj>
              </mc:Choice>
              <mc:Fallback>
                <p:oleObj name="Equation" r:id="rId3" imgW="6346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837" y="1006924"/>
                        <a:ext cx="12668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3363939" y="1058359"/>
          <a:ext cx="393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1" name="Equation" r:id="rId5" imgW="164880" imgH="139680" progId="Equation.DSMT4">
                  <p:embed/>
                </p:oleObj>
              </mc:Choice>
              <mc:Fallback>
                <p:oleObj name="Equation" r:id="rId5" imgW="164880" imgH="139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39" y="1058359"/>
                        <a:ext cx="3937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4053839" y="1009669"/>
          <a:ext cx="293699" cy="41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2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839" y="1009669"/>
                        <a:ext cx="293699" cy="410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485466" y="1051911"/>
          <a:ext cx="3413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3" name="Equation" r:id="rId9" imgW="139680" imgH="139680" progId="Equation.DSMT4">
                  <p:embed/>
                </p:oleObj>
              </mc:Choice>
              <mc:Fallback>
                <p:oleObj name="Equation" r:id="rId9" imgW="13968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466" y="1051911"/>
                        <a:ext cx="3413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7209080" y="956890"/>
          <a:ext cx="895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4" name="Equation" r:id="rId11" imgW="406080" imgH="228600" progId="Equation.DSMT4">
                  <p:embed/>
                </p:oleObj>
              </mc:Choice>
              <mc:Fallback>
                <p:oleObj name="Equation" r:id="rId11" imgW="4060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080" y="956890"/>
                        <a:ext cx="895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2612708" y="1882458"/>
          <a:ext cx="3838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5" name="Equation" r:id="rId13" imgW="2044440" imgH="431640" progId="Equation.DSMT4">
                  <p:embed/>
                </p:oleObj>
              </mc:Choice>
              <mc:Fallback>
                <p:oleObj name="Equation" r:id="rId13" imgW="204444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08" y="1882458"/>
                        <a:ext cx="3838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3606800" y="2831465"/>
          <a:ext cx="1600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6" name="Equation" r:id="rId15" imgW="888840" imgH="431640" progId="Equation.DSMT4">
                  <p:embed/>
                </p:oleObj>
              </mc:Choice>
              <mc:Fallback>
                <p:oleObj name="Equation" r:id="rId15" imgW="88884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831465"/>
                        <a:ext cx="1600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2513013" y="5410200"/>
          <a:ext cx="4694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7" name="Equation" r:id="rId17" imgW="2501640" imgH="444240" progId="Equation.DSMT4">
                  <p:embed/>
                </p:oleObj>
              </mc:Choice>
              <mc:Fallback>
                <p:oleObj name="Equation" r:id="rId17" imgW="250164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5410200"/>
                        <a:ext cx="46942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2689526" y="3755586"/>
          <a:ext cx="31464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8" name="Equation" r:id="rId19" imgW="1676160" imgH="431640" progId="Equation.DSMT4">
                  <p:embed/>
                </p:oleObj>
              </mc:Choice>
              <mc:Fallback>
                <p:oleObj name="Equation" r:id="rId19" imgW="167616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526" y="3755586"/>
                        <a:ext cx="31464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 bwMode="auto">
          <a:xfrm>
            <a:off x="4236720" y="2509520"/>
            <a:ext cx="284480" cy="325120"/>
          </a:xfrm>
          <a:prstGeom prst="down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1913573" y="1477963"/>
          <a:ext cx="393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9" name="Equation" r:id="rId21" imgW="164880" imgH="139680" progId="Equation.DSMT4">
                  <p:embed/>
                </p:oleObj>
              </mc:Choice>
              <mc:Fallback>
                <p:oleObj name="Equation" r:id="rId21" imgW="164880" imgH="139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573" y="1477963"/>
                        <a:ext cx="3937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8" name="Object 12"/>
          <p:cNvGraphicFramePr>
            <a:graphicFrameLocks noChangeAspect="1"/>
          </p:cNvGraphicFramePr>
          <p:nvPr/>
        </p:nvGraphicFramePr>
        <p:xfrm>
          <a:off x="2553335" y="1388110"/>
          <a:ext cx="2936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0" name="Equation" r:id="rId22" imgW="126720" imgH="177480" progId="Equation.DSMT4">
                  <p:embed/>
                </p:oleObj>
              </mc:Choice>
              <mc:Fallback>
                <p:oleObj name="Equation" r:id="rId22" imgW="126720" imgH="177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335" y="1388110"/>
                        <a:ext cx="2936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3362960" y="4755643"/>
          <a:ext cx="3844925" cy="58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1" name="Equation" r:id="rId23" imgW="2844720" imgH="431640" progId="Equation.DSMT4">
                  <p:embed/>
                </p:oleObj>
              </mc:Choice>
              <mc:Fallback>
                <p:oleObj name="Equation" r:id="rId23" imgW="2844720" imgH="431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960" y="4755643"/>
                        <a:ext cx="3844925" cy="58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86031" y="988278"/>
            <a:ext cx="10542457" cy="5237271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对偶问题</a:t>
            </a:r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dirty="0"/>
              <a:t>假设                     是对偶问题的最优解，原问题的解是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分类超平面是？判别函数是？</a:t>
            </a:r>
            <a:endParaRPr lang="en-US" altLang="zh-CN" dirty="0"/>
          </a:p>
        </p:txBody>
      </p:sp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2881423" y="1068218"/>
          <a:ext cx="5096075" cy="253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4" name="Equation" r:id="rId3" imgW="2260440" imgH="1130040" progId="Equation.DSMT4">
                  <p:embed/>
                </p:oleObj>
              </mc:Choice>
              <mc:Fallback>
                <p:oleObj name="Equation" r:id="rId3" imgW="2260440" imgH="1130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423" y="1068218"/>
                        <a:ext cx="5096075" cy="253638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31554" y="202749"/>
            <a:ext cx="9754772" cy="548367"/>
          </a:xfrm>
        </p:spPr>
        <p:txBody>
          <a:bodyPr/>
          <a:lstStyle/>
          <a:p>
            <a:r>
              <a:rPr lang="zh-CN" altLang="en-US" dirty="0"/>
              <a:t>最优间隔分类器</a:t>
            </a:r>
            <a:r>
              <a:rPr lang="en-US" altLang="zh-CN" dirty="0"/>
              <a:t>: </a:t>
            </a:r>
            <a:r>
              <a:rPr lang="zh-CN" altLang="en-US" dirty="0"/>
              <a:t>对偶解</a:t>
            </a:r>
          </a:p>
        </p:txBody>
      </p:sp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1703461" y="4051263"/>
          <a:ext cx="21034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5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461" y="4051263"/>
                        <a:ext cx="21034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线性可分</a:t>
            </a:r>
            <a:r>
              <a:rPr lang="en-US" altLang="zh-CN" dirty="0"/>
              <a:t>SVM (</a:t>
            </a:r>
            <a:r>
              <a:rPr lang="zh-CN" altLang="en-US" dirty="0"/>
              <a:t>对偶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7929" y="801279"/>
            <a:ext cx="10542457" cy="55837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/>
              <a:t>输入 </a:t>
            </a:r>
            <a:r>
              <a:rPr lang="en-US" altLang="zh-CN" sz="2400" dirty="0"/>
              <a:t>: </a:t>
            </a:r>
            <a:r>
              <a:rPr lang="zh-CN" altLang="en-US" sz="2400" dirty="0"/>
              <a:t>线性可分的训练数据集</a:t>
            </a:r>
            <a:endParaRPr lang="en-US" altLang="zh-CN" sz="2400" dirty="0"/>
          </a:p>
          <a:p>
            <a:pPr>
              <a:lnSpc>
                <a:spcPct val="140000"/>
              </a:lnSpc>
            </a:pPr>
            <a:r>
              <a:rPr lang="zh-CN" altLang="en-US" sz="2400" dirty="0"/>
              <a:t>输出 </a:t>
            </a:r>
            <a:r>
              <a:rPr lang="en-US" altLang="zh-CN" sz="2400" dirty="0"/>
              <a:t>: </a:t>
            </a:r>
            <a:r>
              <a:rPr lang="zh-CN" altLang="en-US" sz="2400" dirty="0"/>
              <a:t>分离超平面和判别函数</a:t>
            </a:r>
            <a:r>
              <a:rPr lang="en-US" altLang="zh-CN" sz="2400" dirty="0"/>
              <a:t>.	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通过求解对偶问题来得到最优解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endParaRPr lang="en-US" altLang="zh-CN" dirty="0"/>
          </a:p>
          <a:p>
            <a:pPr lvl="1">
              <a:lnSpc>
                <a:spcPct val="114000"/>
              </a:lnSpc>
            </a:pPr>
            <a:endParaRPr lang="en-US" altLang="zh-CN" dirty="0"/>
          </a:p>
          <a:p>
            <a:pPr lvl="1">
              <a:lnSpc>
                <a:spcPct val="114000"/>
              </a:lnSpc>
            </a:pPr>
            <a:endParaRPr lang="en-US" altLang="zh-CN" dirty="0"/>
          </a:p>
          <a:p>
            <a:pPr lvl="1">
              <a:lnSpc>
                <a:spcPct val="114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 得到原问题的最优解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分离超平面</a:t>
            </a:r>
            <a:r>
              <a:rPr lang="en-US" altLang="zh-CN" dirty="0"/>
              <a:t>:                    </a:t>
            </a:r>
            <a:r>
              <a:rPr lang="zh-CN" altLang="en-US" dirty="0"/>
              <a:t>，判别函数：</a:t>
            </a:r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4985717" y="875893"/>
          <a:ext cx="3261970" cy="49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9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717" y="875893"/>
                        <a:ext cx="3261970" cy="499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5747780" y="1974189"/>
          <a:ext cx="21034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0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780" y="1974189"/>
                        <a:ext cx="21034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945329" y="2385533"/>
          <a:ext cx="4643437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1" name="Equation" r:id="rId7" imgW="2349360" imgH="1130040" progId="Equation.DSMT4">
                  <p:embed/>
                </p:oleObj>
              </mc:Choice>
              <mc:Fallback>
                <p:oleObj name="Equation" r:id="rId7" imgW="2349360" imgH="1130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329" y="2385533"/>
                        <a:ext cx="4643437" cy="222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4269429" y="4513355"/>
          <a:ext cx="923974" cy="35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2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9429" y="4513355"/>
                        <a:ext cx="923974" cy="351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8428605" y="5116332"/>
          <a:ext cx="844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3"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605" y="5116332"/>
                        <a:ext cx="844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3145180" y="5008629"/>
          <a:ext cx="5019528" cy="81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4" name="Equation" r:id="rId13" imgW="2666880" imgH="431640" progId="Equation.DSMT4">
                  <p:embed/>
                </p:oleObj>
              </mc:Choice>
              <mc:Fallback>
                <p:oleObj name="Equation" r:id="rId13" imgW="26668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180" y="5008629"/>
                        <a:ext cx="5019528" cy="812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2880801" y="6069013"/>
          <a:ext cx="18049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5" name="Equation" r:id="rId15" imgW="1091880" imgH="279360" progId="Equation.DSMT4">
                  <p:embed/>
                </p:oleObj>
              </mc:Choice>
              <mc:Fallback>
                <p:oleObj name="Equation" r:id="rId15" imgW="109188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801" y="6069013"/>
                        <a:ext cx="18049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8" name="Object 10"/>
          <p:cNvGraphicFramePr>
            <a:graphicFrameLocks noChangeAspect="1"/>
          </p:cNvGraphicFramePr>
          <p:nvPr/>
        </p:nvGraphicFramePr>
        <p:xfrm>
          <a:off x="6453262" y="6009870"/>
          <a:ext cx="28241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6" name="Equation" r:id="rId17" imgW="1523880" imgH="279360" progId="Equation.DSMT4">
                  <p:embed/>
                </p:oleObj>
              </mc:Choice>
              <mc:Fallback>
                <p:oleObj name="Equation" r:id="rId17" imgW="152388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262" y="6009870"/>
                        <a:ext cx="28241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99075" y="1015792"/>
            <a:ext cx="10542457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计算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zh-CN" altLang="en-US" dirty="0"/>
              <a:t>时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/>
              <a:t>* </a:t>
            </a:r>
            <a:r>
              <a:rPr lang="zh-CN" altLang="en-US" dirty="0"/>
              <a:t>，只需要利用         的那些样本</a:t>
            </a:r>
            <a:r>
              <a:rPr lang="en-US" altLang="zh-CN" dirty="0"/>
              <a:t>(</a:t>
            </a:r>
            <a:r>
              <a:rPr lang="zh-CN" altLang="en-US" dirty="0"/>
              <a:t>支持向量</a:t>
            </a:r>
            <a:r>
              <a:rPr lang="en-US" altLang="zh-CN" dirty="0"/>
              <a:t>)</a:t>
            </a:r>
            <a:r>
              <a:rPr lang="zh-CN" altLang="en-US" dirty="0"/>
              <a:t>来计算。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  <a:buNone/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预测时是否需要所有的训练样本来计算？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对偶形式：只需计算训练样本与输入特征的</a:t>
            </a:r>
            <a:r>
              <a:rPr lang="zh-CN" altLang="en-US" dirty="0">
                <a:solidFill>
                  <a:srgbClr val="FF0000"/>
                </a:solidFill>
              </a:rPr>
              <a:t>内积</a:t>
            </a:r>
            <a:r>
              <a:rPr lang="en-US" altLang="zh-CN" dirty="0"/>
              <a:t>.</a:t>
            </a: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核技巧！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7636588" y="1094483"/>
          <a:ext cx="8858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0" name="Equation" r:id="rId3" imgW="431640" imgH="241200" progId="Equation.DSMT4">
                  <p:embed/>
                </p:oleObj>
              </mc:Choice>
              <mc:Fallback>
                <p:oleObj name="Equation" r:id="rId3" imgW="43164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588" y="1094483"/>
                        <a:ext cx="8858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2520384" y="942267"/>
          <a:ext cx="50196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1" name="Equation" r:id="rId5" imgW="2666880" imgH="431640" progId="Equation.DSMT4">
                  <p:embed/>
                </p:oleObj>
              </mc:Choice>
              <mc:Fallback>
                <p:oleObj name="Equation" r:id="rId5" imgW="26668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384" y="942267"/>
                        <a:ext cx="50196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/>
          <p:cNvGraphicFramePr>
            <a:graphicFrameLocks noChangeAspect="1"/>
          </p:cNvGraphicFramePr>
          <p:nvPr/>
        </p:nvGraphicFramePr>
        <p:xfrm>
          <a:off x="5319713" y="2011363"/>
          <a:ext cx="833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2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2011363"/>
                        <a:ext cx="8334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2928134" y="2611028"/>
          <a:ext cx="5314255" cy="873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3" name="Equation" r:id="rId9" imgW="2793960" imgH="457200" progId="Equation.DSMT4">
                  <p:embed/>
                </p:oleObj>
              </mc:Choice>
              <mc:Fallback>
                <p:oleObj name="Equation" r:id="rId9" imgW="279396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134" y="2611028"/>
                        <a:ext cx="5314255" cy="873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8796230" y="4387065"/>
          <a:ext cx="2119043" cy="56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4" name="Equation" r:id="rId11" imgW="1143000" imgH="304560" progId="Equation.DSMT4">
                  <p:embed/>
                </p:oleObj>
              </mc:Choice>
              <mc:Fallback>
                <p:oleObj name="Equation" r:id="rId11" imgW="114300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230" y="4387065"/>
                        <a:ext cx="2119043" cy="565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线性可分</a:t>
            </a:r>
            <a:r>
              <a:rPr lang="en-US" altLang="zh-CN" dirty="0"/>
              <a:t>SVM-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54624" y="1035225"/>
            <a:ext cx="10542457" cy="52372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• </a:t>
            </a:r>
            <a:r>
              <a:rPr lang="zh-CN" altLang="en-US" dirty="0"/>
              <a:t>训练数据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s-ES" altLang="zh-CN" dirty="0"/>
              <a:t>    </a:t>
            </a:r>
            <a:r>
              <a:rPr lang="es-E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=[3 3]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=[4 3]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lnSpc>
                <a:spcPct val="150000"/>
              </a:lnSpc>
              <a:buNone/>
            </a:pP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s-E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=[1 1],</a:t>
            </a:r>
            <a:r>
              <a:rPr lang="es-ES" altLang="zh-CN" i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s-ES" altLang="zh-CN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altLang="zh-CN" dirty="0">
                <a:latin typeface="Times New Roman" pitchFamily="18" charset="0"/>
                <a:cs typeface="Times New Roman" pitchFamily="18" charset="0"/>
              </a:rPr>
              <a:t>=-1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通过求解对偶问题来得到最大间隔分类器，写出分类超平面及判别函数。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线性分类器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388" y="1022918"/>
            <a:ext cx="9140318" cy="56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922" y="170852"/>
            <a:ext cx="9754772" cy="548367"/>
          </a:xfrm>
        </p:spPr>
        <p:txBody>
          <a:bodyPr/>
          <a:lstStyle/>
          <a:p>
            <a:r>
              <a:rPr lang="zh-CN" altLang="en-US" dirty="0"/>
              <a:t>软间隔（</a:t>
            </a:r>
            <a:r>
              <a:rPr lang="en-US" altLang="zh-CN" dirty="0"/>
              <a:t>Soft Margin</a:t>
            </a:r>
            <a:r>
              <a:rPr lang="zh-CN" altLang="en-US" dirty="0"/>
              <a:t>）分类器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如果训练数据是线性不可分的，怎么办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9538" y="1716759"/>
            <a:ext cx="94869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37353" y="1054965"/>
            <a:ext cx="10929906" cy="523727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允许一些样本（离群点或噪声样本）违反原来的不等式约束条件：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          </a:t>
            </a:r>
            <a:r>
              <a:rPr lang="zh-CN" altLang="en-US" dirty="0">
                <a:solidFill>
                  <a:srgbClr val="FF0000"/>
                </a:solidFill>
              </a:rPr>
              <a:t>，但是数目要少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30000"/>
              </a:lnSpc>
            </a:pPr>
            <a:r>
              <a:rPr lang="zh-CN" altLang="en-US" dirty="0"/>
              <a:t>目标函数：</a:t>
            </a:r>
            <a:endParaRPr lang="en-US" altLang="zh-CN" dirty="0"/>
          </a:p>
          <a:p>
            <a:pPr marL="514350" indent="-514350">
              <a:lnSpc>
                <a:spcPct val="130000"/>
              </a:lnSpc>
            </a:pPr>
            <a:endParaRPr lang="en-US" altLang="zh-CN" dirty="0"/>
          </a:p>
          <a:p>
            <a:pPr marL="514350" indent="-514350">
              <a:lnSpc>
                <a:spcPct val="130000"/>
              </a:lnSpc>
            </a:pPr>
            <a:endParaRPr lang="en-US" altLang="zh-CN" dirty="0"/>
          </a:p>
          <a:p>
            <a:pPr marL="514350" indent="-514350">
              <a:lnSpc>
                <a:spcPct val="130000"/>
              </a:lnSpc>
            </a:pPr>
            <a:r>
              <a:rPr lang="zh-CN" altLang="en-US" dirty="0"/>
              <a:t>不易求解</a:t>
            </a:r>
            <a:r>
              <a:rPr lang="en-US" altLang="zh-CN" dirty="0"/>
              <a:t>!</a:t>
            </a:r>
          </a:p>
          <a:p>
            <a:pPr marL="514350" indent="-514350">
              <a:lnSpc>
                <a:spcPct val="130000"/>
              </a:lnSpc>
            </a:pPr>
            <a:endParaRPr lang="en-US" altLang="zh-CN" dirty="0"/>
          </a:p>
          <a:p>
            <a:pPr marL="514350" indent="-514350">
              <a:lnSpc>
                <a:spcPct val="130000"/>
              </a:lnSpc>
            </a:pPr>
            <a:r>
              <a:rPr lang="zh-CN" altLang="en-US" dirty="0"/>
              <a:t>替代损失：</a:t>
            </a:r>
            <a:r>
              <a:rPr lang="en-US" altLang="zh-CN" sz="2400" dirty="0">
                <a:solidFill>
                  <a:srgbClr val="FF0000"/>
                </a:solidFill>
              </a:rPr>
              <a:t>hinge</a:t>
            </a:r>
            <a:r>
              <a:rPr lang="zh-CN" altLang="en-US" sz="2400" dirty="0">
                <a:solidFill>
                  <a:srgbClr val="FF0000"/>
                </a:solidFill>
              </a:rPr>
              <a:t>损失</a:t>
            </a:r>
            <a:r>
              <a:rPr lang="zh-CN" altLang="en-US" sz="2400" dirty="0"/>
              <a:t>：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hinge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(z)=max(0,1-z)</a:t>
            </a:r>
          </a:p>
          <a:p>
            <a:pPr marL="685800" lvl="1" indent="-514350">
              <a:lnSpc>
                <a:spcPct val="130000"/>
              </a:lnSpc>
              <a:buNone/>
            </a:pPr>
            <a:r>
              <a:rPr lang="zh-CN" altLang="en-US" dirty="0"/>
              <a:t>                       指数损失</a:t>
            </a:r>
            <a:r>
              <a:rPr lang="en-US" altLang="zh-CN" dirty="0"/>
              <a:t>: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(z)= exp(-z)</a:t>
            </a:r>
            <a:endParaRPr lang="en-US" altLang="zh-CN" dirty="0"/>
          </a:p>
          <a:p>
            <a:pPr marL="685800" lvl="1" indent="-514350">
              <a:lnSpc>
                <a:spcPct val="130000"/>
              </a:lnSpc>
              <a:buNone/>
            </a:pPr>
            <a:r>
              <a:rPr lang="en-US" altLang="zh-CN" dirty="0"/>
              <a:t>                       </a:t>
            </a:r>
            <a:r>
              <a:rPr lang="zh-CN" altLang="en-US" dirty="0"/>
              <a:t>对率损失</a:t>
            </a:r>
            <a:r>
              <a:rPr lang="en-US" altLang="zh-CN" dirty="0"/>
              <a:t>(logistic):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(z)=log(1+exp(-z))</a:t>
            </a:r>
            <a:endParaRPr lang="en-US" altLang="zh-CN" dirty="0"/>
          </a:p>
          <a:p>
            <a:pPr>
              <a:lnSpc>
                <a:spcPct val="114000"/>
              </a:lnSpc>
              <a:buNone/>
            </a:pP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软间隔（</a:t>
            </a:r>
            <a:r>
              <a:rPr lang="en-US" altLang="zh-CN" dirty="0"/>
              <a:t>Soft Margin</a:t>
            </a:r>
            <a:r>
              <a:rPr lang="zh-CN" altLang="en-US" dirty="0"/>
              <a:t>）分类器</a:t>
            </a:r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782596" y="1639461"/>
          <a:ext cx="2168053" cy="58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6" name="Equation" r:id="rId4" imgW="1041120" imgH="279360" progId="Equation.DSMT4">
                  <p:embed/>
                </p:oleObj>
              </mc:Choice>
              <mc:Fallback>
                <p:oleObj name="Equation" r:id="rId4" imgW="104112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96" y="1639461"/>
                        <a:ext cx="2168053" cy="581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308884" y="2730650"/>
          <a:ext cx="4145765" cy="1002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7" name="Equation" r:id="rId6" imgW="1777680" imgH="431640" progId="Equation.DSMT4">
                  <p:embed/>
                </p:oleObj>
              </mc:Choice>
              <mc:Fallback>
                <p:oleObj name="Equation" r:id="rId6" imgW="17776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884" y="2730650"/>
                        <a:ext cx="4145765" cy="1002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7280" y="4368800"/>
            <a:ext cx="120904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0/1</a:t>
            </a:r>
            <a:r>
              <a:rPr lang="zh-CN" altLang="en-US" b="1" dirty="0">
                <a:solidFill>
                  <a:srgbClr val="0000FF"/>
                </a:solidFill>
              </a:rPr>
              <a:t>损失</a:t>
            </a:r>
          </a:p>
        </p:txBody>
      </p:sp>
      <p:pic>
        <p:nvPicPr>
          <p:cNvPr id="194568" name="Picture 8"/>
          <p:cNvPicPr>
            <a:picLocks noChangeAspect="1" noChangeArrowheads="1"/>
          </p:cNvPicPr>
          <p:nvPr/>
        </p:nvPicPr>
        <p:blipFill>
          <a:blip r:embed="rId8" cstate="print"/>
          <a:srcRect r="2991"/>
          <a:stretch>
            <a:fillRect/>
          </a:stretch>
        </p:blipFill>
        <p:spPr bwMode="auto">
          <a:xfrm>
            <a:off x="6167120" y="1656080"/>
            <a:ext cx="5786755" cy="345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直接连接符 16"/>
          <p:cNvCxnSpPr/>
          <p:nvPr/>
        </p:nvCxnSpPr>
        <p:spPr bwMode="auto">
          <a:xfrm flipV="1">
            <a:off x="6350000" y="4348480"/>
            <a:ext cx="3058160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 flipV="1">
            <a:off x="9408160" y="4866640"/>
            <a:ext cx="2545715" cy="10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组合 24"/>
          <p:cNvGrpSpPr/>
          <p:nvPr/>
        </p:nvGrpSpPr>
        <p:grpSpPr>
          <a:xfrm>
            <a:off x="9958070" y="1743075"/>
            <a:ext cx="1783136" cy="1238250"/>
            <a:chOff x="9968230" y="1986915"/>
            <a:chExt cx="1783136" cy="1238250"/>
          </a:xfrm>
        </p:grpSpPr>
        <p:pic>
          <p:nvPicPr>
            <p:cNvPr id="194569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9968230" y="1986915"/>
              <a:ext cx="1457325" cy="1238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10365859" y="2042160"/>
              <a:ext cx="1385507" cy="115813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dirty="0"/>
                <a:t>指数损失</a:t>
              </a:r>
              <a:endParaRPr lang="en-US" altLang="zh-CN" sz="1600" dirty="0"/>
            </a:p>
            <a:p>
              <a:pPr>
                <a:lnSpc>
                  <a:spcPct val="110000"/>
                </a:lnSpc>
              </a:pPr>
              <a:r>
                <a:rPr lang="zh-CN" altLang="en-US" sz="1600" dirty="0"/>
                <a:t>对率损失</a:t>
              </a:r>
              <a:endParaRPr lang="en-US" altLang="zh-CN" sz="1600" dirty="0"/>
            </a:p>
            <a:p>
              <a:pPr>
                <a:lnSpc>
                  <a:spcPct val="110000"/>
                </a:lnSpc>
              </a:pPr>
              <a:r>
                <a:rPr lang="en-US" altLang="zh-CN" sz="1600" dirty="0"/>
                <a:t>Hinge</a:t>
              </a:r>
              <a:r>
                <a:rPr lang="zh-CN" altLang="en-US" sz="1600" dirty="0"/>
                <a:t>损失</a:t>
              </a:r>
              <a:endParaRPr lang="en-US" altLang="zh-CN" sz="1600" dirty="0"/>
            </a:p>
            <a:p>
              <a:pPr>
                <a:lnSpc>
                  <a:spcPct val="110000"/>
                </a:lnSpc>
              </a:pPr>
              <a:r>
                <a:rPr lang="en-US" altLang="zh-CN" sz="1600" dirty="0" err="1"/>
                <a:t>Huberize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损失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57673" y="1034645"/>
            <a:ext cx="7073284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altLang="zh-CN" dirty="0"/>
              <a:t>Hinge </a:t>
            </a:r>
            <a:r>
              <a:rPr lang="zh-CN" altLang="en-US" dirty="0"/>
              <a:t>损失：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松弛变量</a:t>
            </a: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软间隔</a:t>
            </a:r>
            <a:r>
              <a:rPr lang="zh-CN" altLang="en-US" dirty="0"/>
              <a:t>分类器</a:t>
            </a:r>
            <a:r>
              <a:rPr lang="en-US" altLang="zh-CN" dirty="0"/>
              <a:t>.</a:t>
            </a: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凸二次规划问题。</a:t>
            </a:r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endParaRPr lang="zh-CN" alt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5854" y="1449550"/>
            <a:ext cx="5234183" cy="415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2345427" y="2519614"/>
          <a:ext cx="3476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2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427" y="2519614"/>
                        <a:ext cx="3476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软间隔（</a:t>
            </a:r>
            <a:r>
              <a:rPr lang="en-US" altLang="zh-CN" dirty="0"/>
              <a:t>Soft Margin</a:t>
            </a:r>
            <a:r>
              <a:rPr lang="zh-CN" altLang="en-US" dirty="0"/>
              <a:t>）分类器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1547724" y="1572678"/>
          <a:ext cx="4842803" cy="787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3" name="Equation" r:id="rId6" imgW="2641320" imgH="431640" progId="Equation.DSMT4">
                  <p:embed/>
                </p:oleObj>
              </mc:Choice>
              <mc:Fallback>
                <p:oleObj name="Equation" r:id="rId6" imgW="264132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724" y="1572678"/>
                        <a:ext cx="4842803" cy="787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1971907" y="3046842"/>
          <a:ext cx="4249737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4" name="Equation" r:id="rId8" imgW="2234880" imgH="952200" progId="Equation.DSMT4">
                  <p:embed/>
                </p:oleObj>
              </mc:Choice>
              <mc:Fallback>
                <p:oleObj name="Equation" r:id="rId8" imgW="2234880" imgH="952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907" y="3046842"/>
                        <a:ext cx="4249737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48246" y="1034645"/>
            <a:ext cx="10986467" cy="52372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拉格朗日函数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固定</a:t>
            </a:r>
            <a:r>
              <a:rPr lang="en-US" altLang="zh-CN" dirty="0"/>
              <a:t>       </a:t>
            </a:r>
            <a:r>
              <a:rPr lang="zh-CN" altLang="en-US" dirty="0"/>
              <a:t>，关于参数   、 和   ，最小化    </a:t>
            </a:r>
            <a:r>
              <a:rPr lang="en-US" altLang="zh-CN" dirty="0"/>
              <a:t>              </a:t>
            </a:r>
            <a:r>
              <a:rPr lang="zh-CN" altLang="en-US" dirty="0"/>
              <a:t>，得到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最大化</a:t>
            </a:r>
            <a:r>
              <a:rPr lang="en-US" altLang="zh-CN" dirty="0"/>
              <a:t>           , </a:t>
            </a:r>
            <a:r>
              <a:rPr lang="zh-CN" altLang="en-US" dirty="0"/>
              <a:t>得到最优值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/>
              <a:t>*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3125952" y="966321"/>
          <a:ext cx="6253163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7" name="Equation" r:id="rId3" imgW="3288960" imgH="863280" progId="Equation.DSMT4">
                  <p:embed/>
                </p:oleObj>
              </mc:Choice>
              <mc:Fallback>
                <p:oleObj name="Equation" r:id="rId3" imgW="328896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952" y="966321"/>
                        <a:ext cx="6253163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7026199" y="2668633"/>
          <a:ext cx="1798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8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199" y="2668633"/>
                        <a:ext cx="1798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3996403" y="2739767"/>
          <a:ext cx="393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9" name="Equation" r:id="rId7" imgW="164880" imgH="139680" progId="Equation.DSMT4">
                  <p:embed/>
                </p:oleObj>
              </mc:Choice>
              <mc:Fallback>
                <p:oleObj name="Equation" r:id="rId7" imgW="164880" imgH="139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403" y="2739767"/>
                        <a:ext cx="3937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4498979" y="2648599"/>
          <a:ext cx="346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0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9" y="2648599"/>
                        <a:ext cx="346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5182375" y="2646345"/>
          <a:ext cx="3111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1" name="Equation" r:id="rId11" imgW="126720" imgH="203040" progId="Equation.DSMT4">
                  <p:embed/>
                </p:oleObj>
              </mc:Choice>
              <mc:Fallback>
                <p:oleObj name="Equation" r:id="rId11" imgW="12672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2375" y="2646345"/>
                        <a:ext cx="3111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9896475" y="2638203"/>
          <a:ext cx="11763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2" name="Equation" r:id="rId13" imgW="533160" imgH="228600" progId="Equation.DSMT4">
                  <p:embed/>
                </p:oleObj>
              </mc:Choice>
              <mc:Fallback>
                <p:oleObj name="Equation" r:id="rId13" imgW="53316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6475" y="2638203"/>
                        <a:ext cx="11763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9" name="Object 11"/>
          <p:cNvGraphicFramePr>
            <a:graphicFrameLocks noChangeAspect="1"/>
          </p:cNvGraphicFramePr>
          <p:nvPr/>
        </p:nvGraphicFramePr>
        <p:xfrm>
          <a:off x="1518462" y="2714035"/>
          <a:ext cx="7445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3" name="Equation" r:id="rId15" imgW="304560" imgH="164880" progId="Equation.DSMT4">
                  <p:embed/>
                </p:oleObj>
              </mc:Choice>
              <mc:Fallback>
                <p:oleObj name="Equation" r:id="rId15" imgW="30456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462" y="2714035"/>
                        <a:ext cx="7445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软间隔（</a:t>
            </a:r>
            <a:r>
              <a:rPr lang="en-US" altLang="zh-CN" dirty="0"/>
              <a:t>Soft Margin</a:t>
            </a:r>
            <a:r>
              <a:rPr lang="zh-CN" altLang="en-US" dirty="0"/>
              <a:t>）分类器</a:t>
            </a:r>
            <a:r>
              <a:rPr lang="en-US" altLang="zh-CN" dirty="0"/>
              <a:t>—</a:t>
            </a:r>
            <a:r>
              <a:rPr lang="zh-CN" altLang="en-US" dirty="0"/>
              <a:t>对偶问题</a:t>
            </a:r>
          </a:p>
        </p:txBody>
      </p:sp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341238" y="3919502"/>
          <a:ext cx="38258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4" name="Equation" r:id="rId17" imgW="1815840" imgH="291960" progId="Equation.DSMT4">
                  <p:embed/>
                </p:oleObj>
              </mc:Choice>
              <mc:Fallback>
                <p:oleObj name="Equation" r:id="rId17" imgW="181584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38" y="3919502"/>
                        <a:ext cx="38258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1" name="Object 13"/>
          <p:cNvGraphicFramePr>
            <a:graphicFrameLocks noChangeAspect="1"/>
          </p:cNvGraphicFramePr>
          <p:nvPr/>
        </p:nvGraphicFramePr>
        <p:xfrm>
          <a:off x="4761578" y="3215684"/>
          <a:ext cx="43624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5" name="Equation" r:id="rId19" imgW="2323800" imgH="431640" progId="Equation.DSMT4">
                  <p:embed/>
                </p:oleObj>
              </mc:Choice>
              <mc:Fallback>
                <p:oleObj name="Equation" r:id="rId19" imgW="2323800" imgH="431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578" y="3215684"/>
                        <a:ext cx="43624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2" name="Object 14"/>
          <p:cNvGraphicFramePr>
            <a:graphicFrameLocks noChangeAspect="1"/>
          </p:cNvGraphicFramePr>
          <p:nvPr/>
        </p:nvGraphicFramePr>
        <p:xfrm>
          <a:off x="4730381" y="3894581"/>
          <a:ext cx="35163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6" name="Equation" r:id="rId21" imgW="1955520" imgH="431640" progId="Equation.DSMT4">
                  <p:embed/>
                </p:oleObj>
              </mc:Choice>
              <mc:Fallback>
                <p:oleObj name="Equation" r:id="rId21" imgW="1955520" imgH="431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381" y="3894581"/>
                        <a:ext cx="35163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3" name="Object 15"/>
          <p:cNvGraphicFramePr>
            <a:graphicFrameLocks noChangeAspect="1"/>
          </p:cNvGraphicFramePr>
          <p:nvPr/>
        </p:nvGraphicFramePr>
        <p:xfrm>
          <a:off x="4786425" y="4642108"/>
          <a:ext cx="4102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7" name="Equation" r:id="rId23" imgW="2184120" imgH="431640" progId="Equation.DSMT4">
                  <p:embed/>
                </p:oleObj>
              </mc:Choice>
              <mc:Fallback>
                <p:oleObj name="Equation" r:id="rId23" imgW="2184120" imgH="4316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425" y="4642108"/>
                        <a:ext cx="41021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4" name="Object 16"/>
          <p:cNvGraphicFramePr>
            <a:graphicFrameLocks noChangeAspect="1"/>
          </p:cNvGraphicFramePr>
          <p:nvPr/>
        </p:nvGraphicFramePr>
        <p:xfrm>
          <a:off x="9514139" y="3217867"/>
          <a:ext cx="17605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8" name="Equation" r:id="rId25" imgW="977760" imgH="431640" progId="Equation.DSMT4">
                  <p:embed/>
                </p:oleObj>
              </mc:Choice>
              <mc:Fallback>
                <p:oleObj name="Equation" r:id="rId25" imgW="977760" imgH="431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4139" y="3217867"/>
                        <a:ext cx="1760538" cy="777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25" name="Object 17"/>
          <p:cNvGraphicFramePr>
            <a:graphicFrameLocks noChangeAspect="1"/>
          </p:cNvGraphicFramePr>
          <p:nvPr/>
        </p:nvGraphicFramePr>
        <p:xfrm>
          <a:off x="2966890" y="5421683"/>
          <a:ext cx="46958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9" name="Equation" r:id="rId27" imgW="2501640" imgH="444240" progId="Equation.DSMT4">
                  <p:embed/>
                </p:oleObj>
              </mc:Choice>
              <mc:Fallback>
                <p:oleObj name="Equation" r:id="rId27" imgW="2501640" imgH="4442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890" y="5421683"/>
                        <a:ext cx="46958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左大括号 21"/>
          <p:cNvSpPr/>
          <p:nvPr/>
        </p:nvSpPr>
        <p:spPr bwMode="auto">
          <a:xfrm>
            <a:off x="4380606" y="3285460"/>
            <a:ext cx="340241" cy="2009554"/>
          </a:xfrm>
          <a:prstGeom prst="leftBrace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9090834" y="3455582"/>
            <a:ext cx="350874" cy="255182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右弧形箭头 33"/>
          <p:cNvSpPr/>
          <p:nvPr/>
        </p:nvSpPr>
        <p:spPr bwMode="auto">
          <a:xfrm>
            <a:off x="11284023" y="3870252"/>
            <a:ext cx="507484" cy="1956390"/>
          </a:xfrm>
          <a:prstGeom prst="curvedLef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6626" name="Object 18"/>
          <p:cNvGraphicFramePr>
            <a:graphicFrameLocks noChangeAspect="1"/>
          </p:cNvGraphicFramePr>
          <p:nvPr/>
        </p:nvGraphicFramePr>
        <p:xfrm>
          <a:off x="1914673" y="6235480"/>
          <a:ext cx="11763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0" name="Equation" r:id="rId29" imgW="533160" imgH="228600" progId="Equation.DSMT4">
                  <p:embed/>
                </p:oleObj>
              </mc:Choice>
              <mc:Fallback>
                <p:oleObj name="Equation" r:id="rId29" imgW="53316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73" y="6235480"/>
                        <a:ext cx="11763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软间隔（</a:t>
            </a:r>
            <a:r>
              <a:rPr lang="en-US" altLang="zh-CN" dirty="0"/>
              <a:t>Soft Margin</a:t>
            </a:r>
            <a:r>
              <a:rPr lang="zh-CN" altLang="en-US" dirty="0"/>
              <a:t>）分类器</a:t>
            </a:r>
            <a:r>
              <a:rPr lang="en-US" altLang="zh-CN" dirty="0"/>
              <a:t>—</a:t>
            </a:r>
            <a:r>
              <a:rPr lang="zh-CN" altLang="en-US" dirty="0"/>
              <a:t>对偶问题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9073" y="956381"/>
            <a:ext cx="10542457" cy="5237271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对偶问题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dirty="0"/>
              <a:t>假设                     是对偶问题的最优解，原问题的解是</a:t>
            </a:r>
            <a:r>
              <a:rPr lang="en-US" altLang="zh-CN" sz="3200" dirty="0"/>
              <a:t>?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分类超平面是？分类决策函数是？</a:t>
            </a:r>
            <a:endParaRPr lang="en-US" altLang="zh-CN" sz="3200" dirty="0"/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3061994" y="862272"/>
          <a:ext cx="4657243" cy="2317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0" name="Equation" r:id="rId3" imgW="2260440" imgH="1130040" progId="Equation.DSMT4">
                  <p:embed/>
                </p:oleObj>
              </mc:Choice>
              <mc:Fallback>
                <p:oleObj name="Equation" r:id="rId3" imgW="2260440" imgH="1130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994" y="862272"/>
                        <a:ext cx="4657243" cy="2317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1831053" y="3147497"/>
          <a:ext cx="21034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1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053" y="3147497"/>
                        <a:ext cx="21034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非线性可分</a:t>
            </a:r>
            <a:r>
              <a:rPr lang="en-US" altLang="zh-CN" dirty="0"/>
              <a:t> SVM (</a:t>
            </a:r>
            <a:r>
              <a:rPr lang="zh-CN" altLang="en-US" dirty="0"/>
              <a:t>对偶问题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7929" y="801279"/>
            <a:ext cx="10542457" cy="55837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输入： 训练数据集</a:t>
            </a:r>
            <a:r>
              <a:rPr lang="en-US" altLang="zh-CN" sz="2400" dirty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输出 </a:t>
            </a:r>
            <a:r>
              <a:rPr lang="en-US" altLang="zh-CN" sz="2400" dirty="0"/>
              <a:t>:  </a:t>
            </a:r>
            <a:r>
              <a:rPr lang="zh-CN" altLang="en-US" sz="2400" dirty="0"/>
              <a:t>分类超平面与分类决策函数</a:t>
            </a:r>
            <a:r>
              <a:rPr lang="en-US" altLang="zh-CN" sz="2400" dirty="0"/>
              <a:t>.	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选择参数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/>
              <a:t> </a:t>
            </a:r>
            <a:r>
              <a:rPr lang="zh-CN" altLang="en-US" dirty="0"/>
              <a:t>，并求解对偶问题，得最优解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 求解最优的           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分类超平面</a:t>
            </a:r>
            <a:r>
              <a:rPr lang="en-US" altLang="zh-CN" dirty="0"/>
              <a:t>:                     , </a:t>
            </a:r>
            <a:r>
              <a:rPr lang="zh-CN" altLang="en-US" dirty="0"/>
              <a:t>判别函数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3869297" y="822728"/>
          <a:ext cx="3261970" cy="49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4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297" y="822728"/>
                        <a:ext cx="3261970" cy="499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6941258" y="1727448"/>
          <a:ext cx="21034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5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258" y="1727448"/>
                        <a:ext cx="21034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775096" y="2201217"/>
          <a:ext cx="4484171" cy="214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6" name="Equation" r:id="rId7" imgW="2349360" imgH="1130040" progId="Equation.DSMT4">
                  <p:embed/>
                </p:oleObj>
              </mc:Choice>
              <mc:Fallback>
                <p:oleObj name="Equation" r:id="rId7" imgW="2349360" imgH="1130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096" y="2201217"/>
                        <a:ext cx="4484171" cy="2146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2950992" y="4361102"/>
          <a:ext cx="923974" cy="35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7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992" y="4361102"/>
                        <a:ext cx="923974" cy="351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9273759" y="4274349"/>
          <a:ext cx="1341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8" name="Equation" r:id="rId11" imgW="685800" imgH="253800" progId="Equation.DSMT4">
                  <p:embed/>
                </p:oleObj>
              </mc:Choice>
              <mc:Fallback>
                <p:oleObj name="Equation" r:id="rId11" imgW="68580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3759" y="4274349"/>
                        <a:ext cx="1341438" cy="4953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4152205" y="4138185"/>
          <a:ext cx="4774431" cy="77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9" name="Equation" r:id="rId13" imgW="2666880" imgH="431640" progId="Equation.DSMT4">
                  <p:embed/>
                </p:oleObj>
              </mc:Choice>
              <mc:Fallback>
                <p:oleObj name="Equation" r:id="rId13" imgW="266688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205" y="4138185"/>
                        <a:ext cx="4774431" cy="77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/>
        </p:nvGraphicFramePr>
        <p:xfrm>
          <a:off x="2954300" y="5302510"/>
          <a:ext cx="18034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0" name="Equation" r:id="rId15" imgW="1091880" imgH="279360" progId="Equation.DSMT4">
                  <p:embed/>
                </p:oleObj>
              </mc:Choice>
              <mc:Fallback>
                <p:oleObj name="Equation" r:id="rId15" imgW="109188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00" y="5302510"/>
                        <a:ext cx="18034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8" name="Object 10"/>
          <p:cNvGraphicFramePr>
            <a:graphicFrameLocks noChangeAspect="1"/>
          </p:cNvGraphicFramePr>
          <p:nvPr/>
        </p:nvGraphicFramePr>
        <p:xfrm>
          <a:off x="6401304" y="5228321"/>
          <a:ext cx="28241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1" name="Equation" r:id="rId17" imgW="1523880" imgH="279360" progId="Equation.DSMT4">
                  <p:embed/>
                </p:oleObj>
              </mc:Choice>
              <mc:Fallback>
                <p:oleObj name="Equation" r:id="rId17" imgW="152388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304" y="5228321"/>
                        <a:ext cx="28241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</a:t>
            </a:r>
            <a:r>
              <a:rPr lang="zh-CN" altLang="en-US" dirty="0"/>
              <a:t>：支持向量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99075" y="864960"/>
            <a:ext cx="10542457" cy="52372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支持向量：                       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KKT</a:t>
            </a:r>
            <a:r>
              <a:rPr lang="zh-CN" altLang="en-US" sz="2400" dirty="0">
                <a:solidFill>
                  <a:srgbClr val="FF0000"/>
                </a:solidFill>
              </a:rPr>
              <a:t>对偶互补条件：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如果</a:t>
            </a:r>
            <a:r>
              <a:rPr lang="en-US" altLang="zh-CN" sz="2400" dirty="0">
                <a:solidFill>
                  <a:schemeClr val="tx1"/>
                </a:solidFill>
              </a:rPr>
              <a:t>          ,</a:t>
            </a:r>
          </a:p>
          <a:p>
            <a:pPr>
              <a:lnSpc>
                <a:spcPct val="12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如果</a:t>
            </a:r>
            <a:r>
              <a:rPr lang="en-US" altLang="zh-CN" sz="2400" dirty="0">
                <a:solidFill>
                  <a:schemeClr val="tx1"/>
                </a:solidFill>
              </a:rPr>
              <a:t>              ,                         .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如果</a:t>
            </a:r>
            <a:r>
              <a:rPr lang="en-US" altLang="zh-CN" sz="2400" dirty="0">
                <a:solidFill>
                  <a:schemeClr val="tx1"/>
                </a:solidFill>
              </a:rPr>
              <a:t>          ,                           .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2554560" y="869892"/>
          <a:ext cx="877500" cy="48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5" name="Equation" r:id="rId3" imgW="431640" imgH="241200" progId="Equation.DSMT4">
                  <p:embed/>
                </p:oleObj>
              </mc:Choice>
              <mc:Fallback>
                <p:oleObj name="Equation" r:id="rId3" imgW="43164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560" y="869892"/>
                        <a:ext cx="877500" cy="489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3685267" y="1750696"/>
          <a:ext cx="1551103" cy="44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6" name="Equation" r:id="rId5" imgW="838080" imgH="241200" progId="Equation.DSMT4">
                  <p:embed/>
                </p:oleObj>
              </mc:Choice>
              <mc:Fallback>
                <p:oleObj name="Equation" r:id="rId5" imgW="8380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267" y="1750696"/>
                        <a:ext cx="1551103" cy="4459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5562748" y="1713705"/>
          <a:ext cx="1146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7" name="Equation" r:id="rId7" imgW="545760" imgH="241200" progId="Equation.DSMT4">
                  <p:embed/>
                </p:oleObj>
              </mc:Choice>
              <mc:Fallback>
                <p:oleObj name="Equation" r:id="rId7" imgW="5457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748" y="1713705"/>
                        <a:ext cx="1146175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1139992" y="2389660"/>
          <a:ext cx="47513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8" name="Equation" r:id="rId9" imgW="2654280" imgH="355320" progId="Equation.DSMT4">
                  <p:embed/>
                </p:oleObj>
              </mc:Choice>
              <mc:Fallback>
                <p:oleObj name="Equation" r:id="rId9" imgW="265428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992" y="2389660"/>
                        <a:ext cx="47513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Object 9"/>
          <p:cNvGraphicFramePr>
            <a:graphicFrameLocks noChangeAspect="1"/>
          </p:cNvGraphicFramePr>
          <p:nvPr/>
        </p:nvGraphicFramePr>
        <p:xfrm>
          <a:off x="1651850" y="3143937"/>
          <a:ext cx="811002" cy="45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9" name="Equation" r:id="rId11" imgW="431640" imgH="241200" progId="Equation.DSMT4">
                  <p:embed/>
                </p:oleObj>
              </mc:Choice>
              <mc:Fallback>
                <p:oleObj name="Equation" r:id="rId11" imgW="43164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850" y="3143937"/>
                        <a:ext cx="811002" cy="452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2759556" y="3080932"/>
          <a:ext cx="2174498" cy="54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0" name="Equation" r:id="rId13" imgW="1307880" imgH="330120" progId="Equation.DSMT4">
                  <p:embed/>
                </p:oleObj>
              </mc:Choice>
              <mc:Fallback>
                <p:oleObj name="Equation" r:id="rId13" imgW="1307880" imgH="330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556" y="3080932"/>
                        <a:ext cx="2174498" cy="549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9" name="Object 11"/>
          <p:cNvGraphicFramePr>
            <a:graphicFrameLocks noChangeAspect="1"/>
          </p:cNvGraphicFramePr>
          <p:nvPr/>
        </p:nvGraphicFramePr>
        <p:xfrm>
          <a:off x="1646216" y="4014393"/>
          <a:ext cx="1252309" cy="43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1" name="Equation" r:id="rId15" imgW="685800" imgH="241200" progId="Equation.DSMT4">
                  <p:embed/>
                </p:oleObj>
              </mc:Choice>
              <mc:Fallback>
                <p:oleObj name="Equation" r:id="rId15" imgW="68580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16" y="4014393"/>
                        <a:ext cx="1252309" cy="439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0" name="Object 12"/>
          <p:cNvGraphicFramePr>
            <a:graphicFrameLocks noChangeAspect="1"/>
          </p:cNvGraphicFramePr>
          <p:nvPr/>
        </p:nvGraphicFramePr>
        <p:xfrm>
          <a:off x="1630662" y="4884346"/>
          <a:ext cx="829624" cy="42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2" name="Equation" r:id="rId17" imgW="469800" imgH="241200" progId="Equation.DSMT4">
                  <p:embed/>
                </p:oleObj>
              </mc:Choice>
              <mc:Fallback>
                <p:oleObj name="Equation" r:id="rId17" imgW="469800" imgH="241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662" y="4884346"/>
                        <a:ext cx="829624" cy="424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1" name="Object 13"/>
          <p:cNvGraphicFramePr>
            <a:graphicFrameLocks noChangeAspect="1"/>
          </p:cNvGraphicFramePr>
          <p:nvPr/>
        </p:nvGraphicFramePr>
        <p:xfrm>
          <a:off x="3021953" y="3961463"/>
          <a:ext cx="2110066" cy="53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3" name="Equation" r:id="rId19" imgW="1307880" imgH="330120" progId="Equation.DSMT4">
                  <p:embed/>
                </p:oleObj>
              </mc:Choice>
              <mc:Fallback>
                <p:oleObj name="Equation" r:id="rId19" imgW="1307880" imgH="3301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953" y="3961463"/>
                        <a:ext cx="2110066" cy="533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2" name="Object 14"/>
          <p:cNvGraphicFramePr>
            <a:graphicFrameLocks noChangeAspect="1"/>
          </p:cNvGraphicFramePr>
          <p:nvPr/>
        </p:nvGraphicFramePr>
        <p:xfrm>
          <a:off x="2656264" y="4779049"/>
          <a:ext cx="23415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4" name="Equation" r:id="rId21" imgW="1307880" imgH="330120" progId="Equation.DSMT4">
                  <p:embed/>
                </p:oleObj>
              </mc:Choice>
              <mc:Fallback>
                <p:oleObj name="Equation" r:id="rId21" imgW="1307880" imgH="3301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264" y="4779049"/>
                        <a:ext cx="23415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169102" y="5462736"/>
          <a:ext cx="1252537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5" name="Equation" r:id="rId23" imgW="698400" imgH="685800" progId="Equation.DSMT4">
                  <p:embed/>
                </p:oleObj>
              </mc:Choice>
              <mc:Fallback>
                <p:oleObj name="Equation" r:id="rId23" imgW="698400" imgH="685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102" y="5462736"/>
                        <a:ext cx="1252537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44" name="Object 16"/>
          <p:cNvGraphicFramePr>
            <a:graphicFrameLocks noChangeAspect="1"/>
          </p:cNvGraphicFramePr>
          <p:nvPr/>
        </p:nvGraphicFramePr>
        <p:xfrm>
          <a:off x="7465717" y="1452083"/>
          <a:ext cx="41021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6" name="Equation" r:id="rId25" imgW="2184120" imgH="431640" progId="Equation.DSMT4">
                  <p:embed/>
                </p:oleObj>
              </mc:Choice>
              <mc:Fallback>
                <p:oleObj name="Equation" r:id="rId25" imgW="2184120" imgH="431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717" y="1452083"/>
                        <a:ext cx="4102100" cy="8064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 descr="SVM例子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177516" y="2434781"/>
            <a:ext cx="5433866" cy="431861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02" name="Picture 2" descr="查看源图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558" y="1139546"/>
            <a:ext cx="10086680" cy="4064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</a:t>
            </a:r>
            <a:r>
              <a:rPr lang="en-US" altLang="zh-CN" dirty="0"/>
              <a:t> C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68" y="1775709"/>
            <a:ext cx="4125961" cy="3814386"/>
          </a:xfrm>
          <a:prstGeom prst="rect">
            <a:avLst/>
          </a:prstGeom>
        </p:spPr>
      </p:pic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9792" y="1717791"/>
            <a:ext cx="4237841" cy="39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手写数字识别实验</a:t>
            </a:r>
            <a:r>
              <a:rPr lang="en-US" altLang="zh-CN" dirty="0"/>
              <a:t> – </a:t>
            </a:r>
            <a:r>
              <a:rPr lang="en-US" altLang="zh-CN" dirty="0" err="1"/>
              <a:t>KL+linear</a:t>
            </a:r>
            <a:r>
              <a:rPr lang="en-US" altLang="zh-CN" dirty="0"/>
              <a:t>-SVM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087296" y="5300371"/>
            <a:ext cx="3983311" cy="1333893"/>
          </a:xfrm>
        </p:spPr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类 准确率：</a:t>
            </a:r>
            <a:r>
              <a:rPr lang="en-US" altLang="zh-CN" dirty="0"/>
              <a:t>0.98209820</a:t>
            </a:r>
            <a:endParaRPr lang="zh-CN" altLang="en-US" dirty="0"/>
          </a:p>
        </p:txBody>
      </p:sp>
      <p:sp>
        <p:nvSpPr>
          <p:cNvPr id="207874" name="AutoShape 2" descr="data:image/png;base64,iVBORw0KGgoAAAANSUhEUgAAAYQAAAD8CAYAAAB3u9PLAAAABHNCSVQICAgIfAhkiAAAAAlwSFlzAAALEgAACxIB0t1+/AAAIABJREFUeJzt3Xl4VdW5x/HvK4ogogHhUgQEB6qiRZAUadW2ThWnojiBI4hSHLhixZZStQ5FQUVFRSsIBZWKekVlqoggMihIkNmhImKBokQR0FYEwnv/WDtyjIGckJPsM/w+z3MeztlD8jshZ7/Ze629lrk7IiIiu8UdQERE0oMKgoiIACoIIiISUUEQERFABUFERCIqCCIiAqggiIhIRAVBREQAFQQREYnsHneA8qhXr543a9Ys7hgiIhll3rx5n7t7/bK2y6iC0KxZMwoKCuKOISKSUczsk2S20yUjEREBVBBERCSigiAiIoAKgoiIRFQQREQEUEEQEZGICoKIiAAqCCIiaW3dOrj+etiwofK/lwqCiEiaGjsWjjgCHn0UZsyo/O+ngiAikmbWrYNLL4UOHaBBA5g7F848s/K/rwqCiEgaGTcOjjwSRo+GP/8Z3n4bWrWqmu+dUWMZiYhkqy+/hF694MknoWVLmDABWreu2gw6QxARidmECeGsYNQouOWWcImoqosBqCCIiMRm/Xro0iW0D+y3X7g8dMcdUL16PHlUEEREYjBxYuhB9PTTcPPNUFAARx8dbyYVBBGRKrR+PVxxBZxxBtSpA3PmwJ13xndWkEgFQUSkirzySmgrePJJ6NsX5s2DNm3iTrVdUgXBzNqb2QdmtszM+pSyvo6ZvWhmi8zsbTM7MlpeI3q90MyWmtntCfvcZmarzWxB9Dg9dW9LRCR9bNgA3brBaafBvvvC7NnQrx/suWfcyb6vzIJgZtWAwcBpQAugs5m1KLFZX2CBu7cELgMGRcu/BU5096OAVkB7M2uXsN8D7t4qekys4HsREUk7kyaFs4IRI+CPf4R33oH8/LhTlS6ZM4S2wDJ3X+7um4HRQIcS27QApgK4+/tAMzNr4MHX0TZ7RA9PTXQRkfS1cSNcdRW0bw+1a8Nbb8Fdd6XfWUGiZApCI2BlwutV0bJEC4GOAGbWFmgKNI5eVzOzBcBaYLK7z0nYr2d0mWm4mdXZxfcgIpJWXn01nBUMHw5/+EM4K2jbNu5UZUtVo3J/IC868PcE5gNFAO5e5O6tCAWibXH7AvAYcBDhUtIaYGBpX9jMuptZgZkVFBYWpiiuiEjqbdwI3bvDqadCrVrw5pvQvz/UqBF3suQkUxBWA00SXjeOln3H3Te6e9fowH8ZUB9YXmKb9cDrQPvo9WdRsdgGDCVcmvoBdx/i7vnunl+/fv0k35aISNX56iu4/3447DAYNgx+/3uYPx+OOSbuZOWTTEGYCzQ3swPNrDrQCRibuIGZ5UXrAK4Eprv7RjOrb2Z50TY1gVOA96PXDRO+xDnAkoq9FRGRqlVYGIaaOOAAuPHGUBBmzYIBAzLnrCBRmYPbuftWM7sOmARUA4a7+1Iz6xGt/ytwODDSzBxYCnSLdm8YLa9GKD7Pufv4aN09ZtaK0Mi8Avht6t6WiEjlWbECBg4MZwObNsE554S2gkxoJ9gZc8+cTj/5+fleUFAQdwwRyVGLF8M998Azz8Buu4U5C266KZwZpDMzm+fuZXZ21fDXIiJlmDkzNA5PmBAai3v1Co/GjeNOlloqCCIipdi2LRSAAQNCu0C9emHMoWuugbp1405XOVQQREQSbNkSZisbMACWLoWmTeHhh8OAdHvtFXe6yqWCICIC/Oc/oZF44ED417/CjWVPPw0XXAB77BF3uqqhgiAiOe2LL2DwYHjoofD8uOPg0Ufh9NPBLO50VUsFQURy0sqV8MADMGRIODs466zQdfTYY+NOFh8VBBHJCe6wbBm89loYa2jChNBwfNFF4c7iI48s+2tkOxUEEclahYUwdSpMnhwKwSefhOVNm4beQr16QbNmsUZMKyoIIpI1vvkGZswIB//XXgvjCQHk5cGJJ4ZLQqecAgcfnHvtA8lQQRCRjFVUFA76r70WzgJmzYJvvw29go49Fv7yl1AA2rSBatXiTpv+VBBEJKMsX769AEydCuvWheUtW8J118HJJ8Pxx4c7iqV8VBBEJK198QW8/vr2doDl0cD6jRtDhw6hAJx0EjRoEG/ObKCCICJpadmyMLT0s8+GHkL77AMnnAA33BAuA/34x2oHSDUVBBFJK59+CnfcAUOHQvXq0Lt3GF76pz+F3XXEqlT68YpIWtiwAe69N9wstnlzmKD+llugYcOy95XUUEEQkVht2hSGirjrrtBecOGFoXfQIYfEnSz3JDOFpohIyhUVwYgRcOihYfrJo4+GgoIw0qiKQTxUEESkSrnD2LFw1FHQtSv8z/9sH06iTZu40+U2FQQRqTIzZ4Z7BDp0CPMOPP88vP126DYq8VNBEJFKt3hxGE30+OPDfQSPPw5LlsB556nraDpRQRCRSvPJJ3D55eHy0IwZcPfd4f6C7t1zZ9KZTKJeRiKScoWF0K8fPPZYOAPo3Rv69MneuYizhQqCiKTM11/D/ffDffeFSWe6doXbbgvDTEj6U0EQkQpzD2cDt98Oa9eGO4v79YPDD487mZSHCoKIVNgdd4QzgV/+El5+Gdq1izuR7AoVBBGpkOefD8XgssvCjWbqNZS51MtIRHbZvHmhF9HPfx4mq1cxyGwqCCKyS/79b/jNb6B+fRgzBvbcM+5EUlG6ZCQi5fbNN3D22WGE0lmzNDlNtlBBEJFycYcrroC5c+HFF8NNZ5IddMlIRMqlX78wIuldd4WzBMkeKggikrQxY8KkNRdfHO48luyigiAiSZk/Hy69FI45Bp54Qj2KspEKgoiU6dNPQ4+iunXhpZegRo24E0llUKOyiOzUpk1hKIp168J8Bj/6UdyJpLIkdYZgZu3N7AMzW2ZmP7hyaGZ1zOxFM1tkZm+b2ZHR8hrR64VmttTMbk/Yp66ZTTazD6N/66TubYlIKriHye5nz4Ynn4TWreNOJJWpzIJgZtWAwcBpQAugs5m1KLFZX2CBu7cELgMGRcu/BU5096OAVkB7Myse5aQPMMXdmwNTotcikkYGDICnnw5jFZ17btxppLIlc4bQFljm7svdfTMwGuhQYpsWwFQAd38faGZmDTz4Otpmj+jh0esOwMjo+UhAHdhE0sjLL0PfvtCpE9x8c9xppCokUxAaASsTXq+KliVaCHQEMLO2QFOgcfS6mpktANYCk919TrRPA3dfEz3/FCj1Xkcz625mBWZWUFhYmERcEamoRYtC19L8fBg+XD2KckWqehn1B/KiA39PYD5QBODuRe7eilAg2ha3LyRyd2f7mUPJdUPcPd/d8+vXr5+iuCKyI2vXhvmP8/JCj6KaNeNOJFUlmV5Gq4EmCa8bR8u+4+4bga4AZmbAx8DyEtusN7PXgfbAEuAzM2vo7mvMrCHhDEJEYvTtt9CxY5gCc8YM2H//uBNJVUrmDGEu0NzMDjSz6kAnYGziBmaWF60DuBKY7u4bzay+meVF29QETgHej7YbC1wePb8ceLlib0VEKsIdevQIg9WNGAFt2sSdSKpamWcI7r7VzK4DJgHVgOHuvtTMekTr/wocDow0MweWAt2i3RtGy6sRis9z7j4+WtcfeM7MugGfABek8H2JSDkNHBgKwZ//DBfo05iTLFy+zwz5+fleUFAQdwyRrDN+fLgT+bzzwsB1u2kMg6xiZvPcPb+s7fTfLpLjliyBzp3DTWcjRqgY5DL914vksM8/D2cGtWuH+w722ivuRBInjWUkkqM2bw53H69ZA2+8AY0bx51I4qaCIJKD3OGaa2D6dPj736Ft27gTSTrQJSORHDRoEAwbFoak6Nw57jSSLlQQRHLMP/4BN94YhrS+/fayt5fcoYIgkkPeey8MVteyJTz1lHoUyffp10EkR3zxRRijqGZNGDsWatWKO5GkGzUqi+SALVvCTWerVsG0adCkSZm7SA5SQRDJcu7Qs2coBE89Be3albmL5ChdMhLJcoMHw+OPQ58+cMklcaeRdKaCIJLFJk+GXr2gQwfo1y/uNJLuVBBEstQHH8D558MRR4R5kdWjSMqiXxGRLLRuXehRVL166FG0995xJ5JMoEZlkSyzZUuYz+CTT2DqVGjaNO5EkilUEESyzA03wJQp8Le/wbHHxp1GMokuGYlkkcceC72KeveGLl3iTiOZRgVBJEtMnRruNzjzTOjfP+40kolUEESywIcfhjuRDzsMRo2CatXiTiSZSAVBJMOtXx96FO22W+hRtM8+cSeSTKVGZZEMtnUrXHghLF8Or70GBx0UdyLJZCoIIhmsd2949VV44gn4xS/iTiOZTpeMRDLU0KFh5rNevaBbt7jTSDZQQRDJQNOmhTmR27eHe++NO41kCxUEkQzz0Udw7rnQvDmMHg2768KvpIgKgkgG2bgx9CiC0KNo333jzSPZRX9biGSIoiLo3Dncc/Dqq3DIIXEnkmyjgiCSIX7/e5g4Ef76VzjhhLjTSDbSJSORDDB8ONx/fxia4re/jTuNZCsVBJE0N2MG9OgBp5wSioJIZVFBEEljH38MHTvCgQfCs8+qR5FULhUEkTT11Vfwm9+E4SnGjYM6deJOJNlOf2+IpIktW2D+fJg5MzxmzIAvv4RXXoEf/zjudJILVBBEYrJxI7z11vYCMGcOfPNNWHfwwXDGGXDRRXDyyfHmlNyRVEEws/bAIKAa8IS79y+xvg4wHDgY2ARc4e5LzKwJ8CTQAHBgiLsPiva5DbgKKIy+TF93n1jhdySSplav3n7wnzkTFi2CbdvC3AWtW0P37nDccWHay4YN404ruajMgmBm1YDBwCnAKmCumY1193cTNusLLHD3c8zssGj7k4CtwI3u/o6Z1QbmmdnkhH0fcPf7UvmGRNLBtm3w7rvhwD9rVvh3xYqwrlYt+NnP4NZbQwE45hjYe+9Y44oAyZ0htAWWuftyADMbDXQAEgtCC6A/gLu/b2bNzKyBu68B1kTLvzKz94BGJfYVyXibNkFBwfa//mfNChPXAPzoR+HA36tX+Peoo9RbSNJTMr+WjYCVCa9XAceU2GYh0BGYYWZtgaZAY+Cz4g3MrBnQGpiTsF9PM7sMKCCcSXxZzvwilcodNmyANWvg3/8Oj9Ker1wZGoUBDj8czj8/HPyPOy50GTWL932IJCNVf6f0BwaZ2QJgMTAfKCpeaWZ7Ay8Avdx9Y7T4MeBOQtvCncBA4IqSX9jMugPdAQ444IAUxZVc5x4adRMP7js62Bc39CaqXTtc599/f2jXDi64IFwG+vnPoV69qn8/IqmQTEFYDTRJeN04Wvad6CDfFcDMDPgYKL7EtAehGIxy9zEJ+ySePQwFxpf2zd19CDAEID8/35PIK1KqZcvg+uvhn/8MB/r//veH29SqBY0ahYN927bhgF984C9+3rBhKAgi2SaZgjAXaG5mBxIKQSfgosQNzCwP+K+7bwauBKa7+8aoOAwD3nP3+0vs0zBqYwA4B1hSsbcismOvvx7mEDCDX//6+wf4xOc60EsuK7MguPtWM7sOmETodjrc3ZeaWY9o/V+Bw4GRZubAUqB4Qr9jgUuBxdHlJNjevfQeM2tFuGS0AtCQXVIphgyBa68NE8qMGxf6+IvID5l75lyFyc/P94KCgrhjSIbYujVMQj9oUJhqcvRoTSgjucnM5rl7flnbaSwjyUobNoSZxYonoR83TsVApCzqDS1Z56OPQjH48MMwmYzmDxBJjgqCZJXp08Nw0du2hWkmNbOYSPJ0yUiyxrBhYSC4evXCQHEqBiLlo4IgGa+oKDQeX3kl/OpXMHt26FEkIuWjS0aS0TZuDENET5gA110HDzygcYJEdpU+OpKxVqwIjcfvvQeDB8M118SdSCSzqSBIRpo5E845J9xr8MormkRGJBXUhiAZZ+RIOOmkMMfw7NkqBiKpooIgGaOoCP7wB+jSJQwrPXs2HHpo3KlEsocuGUlG+PpruPhiGDs23Gj28MOwxx5xpxLJLioIUiHvvx96+DRtCgcdFB55ean9Hv/6V2g8XrIEHnoo9CbShDMiqaeCILts7dpw89enn35/ed2624vDQQeF0UWLnzduXL5uoW+9BWefHaaonDgRTj01te9BRLZTQZBdsm0bXH45fPklvPkm1KwJy5eHx0cfhX/feQfGjAk9gYrtvjs0a/b9gpFYNPbZZ/u2Tz8N3bqFIjJtWpiaUkQqjwqC7JIHHwzdPQcPDlNHArRq9cPttm6F1au3F4nEolFQAOvWfX/7/fYLhaFuXZg0CX75S3jhhbBcRCqX5kOQcps3LxSBM84IZwAVuZ6/fj18/PEPC8aKFeHy0MCBUL16yqKL5KRk50PQGYKUy1dfQadO0KBBGEyuoo27eXnQunV4iEi8VBCkXK65JvwFP21auKwjItlDN6ZJ0p56KjT03norHH983GlEJNVUECQpH34IV18Nv/gF3Hxz3GlEpDKoIEiZvv02tBtUrx7OEKpVizuRiFQGtSFImf74x3BPwUsvQZMmcacRkcqiMwTZqYkTw6Qz114LHTrEnUZEKpMKguzQmjVhZNGf/ATuuy/uNCJS2VQQpFTbtsGll4ZRRp99FmrUiDuRiFQ2tSFIqQYMgClTYOhQjSEkkit0hiA/8NZbcMstcMEFYXA5EckNKgjyPevXQ+fOoTfRkCGad0Akl+iSkXzHPcxGtmpVmMR+333jTiQiVUkFQb4zbBg89xzcdRe0axd3GhGparpkJAC8+y787//CSSeFiexFJPeoIAibNoWhKfbeOwxgt5t+K0Ryki4ZCb17w+LFMGECNGwYdxoRiYv+FsxxL70UpsG84QY4/fS404hInFQQctjKlXDFFXD00XD33XGnEZG4JVUQzKy9mX1gZsvMrE8p6+uY2YtmtsjM3jazI6PlTczsdTN718yWmtn1CfvUNbPJZvZh9G+d1L0tKcvWrXDxxbBlC4weDXvuGXciEYlbmQXBzKoBg4HTgBZAZzNrUWKzvsACd28JXAYMipZvBW509xZAO+DahH37AFPcvTkwJXotVaRfP5gxAx59FJo3jzuNiKSDZM4Q2gLL3H25u28GRgMlB0JuAUwFcPf3gWZm1sDd17j7O9Hyr4D3gEbRPh2AkdHzkcDZFXonkrTp0+GOO+CSS8IAdiIikFxBaASsTHi9iu0H9WILgY4AZtYWaAo0TtzAzJoBrYE50aIG7r4mev4p0KC0b25m3c2swMwKCgsLk4grO/PFF+FS0UEHhbMDEZFiqWpU7g/kmdkCoCcwHygqXmlmewMvAL3cfWPJnd3dAS/tC7v7EHfPd/f8+vXrpyhubnIPg9V99lloN6hdO+5EIpJOkrkPYTWQOHFi42jZd6KDfFcAMzPgY2B59HoPQjEY5e5jEnb7zMwauvsaM2sIrN3ldyFJeewxePllGDgQ2rSJO42IpJtkzhDmAs3N7EAzqw50AsYmbmBmedE6gCuB6e6+MSoOw4D33P3+El93LHB59Pxy4OVdfRNStrffht/9Dk47DXr1ijuNiKSjMguCu28FrgMmERqFn3P3pWbWw8x6RJsdDiwxsw8IvZGKu5ceC1wKnGhmC6JH8e1P/YFTzOxD4OTotVSCadPCGEX77w8jRmhoChEpnYXL95khPz/fCwoK4o6RUcaNg/PPh4MPhsmTQ1EQkdxiZvPcPb+s7fS3YhYbNQrOOQdatgxdTVUMRGRnVBCy1KOPhnsMjj8+zI28335xJxKRdKeCkGXcw7hE114LZ54JEyeqe6mIJEcFIYu4h8lt+vYNN5+98ALUrBl3KhHJFJoPIUsUFcHVV8PQoXDNNfDww+pNJCLlo0NGFti8OZwRDB0azg4eeUTFQETKT2cIGe6//4XzzoN//APuuQduuinuRCKSqVQQMtiGDXDWWTBzJgwZAlddFXciEclkKggZqrAQTj01zIX8zDNw4YVxJxKRTKeCkIFWroRf/xo++QTGjg3jE4mIVJQKQob58EM4+WRYvx4mTQo3nomIpIIKQgZZuDBcJioqgtdfh6OPjjuRiGQTdU7MEG++Cb/6FeyxR5gLWcVARFJNBSEDTJ4Mp5wC9eqFHkWHHRZ3IhHJRioIaW7MmDAm0SGHhGLQtGnciUQkW6kgpLERI8JcBm3ahEluGjSIO5GIZDMVhDQ1aBB07RpmOps8GerUiTuRiGQ7FYQ04w633RbmPe7YMcx4VqtW3KlEJBeo22kaWbMGrrgCXnkFunQJg9Xtrv8hEakiOkNIE2PGwE9+Am+8AYMHw/DhKgYiUrVUEGL21VfQrRucey40awbvvBPmMzCLO5mI5BoVhBi9+Sa0ahV6E/3pT+G17jEQkbioIMRgyxa49dYwDtG2beEy0V/+AtWrx51MRHKZrlJXsX/+Ey65BObOhcsvh4cegn32iTuViIjOEKqMOzz+OLRuDcuWwfPPh0tFKgYiki50hlAF1q4NDcfjx4cxif72N2jUKO5UIiLfpzOESjZ+fOhOOnkyPPhguMdAxUBE0pEKQiX5z3+gR48w53HDhjBvHlx/Peymn7iIpCkdnirB3LmhrWDIELjpJpgzB444Iu5UIiI7p4KQQlu3wp13ws9+Bps2wdSpcM89sOeecScTESmbGpVT5KOP4NJL4a234KKLwvATeXlxpxIRSZ7OECrIPYw71KoVvPsu/P3vMGqUioGIZB4VhAr4/PMwBlG3bpCfD4sWQefOcacSEdk1Kgi7aNKk0J10/Hi4916YMgUOOCDuVCIiuy6pgmBm7c3sAzNbZmZ9Sllfx8xeNLNFZva2mR2ZsG64ma01syUl9rnNzFab2YLocXrF307l++Yb6NkT2reH/fYLPYp691Z3UhHJfGUexsysGjAYOA1oAXQ2sxYlNusLLHD3lsBlwKCEdSOA9jv48g+4e6voMbG84avaO++E+Y0feSTMaFZQAEcdFXcqEZHUSObv2rbAMndf7u6bgdFAhxLbtACmArj7+0AzM2sQvZ4OrEtd5KpXVAQDBkC7drBhQ7jr+IEHoEaNuJOJiKROMgWhEbAy4fWqaFmihUBHADNrCzQFGifxtXtGl5mGm1laTiO/YgWccAL06QMdOsDixXDyyXGnEhFJvVRd+e4P5JnZAqAnMB8oKmOfx4CDgFbAGmBgaRuZWXczKzCzgsLCwhTFLZs7PPVUuCS0YAGMHAnPPQd161ZZBBGRKpXMjWmrgSYJrxtHy77j7huBrgBmZsDHwPKdfVF3/6z4uZkNBcbvYLshwBCA/Px8TyJvha1bB1dfHQrAcceFwtCsWVV8ZxGR+CRzhjAXaG5mB5pZdaATMDZxAzPLi9YBXAlMj4rEDplZw4SX5wBLdrRtVZoyBVq2DJPe3303TJumYiAiuaHMguDuW4HrgEnAe8Bz7r7UzHqYWY9os8OBJWb2AaE30vXF+5vZM8BbwKFmtsrMukWr7jGzxWa2CDgBuCFl72oXbNoEv/tdaB+oXRtmzw7tBtWqxZlKRKTqmHuVXIVJifz8fC8oKEj51120CC6+GJYsgWuvDQPS7bVXyr+NiEgszGyeu+eXtV1O3061bRvcfz/89KdQWAgTJ4Z7DFQMRCQX5exopytXQpcuYYjqs88OcxfUrx93KhGR+OTkGcKzz4aG4zlz4IknQgOyioGI5LqcKggbNoQ5Czp1gsMOg4ULw0ilZnEnExGJX84UhDfeCGcFzzwDd9wBM2bAwQfHnUpEJH3kREHo1y8MP1G9OsyaBbfcArvnbOuJiEjpcqIgHHIIXHUVzJ8PxxwTdxoRkfSUE38nX3hheIiIyI7lxBmCiIiUTQVBREQAFQQREYmoIIiICKCCICIiERUEEREBVBBERCSigiAiIkCGTZBjZoXAJ7u4ez3g8xTGqQzpnjHd80H6Z0z3fKCMqZBu+Zq6e5ljOmdUQagIMytIZsagOKV7xnTPB+mfMd3zgTKmQrrn2xFdMhIREUAFQUREIrlUEIbEHSAJ6Z4x3fNB+mdM93ygjKmQ7vlKlTNtCCIisnO5dIYgIiI7kRUFwczam9kHZrbMzPqUsv4mM1sQPZaYWZGZ1U1m3zjzmVkTM3vdzN41s6Vmdn1l5KtIxoT11cxsvpmNT7d8ZpZnZv9nZu+b2Xtm9rM0zHhD9H+8xMyeMbMaMWXc18zGmdnCKE/XZPeNM1+afVZ2+DOM1lfqZ6VC3D2jH0A14CPgIKA6sBBosZPtzwKm7sq+MeRrCBwdPa8N/DPV+SqaMWHZ74C/A+PTLR8wErgyel4dyEunjEAj4GOgZvT6OaBLHBmBvsCA6Hl9YF20bVp8VnaSL20+KzvKmLC+0j4rFX1kwxlCW2CZuy93983AaKDDTrbvDDyzi/tWaT53X+Pu70TPvwLeIxw8Uq0iP0PMrDFwBvBEJWSrUD4z2xf4BTAMwN03u/v6dMoY2R2oaWa7A3sB/44powO1zcyAvQkHs61J7htbvjT7rOzoZ1gVn5UKyYaC0AhYmfB6FTv4RTCzvYD2wAvl3TemfInrmgGtgTkpzgcVz/gg8HtgWyVkq2i+A4FC4G/RafoTZlYrnTK6+2rgPuBfwBpgg7u/GlPGR4DDCQVpMXC9u29Lct84830nDT4rO8tY2Z+VCsmGglAeZwGz3H1d3EF2oNR8ZrY34eDRy903xpJsu+9lNLMzgbXuPi/eWN8p+TPcHTgaeMzdWwP/ASrl+nc5lPwZ1iH8lXkgsD9Qy8wuiSnbqcCCKEcr4BEz2yemLKXZab40+ayUmjENPys/kA0FYTXQJOF142hZaTrx/dP08uy7qyqSDzPbg/ALPsrdx6Q4W7GKZDwW+I2ZrSCcPp9oZk+nUb5VwCp3L/5r8f8IBSLVKpLxZOBjdy909y3AGODnMWXsCozxYBmhbeOwJPeNM186fVZ2lLEqPisVE3cjRkUfhL8AlxP+uipu5DmilO32JVzLq1XefWPMZ8CTwIPp+jMssf5XVE6jcoXyATOAQ6PntwH3plNG4BhgKaHtwAiN4D3jyAg8BtwWPW9AONjVS5fPyk7ypc2CPDpNAAAAsElEQVRnZUcZS2xTKZ+VCr+/uAOk6D/pdEKvgo+AP0XLegA9ErbpAoxOZt90yQccR2igWkQ4BV0AnJ5OGUt8jUr7Ja/g/3EroCD6Ob4E1EnDjLcD7wNLgKeAPePISLjM8Srh2vcS4JKd7Zsu+dLps7Kzn2HC16i0z0pFHrpTWUREgOxoQxARkRRQQRAREUAFQUREIioIIiICqCCIiEhEBUFERAAVBBERiaggiIgIAP8PZdFvz5QqG4cAAAAASUVORK5CYII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7875" name="Picture 3" descr="C:\Users\Thinkpad\Pictures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6912" y="839499"/>
            <a:ext cx="4376963" cy="2842770"/>
          </a:xfrm>
          <a:prstGeom prst="rect">
            <a:avLst/>
          </a:prstGeom>
          <a:noFill/>
        </p:spPr>
      </p:pic>
      <p:sp>
        <p:nvSpPr>
          <p:cNvPr id="7" name="椭圆 6"/>
          <p:cNvSpPr/>
          <p:nvPr/>
        </p:nvSpPr>
        <p:spPr bwMode="auto">
          <a:xfrm>
            <a:off x="622169" y="2017336"/>
            <a:ext cx="2894029" cy="24509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569" y="3432962"/>
            <a:ext cx="7257376" cy="342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169285" y="1478604"/>
            <a:ext cx="35992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分类准确性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0885" y="3696511"/>
            <a:ext cx="309339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保留的信息量</a:t>
            </a:r>
            <a:endParaRPr lang="en-US" altLang="zh-CN" dirty="0"/>
          </a:p>
          <a:p>
            <a:r>
              <a:rPr lang="zh-CN" altLang="en-US" dirty="0"/>
              <a:t>降维后，特征维度越高，保留的信息量越多</a:t>
            </a: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658" y="766862"/>
            <a:ext cx="7378024" cy="287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 bwMode="auto">
          <a:xfrm>
            <a:off x="573932" y="2052535"/>
            <a:ext cx="4289898" cy="4863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线性分类器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852" y="1024056"/>
            <a:ext cx="9896230" cy="583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间隔 （</a:t>
            </a:r>
            <a:r>
              <a:rPr lang="en-US" altLang="zh-CN" dirty="0"/>
              <a:t>Margin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04808" y="1025219"/>
            <a:ext cx="10542457" cy="5237271"/>
          </a:xfrm>
        </p:spPr>
        <p:txBody>
          <a:bodyPr/>
          <a:lstStyle/>
          <a:p>
            <a:r>
              <a:rPr lang="en-US" altLang="zh-CN" dirty="0"/>
              <a:t>Logistic </a:t>
            </a:r>
            <a:r>
              <a:rPr lang="zh-CN" altLang="en-US" dirty="0"/>
              <a:t>回归中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越大，</a:t>
            </a:r>
            <a:r>
              <a:rPr lang="en-US" altLang="zh-CN" dirty="0"/>
              <a:t>y=1</a:t>
            </a:r>
            <a:r>
              <a:rPr lang="zh-CN" altLang="en-US" dirty="0"/>
              <a:t>的置信度越高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给定训练数据，如果当</a:t>
            </a:r>
            <a:r>
              <a:rPr lang="en-US" altLang="zh-CN" dirty="0"/>
              <a:t>y=1</a:t>
            </a:r>
            <a:r>
              <a:rPr lang="zh-CN" altLang="en-US" dirty="0"/>
              <a:t>时，            ；当</a:t>
            </a:r>
            <a:r>
              <a:rPr lang="en-US" altLang="zh-CN" dirty="0"/>
              <a:t>y=-1</a:t>
            </a:r>
            <a:r>
              <a:rPr lang="zh-CN" altLang="en-US" dirty="0"/>
              <a:t>时，</a:t>
            </a:r>
            <a:r>
              <a:rPr lang="en-US" altLang="zh-CN" dirty="0"/>
              <a:t>            </a:t>
            </a:r>
            <a:r>
              <a:rPr lang="zh-CN" altLang="en-US" dirty="0"/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dirty="0"/>
              <a:t>是一个比较好的参数。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除了概率，如何定义分类器的置信度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93457" y="1825685"/>
          <a:ext cx="3155591" cy="91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8" name="Equation" r:id="rId3" imgW="1396800" imgH="406080" progId="Equation.DSMT4">
                  <p:embed/>
                </p:oleObj>
              </mc:Choice>
              <mc:Fallback>
                <p:oleObj name="Equation" r:id="rId3" imgW="139680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457" y="1825685"/>
                        <a:ext cx="3155591" cy="917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1226793" y="3329151"/>
          <a:ext cx="646731" cy="413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793" y="3329151"/>
                        <a:ext cx="646731" cy="413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ChangeAspect="1"/>
          </p:cNvGraphicFramePr>
          <p:nvPr/>
        </p:nvGraphicFramePr>
        <p:xfrm>
          <a:off x="5329544" y="4338550"/>
          <a:ext cx="1104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0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544" y="4338550"/>
                        <a:ext cx="11049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19788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1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/>
        </p:nvGraphicFramePr>
        <p:xfrm>
          <a:off x="8250605" y="4354567"/>
          <a:ext cx="1146226" cy="37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2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605" y="4354567"/>
                        <a:ext cx="1146226" cy="374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57486" y="913260"/>
            <a:ext cx="5275714" cy="3110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间隔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将样本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分类</a:t>
            </a:r>
            <a:r>
              <a:rPr lang="en-US" altLang="zh-CN" dirty="0"/>
              <a:t> </a:t>
            </a:r>
            <a:r>
              <a:rPr lang="zh-CN" altLang="en-US" dirty="0"/>
              <a:t>哪一类？对于哪个样本的预测的置信度高？</a:t>
            </a:r>
            <a:endParaRPr lang="en-US" altLang="zh-CN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81" y="866845"/>
            <a:ext cx="5926675" cy="349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63125" y="5435125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点到分离超平面的距离反映了预测的置信度。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二分类问题</a:t>
            </a:r>
            <a:r>
              <a:rPr lang="en-US" altLang="zh-CN" dirty="0"/>
              <a:t>-</a:t>
            </a:r>
            <a:r>
              <a:rPr lang="zh-CN" altLang="en-US" dirty="0"/>
              <a:t>线性分类器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样本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线性分类器</a:t>
            </a:r>
            <a:r>
              <a:rPr lang="en-US" altLang="zh-CN" dirty="0"/>
              <a:t>:</a:t>
            </a:r>
          </a:p>
          <a:p>
            <a:pPr>
              <a:buNone/>
            </a:pPr>
            <a:endParaRPr lang="de-DE" altLang="zh-CN" dirty="0"/>
          </a:p>
          <a:p>
            <a:pPr>
              <a:buNone/>
            </a:pPr>
            <a:endParaRPr lang="de-DE" altLang="zh-CN" dirty="0"/>
          </a:p>
          <a:p>
            <a:pPr lvl="1">
              <a:buNone/>
            </a:pPr>
            <a:r>
              <a:rPr lang="en-US" altLang="zh-CN" dirty="0"/>
              <a:t> 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超平面</a:t>
            </a:r>
            <a:r>
              <a:rPr lang="en-US" altLang="zh-CN" dirty="0"/>
              <a:t>:                        .</a:t>
            </a:r>
            <a:endParaRPr lang="zh-CN" altLang="en-US" dirty="0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2110040" y="1084159"/>
          <a:ext cx="30337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4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040" y="1084159"/>
                        <a:ext cx="30337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2129067" y="2724061"/>
          <a:ext cx="38481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5" name="Equation" r:id="rId5" imgW="1320480" imgH="253800" progId="Equation.DSMT4">
                  <p:embed/>
                </p:oleObj>
              </mc:Choice>
              <mc:Fallback>
                <p:oleObj name="Equation" r:id="rId5" imgW="132048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67" y="2724061"/>
                        <a:ext cx="38481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843950" y="2465492"/>
          <a:ext cx="41814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6" name="Equation" r:id="rId7" imgW="1434960" imgH="482400" progId="Equation.DSMT4">
                  <p:embed/>
                </p:oleObj>
              </mc:Choice>
              <mc:Fallback>
                <p:oleObj name="Equation" r:id="rId7" imgW="143496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950" y="2465492"/>
                        <a:ext cx="418147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445589" y="3794694"/>
          <a:ext cx="22209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7" name="Equation" r:id="rId9" imgW="761760" imgH="203040" progId="Equation.DSMT4">
                  <p:embed/>
                </p:oleObj>
              </mc:Choice>
              <mc:Fallback>
                <p:oleObj name="Equation" r:id="rId9" imgW="7617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589" y="3794694"/>
                        <a:ext cx="22209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函数间隔</a:t>
            </a:r>
            <a:r>
              <a:rPr lang="en-US" altLang="zh-CN" dirty="0"/>
              <a:t>(Functional Margin)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01406" y="866414"/>
            <a:ext cx="10542457" cy="5237271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/>
              <a:t>对于一样训练样本              ，它到           确定的超平面的</a:t>
            </a:r>
            <a:r>
              <a:rPr lang="zh-CN" altLang="en-US" dirty="0">
                <a:solidFill>
                  <a:srgbClr val="FF0000"/>
                </a:solidFill>
              </a:rPr>
              <a:t>函数间隔</a:t>
            </a:r>
            <a:r>
              <a:rPr lang="zh-CN" altLang="en-US" dirty="0"/>
              <a:t>为：</a:t>
            </a:r>
            <a:endParaRPr lang="en-US" altLang="zh-CN" dirty="0"/>
          </a:p>
          <a:p>
            <a:pPr>
              <a:lnSpc>
                <a:spcPct val="114000"/>
              </a:lnSpc>
            </a:pP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 </a:t>
            </a:r>
            <a:r>
              <a:rPr lang="en-US" altLang="zh-CN" dirty="0"/>
              <a:t>                 </a:t>
            </a:r>
            <a:r>
              <a:rPr lang="zh-CN" altLang="en-US" dirty="0"/>
              <a:t>是一个大的正数</a:t>
            </a:r>
            <a:r>
              <a:rPr lang="en-US" altLang="zh-CN" dirty="0"/>
              <a:t>.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，</a:t>
            </a:r>
            <a:r>
              <a:rPr lang="en-US" altLang="zh-CN" dirty="0"/>
              <a:t>              </a:t>
            </a:r>
            <a:r>
              <a:rPr lang="zh-CN" altLang="en-US" dirty="0"/>
              <a:t>是一个比较小的负数</a:t>
            </a:r>
            <a:r>
              <a:rPr lang="en-US" altLang="zh-CN" dirty="0"/>
              <a:t>.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                      </a:t>
            </a:r>
            <a:r>
              <a:rPr lang="zh-CN" altLang="en-US" dirty="0"/>
              <a:t>，模型对样本的预测是正确的</a:t>
            </a:r>
            <a:r>
              <a:rPr lang="en-US" altLang="zh-CN" dirty="0"/>
              <a:t>.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大的函数间隔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确信地、正确的预测</a:t>
            </a:r>
            <a:r>
              <a:rPr lang="en-US" altLang="zh-CN" dirty="0"/>
              <a:t>.</a:t>
            </a:r>
          </a:p>
          <a:p>
            <a:pPr lvl="1">
              <a:lnSpc>
                <a:spcPct val="114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en-US" dirty="0"/>
              <a:t>对于训练数据集</a:t>
            </a:r>
            <a:r>
              <a:rPr lang="en-US" altLang="zh-CN" dirty="0"/>
              <a:t>                                  , </a:t>
            </a:r>
            <a:r>
              <a:rPr lang="zh-CN" altLang="en-US" dirty="0"/>
              <a:t>， 它的函数间隔定义为</a:t>
            </a:r>
            <a:endParaRPr lang="en-US" altLang="zh-CN" dirty="0"/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6123416" y="933002"/>
          <a:ext cx="1021178" cy="52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5" name="Equation" r:id="rId3" imgW="393480" imgH="203040" progId="Equation.DSMT4">
                  <p:embed/>
                </p:oleObj>
              </mc:Choice>
              <mc:Fallback>
                <p:oleObj name="Equation" r:id="rId3" imgW="3934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416" y="933002"/>
                        <a:ext cx="1021178" cy="526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3582474" y="838326"/>
          <a:ext cx="12525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6" name="Equation" r:id="rId5" imgW="482400" imgH="228600" progId="Equation.DSMT4">
                  <p:embed/>
                </p:oleObj>
              </mc:Choice>
              <mc:Fallback>
                <p:oleObj name="Equation" r:id="rId5" imgW="482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474" y="838326"/>
                        <a:ext cx="12525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3372661" y="1631892"/>
          <a:ext cx="28336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7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661" y="1631892"/>
                        <a:ext cx="28336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1030239" y="2481101"/>
          <a:ext cx="694514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39" y="2481101"/>
                        <a:ext cx="694514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2164535" y="2439834"/>
          <a:ext cx="1138677" cy="4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Equation" r:id="rId11" imgW="571320" imgH="203040" progId="Equation.DSMT4">
                  <p:embed/>
                </p:oleObj>
              </mc:Choice>
              <mc:Fallback>
                <p:oleObj name="Equation" r:id="rId11" imgW="57132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535" y="2439834"/>
                        <a:ext cx="1138677" cy="4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1074448" y="2940043"/>
          <a:ext cx="849766" cy="40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0" name="Equation" r:id="rId13" imgW="482400" imgH="228600" progId="Equation.DSMT4">
                  <p:embed/>
                </p:oleObj>
              </mc:Choice>
              <mc:Fallback>
                <p:oleObj name="Equation" r:id="rId13" imgW="4824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448" y="2940043"/>
                        <a:ext cx="849766" cy="401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2233625" y="2938603"/>
          <a:ext cx="11382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1" name="Equation" r:id="rId15" imgW="571320" imgH="203040" progId="Equation.DSMT4">
                  <p:embed/>
                </p:oleObj>
              </mc:Choice>
              <mc:Fallback>
                <p:oleObj name="Equation" r:id="rId15" imgW="571320" imgH="2030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25" y="2938603"/>
                        <a:ext cx="11382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1" name="Object 9"/>
          <p:cNvGraphicFramePr>
            <a:graphicFrameLocks noChangeAspect="1"/>
          </p:cNvGraphicFramePr>
          <p:nvPr/>
        </p:nvGraphicFramePr>
        <p:xfrm>
          <a:off x="1048098" y="3384223"/>
          <a:ext cx="1929242" cy="42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2" name="Equation" r:id="rId17" imgW="1041120" imgH="228600" progId="Equation.DSMT4">
                  <p:embed/>
                </p:oleObj>
              </mc:Choice>
              <mc:Fallback>
                <p:oleObj name="Equation" r:id="rId17" imgW="104112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098" y="3384223"/>
                        <a:ext cx="1929242" cy="422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3" name="Object 11"/>
          <p:cNvGraphicFramePr>
            <a:graphicFrameLocks noChangeAspect="1"/>
          </p:cNvGraphicFramePr>
          <p:nvPr/>
        </p:nvGraphicFramePr>
        <p:xfrm>
          <a:off x="3260053" y="4719022"/>
          <a:ext cx="37036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3" name="Equation" r:id="rId19" imgW="1485720" imgH="228600" progId="Equation.DSMT4">
                  <p:embed/>
                </p:oleObj>
              </mc:Choice>
              <mc:Fallback>
                <p:oleObj name="Equation" r:id="rId19" imgW="148572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053" y="4719022"/>
                        <a:ext cx="37036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4" name="Object 12"/>
          <p:cNvGraphicFramePr>
            <a:graphicFrameLocks noChangeAspect="1"/>
          </p:cNvGraphicFramePr>
          <p:nvPr/>
        </p:nvGraphicFramePr>
        <p:xfrm>
          <a:off x="3647115" y="5659407"/>
          <a:ext cx="37560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4" name="Equation" r:id="rId21" imgW="1447560" imgH="291960" progId="Equation.DSMT4">
                  <p:embed/>
                </p:oleObj>
              </mc:Choice>
              <mc:Fallback>
                <p:oleObj name="Equation" r:id="rId21" imgW="1447560" imgH="291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115" y="5659407"/>
                        <a:ext cx="37560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几何间隔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40557" y="4424289"/>
            <a:ext cx="10542457" cy="17989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对于样本（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/>
              <a:t>）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i="1" baseline="30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/>
              <a:t>= 1 </a:t>
            </a:r>
            <a:r>
              <a:rPr lang="zh-CN" altLang="en-US" dirty="0"/>
              <a:t>，它到决策界面的距离     是线段</a:t>
            </a:r>
            <a:r>
              <a:rPr lang="en-US" altLang="zh-CN" dirty="0"/>
              <a:t>AB</a:t>
            </a:r>
            <a:r>
              <a:rPr lang="zh-CN" altLang="en-US" dirty="0"/>
              <a:t>的长度</a:t>
            </a:r>
            <a:r>
              <a:rPr lang="en-US" altLang="zh-CN" dirty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5167" y="978377"/>
            <a:ext cx="3753437" cy="331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8580117" y="4371931"/>
          <a:ext cx="398659" cy="55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1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0117" y="4371931"/>
                        <a:ext cx="398659" cy="55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3336614" y="5688013"/>
          <a:ext cx="11509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2" name="Equation" r:id="rId6" imgW="393480" imgH="228600" progId="Equation.DSMT4">
                  <p:embed/>
                </p:oleObj>
              </mc:Choice>
              <mc:Fallback>
                <p:oleObj name="Equation" r:id="rId6" imgW="3934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614" y="5688013"/>
                        <a:ext cx="11509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796852" y="134716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sz="2800" dirty="0"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19348</TotalTime>
  <Words>1277</Words>
  <Application>Microsoft Office PowerPoint</Application>
  <PresentationFormat>自定义</PresentationFormat>
  <Paragraphs>351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3_Office 主题</vt:lpstr>
      <vt:lpstr>Equation</vt:lpstr>
      <vt:lpstr>第七章：支持向量机             Support Vector Machine, SVM</vt:lpstr>
      <vt:lpstr>线性分类器</vt:lpstr>
      <vt:lpstr>线性分类器</vt:lpstr>
      <vt:lpstr>线性分类器</vt:lpstr>
      <vt:lpstr>间隔 （Margin）</vt:lpstr>
      <vt:lpstr>间隔Margin</vt:lpstr>
      <vt:lpstr>二分类问题-线性分类器</vt:lpstr>
      <vt:lpstr>函数间隔(Functional Margin)</vt:lpstr>
      <vt:lpstr>几何间隔</vt:lpstr>
      <vt:lpstr>几何间隔</vt:lpstr>
      <vt:lpstr>几何间隔</vt:lpstr>
      <vt:lpstr>最优间隔分类器</vt:lpstr>
      <vt:lpstr>最优间隔分类器</vt:lpstr>
      <vt:lpstr>线性SVM</vt:lpstr>
      <vt:lpstr>支持向量和间隔</vt:lpstr>
      <vt:lpstr>线性SVM -作业</vt:lpstr>
      <vt:lpstr>拉格朗日对偶：简单情形</vt:lpstr>
      <vt:lpstr>拉格朗日对偶: 一般情形</vt:lpstr>
      <vt:lpstr>拉格朗日对偶: 一般情形</vt:lpstr>
      <vt:lpstr>拉格朗日对偶: 一般情形</vt:lpstr>
      <vt:lpstr>拉格朗日对偶: 一般情形</vt:lpstr>
      <vt:lpstr>拉格朗日对偶: 什么时候d*=p*？</vt:lpstr>
      <vt:lpstr>最优间隔分类器：对偶解</vt:lpstr>
      <vt:lpstr>最优间隔分类器: 对偶解</vt:lpstr>
      <vt:lpstr>最优间隔分类器: 对偶解</vt:lpstr>
      <vt:lpstr>最优间隔分类器: 对偶解</vt:lpstr>
      <vt:lpstr>线性可分SVM (对偶)</vt:lpstr>
      <vt:lpstr>支持向量</vt:lpstr>
      <vt:lpstr>线性可分SVM-作业</vt:lpstr>
      <vt:lpstr>软间隔（Soft Margin）分类器</vt:lpstr>
      <vt:lpstr>软间隔（Soft Margin）分类器</vt:lpstr>
      <vt:lpstr>软间隔（Soft Margin）分类器</vt:lpstr>
      <vt:lpstr>软间隔（Soft Margin）分类器—对偶问题</vt:lpstr>
      <vt:lpstr>软间隔（Soft Margin）分类器—对偶问题</vt:lpstr>
      <vt:lpstr>非线性可分 SVM (对偶问题)</vt:lpstr>
      <vt:lpstr>非线性SVM：支持向量</vt:lpstr>
      <vt:lpstr>参数 C</vt:lpstr>
      <vt:lpstr>参数 C</vt:lpstr>
      <vt:lpstr>手写数字识别实验 – KL+linear-SVM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Methods</dc:title>
  <dc:creator>lanyanyan</dc:creator>
  <cp:lastModifiedBy>liu leliy</cp:lastModifiedBy>
  <cp:revision>537</cp:revision>
  <dcterms:created xsi:type="dcterms:W3CDTF">2015-11-03T10:16:49Z</dcterms:created>
  <dcterms:modified xsi:type="dcterms:W3CDTF">2021-10-26T06:26:03Z</dcterms:modified>
</cp:coreProperties>
</file>