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58" r:id="rId4"/>
    <p:sldId id="265" r:id="rId5"/>
    <p:sldId id="264" r:id="rId6"/>
    <p:sldId id="268" r:id="rId7"/>
    <p:sldId id="266" r:id="rId8"/>
    <p:sldId id="267" r:id="rId9"/>
    <p:sldId id="273" r:id="rId10"/>
    <p:sldId id="278" r:id="rId11"/>
    <p:sldId id="279" r:id="rId12"/>
    <p:sldId id="280" r:id="rId13"/>
    <p:sldId id="272" r:id="rId14"/>
    <p:sldId id="275" r:id="rId15"/>
    <p:sldId id="276" r:id="rId16"/>
    <p:sldId id="281" r:id="rId17"/>
    <p:sldId id="277" r:id="rId18"/>
    <p:sldId id="274" r:id="rId19"/>
    <p:sldId id="269" r:id="rId20"/>
    <p:sldId id="27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7"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7C2D2-0941-42D5-B20E-C62C570094F1}" type="datetimeFigureOut">
              <a:rPr lang="zh-CN" altLang="en-US" smtClean="0"/>
              <a:t>2021/10/19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A82D9-35E5-45DC-8511-7810B5C1ACAF}" type="slidenum">
              <a:rPr lang="zh-CN" altLang="en-US" smtClean="0"/>
              <a:t>‹#›</a:t>
            </a:fld>
            <a:endParaRPr lang="zh-CN" altLang="en-US"/>
          </a:p>
        </p:txBody>
      </p:sp>
    </p:spTree>
    <p:extLst>
      <p:ext uri="{BB962C8B-B14F-4D97-AF65-F5344CB8AC3E}">
        <p14:creationId xmlns:p14="http://schemas.microsoft.com/office/powerpoint/2010/main" val="55180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8A82D9-35E5-45DC-8511-7810B5C1ACAF}" type="slidenum">
              <a:rPr lang="zh-CN" altLang="en-US" smtClean="0"/>
              <a:t>3</a:t>
            </a:fld>
            <a:endParaRPr lang="zh-CN" altLang="en-US"/>
          </a:p>
        </p:txBody>
      </p:sp>
    </p:spTree>
    <p:extLst>
      <p:ext uri="{BB962C8B-B14F-4D97-AF65-F5344CB8AC3E}">
        <p14:creationId xmlns:p14="http://schemas.microsoft.com/office/powerpoint/2010/main" val="367734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1995</a:t>
            </a:r>
            <a:endParaRPr lang="zh-CN" altLang="en-US" dirty="0"/>
          </a:p>
        </p:txBody>
      </p:sp>
      <p:sp>
        <p:nvSpPr>
          <p:cNvPr id="4" name="灯片编号占位符 3"/>
          <p:cNvSpPr>
            <a:spLocks noGrp="1"/>
          </p:cNvSpPr>
          <p:nvPr>
            <p:ph type="sldNum" sz="quarter" idx="5"/>
          </p:nvPr>
        </p:nvSpPr>
        <p:spPr/>
        <p:txBody>
          <a:bodyPr/>
          <a:lstStyle/>
          <a:p>
            <a:fld id="{808A82D9-35E5-45DC-8511-7810B5C1ACAF}" type="slidenum">
              <a:rPr lang="zh-CN" altLang="en-US" smtClean="0"/>
              <a:t>8</a:t>
            </a:fld>
            <a:endParaRPr lang="zh-CN" altLang="en-US"/>
          </a:p>
        </p:txBody>
      </p:sp>
    </p:spTree>
    <p:extLst>
      <p:ext uri="{BB962C8B-B14F-4D97-AF65-F5344CB8AC3E}">
        <p14:creationId xmlns:p14="http://schemas.microsoft.com/office/powerpoint/2010/main" val="3060297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IBM </a:t>
            </a:r>
            <a:r>
              <a:rPr lang="zh-CN" altLang="en-US" dirty="0"/>
              <a:t>的吐槽： </a:t>
            </a:r>
            <a:r>
              <a:rPr lang="en-US" altLang="zh-CN" dirty="0"/>
              <a:t>2</a:t>
            </a:r>
            <a:r>
              <a:rPr lang="zh-CN" altLang="en-US" dirty="0"/>
              <a:t>天就能实现</a:t>
            </a:r>
          </a:p>
        </p:txBody>
      </p:sp>
      <p:sp>
        <p:nvSpPr>
          <p:cNvPr id="4" name="灯片编号占位符 3"/>
          <p:cNvSpPr>
            <a:spLocks noGrp="1"/>
          </p:cNvSpPr>
          <p:nvPr>
            <p:ph type="sldNum" sz="quarter" idx="5"/>
          </p:nvPr>
        </p:nvSpPr>
        <p:spPr/>
        <p:txBody>
          <a:bodyPr/>
          <a:lstStyle/>
          <a:p>
            <a:fld id="{808A82D9-35E5-45DC-8511-7810B5C1ACAF}" type="slidenum">
              <a:rPr lang="zh-CN" altLang="en-US" smtClean="0"/>
              <a:t>14</a:t>
            </a:fld>
            <a:endParaRPr lang="zh-CN" altLang="en-US"/>
          </a:p>
        </p:txBody>
      </p:sp>
    </p:spTree>
    <p:extLst>
      <p:ext uri="{BB962C8B-B14F-4D97-AF65-F5344CB8AC3E}">
        <p14:creationId xmlns:p14="http://schemas.microsoft.com/office/powerpoint/2010/main" val="3803411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976DB-0467-4E19-822F-C35A169DB1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B83861-D1DE-4C08-9BFE-E876F98873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3CAACE-D31A-4CCF-96AF-272AAB0B1CA3}"/>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046F8CB5-E2F8-4830-B79E-536E4153A1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A72AD2-F696-4324-8416-0B49F3B6543A}"/>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123276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B477F-68D8-4C7E-8DE5-51D802959F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07BD051-3535-4D8A-AFC0-23779934BE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557B8B-4A3F-4541-B33D-10EC3906EC70}"/>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42FF6B65-8F71-452F-83F4-3556C6E1E6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1C6C92-8F68-47B9-8F2F-8A8701BC2C35}"/>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279464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7008E4-04D2-48B1-ADBB-FB573700F57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945E69-E778-4E6F-8E62-081A2F3E1F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932B11-1E59-4E35-9BB1-5BC0428133F5}"/>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E083F46C-A786-4314-9133-12A0CED4C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6EC0B3-E1BD-430E-9E4E-FCA2712BFF39}"/>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344873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2C6B5-2B52-411B-8E98-E096413AD3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AA1E9B-70CF-407F-8DF4-978316C7FFC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EE18BD-3852-4B42-89CA-AD55CD460546}"/>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70FF45AB-62FE-4BB9-BDE7-04338314D9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F53A7B-7EFC-4A15-AD38-9C3EB348D9EF}"/>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303146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58A56-4750-4675-ADEB-1A32B575FB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B8A64E-4B0A-4338-A5B9-AFF29ECE9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903916-1023-4725-B17C-80CEA8469221}"/>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EF1D5688-BA81-4FEE-83AA-BF4F6D0556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2C0883-108E-41BD-BF21-77CB90C7040F}"/>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131957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CDE9E-1A66-48A7-A13E-073398C00E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27B8A7-02C9-4FF2-B8AC-621A33AC62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A882CE0-D860-4312-9C7E-974483E59ED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707039-87A5-4966-BCCE-1018BDBF4C52}"/>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6" name="页脚占位符 5">
            <a:extLst>
              <a:ext uri="{FF2B5EF4-FFF2-40B4-BE49-F238E27FC236}">
                <a16:creationId xmlns:a16="http://schemas.microsoft.com/office/drawing/2014/main" id="{3BBA5FDA-CD99-4A85-BDB8-87E94A3FE9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7A13AF-1351-41C7-9743-20A11A50187D}"/>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22641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9504-2FDB-43D2-A913-CD2775F6FC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31250E-3F20-4001-A620-DF59329B54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C1060B2-F41B-4623-8079-3871C852892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DB99A0-7DEE-4A8C-9AD6-2F97F808C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91FE6F-906A-4B23-AEC1-39321CDC14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F0E4D9-B189-4D2F-84BF-F18D821FBCF9}"/>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8" name="页脚占位符 7">
            <a:extLst>
              <a:ext uri="{FF2B5EF4-FFF2-40B4-BE49-F238E27FC236}">
                <a16:creationId xmlns:a16="http://schemas.microsoft.com/office/drawing/2014/main" id="{98BFD546-DECF-4341-8D39-FC1E57C8CA5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0D5925-381D-4814-AA76-E3213F2FAF3B}"/>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392016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7BFD6-2E71-474C-B701-F9C55B8EBB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68CB255-5B98-496E-8838-89C38CA7527B}"/>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4" name="页脚占位符 3">
            <a:extLst>
              <a:ext uri="{FF2B5EF4-FFF2-40B4-BE49-F238E27FC236}">
                <a16:creationId xmlns:a16="http://schemas.microsoft.com/office/drawing/2014/main" id="{74F50AF2-0C22-4A5C-957E-1CADB69973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9BA3B4-9BFA-4B04-BEB8-1427D49451DF}"/>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419686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E833B60-C4D3-453B-AC25-BC31EC37E383}"/>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3" name="页脚占位符 2">
            <a:extLst>
              <a:ext uri="{FF2B5EF4-FFF2-40B4-BE49-F238E27FC236}">
                <a16:creationId xmlns:a16="http://schemas.microsoft.com/office/drawing/2014/main" id="{0B8C68FA-74D6-4479-BC69-C45CCF86D5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A07CD6C-C1A0-4CE8-88D6-9D08920B727F}"/>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298677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DC295-E602-496C-9CDA-F9C9EBC8D5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4C52E3-9FE8-4179-918B-EA86D59FF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DB90731-D5E6-4A87-9105-5F7252DB2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F14B4F-AE77-45AE-8D3C-9D10D7312EE9}"/>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6" name="页脚占位符 5">
            <a:extLst>
              <a:ext uri="{FF2B5EF4-FFF2-40B4-BE49-F238E27FC236}">
                <a16:creationId xmlns:a16="http://schemas.microsoft.com/office/drawing/2014/main" id="{1F255FA9-D435-4D8C-9EC0-F731BCC569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07940E-89AA-4907-931B-71B225C38C4D}"/>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255525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28471-3706-43B1-8631-AC7A7EAE00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4F496D-2F52-4634-9C44-67F3C4371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9CB8CC-E4C2-4856-84A2-BFB1C6F43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0E73F4-709F-4FB9-AEEE-01F36CCD8F7B}"/>
              </a:ext>
            </a:extLst>
          </p:cNvPr>
          <p:cNvSpPr>
            <a:spLocks noGrp="1"/>
          </p:cNvSpPr>
          <p:nvPr>
            <p:ph type="dt" sz="half" idx="10"/>
          </p:nvPr>
        </p:nvSpPr>
        <p:spPr/>
        <p:txBody>
          <a:bodyPr/>
          <a:lstStyle/>
          <a:p>
            <a:fld id="{06E4062F-3F03-4A8D-A40D-AB320D3621EC}" type="datetimeFigureOut">
              <a:rPr lang="zh-CN" altLang="en-US" smtClean="0"/>
              <a:t>2021/10/19</a:t>
            </a:fld>
            <a:endParaRPr lang="zh-CN" altLang="en-US"/>
          </a:p>
        </p:txBody>
      </p:sp>
      <p:sp>
        <p:nvSpPr>
          <p:cNvPr id="6" name="页脚占位符 5">
            <a:extLst>
              <a:ext uri="{FF2B5EF4-FFF2-40B4-BE49-F238E27FC236}">
                <a16:creationId xmlns:a16="http://schemas.microsoft.com/office/drawing/2014/main" id="{5EE2BFC6-707F-4105-BDD9-7EEB0FC415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6F2933-BE14-425C-8A6C-04768149E950}"/>
              </a:ext>
            </a:extLst>
          </p:cNvPr>
          <p:cNvSpPr>
            <a:spLocks noGrp="1"/>
          </p:cNvSpPr>
          <p:nvPr>
            <p:ph type="sldNum" sz="quarter" idx="12"/>
          </p:nvPr>
        </p:nvSpPr>
        <p:spPr/>
        <p:txBody>
          <a:body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93314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0EAD6F-6BDA-4112-840E-24C8C3B5A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91E27E-2AF2-44D0-A50D-878C3CF1BD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F53177-2410-4DBC-9E46-2AE024F7B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4062F-3F03-4A8D-A40D-AB320D3621EC}" type="datetimeFigureOut">
              <a:rPr lang="zh-CN" altLang="en-US" smtClean="0"/>
              <a:t>2021/10/19</a:t>
            </a:fld>
            <a:endParaRPr lang="zh-CN" altLang="en-US"/>
          </a:p>
        </p:txBody>
      </p:sp>
      <p:sp>
        <p:nvSpPr>
          <p:cNvPr id="5" name="页脚占位符 4">
            <a:extLst>
              <a:ext uri="{FF2B5EF4-FFF2-40B4-BE49-F238E27FC236}">
                <a16:creationId xmlns:a16="http://schemas.microsoft.com/office/drawing/2014/main" id="{20904AB5-AE5F-45A6-809E-879063BFD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D30C41-DBB4-4551-AB0B-B56006FC0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02294-3A8F-4A02-A921-846AE40698BD}" type="slidenum">
              <a:rPr lang="zh-CN" altLang="en-US" smtClean="0"/>
              <a:t>‹#›</a:t>
            </a:fld>
            <a:endParaRPr lang="zh-CN" altLang="en-US"/>
          </a:p>
        </p:txBody>
      </p:sp>
    </p:spTree>
    <p:extLst>
      <p:ext uri="{BB962C8B-B14F-4D97-AF65-F5344CB8AC3E}">
        <p14:creationId xmlns:p14="http://schemas.microsoft.com/office/powerpoint/2010/main" val="315948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32279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a:extLst>
              <a:ext uri="{FF2B5EF4-FFF2-40B4-BE49-F238E27FC236}">
                <a16:creationId xmlns:a16="http://schemas.microsoft.com/office/drawing/2014/main" id="{22DC6377-264B-4EAD-A31F-E0E0080AE03F}"/>
              </a:ext>
            </a:extLst>
          </p:cNvPr>
          <p:cNvCxnSpPr>
            <a:cxnSpLocks/>
          </p:cNvCxnSpPr>
          <p:nvPr/>
        </p:nvCxnSpPr>
        <p:spPr>
          <a:xfrm>
            <a:off x="190613" y="637079"/>
            <a:ext cx="107296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0D318FC-5CAE-44D1-9E56-EBAD4CF9CCCE}"/>
              </a:ext>
            </a:extLst>
          </p:cNvPr>
          <p:cNvSpPr txBox="1"/>
          <p:nvPr/>
        </p:nvSpPr>
        <p:spPr>
          <a:xfrm>
            <a:off x="75892" y="0"/>
            <a:ext cx="834653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量子加密与量子通信</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00EA4128-E0C0-434C-94F0-4082231EFDCE}"/>
              </a:ext>
            </a:extLst>
          </p:cNvPr>
          <p:cNvPicPr>
            <a:picLocks noChangeAspect="1"/>
          </p:cNvPicPr>
          <p:nvPr/>
        </p:nvPicPr>
        <p:blipFill>
          <a:blip r:embed="rId4"/>
          <a:stretch>
            <a:fillRect/>
          </a:stretch>
        </p:blipFill>
        <p:spPr>
          <a:xfrm>
            <a:off x="2689937" y="873247"/>
            <a:ext cx="6041107" cy="2695576"/>
          </a:xfrm>
          <a:prstGeom prst="rect">
            <a:avLst/>
          </a:prstGeom>
        </p:spPr>
      </p:pic>
    </p:spTree>
    <p:extLst>
      <p:ext uri="{BB962C8B-B14F-4D97-AF65-F5344CB8AC3E}">
        <p14:creationId xmlns:p14="http://schemas.microsoft.com/office/powerpoint/2010/main" val="123963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01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456AC6AF-4A25-4571-9D96-5F099E798B98}"/>
              </a:ext>
            </a:extLst>
          </p:cNvPr>
          <p:cNvPicPr>
            <a:picLocks noChangeAspect="1"/>
          </p:cNvPicPr>
          <p:nvPr/>
        </p:nvPicPr>
        <p:blipFill>
          <a:blip r:embed="rId4"/>
          <a:stretch>
            <a:fillRect/>
          </a:stretch>
        </p:blipFill>
        <p:spPr>
          <a:xfrm>
            <a:off x="1656075" y="903925"/>
            <a:ext cx="8879849" cy="5050150"/>
          </a:xfrm>
          <a:prstGeom prst="rect">
            <a:avLst/>
          </a:prstGeom>
        </p:spPr>
      </p:pic>
    </p:spTree>
    <p:extLst>
      <p:ext uri="{BB962C8B-B14F-4D97-AF65-F5344CB8AC3E}">
        <p14:creationId xmlns:p14="http://schemas.microsoft.com/office/powerpoint/2010/main" val="52093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矩形 1">
            <a:extLst>
              <a:ext uri="{FF2B5EF4-FFF2-40B4-BE49-F238E27FC236}">
                <a16:creationId xmlns:a16="http://schemas.microsoft.com/office/drawing/2014/main" id="{6E03CBE7-24AF-4EB9-93B4-FEA9AFBB336C}"/>
              </a:ext>
            </a:extLst>
          </p:cNvPr>
          <p:cNvSpPr/>
          <p:nvPr/>
        </p:nvSpPr>
        <p:spPr>
          <a:xfrm>
            <a:off x="610368" y="4167323"/>
            <a:ext cx="10971273" cy="923330"/>
          </a:xfrm>
          <a:prstGeom prst="rect">
            <a:avLst/>
          </a:prstGeom>
          <a:noFill/>
        </p:spPr>
        <p:txBody>
          <a:bodyPr wrap="none" lIns="91440" tIns="45720" rIns="91440" bIns="45720">
            <a:spAutoFit/>
          </a:bodyPr>
          <a:lstStyle/>
          <a:p>
            <a:pPr algn="ct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量子霸权 （</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quantum supremacy</a:t>
            </a: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67994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D33E1EC-987C-4F5F-BA79-8C0B7B04F831}"/>
              </a:ext>
            </a:extLst>
          </p:cNvPr>
          <p:cNvSpPr txBox="1"/>
          <p:nvPr/>
        </p:nvSpPr>
        <p:spPr>
          <a:xfrm>
            <a:off x="324465" y="235578"/>
            <a:ext cx="11562735" cy="2062103"/>
          </a:xfrm>
          <a:prstGeom prst="rect">
            <a:avLst/>
          </a:prstGeom>
          <a:noFill/>
        </p:spPr>
        <p:txBody>
          <a:bodyPr wrap="square">
            <a:spAutoFit/>
          </a:bodyPr>
          <a:lstStyle/>
          <a:p>
            <a:r>
              <a:rPr lang="zh-CN" altLang="en-US" sz="3200" b="0" i="0" dirty="0">
                <a:solidFill>
                  <a:srgbClr val="404040"/>
                </a:solidFill>
                <a:effectLst/>
                <a:latin typeface="宋体" panose="02010600030101010101" pitchFamily="2" charset="-122"/>
                <a:ea typeface="宋体" panose="02010600030101010101" pitchFamily="2" charset="-122"/>
              </a:rPr>
              <a:t>“量子霸权”这一概念最早是由加州理工学院理论物理学家</a:t>
            </a:r>
            <a:r>
              <a:rPr lang="en-US" altLang="zh-CN" sz="3200" b="0" i="0" dirty="0">
                <a:solidFill>
                  <a:srgbClr val="404040"/>
                </a:solidFill>
                <a:effectLst/>
                <a:latin typeface="宋体" panose="02010600030101010101" pitchFamily="2" charset="-122"/>
                <a:ea typeface="宋体" panose="02010600030101010101" pitchFamily="2" charset="-122"/>
              </a:rPr>
              <a:t>John </a:t>
            </a:r>
            <a:r>
              <a:rPr lang="en-US" altLang="zh-CN" sz="3200" b="0" i="0" dirty="0" err="1">
                <a:solidFill>
                  <a:srgbClr val="404040"/>
                </a:solidFill>
                <a:effectLst/>
                <a:latin typeface="宋体" panose="02010600030101010101" pitchFamily="2" charset="-122"/>
                <a:ea typeface="宋体" panose="02010600030101010101" pitchFamily="2" charset="-122"/>
              </a:rPr>
              <a:t>Preskill</a:t>
            </a:r>
            <a:r>
              <a:rPr lang="zh-CN" altLang="en-US" sz="3200" b="0" i="0" dirty="0">
                <a:solidFill>
                  <a:srgbClr val="404040"/>
                </a:solidFill>
                <a:effectLst/>
                <a:latin typeface="宋体" panose="02010600030101010101" pitchFamily="2" charset="-122"/>
                <a:ea typeface="宋体" panose="02010600030101010101" pitchFamily="2" charset="-122"/>
              </a:rPr>
              <a:t>在</a:t>
            </a:r>
            <a:r>
              <a:rPr lang="en-US" altLang="zh-CN" sz="3200" b="0" i="0" dirty="0">
                <a:solidFill>
                  <a:srgbClr val="404040"/>
                </a:solidFill>
                <a:effectLst/>
                <a:latin typeface="宋体" panose="02010600030101010101" pitchFamily="2" charset="-122"/>
                <a:ea typeface="宋体" panose="02010600030101010101" pitchFamily="2" charset="-122"/>
              </a:rPr>
              <a:t>2011</a:t>
            </a:r>
            <a:r>
              <a:rPr lang="zh-CN" altLang="en-US" sz="3200" b="0" i="0" dirty="0">
                <a:solidFill>
                  <a:srgbClr val="404040"/>
                </a:solidFill>
                <a:effectLst/>
                <a:latin typeface="宋体" panose="02010600030101010101" pitchFamily="2" charset="-122"/>
                <a:ea typeface="宋体" panose="02010600030101010101" pitchFamily="2" charset="-122"/>
              </a:rPr>
              <a:t>年的一次演讲中提出的，也可翻译为“量子优越性”或“量子优势”。衡量量子计算机实现“量子霸权”的标准是：能比经典计算机更好地解决一个特定计算问题。</a:t>
            </a:r>
            <a:endParaRPr lang="zh-CN" altLang="en-US" sz="32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EBFF680E-7088-4653-A68F-3E3548C01FC5}"/>
              </a:ext>
            </a:extLst>
          </p:cNvPr>
          <p:cNvSpPr txBox="1"/>
          <p:nvPr/>
        </p:nvSpPr>
        <p:spPr>
          <a:xfrm>
            <a:off x="501445" y="2692794"/>
            <a:ext cx="11523406" cy="2554545"/>
          </a:xfrm>
          <a:prstGeom prst="rect">
            <a:avLst/>
          </a:prstGeom>
          <a:noFill/>
        </p:spPr>
        <p:txBody>
          <a:bodyPr wrap="square">
            <a:spAutoFit/>
          </a:bodyPr>
          <a:lstStyle/>
          <a:p>
            <a:pPr algn="l" fontAlgn="base"/>
            <a:r>
              <a:rPr lang="en-US" altLang="zh-CN" sz="3200" b="0" i="0" dirty="0">
                <a:solidFill>
                  <a:srgbClr val="0E0E0E"/>
                </a:solidFill>
                <a:effectLst/>
                <a:latin typeface="宋体" panose="02010600030101010101" pitchFamily="2" charset="-122"/>
                <a:ea typeface="宋体" panose="02010600030101010101" pitchFamily="2" charset="-122"/>
              </a:rPr>
              <a:t>2019</a:t>
            </a:r>
            <a:r>
              <a:rPr lang="zh-CN" altLang="en-US" sz="3200" b="0" i="0" dirty="0">
                <a:solidFill>
                  <a:srgbClr val="0E0E0E"/>
                </a:solidFill>
                <a:effectLst/>
                <a:latin typeface="宋体" panose="02010600030101010101" pitchFamily="2" charset="-122"/>
                <a:ea typeface="宋体" panose="02010600030101010101" pitchFamily="2" charset="-122"/>
              </a:rPr>
              <a:t>年，谷歌在</a:t>
            </a:r>
            <a:r>
              <a:rPr lang="en-US" altLang="zh-CN" sz="3200" dirty="0">
                <a:solidFill>
                  <a:srgbClr val="0E0E0E"/>
                </a:solidFill>
                <a:latin typeface="宋体" panose="02010600030101010101" pitchFamily="2" charset="-122"/>
                <a:ea typeface="宋体" panose="02010600030101010101" pitchFamily="2" charset="-122"/>
              </a:rPr>
              <a:t>Nature</a:t>
            </a:r>
            <a:r>
              <a:rPr lang="zh-CN" altLang="en-US" sz="3200" dirty="0">
                <a:solidFill>
                  <a:srgbClr val="0E0E0E"/>
                </a:solidFill>
                <a:latin typeface="宋体" panose="02010600030101010101" pitchFamily="2" charset="-122"/>
                <a:ea typeface="宋体" panose="02010600030101010101" pitchFamily="2" charset="-122"/>
              </a:rPr>
              <a:t>上发表论文，声称</a:t>
            </a:r>
            <a:r>
              <a:rPr lang="zh-CN" altLang="en-US" sz="3200" b="0" i="0" dirty="0">
                <a:solidFill>
                  <a:srgbClr val="0E0E0E"/>
                </a:solidFill>
                <a:effectLst/>
                <a:latin typeface="宋体" panose="02010600030101010101" pitchFamily="2" charset="-122"/>
                <a:ea typeface="宋体" panose="02010600030101010101" pitchFamily="2" charset="-122"/>
              </a:rPr>
              <a:t>实现“量子霸权”：谷歌打造出第一台能够超越当今最强大的超级计算机能力的量子计算机！</a:t>
            </a:r>
          </a:p>
          <a:p>
            <a:pPr algn="l" fontAlgn="base"/>
            <a:r>
              <a:rPr lang="zh-CN" altLang="en-US" sz="3200" b="0" i="0" dirty="0">
                <a:solidFill>
                  <a:srgbClr val="0E0E0E"/>
                </a:solidFill>
                <a:effectLst/>
                <a:latin typeface="宋体" panose="02010600030101010101" pitchFamily="2" charset="-122"/>
                <a:ea typeface="宋体" panose="02010600030101010101" pitchFamily="2" charset="-122"/>
              </a:rPr>
              <a:t>该量子系统只用了 </a:t>
            </a:r>
            <a:r>
              <a:rPr lang="en-US" altLang="zh-CN" sz="3200" b="0" i="0" dirty="0">
                <a:solidFill>
                  <a:srgbClr val="0E0E0E"/>
                </a:solidFill>
                <a:effectLst/>
                <a:latin typeface="宋体" panose="02010600030101010101" pitchFamily="2" charset="-122"/>
                <a:ea typeface="宋体" panose="02010600030101010101" pitchFamily="2" charset="-122"/>
              </a:rPr>
              <a:t>200</a:t>
            </a:r>
            <a:r>
              <a:rPr lang="zh-CN" altLang="en-US" sz="3200" b="0" i="0" dirty="0">
                <a:solidFill>
                  <a:srgbClr val="0E0E0E"/>
                </a:solidFill>
                <a:effectLst/>
                <a:latin typeface="宋体" panose="02010600030101010101" pitchFamily="2" charset="-122"/>
                <a:ea typeface="宋体" panose="02010600030101010101" pitchFamily="2" charset="-122"/>
              </a:rPr>
              <a:t>秒完成一个计算，而同样的计算用当今最强大的超级计算机 </a:t>
            </a:r>
            <a:r>
              <a:rPr lang="en-US" altLang="zh-CN" sz="3200" b="0" i="0" dirty="0">
                <a:solidFill>
                  <a:srgbClr val="0E0E0E"/>
                </a:solidFill>
                <a:effectLst/>
                <a:latin typeface="宋体" panose="02010600030101010101" pitchFamily="2" charset="-122"/>
                <a:ea typeface="宋体" panose="02010600030101010101" pitchFamily="2" charset="-122"/>
              </a:rPr>
              <a:t>Summit</a:t>
            </a:r>
            <a:r>
              <a:rPr lang="zh-CN" altLang="en-US" sz="3200" b="0" i="0" dirty="0">
                <a:solidFill>
                  <a:srgbClr val="0E0E0E"/>
                </a:solidFill>
                <a:effectLst/>
                <a:latin typeface="宋体" panose="02010600030101010101" pitchFamily="2" charset="-122"/>
                <a:ea typeface="宋体" panose="02010600030101010101" pitchFamily="2" charset="-122"/>
              </a:rPr>
              <a:t>执行，需要约</a:t>
            </a:r>
            <a:r>
              <a:rPr lang="en-US" altLang="zh-CN" sz="3200" b="0" i="0" dirty="0">
                <a:solidFill>
                  <a:srgbClr val="0E0E0E"/>
                </a:solidFill>
                <a:effectLst/>
                <a:latin typeface="宋体" panose="02010600030101010101" pitchFamily="2" charset="-122"/>
                <a:ea typeface="宋体" panose="02010600030101010101" pitchFamily="2" charset="-122"/>
              </a:rPr>
              <a:t>10000</a:t>
            </a:r>
            <a:r>
              <a:rPr lang="zh-CN" altLang="en-US" sz="3200" b="0" i="0" dirty="0">
                <a:solidFill>
                  <a:srgbClr val="0E0E0E"/>
                </a:solidFill>
                <a:effectLst/>
                <a:latin typeface="宋体" panose="02010600030101010101" pitchFamily="2" charset="-122"/>
                <a:ea typeface="宋体" panose="02010600030101010101" pitchFamily="2" charset="-122"/>
              </a:rPr>
              <a:t>年。</a:t>
            </a:r>
          </a:p>
        </p:txBody>
      </p:sp>
    </p:spTree>
    <p:extLst>
      <p:ext uri="{BB962C8B-B14F-4D97-AF65-F5344CB8AC3E}">
        <p14:creationId xmlns:p14="http://schemas.microsoft.com/office/powerpoint/2010/main" val="120402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6AE62726-4050-42F1-B466-2BA18AD5D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414" y="649251"/>
            <a:ext cx="7497250" cy="552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97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EC6CAA8-C113-417E-BDB6-6A5D65CB2AFD}"/>
              </a:ext>
            </a:extLst>
          </p:cNvPr>
          <p:cNvSpPr txBox="1"/>
          <p:nvPr/>
        </p:nvSpPr>
        <p:spPr>
          <a:xfrm>
            <a:off x="-1" y="106910"/>
            <a:ext cx="12024851" cy="4031873"/>
          </a:xfrm>
          <a:prstGeom prst="rect">
            <a:avLst/>
          </a:prstGeom>
          <a:noFill/>
        </p:spPr>
        <p:txBody>
          <a:bodyPr wrap="square">
            <a:spAutoFit/>
          </a:bodyPr>
          <a:lstStyle/>
          <a:p>
            <a:r>
              <a:rPr lang="en-US" altLang="zh-CN" sz="3200" b="0" i="0" dirty="0">
                <a:solidFill>
                  <a:srgbClr val="333333"/>
                </a:solidFill>
                <a:effectLst/>
                <a:latin typeface="宋体" panose="02010600030101010101" pitchFamily="2" charset="-122"/>
                <a:ea typeface="宋体" panose="02010600030101010101" pitchFamily="2" charset="-122"/>
              </a:rPr>
              <a:t>2020</a:t>
            </a:r>
            <a:r>
              <a:rPr lang="zh-CN" altLang="en-US" sz="3200" b="0" i="0" dirty="0">
                <a:solidFill>
                  <a:srgbClr val="333333"/>
                </a:solidFill>
                <a:effectLst/>
                <a:latin typeface="宋体" panose="02010600030101010101" pitchFamily="2" charset="-122"/>
                <a:ea typeface="宋体" panose="02010600030101010101" pitchFamily="2" charset="-122"/>
              </a:rPr>
              <a:t>年</a:t>
            </a:r>
            <a:r>
              <a:rPr lang="en-US" altLang="zh-CN" sz="3200" b="0" i="0" dirty="0">
                <a:solidFill>
                  <a:srgbClr val="333333"/>
                </a:solidFill>
                <a:effectLst/>
                <a:latin typeface="宋体" panose="02010600030101010101" pitchFamily="2" charset="-122"/>
                <a:ea typeface="宋体" panose="02010600030101010101" pitchFamily="2" charset="-122"/>
              </a:rPr>
              <a:t>12</a:t>
            </a:r>
            <a:r>
              <a:rPr lang="zh-CN" altLang="en-US" sz="3200" b="0" i="0" dirty="0">
                <a:solidFill>
                  <a:srgbClr val="333333"/>
                </a:solidFill>
                <a:effectLst/>
                <a:latin typeface="宋体" panose="02010600030101010101" pitchFamily="2" charset="-122"/>
                <a:ea typeface="宋体" panose="02010600030101010101" pitchFamily="2" charset="-122"/>
              </a:rPr>
              <a:t>月</a:t>
            </a:r>
            <a:r>
              <a:rPr lang="en-US" altLang="zh-CN" sz="3200" b="0" i="0" dirty="0">
                <a:solidFill>
                  <a:srgbClr val="333333"/>
                </a:solidFill>
                <a:effectLst/>
                <a:latin typeface="宋体" panose="02010600030101010101" pitchFamily="2" charset="-122"/>
                <a:ea typeface="宋体" panose="02010600030101010101" pitchFamily="2" charset="-122"/>
              </a:rPr>
              <a:t>4</a:t>
            </a:r>
            <a:r>
              <a:rPr lang="zh-CN" altLang="en-US" sz="3200" b="0" i="0" dirty="0">
                <a:solidFill>
                  <a:srgbClr val="333333"/>
                </a:solidFill>
                <a:effectLst/>
                <a:latin typeface="宋体" panose="02010600030101010101" pitchFamily="2" charset="-122"/>
                <a:ea typeface="宋体" panose="02010600030101010101" pitchFamily="2" charset="-122"/>
              </a:rPr>
              <a:t>日，中国科学技术大学潘建伟、陆朝阳等组成的研究团队，与中科院上海微系统所、国家并行计算机工程技术研究中心合作，构建了</a:t>
            </a:r>
            <a:r>
              <a:rPr lang="en-US" altLang="zh-CN" sz="3200" b="0" i="0" dirty="0">
                <a:solidFill>
                  <a:srgbClr val="333333"/>
                </a:solidFill>
                <a:effectLst/>
                <a:latin typeface="宋体" panose="02010600030101010101" pitchFamily="2" charset="-122"/>
                <a:ea typeface="宋体" panose="02010600030101010101" pitchFamily="2" charset="-122"/>
              </a:rPr>
              <a:t>76</a:t>
            </a:r>
            <a:r>
              <a:rPr lang="zh-CN" altLang="en-US" sz="3200" b="0" i="0" dirty="0">
                <a:solidFill>
                  <a:srgbClr val="333333"/>
                </a:solidFill>
                <a:effectLst/>
                <a:latin typeface="宋体" panose="02010600030101010101" pitchFamily="2" charset="-122"/>
                <a:ea typeface="宋体" panose="02010600030101010101" pitchFamily="2" charset="-122"/>
              </a:rPr>
              <a:t>个光子的量子计算原型机“九章”，实现了具有实用前景的“高斯玻色取样”任务的快速求解。（发表于 </a:t>
            </a:r>
            <a:r>
              <a:rPr lang="en-US" altLang="zh-CN" sz="3200" b="0" i="0" dirty="0">
                <a:solidFill>
                  <a:srgbClr val="333333"/>
                </a:solidFill>
                <a:effectLst/>
                <a:latin typeface="宋体" panose="02010600030101010101" pitchFamily="2" charset="-122"/>
                <a:ea typeface="宋体" panose="02010600030101010101" pitchFamily="2" charset="-122"/>
              </a:rPr>
              <a:t>Science</a:t>
            </a:r>
            <a:r>
              <a:rPr lang="zh-CN" altLang="en-US" sz="3200" b="0" i="0" dirty="0">
                <a:solidFill>
                  <a:srgbClr val="333333"/>
                </a:solidFill>
                <a:effectLst/>
                <a:latin typeface="宋体" panose="02010600030101010101" pitchFamily="2" charset="-122"/>
                <a:ea typeface="宋体" panose="02010600030101010101" pitchFamily="2" charset="-122"/>
              </a:rPr>
              <a:t>）</a:t>
            </a:r>
            <a:endParaRPr lang="en-US" altLang="zh-CN" sz="3200" b="0" i="0" dirty="0">
              <a:solidFill>
                <a:srgbClr val="333333"/>
              </a:solidFill>
              <a:effectLst/>
              <a:latin typeface="宋体" panose="02010600030101010101" pitchFamily="2" charset="-122"/>
              <a:ea typeface="宋体" panose="02010600030101010101" pitchFamily="2" charset="-122"/>
            </a:endParaRPr>
          </a:p>
          <a:p>
            <a:endParaRPr lang="en-US" altLang="zh-CN" sz="3200" dirty="0">
              <a:solidFill>
                <a:srgbClr val="333333"/>
              </a:solidFill>
              <a:latin typeface="宋体" panose="02010600030101010101" pitchFamily="2" charset="-122"/>
              <a:ea typeface="宋体" panose="02010600030101010101" pitchFamily="2" charset="-122"/>
            </a:endParaRPr>
          </a:p>
          <a:p>
            <a:pPr algn="just"/>
            <a:r>
              <a:rPr lang="zh-CN" altLang="en-US" sz="3200" b="0" i="0" dirty="0">
                <a:solidFill>
                  <a:srgbClr val="333333"/>
                </a:solidFill>
                <a:effectLst/>
                <a:latin typeface="宋体" panose="02010600030101010101" pitchFamily="2" charset="-122"/>
                <a:ea typeface="宋体" panose="02010600030101010101" pitchFamily="2" charset="-122"/>
              </a:rPr>
              <a:t>据现有理论，该量子计算系统处理高斯玻色取样的速度比目前最快的超级计算机快一百万亿倍，即“九章”一分钟完成的任务，超级计算机需要一亿年。</a:t>
            </a:r>
          </a:p>
        </p:txBody>
      </p:sp>
    </p:spTree>
    <p:extLst>
      <p:ext uri="{BB962C8B-B14F-4D97-AF65-F5344CB8AC3E}">
        <p14:creationId xmlns:p14="http://schemas.microsoft.com/office/powerpoint/2010/main" val="325071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0C33C89E-C8FA-495A-8B8C-140C58518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162" y="516501"/>
            <a:ext cx="9434973" cy="5301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31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矩形 1">
            <a:extLst>
              <a:ext uri="{FF2B5EF4-FFF2-40B4-BE49-F238E27FC236}">
                <a16:creationId xmlns:a16="http://schemas.microsoft.com/office/drawing/2014/main" id="{6E03CBE7-24AF-4EB9-93B4-FEA9AFBB336C}"/>
              </a:ext>
            </a:extLst>
          </p:cNvPr>
          <p:cNvSpPr/>
          <p:nvPr/>
        </p:nvSpPr>
        <p:spPr>
          <a:xfrm>
            <a:off x="2541180" y="4167323"/>
            <a:ext cx="7109640"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关于量子计算中的困难</a:t>
            </a:r>
          </a:p>
        </p:txBody>
      </p:sp>
    </p:spTree>
    <p:extLst>
      <p:ext uri="{BB962C8B-B14F-4D97-AF65-F5344CB8AC3E}">
        <p14:creationId xmlns:p14="http://schemas.microsoft.com/office/powerpoint/2010/main" val="99466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FBE2061E-C18E-4D50-9E31-32051106E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847" y="396669"/>
            <a:ext cx="8584305" cy="522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49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矩形 1">
            <a:extLst>
              <a:ext uri="{FF2B5EF4-FFF2-40B4-BE49-F238E27FC236}">
                <a16:creationId xmlns:a16="http://schemas.microsoft.com/office/drawing/2014/main" id="{6E03CBE7-24AF-4EB9-93B4-FEA9AFBB336C}"/>
              </a:ext>
            </a:extLst>
          </p:cNvPr>
          <p:cNvSpPr/>
          <p:nvPr/>
        </p:nvSpPr>
        <p:spPr>
          <a:xfrm>
            <a:off x="2887429" y="4167323"/>
            <a:ext cx="6417142"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早期量子计算的发展</a:t>
            </a:r>
          </a:p>
        </p:txBody>
      </p:sp>
    </p:spTree>
    <p:extLst>
      <p:ext uri="{BB962C8B-B14F-4D97-AF65-F5344CB8AC3E}">
        <p14:creationId xmlns:p14="http://schemas.microsoft.com/office/powerpoint/2010/main" val="367314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ABC2B1F1-AC4D-4B23-A842-B93E7E17DC09}"/>
              </a:ext>
            </a:extLst>
          </p:cNvPr>
          <p:cNvSpPr txBox="1"/>
          <p:nvPr/>
        </p:nvSpPr>
        <p:spPr>
          <a:xfrm>
            <a:off x="137652" y="231043"/>
            <a:ext cx="11916696" cy="6001643"/>
          </a:xfrm>
          <a:prstGeom prst="rect">
            <a:avLst/>
          </a:prstGeom>
          <a:noFill/>
        </p:spPr>
        <p:txBody>
          <a:bodyPr wrap="square">
            <a:spAutoFit/>
          </a:bodyPr>
          <a:lstStyle/>
          <a:p>
            <a:r>
              <a:rPr lang="zh-CN" altLang="en-US" sz="3200" b="0" i="0" dirty="0">
                <a:solidFill>
                  <a:srgbClr val="121212"/>
                </a:solidFill>
                <a:effectLst/>
                <a:latin typeface="宋体" panose="02010600030101010101" pitchFamily="2" charset="-122"/>
                <a:ea typeface="宋体" panose="02010600030101010101" pitchFamily="2" charset="-122"/>
              </a:rPr>
              <a:t>在量子计算机的物理实现方面，通过量子纠错可以解决退相干等因素导致的计算错误问题。使用量子纠错的首要条件是亚阈值操作，近年来的实验进展直接显示了这个条件是可以达到的。然而，进行密码破解规模的量子计算所需的量子比特数量巨大，成为了利用肖尔算法等量子算法的主要障碍。目前看来，超导量子比特和离子阱系统相较于其他系统具有一定优势。但鉴于到容错量子计算还有几个数量级的差距，很难说会在哪一种系统中最终实现通用量子计算机。</a:t>
            </a:r>
            <a:endParaRPr lang="en-US" altLang="zh-CN" sz="3200" dirty="0">
              <a:solidFill>
                <a:srgbClr val="121212"/>
              </a:solidFill>
              <a:latin typeface="宋体" panose="02010600030101010101" pitchFamily="2" charset="-122"/>
              <a:ea typeface="宋体" panose="02010600030101010101" pitchFamily="2" charset="-122"/>
            </a:endParaRPr>
          </a:p>
          <a:p>
            <a:r>
              <a:rPr lang="zh-CN" altLang="en-US" sz="3200" b="0" i="0" dirty="0">
                <a:solidFill>
                  <a:srgbClr val="121212"/>
                </a:solidFill>
                <a:effectLst/>
                <a:latin typeface="宋体" panose="02010600030101010101" pitchFamily="2" charset="-122"/>
                <a:ea typeface="宋体" panose="02010600030101010101" pitchFamily="2" charset="-122"/>
              </a:rPr>
              <a:t>受限于现有技术所能提供的量子比特数量，中等规模量子计算有可能在近期内实现应用。量子变分算法能够在这些限制条件下运行，因此适用于中等规模量子计算，并且有希望解决某些经典计算机难以解决的量子化学和材料科学等研究中的重要问题。</a:t>
            </a:r>
            <a:endParaRPr lang="zh-CN" alt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2912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计算技术研究所- 中国科学院北京分院">
            <a:extLst>
              <a:ext uri="{FF2B5EF4-FFF2-40B4-BE49-F238E27FC236}">
                <a16:creationId xmlns:a16="http://schemas.microsoft.com/office/drawing/2014/main" id="{7FAD169F-9629-42DE-95E9-C8E41C3B1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7499613-3919-4BDC-BA54-CA415C3DC143}"/>
              </a:ext>
            </a:extLst>
          </p:cNvPr>
          <p:cNvSpPr txBox="1"/>
          <p:nvPr/>
        </p:nvSpPr>
        <p:spPr>
          <a:xfrm>
            <a:off x="167148" y="737420"/>
            <a:ext cx="11857703" cy="4031873"/>
          </a:xfrm>
          <a:prstGeom prst="rect">
            <a:avLst/>
          </a:prstGeom>
          <a:noFill/>
        </p:spPr>
        <p:txBody>
          <a:bodyPr wrap="square" rtlCol="0">
            <a:spAutoFit/>
          </a:bodyPr>
          <a:lstStyle/>
          <a:p>
            <a:pPr algn="l"/>
            <a:r>
              <a:rPr lang="en-US" altLang="zh-CN" sz="3200" b="0" i="0" dirty="0">
                <a:solidFill>
                  <a:srgbClr val="333333"/>
                </a:solidFill>
                <a:effectLst/>
                <a:latin typeface="宋体" panose="02010600030101010101" pitchFamily="2" charset="-122"/>
                <a:ea typeface="宋体" panose="02010600030101010101" pitchFamily="2" charset="-122"/>
              </a:rPr>
              <a:t>1970</a:t>
            </a:r>
            <a:r>
              <a:rPr lang="zh-CN" altLang="en-US" sz="3200" b="0" i="0" dirty="0">
                <a:solidFill>
                  <a:srgbClr val="333333"/>
                </a:solidFill>
                <a:effectLst/>
                <a:latin typeface="宋体" panose="02010600030101010101" pitchFamily="2" charset="-122"/>
                <a:ea typeface="宋体" panose="02010600030101010101" pitchFamily="2" charset="-122"/>
              </a:rPr>
              <a:t>年，斯蒂文</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威斯纳（</a:t>
            </a:r>
            <a:r>
              <a:rPr lang="en-US" altLang="zh-CN" sz="3200" b="0" i="0" dirty="0">
                <a:solidFill>
                  <a:srgbClr val="333333"/>
                </a:solidFill>
                <a:effectLst/>
                <a:latin typeface="宋体" panose="02010600030101010101" pitchFamily="2" charset="-122"/>
                <a:ea typeface="宋体" panose="02010600030101010101" pitchFamily="2" charset="-122"/>
              </a:rPr>
              <a:t>Steven Wiesner</a:t>
            </a:r>
            <a:r>
              <a:rPr lang="zh-CN" altLang="en-US" sz="3200" b="0" i="0" dirty="0">
                <a:solidFill>
                  <a:srgbClr val="333333"/>
                </a:solidFill>
                <a:effectLst/>
                <a:latin typeface="宋体" panose="02010600030101010101" pitchFamily="2" charset="-122"/>
                <a:ea typeface="宋体" panose="02010600030101010101" pitchFamily="2" charset="-122"/>
              </a:rPr>
              <a:t>）就设想量子信息处理是解决密码逻辑认为较好的一种方式，这是量子计算最早的火花。在</a:t>
            </a:r>
            <a:r>
              <a:rPr lang="en-US" altLang="zh-CN" sz="3200" b="0" i="0" dirty="0">
                <a:solidFill>
                  <a:srgbClr val="333333"/>
                </a:solidFill>
                <a:effectLst/>
                <a:latin typeface="宋体" panose="02010600030101010101" pitchFamily="2" charset="-122"/>
                <a:ea typeface="宋体" panose="02010600030101010101" pitchFamily="2" charset="-122"/>
              </a:rPr>
              <a:t>10</a:t>
            </a:r>
            <a:r>
              <a:rPr lang="zh-CN" altLang="en-US" sz="3200" b="0" i="0" dirty="0">
                <a:solidFill>
                  <a:srgbClr val="333333"/>
                </a:solidFill>
                <a:effectLst/>
                <a:latin typeface="宋体" panose="02010600030101010101" pitchFamily="2" charset="-122"/>
                <a:ea typeface="宋体" panose="02010600030101010101" pitchFamily="2" charset="-122"/>
              </a:rPr>
              <a:t>多年后，在爱德华</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福莱德金（</a:t>
            </a:r>
            <a:r>
              <a:rPr lang="en-US" altLang="zh-CN" sz="3200" b="0" i="0" dirty="0">
                <a:solidFill>
                  <a:srgbClr val="333333"/>
                </a:solidFill>
                <a:effectLst/>
                <a:latin typeface="宋体" panose="02010600030101010101" pitchFamily="2" charset="-122"/>
                <a:ea typeface="宋体" panose="02010600030101010101" pitchFamily="2" charset="-122"/>
              </a:rPr>
              <a:t>Edward Fredkin</a:t>
            </a:r>
            <a:r>
              <a:rPr lang="zh-CN" altLang="en-US" sz="3200" b="0" i="0" dirty="0">
                <a:solidFill>
                  <a:srgbClr val="333333"/>
                </a:solidFill>
                <a:effectLst/>
                <a:latin typeface="宋体" panose="02010600030101010101" pitchFamily="2" charset="-122"/>
                <a:ea typeface="宋体" panose="02010600030101010101" pitchFamily="2" charset="-122"/>
              </a:rPr>
              <a:t>）的可逆计算理念的启发下，费曼为大家开辟了那条新路。“自然不是经典的，如果你想模拟自然的话，那你最好去用量子力学。”</a:t>
            </a:r>
          </a:p>
          <a:p>
            <a:pPr algn="l"/>
            <a:r>
              <a:rPr lang="zh-CN" altLang="en-US" sz="3200" b="0" i="0" dirty="0">
                <a:solidFill>
                  <a:srgbClr val="333333"/>
                </a:solidFill>
                <a:effectLst/>
                <a:latin typeface="宋体" panose="02010600030101010101" pitchFamily="2" charset="-122"/>
                <a:ea typeface="宋体" panose="02010600030101010101" pitchFamily="2" charset="-122"/>
              </a:rPr>
              <a:t>在</a:t>
            </a:r>
            <a:r>
              <a:rPr lang="en-US" altLang="zh-CN" sz="3200" b="0" i="0" dirty="0">
                <a:solidFill>
                  <a:srgbClr val="333333"/>
                </a:solidFill>
                <a:effectLst/>
                <a:latin typeface="宋体" panose="02010600030101010101" pitchFamily="2" charset="-122"/>
                <a:ea typeface="宋体" panose="02010600030101010101" pitchFamily="2" charset="-122"/>
              </a:rPr>
              <a:t>1982</a:t>
            </a:r>
            <a:r>
              <a:rPr lang="zh-CN" altLang="en-US" sz="3200" b="0" i="0" dirty="0">
                <a:solidFill>
                  <a:srgbClr val="333333"/>
                </a:solidFill>
                <a:effectLst/>
                <a:latin typeface="宋体" panose="02010600030101010101" pitchFamily="2" charset="-122"/>
                <a:ea typeface="宋体" panose="02010600030101010101" pitchFamily="2" charset="-122"/>
              </a:rPr>
              <a:t>年发表的一篇论文中，诺贝尔奖得主费曼认为，在计算机上模拟量子力学内在地就需要指数级增长的投入，而他给出的建议则是，使用量子计算机。</a:t>
            </a:r>
          </a:p>
        </p:txBody>
      </p:sp>
      <p:pic>
        <p:nvPicPr>
          <p:cNvPr id="2054" name="Picture 6" descr="中科院计算所计算机体系结构国家重点实验室">
            <a:extLst>
              <a:ext uri="{FF2B5EF4-FFF2-40B4-BE49-F238E27FC236}">
                <a16:creationId xmlns:a16="http://schemas.microsoft.com/office/drawing/2014/main" id="{9A2BB0B2-7753-423F-BB89-6E686087F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39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7318132-9854-4642-99DC-8076D37BDEA3}"/>
              </a:ext>
            </a:extLst>
          </p:cNvPr>
          <p:cNvSpPr txBox="1"/>
          <p:nvPr/>
        </p:nvSpPr>
        <p:spPr>
          <a:xfrm>
            <a:off x="137652" y="259139"/>
            <a:ext cx="12054348" cy="5016758"/>
          </a:xfrm>
          <a:prstGeom prst="rect">
            <a:avLst/>
          </a:prstGeom>
          <a:noFill/>
        </p:spPr>
        <p:txBody>
          <a:bodyPr wrap="square">
            <a:spAutoFit/>
          </a:bodyPr>
          <a:lstStyle/>
          <a:p>
            <a:pPr algn="l"/>
            <a:r>
              <a:rPr lang="en-US" altLang="zh-CN" sz="3200" b="0" i="0" dirty="0">
                <a:solidFill>
                  <a:srgbClr val="333333"/>
                </a:solidFill>
                <a:effectLst/>
                <a:latin typeface="宋体" panose="02010600030101010101" pitchFamily="2" charset="-122"/>
                <a:ea typeface="宋体" panose="02010600030101010101" pitchFamily="2" charset="-122"/>
              </a:rPr>
              <a:t>1995</a:t>
            </a:r>
            <a:r>
              <a:rPr lang="zh-CN" altLang="en-US" sz="3200" b="0" i="0" dirty="0">
                <a:solidFill>
                  <a:srgbClr val="333333"/>
                </a:solidFill>
                <a:effectLst/>
                <a:latin typeface="宋体" panose="02010600030101010101" pitchFamily="2" charset="-122"/>
                <a:ea typeface="宋体" panose="02010600030101010101" pitchFamily="2" charset="-122"/>
              </a:rPr>
              <a:t>年，舒马赫（</a:t>
            </a:r>
            <a:r>
              <a:rPr lang="en-US" altLang="zh-CN" sz="3200" b="0" i="0" dirty="0">
                <a:solidFill>
                  <a:srgbClr val="333333"/>
                </a:solidFill>
                <a:effectLst/>
                <a:latin typeface="宋体" panose="02010600030101010101" pitchFamily="2" charset="-122"/>
                <a:ea typeface="宋体" panose="02010600030101010101" pitchFamily="2" charset="-122"/>
              </a:rPr>
              <a:t>Benjamin Schumacher</a:t>
            </a:r>
            <a:r>
              <a:rPr lang="zh-CN" altLang="en-US" sz="3200" b="0" i="0" dirty="0">
                <a:solidFill>
                  <a:srgbClr val="333333"/>
                </a:solidFill>
                <a:effectLst/>
                <a:latin typeface="宋体" panose="02010600030101010101" pitchFamily="2" charset="-122"/>
                <a:ea typeface="宋体" panose="02010600030101010101" pitchFamily="2" charset="-122"/>
              </a:rPr>
              <a:t>）发表了论文，第一次提出了量子比特信息学上的概念，并创造了“量子比特”（</a:t>
            </a:r>
            <a:r>
              <a:rPr lang="en-US" altLang="zh-CN" sz="3200" b="0" i="0" dirty="0">
                <a:solidFill>
                  <a:srgbClr val="333333"/>
                </a:solidFill>
                <a:effectLst/>
                <a:latin typeface="宋体" panose="02010600030101010101" pitchFamily="2" charset="-122"/>
                <a:ea typeface="宋体" panose="02010600030101010101" pitchFamily="2" charset="-122"/>
              </a:rPr>
              <a:t>qubit</a:t>
            </a:r>
            <a:r>
              <a:rPr lang="zh-CN" altLang="en-US" sz="3200" b="0" i="0" dirty="0">
                <a:solidFill>
                  <a:srgbClr val="333333"/>
                </a:solidFill>
                <a:effectLst/>
                <a:latin typeface="宋体" panose="02010600030101010101" pitchFamily="2" charset="-122"/>
                <a:ea typeface="宋体" panose="02010600030101010101" pitchFamily="2" charset="-122"/>
              </a:rPr>
              <a:t>）的说法。</a:t>
            </a:r>
          </a:p>
          <a:p>
            <a:pPr algn="l"/>
            <a:r>
              <a:rPr lang="zh-CN" altLang="en-US" sz="3200" b="0" i="0" dirty="0">
                <a:solidFill>
                  <a:srgbClr val="333333"/>
                </a:solidFill>
                <a:effectLst/>
                <a:latin typeface="宋体" panose="02010600030101010101" pitchFamily="2" charset="-122"/>
                <a:ea typeface="宋体" panose="02010600030101010101" pitchFamily="2" charset="-122"/>
              </a:rPr>
              <a:t>比特（</a:t>
            </a:r>
            <a:r>
              <a:rPr lang="en-US" altLang="zh-CN" sz="3200" b="0" i="0" dirty="0">
                <a:solidFill>
                  <a:srgbClr val="333333"/>
                </a:solidFill>
                <a:effectLst/>
                <a:latin typeface="宋体" panose="02010600030101010101" pitchFamily="2" charset="-122"/>
                <a:ea typeface="宋体" panose="02010600030101010101" pitchFamily="2" charset="-122"/>
              </a:rPr>
              <a:t>bit</a:t>
            </a:r>
            <a:r>
              <a:rPr lang="zh-CN" altLang="en-US" sz="3200" b="0" i="0" dirty="0">
                <a:solidFill>
                  <a:srgbClr val="333333"/>
                </a:solidFill>
                <a:effectLst/>
                <a:latin typeface="宋体" panose="02010600030101010101" pitchFamily="2" charset="-122"/>
                <a:ea typeface="宋体" panose="02010600030101010101" pitchFamily="2" charset="-122"/>
              </a:rPr>
              <a:t>）是传统计算机中最基础的构件，它只存在两个状态</a:t>
            </a:r>
            <a:r>
              <a:rPr lang="en-US" altLang="zh-CN" sz="3200" b="0" i="0" dirty="0">
                <a:solidFill>
                  <a:srgbClr val="333333"/>
                </a:solidFill>
                <a:effectLst/>
                <a:latin typeface="宋体" panose="02010600030101010101" pitchFamily="2" charset="-122"/>
                <a:ea typeface="宋体" panose="02010600030101010101" pitchFamily="2" charset="-122"/>
              </a:rPr>
              <a:t>0</a:t>
            </a:r>
            <a:r>
              <a:rPr lang="zh-CN" altLang="en-US" sz="3200" b="0" i="0" dirty="0">
                <a:solidFill>
                  <a:srgbClr val="333333"/>
                </a:solidFill>
                <a:effectLst/>
                <a:latin typeface="宋体" panose="02010600030101010101" pitchFamily="2" charset="-122"/>
                <a:ea typeface="宋体" panose="02010600030101010101" pitchFamily="2" charset="-122"/>
              </a:rPr>
              <a:t>或</a:t>
            </a:r>
            <a:r>
              <a:rPr lang="en-US" altLang="zh-CN" sz="3200" b="0" i="0" dirty="0">
                <a:solidFill>
                  <a:srgbClr val="333333"/>
                </a:solidFill>
                <a:effectLst/>
                <a:latin typeface="宋体" panose="02010600030101010101" pitchFamily="2" charset="-122"/>
                <a:ea typeface="宋体" panose="02010600030101010101" pitchFamily="2" charset="-122"/>
              </a:rPr>
              <a:t>1</a:t>
            </a:r>
            <a:r>
              <a:rPr lang="zh-CN" altLang="en-US" sz="3200" b="0" i="0" dirty="0">
                <a:solidFill>
                  <a:srgbClr val="333333"/>
                </a:solidFill>
                <a:effectLst/>
                <a:latin typeface="宋体" panose="02010600030101010101" pitchFamily="2" charset="-122"/>
                <a:ea typeface="宋体" panose="02010600030101010101" pitchFamily="2" charset="-122"/>
              </a:rPr>
              <a:t>之间，在量子计算机中，情况却并非如此。量子力学告诉我们，量子具有叠加态的特性，因而，量子计算机中的比特</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即量子比特</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同时就有了</a:t>
            </a:r>
            <a:r>
              <a:rPr lang="en-US" altLang="zh-CN" sz="3200" b="0" i="0" dirty="0">
                <a:solidFill>
                  <a:srgbClr val="333333"/>
                </a:solidFill>
                <a:effectLst/>
                <a:latin typeface="宋体" panose="02010600030101010101" pitchFamily="2" charset="-122"/>
                <a:ea typeface="宋体" panose="02010600030101010101" pitchFamily="2" charset="-122"/>
              </a:rPr>
              <a:t>0</a:t>
            </a:r>
            <a:r>
              <a:rPr lang="zh-CN" altLang="en-US" sz="3200" b="0" i="0" dirty="0">
                <a:solidFill>
                  <a:srgbClr val="333333"/>
                </a:solidFill>
                <a:effectLst/>
                <a:latin typeface="宋体" panose="02010600030101010101" pitchFamily="2" charset="-122"/>
                <a:ea typeface="宋体" panose="02010600030101010101" pitchFamily="2" charset="-122"/>
              </a:rPr>
              <a:t>与</a:t>
            </a:r>
            <a:r>
              <a:rPr lang="en-US" altLang="zh-CN" sz="3200" b="0" i="0" dirty="0">
                <a:solidFill>
                  <a:srgbClr val="333333"/>
                </a:solidFill>
                <a:effectLst/>
                <a:latin typeface="宋体" panose="02010600030101010101" pitchFamily="2" charset="-122"/>
                <a:ea typeface="宋体" panose="02010600030101010101" pitchFamily="2" charset="-122"/>
              </a:rPr>
              <a:t>1</a:t>
            </a:r>
            <a:r>
              <a:rPr lang="zh-CN" altLang="en-US" sz="3200" b="0" i="0" dirty="0">
                <a:solidFill>
                  <a:srgbClr val="333333"/>
                </a:solidFill>
                <a:effectLst/>
                <a:latin typeface="宋体" panose="02010600030101010101" pitchFamily="2" charset="-122"/>
                <a:ea typeface="宋体" panose="02010600030101010101" pitchFamily="2" charset="-122"/>
              </a:rPr>
              <a:t>的状态，它既可以是</a:t>
            </a:r>
            <a:r>
              <a:rPr lang="en-US" altLang="zh-CN" sz="3200" b="0" i="0" dirty="0">
                <a:solidFill>
                  <a:srgbClr val="333333"/>
                </a:solidFill>
                <a:effectLst/>
                <a:latin typeface="宋体" panose="02010600030101010101" pitchFamily="2" charset="-122"/>
                <a:ea typeface="宋体" panose="02010600030101010101" pitchFamily="2" charset="-122"/>
              </a:rPr>
              <a:t>1</a:t>
            </a:r>
            <a:r>
              <a:rPr lang="zh-CN" altLang="en-US" sz="3200" b="0" i="0" dirty="0">
                <a:solidFill>
                  <a:srgbClr val="333333"/>
                </a:solidFill>
                <a:effectLst/>
                <a:latin typeface="宋体" panose="02010600030101010101" pitchFamily="2" charset="-122"/>
                <a:ea typeface="宋体" panose="02010600030101010101" pitchFamily="2" charset="-122"/>
              </a:rPr>
              <a:t>，亦可是</a:t>
            </a:r>
            <a:r>
              <a:rPr lang="en-US" altLang="zh-CN" sz="3200" b="0" i="0" dirty="0">
                <a:solidFill>
                  <a:srgbClr val="333333"/>
                </a:solidFill>
                <a:effectLst/>
                <a:latin typeface="宋体" panose="02010600030101010101" pitchFamily="2" charset="-122"/>
                <a:ea typeface="宋体" panose="02010600030101010101" pitchFamily="2" charset="-122"/>
              </a:rPr>
              <a:t>0</a:t>
            </a:r>
            <a:r>
              <a:rPr lang="zh-CN" altLang="en-US" sz="3200" b="0" i="0" dirty="0">
                <a:solidFill>
                  <a:srgbClr val="333333"/>
                </a:solidFill>
                <a:effectLst/>
                <a:latin typeface="宋体" panose="02010600030101010101" pitchFamily="2" charset="-122"/>
                <a:ea typeface="宋体" panose="02010600030101010101" pitchFamily="2" charset="-122"/>
              </a:rPr>
              <a:t>。基于量子平行，我们可以将这两种状态看成是处于两个不同宇宙里，那么，当一个量子比特进行运算时，实际上是处于两个宇宙里的数值在同时执行。</a:t>
            </a:r>
          </a:p>
        </p:txBody>
      </p:sp>
    </p:spTree>
    <p:extLst>
      <p:ext uri="{BB962C8B-B14F-4D97-AF65-F5344CB8AC3E}">
        <p14:creationId xmlns:p14="http://schemas.microsoft.com/office/powerpoint/2010/main" val="156760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review">
            <a:extLst>
              <a:ext uri="{FF2B5EF4-FFF2-40B4-BE49-F238E27FC236}">
                <a16:creationId xmlns:a16="http://schemas.microsoft.com/office/drawing/2014/main" id="{581EA449-C3CE-4E1F-8E46-F23BEBDC4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16" y="1150835"/>
            <a:ext cx="10223567" cy="455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66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7EC05755-BCBF-41E3-A029-0F78E28498DE}"/>
              </a:ext>
            </a:extLst>
          </p:cNvPr>
          <p:cNvSpPr txBox="1"/>
          <p:nvPr/>
        </p:nvSpPr>
        <p:spPr>
          <a:xfrm>
            <a:off x="447368" y="309148"/>
            <a:ext cx="11297264" cy="5016758"/>
          </a:xfrm>
          <a:prstGeom prst="rect">
            <a:avLst/>
          </a:prstGeom>
          <a:noFill/>
        </p:spPr>
        <p:txBody>
          <a:bodyPr wrap="square">
            <a:spAutoFit/>
          </a:bodyPr>
          <a:lstStyle/>
          <a:p>
            <a:pPr algn="l"/>
            <a:r>
              <a:rPr lang="en-US" altLang="zh-CN" sz="3200" b="0" i="0" dirty="0">
                <a:solidFill>
                  <a:srgbClr val="333333"/>
                </a:solidFill>
                <a:effectLst/>
                <a:latin typeface="宋体" panose="02010600030101010101" pitchFamily="2" charset="-122"/>
                <a:ea typeface="宋体" panose="02010600030101010101" pitchFamily="2" charset="-122"/>
              </a:rPr>
              <a:t>1994</a:t>
            </a:r>
            <a:r>
              <a:rPr lang="zh-CN" altLang="en-US" sz="3200" b="0" i="0" dirty="0">
                <a:solidFill>
                  <a:srgbClr val="333333"/>
                </a:solidFill>
                <a:effectLst/>
                <a:latin typeface="宋体" panose="02010600030101010101" pitchFamily="2" charset="-122"/>
                <a:ea typeface="宋体" panose="02010600030101010101" pitchFamily="2" charset="-122"/>
              </a:rPr>
              <a:t>年，贝尔实验室的休尔发表了论文，在里面向大家展示了他的量子算法分解大数的质因数的速度如何领先于当时的已知任何计算机</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分解一个</a:t>
            </a:r>
            <a:r>
              <a:rPr lang="en-US" altLang="zh-CN" sz="3200" b="0" i="0" dirty="0">
                <a:solidFill>
                  <a:srgbClr val="333333"/>
                </a:solidFill>
                <a:effectLst/>
                <a:latin typeface="宋体" panose="02010600030101010101" pitchFamily="2" charset="-122"/>
                <a:ea typeface="宋体" panose="02010600030101010101" pitchFamily="2" charset="-122"/>
              </a:rPr>
              <a:t>1000</a:t>
            </a:r>
            <a:r>
              <a:rPr lang="zh-CN" altLang="en-US" sz="3200" b="0" i="0" dirty="0">
                <a:solidFill>
                  <a:srgbClr val="333333"/>
                </a:solidFill>
                <a:effectLst/>
                <a:latin typeface="宋体" panose="02010600030101010101" pitchFamily="2" charset="-122"/>
                <a:ea typeface="宋体" panose="02010600030101010101" pitchFamily="2" charset="-122"/>
              </a:rPr>
              <a:t>位的数字，传统计算机大约需要耗费</a:t>
            </a:r>
            <a:r>
              <a:rPr lang="en-US" altLang="zh-CN" sz="3200" b="0" i="0" dirty="0">
                <a:solidFill>
                  <a:srgbClr val="333333"/>
                </a:solidFill>
                <a:effectLst/>
                <a:latin typeface="宋体" panose="02010600030101010101" pitchFamily="2" charset="-122"/>
                <a:ea typeface="宋体" panose="02010600030101010101" pitchFamily="2" charset="-122"/>
              </a:rPr>
              <a:t>10</a:t>
            </a:r>
            <a:r>
              <a:rPr lang="zh-CN" altLang="en-US" sz="3200" b="0" i="0" dirty="0">
                <a:solidFill>
                  <a:srgbClr val="333333"/>
                </a:solidFill>
                <a:effectLst/>
                <a:latin typeface="宋体" panose="02010600030101010101" pitchFamily="2" charset="-122"/>
                <a:ea typeface="宋体" panose="02010600030101010101" pitchFamily="2" charset="-122"/>
              </a:rPr>
              <a:t>京（</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孙子算经</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载“万万曰亿，万万亿曰兆，万万兆曰京”）年的时间，而利用量子计算机的话，只需要</a:t>
            </a:r>
            <a:r>
              <a:rPr lang="en-US" altLang="zh-CN" sz="3200" b="0" i="0" dirty="0">
                <a:solidFill>
                  <a:srgbClr val="333333"/>
                </a:solidFill>
                <a:effectLst/>
                <a:latin typeface="宋体" panose="02010600030101010101" pitchFamily="2" charset="-122"/>
                <a:ea typeface="宋体" panose="02010600030101010101" pitchFamily="2" charset="-122"/>
              </a:rPr>
              <a:t>20</a:t>
            </a:r>
            <a:r>
              <a:rPr lang="zh-CN" altLang="en-US" sz="3200" b="0" i="0" dirty="0">
                <a:solidFill>
                  <a:srgbClr val="333333"/>
                </a:solidFill>
                <a:effectLst/>
                <a:latin typeface="宋体" panose="02010600030101010101" pitchFamily="2" charset="-122"/>
                <a:ea typeface="宋体" panose="02010600030101010101" pitchFamily="2" charset="-122"/>
              </a:rPr>
              <a:t>分钟左右。</a:t>
            </a:r>
          </a:p>
          <a:p>
            <a:pPr algn="l"/>
            <a:r>
              <a:rPr lang="zh-CN" altLang="en-US" sz="3200" b="0" i="0" dirty="0">
                <a:solidFill>
                  <a:srgbClr val="333333"/>
                </a:solidFill>
                <a:effectLst/>
                <a:latin typeface="宋体" panose="02010600030101010101" pitchFamily="2" charset="-122"/>
                <a:ea typeface="宋体" panose="02010600030101010101" pitchFamily="2" charset="-122"/>
              </a:rPr>
              <a:t>休尔的量子算法将会对 </a:t>
            </a:r>
            <a:r>
              <a:rPr lang="en-US" altLang="zh-CN" sz="3200" b="0" i="0" dirty="0">
                <a:solidFill>
                  <a:srgbClr val="333333"/>
                </a:solidFill>
                <a:effectLst/>
                <a:latin typeface="宋体" panose="02010600030101010101" pitchFamily="2" charset="-122"/>
                <a:ea typeface="宋体" panose="02010600030101010101" pitchFamily="2" charset="-122"/>
              </a:rPr>
              <a:t>RSA </a:t>
            </a:r>
            <a:r>
              <a:rPr lang="zh-CN" altLang="en-US" sz="3200" b="0" i="0" dirty="0">
                <a:solidFill>
                  <a:srgbClr val="333333"/>
                </a:solidFill>
                <a:effectLst/>
                <a:latin typeface="宋体" panose="02010600030101010101" pitchFamily="2" charset="-122"/>
                <a:ea typeface="宋体" panose="02010600030101010101" pitchFamily="2" charset="-122"/>
              </a:rPr>
              <a:t>等在内的加密算法和系统造成了显而易见的冲击，在此以前，破解一个 </a:t>
            </a:r>
            <a:r>
              <a:rPr lang="en-US" altLang="zh-CN" sz="3200" b="0" i="0" dirty="0">
                <a:solidFill>
                  <a:srgbClr val="333333"/>
                </a:solidFill>
                <a:effectLst/>
                <a:latin typeface="宋体" panose="02010600030101010101" pitchFamily="2" charset="-122"/>
                <a:ea typeface="宋体" panose="02010600030101010101" pitchFamily="2" charset="-122"/>
              </a:rPr>
              <a:t>RSA 129</a:t>
            </a:r>
            <a:r>
              <a:rPr lang="zh-CN" altLang="en-US" sz="3200" b="0" i="0" dirty="0">
                <a:solidFill>
                  <a:srgbClr val="333333"/>
                </a:solidFill>
                <a:effectLst/>
                <a:latin typeface="宋体" panose="02010600030101010101" pitchFamily="2" charset="-122"/>
                <a:ea typeface="宋体" panose="02010600030101010101" pitchFamily="2" charset="-122"/>
              </a:rPr>
              <a:t>位密码需要</a:t>
            </a:r>
            <a:r>
              <a:rPr lang="en-US" altLang="zh-CN" sz="3200" b="0" i="0" dirty="0">
                <a:solidFill>
                  <a:srgbClr val="333333"/>
                </a:solidFill>
                <a:effectLst/>
                <a:latin typeface="宋体" panose="02010600030101010101" pitchFamily="2" charset="-122"/>
                <a:ea typeface="宋体" panose="02010600030101010101" pitchFamily="2" charset="-122"/>
              </a:rPr>
              <a:t>8</a:t>
            </a:r>
            <a:r>
              <a:rPr lang="zh-CN" altLang="en-US" sz="3200" b="0" i="0" dirty="0">
                <a:solidFill>
                  <a:srgbClr val="333333"/>
                </a:solidFill>
                <a:effectLst/>
                <a:latin typeface="宋体" panose="02010600030101010101" pitchFamily="2" charset="-122"/>
                <a:ea typeface="宋体" panose="02010600030101010101" pitchFamily="2" charset="-122"/>
              </a:rPr>
              <a:t>个月时间以及</a:t>
            </a:r>
            <a:r>
              <a:rPr lang="en-US" altLang="zh-CN" sz="3200" b="0" i="0" dirty="0">
                <a:solidFill>
                  <a:srgbClr val="333333"/>
                </a:solidFill>
                <a:effectLst/>
                <a:latin typeface="宋体" panose="02010600030101010101" pitchFamily="2" charset="-122"/>
                <a:ea typeface="宋体" panose="02010600030101010101" pitchFamily="2" charset="-122"/>
              </a:rPr>
              <a:t>1600</a:t>
            </a:r>
            <a:r>
              <a:rPr lang="zh-CN" altLang="en-US" sz="3200" b="0" i="0" dirty="0">
                <a:solidFill>
                  <a:srgbClr val="333333"/>
                </a:solidFill>
                <a:effectLst/>
                <a:latin typeface="宋体" panose="02010600030101010101" pitchFamily="2" charset="-122"/>
                <a:ea typeface="宋体" panose="02010600030101010101" pitchFamily="2" charset="-122"/>
              </a:rPr>
              <a:t>名计算机用户，然而用量子算法破解 </a:t>
            </a:r>
            <a:r>
              <a:rPr lang="en-US" altLang="zh-CN" sz="3200" b="0" i="0" dirty="0">
                <a:solidFill>
                  <a:srgbClr val="333333"/>
                </a:solidFill>
                <a:effectLst/>
                <a:latin typeface="宋体" panose="02010600030101010101" pitchFamily="2" charset="-122"/>
                <a:ea typeface="宋体" panose="02010600030101010101" pitchFamily="2" charset="-122"/>
              </a:rPr>
              <a:t>RSA 140</a:t>
            </a:r>
            <a:r>
              <a:rPr lang="zh-CN" altLang="en-US" sz="3200" b="0" i="0" dirty="0">
                <a:solidFill>
                  <a:srgbClr val="333333"/>
                </a:solidFill>
                <a:effectLst/>
                <a:latin typeface="宋体" panose="02010600030101010101" pitchFamily="2" charset="-122"/>
                <a:ea typeface="宋体" panose="02010600030101010101" pitchFamily="2" charset="-122"/>
              </a:rPr>
              <a:t>位密码也只要数秒的时间而已。</a:t>
            </a:r>
          </a:p>
        </p:txBody>
      </p:sp>
    </p:spTree>
    <p:extLst>
      <p:ext uri="{BB962C8B-B14F-4D97-AF65-F5344CB8AC3E}">
        <p14:creationId xmlns:p14="http://schemas.microsoft.com/office/powerpoint/2010/main" val="170117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a:extLst>
              <a:ext uri="{FF2B5EF4-FFF2-40B4-BE49-F238E27FC236}">
                <a16:creationId xmlns:a16="http://schemas.microsoft.com/office/drawing/2014/main" id="{931C3518-7902-4C2D-A540-97E86B4755EA}"/>
              </a:ext>
            </a:extLst>
          </p:cNvPr>
          <p:cNvCxnSpPr>
            <a:cxnSpLocks/>
          </p:cNvCxnSpPr>
          <p:nvPr/>
        </p:nvCxnSpPr>
        <p:spPr>
          <a:xfrm>
            <a:off x="190613" y="637079"/>
            <a:ext cx="107296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0DE9E6C-119A-42B3-89C1-B2BB2B00184F}"/>
              </a:ext>
            </a:extLst>
          </p:cNvPr>
          <p:cNvSpPr txBox="1"/>
          <p:nvPr/>
        </p:nvSpPr>
        <p:spPr>
          <a:xfrm>
            <a:off x="75892" y="0"/>
            <a:ext cx="8346532" cy="584775"/>
          </a:xfrm>
          <a:prstGeom prst="rect">
            <a:avLst/>
          </a:prstGeom>
          <a:noFill/>
        </p:spPr>
        <p:txBody>
          <a:bodyPr wrap="square" rtlCol="0">
            <a:spAutoFit/>
          </a:bodyPr>
          <a:lstStyle/>
          <a:p>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Shor Algorithm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B117E10E-10DE-4E86-9454-2B39EF93033E}"/>
              </a:ext>
            </a:extLst>
          </p:cNvPr>
          <p:cNvPicPr>
            <a:picLocks noChangeAspect="1"/>
          </p:cNvPicPr>
          <p:nvPr/>
        </p:nvPicPr>
        <p:blipFill>
          <a:blip r:embed="rId4"/>
          <a:stretch>
            <a:fillRect/>
          </a:stretch>
        </p:blipFill>
        <p:spPr>
          <a:xfrm>
            <a:off x="1900237" y="1328433"/>
            <a:ext cx="8391525" cy="4048125"/>
          </a:xfrm>
          <a:prstGeom prst="rect">
            <a:avLst/>
          </a:prstGeom>
        </p:spPr>
      </p:pic>
    </p:spTree>
    <p:extLst>
      <p:ext uri="{BB962C8B-B14F-4D97-AF65-F5344CB8AC3E}">
        <p14:creationId xmlns:p14="http://schemas.microsoft.com/office/powerpoint/2010/main" val="99182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D68577E-1576-4472-8AD8-9C880BC3A6D7}"/>
              </a:ext>
            </a:extLst>
          </p:cNvPr>
          <p:cNvPicPr>
            <a:picLocks noChangeAspect="1"/>
          </p:cNvPicPr>
          <p:nvPr/>
        </p:nvPicPr>
        <p:blipFill>
          <a:blip r:embed="rId5"/>
          <a:stretch>
            <a:fillRect/>
          </a:stretch>
        </p:blipFill>
        <p:spPr>
          <a:xfrm>
            <a:off x="127875" y="2950864"/>
            <a:ext cx="4906241" cy="2686751"/>
          </a:xfrm>
          <a:prstGeom prst="rect">
            <a:avLst/>
          </a:prstGeom>
        </p:spPr>
      </p:pic>
      <p:pic>
        <p:nvPicPr>
          <p:cNvPr id="7" name="图片 6">
            <a:extLst>
              <a:ext uri="{FF2B5EF4-FFF2-40B4-BE49-F238E27FC236}">
                <a16:creationId xmlns:a16="http://schemas.microsoft.com/office/drawing/2014/main" id="{D5E63652-BF49-40DC-B5E3-8FCBC6DFC536}"/>
              </a:ext>
            </a:extLst>
          </p:cNvPr>
          <p:cNvPicPr>
            <a:picLocks noChangeAspect="1"/>
          </p:cNvPicPr>
          <p:nvPr/>
        </p:nvPicPr>
        <p:blipFill>
          <a:blip r:embed="rId6"/>
          <a:stretch>
            <a:fillRect/>
          </a:stretch>
        </p:blipFill>
        <p:spPr>
          <a:xfrm>
            <a:off x="4869160" y="2865475"/>
            <a:ext cx="7106529" cy="2712480"/>
          </a:xfrm>
          <a:prstGeom prst="rect">
            <a:avLst/>
          </a:prstGeom>
        </p:spPr>
      </p:pic>
      <p:sp>
        <p:nvSpPr>
          <p:cNvPr id="8" name="文本框 7">
            <a:extLst>
              <a:ext uri="{FF2B5EF4-FFF2-40B4-BE49-F238E27FC236}">
                <a16:creationId xmlns:a16="http://schemas.microsoft.com/office/drawing/2014/main" id="{041915A1-BC4D-421D-BDFE-ED246DA1D3CE}"/>
              </a:ext>
            </a:extLst>
          </p:cNvPr>
          <p:cNvSpPr txBox="1"/>
          <p:nvPr/>
        </p:nvSpPr>
        <p:spPr>
          <a:xfrm>
            <a:off x="56418" y="0"/>
            <a:ext cx="8346532" cy="584775"/>
          </a:xfrm>
          <a:prstGeom prst="rect">
            <a:avLst/>
          </a:prstGeom>
          <a:noFill/>
        </p:spPr>
        <p:txBody>
          <a:bodyPr wrap="square" rtlCol="0">
            <a:spAutoFit/>
          </a:bodyPr>
          <a:lstStyle/>
          <a:p>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Grover Algorithm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连接符 8">
            <a:extLst>
              <a:ext uri="{FF2B5EF4-FFF2-40B4-BE49-F238E27FC236}">
                <a16:creationId xmlns:a16="http://schemas.microsoft.com/office/drawing/2014/main" id="{58B1E0CD-EDEB-42D0-94F2-5A5E0729462D}"/>
              </a:ext>
            </a:extLst>
          </p:cNvPr>
          <p:cNvCxnSpPr>
            <a:cxnSpLocks/>
          </p:cNvCxnSpPr>
          <p:nvPr/>
        </p:nvCxnSpPr>
        <p:spPr>
          <a:xfrm>
            <a:off x="190613" y="637079"/>
            <a:ext cx="107296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1153E0A-D658-43E9-B284-3C753978FCD7}"/>
              </a:ext>
            </a:extLst>
          </p:cNvPr>
          <p:cNvSpPr txBox="1"/>
          <p:nvPr/>
        </p:nvSpPr>
        <p:spPr>
          <a:xfrm>
            <a:off x="75892" y="0"/>
            <a:ext cx="8346532" cy="584775"/>
          </a:xfrm>
          <a:prstGeom prst="rect">
            <a:avLst/>
          </a:prstGeom>
          <a:noFill/>
        </p:spPr>
        <p:txBody>
          <a:bodyPr wrap="square" rtlCol="0">
            <a:spAutoFit/>
          </a:bodyPr>
          <a:lstStyle/>
          <a:p>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Grover Algorithm  </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1">
            <a:extLst>
              <a:ext uri="{FF2B5EF4-FFF2-40B4-BE49-F238E27FC236}">
                <a16:creationId xmlns:a16="http://schemas.microsoft.com/office/drawing/2014/main" id="{64021823-F83A-48B1-9F18-8BAD083680EC}"/>
              </a:ext>
            </a:extLst>
          </p:cNvPr>
          <p:cNvSpPr>
            <a:spLocks noChangeArrowheads="1"/>
          </p:cNvSpPr>
          <p:nvPr/>
        </p:nvSpPr>
        <p:spPr bwMode="auto">
          <a:xfrm>
            <a:off x="216311" y="898942"/>
            <a:ext cx="121144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Grover 算法，有时也称为量子搜索算法（quantum search</a:t>
            </a:r>
            <a:r>
              <a:rPr kumimoji="0" lang="en-US" altLang="zh-CN"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 </a:t>
            </a:r>
            <a:r>
              <a:rPr kumimoji="0" lang="zh-CN" altLang="zh-CN"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algorithm），</a:t>
            </a:r>
            <a:r>
              <a:rPr kumimoji="0" lang="zh-CN" altLang="en-US"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指</a:t>
            </a:r>
            <a:r>
              <a:rPr kumimoji="0" lang="zh-CN" altLang="zh-CN" sz="32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在量子计算机上运行的非结构化搜索算法，是量子计算的典型算法之一。相较于经典搜索具有多项式量级的加速。</a:t>
            </a:r>
            <a:endParaRPr kumimoji="0" lang="zh-CN" altLang="zh-CN" sz="32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
        <p:nvSpPr>
          <p:cNvPr id="3" name="AutoShape 2" descr="[公式]">
            <a:extLst>
              <a:ext uri="{FF2B5EF4-FFF2-40B4-BE49-F238E27FC236}">
                <a16:creationId xmlns:a16="http://schemas.microsoft.com/office/drawing/2014/main" id="{CAA6F847-3203-4EE2-BBA2-2AABAB4F2D95}"/>
              </a:ext>
            </a:extLst>
          </p:cNvPr>
          <p:cNvSpPr>
            <a:spLocks noChangeAspect="1" noChangeArrowheads="1"/>
          </p:cNvSpPr>
          <p:nvPr/>
        </p:nvSpPr>
        <p:spPr bwMode="auto">
          <a:xfrm>
            <a:off x="876300" y="94579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a:extLst>
              <a:ext uri="{FF2B5EF4-FFF2-40B4-BE49-F238E27FC236}">
                <a16:creationId xmlns:a16="http://schemas.microsoft.com/office/drawing/2014/main" id="{01F9EAF7-C0AA-4AAB-ADD5-B29314A05FE0}"/>
              </a:ext>
            </a:extLst>
          </p:cNvPr>
          <p:cNvSpPr>
            <a:spLocks noChangeAspect="1" noChangeArrowheads="1"/>
          </p:cNvSpPr>
          <p:nvPr/>
        </p:nvSpPr>
        <p:spPr bwMode="auto">
          <a:xfrm>
            <a:off x="3063875" y="94579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4" descr="[公式]">
            <a:extLst>
              <a:ext uri="{FF2B5EF4-FFF2-40B4-BE49-F238E27FC236}">
                <a16:creationId xmlns:a16="http://schemas.microsoft.com/office/drawing/2014/main" id="{A199FCE1-4F3E-4497-BCEA-177C1F3CED7D}"/>
              </a:ext>
            </a:extLst>
          </p:cNvPr>
          <p:cNvSpPr>
            <a:spLocks noChangeAspect="1" noChangeArrowheads="1"/>
          </p:cNvSpPr>
          <p:nvPr/>
        </p:nvSpPr>
        <p:spPr bwMode="auto">
          <a:xfrm>
            <a:off x="7994650" y="94579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5069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计算技术研究所- 中国科学院北京分院">
            <a:extLst>
              <a:ext uri="{FF2B5EF4-FFF2-40B4-BE49-F238E27FC236}">
                <a16:creationId xmlns:a16="http://schemas.microsoft.com/office/drawing/2014/main" id="{D2E17560-C8CD-4B86-888A-9B6F113F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1316"/>
            <a:ext cx="1389927" cy="136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中科院计算所计算机体系结构国家重点实验室">
            <a:extLst>
              <a:ext uri="{FF2B5EF4-FFF2-40B4-BE49-F238E27FC236}">
                <a16:creationId xmlns:a16="http://schemas.microsoft.com/office/drawing/2014/main" id="{E70849AF-1D5B-4922-A20A-3D2E0224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051" y="6172522"/>
            <a:ext cx="4876800" cy="5429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80B920A-5AD9-41E8-AFBD-6211CED56FD9}"/>
              </a:ext>
            </a:extLst>
          </p:cNvPr>
          <p:cNvSpPr/>
          <p:nvPr/>
        </p:nvSpPr>
        <p:spPr>
          <a:xfrm>
            <a:off x="2663009" y="1305683"/>
            <a:ext cx="6865982"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Quantum Computing</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矩形 1">
            <a:extLst>
              <a:ext uri="{FF2B5EF4-FFF2-40B4-BE49-F238E27FC236}">
                <a16:creationId xmlns:a16="http://schemas.microsoft.com/office/drawing/2014/main" id="{6E03CBE7-24AF-4EB9-93B4-FEA9AFBB336C}"/>
              </a:ext>
            </a:extLst>
          </p:cNvPr>
          <p:cNvSpPr/>
          <p:nvPr/>
        </p:nvSpPr>
        <p:spPr>
          <a:xfrm>
            <a:off x="3579928" y="4167323"/>
            <a:ext cx="5032148" cy="923330"/>
          </a:xfrm>
          <a:prstGeom prst="rect">
            <a:avLst/>
          </a:prstGeom>
          <a:noFill/>
        </p:spPr>
        <p:txBody>
          <a:bodyPr wrap="none" lIns="91440" tIns="45720" rIns="91440" bIns="45720">
            <a:spAutoFit/>
          </a:bodyPr>
          <a:lstStyle/>
          <a:p>
            <a:pPr algn="ct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量子计算的应用</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8291757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932</Words>
  <Application>Microsoft Office PowerPoint</Application>
  <PresentationFormat>宽屏</PresentationFormat>
  <Paragraphs>33</Paragraphs>
  <Slides>20</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leliy</dc:creator>
  <cp:lastModifiedBy>liu leliy</cp:lastModifiedBy>
  <cp:revision>62</cp:revision>
  <dcterms:created xsi:type="dcterms:W3CDTF">2021-10-19T02:39:22Z</dcterms:created>
  <dcterms:modified xsi:type="dcterms:W3CDTF">2021-10-19T03:58:36Z</dcterms:modified>
</cp:coreProperties>
</file>