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303" r:id="rId2"/>
    <p:sldId id="257" r:id="rId3"/>
    <p:sldId id="258" r:id="rId4"/>
    <p:sldId id="259" r:id="rId5"/>
    <p:sldId id="304" r:id="rId6"/>
    <p:sldId id="306" r:id="rId7"/>
    <p:sldId id="263" r:id="rId8"/>
    <p:sldId id="309" r:id="rId9"/>
    <p:sldId id="267" r:id="rId10"/>
    <p:sldId id="268" r:id="rId11"/>
    <p:sldId id="302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312" r:id="rId23"/>
    <p:sldId id="281" r:id="rId24"/>
    <p:sldId id="282" r:id="rId25"/>
    <p:sldId id="283" r:id="rId26"/>
    <p:sldId id="284" r:id="rId27"/>
    <p:sldId id="285" r:id="rId28"/>
    <p:sldId id="314" r:id="rId29"/>
    <p:sldId id="313" r:id="rId30"/>
    <p:sldId id="286" r:id="rId31"/>
    <p:sldId id="320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23" r:id="rId40"/>
    <p:sldId id="324" r:id="rId41"/>
    <p:sldId id="322" r:id="rId42"/>
  </p:sldIdLst>
  <p:sldSz cx="119538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7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0" autoAdjust="0"/>
    <p:restoredTop sz="96683" autoAdjust="0"/>
  </p:normalViewPr>
  <p:slideViewPr>
    <p:cSldViewPr snapToGrid="0">
      <p:cViewPr varScale="1">
        <p:scale>
          <a:sx n="82" d="100"/>
          <a:sy n="82" d="100"/>
        </p:scale>
        <p:origin x="168" y="62"/>
      </p:cViewPr>
      <p:guideLst>
        <p:guide orient="horz" pos="2160"/>
        <p:guide pos="3840"/>
        <p:guide pos="37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0.wmf"/><Relationship Id="rId7" Type="http://schemas.openxmlformats.org/officeDocument/2006/relationships/image" Target="../media/image63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49.wmf"/><Relationship Id="rId9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6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Relationship Id="rId14" Type="http://schemas.openxmlformats.org/officeDocument/2006/relationships/image" Target="../media/image10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21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5" Type="http://schemas.openxmlformats.org/officeDocument/2006/relationships/image" Target="../media/image12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Relationship Id="rId14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7.wmf"/><Relationship Id="rId4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4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4" Type="http://schemas.openxmlformats.org/officeDocument/2006/relationships/image" Target="../media/image14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10" Type="http://schemas.openxmlformats.org/officeDocument/2006/relationships/image" Target="../media/image167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B9184-6A8D-4D69-8E7D-0A93BE383FBF}" type="datetimeFigureOut">
              <a:rPr lang="zh-CN" altLang="en-US" smtClean="0"/>
              <a:pPr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39775" y="1143000"/>
            <a:ext cx="5378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617D-3947-40F5-9FBF-9BB409DC4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1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如果选择了一个更为高阶更为复杂的模型，那么它能达到的泛化偏差（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bias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(h)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(h)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会减小，但是泛化误差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可能增加，因为假设的数目增加会增加右边的第二项，除非我们有足够多的样本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。这是一个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tradeoff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DEBFC-96A6-4809-8E48-E996BBA997B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6541" y="2130431"/>
            <a:ext cx="10160794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3081" y="3886200"/>
            <a:ext cx="83677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694" y="274638"/>
            <a:ext cx="1075848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7694" y="1600206"/>
            <a:ext cx="10758488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66559" y="274644"/>
            <a:ext cx="2689622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7695" y="274644"/>
            <a:ext cx="7919442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37894" y="587375"/>
            <a:ext cx="2988469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组合 4"/>
          <p:cNvGrpSpPr/>
          <p:nvPr userDrawn="1"/>
        </p:nvGrpSpPr>
        <p:grpSpPr>
          <a:xfrm>
            <a:off x="9766679" y="6306521"/>
            <a:ext cx="1932761" cy="733659"/>
            <a:chOff x="9765890" y="5910096"/>
            <a:chExt cx="2426110" cy="126100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1" y="6223199"/>
              <a:ext cx="2118749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5910096"/>
              <a:ext cx="619533" cy="1261009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5" name="组合 7"/>
          <p:cNvGrpSpPr/>
          <p:nvPr userDrawn="1"/>
        </p:nvGrpSpPr>
        <p:grpSpPr>
          <a:xfrm>
            <a:off x="9892002" y="6306521"/>
            <a:ext cx="1932761" cy="733659"/>
            <a:chOff x="9765890" y="5910096"/>
            <a:chExt cx="2426110" cy="1261009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1" y="6223199"/>
              <a:ext cx="2118749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5910096"/>
              <a:ext cx="619533" cy="1261009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10"/>
          <p:cNvGrpSpPr/>
          <p:nvPr userDrawn="1"/>
        </p:nvGrpSpPr>
        <p:grpSpPr>
          <a:xfrm>
            <a:off x="10036608" y="6306521"/>
            <a:ext cx="1932761" cy="733659"/>
            <a:chOff x="9765890" y="5910096"/>
            <a:chExt cx="2426110" cy="1261009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1" y="6223199"/>
              <a:ext cx="2118749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5910096"/>
              <a:ext cx="619533" cy="1261009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428516" y="6472239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1" name="组合 14"/>
          <p:cNvGrpSpPr>
            <a:grpSpLocks/>
          </p:cNvGrpSpPr>
          <p:nvPr userDrawn="1"/>
        </p:nvGrpSpPr>
        <p:grpSpPr bwMode="auto">
          <a:xfrm flipV="1">
            <a:off x="-18677" y="-68380"/>
            <a:ext cx="842583" cy="733662"/>
            <a:chOff x="-360202" y="-82381"/>
            <a:chExt cx="860137" cy="888019"/>
          </a:xfrm>
        </p:grpSpPr>
        <p:grpSp>
          <p:nvGrpSpPr>
            <p:cNvPr id="15" name="组合 15"/>
            <p:cNvGrpSpPr/>
            <p:nvPr/>
          </p:nvGrpSpPr>
          <p:grpSpPr>
            <a:xfrm>
              <a:off x="-155344" y="-82381"/>
              <a:ext cx="655279" cy="888014"/>
              <a:chOff x="-20249" y="-104144"/>
              <a:chExt cx="924448" cy="112268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174617"/>
                <a:ext cx="447417" cy="565169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9" tIns="45719" rIns="45719" bIns="45719" spcCol="38100" anchor="ctr">
                <a:spAutoFit/>
              </a:bodyPr>
              <a:lstStyle/>
              <a:p>
                <a:pPr eaLnBrk="0" hangingPunct="0">
                  <a:defRPr/>
                </a:pPr>
                <a:endParaRPr lang="zh-CN" altLang="en-US">
                  <a:solidFill>
                    <a:srgbClr val="5F5F5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-104144"/>
                <a:ext cx="924448" cy="1122686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9" tIns="45719" rIns="45719" bIns="45719" spcCol="38100" anchor="ctr">
                <a:spAutoFit/>
              </a:bodyPr>
              <a:lstStyle/>
              <a:p>
                <a:pPr eaLnBrk="0" hangingPunct="0">
                  <a:defRPr/>
                </a:pPr>
                <a:endParaRPr lang="zh-CN" altLang="en-US" dirty="0">
                  <a:solidFill>
                    <a:srgbClr val="5F5F5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6" name="组合 16"/>
            <p:cNvGrpSpPr/>
            <p:nvPr/>
          </p:nvGrpSpPr>
          <p:grpSpPr>
            <a:xfrm>
              <a:off x="-252895" y="-82376"/>
              <a:ext cx="655280" cy="888014"/>
              <a:chOff x="-20249" y="-104140"/>
              <a:chExt cx="924448" cy="1122684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174619"/>
                <a:ext cx="447418" cy="565168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9" tIns="45719" rIns="45719" bIns="45719" spcCol="38100" anchor="ctr">
                <a:spAutoFit/>
              </a:bodyPr>
              <a:lstStyle/>
              <a:p>
                <a:pPr eaLnBrk="0" hangingPunct="0">
                  <a:defRPr/>
                </a:pPr>
                <a:endParaRPr lang="zh-CN" altLang="en-US">
                  <a:solidFill>
                    <a:srgbClr val="5F5F5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-104140"/>
                <a:ext cx="924448" cy="1122684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9" tIns="45719" rIns="45719" bIns="45719" spcCol="38100" anchor="ctr">
                <a:spAutoFit/>
              </a:bodyPr>
              <a:lstStyle/>
              <a:p>
                <a:pPr eaLnBrk="0" hangingPunct="0">
                  <a:defRPr/>
                </a:pPr>
                <a:endParaRPr lang="zh-CN" altLang="en-US">
                  <a:solidFill>
                    <a:srgbClr val="5F5F5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7"/>
            <p:cNvGrpSpPr>
              <a:grpSpLocks/>
            </p:cNvGrpSpPr>
            <p:nvPr/>
          </p:nvGrpSpPr>
          <p:grpSpPr bwMode="auto">
            <a:xfrm>
              <a:off x="-360202" y="-82381"/>
              <a:ext cx="654636" cy="888016"/>
              <a:chOff x="-20249" y="-104146"/>
              <a:chExt cx="923541" cy="112269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1283" y="174613"/>
                <a:ext cx="448320" cy="56517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lIns="45719" tIns="45719" rIns="45719" bIns="45719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5F5F5F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-104146"/>
                <a:ext cx="923541" cy="112269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lIns="45719" tIns="45719" rIns="45719" bIns="45719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5F5F5F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0205" y="257175"/>
            <a:ext cx="1110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4227" y="69684"/>
            <a:ext cx="4094892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46755" y="1268419"/>
            <a:ext cx="9633141" cy="49688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11"/>
          </p:nvPr>
        </p:nvSpPr>
        <p:spPr>
          <a:xfrm>
            <a:off x="10880934" y="6502405"/>
            <a:ext cx="251114" cy="2762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 kumimoji="0" sz="180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65643" y="223838"/>
            <a:ext cx="466949" cy="290512"/>
            <a:chOff x="0" y="0"/>
            <a:chExt cx="714375" cy="438150"/>
          </a:xfrm>
        </p:grpSpPr>
        <p:sp>
          <p:nvSpPr>
            <p:cNvPr id="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49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燕尾形 5"/>
            <p:cNvSpPr>
              <a:spLocks noChangeArrowheads="1"/>
            </p:cNvSpPr>
            <p:nvPr/>
          </p:nvSpPr>
          <p:spPr bwMode="auto">
            <a:xfrm>
              <a:off x="276226" y="0"/>
              <a:ext cx="438149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54" y="202751"/>
            <a:ext cx="9754772" cy="548367"/>
          </a:xfrm>
          <a:prstGeom prst="rect">
            <a:avLst/>
          </a:prstGeom>
        </p:spPr>
        <p:txBody>
          <a:bodyPr/>
          <a:lstStyle>
            <a:lvl1pPr>
              <a:defRPr lang="zh-CN" altLang="en-US"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7"/>
          <p:cNvSpPr>
            <a:spLocks noGrp="1"/>
          </p:cNvSpPr>
          <p:nvPr>
            <p:ph sz="quarter" idx="10"/>
          </p:nvPr>
        </p:nvSpPr>
        <p:spPr>
          <a:xfrm>
            <a:off x="617929" y="1147769"/>
            <a:ext cx="10542458" cy="5237271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lang="en-US" altLang="zh-CN" sz="2800" b="0" kern="12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Font typeface="Arial" panose="020B0604020202020204" pitchFamily="34" charset="0"/>
              <a:buChar char="•"/>
              <a:defRPr lang="zh-CN" altLang="en-US" sz="2400" b="0" kern="12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编辑母版文本样式</a:t>
            </a:r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91" y="4406906"/>
            <a:ext cx="10160794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1" y="2906717"/>
            <a:ext cx="10160794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694" y="274638"/>
            <a:ext cx="10758488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7695" y="1600206"/>
            <a:ext cx="5304533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1650" y="1600206"/>
            <a:ext cx="5304533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694" y="274638"/>
            <a:ext cx="10758488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697" y="1535113"/>
            <a:ext cx="528118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7697" y="2174875"/>
            <a:ext cx="528118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71885" y="1535113"/>
            <a:ext cx="528429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71885" y="2174875"/>
            <a:ext cx="528429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694" y="274638"/>
            <a:ext cx="10758488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 userDrawn="1"/>
        </p:nvGrpSpPr>
        <p:grpSpPr bwMode="auto">
          <a:xfrm>
            <a:off x="265643" y="223838"/>
            <a:ext cx="466949" cy="290512"/>
            <a:chOff x="0" y="0"/>
            <a:chExt cx="714375" cy="438150"/>
          </a:xfrm>
        </p:grpSpPr>
        <p:sp>
          <p:nvSpPr>
            <p:cNvPr id="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49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燕尾形 5"/>
            <p:cNvSpPr>
              <a:spLocks noChangeArrowheads="1"/>
            </p:cNvSpPr>
            <p:nvPr/>
          </p:nvSpPr>
          <p:spPr bwMode="auto">
            <a:xfrm>
              <a:off x="276226" y="0"/>
              <a:ext cx="438149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617929" y="1147769"/>
            <a:ext cx="10542458" cy="5237271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lang="zh-CN" altLang="en-US" sz="2800" kern="1200" dirty="0" smtClean="0">
                <a:solidFill>
                  <a:srgbClr val="09405E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rgbClr val="09405E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编辑母版文本样式</a:t>
            </a:r>
          </a:p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31555" y="158526"/>
            <a:ext cx="9562656" cy="674233"/>
          </a:xfrm>
          <a:prstGeom prst="rect">
            <a:avLst/>
          </a:prstGeom>
        </p:spPr>
        <p:txBody>
          <a:bodyPr/>
          <a:lstStyle>
            <a:lvl1pPr>
              <a:defRPr lang="zh-CN" altLang="en-US" sz="2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695" y="273050"/>
            <a:ext cx="393326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4156" y="273056"/>
            <a:ext cx="668203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7695" y="1435103"/>
            <a:ext cx="393326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2524" y="4800600"/>
            <a:ext cx="717232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42524" y="612775"/>
            <a:ext cx="717232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42524" y="5367338"/>
            <a:ext cx="717232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081" y="0"/>
            <a:ext cx="119497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图片 2"/>
          <p:cNvPicPr>
            <a:picLocks noChangeAspect="1" noChangeArrowheads="1"/>
          </p:cNvPicPr>
          <p:nvPr/>
        </p:nvPicPr>
        <p:blipFill>
          <a:blip r:embed="rId16" cstate="print"/>
          <a:srcRect t="12222"/>
          <a:stretch>
            <a:fillRect/>
          </a:stretch>
        </p:blipFill>
        <p:spPr bwMode="auto">
          <a:xfrm>
            <a:off x="2081" y="838200"/>
            <a:ext cx="11949724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11" Type="http://schemas.openxmlformats.org/officeDocument/2006/relationships/image" Target="../media/image51.png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51.bin"/><Relationship Id="rId18" Type="http://schemas.openxmlformats.org/officeDocument/2006/relationships/oleObject" Target="../embeddings/oleObject53.bin"/><Relationship Id="rId3" Type="http://schemas.openxmlformats.org/officeDocument/2006/relationships/oleObject" Target="../embeddings/oleObject46.bin"/><Relationship Id="rId21" Type="http://schemas.openxmlformats.org/officeDocument/2006/relationships/image" Target="../media/image65.wmf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1.wmf"/><Relationship Id="rId1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9.wmf"/><Relationship Id="rId19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6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59.bin"/><Relationship Id="rId24" Type="http://schemas.openxmlformats.org/officeDocument/2006/relationships/oleObject" Target="../embeddings/oleObject66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image" Target="../media/image76.wmf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72.wmf"/><Relationship Id="rId22" Type="http://schemas.openxmlformats.org/officeDocument/2006/relationships/oleObject" Target="../embeddings/oleObject6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9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101.wmf"/><Relationship Id="rId26" Type="http://schemas.openxmlformats.org/officeDocument/2006/relationships/oleObject" Target="../embeddings/oleObject95.bin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91.bin"/><Relationship Id="rId25" Type="http://schemas.openxmlformats.org/officeDocument/2006/relationships/image" Target="../media/image108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29" Type="http://schemas.openxmlformats.org/officeDocument/2006/relationships/image" Target="../media/image10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104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oleObject" Target="../embeddings/oleObject96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92.bin"/><Relationship Id="rId31" Type="http://schemas.openxmlformats.org/officeDocument/2006/relationships/image" Target="../media/image10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Relationship Id="rId27" Type="http://schemas.openxmlformats.org/officeDocument/2006/relationships/image" Target="../media/image105.wmf"/><Relationship Id="rId30" Type="http://schemas.openxmlformats.org/officeDocument/2006/relationships/oleObject" Target="../embeddings/oleObject9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16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29" Type="http://schemas.openxmlformats.org/officeDocument/2006/relationships/oleObject" Target="../embeddings/oleObject111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19.wmf"/><Relationship Id="rId32" Type="http://schemas.openxmlformats.org/officeDocument/2006/relationships/image" Target="../media/image123.w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121.wmf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06.bin"/><Relationship Id="rId31" Type="http://schemas.openxmlformats.org/officeDocument/2006/relationships/oleObject" Target="../embeddings/oleObject112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Relationship Id="rId27" Type="http://schemas.openxmlformats.org/officeDocument/2006/relationships/oleObject" Target="../embeddings/oleObject110.bin"/><Relationship Id="rId30" Type="http://schemas.openxmlformats.org/officeDocument/2006/relationships/image" Target="../media/image12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image" Target="../media/image129.jpeg"/><Relationship Id="rId10" Type="http://schemas.openxmlformats.org/officeDocument/2006/relationships/image" Target="../media/image4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8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2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3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2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7" Type="http://schemas.openxmlformats.org/officeDocument/2006/relationships/image" Target="../media/image1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4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4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48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47.wmf"/><Relationship Id="rId5" Type="http://schemas.openxmlformats.org/officeDocument/2006/relationships/image" Target="../media/image150.png"/><Relationship Id="rId10" Type="http://schemas.openxmlformats.org/officeDocument/2006/relationships/oleObject" Target="../embeddings/oleObject136.bin"/><Relationship Id="rId4" Type="http://schemas.openxmlformats.org/officeDocument/2006/relationships/image" Target="../media/image149.png"/><Relationship Id="rId9" Type="http://schemas.openxmlformats.org/officeDocument/2006/relationships/image" Target="../media/image14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5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63.wmf"/><Relationship Id="rId22" Type="http://schemas.openxmlformats.org/officeDocument/2006/relationships/image" Target="../media/image16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5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74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jpeg"/><Relationship Id="rId2" Type="http://schemas.openxmlformats.org/officeDocument/2006/relationships/image" Target="../media/image17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29.jpe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6540" y="2130429"/>
            <a:ext cx="11310700" cy="1470025"/>
          </a:xfrm>
        </p:spPr>
        <p:txBody>
          <a:bodyPr/>
          <a:lstStyle/>
          <a:p>
            <a:r>
              <a:rPr lang="zh-CN" altLang="en-US" dirty="0"/>
              <a:t>第七章：支持向量机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sz="4000" dirty="0"/>
              <a:t>Support Vector Machine, SVM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39457" y="3688237"/>
            <a:ext cx="8367713" cy="1752600"/>
          </a:xfrm>
        </p:spPr>
        <p:txBody>
          <a:bodyPr/>
          <a:lstStyle/>
          <a:p>
            <a:pPr algn="l">
              <a:buFont typeface="Wingdings" pitchFamily="2" charset="2"/>
              <a:buChar char="l"/>
            </a:pPr>
            <a:r>
              <a:rPr lang="en-US" altLang="zh-CN" dirty="0"/>
              <a:t>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线性支持向量机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buFont typeface="Wingdings" pitchFamily="2" charset="2"/>
              <a:buChar char="l"/>
            </a:pPr>
            <a:r>
              <a:rPr lang="en-US" altLang="zh-CN" dirty="0"/>
              <a:t></a:t>
            </a:r>
            <a:r>
              <a:rPr lang="zh-CN" altLang="en-US" dirty="0"/>
              <a:t>核支持向量机</a:t>
            </a:r>
            <a:endParaRPr lang="en-US" altLang="zh-CN" dirty="0"/>
          </a:p>
          <a:p>
            <a:pPr algn="l">
              <a:buFont typeface="Wingdings" pitchFamily="2" charset="2"/>
              <a:buChar char="l"/>
            </a:pPr>
            <a:r>
              <a:rPr lang="en-US" altLang="zh-CN" dirty="0"/>
              <a:t></a:t>
            </a:r>
            <a:r>
              <a:rPr lang="zh-CN" altLang="en-US" dirty="0"/>
              <a:t>序列最小优化算法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常用核函数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高斯核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径向基函数 </a:t>
            </a:r>
            <a:r>
              <a:rPr lang="en-US" altLang="zh-CN" dirty="0">
                <a:solidFill>
                  <a:srgbClr val="FF0000"/>
                </a:solidFill>
              </a:rPr>
              <a:t>(Radial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Basis </a:t>
            </a:r>
            <a:r>
              <a:rPr lang="en-US" altLang="zh-CN" dirty="0" err="1">
                <a:solidFill>
                  <a:srgbClr val="FF0000"/>
                </a:solidFill>
              </a:rPr>
              <a:t>Function,RBF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分类器是高斯径向基函数</a:t>
            </a:r>
          </a:p>
        </p:txBody>
      </p:sp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3389314" y="1185865"/>
          <a:ext cx="39973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2" name="Equation" r:id="rId3" imgW="1612800" imgH="457200" progId="Equation.DSMT4">
                  <p:embed/>
                </p:oleObj>
              </mc:Choice>
              <mc:Fallback>
                <p:oleObj name="Equation" r:id="rId3" imgW="16128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4" y="1185865"/>
                        <a:ext cx="399732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1233950" y="3395503"/>
          <a:ext cx="4121199" cy="919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3" name="Equation" r:id="rId5" imgW="1765080" imgH="393480" progId="Equation.DSMT4">
                  <p:embed/>
                </p:oleObj>
              </mc:Choice>
              <mc:Fallback>
                <p:oleObj name="Equation" r:id="rId5" imgW="176508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950" y="3395503"/>
                        <a:ext cx="4121199" cy="9196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2989263" y="5033963"/>
          <a:ext cx="45529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4" name="Equation" r:id="rId7" imgW="2273040" imgH="520560" progId="Equation.DSMT4">
                  <p:embed/>
                </p:oleObj>
              </mc:Choice>
              <mc:Fallback>
                <p:oleObj name="Equation" r:id="rId7" imgW="2273040" imgH="520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5033963"/>
                        <a:ext cx="45529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5737136" y="3659883"/>
          <a:ext cx="45069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5" name="Equation" r:id="rId9" imgW="1930320" imgH="203040" progId="Equation.DSMT4">
                  <p:embed/>
                </p:oleObj>
              </mc:Choice>
              <mc:Fallback>
                <p:oleObj name="Equation" r:id="rId9" imgW="193032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136" y="3659883"/>
                        <a:ext cx="450691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 SVM+KL</a:t>
            </a:r>
            <a:endParaRPr lang="zh-CN" altLang="en-US" dirty="0"/>
          </a:p>
        </p:txBody>
      </p:sp>
      <p:pic>
        <p:nvPicPr>
          <p:cNvPr id="7" name="内容占位符 6" descr="untitled_K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5180866" y="2873271"/>
            <a:ext cx="3979749" cy="2545423"/>
          </a:xfr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716483" y="5211471"/>
            <a:ext cx="3983311" cy="1333893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940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940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 准确率：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940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0.98209820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940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Picture 3" descr="C:\Users\Thinkpad\Pictures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90959"/>
            <a:ext cx="4376963" cy="28427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11272" y="4122697"/>
            <a:ext cx="309339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保留的信息量</a:t>
            </a:r>
            <a:endParaRPr lang="en-US" altLang="zh-CN" dirty="0"/>
          </a:p>
          <a:p>
            <a:r>
              <a:rPr lang="zh-CN" altLang="en-US" dirty="0"/>
              <a:t>降维后，特征维度越高，保留的信息量越多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432848" y="5524107"/>
            <a:ext cx="3983311" cy="1333893"/>
          </a:xfrm>
          <a:prstGeom prst="rect">
            <a:avLst/>
          </a:prstGeom>
        </p:spPr>
        <p:txBody>
          <a:bodyPr/>
          <a:lstStyle/>
          <a:p>
            <a:pPr marL="285750" lvl="0" indent="-2857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940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940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 准确率：</a:t>
            </a:r>
            <a:r>
              <a:rPr lang="zh-CN" altLang="en-US" sz="2800" dirty="0"/>
              <a:t> </a:t>
            </a:r>
            <a:r>
              <a:rPr lang="en-US" altLang="zh-CN" sz="2800" dirty="0"/>
              <a:t>(RBF)0.9820982098</a:t>
            </a:r>
          </a:p>
          <a:p>
            <a:pPr marL="285750" lvl="0" indent="-2857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940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60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4911" y="873303"/>
            <a:ext cx="7313032" cy="176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椭圆 8"/>
          <p:cNvSpPr/>
          <p:nvPr/>
        </p:nvSpPr>
        <p:spPr bwMode="auto">
          <a:xfrm>
            <a:off x="4695290" y="1787703"/>
            <a:ext cx="4150759" cy="44178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53" y="202751"/>
            <a:ext cx="10857695" cy="548367"/>
          </a:xfrm>
        </p:spPr>
        <p:txBody>
          <a:bodyPr/>
          <a:lstStyle/>
          <a:p>
            <a:r>
              <a:rPr lang="zh-CN" altLang="en-US" dirty="0"/>
              <a:t>序列最小优化算法 </a:t>
            </a:r>
            <a:r>
              <a:rPr lang="en-US" altLang="zh-CN" dirty="0"/>
              <a:t>Sequential Minimal Optimization, SMO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09287" y="858058"/>
            <a:ext cx="10984374" cy="52372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SVM</a:t>
            </a:r>
            <a:r>
              <a:rPr lang="zh-CN" altLang="en-US" dirty="0"/>
              <a:t>的原问题可能通过传统的凸二次规划方法来获得</a:t>
            </a:r>
            <a:r>
              <a:rPr lang="zh-CN" altLang="en-US" b="1" dirty="0"/>
              <a:t>全局最优解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算法慢，尤其是训练数据集很大时。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/>
              <a:t>SMO(John Platt ,1998)  : </a:t>
            </a:r>
            <a:r>
              <a:rPr lang="zh-CN" altLang="en-US" dirty="0"/>
              <a:t>高效求解</a:t>
            </a:r>
            <a:r>
              <a:rPr lang="en-US" altLang="zh-CN" dirty="0"/>
              <a:t>SVM</a:t>
            </a:r>
            <a:r>
              <a:rPr lang="zh-CN" altLang="en-US" dirty="0"/>
              <a:t>对偶问题。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对偶问题：</a:t>
            </a:r>
          </a:p>
        </p:txBody>
      </p:sp>
      <p:graphicFrame>
        <p:nvGraphicFramePr>
          <p:cNvPr id="216066" name="Object 2"/>
          <p:cNvGraphicFramePr>
            <a:graphicFrameLocks noChangeAspect="1"/>
          </p:cNvGraphicFramePr>
          <p:nvPr/>
        </p:nvGraphicFramePr>
        <p:xfrm>
          <a:off x="3332344" y="4017883"/>
          <a:ext cx="4508500" cy="197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7" name="Equation" r:id="rId3" imgW="2260440" imgH="1117440" progId="Equation.DSMT4">
                  <p:embed/>
                </p:oleObj>
              </mc:Choice>
              <mc:Fallback>
                <p:oleObj name="Equation" r:id="rId3" imgW="2260440" imgH="1117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344" y="4017883"/>
                        <a:ext cx="4508500" cy="197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</a:t>
            </a:r>
            <a:r>
              <a:rPr lang="zh-CN" altLang="en-US" dirty="0"/>
              <a:t>动机</a:t>
            </a:r>
            <a:r>
              <a:rPr lang="en-US" altLang="zh-CN" dirty="0"/>
              <a:t>:</a:t>
            </a:r>
            <a:r>
              <a:rPr lang="zh-CN" altLang="en-US" dirty="0"/>
              <a:t>坐标梯度上升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1180" y="921432"/>
            <a:ext cx="11097256" cy="5237271"/>
          </a:xfrm>
        </p:spPr>
        <p:txBody>
          <a:bodyPr/>
          <a:lstStyle/>
          <a:p>
            <a:r>
              <a:rPr lang="zh-CN" altLang="en-US" dirty="0"/>
              <a:t>无约束最优化问题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坐标上升优化算法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Coordinate Ascent Optimization Algorithm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每次只关于一个参数       优化目标函数。</a:t>
            </a:r>
          </a:p>
        </p:txBody>
      </p:sp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3743326" y="1435102"/>
          <a:ext cx="3213099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3" name="Equation" r:id="rId3" imgW="1155600" imgH="279360" progId="Equation.DSMT4">
                  <p:embed/>
                </p:oleObj>
              </mc:Choice>
              <mc:Fallback>
                <p:oleObj name="Equation" r:id="rId3" imgW="115560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6" y="1435102"/>
                        <a:ext cx="3213099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1" name="Object 3"/>
          <p:cNvGraphicFramePr>
            <a:graphicFrameLocks noChangeAspect="1"/>
          </p:cNvGraphicFramePr>
          <p:nvPr/>
        </p:nvGraphicFramePr>
        <p:xfrm>
          <a:off x="1617663" y="2605088"/>
          <a:ext cx="7251700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4" name="Equation" r:id="rId5" imgW="3047760" imgH="1054080" progId="Equation.DSMT4">
                  <p:embed/>
                </p:oleObj>
              </mc:Choice>
              <mc:Fallback>
                <p:oleObj name="Equation" r:id="rId5" imgW="3047760" imgH="1054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2605088"/>
                        <a:ext cx="7251700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4036851" y="5072267"/>
          <a:ext cx="529005" cy="560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5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6851" y="5072267"/>
                        <a:ext cx="529005" cy="560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2609636" y="3400746"/>
            <a:ext cx="6256962" cy="5650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坐标梯度上升</a:t>
            </a:r>
            <a:r>
              <a:rPr lang="en-US" altLang="zh-CN" dirty="0"/>
              <a:t>/</a:t>
            </a:r>
            <a:r>
              <a:rPr lang="zh-CN" altLang="en-US" dirty="0"/>
              <a:t>下降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102" y="1100635"/>
            <a:ext cx="5461088" cy="52372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椭圆：目标函数的等高线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初始点：</a:t>
            </a:r>
            <a:r>
              <a:rPr lang="en-US" altLang="zh-CN" dirty="0"/>
              <a:t>(2,-2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坐标梯度上升法：每一步沿着坐标轴方向移动。</a:t>
            </a: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0320" y="916576"/>
            <a:ext cx="5923555" cy="4700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坐标梯度下降求解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80221" y="968659"/>
            <a:ext cx="10998753" cy="5237271"/>
          </a:xfrm>
        </p:spPr>
        <p:txBody>
          <a:bodyPr/>
          <a:lstStyle/>
          <a:p>
            <a:r>
              <a:rPr lang="zh-CN" altLang="en-US" dirty="0"/>
              <a:t>对偶问题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每次固定</a:t>
            </a:r>
            <a:r>
              <a:rPr lang="en-US" altLang="zh-CN" dirty="0"/>
              <a:t>N-1</a:t>
            </a:r>
            <a:r>
              <a:rPr lang="zh-CN" altLang="en-US" dirty="0"/>
              <a:t>个变量                 </a:t>
            </a:r>
            <a:r>
              <a:rPr lang="en-US" altLang="zh-CN" dirty="0"/>
              <a:t>   </a:t>
            </a:r>
            <a:r>
              <a:rPr lang="zh-CN" altLang="en-US" dirty="0"/>
              <a:t>，关于</a:t>
            </a:r>
            <a:r>
              <a:rPr lang="en-US" altLang="zh-CN" dirty="0"/>
              <a:t> </a:t>
            </a:r>
            <a:r>
              <a:rPr lang="zh-CN" altLang="en-US" dirty="0"/>
              <a:t>变量</a:t>
            </a:r>
            <a:r>
              <a:rPr lang="en-US" altLang="zh-CN" dirty="0"/>
              <a:t>       </a:t>
            </a:r>
            <a:r>
              <a:rPr lang="zh-CN" altLang="en-US" dirty="0"/>
              <a:t>优化目标函数？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219138" name="Object 2"/>
          <p:cNvGraphicFramePr>
            <a:graphicFrameLocks noChangeAspect="1"/>
          </p:cNvGraphicFramePr>
          <p:nvPr/>
        </p:nvGraphicFramePr>
        <p:xfrm>
          <a:off x="3287713" y="1479550"/>
          <a:ext cx="4751387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2" name="Equation" r:id="rId3" imgW="2260440" imgH="1117440" progId="Equation.DSMT4">
                  <p:embed/>
                </p:oleObj>
              </mc:Choice>
              <mc:Fallback>
                <p:oleObj name="Equation" r:id="rId3" imgW="2260440" imgH="1117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1479550"/>
                        <a:ext cx="4751387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39" name="Object 3"/>
          <p:cNvGraphicFramePr>
            <a:graphicFrameLocks noChangeAspect="1"/>
          </p:cNvGraphicFramePr>
          <p:nvPr/>
        </p:nvGraphicFramePr>
        <p:xfrm>
          <a:off x="4458539" y="3917272"/>
          <a:ext cx="1562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3" name="Equation" r:id="rId5" imgW="622080" imgH="228600" progId="Equation.DSMT4">
                  <p:embed/>
                </p:oleObj>
              </mc:Choice>
              <mc:Fallback>
                <p:oleObj name="Equation" r:id="rId5" imgW="6220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539" y="3917272"/>
                        <a:ext cx="15621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8250150" y="3979127"/>
          <a:ext cx="419182" cy="538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4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0150" y="3979127"/>
                        <a:ext cx="419182" cy="538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4311689" y="4938098"/>
          <a:ext cx="2365376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5" name="Equation" r:id="rId9" imgW="1002960" imgH="431640" progId="Equation.DSMT4">
                  <p:embed/>
                </p:oleObj>
              </mc:Choice>
              <mc:Fallback>
                <p:oleObj name="Equation" r:id="rId9" imgW="100296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89" y="4938098"/>
                        <a:ext cx="2365376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9143" name="Picture 7" descr="https://pics0.baidu.com/feed/9825bc315c6034a8c6aec62b8d5b3a520823769e.png?token=f0212d37e116d82feb24b8d4bc5bf09b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32262" y="4572943"/>
            <a:ext cx="2979505" cy="1834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矩形 8"/>
          <p:cNvSpPr/>
          <p:nvPr/>
        </p:nvSpPr>
        <p:spPr bwMode="auto">
          <a:xfrm>
            <a:off x="2928135" y="2342508"/>
            <a:ext cx="3349375" cy="7808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SMO: </a:t>
            </a:r>
            <a:r>
              <a:rPr lang="zh-CN" altLang="en-US" dirty="0"/>
              <a:t>更新</a:t>
            </a:r>
            <a:r>
              <a:rPr lang="zh-CN" altLang="en-US" dirty="0">
                <a:solidFill>
                  <a:srgbClr val="FF0000"/>
                </a:solidFill>
              </a:rPr>
              <a:t>一对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5381" y="921524"/>
            <a:ext cx="11127868" cy="52372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为了保证满足约束条件，每次更新两个变量。</a:t>
            </a:r>
            <a:r>
              <a:rPr lang="en-US" altLang="zh-CN" sz="2400" dirty="0"/>
              <a:t>           SMO</a:t>
            </a:r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Repeat until convergence : {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 marL="1371600" lvl="2" indent="-457200">
              <a:lnSpc>
                <a:spcPct val="150000"/>
              </a:lnSpc>
              <a:buAutoNum type="arabicParenBoth"/>
            </a:pPr>
            <a:r>
              <a:rPr lang="zh-CN" altLang="en-US" sz="2400" dirty="0"/>
              <a:t>选择要更新的一对变量       和</a:t>
            </a:r>
            <a:endParaRPr lang="en-US" altLang="zh-CN" sz="2400" dirty="0"/>
          </a:p>
          <a:p>
            <a:pPr marL="1371600" lvl="2" indent="-457200">
              <a:lnSpc>
                <a:spcPct val="150000"/>
              </a:lnSpc>
            </a:pPr>
            <a:r>
              <a:rPr lang="zh-CN" altLang="en-US" sz="2400" dirty="0"/>
              <a:t>（启发式选择：选择使</a:t>
            </a:r>
            <a:r>
              <a:rPr lang="zh-CN" altLang="en-US" sz="2400" b="1" dirty="0">
                <a:solidFill>
                  <a:srgbClr val="FF0000"/>
                </a:solidFill>
              </a:rPr>
              <a:t>目标函数值 改变最大</a:t>
            </a:r>
            <a:r>
              <a:rPr lang="zh-CN" altLang="en-US" sz="2400" dirty="0"/>
              <a:t>的变量）</a:t>
            </a:r>
            <a:endParaRPr lang="en-US" altLang="zh-CN" sz="2400" dirty="0"/>
          </a:p>
          <a:p>
            <a:pPr marL="1371600" lvl="2" indent="-457200">
              <a:lnSpc>
                <a:spcPct val="100000"/>
              </a:lnSpc>
            </a:pPr>
            <a:endParaRPr lang="en-US" altLang="zh-CN" sz="2400" dirty="0"/>
          </a:p>
          <a:p>
            <a:pPr marL="1371600" lvl="2" indent="-457200">
              <a:lnSpc>
                <a:spcPct val="100000"/>
              </a:lnSpc>
            </a:pPr>
            <a:r>
              <a:rPr lang="en-US" altLang="zh-CN" sz="2400" dirty="0"/>
              <a:t>(2) </a:t>
            </a:r>
            <a:r>
              <a:rPr lang="zh-CN" altLang="en-US" sz="2400" dirty="0"/>
              <a:t>关于变量       和      优化目标函数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SMO</a:t>
            </a:r>
            <a:r>
              <a:rPr lang="zh-CN" altLang="en-US" sz="2400" dirty="0"/>
              <a:t>高效：更新          的方法计算高效！</a:t>
            </a:r>
          </a:p>
        </p:txBody>
      </p:sp>
      <p:graphicFrame>
        <p:nvGraphicFramePr>
          <p:cNvPr id="220163" name="Object 3"/>
          <p:cNvGraphicFramePr>
            <a:graphicFrameLocks noChangeAspect="1"/>
          </p:cNvGraphicFramePr>
          <p:nvPr/>
        </p:nvGraphicFramePr>
        <p:xfrm>
          <a:off x="5080643" y="2721386"/>
          <a:ext cx="3270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2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643" y="2721386"/>
                        <a:ext cx="3270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3235356" y="5394007"/>
          <a:ext cx="7540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3" name="Equation" r:id="rId5" imgW="380880" imgH="241200" progId="Equation.DSMT4">
                  <p:embed/>
                </p:oleObj>
              </mc:Choice>
              <mc:Fallback>
                <p:oleObj name="Equation" r:id="rId5" imgW="38088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56" y="5394007"/>
                        <a:ext cx="7540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 bwMode="auto">
          <a:xfrm>
            <a:off x="7027523" y="1047964"/>
            <a:ext cx="791110" cy="267128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5871413" y="2752379"/>
          <a:ext cx="365869" cy="46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4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1413" y="2752379"/>
                        <a:ext cx="365869" cy="463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9" name="Object 9"/>
          <p:cNvGraphicFramePr>
            <a:graphicFrameLocks noChangeAspect="1"/>
          </p:cNvGraphicFramePr>
          <p:nvPr/>
        </p:nvGraphicFramePr>
        <p:xfrm>
          <a:off x="3200149" y="4283021"/>
          <a:ext cx="3270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5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149" y="4283021"/>
                        <a:ext cx="3270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0" name="Object 10"/>
          <p:cNvGraphicFramePr>
            <a:graphicFrameLocks noChangeAspect="1"/>
          </p:cNvGraphicFramePr>
          <p:nvPr/>
        </p:nvGraphicFramePr>
        <p:xfrm>
          <a:off x="3924727" y="4261337"/>
          <a:ext cx="406990" cy="51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6" name="Equation" r:id="rId11" imgW="190440" imgH="241200" progId="Equation.DSMT4">
                  <p:embed/>
                </p:oleObj>
              </mc:Choice>
              <mc:Fallback>
                <p:oleObj name="Equation" r:id="rId11" imgW="19044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727" y="4261337"/>
                        <a:ext cx="406990" cy="516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1" name="Object 11"/>
          <p:cNvGraphicFramePr>
            <a:graphicFrameLocks noChangeAspect="1"/>
          </p:cNvGraphicFramePr>
          <p:nvPr/>
        </p:nvGraphicFramePr>
        <p:xfrm>
          <a:off x="6245760" y="4319356"/>
          <a:ext cx="7778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7" name="Equation" r:id="rId13" imgW="393480" imgH="203040" progId="Equation.DSMT4">
                  <p:embed/>
                </p:oleObj>
              </mc:Choice>
              <mc:Fallback>
                <p:oleObj name="Equation" r:id="rId13" imgW="393480" imgH="203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760" y="4319356"/>
                        <a:ext cx="7778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SMO: </a:t>
            </a:r>
            <a:r>
              <a:rPr lang="zh-CN" altLang="en-US" dirty="0"/>
              <a:t>关于两个变量的优化方法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89648" y="978088"/>
            <a:ext cx="10921034" cy="26391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假定       满足约束条件，固定                ，关于变量     和     优化目标函数：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dirty="0"/>
              <a:t>约束条件</a:t>
            </a:r>
            <a:r>
              <a:rPr lang="en-US" altLang="zh-CN" dirty="0"/>
              <a:t>:  </a:t>
            </a:r>
            <a:endParaRPr lang="en-US" altLang="zh-CN" sz="2400" dirty="0"/>
          </a:p>
        </p:txBody>
      </p:sp>
      <p:graphicFrame>
        <p:nvGraphicFramePr>
          <p:cNvPr id="234498" name="Object 2"/>
          <p:cNvGraphicFramePr>
            <a:graphicFrameLocks noChangeAspect="1"/>
          </p:cNvGraphicFramePr>
          <p:nvPr/>
        </p:nvGraphicFramePr>
        <p:xfrm>
          <a:off x="1788086" y="965682"/>
          <a:ext cx="5381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4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086" y="965682"/>
                        <a:ext cx="5381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9" name="Object 3"/>
          <p:cNvGraphicFramePr>
            <a:graphicFrameLocks noChangeAspect="1"/>
          </p:cNvGraphicFramePr>
          <p:nvPr/>
        </p:nvGraphicFramePr>
        <p:xfrm>
          <a:off x="5768994" y="988661"/>
          <a:ext cx="1361272" cy="50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5" name="Equation" r:id="rId5" imgW="622080" imgH="228600" progId="Equation.DSMT4">
                  <p:embed/>
                </p:oleObj>
              </mc:Choice>
              <mc:Fallback>
                <p:oleObj name="Equation" r:id="rId5" imgW="6220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94" y="988661"/>
                        <a:ext cx="1361272" cy="501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3654545" y="1789873"/>
          <a:ext cx="2347903" cy="62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6" name="Equation" r:id="rId7" imgW="863280" imgH="228600" progId="Equation.DSMT4">
                  <p:embed/>
                </p:oleObj>
              </mc:Choice>
              <mc:Fallback>
                <p:oleObj name="Equation" r:id="rId7" imgW="863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545" y="1789873"/>
                        <a:ext cx="2347903" cy="624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1" name="Object 5"/>
          <p:cNvGraphicFramePr>
            <a:graphicFrameLocks noChangeAspect="1"/>
          </p:cNvGraphicFramePr>
          <p:nvPr/>
        </p:nvGraphicFramePr>
        <p:xfrm>
          <a:off x="9131308" y="984764"/>
          <a:ext cx="419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7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1308" y="984764"/>
                        <a:ext cx="4191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9951610" y="944796"/>
          <a:ext cx="4492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8" name="Equation" r:id="rId11" imgW="190440" imgH="228600" progId="Equation.DSMT4">
                  <p:embed/>
                </p:oleObj>
              </mc:Choice>
              <mc:Fallback>
                <p:oleObj name="Equation" r:id="rId11" imgW="19044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1610" y="944796"/>
                        <a:ext cx="4492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3" name="Object 7"/>
          <p:cNvGraphicFramePr>
            <a:graphicFrameLocks noChangeAspect="1"/>
          </p:cNvGraphicFramePr>
          <p:nvPr/>
        </p:nvGraphicFramePr>
        <p:xfrm>
          <a:off x="2672225" y="2532622"/>
          <a:ext cx="3377456" cy="631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9" name="Equation" r:id="rId13" imgW="1562040" imgH="291960" progId="Equation.DSMT4">
                  <p:embed/>
                </p:oleObj>
              </mc:Choice>
              <mc:Fallback>
                <p:oleObj name="Equation" r:id="rId13" imgW="1562040" imgH="291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225" y="2532622"/>
                        <a:ext cx="3377456" cy="631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6" name="Object 10"/>
          <p:cNvGraphicFramePr>
            <a:graphicFrameLocks noChangeAspect="1"/>
          </p:cNvGraphicFramePr>
          <p:nvPr/>
        </p:nvGraphicFramePr>
        <p:xfrm>
          <a:off x="8416395" y="2445785"/>
          <a:ext cx="311803" cy="41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0" name="Equation" r:id="rId15" imgW="152280" imgH="203040" progId="Equation.DSMT4">
                  <p:embed/>
                </p:oleObj>
              </mc:Choice>
              <mc:Fallback>
                <p:oleObj name="Equation" r:id="rId15" imgW="15228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395" y="2445785"/>
                        <a:ext cx="311803" cy="41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4518" name="Picture 2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503478" y="3278875"/>
            <a:ext cx="4510354" cy="357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矩形 25"/>
          <p:cNvSpPr/>
          <p:nvPr/>
        </p:nvSpPr>
        <p:spPr bwMode="auto">
          <a:xfrm>
            <a:off x="4561726" y="2609636"/>
            <a:ext cx="1582220" cy="5445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线形标注 2(带边框和强调线) 26"/>
          <p:cNvSpPr/>
          <p:nvPr/>
        </p:nvSpPr>
        <p:spPr bwMode="auto">
          <a:xfrm>
            <a:off x="7520683" y="2393878"/>
            <a:ext cx="1510301" cy="61645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167"/>
              <a:gd name="adj6" fmla="val -90939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常数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4511" name="Object 15"/>
          <p:cNvGraphicFramePr>
            <a:graphicFrameLocks noChangeAspect="1"/>
          </p:cNvGraphicFramePr>
          <p:nvPr/>
        </p:nvGraphicFramePr>
        <p:xfrm>
          <a:off x="6436798" y="3346410"/>
          <a:ext cx="1667738" cy="41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1" name="Equation" r:id="rId18" imgW="812520" imgH="203040" progId="Equation.DSMT4">
                  <p:embed/>
                </p:oleObj>
              </mc:Choice>
              <mc:Fallback>
                <p:oleObj name="Equation" r:id="rId18" imgW="812520" imgH="2030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6798" y="3346410"/>
                        <a:ext cx="1667738" cy="416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1588838" y="4222679"/>
            <a:ext cx="1649413" cy="1384995"/>
            <a:chOff x="1588838" y="4222679"/>
            <a:chExt cx="1649413" cy="1384995"/>
          </a:xfrm>
        </p:grpSpPr>
        <p:graphicFrame>
          <p:nvGraphicFramePr>
            <p:cNvPr id="234513" name="Object 17"/>
            <p:cNvGraphicFramePr>
              <a:graphicFrameLocks noChangeAspect="1"/>
            </p:cNvGraphicFramePr>
            <p:nvPr/>
          </p:nvGraphicFramePr>
          <p:xfrm>
            <a:off x="1588838" y="4765747"/>
            <a:ext cx="1649413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22" name="Equation" r:id="rId20" imgW="749160" imgH="228600" progId="Equation.DSMT4">
                    <p:embed/>
                  </p:oleObj>
                </mc:Choice>
                <mc:Fallback>
                  <p:oleObj name="Equation" r:id="rId20" imgW="749160" imgH="22860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838" y="4765747"/>
                          <a:ext cx="1649413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Box 27"/>
            <p:cNvSpPr txBox="1"/>
            <p:nvPr/>
          </p:nvSpPr>
          <p:spPr>
            <a:xfrm>
              <a:off x="1592495" y="4222679"/>
              <a:ext cx="1602768" cy="13849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有界的</a:t>
              </a:r>
              <a:endParaRPr lang="en-US" altLang="zh-CN" sz="2800" dirty="0"/>
            </a:p>
            <a:p>
              <a:endParaRPr lang="en-US" altLang="zh-CN" sz="2800" dirty="0"/>
            </a:p>
            <a:p>
              <a:endParaRPr lang="en-US" altLang="zh-CN" sz="2800" dirty="0"/>
            </a:p>
          </p:txBody>
        </p:sp>
      </p:grpSp>
      <p:cxnSp>
        <p:nvCxnSpPr>
          <p:cNvPr id="30" name="直接连接符 29"/>
          <p:cNvCxnSpPr/>
          <p:nvPr/>
        </p:nvCxnSpPr>
        <p:spPr bwMode="auto">
          <a:xfrm flipV="1">
            <a:off x="4489796" y="4798031"/>
            <a:ext cx="2342508" cy="18082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SMO: </a:t>
            </a:r>
            <a:r>
              <a:rPr lang="zh-CN" altLang="en-US" dirty="0"/>
              <a:t>关于一个变量优化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85953" y="949807"/>
            <a:ext cx="11203283" cy="52372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将     写成关于     的等式：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目标函数         ：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关于变量     的二次函数。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不考虑      的取值范围，可求全局最优解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考虑约束条件：</a:t>
            </a:r>
          </a:p>
        </p:txBody>
      </p:sp>
      <p:graphicFrame>
        <p:nvGraphicFramePr>
          <p:cNvPr id="221186" name="Object 2"/>
          <p:cNvGraphicFramePr>
            <a:graphicFrameLocks noChangeAspect="1"/>
          </p:cNvGraphicFramePr>
          <p:nvPr/>
        </p:nvGraphicFramePr>
        <p:xfrm>
          <a:off x="1278126" y="920374"/>
          <a:ext cx="419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1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126" y="920374"/>
                        <a:ext cx="4191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7" name="Object 3"/>
          <p:cNvGraphicFramePr>
            <a:graphicFrameLocks noChangeAspect="1"/>
          </p:cNvGraphicFramePr>
          <p:nvPr/>
        </p:nvGraphicFramePr>
        <p:xfrm>
          <a:off x="3237590" y="940461"/>
          <a:ext cx="4492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2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590" y="940461"/>
                        <a:ext cx="4492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8" name="Object 4"/>
          <p:cNvGraphicFramePr>
            <a:graphicFrameLocks noChangeAspect="1"/>
          </p:cNvGraphicFramePr>
          <p:nvPr/>
        </p:nvGraphicFramePr>
        <p:xfrm>
          <a:off x="4954240" y="910766"/>
          <a:ext cx="26050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3" name="Equation" r:id="rId7" imgW="1104840" imgH="241200" progId="Equation.DSMT4">
                  <p:embed/>
                </p:oleObj>
              </mc:Choice>
              <mc:Fallback>
                <p:oleObj name="Equation" r:id="rId7" imgW="110484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240" y="910766"/>
                        <a:ext cx="2605088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2410658" y="1866817"/>
          <a:ext cx="7778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4" name="Equation" r:id="rId9" imgW="393480" imgH="203040" progId="Equation.DSMT4">
                  <p:embed/>
                </p:oleObj>
              </mc:Choice>
              <mc:Fallback>
                <p:oleObj name="Equation" r:id="rId9" imgW="3934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658" y="1866817"/>
                        <a:ext cx="7778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0" name="Object 6"/>
          <p:cNvGraphicFramePr>
            <a:graphicFrameLocks noChangeAspect="1"/>
          </p:cNvGraphicFramePr>
          <p:nvPr/>
        </p:nvGraphicFramePr>
        <p:xfrm>
          <a:off x="3828061" y="1780514"/>
          <a:ext cx="63182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5" name="Equation" r:id="rId11" imgW="2679480" imgH="241200" progId="Equation.DSMT4">
                  <p:embed/>
                </p:oleObj>
              </mc:Choice>
              <mc:Fallback>
                <p:oleObj name="Equation" r:id="rId11" imgW="26794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8061" y="1780514"/>
                        <a:ext cx="63182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2" name="Object 8"/>
          <p:cNvGraphicFramePr>
            <a:graphicFrameLocks noChangeAspect="1"/>
          </p:cNvGraphicFramePr>
          <p:nvPr/>
        </p:nvGraphicFramePr>
        <p:xfrm>
          <a:off x="2331491" y="2623450"/>
          <a:ext cx="4492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6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491" y="2623450"/>
                        <a:ext cx="4492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3" name="Object 9"/>
          <p:cNvGraphicFramePr>
            <a:graphicFrameLocks noChangeAspect="1"/>
          </p:cNvGraphicFramePr>
          <p:nvPr/>
        </p:nvGraphicFramePr>
        <p:xfrm>
          <a:off x="3268357" y="4318031"/>
          <a:ext cx="17367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7" name="Equation" r:id="rId15" imgW="736560" imgH="228600" progId="Equation.DSMT4">
                  <p:embed/>
                </p:oleObj>
              </mc:Choice>
              <mc:Fallback>
                <p:oleObj name="Equation" r:id="rId15" imgW="73656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357" y="4318031"/>
                        <a:ext cx="17367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4" name="Object 10"/>
          <p:cNvGraphicFramePr>
            <a:graphicFrameLocks noChangeAspect="1"/>
          </p:cNvGraphicFramePr>
          <p:nvPr/>
        </p:nvGraphicFramePr>
        <p:xfrm>
          <a:off x="7187148" y="3456918"/>
          <a:ext cx="16176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8" name="Equation" r:id="rId17" imgW="685800" imgH="241200" progId="Equation.DSMT4">
                  <p:embed/>
                </p:oleObj>
              </mc:Choice>
              <mc:Fallback>
                <p:oleObj name="Equation" r:id="rId17" imgW="68580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7148" y="3456918"/>
                        <a:ext cx="161766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8" name="Object 14"/>
          <p:cNvGraphicFramePr>
            <a:graphicFrameLocks noChangeAspect="1"/>
          </p:cNvGraphicFramePr>
          <p:nvPr/>
        </p:nvGraphicFramePr>
        <p:xfrm>
          <a:off x="1555141" y="5120911"/>
          <a:ext cx="6351588" cy="158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9" name="Equation" r:id="rId19" imgW="2692080" imgH="736560" progId="Equation.DSMT4">
                  <p:embed/>
                </p:oleObj>
              </mc:Choice>
              <mc:Fallback>
                <p:oleObj name="Equation" r:id="rId19" imgW="2692080" imgH="73656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141" y="5120911"/>
                        <a:ext cx="6351588" cy="1582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8188505" y="3626777"/>
            <a:ext cx="3559888" cy="2722650"/>
            <a:chOff x="6626831" y="2414426"/>
            <a:chExt cx="3071973" cy="2000914"/>
          </a:xfrm>
        </p:grpSpPr>
        <p:graphicFrame>
          <p:nvGraphicFramePr>
            <p:cNvPr id="221196" name="Object 12"/>
            <p:cNvGraphicFramePr>
              <a:graphicFrameLocks noChangeAspect="1"/>
            </p:cNvGraphicFramePr>
            <p:nvPr/>
          </p:nvGraphicFramePr>
          <p:xfrm>
            <a:off x="9192108" y="3612631"/>
            <a:ext cx="351633" cy="422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10" name="Equation" r:id="rId21" imgW="190440" imgH="228600" progId="Equation.DSMT4">
                    <p:embed/>
                  </p:oleObj>
                </mc:Choice>
                <mc:Fallback>
                  <p:oleObj name="Equation" r:id="rId21" imgW="190440" imgH="2286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2108" y="3612631"/>
                          <a:ext cx="351633" cy="422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任意多边形 15"/>
            <p:cNvSpPr/>
            <p:nvPr/>
          </p:nvSpPr>
          <p:spPr bwMode="auto">
            <a:xfrm rot="21439964">
              <a:off x="7158789" y="2525730"/>
              <a:ext cx="1646162" cy="1247807"/>
            </a:xfrm>
            <a:custGeom>
              <a:avLst/>
              <a:gdLst>
                <a:gd name="connsiteX0" fmla="*/ 0 w 1520575"/>
                <a:gd name="connsiteY0" fmla="*/ 988031 h 1059950"/>
                <a:gd name="connsiteX1" fmla="*/ 708916 w 1520575"/>
                <a:gd name="connsiteY1" fmla="*/ 11986 h 1059950"/>
                <a:gd name="connsiteX2" fmla="*/ 1520575 w 1520575"/>
                <a:gd name="connsiteY2" fmla="*/ 1059950 h 1059950"/>
                <a:gd name="connsiteX3" fmla="*/ 1520575 w 1520575"/>
                <a:gd name="connsiteY3" fmla="*/ 1059950 h 105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0575" h="1059950">
                  <a:moveTo>
                    <a:pt x="0" y="988031"/>
                  </a:moveTo>
                  <a:cubicBezTo>
                    <a:pt x="227743" y="494015"/>
                    <a:pt x="455487" y="0"/>
                    <a:pt x="708916" y="11986"/>
                  </a:cubicBezTo>
                  <a:cubicBezTo>
                    <a:pt x="962345" y="23972"/>
                    <a:pt x="1520575" y="1059950"/>
                    <a:pt x="1520575" y="1059950"/>
                  </a:cubicBezTo>
                  <a:lnTo>
                    <a:pt x="1520575" y="1059950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 rot="5400000">
              <a:off x="6999269" y="3285161"/>
              <a:ext cx="1751744" cy="10274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 bwMode="auto">
            <a:xfrm>
              <a:off x="6626831" y="3678149"/>
              <a:ext cx="3071973" cy="102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21199" name="Object 15"/>
            <p:cNvGraphicFramePr>
              <a:graphicFrameLocks noChangeAspect="1"/>
            </p:cNvGraphicFramePr>
            <p:nvPr/>
          </p:nvGraphicFramePr>
          <p:xfrm>
            <a:off x="7632024" y="3986694"/>
            <a:ext cx="1216685" cy="428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11" name="Equation" r:id="rId22" imgW="685800" imgH="241200" progId="Equation.DSMT4">
                    <p:embed/>
                  </p:oleObj>
                </mc:Choice>
                <mc:Fallback>
                  <p:oleObj name="Equation" r:id="rId22" imgW="685800" imgH="24120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2024" y="3986694"/>
                          <a:ext cx="1216685" cy="428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1200" name="Object 16"/>
          <p:cNvGraphicFramePr>
            <a:graphicFrameLocks noChangeAspect="1"/>
          </p:cNvGraphicFramePr>
          <p:nvPr/>
        </p:nvGraphicFramePr>
        <p:xfrm>
          <a:off x="2002426" y="3465691"/>
          <a:ext cx="4492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2" name="Equation" r:id="rId24" imgW="190440" imgH="228600" progId="Equation.DSMT4">
                  <p:embed/>
                </p:oleObj>
              </mc:Choice>
              <mc:Fallback>
                <p:oleObj name="Equation" r:id="rId24" imgW="190440" imgH="228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426" y="3465691"/>
                        <a:ext cx="4492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8414535" y="5399071"/>
            <a:ext cx="1108060" cy="547417"/>
            <a:chOff x="8260422" y="5933327"/>
            <a:chExt cx="1108060" cy="547417"/>
          </a:xfrm>
        </p:grpSpPr>
        <p:sp>
          <p:nvSpPr>
            <p:cNvPr id="23" name="右中括号 22"/>
            <p:cNvSpPr/>
            <p:nvPr/>
          </p:nvSpPr>
          <p:spPr bwMode="auto">
            <a:xfrm rot="5400000">
              <a:off x="8717621" y="5619966"/>
              <a:ext cx="148975" cy="775698"/>
            </a:xfrm>
            <a:prstGeom prst="rightBracke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60422" y="606175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L</a:t>
              </a:r>
              <a:endParaRPr lang="zh-CN" alt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039546" y="611141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/>
                <a:t>H</a:t>
              </a:r>
              <a:endParaRPr lang="zh-CN" alt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86E-6 -1.44344E-6 L 0.05699 -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99 -0.00162 L 0.11611 -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SMO: </a:t>
            </a:r>
            <a:r>
              <a:rPr lang="zh-CN" altLang="en-US" dirty="0"/>
              <a:t>两个变量的最优解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43116" y="1013298"/>
            <a:ext cx="11040671" cy="5237271"/>
          </a:xfrm>
        </p:spPr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得到</a:t>
            </a:r>
            <a:r>
              <a:rPr lang="en-US" altLang="zh-CN" dirty="0"/>
              <a:t> </a:t>
            </a:r>
            <a:r>
              <a:rPr lang="zh-CN" altLang="en-US" dirty="0"/>
              <a:t>      </a:t>
            </a:r>
            <a:r>
              <a:rPr lang="en-US" altLang="zh-CN" dirty="0"/>
              <a:t>, </a:t>
            </a:r>
            <a:r>
              <a:rPr lang="zh-CN" altLang="en-US" dirty="0"/>
              <a:t>根据                                可得：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222211" name="Object 3"/>
          <p:cNvGraphicFramePr>
            <a:graphicFrameLocks noChangeAspect="1"/>
          </p:cNvGraphicFramePr>
          <p:nvPr/>
        </p:nvGraphicFramePr>
        <p:xfrm>
          <a:off x="2383603" y="4815329"/>
          <a:ext cx="6497167" cy="161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9" name="Equation" r:id="rId3" imgW="2692080" imgH="736560" progId="Equation.DSMT4">
                  <p:embed/>
                </p:oleObj>
              </mc:Choice>
              <mc:Fallback>
                <p:oleObj name="Equation" r:id="rId3" imgW="269208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603" y="4815329"/>
                        <a:ext cx="6497167" cy="1619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2" name="Object 4"/>
          <p:cNvGraphicFramePr>
            <a:graphicFrameLocks noChangeAspect="1"/>
          </p:cNvGraphicFramePr>
          <p:nvPr/>
        </p:nvGraphicFramePr>
        <p:xfrm>
          <a:off x="1856815" y="955497"/>
          <a:ext cx="715546" cy="593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0" name="Equation" r:id="rId5" imgW="291960" imgH="241200" progId="Equation.DSMT4">
                  <p:embed/>
                </p:oleObj>
              </mc:Choice>
              <mc:Fallback>
                <p:oleObj name="Equation" r:id="rId5" imgW="29196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815" y="955497"/>
                        <a:ext cx="715546" cy="593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3618094" y="937935"/>
          <a:ext cx="3125254" cy="685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1" name="Equation" r:id="rId7" imgW="1104840" imgH="241200" progId="Equation.DSMT4">
                  <p:embed/>
                </p:oleObj>
              </mc:Choice>
              <mc:Fallback>
                <p:oleObj name="Equation" r:id="rId7" imgW="110484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094" y="937935"/>
                        <a:ext cx="3125254" cy="685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/>
          <p:cNvGraphicFramePr>
            <a:graphicFrameLocks noChangeAspect="1"/>
          </p:cNvGraphicFramePr>
          <p:nvPr/>
        </p:nvGraphicFramePr>
        <p:xfrm>
          <a:off x="2366980" y="3456804"/>
          <a:ext cx="4979043" cy="645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2" name="Equation" r:id="rId9" imgW="1866600" imgH="241200" progId="Equation.DSMT4">
                  <p:embed/>
                </p:oleObj>
              </mc:Choice>
              <mc:Fallback>
                <p:oleObj name="Equation" r:id="rId9" imgW="186660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80" y="3456804"/>
                        <a:ext cx="4979043" cy="645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8" name="Object 10"/>
          <p:cNvGraphicFramePr>
            <a:graphicFrameLocks noChangeAspect="1"/>
          </p:cNvGraphicFramePr>
          <p:nvPr/>
        </p:nvGraphicFramePr>
        <p:xfrm>
          <a:off x="1923336" y="2223767"/>
          <a:ext cx="603091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3" name="Equation" r:id="rId11" imgW="2260440" imgH="241200" progId="Equation.DSMT4">
                  <p:embed/>
                </p:oleObj>
              </mc:Choice>
              <mc:Fallback>
                <p:oleObj name="Equation" r:id="rId11" imgW="226044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3336" y="2223767"/>
                        <a:ext cx="603091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下箭头 11"/>
          <p:cNvSpPr/>
          <p:nvPr/>
        </p:nvSpPr>
        <p:spPr bwMode="auto">
          <a:xfrm>
            <a:off x="4736387" y="1592494"/>
            <a:ext cx="472611" cy="452063"/>
          </a:xfrm>
          <a:prstGeom prst="down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4744949" y="2905873"/>
            <a:ext cx="472611" cy="452063"/>
          </a:xfrm>
          <a:prstGeom prst="down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54" y="202751"/>
            <a:ext cx="10967110" cy="548367"/>
          </a:xfrm>
        </p:spPr>
        <p:txBody>
          <a:bodyPr/>
          <a:lstStyle/>
          <a:p>
            <a:r>
              <a:rPr lang="zh-CN" altLang="en-US" dirty="0"/>
              <a:t>非线性</a:t>
            </a:r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85954" y="912098"/>
            <a:ext cx="10542458" cy="52372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软间隔</a:t>
            </a:r>
            <a:r>
              <a:rPr lang="en-US" altLang="zh-CN" sz="2400" dirty="0"/>
              <a:t>SVM</a:t>
            </a:r>
            <a:r>
              <a:rPr lang="zh-CN" altLang="en-US" sz="2400" dirty="0"/>
              <a:t>原问题：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非线性函数复杂！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低维               高维。</a:t>
            </a: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非线性            线性           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76129" name="Object 1"/>
          <p:cNvGraphicFramePr>
            <a:graphicFrameLocks noChangeAspect="1"/>
          </p:cNvGraphicFramePr>
          <p:nvPr/>
        </p:nvGraphicFramePr>
        <p:xfrm>
          <a:off x="1821533" y="1573704"/>
          <a:ext cx="4510873" cy="1914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0" name="Equation" r:id="rId3" imgW="2234880" imgH="952200" progId="Equation.DSMT4">
                  <p:embed/>
                </p:oleObj>
              </mc:Choice>
              <mc:Fallback>
                <p:oleObj name="Equation" r:id="rId3" imgW="2234880" imgH="952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533" y="1573704"/>
                        <a:ext cx="4510873" cy="1914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11916" y="1223549"/>
            <a:ext cx="3238941" cy="187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33807" y="3873448"/>
            <a:ext cx="46482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右箭头 6"/>
          <p:cNvSpPr/>
          <p:nvPr/>
        </p:nvSpPr>
        <p:spPr bwMode="auto">
          <a:xfrm>
            <a:off x="2034284" y="5024063"/>
            <a:ext cx="616449" cy="256854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2024009" y="5453866"/>
            <a:ext cx="594190" cy="258567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SMO: </a:t>
            </a:r>
            <a:r>
              <a:rPr lang="zh-CN" altLang="en-US" dirty="0"/>
              <a:t>第一个变量的选择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70010" y="999851"/>
            <a:ext cx="11242378" cy="52372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主要思想</a:t>
            </a:r>
            <a:r>
              <a:rPr lang="en-US" altLang="zh-CN" dirty="0"/>
              <a:t>: </a:t>
            </a:r>
            <a:r>
              <a:rPr lang="zh-CN" altLang="en-US" dirty="0"/>
              <a:t>从训练样本中选择</a:t>
            </a:r>
            <a:r>
              <a:rPr lang="zh-CN" altLang="en-US" dirty="0">
                <a:solidFill>
                  <a:srgbClr val="FF0000"/>
                </a:solidFill>
              </a:rPr>
              <a:t>违背</a:t>
            </a:r>
            <a:r>
              <a:rPr lang="en-US" altLang="zh-CN" b="1" dirty="0">
                <a:solidFill>
                  <a:srgbClr val="FF0000"/>
                </a:solidFill>
              </a:rPr>
              <a:t>KKT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条件</a:t>
            </a:r>
            <a:r>
              <a:rPr lang="zh-CN" altLang="en-US" dirty="0"/>
              <a:t>的样本，进而确定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KKT </a:t>
            </a:r>
            <a:r>
              <a:rPr lang="zh-CN" altLang="en-US" dirty="0"/>
              <a:t>条件</a:t>
            </a:r>
            <a:r>
              <a:rPr lang="en-US" altLang="zh-CN" dirty="0"/>
              <a:t>: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检查在决策边界上的支持向量：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检查所有训练样本。</a:t>
            </a:r>
          </a:p>
        </p:txBody>
      </p:sp>
      <p:graphicFrame>
        <p:nvGraphicFramePr>
          <p:cNvPr id="223234" name="Object 2"/>
          <p:cNvGraphicFramePr>
            <a:graphicFrameLocks noChangeAspect="1"/>
          </p:cNvGraphicFramePr>
          <p:nvPr/>
        </p:nvGraphicFramePr>
        <p:xfrm>
          <a:off x="10426343" y="995558"/>
          <a:ext cx="3889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8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6343" y="995558"/>
                        <a:ext cx="3889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5" name="Object 3"/>
          <p:cNvGraphicFramePr>
            <a:graphicFrameLocks noChangeAspect="1"/>
          </p:cNvGraphicFramePr>
          <p:nvPr/>
        </p:nvGraphicFramePr>
        <p:xfrm>
          <a:off x="2984441" y="2239766"/>
          <a:ext cx="4075528" cy="1964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9" name="Equation" r:id="rId5" imgW="1562040" imgH="749160" progId="Equation.DSMT4">
                  <p:embed/>
                </p:oleObj>
              </mc:Choice>
              <mc:Fallback>
                <p:oleObj name="Equation" r:id="rId5" imgW="1562040" imgH="749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441" y="2239766"/>
                        <a:ext cx="4075528" cy="196410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7798058" y="3157010"/>
          <a:ext cx="3851142" cy="943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0" name="Equation" r:id="rId7" imgW="1815840" imgH="444240" progId="Equation.DSMT4">
                  <p:embed/>
                </p:oleObj>
              </mc:Choice>
              <mc:Fallback>
                <p:oleObj name="Equation" r:id="rId7" imgW="181584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8058" y="3157010"/>
                        <a:ext cx="3851142" cy="943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ChangeAspect="1"/>
          </p:cNvGraphicFramePr>
          <p:nvPr/>
        </p:nvGraphicFramePr>
        <p:xfrm>
          <a:off x="5761540" y="4852363"/>
          <a:ext cx="1533992" cy="53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1" name="Equation" r:id="rId9" imgW="660240" imgH="228600" progId="Equation.DSMT4">
                  <p:embed/>
                </p:oleObj>
              </mc:Choice>
              <mc:Fallback>
                <p:oleObj name="Equation" r:id="rId9" imgW="66024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540" y="4852363"/>
                        <a:ext cx="1533992" cy="530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SMO: </a:t>
            </a:r>
            <a:r>
              <a:rPr lang="zh-CN" altLang="en-US" dirty="0"/>
              <a:t>第二个变量的选择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50694" y="1013298"/>
            <a:ext cx="10704494" cy="5468184"/>
          </a:xfrm>
        </p:spPr>
        <p:txBody>
          <a:bodyPr/>
          <a:lstStyle/>
          <a:p>
            <a:r>
              <a:rPr lang="zh-CN" altLang="en-US" dirty="0"/>
              <a:t>选     的标准？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选择使             最大的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固定，   固定。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/>
              <a:t>很关键，怎么样使得算法高效？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graphicFrame>
        <p:nvGraphicFramePr>
          <p:cNvPr id="224259" name="Object 3"/>
          <p:cNvGraphicFramePr>
            <a:graphicFrameLocks noChangeAspect="1"/>
          </p:cNvGraphicFramePr>
          <p:nvPr/>
        </p:nvGraphicFramePr>
        <p:xfrm>
          <a:off x="1342437" y="963066"/>
          <a:ext cx="4492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8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437" y="963066"/>
                        <a:ext cx="4492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6307" y="1577658"/>
            <a:ext cx="10827944" cy="523220"/>
          </a:xfrm>
          <a:prstGeom prst="rect">
            <a:avLst/>
          </a:prstGeom>
          <a:solidFill>
            <a:srgbClr val="3333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定理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081" y="2111484"/>
            <a:ext cx="10836997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where</a:t>
            </a:r>
          </a:p>
        </p:txBody>
      </p:sp>
      <p:graphicFrame>
        <p:nvGraphicFramePr>
          <p:cNvPr id="224261" name="Object 5"/>
          <p:cNvGraphicFramePr>
            <a:graphicFrameLocks noChangeAspect="1"/>
          </p:cNvGraphicFramePr>
          <p:nvPr/>
        </p:nvGraphicFramePr>
        <p:xfrm>
          <a:off x="3657227" y="2069047"/>
          <a:ext cx="4212571" cy="96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9" name="Equation" r:id="rId5" imgW="1942920" imgH="444240" progId="Equation.DSMT4">
                  <p:embed/>
                </p:oleObj>
              </mc:Choice>
              <mc:Fallback>
                <p:oleObj name="Equation" r:id="rId5" imgW="19429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227" y="2069047"/>
                        <a:ext cx="4212571" cy="964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2" name="Object 6"/>
          <p:cNvGraphicFramePr>
            <a:graphicFrameLocks noChangeAspect="1"/>
          </p:cNvGraphicFramePr>
          <p:nvPr/>
        </p:nvGraphicFramePr>
        <p:xfrm>
          <a:off x="1673786" y="2866533"/>
          <a:ext cx="73215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0" name="Equation" r:id="rId7" imgW="3377880" imgH="304560" progId="Equation.DSMT4">
                  <p:embed/>
                </p:oleObj>
              </mc:Choice>
              <mc:Fallback>
                <p:oleObj name="Equation" r:id="rId7" imgW="3377880" imgH="304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786" y="2866533"/>
                        <a:ext cx="732155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3" name="Object 7"/>
          <p:cNvGraphicFramePr>
            <a:graphicFrameLocks noChangeAspect="1"/>
          </p:cNvGraphicFramePr>
          <p:nvPr/>
        </p:nvGraphicFramePr>
        <p:xfrm>
          <a:off x="4571767" y="3676351"/>
          <a:ext cx="4492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1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767" y="3676351"/>
                        <a:ext cx="4492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2104305" y="3657747"/>
          <a:ext cx="12588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2" name="Equation" r:id="rId11" imgW="533160" imgH="253800" progId="Equation.DSMT4">
                  <p:embed/>
                </p:oleObj>
              </mc:Choice>
              <mc:Fallback>
                <p:oleObj name="Equation" r:id="rId11" imgW="533160" imgH="253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305" y="3657747"/>
                        <a:ext cx="125888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972770" y="4177298"/>
          <a:ext cx="419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3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70" y="4177298"/>
                        <a:ext cx="4191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6" name="Object 10"/>
          <p:cNvGraphicFramePr>
            <a:graphicFrameLocks noChangeAspect="1"/>
          </p:cNvGraphicFramePr>
          <p:nvPr/>
        </p:nvGraphicFramePr>
        <p:xfrm>
          <a:off x="2416652" y="4196928"/>
          <a:ext cx="381747" cy="49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4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652" y="4196928"/>
                        <a:ext cx="381747" cy="490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7" name="Object 11"/>
          <p:cNvGraphicFramePr>
            <a:graphicFrameLocks noChangeAspect="1"/>
          </p:cNvGraphicFramePr>
          <p:nvPr/>
        </p:nvGraphicFramePr>
        <p:xfrm>
          <a:off x="3239505" y="4721828"/>
          <a:ext cx="38655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5" name="Equation" r:id="rId17" imgW="1803240" imgH="482400" progId="Equation.DSMT4">
                  <p:embed/>
                </p:oleObj>
              </mc:Choice>
              <mc:Fallback>
                <p:oleObj name="Equation" r:id="rId17" imgW="1803240" imgH="482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505" y="4721828"/>
                        <a:ext cx="386556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SMO: 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/>
              <a:t>及对偶值</a:t>
            </a:r>
            <a:r>
              <a:rPr lang="en-US" altLang="zh-CN" dirty="0"/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67703" y="836962"/>
            <a:ext cx="11255546" cy="53740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Times New Roman" pitchFamily="18" charset="0"/>
              </a:rPr>
              <a:t>更新完变量后，更新 </a:t>
            </a:r>
            <a:r>
              <a:rPr lang="en-US" altLang="zh-CN" sz="2000" i="1" dirty="0">
                <a:cs typeface="Times New Roman" pitchFamily="18" charset="0"/>
              </a:rPr>
              <a:t>b</a:t>
            </a:r>
            <a:r>
              <a:rPr lang="en-US" altLang="zh-CN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         </a:t>
            </a:r>
            <a:r>
              <a:rPr lang="zh-CN" altLang="en-US" sz="2400" dirty="0"/>
              <a:t>，</a:t>
            </a:r>
            <a:r>
              <a:rPr lang="en-US" altLang="zh-CN" sz="2200" dirty="0"/>
              <a:t>KKT</a:t>
            </a:r>
            <a:r>
              <a:rPr lang="zh-CN" altLang="en-US" sz="2200" dirty="0"/>
              <a:t>条件：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引入：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如果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如果              是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200" dirty="0"/>
              <a:t>或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200" dirty="0"/>
              <a:t>                                              都满足</a:t>
            </a:r>
            <a:r>
              <a:rPr lang="en-US" altLang="zh-CN" sz="2200" dirty="0"/>
              <a:t>KKT</a:t>
            </a:r>
            <a:r>
              <a:rPr lang="zh-CN" altLang="en-US" sz="2200" dirty="0"/>
              <a:t>条件，取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更新                 </a:t>
            </a:r>
            <a:endParaRPr lang="en-US" altLang="zh-CN" sz="2200" dirty="0"/>
          </a:p>
          <a:p>
            <a:pPr>
              <a:lnSpc>
                <a:spcPct val="110000"/>
              </a:lnSpc>
            </a:pPr>
            <a:endParaRPr lang="en-US" altLang="zh-CN" sz="2200" dirty="0"/>
          </a:p>
          <a:p>
            <a:pPr>
              <a:lnSpc>
                <a:spcPct val="110000"/>
              </a:lnSpc>
            </a:pPr>
            <a:endParaRPr lang="en-US" altLang="zh-CN" sz="2200" dirty="0"/>
          </a:p>
          <a:p>
            <a:pPr>
              <a:lnSpc>
                <a:spcPct val="110000"/>
              </a:lnSpc>
            </a:pPr>
            <a:endParaRPr lang="en-US" altLang="zh-CN" sz="2200" dirty="0"/>
          </a:p>
          <a:p>
            <a:pPr>
              <a:lnSpc>
                <a:spcPct val="110000"/>
              </a:lnSpc>
            </a:pPr>
            <a:endParaRPr lang="en-US" altLang="zh-CN" sz="2200" dirty="0"/>
          </a:p>
          <a:p>
            <a:pPr>
              <a:lnSpc>
                <a:spcPct val="110000"/>
              </a:lnSpc>
            </a:pPr>
            <a:endParaRPr lang="en-US" altLang="zh-CN" sz="2200" dirty="0"/>
          </a:p>
        </p:txBody>
      </p:sp>
      <p:graphicFrame>
        <p:nvGraphicFramePr>
          <p:cNvPr id="225282" name="Object 2"/>
          <p:cNvGraphicFramePr>
            <a:graphicFrameLocks noChangeAspect="1"/>
          </p:cNvGraphicFramePr>
          <p:nvPr/>
        </p:nvGraphicFramePr>
        <p:xfrm>
          <a:off x="927697" y="1545253"/>
          <a:ext cx="1419684" cy="435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9"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697" y="1545253"/>
                        <a:ext cx="1419684" cy="435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3" name="Object 3"/>
          <p:cNvGraphicFramePr>
            <a:graphicFrameLocks noChangeAspect="1"/>
          </p:cNvGraphicFramePr>
          <p:nvPr/>
        </p:nvGraphicFramePr>
        <p:xfrm>
          <a:off x="4409039" y="1291641"/>
          <a:ext cx="2100404" cy="785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0" name="Equation" r:id="rId5" imgW="1155600" imgH="431640" progId="Equation.DSMT4">
                  <p:embed/>
                </p:oleObj>
              </mc:Choice>
              <mc:Fallback>
                <p:oleObj name="Equation" r:id="rId5" imgW="11556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9039" y="1291641"/>
                        <a:ext cx="2100404" cy="785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3446224" y="2159674"/>
          <a:ext cx="5064033" cy="791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1" name="Equation" r:id="rId7" imgW="2768400" imgH="431640" progId="Equation.DSMT4">
                  <p:embed/>
                </p:oleObj>
              </mc:Choice>
              <mc:Fallback>
                <p:oleObj name="Equation" r:id="rId7" imgW="276840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224" y="2159674"/>
                        <a:ext cx="5064033" cy="791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7" name="Object 7"/>
          <p:cNvGraphicFramePr>
            <a:graphicFrameLocks noChangeAspect="1"/>
          </p:cNvGraphicFramePr>
          <p:nvPr/>
        </p:nvGraphicFramePr>
        <p:xfrm>
          <a:off x="1503383" y="2901373"/>
          <a:ext cx="5214082" cy="741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2" name="Equation" r:id="rId9" imgW="3035160" imgH="431640" progId="Equation.DSMT4">
                  <p:embed/>
                </p:oleObj>
              </mc:Choice>
              <mc:Fallback>
                <p:oleObj name="Equation" r:id="rId9" imgW="303516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83" y="2901373"/>
                        <a:ext cx="5214082" cy="741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3" name="Object 13"/>
          <p:cNvGraphicFramePr>
            <a:graphicFrameLocks noChangeAspect="1"/>
          </p:cNvGraphicFramePr>
          <p:nvPr/>
        </p:nvGraphicFramePr>
        <p:xfrm>
          <a:off x="1357271" y="4572902"/>
          <a:ext cx="2328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3" name="Equation" r:id="rId11" imgW="1269720" imgH="241200" progId="Equation.DSMT4">
                  <p:embed/>
                </p:oleObj>
              </mc:Choice>
              <mc:Fallback>
                <p:oleObj name="Equation" r:id="rId11" imgW="126972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71" y="4572902"/>
                        <a:ext cx="23288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4" name="Object 14"/>
          <p:cNvGraphicFramePr>
            <a:graphicFrameLocks noChangeAspect="1"/>
          </p:cNvGraphicFramePr>
          <p:nvPr/>
        </p:nvGraphicFramePr>
        <p:xfrm>
          <a:off x="1320525" y="5045261"/>
          <a:ext cx="11160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4" name="Equation" r:id="rId13" imgW="609480" imgH="241200" progId="Equation.DSMT4">
                  <p:embed/>
                </p:oleObj>
              </mc:Choice>
              <mc:Fallback>
                <p:oleObj name="Equation" r:id="rId13" imgW="60948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525" y="5045261"/>
                        <a:ext cx="11160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8" name="Object 18"/>
          <p:cNvGraphicFramePr>
            <a:graphicFrameLocks noChangeAspect="1"/>
          </p:cNvGraphicFramePr>
          <p:nvPr/>
        </p:nvGraphicFramePr>
        <p:xfrm>
          <a:off x="3424476" y="5901635"/>
          <a:ext cx="4531016" cy="54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5" name="Equation" r:id="rId15" imgW="2222280" imgH="266400" progId="Equation.DSMT4">
                  <p:embed/>
                </p:oleObj>
              </mc:Choice>
              <mc:Fallback>
                <p:oleObj name="Equation" r:id="rId15" imgW="2222280" imgH="2664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476" y="5901635"/>
                        <a:ext cx="4531016" cy="544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箭头 18"/>
          <p:cNvSpPr/>
          <p:nvPr/>
        </p:nvSpPr>
        <p:spPr bwMode="auto">
          <a:xfrm rot="5400000">
            <a:off x="5517223" y="1982913"/>
            <a:ext cx="318499" cy="205484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24134" y="3617346"/>
            <a:ext cx="7266781" cy="999922"/>
            <a:chOff x="1315092" y="3770035"/>
            <a:chExt cx="7623424" cy="1089641"/>
          </a:xfrm>
        </p:grpSpPr>
        <p:graphicFrame>
          <p:nvGraphicFramePr>
            <p:cNvPr id="225288" name="Object 8"/>
            <p:cNvGraphicFramePr>
              <a:graphicFrameLocks noChangeAspect="1"/>
            </p:cNvGraphicFramePr>
            <p:nvPr/>
          </p:nvGraphicFramePr>
          <p:xfrm>
            <a:off x="1648683" y="3770035"/>
            <a:ext cx="7269286" cy="503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36" name="Equation" r:id="rId17" imgW="3492360" imgH="241200" progId="Equation.DSMT4">
                    <p:embed/>
                  </p:oleObj>
                </mc:Choice>
                <mc:Fallback>
                  <p:oleObj name="Equation" r:id="rId17" imgW="3492360" imgH="241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683" y="3770035"/>
                          <a:ext cx="7269286" cy="503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290" name="Object 10"/>
            <p:cNvGraphicFramePr>
              <a:graphicFrameLocks noChangeAspect="1"/>
            </p:cNvGraphicFramePr>
            <p:nvPr/>
          </p:nvGraphicFramePr>
          <p:xfrm>
            <a:off x="1656152" y="4344165"/>
            <a:ext cx="7282364" cy="500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37" name="Equation" r:id="rId19" imgW="3517560" imgH="241200" progId="Equation.DSMT4">
                    <p:embed/>
                  </p:oleObj>
                </mc:Choice>
                <mc:Fallback>
                  <p:oleObj name="Equation" r:id="rId19" imgW="3517560" imgH="241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152" y="4344165"/>
                          <a:ext cx="7282364" cy="500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左大括号 19"/>
            <p:cNvSpPr/>
            <p:nvPr/>
          </p:nvSpPr>
          <p:spPr bwMode="auto">
            <a:xfrm>
              <a:off x="1315092" y="3821987"/>
              <a:ext cx="297951" cy="1037689"/>
            </a:xfrm>
            <a:prstGeom prst="leftBrac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aphicFrame>
        <p:nvGraphicFramePr>
          <p:cNvPr id="277521" name="Object 17"/>
          <p:cNvGraphicFramePr>
            <a:graphicFrameLocks noChangeAspect="1"/>
          </p:cNvGraphicFramePr>
          <p:nvPr/>
        </p:nvGraphicFramePr>
        <p:xfrm>
          <a:off x="3879664" y="4560555"/>
          <a:ext cx="541284" cy="48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8" name="Equation" r:id="rId21" imgW="266400" imgH="241200" progId="Equation.DSMT4">
                  <p:embed/>
                </p:oleObj>
              </mc:Choice>
              <mc:Fallback>
                <p:oleObj name="Equation" r:id="rId21" imgW="266400" imgH="241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664" y="4560555"/>
                        <a:ext cx="541284" cy="489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22" name="Object 18"/>
          <p:cNvGraphicFramePr>
            <a:graphicFrameLocks noChangeAspect="1"/>
          </p:cNvGraphicFramePr>
          <p:nvPr/>
        </p:nvGraphicFramePr>
        <p:xfrm>
          <a:off x="4906169" y="4541788"/>
          <a:ext cx="609961" cy="48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9" name="Equation" r:id="rId23" imgW="304560" imgH="241200" progId="Equation.DSMT4">
                  <p:embed/>
                </p:oleObj>
              </mc:Choice>
              <mc:Fallback>
                <p:oleObj name="Equation" r:id="rId23" imgW="304560" imgH="241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169" y="4541788"/>
                        <a:ext cx="609961" cy="482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7524" name="Picture 20" descr="https://gimg2.baidu.com/image_search/src=http%3A%2F%2Fpic.51yuansu.com%2Fpic3%2Fcover%2F02%2F52%2F60%2F59e726a83dfb1_610.jpg&amp;refer=http%3A%2F%2Fpic.51yuansu.com&amp;app=2002&amp;size=f9999,10000&amp;q=a80&amp;n=0&amp;g=0n&amp;fmt=jpeg?sec=1638149503&amp;t=88e112aa3dbd13d0c38d46ebf0a9963a"/>
          <p:cNvPicPr>
            <a:picLocks noChangeAspect="1" noChangeArrowheads="1"/>
          </p:cNvPicPr>
          <p:nvPr/>
        </p:nvPicPr>
        <p:blipFill>
          <a:blip r:embed="rId25" cstate="print"/>
          <a:srcRect l="8541" r="10900"/>
          <a:stretch>
            <a:fillRect/>
          </a:stretch>
        </p:blipFill>
        <p:spPr bwMode="auto">
          <a:xfrm>
            <a:off x="4499571" y="4609652"/>
            <a:ext cx="262550" cy="376670"/>
          </a:xfrm>
          <a:prstGeom prst="rect">
            <a:avLst/>
          </a:prstGeom>
          <a:noFill/>
        </p:spPr>
      </p:pic>
      <p:graphicFrame>
        <p:nvGraphicFramePr>
          <p:cNvPr id="277526" name="Object 22"/>
          <p:cNvGraphicFramePr>
            <a:graphicFrameLocks noChangeAspect="1"/>
          </p:cNvGraphicFramePr>
          <p:nvPr/>
        </p:nvGraphicFramePr>
        <p:xfrm>
          <a:off x="3513264" y="5106988"/>
          <a:ext cx="381793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0" name="Equation" r:id="rId26" imgW="2323800" imgH="241200" progId="Equation.DSMT4">
                  <p:embed/>
                </p:oleObj>
              </mc:Choice>
              <mc:Fallback>
                <p:oleObj name="Equation" r:id="rId26" imgW="2323800" imgH="2412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264" y="5106988"/>
                        <a:ext cx="381793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27" name="Object 23"/>
          <p:cNvGraphicFramePr>
            <a:graphicFrameLocks noChangeAspect="1"/>
          </p:cNvGraphicFramePr>
          <p:nvPr/>
        </p:nvGraphicFramePr>
        <p:xfrm>
          <a:off x="9975725" y="4933259"/>
          <a:ext cx="17526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1" name="Equation" r:id="rId28" imgW="1066680" imgH="419040" progId="Equation.DSMT4">
                  <p:embed/>
                </p:oleObj>
              </mc:Choice>
              <mc:Fallback>
                <p:oleObj name="Equation" r:id="rId28" imgW="1066680" imgH="41904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5725" y="4933259"/>
                        <a:ext cx="17526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28" name="Object 24"/>
          <p:cNvGraphicFramePr>
            <a:graphicFrameLocks noChangeAspect="1"/>
          </p:cNvGraphicFramePr>
          <p:nvPr/>
        </p:nvGraphicFramePr>
        <p:xfrm>
          <a:off x="1384976" y="5623019"/>
          <a:ext cx="2905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2" name="Equation" r:id="rId30" imgW="177480" imgH="228600" progId="Equation.DSMT4">
                  <p:embed/>
                </p:oleObj>
              </mc:Choice>
              <mc:Fallback>
                <p:oleObj name="Equation" r:id="rId30" imgW="177480" imgH="2286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976" y="5623019"/>
                        <a:ext cx="29051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4662535" y="6201624"/>
            <a:ext cx="172015" cy="20822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线形标注 2(带边框和强调线) 28"/>
          <p:cNvSpPr/>
          <p:nvPr/>
        </p:nvSpPr>
        <p:spPr bwMode="auto">
          <a:xfrm>
            <a:off x="8501204" y="6038660"/>
            <a:ext cx="2027976" cy="497941"/>
          </a:xfrm>
          <a:prstGeom prst="accentBorderCallout2">
            <a:avLst>
              <a:gd name="adj1" fmla="val 26023"/>
              <a:gd name="adj2" fmla="val -4315"/>
              <a:gd name="adj3" fmla="val 100568"/>
              <a:gd name="adj4" fmla="val -159970"/>
              <a:gd name="adj5" fmla="val 74365"/>
              <a:gd name="adj6" fmla="val -18422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支持向量集合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 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52540" y="845400"/>
            <a:ext cx="10999694" cy="53765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输入</a:t>
            </a:r>
            <a:r>
              <a:rPr lang="en-US" altLang="zh-CN" dirty="0"/>
              <a:t>: </a:t>
            </a:r>
            <a:r>
              <a:rPr lang="zh-CN" altLang="en-US" dirty="0"/>
              <a:t>训练数据集</a:t>
            </a:r>
            <a:r>
              <a:rPr lang="en-US" altLang="zh-CN" dirty="0"/>
              <a:t>                              , </a:t>
            </a:r>
            <a:r>
              <a:rPr lang="zh-CN" altLang="en-US" dirty="0"/>
              <a:t>误差 </a:t>
            </a:r>
            <a:r>
              <a:rPr lang="en-US" altLang="zh-CN" dirty="0"/>
              <a:t>   ;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输出</a:t>
            </a:r>
            <a:r>
              <a:rPr lang="en-US" altLang="zh-CN" dirty="0"/>
              <a:t>: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/>
              <a:t>初始化：                   并计算偏移量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/>
              <a:t>初始化误差项</a:t>
            </a:r>
            <a:endParaRPr lang="en-US" altLang="zh-CN" sz="2800" baseline="-25000" dirty="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/>
              <a:t>选择待优化的变量：                求解优化问题的解</a:t>
            </a:r>
            <a:endParaRPr lang="en-US" altLang="zh-CN" dirty="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endParaRPr lang="en-US" altLang="zh-CN" dirty="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endParaRPr lang="en-US" altLang="zh-CN" dirty="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endParaRPr lang="en-US" altLang="zh-CN" dirty="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/>
              <a:t>更新    为        ，更新     </a:t>
            </a:r>
            <a:r>
              <a:rPr lang="en-US" altLang="zh-CN" dirty="0"/>
              <a:t>               </a:t>
            </a:r>
            <a:r>
              <a:rPr lang="zh-CN" altLang="en-US" dirty="0"/>
              <a:t>，计算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/>
              <a:t>如果达到</a:t>
            </a:r>
            <a:r>
              <a:rPr lang="zh-CN" altLang="en-US" b="1" dirty="0"/>
              <a:t>终止条件</a:t>
            </a:r>
            <a:r>
              <a:rPr lang="zh-CN" altLang="en-US" dirty="0"/>
              <a:t>，则停止算法；否则</a:t>
            </a:r>
            <a:r>
              <a:rPr lang="en-US" altLang="zh-CN" dirty="0"/>
              <a:t>k=k+1,</a:t>
            </a:r>
            <a:r>
              <a:rPr lang="zh-CN" altLang="en-US" dirty="0"/>
              <a:t>转到第 ③ 步</a:t>
            </a:r>
            <a:endParaRPr lang="en-US" altLang="zh-CN" dirty="0"/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endParaRPr lang="en-US" altLang="zh-CN" dirty="0"/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endParaRPr lang="en-US" altLang="zh-CN" dirty="0"/>
          </a:p>
          <a:p>
            <a:pPr marL="914400" lvl="1" indent="-457200">
              <a:lnSpc>
                <a:spcPct val="110000"/>
              </a:lnSpc>
              <a:buNone/>
            </a:pP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25815" y="896380"/>
          <a:ext cx="3018120" cy="478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4" name="Equation" r:id="rId3" imgW="1282680" imgH="203040" progId="Equation.DSMT4">
                  <p:embed/>
                </p:oleObj>
              </mc:Choice>
              <mc:Fallback>
                <p:oleObj name="Equation" r:id="rId3" imgW="128268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15" y="896380"/>
                        <a:ext cx="3018120" cy="478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4" name="Object 2"/>
          <p:cNvGraphicFramePr>
            <a:graphicFrameLocks noChangeAspect="1"/>
          </p:cNvGraphicFramePr>
          <p:nvPr/>
        </p:nvGraphicFramePr>
        <p:xfrm>
          <a:off x="7608032" y="915266"/>
          <a:ext cx="384773" cy="430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5" name="Equation" r:id="rId5" imgW="114120" imgH="126720" progId="Equation.DSMT4">
                  <p:embed/>
                </p:oleObj>
              </mc:Choice>
              <mc:Fallback>
                <p:oleObj name="Equation" r:id="rId5" imgW="114120" imgH="126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032" y="915266"/>
                        <a:ext cx="384773" cy="4303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5" name="Object 3"/>
          <p:cNvGraphicFramePr>
            <a:graphicFrameLocks noChangeAspect="1"/>
          </p:cNvGraphicFramePr>
          <p:nvPr/>
        </p:nvGraphicFramePr>
        <p:xfrm>
          <a:off x="2240242" y="1339676"/>
          <a:ext cx="2022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6" name="Equation" r:id="rId7" imgW="990360" imgH="228600" progId="Equation.DSMT4">
                  <p:embed/>
                </p:oleObj>
              </mc:Choice>
              <mc:Fallback>
                <p:oleObj name="Equation" r:id="rId7" imgW="9903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242" y="1339676"/>
                        <a:ext cx="20224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6" name="Object 4"/>
          <p:cNvGraphicFramePr>
            <a:graphicFrameLocks noChangeAspect="1"/>
          </p:cNvGraphicFramePr>
          <p:nvPr/>
        </p:nvGraphicFramePr>
        <p:xfrm>
          <a:off x="2581580" y="1781547"/>
          <a:ext cx="18415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7" name="Equation" r:id="rId9" imgW="901440" imgH="228600" progId="Equation.DSMT4">
                  <p:embed/>
                </p:oleObj>
              </mc:Choice>
              <mc:Fallback>
                <p:oleObj name="Equation" r:id="rId9" imgW="9014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580" y="1781547"/>
                        <a:ext cx="18415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7" name="Object 5"/>
          <p:cNvGraphicFramePr>
            <a:graphicFrameLocks noChangeAspect="1"/>
          </p:cNvGraphicFramePr>
          <p:nvPr/>
        </p:nvGraphicFramePr>
        <p:xfrm>
          <a:off x="4077262" y="2776246"/>
          <a:ext cx="14271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8" name="Equation" r:id="rId11" imgW="698400" imgH="241200" progId="Equation.DSMT4">
                  <p:embed/>
                </p:oleObj>
              </mc:Choice>
              <mc:Fallback>
                <p:oleObj name="Equation" r:id="rId11" imgW="69840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262" y="2776246"/>
                        <a:ext cx="14271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8140468" y="2790360"/>
          <a:ext cx="1790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9" name="Equation" r:id="rId13" imgW="876240" imgH="241200" progId="Equation.DSMT4">
                  <p:embed/>
                </p:oleObj>
              </mc:Choice>
              <mc:Fallback>
                <p:oleObj name="Equation" r:id="rId13" imgW="87624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0468" y="2790360"/>
                        <a:ext cx="1790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134592" y="4901565"/>
          <a:ext cx="320006" cy="29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0" name="Equation" r:id="rId15" imgW="152280" imgH="139680" progId="Equation.DSMT4">
                  <p:embed/>
                </p:oleObj>
              </mc:Choice>
              <mc:Fallback>
                <p:oleObj name="Equation" r:id="rId15" imgW="15228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592" y="4901565"/>
                        <a:ext cx="320006" cy="293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0" name="Object 8"/>
          <p:cNvGraphicFramePr>
            <a:graphicFrameLocks noChangeAspect="1"/>
          </p:cNvGraphicFramePr>
          <p:nvPr/>
        </p:nvGraphicFramePr>
        <p:xfrm>
          <a:off x="2727325" y="4775200"/>
          <a:ext cx="7572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1" name="Equation" r:id="rId17" imgW="355320" imgH="203040" progId="Equation.DSMT4">
                  <p:embed/>
                </p:oleObj>
              </mc:Choice>
              <mc:Fallback>
                <p:oleObj name="Equation" r:id="rId17" imgW="35532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4775200"/>
                        <a:ext cx="7572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1453782" y="3478887"/>
            <a:ext cx="3157309" cy="1228917"/>
            <a:chOff x="1453782" y="3478887"/>
            <a:chExt cx="3157309" cy="1228917"/>
          </a:xfrm>
        </p:grpSpPr>
        <p:graphicFrame>
          <p:nvGraphicFramePr>
            <p:cNvPr id="233485" name="Object 13"/>
            <p:cNvGraphicFramePr>
              <a:graphicFrameLocks noChangeAspect="1"/>
            </p:cNvGraphicFramePr>
            <p:nvPr/>
          </p:nvGraphicFramePr>
          <p:xfrm>
            <a:off x="1453782" y="3478887"/>
            <a:ext cx="3157309" cy="7038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02" name="Equation" r:id="rId19" imgW="1993680" imgH="444240" progId="Equation.DSMT4">
                    <p:embed/>
                  </p:oleObj>
                </mc:Choice>
                <mc:Fallback>
                  <p:oleObj name="Equation" r:id="rId19" imgW="1993680" imgH="44424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782" y="3478887"/>
                          <a:ext cx="3157309" cy="7038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486" name="Object 14"/>
            <p:cNvGraphicFramePr>
              <a:graphicFrameLocks noChangeAspect="1"/>
            </p:cNvGraphicFramePr>
            <p:nvPr/>
          </p:nvGraphicFramePr>
          <p:xfrm>
            <a:off x="2295774" y="4330638"/>
            <a:ext cx="2074415" cy="377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03" name="Equation" r:id="rId21" imgW="1257120" imgH="228600" progId="Equation.DSMT4">
                    <p:embed/>
                  </p:oleObj>
                </mc:Choice>
                <mc:Fallback>
                  <p:oleObj name="Equation" r:id="rId21" imgW="1257120" imgH="2286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5774" y="4330638"/>
                          <a:ext cx="2074415" cy="377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3487" name="Object 15"/>
          <p:cNvGraphicFramePr>
            <a:graphicFrameLocks noChangeAspect="1"/>
          </p:cNvGraphicFramePr>
          <p:nvPr/>
        </p:nvGraphicFramePr>
        <p:xfrm>
          <a:off x="3463017" y="2291895"/>
          <a:ext cx="1828973" cy="45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4" name="Equation" r:id="rId23" imgW="977760" imgH="241200" progId="Equation.DSMT4">
                  <p:embed/>
                </p:oleObj>
              </mc:Choice>
              <mc:Fallback>
                <p:oleObj name="Equation" r:id="rId23" imgW="977760" imgH="241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017" y="2291895"/>
                        <a:ext cx="1828973" cy="451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9" name="Object 17"/>
          <p:cNvGraphicFramePr>
            <a:graphicFrameLocks noChangeAspect="1"/>
          </p:cNvGraphicFramePr>
          <p:nvPr/>
        </p:nvGraphicFramePr>
        <p:xfrm>
          <a:off x="5610714" y="3275280"/>
          <a:ext cx="4545605" cy="1106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5" name="Equation" r:id="rId25" imgW="2755800" imgH="736560" progId="Equation.DSMT4">
                  <p:embed/>
                </p:oleObj>
              </mc:Choice>
              <mc:Fallback>
                <p:oleObj name="Equation" r:id="rId25" imgW="2755800" imgH="73656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714" y="3275280"/>
                        <a:ext cx="4545605" cy="1106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0" name="Object 18"/>
          <p:cNvGraphicFramePr>
            <a:graphicFrameLocks noChangeAspect="1"/>
          </p:cNvGraphicFramePr>
          <p:nvPr/>
        </p:nvGraphicFramePr>
        <p:xfrm>
          <a:off x="5685310" y="4316994"/>
          <a:ext cx="4097102" cy="49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6" name="Equation" r:id="rId27" imgW="2019240" imgH="241200" progId="Equation.DSMT4">
                  <p:embed/>
                </p:oleObj>
              </mc:Choice>
              <mc:Fallback>
                <p:oleObj name="Equation" r:id="rId27" imgW="2019240" imgH="241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310" y="4316994"/>
                        <a:ext cx="4097102" cy="490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1" name="Object 19"/>
          <p:cNvGraphicFramePr>
            <a:graphicFrameLocks noChangeAspect="1"/>
          </p:cNvGraphicFramePr>
          <p:nvPr/>
        </p:nvGraphicFramePr>
        <p:xfrm>
          <a:off x="4410075" y="4835525"/>
          <a:ext cx="17589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7" name="Equation" r:id="rId29" imgW="939600" imgH="241200" progId="Equation.DSMT4">
                  <p:embed/>
                </p:oleObj>
              </mc:Choice>
              <mc:Fallback>
                <p:oleObj name="Equation" r:id="rId29" imgW="939600" imgH="241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4835525"/>
                        <a:ext cx="17589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1041067" y="6026465"/>
            <a:ext cx="4259207" cy="430887"/>
            <a:chOff x="1077281" y="6198481"/>
            <a:chExt cx="4259207" cy="430887"/>
          </a:xfrm>
        </p:grpSpPr>
        <p:sp>
          <p:nvSpPr>
            <p:cNvPr id="27" name="矩形 26"/>
            <p:cNvSpPr/>
            <p:nvPr/>
          </p:nvSpPr>
          <p:spPr>
            <a:xfrm>
              <a:off x="1077281" y="6198481"/>
              <a:ext cx="4238661" cy="43088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marL="457200" indent="-457200"/>
              <a:r>
                <a:rPr lang="en-US" altLang="zh-CN" sz="22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zh-CN" altLang="en-US" sz="22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满足</a:t>
              </a:r>
              <a:r>
                <a:rPr lang="en-US" altLang="zh-CN" sz="22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KKT</a:t>
              </a:r>
              <a:r>
                <a:rPr lang="zh-CN" altLang="en-US" sz="22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条件或误差项均小于   </a:t>
              </a:r>
              <a:endParaRPr lang="en-US" altLang="zh-CN" sz="22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33493" name="Object 21"/>
            <p:cNvGraphicFramePr>
              <a:graphicFrameLocks noChangeAspect="1"/>
            </p:cNvGraphicFramePr>
            <p:nvPr/>
          </p:nvGraphicFramePr>
          <p:xfrm>
            <a:off x="4971359" y="6201829"/>
            <a:ext cx="365129" cy="407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08" name="Equation" r:id="rId31" imgW="114120" imgH="126720" progId="Equation.DSMT4">
                    <p:embed/>
                  </p:oleObj>
                </mc:Choice>
                <mc:Fallback>
                  <p:oleObj name="Equation" r:id="rId31" imgW="114120" imgH="12672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1359" y="6201829"/>
                          <a:ext cx="365129" cy="407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35670" y="865381"/>
            <a:ext cx="11409483" cy="52372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启发式、迭代式</a:t>
            </a:r>
            <a:r>
              <a:rPr lang="zh-CN" altLang="en-US" sz="2400" dirty="0"/>
              <a:t>算法。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解满足</a:t>
            </a:r>
            <a:r>
              <a:rPr lang="en-US" altLang="zh-CN" sz="2400" dirty="0"/>
              <a:t>KKT</a:t>
            </a:r>
            <a:r>
              <a:rPr lang="zh-CN" altLang="en-US" sz="2400" dirty="0"/>
              <a:t>条件时，得到最优解；否则选择两个变量来优。最优化问题转换为关于两个选定变量的</a:t>
            </a:r>
            <a:r>
              <a:rPr lang="en-US" altLang="zh-CN" sz="2400" dirty="0"/>
              <a:t>QP</a:t>
            </a:r>
            <a:r>
              <a:rPr lang="zh-CN" altLang="en-US" sz="2400" dirty="0"/>
              <a:t>问题，该问题通常有闭式解，</a:t>
            </a:r>
            <a:r>
              <a:rPr lang="zh-CN" altLang="en-US" sz="2400" dirty="0">
                <a:solidFill>
                  <a:srgbClr val="FF0000"/>
                </a:solidFill>
              </a:rPr>
              <a:t>计算高效，收敛快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r>
              <a:rPr lang="zh-CN" altLang="en-US" sz="2400" dirty="0"/>
              <a:t>变量的选择方法</a:t>
            </a:r>
            <a:r>
              <a:rPr lang="en-US" altLang="zh-CN" sz="2400" dirty="0"/>
              <a:t>: </a:t>
            </a:r>
          </a:p>
          <a:p>
            <a:pPr lvl="1">
              <a:lnSpc>
                <a:spcPct val="114000"/>
              </a:lnSpc>
            </a:pPr>
            <a:r>
              <a:rPr lang="zh-CN" altLang="en-US" sz="2000" dirty="0"/>
              <a:t>第一个变量：违背</a:t>
            </a:r>
            <a:r>
              <a:rPr lang="en-US" altLang="zh-CN" sz="2000" dirty="0"/>
              <a:t>KKT</a:t>
            </a:r>
            <a:r>
              <a:rPr lang="zh-CN" altLang="en-US" sz="2000" dirty="0"/>
              <a:t>条件程度最大的变量</a:t>
            </a:r>
            <a:endParaRPr lang="en-US" altLang="zh-CN" sz="2000" dirty="0"/>
          </a:p>
          <a:p>
            <a:pPr lvl="1">
              <a:lnSpc>
                <a:spcPct val="114000"/>
              </a:lnSpc>
            </a:pPr>
            <a:r>
              <a:rPr lang="zh-CN" altLang="en-US" sz="2000" dirty="0"/>
              <a:t>第二个变量：使目标函数值减小最快的变量</a:t>
            </a:r>
            <a:endParaRPr lang="en-US" altLang="zh-CN" sz="2000" dirty="0"/>
          </a:p>
          <a:p>
            <a:pPr>
              <a:lnSpc>
                <a:spcPct val="114000"/>
              </a:lnSpc>
            </a:pPr>
            <a:endParaRPr lang="en-US" altLang="zh-CN" sz="2000" dirty="0"/>
          </a:p>
          <a:p>
            <a:pPr>
              <a:lnSpc>
                <a:spcPct val="114000"/>
              </a:lnSpc>
            </a:pPr>
            <a:r>
              <a:rPr lang="zh-CN" altLang="en-US" sz="2400" dirty="0"/>
              <a:t>把一个 最优化问题不换转化为若干个子问题，通过对子问题的求解得到原问题的解</a:t>
            </a:r>
            <a:r>
              <a:rPr lang="zh-CN" altLang="en-US" sz="2000" dirty="0"/>
              <a:t>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54" y="202751"/>
            <a:ext cx="10241246" cy="548367"/>
          </a:xfrm>
        </p:spPr>
        <p:txBody>
          <a:bodyPr/>
          <a:lstStyle/>
          <a:p>
            <a:r>
              <a:rPr lang="zh-CN" altLang="en-US" dirty="0"/>
              <a:t>支持向量回归</a:t>
            </a:r>
            <a:r>
              <a:rPr lang="en-US" altLang="zh-CN" dirty="0"/>
              <a:t>(Support Vector Regression, SVR)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48792" y="876693"/>
            <a:ext cx="10811595" cy="5508347"/>
          </a:xfrm>
        </p:spPr>
        <p:txBody>
          <a:bodyPr/>
          <a:lstStyle/>
          <a:p>
            <a:r>
              <a:rPr lang="en-US" altLang="zh-CN" sz="2400" dirty="0"/>
              <a:t>SVM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回归问题：均方误差损失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SVC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性质</a:t>
            </a:r>
            <a:endParaRPr lang="en-US" altLang="zh-CN" sz="2400" dirty="0"/>
          </a:p>
          <a:p>
            <a:pPr lvl="1"/>
            <a:r>
              <a:rPr lang="zh-CN" altLang="en-US" dirty="0"/>
              <a:t>误差在    内，可以接受。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误差大于   时，对于损失的影响是线性的（不是二次的），对噪声更鲁棒。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919788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8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333851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1017676" y="3920151"/>
          <a:ext cx="5508029" cy="88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9" name="Equation" r:id="rId5" imgW="2463480" imgH="419040" progId="Equation.DSMT4">
                  <p:embed/>
                </p:oleObj>
              </mc:Choice>
              <mc:Fallback>
                <p:oleObj name="Equation" r:id="rId5" imgW="2463480" imgH="419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676" y="3920151"/>
                        <a:ext cx="5508029" cy="8878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4" name="Object 10"/>
          <p:cNvGraphicFramePr>
            <a:graphicFrameLocks noChangeAspect="1"/>
          </p:cNvGraphicFramePr>
          <p:nvPr/>
        </p:nvGraphicFramePr>
        <p:xfrm>
          <a:off x="1900040" y="5232081"/>
          <a:ext cx="3651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0" name="Equation" r:id="rId7" imgW="114120" imgH="126720" progId="Equation.DSMT4">
                  <p:embed/>
                </p:oleObj>
              </mc:Choice>
              <mc:Fallback>
                <p:oleObj name="Equation" r:id="rId7" imgW="114120" imgH="1267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040" y="5232081"/>
                        <a:ext cx="3651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5" name="Object 11"/>
          <p:cNvGraphicFramePr>
            <a:graphicFrameLocks noChangeAspect="1"/>
          </p:cNvGraphicFramePr>
          <p:nvPr/>
        </p:nvGraphicFramePr>
        <p:xfrm>
          <a:off x="1766543" y="839883"/>
          <a:ext cx="3964301" cy="1682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1" name="Equation" r:id="rId9" imgW="2234880" imgH="952200" progId="Equation.DSMT4">
                  <p:embed/>
                </p:oleObj>
              </mc:Choice>
              <mc:Fallback>
                <p:oleObj name="Equation" r:id="rId9" imgW="2234880" imgH="952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543" y="839883"/>
                        <a:ext cx="3964301" cy="1682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4292392" y="5152767"/>
            <a:ext cx="2282997" cy="461665"/>
            <a:chOff x="5122446" y="4937332"/>
            <a:chExt cx="2282997" cy="461665"/>
          </a:xfrm>
        </p:grpSpPr>
        <p:graphicFrame>
          <p:nvGraphicFramePr>
            <p:cNvPr id="226313" name="Object 9"/>
            <p:cNvGraphicFramePr>
              <a:graphicFrameLocks noChangeAspect="1"/>
            </p:cNvGraphicFramePr>
            <p:nvPr/>
          </p:nvGraphicFramePr>
          <p:xfrm>
            <a:off x="5431252" y="5000197"/>
            <a:ext cx="36512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22" name="Equation" r:id="rId11" imgW="114120" imgH="126720" progId="Equation.DSMT4">
                    <p:embed/>
                  </p:oleObj>
                </mc:Choice>
                <mc:Fallback>
                  <p:oleObj name="Equation" r:id="rId11" imgW="114120" imgH="12672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1252" y="5000197"/>
                          <a:ext cx="365125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5122446" y="4937332"/>
              <a:ext cx="22829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        不敏感损失</a:t>
              </a:r>
              <a:endParaRPr lang="zh-CN" altLang="en-US" sz="2400" dirty="0"/>
            </a:p>
          </p:txBody>
        </p:sp>
      </p:grpSp>
      <p:graphicFrame>
        <p:nvGraphicFramePr>
          <p:cNvPr id="226317" name="Object 13"/>
          <p:cNvGraphicFramePr>
            <a:graphicFrameLocks noChangeAspect="1"/>
          </p:cNvGraphicFramePr>
          <p:nvPr/>
        </p:nvGraphicFramePr>
        <p:xfrm>
          <a:off x="2161537" y="5647352"/>
          <a:ext cx="3651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3" name="Equation" r:id="rId13" imgW="114120" imgH="126720" progId="Equation.DSMT4">
                  <p:embed/>
                </p:oleObj>
              </mc:Choice>
              <mc:Fallback>
                <p:oleObj name="Equation" r:id="rId13" imgW="114120" imgH="1267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537" y="5647352"/>
                        <a:ext cx="3651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6319" name="Picture 15" descr="https://gimg2.baidu.com/image_search/src=http%3A%2F%2Fwww.pianshen.com%2Fimages%2F240%2F49151f3856e50d85f3c0ef6712658e28.png&amp;refer=http%3A%2F%2Fwww.pianshen.com&amp;app=2002&amp;size=f9999,10000&amp;q=a80&amp;n=0&amp;g=0n&amp;fmt=jpeg?sec=1638156444&amp;t=d19aa80c8fee0d2c9dd497126d18a004"/>
          <p:cNvPicPr>
            <a:picLocks noChangeAspect="1" noChangeArrowheads="1"/>
          </p:cNvPicPr>
          <p:nvPr/>
        </p:nvPicPr>
        <p:blipFill>
          <a:blip r:embed="rId14" cstate="print"/>
          <a:srcRect l="13832" b="4426"/>
          <a:stretch>
            <a:fillRect/>
          </a:stretch>
        </p:blipFill>
        <p:spPr bwMode="auto">
          <a:xfrm>
            <a:off x="7098841" y="2961664"/>
            <a:ext cx="3226558" cy="2090172"/>
          </a:xfrm>
          <a:prstGeom prst="rect">
            <a:avLst/>
          </a:prstGeom>
          <a:noFill/>
        </p:spPr>
      </p:pic>
      <p:grpSp>
        <p:nvGrpSpPr>
          <p:cNvPr id="28" name="组合 27"/>
          <p:cNvGrpSpPr/>
          <p:nvPr/>
        </p:nvGrpSpPr>
        <p:grpSpPr>
          <a:xfrm>
            <a:off x="7342358" y="912891"/>
            <a:ext cx="3621900" cy="1828780"/>
            <a:chOff x="7342358" y="912891"/>
            <a:chExt cx="3621900" cy="1828780"/>
          </a:xfrm>
        </p:grpSpPr>
        <p:pic>
          <p:nvPicPr>
            <p:cNvPr id="226321" name="Picture 17" descr="https://gimg2.baidu.com/image_search/src=http%3A%2F%2Fpic.qcsdn.com%2Fimg%2F20190521%2F8c6350226e97c1a02645ad06a0819587.png&amp;refer=http%3A%2F%2Fpic.qcsdn.com&amp;app=2002&amp;size=f9999,10000&amp;q=a80&amp;n=0&amp;g=0n&amp;fmt=jpeg?sec=1638156595&amp;t=e6e58cd409addf421ced8da9412df12a"/>
            <p:cNvPicPr>
              <a:picLocks noChangeAspect="1" noChangeArrowheads="1"/>
            </p:cNvPicPr>
            <p:nvPr/>
          </p:nvPicPr>
          <p:blipFill>
            <a:blip r:embed="rId15" cstate="print"/>
            <a:srcRect l="29497" t="21155" r="34859"/>
            <a:stretch>
              <a:fillRect/>
            </a:stretch>
          </p:blipFill>
          <p:spPr bwMode="auto">
            <a:xfrm>
              <a:off x="7342358" y="1095469"/>
              <a:ext cx="2824683" cy="1646202"/>
            </a:xfrm>
            <a:prstGeom prst="rect">
              <a:avLst/>
            </a:prstGeom>
            <a:noFill/>
          </p:spPr>
        </p:pic>
        <p:cxnSp>
          <p:nvCxnSpPr>
            <p:cNvPr id="20" name="直接箭头连接符 19"/>
            <p:cNvCxnSpPr/>
            <p:nvPr/>
          </p:nvCxnSpPr>
          <p:spPr bwMode="auto">
            <a:xfrm>
              <a:off x="7396681" y="2435382"/>
              <a:ext cx="2824681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22"/>
            <p:cNvSpPr txBox="1"/>
            <p:nvPr/>
          </p:nvSpPr>
          <p:spPr>
            <a:xfrm>
              <a:off x="10266631" y="226336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 bwMode="auto">
            <a:xfrm rot="16200000" flipV="1">
              <a:off x="8093800" y="1747320"/>
              <a:ext cx="1367071" cy="905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26"/>
            <p:cNvSpPr txBox="1"/>
            <p:nvPr/>
          </p:nvSpPr>
          <p:spPr>
            <a:xfrm>
              <a:off x="8861835" y="9128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损失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54" y="202751"/>
            <a:ext cx="10967110" cy="548367"/>
          </a:xfrm>
        </p:spPr>
        <p:txBody>
          <a:bodyPr/>
          <a:lstStyle/>
          <a:p>
            <a:r>
              <a:rPr lang="zh-CN" altLang="en-US" dirty="0"/>
              <a:t>支持向量回归</a:t>
            </a:r>
            <a:r>
              <a:rPr lang="en-US" altLang="zh-CN" dirty="0"/>
              <a:t>: </a:t>
            </a:r>
            <a:r>
              <a:rPr lang="zh-CN" altLang="en-US" dirty="0"/>
              <a:t>原问题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85272" y="1028026"/>
            <a:ext cx="10542458" cy="5237271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SVR</a:t>
            </a:r>
            <a:r>
              <a:rPr lang="zh-CN" altLang="en-US" dirty="0">
                <a:solidFill>
                  <a:srgbClr val="FF0000"/>
                </a:solidFill>
              </a:rPr>
              <a:t>原问题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松弛变量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	  </a:t>
            </a:r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 lvl="1">
              <a:lnSpc>
                <a:spcPct val="100000"/>
              </a:lnSpc>
              <a:buNone/>
            </a:pPr>
            <a:endParaRPr lang="en-US" altLang="zh-CN" dirty="0"/>
          </a:p>
          <a:p>
            <a:r>
              <a:rPr lang="zh-CN" altLang="en-US" dirty="0"/>
              <a:t>带松弛变量的</a:t>
            </a:r>
            <a:r>
              <a:rPr lang="en-US" altLang="zh-CN" dirty="0"/>
              <a:t>SVR</a:t>
            </a:r>
            <a:r>
              <a:rPr lang="zh-CN" altLang="en-US" dirty="0"/>
              <a:t>原问题：</a:t>
            </a:r>
          </a:p>
        </p:txBody>
      </p:sp>
      <p:graphicFrame>
        <p:nvGraphicFramePr>
          <p:cNvPr id="237570" name="Object 2"/>
          <p:cNvGraphicFramePr>
            <a:graphicFrameLocks noChangeAspect="1"/>
          </p:cNvGraphicFramePr>
          <p:nvPr/>
        </p:nvGraphicFramePr>
        <p:xfrm>
          <a:off x="5362778" y="4239097"/>
          <a:ext cx="4545013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0" name="Equation" r:id="rId3" imgW="2425680" imgH="1193760" progId="Equation.DSMT4">
                  <p:embed/>
                </p:oleObj>
              </mc:Choice>
              <mc:Fallback>
                <p:oleObj name="Equation" r:id="rId3" imgW="2425680" imgH="1193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778" y="4239097"/>
                        <a:ext cx="4545013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1" name="Object 3"/>
          <p:cNvGraphicFramePr>
            <a:graphicFrameLocks noChangeAspect="1"/>
          </p:cNvGraphicFramePr>
          <p:nvPr/>
        </p:nvGraphicFramePr>
        <p:xfrm>
          <a:off x="3139352" y="3615979"/>
          <a:ext cx="7985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1" name="Equation" r:id="rId5" imgW="431640" imgH="241200" progId="Equation.DSMT4">
                  <p:embed/>
                </p:oleObj>
              </mc:Choice>
              <mc:Fallback>
                <p:oleObj name="Equation" r:id="rId5" imgW="43164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352" y="3615979"/>
                        <a:ext cx="7985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4" name="Object 6"/>
          <p:cNvGraphicFramePr>
            <a:graphicFrameLocks noChangeAspect="1"/>
          </p:cNvGraphicFramePr>
          <p:nvPr/>
        </p:nvGraphicFramePr>
        <p:xfrm>
          <a:off x="4848507" y="3592465"/>
          <a:ext cx="7985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2" name="Equation" r:id="rId7" imgW="431640" imgH="241200" progId="Equation.DSMT4">
                  <p:embed/>
                </p:oleObj>
              </mc:Choice>
              <mc:Fallback>
                <p:oleObj name="Equation" r:id="rId7" imgW="43164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507" y="3592465"/>
                        <a:ext cx="7985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8" name="Object 10"/>
          <p:cNvGraphicFramePr>
            <a:graphicFrameLocks noChangeAspect="1"/>
          </p:cNvGraphicFramePr>
          <p:nvPr/>
        </p:nvGraphicFramePr>
        <p:xfrm>
          <a:off x="2921975" y="1332242"/>
          <a:ext cx="406876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3" name="Equation" r:id="rId9" imgW="2171520" imgH="685800" progId="Equation.DSMT4">
                  <p:embed/>
                </p:oleObj>
              </mc:Choice>
              <mc:Fallback>
                <p:oleObj name="Equation" r:id="rId9" imgW="2171520" imgH="685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975" y="1332242"/>
                        <a:ext cx="4068763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/>
        </p:nvGraphicFramePr>
        <p:xfrm>
          <a:off x="1685925" y="3051175"/>
          <a:ext cx="59975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4" name="Equation" r:id="rId11" imgW="2755800" imgH="241200" progId="Equation.DSMT4">
                  <p:embed/>
                </p:oleObj>
              </mc:Choice>
              <mc:Fallback>
                <p:oleObj name="Equation" r:id="rId11" imgW="275580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3051175"/>
                        <a:ext cx="59975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线形标注 2(带边框和强调线) 13"/>
          <p:cNvSpPr/>
          <p:nvPr/>
        </p:nvSpPr>
        <p:spPr bwMode="auto">
          <a:xfrm>
            <a:off x="869133" y="3702867"/>
            <a:ext cx="1023041" cy="452674"/>
          </a:xfrm>
          <a:prstGeom prst="accentBorderCallout2">
            <a:avLst>
              <a:gd name="adj1" fmla="val 31058"/>
              <a:gd name="adj2" fmla="val 107829"/>
              <a:gd name="adj3" fmla="val 20288"/>
              <a:gd name="adj4" fmla="val 139899"/>
              <a:gd name="adj5" fmla="val 22500"/>
              <a:gd name="adj6" fmla="val 223763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正偏移</a:t>
            </a:r>
          </a:p>
        </p:txBody>
      </p:sp>
      <p:sp>
        <p:nvSpPr>
          <p:cNvPr id="15" name="线形标注 2(带边框和强调线) 14"/>
          <p:cNvSpPr/>
          <p:nvPr/>
        </p:nvSpPr>
        <p:spPr bwMode="auto">
          <a:xfrm>
            <a:off x="6182008" y="3574610"/>
            <a:ext cx="1023041" cy="452674"/>
          </a:xfrm>
          <a:prstGeom prst="accentBorderCallout2">
            <a:avLst>
              <a:gd name="adj1" fmla="val 43058"/>
              <a:gd name="adj2" fmla="val -8100"/>
              <a:gd name="adj3" fmla="val 4288"/>
              <a:gd name="adj4" fmla="val -57447"/>
              <a:gd name="adj5" fmla="val 30500"/>
              <a:gd name="adj6" fmla="val -10898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负偏移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SVR: </a:t>
            </a:r>
            <a:r>
              <a:rPr lang="zh-CN" altLang="en-US" dirty="0"/>
              <a:t>对偶及核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44755" y="918820"/>
            <a:ext cx="10542458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dirty="0"/>
              <a:t>拉格朗日函数 ：</a:t>
            </a: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求偏导数：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/>
          </a:p>
        </p:txBody>
      </p:sp>
      <p:graphicFrame>
        <p:nvGraphicFramePr>
          <p:cNvPr id="241665" name="Object 1"/>
          <p:cNvGraphicFramePr>
            <a:graphicFrameLocks noChangeAspect="1"/>
          </p:cNvGraphicFramePr>
          <p:nvPr/>
        </p:nvGraphicFramePr>
        <p:xfrm>
          <a:off x="1465388" y="1323535"/>
          <a:ext cx="9701212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9" name="Equation" r:id="rId3" imgW="4381200" imgH="1054080" progId="Equation.DSMT4">
                  <p:embed/>
                </p:oleObj>
              </mc:Choice>
              <mc:Fallback>
                <p:oleObj name="Equation" r:id="rId3" imgW="4381200" imgH="10540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388" y="1323535"/>
                        <a:ext cx="9701212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3030790" y="3525602"/>
          <a:ext cx="3394075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0" name="Equation" r:id="rId5" imgW="1777680" imgH="1562040" progId="Equation.DSMT4">
                  <p:embed/>
                </p:oleObj>
              </mc:Choice>
              <mc:Fallback>
                <p:oleObj name="Equation" r:id="rId5" imgW="1777680" imgH="1562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790" y="3525602"/>
                        <a:ext cx="3394075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SVR: </a:t>
            </a:r>
            <a:r>
              <a:rPr lang="zh-CN" altLang="en-US" dirty="0"/>
              <a:t>对偶及核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44755" y="918820"/>
            <a:ext cx="10542458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SVR</a:t>
            </a:r>
            <a:r>
              <a:rPr lang="zh-CN" altLang="en-US" dirty="0">
                <a:solidFill>
                  <a:srgbClr val="FF0000"/>
                </a:solidFill>
              </a:rPr>
              <a:t>对偶问题：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en-US" altLang="zh-CN" dirty="0"/>
              <a:t>KKT</a:t>
            </a:r>
            <a:r>
              <a:rPr lang="zh-CN" altLang="en-US" dirty="0"/>
              <a:t>条件：</a:t>
            </a:r>
          </a:p>
        </p:txBody>
      </p:sp>
      <p:graphicFrame>
        <p:nvGraphicFramePr>
          <p:cNvPr id="289797" name="Object 5"/>
          <p:cNvGraphicFramePr>
            <a:graphicFrameLocks noChangeAspect="1"/>
          </p:cNvGraphicFramePr>
          <p:nvPr/>
        </p:nvGraphicFramePr>
        <p:xfrm>
          <a:off x="3297835" y="892915"/>
          <a:ext cx="6054395" cy="780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2" name="Equation" r:id="rId3" imgW="3657600" imgH="520560" progId="Equation.DSMT4">
                  <p:embed/>
                </p:oleObj>
              </mc:Choice>
              <mc:Fallback>
                <p:oleObj name="Equation" r:id="rId3" imgW="3657600" imgH="520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835" y="892915"/>
                        <a:ext cx="6054395" cy="780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773929" y="1590424"/>
          <a:ext cx="6932612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3" name="Equation" r:id="rId5" imgW="3632040" imgH="1104840" progId="Equation.DSMT4">
                  <p:embed/>
                </p:oleObj>
              </mc:Choice>
              <mc:Fallback>
                <p:oleObj name="Equation" r:id="rId5" imgW="3632040" imgH="1104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29" y="1590424"/>
                        <a:ext cx="6932612" cy="21082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0" name="Object 4"/>
          <p:cNvGraphicFramePr>
            <a:graphicFrameLocks noChangeAspect="1"/>
          </p:cNvGraphicFramePr>
          <p:nvPr/>
        </p:nvGraphicFramePr>
        <p:xfrm>
          <a:off x="2549085" y="3790950"/>
          <a:ext cx="4822825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4" name="Equation" r:id="rId7" imgW="2755800" imgH="1752480" progId="Equation.DSMT4">
                  <p:embed/>
                </p:oleObj>
              </mc:Choice>
              <mc:Fallback>
                <p:oleObj name="Equation" r:id="rId7" imgW="2755800" imgH="1752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085" y="3790950"/>
                        <a:ext cx="4822825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7172" y="3992577"/>
            <a:ext cx="3585173" cy="64633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</a:t>
            </a:r>
            <a:r>
              <a:rPr lang="zh-CN" altLang="en-US" dirty="0"/>
              <a:t>时，样本 </a:t>
            </a:r>
            <a:r>
              <a:rPr lang="en-US" altLang="zh-CN" dirty="0"/>
              <a:t>(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/>
              <a:t>)</a:t>
            </a:r>
            <a:r>
              <a:rPr lang="zh-CN" altLang="en-US" dirty="0"/>
              <a:t>  为支持向量</a:t>
            </a:r>
          </a:p>
        </p:txBody>
      </p:sp>
      <p:graphicFrame>
        <p:nvGraphicFramePr>
          <p:cNvPr id="290821" name="Object 5"/>
          <p:cNvGraphicFramePr>
            <a:graphicFrameLocks noChangeAspect="1"/>
          </p:cNvGraphicFramePr>
          <p:nvPr/>
        </p:nvGraphicFramePr>
        <p:xfrm>
          <a:off x="8134696" y="4040188"/>
          <a:ext cx="1181320" cy="28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5" name="Equation" r:id="rId9" imgW="1002960" imgH="241200" progId="Equation.DSMT4">
                  <p:embed/>
                </p:oleObj>
              </mc:Choice>
              <mc:Fallback>
                <p:oleObj name="Equation" r:id="rId9" imgW="100296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696" y="4040188"/>
                        <a:ext cx="1181320" cy="28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8"/>
          <p:cNvSpPr/>
          <p:nvPr/>
        </p:nvSpPr>
        <p:spPr bwMode="auto">
          <a:xfrm>
            <a:off x="2290527" y="6047715"/>
            <a:ext cx="3784348" cy="81028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SVR: </a:t>
            </a:r>
            <a:r>
              <a:rPr lang="zh-CN" altLang="en-US" dirty="0"/>
              <a:t>对偶及核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44755" y="918820"/>
            <a:ext cx="10542458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SVR</a:t>
            </a:r>
            <a:r>
              <a:rPr lang="zh-CN" altLang="en-US" dirty="0">
                <a:solidFill>
                  <a:srgbClr val="FF0000"/>
                </a:solidFill>
              </a:rPr>
              <a:t>对偶问题：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非线性回归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FF0000"/>
                </a:solidFill>
              </a:rPr>
              <a:t>核技巧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落在</a:t>
            </a:r>
            <a:r>
              <a:rPr lang="en-US" altLang="zh-CN" dirty="0"/>
              <a:t>    </a:t>
            </a:r>
            <a:r>
              <a:rPr lang="zh-CN" altLang="en-US" dirty="0"/>
              <a:t>隔离带边界及之外的样本，才是</a:t>
            </a:r>
            <a:r>
              <a:rPr lang="en-US" altLang="zh-CN" dirty="0"/>
              <a:t>SVR</a:t>
            </a:r>
            <a:r>
              <a:rPr lang="zh-CN" altLang="en-US" dirty="0"/>
              <a:t>的支持向量。 </a:t>
            </a: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en-US" altLang="zh-CN" dirty="0"/>
              <a:t>SVR</a:t>
            </a:r>
            <a:r>
              <a:rPr lang="zh-CN" altLang="en-US" dirty="0"/>
              <a:t>的支持向量仅是训练样本的一部分</a:t>
            </a:r>
            <a:r>
              <a:rPr lang="en-US" altLang="zh-CN" dirty="0"/>
              <a:t>,</a:t>
            </a:r>
            <a:r>
              <a:rPr lang="zh-CN" altLang="en-US" dirty="0"/>
              <a:t>即其解仍具有</a:t>
            </a:r>
            <a:r>
              <a:rPr lang="zh-CN" altLang="en-US" dirty="0">
                <a:solidFill>
                  <a:srgbClr val="FF0000"/>
                </a:solidFill>
              </a:rPr>
              <a:t>稀疏性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3245526" y="1183019"/>
          <a:ext cx="6932612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0" name="Equation" r:id="rId3" imgW="3632040" imgH="1104840" progId="Equation.DSMT4">
                  <p:embed/>
                </p:oleObj>
              </mc:Choice>
              <mc:Fallback>
                <p:oleObj name="Equation" r:id="rId3" imgW="3632040" imgH="11048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526" y="1183019"/>
                        <a:ext cx="6932612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613554" y="4409873"/>
          <a:ext cx="3651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1" name="Equation" r:id="rId5" imgW="114120" imgH="126720" progId="Equation.DSMT4">
                  <p:embed/>
                </p:oleObj>
              </mc:Choice>
              <mc:Fallback>
                <p:oleObj name="Equation" r:id="rId5" imgW="114120" imgH="1267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554" y="4409873"/>
                        <a:ext cx="3651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9801" name="Picture 9" descr="https://pic2.zhimg.com/80/v2-86a9fae8a869b23196f40f0fcfc0d14d_720w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81456" y="1955564"/>
            <a:ext cx="4326771" cy="2399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54" y="202751"/>
            <a:ext cx="11051951" cy="548367"/>
          </a:xfrm>
        </p:spPr>
        <p:txBody>
          <a:bodyPr/>
          <a:lstStyle/>
          <a:p>
            <a:r>
              <a:rPr lang="zh-CN" altLang="en-US" dirty="0"/>
              <a:t>非线性</a:t>
            </a:r>
            <a:r>
              <a:rPr lang="en-US" altLang="zh-CN" dirty="0"/>
              <a:t>SVM-</a:t>
            </a:r>
            <a:r>
              <a:rPr lang="zh-CN" altLang="en-US" dirty="0"/>
              <a:t>核方法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04807" y="978087"/>
            <a:ext cx="10542458" cy="52372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非线性变换：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SVM</a:t>
            </a:r>
            <a:r>
              <a:rPr lang="zh-CN" altLang="en-US" dirty="0"/>
              <a:t>最优化问题</a:t>
            </a:r>
            <a:r>
              <a:rPr lang="en-US" altLang="zh-CN" dirty="0"/>
              <a:t>:</a:t>
            </a:r>
            <a:endParaRPr lang="zh-CN" altLang="en-US" dirty="0"/>
          </a:p>
        </p:txBody>
      </p:sp>
      <p:graphicFrame>
        <p:nvGraphicFramePr>
          <p:cNvPr id="207874" name="Object 2"/>
          <p:cNvGraphicFramePr>
            <a:graphicFrameLocks noChangeAspect="1"/>
          </p:cNvGraphicFramePr>
          <p:nvPr/>
        </p:nvGraphicFramePr>
        <p:xfrm>
          <a:off x="2417148" y="2098210"/>
          <a:ext cx="4859845" cy="2073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6" name="Equation" r:id="rId3" imgW="2222280" imgH="952200" progId="Equation.DSMT4">
                  <p:embed/>
                </p:oleObj>
              </mc:Choice>
              <mc:Fallback>
                <p:oleObj name="Equation" r:id="rId3" imgW="2222280" imgH="952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148" y="2098210"/>
                        <a:ext cx="4859845" cy="2073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5" name="Object 3"/>
          <p:cNvGraphicFramePr>
            <a:graphicFrameLocks noChangeAspect="1"/>
          </p:cNvGraphicFramePr>
          <p:nvPr/>
        </p:nvGraphicFramePr>
        <p:xfrm>
          <a:off x="3269935" y="1038399"/>
          <a:ext cx="12207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7" name="Equation" r:id="rId5" imgW="558720" imgH="203040" progId="Equation.DSMT4">
                  <p:embed/>
                </p:oleObj>
              </mc:Choice>
              <mc:Fallback>
                <p:oleObj name="Equation" r:id="rId5" imgW="55872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935" y="1038399"/>
                        <a:ext cx="12207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15974" y="4335784"/>
            <a:ext cx="46482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多类</a:t>
            </a:r>
            <a:r>
              <a:rPr lang="en-US" altLang="zh-CN" dirty="0"/>
              <a:t> SVM: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52676" y="894381"/>
            <a:ext cx="10542458" cy="523727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多类问题转换：一对多</a:t>
            </a:r>
            <a:r>
              <a:rPr lang="en-US" altLang="zh-CN" dirty="0"/>
              <a:t>.</a:t>
            </a:r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训练数据 </a:t>
            </a:r>
            <a:r>
              <a:rPr lang="en-US" altLang="zh-CN" dirty="0"/>
              <a:t>:</a:t>
            </a:r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最优化问题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38594" name="Object 2"/>
          <p:cNvGraphicFramePr>
            <a:graphicFrameLocks noChangeAspect="1"/>
          </p:cNvGraphicFramePr>
          <p:nvPr/>
        </p:nvGraphicFramePr>
        <p:xfrm>
          <a:off x="2974206" y="1904702"/>
          <a:ext cx="59769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6" name="Equation" r:id="rId3" imgW="2539800" imgH="203040" progId="Equation.DSMT4">
                  <p:embed/>
                </p:oleObj>
              </mc:Choice>
              <mc:Fallback>
                <p:oleObj name="Equation" r:id="rId3" imgW="25398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206" y="1904702"/>
                        <a:ext cx="5976937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5" name="Object 3"/>
          <p:cNvGraphicFramePr>
            <a:graphicFrameLocks noChangeAspect="1"/>
          </p:cNvGraphicFramePr>
          <p:nvPr/>
        </p:nvGraphicFramePr>
        <p:xfrm>
          <a:off x="2780286" y="2895408"/>
          <a:ext cx="5850540" cy="2866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7" name="Equation" r:id="rId5" imgW="2400120" imgH="1180800" progId="Equation.DSMT4">
                  <p:embed/>
                </p:oleObj>
              </mc:Choice>
              <mc:Fallback>
                <p:oleObj name="Equation" r:id="rId5" imgW="2400120" imgH="1180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286" y="2895408"/>
                        <a:ext cx="5850540" cy="2866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48655" y="1015685"/>
            <a:ext cx="11415951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sz="3200" dirty="0"/>
              <a:t>定理</a:t>
            </a:r>
            <a:endParaRPr lang="en-US" altLang="zh-CN" sz="32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假定我们把假设空间     换为更大的假设空间 ，即             </a:t>
            </a:r>
            <a:r>
              <a:rPr lang="en-US" altLang="zh-CN" sz="2400" dirty="0"/>
              <a:t>, </a:t>
            </a:r>
            <a:r>
              <a:rPr lang="zh-CN" altLang="en-US" sz="2400" dirty="0"/>
              <a:t>那么第一项减小，偏差降低。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当</a:t>
            </a:r>
            <a:r>
              <a:rPr lang="en-US" altLang="zh-CN" sz="2400" i="1" dirty="0"/>
              <a:t>k</a:t>
            </a:r>
            <a:r>
              <a:rPr lang="zh-CN" altLang="en-US" sz="2400" dirty="0"/>
              <a:t>增加时，第二项增大。方差增加。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假设空间为无限情形：</a:t>
            </a:r>
            <a:r>
              <a:rPr lang="en-US" altLang="zh-CN" sz="2400" dirty="0"/>
              <a:t>VC</a:t>
            </a:r>
            <a:r>
              <a:rPr lang="zh-CN" altLang="en-US" sz="2400" dirty="0"/>
              <a:t>维，增长函数，打散函数。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学习理论：泛化误差上界</a:t>
            </a:r>
          </a:p>
        </p:txBody>
      </p:sp>
      <p:pic>
        <p:nvPicPr>
          <p:cNvPr id="301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1359" y="4289966"/>
            <a:ext cx="24281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10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98156" y="4244723"/>
            <a:ext cx="88720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圆角矩形 7"/>
          <p:cNvSpPr/>
          <p:nvPr/>
        </p:nvSpPr>
        <p:spPr bwMode="auto">
          <a:xfrm>
            <a:off x="1263308" y="1731818"/>
            <a:ext cx="9780443" cy="22582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假设空间为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个函数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的集合，</a:t>
            </a:r>
            <a:r>
              <a:rPr lang="zh-CN" altLang="en-US" sz="3200" dirty="0"/>
              <a:t>固定     和</a:t>
            </a:r>
            <a:r>
              <a:rPr lang="en-US" altLang="zh-CN" sz="3200" dirty="0"/>
              <a:t>N</a:t>
            </a:r>
            <a:r>
              <a:rPr lang="zh-CN" altLang="en-US" sz="3200" dirty="0"/>
              <a:t>，在概率</a:t>
            </a:r>
            <a:r>
              <a:rPr lang="en-US" altLang="zh-CN" sz="3200" dirty="0"/>
              <a:t>1−  </a:t>
            </a:r>
            <a:r>
              <a:rPr lang="zh-CN" altLang="en-US" sz="3200" dirty="0"/>
              <a:t>下，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对于任假设空间的任意一个函数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都有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243697" y="1874188"/>
          <a:ext cx="477136" cy="594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6" name="Equation" r:id="rId6" imgW="114120" imgH="139680" progId="Equation.DSMT4">
                  <p:embed/>
                </p:oleObj>
              </mc:Choice>
              <mc:Fallback>
                <p:oleObj name="Equation" r:id="rId6" imgW="114120" imgH="139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697" y="1874188"/>
                        <a:ext cx="477136" cy="594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878218" y="2900941"/>
          <a:ext cx="4255379" cy="96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7" name="Equation" r:id="rId8" imgW="1371600" imgH="304560" progId="Equation.DSMT4">
                  <p:embed/>
                </p:oleObj>
              </mc:Choice>
              <mc:Fallback>
                <p:oleObj name="Equation" r:id="rId8" imgW="137160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18" y="2900941"/>
                        <a:ext cx="4255379" cy="9644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7790630" y="2286000"/>
          <a:ext cx="443547" cy="69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8"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630" y="2286000"/>
                        <a:ext cx="443547" cy="693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10361637" y="1854256"/>
          <a:ext cx="4762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9" name="Equation" r:id="rId12" imgW="114120" imgH="139680" progId="Equation.DSMT4">
                  <p:embed/>
                </p:oleObj>
              </mc:Choice>
              <mc:Fallback>
                <p:oleObj name="Equation" r:id="rId12" imgW="114120" imgH="139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1637" y="1854256"/>
                        <a:ext cx="47628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102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假设空间无限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55368" y="914089"/>
            <a:ext cx="10772075" cy="52372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给定训练数据集                     ，如果对于任何一个可能的</a:t>
            </a:r>
            <a:r>
              <a:rPr lang="en-US" altLang="zh-CN" dirty="0"/>
              <a:t>label </a:t>
            </a:r>
            <a:r>
              <a:rPr lang="zh-CN" altLang="en-US" dirty="0"/>
              <a:t>集合，都能够从假设空间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dirty="0"/>
              <a:t>中找到</a:t>
            </a:r>
            <a:r>
              <a:rPr lang="zh-CN" altLang="en-US" b="1" dirty="0"/>
              <a:t>找到一个假设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dirty="0"/>
              <a:t>，将训练数据正确地分开，那么就称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打散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(shatter)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dirty="0"/>
              <a:t>对于给定的假设空间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能打散</a:t>
            </a:r>
            <a:r>
              <a:rPr lang="zh-CN" altLang="en-US" dirty="0"/>
              <a:t>的</a:t>
            </a:r>
            <a:r>
              <a:rPr lang="zh-CN" altLang="en-US" b="1" dirty="0"/>
              <a:t>最大的训练数据集中的样本</a:t>
            </a:r>
            <a:r>
              <a:rPr lang="zh-CN" altLang="en-US" dirty="0"/>
              <a:t>的数目称为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dirty="0"/>
              <a:t>的</a:t>
            </a:r>
            <a:r>
              <a:rPr lang="en-US" altLang="zh-CN" dirty="0"/>
              <a:t>VC</a:t>
            </a:r>
            <a:r>
              <a:rPr lang="zh-CN" altLang="en-US" dirty="0"/>
              <a:t>维，记为</a:t>
            </a:r>
            <a:r>
              <a:rPr lang="en-US" altLang="zh-CN" dirty="0"/>
              <a:t>VC(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dirty="0"/>
              <a:t>)</a:t>
            </a:r>
            <a:r>
              <a:rPr lang="zh-CN" altLang="en-US" dirty="0"/>
              <a:t>，它度量假设类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dirty="0"/>
              <a:t>的学习能力。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/>
              <a:t>如果</a:t>
            </a:r>
            <a:r>
              <a:rPr lang="en-US" altLang="zh-CN" dirty="0"/>
              <a:t>H</a:t>
            </a:r>
            <a:r>
              <a:rPr lang="zh-CN" altLang="en-US" dirty="0"/>
              <a:t>能打散包含无穷多样本的数据集，则</a:t>
            </a:r>
            <a:r>
              <a:rPr lang="en-US" altLang="zh-CN" dirty="0"/>
              <a:t>VC(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dirty="0"/>
              <a:t>)=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92905" y="899590"/>
          <a:ext cx="1861544" cy="46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3" name="Equation" r:id="rId3" imgW="660240" imgH="164880" progId="Equation.DSMT4">
                  <p:embed/>
                </p:oleObj>
              </mc:Choice>
              <mc:Fallback>
                <p:oleObj name="Equation" r:id="rId3" imgW="66024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905" y="899590"/>
                        <a:ext cx="1861544" cy="465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8831580" y="4507786"/>
          <a:ext cx="682810" cy="543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4" name="Equation" r:id="rId5" imgW="126720" imgH="101520" progId="Equation.DSMT4">
                  <p:embed/>
                </p:oleObj>
              </mc:Choice>
              <mc:Fallback>
                <p:oleObj name="Equation" r:id="rId5" imgW="126720" imgH="1015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1580" y="4507786"/>
                        <a:ext cx="682810" cy="5438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 </a:t>
            </a:r>
            <a:r>
              <a:rPr lang="zh-CN" altLang="en-US" dirty="0"/>
              <a:t>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28089" y="975049"/>
            <a:ext cx="10542458" cy="5237271"/>
          </a:xfrm>
        </p:spPr>
        <p:txBody>
          <a:bodyPr/>
          <a:lstStyle/>
          <a:p>
            <a:r>
              <a:rPr lang="zh-CN" altLang="en-US" sz="2400" dirty="0"/>
              <a:t>例 子</a:t>
            </a:r>
            <a:r>
              <a:rPr lang="en-US" altLang="zh-CN" sz="2400" dirty="0"/>
              <a:t>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对于任意可能的</a:t>
            </a:r>
            <a:r>
              <a:rPr lang="en-US" altLang="zh-CN" sz="2400" dirty="0"/>
              <a:t>label</a:t>
            </a:r>
            <a:r>
              <a:rPr lang="zh-CN" altLang="en-US" sz="2400" dirty="0"/>
              <a:t>，都可以找到能将其正确分类的线性分类器。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7259" y="1465480"/>
            <a:ext cx="1556245" cy="155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9745" y="3418338"/>
            <a:ext cx="6504710" cy="325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070385" y="1665998"/>
            <a:ext cx="597535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线性分类器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dirty="0"/>
              <a:t>                                    </a:t>
            </a:r>
            <a:r>
              <a:rPr lang="zh-CN" altLang="en-US" sz="2400" dirty="0"/>
              <a:t>能否打散该数据 集？</a:t>
            </a:r>
            <a:endParaRPr lang="en-US" altLang="zh-CN" sz="2400" dirty="0"/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6070901" y="1644307"/>
          <a:ext cx="22542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5" name="Equation" r:id="rId5" imgW="1041120" imgH="215640" progId="Equation.DSMT4">
                  <p:embed/>
                </p:oleObj>
              </mc:Choice>
              <mc:Fallback>
                <p:oleObj name="Equation" r:id="rId5" imgW="10411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901" y="1644307"/>
                        <a:ext cx="22542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 </a:t>
            </a:r>
            <a:r>
              <a:rPr lang="zh-CN" altLang="en-US" dirty="0"/>
              <a:t>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16329" y="3799840"/>
            <a:ext cx="10542458" cy="281888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VC(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dirty="0"/>
              <a:t>) = 3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若</a:t>
            </a:r>
            <a:r>
              <a:rPr lang="en-US" altLang="zh-CN" sz="2400" dirty="0"/>
              <a:t>VC(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dirty="0"/>
              <a:t>)=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lang="zh-CN" altLang="en-US" sz="2400" dirty="0"/>
              <a:t>则至少存在一组可以被打散的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lang="zh-CN" altLang="en-US" sz="2400" dirty="0"/>
              <a:t>个样本点，但是通常并不是每组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/>
              <a:t>个样本点都可以被打散。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直观上，参数越多，</a:t>
            </a:r>
            <a:r>
              <a:rPr lang="en-US" altLang="zh-CN" sz="2400" dirty="0"/>
              <a:t>VC</a:t>
            </a:r>
            <a:r>
              <a:rPr lang="zh-CN" altLang="en-US" sz="2400" dirty="0"/>
              <a:t>维越大，反之亦然。</a:t>
            </a:r>
          </a:p>
        </p:txBody>
      </p:sp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253" y="1162684"/>
            <a:ext cx="3783095" cy="24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67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3360" y="1074738"/>
            <a:ext cx="6630035" cy="267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22218" y="3232087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H</a:t>
            </a:r>
            <a:r>
              <a:rPr lang="zh-CN" altLang="en-US" sz="2400" dirty="0"/>
              <a:t>能打散吗？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2665" y="3429754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H</a:t>
            </a:r>
            <a:r>
              <a:rPr lang="zh-CN" altLang="en-US" sz="2400" dirty="0"/>
              <a:t>能打散吗？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 </a:t>
            </a:r>
            <a:r>
              <a:rPr lang="zh-CN" altLang="en-US" dirty="0"/>
              <a:t>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17577" y="4279395"/>
            <a:ext cx="10751478" cy="149808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如果假设空间有有限的</a:t>
            </a:r>
            <a:r>
              <a:rPr lang="en-US" altLang="zh-CN" dirty="0"/>
              <a:t>VC</a:t>
            </a:r>
            <a:r>
              <a:rPr lang="zh-CN" altLang="en-US" dirty="0"/>
              <a:t>维，则当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/>
              <a:t>变大时，一致性收敛的可能性更高。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可以利用      给      估计一个上界。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28960" y="1179732"/>
            <a:ext cx="10850444" cy="2964039"/>
            <a:chOff x="351841" y="1102613"/>
            <a:chExt cx="10850444" cy="2964039"/>
          </a:xfrm>
        </p:grpSpPr>
        <p:sp>
          <p:nvSpPr>
            <p:cNvPr id="4" name="TextBox 3"/>
            <p:cNvSpPr txBox="1"/>
            <p:nvPr/>
          </p:nvSpPr>
          <p:spPr>
            <a:xfrm>
              <a:off x="374341" y="1102613"/>
              <a:ext cx="10827944" cy="523220"/>
            </a:xfrm>
            <a:prstGeom prst="rect">
              <a:avLst/>
            </a:prstGeom>
            <a:solidFill>
              <a:srgbClr val="333399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itchFamily="34" charset="-122"/>
                  <a:ea typeface="微软雅黑" pitchFamily="34" charset="-122"/>
                </a:rPr>
                <a:t>定理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1841" y="1635217"/>
              <a:ext cx="10836997" cy="243143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给定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zh-CN" altLang="en-US" sz="2400" dirty="0">
                  <a:latin typeface="Times New Roman" pitchFamily="18" charset="0"/>
                  <a:cs typeface="Times New Roman" pitchFamily="18" charset="0"/>
                </a:rPr>
                <a:t>和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zh-CN" altLang="en-US" sz="2400" b="1" i="1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zh-CN" altLang="en-US" sz="2400" dirty="0">
                  <a:latin typeface="Times New Roman" pitchFamily="18" charset="0"/>
                  <a:cs typeface="Times New Roman" pitchFamily="18" charset="0"/>
                </a:rPr>
                <a:t>令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                  </a:t>
              </a:r>
              <a:r>
                <a:rPr lang="zh-CN" altLang="en-US" sz="2400" dirty="0">
                  <a:latin typeface="Times New Roman" pitchFamily="18" charset="0"/>
                  <a:cs typeface="Times New Roman" pitchFamily="18" charset="0"/>
                </a:rPr>
                <a:t>，对于任意   </a:t>
              </a:r>
              <a:r>
                <a:rPr lang="en-US" altLang="zh-CN" sz="2400" dirty="0"/>
                <a:t>          </a:t>
              </a:r>
              <a:r>
                <a:rPr lang="zh-CN" altLang="en-US" sz="2400" dirty="0"/>
                <a:t>下式以至少          的概率成立：</a:t>
              </a:r>
              <a:endParaRPr lang="en-US" altLang="zh-CN" sz="2400" dirty="0"/>
            </a:p>
            <a:p>
              <a:endParaRPr lang="en-US" altLang="zh-CN" sz="2400" dirty="0"/>
            </a:p>
            <a:p>
              <a:endParaRPr lang="en-US" altLang="zh-CN" sz="2400" dirty="0"/>
            </a:p>
            <a:p>
              <a:r>
                <a:rPr lang="zh-CN" altLang="en-US" sz="2400" dirty="0"/>
                <a:t>记</a:t>
              </a:r>
              <a:endParaRPr lang="en-US" altLang="zh-CN" sz="2400" dirty="0"/>
            </a:p>
            <a:p>
              <a:endParaRPr lang="en-US" altLang="zh-CN" sz="2800" dirty="0"/>
            </a:p>
            <a:p>
              <a:r>
                <a:rPr lang="en-US" altLang="zh-CN" sz="2800" dirty="0"/>
                <a:t>   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2631380" y="1667347"/>
            <a:ext cx="135466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893" name="Equation" r:id="rId3" imgW="507960" imgH="152280" progId="Equation.DSMT4">
                    <p:embed/>
                  </p:oleObj>
                </mc:Choice>
                <mc:Fallback>
                  <p:oleObj name="Equation" r:id="rId3" imgW="507960" imgH="1522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380" y="1667347"/>
                          <a:ext cx="1354667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883" name="Object 3"/>
            <p:cNvGraphicFramePr>
              <a:graphicFrameLocks noChangeAspect="1"/>
            </p:cNvGraphicFramePr>
            <p:nvPr/>
          </p:nvGraphicFramePr>
          <p:xfrm>
            <a:off x="7948846" y="1648441"/>
            <a:ext cx="636476" cy="408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894" name="Equation" r:id="rId5" imgW="228600" imgH="139680" progId="Equation.DSMT4">
                    <p:embed/>
                  </p:oleObj>
                </mc:Choice>
                <mc:Fallback>
                  <p:oleObj name="Equation" r:id="rId5" imgW="228600" imgH="1396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8846" y="1648441"/>
                          <a:ext cx="636476" cy="408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884" name="Object 4"/>
            <p:cNvGraphicFramePr>
              <a:graphicFrameLocks noChangeAspect="1"/>
            </p:cNvGraphicFramePr>
            <p:nvPr/>
          </p:nvGraphicFramePr>
          <p:xfrm>
            <a:off x="5531674" y="1680812"/>
            <a:ext cx="8159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895" name="Equation" r:id="rId7" imgW="317160" imgH="152280" progId="Equation.DSMT4">
                    <p:embed/>
                  </p:oleObj>
                </mc:Choice>
                <mc:Fallback>
                  <p:oleObj name="Equation" r:id="rId7" imgW="317160" imgH="1522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1674" y="1680812"/>
                          <a:ext cx="815975" cy="392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885" name="Object 5"/>
            <p:cNvGraphicFramePr>
              <a:graphicFrameLocks noChangeAspect="1"/>
            </p:cNvGraphicFramePr>
            <p:nvPr/>
          </p:nvGraphicFramePr>
          <p:xfrm>
            <a:off x="3274868" y="2063068"/>
            <a:ext cx="3879850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896" name="Equation" r:id="rId9" imgW="1625400" imgH="304560" progId="Equation.DSMT4">
                    <p:embed/>
                  </p:oleObj>
                </mc:Choice>
                <mc:Fallback>
                  <p:oleObj name="Equation" r:id="rId9" imgW="1625400" imgH="3045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4868" y="2063068"/>
                          <a:ext cx="3879850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887" name="Object 7"/>
            <p:cNvGraphicFramePr>
              <a:graphicFrameLocks noChangeAspect="1"/>
            </p:cNvGraphicFramePr>
            <p:nvPr/>
          </p:nvGraphicFramePr>
          <p:xfrm>
            <a:off x="2823172" y="3272482"/>
            <a:ext cx="3940175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897" name="Equation" r:id="rId11" imgW="1650960" imgH="304560" progId="Equation.DSMT4">
                    <p:embed/>
                  </p:oleObj>
                </mc:Choice>
                <mc:Fallback>
                  <p:oleObj name="Equation" r:id="rId11" imgW="1650960" imgH="30456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172" y="3272482"/>
                          <a:ext cx="3940175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0888" name="Object 8"/>
          <p:cNvGraphicFramePr>
            <a:graphicFrameLocks noChangeAspect="1"/>
          </p:cNvGraphicFramePr>
          <p:nvPr/>
        </p:nvGraphicFramePr>
        <p:xfrm>
          <a:off x="2329194" y="5712440"/>
          <a:ext cx="679567" cy="49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8" name="Equation" r:id="rId13" imgW="228600" imgH="164880" progId="Equation.DSMT4">
                  <p:embed/>
                </p:oleObj>
              </mc:Choice>
              <mc:Fallback>
                <p:oleObj name="Equation" r:id="rId13" imgW="228600" imgH="164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194" y="5712440"/>
                        <a:ext cx="679567" cy="493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9" name="Object 9"/>
          <p:cNvGraphicFramePr>
            <a:graphicFrameLocks noChangeAspect="1"/>
          </p:cNvGraphicFramePr>
          <p:nvPr/>
        </p:nvGraphicFramePr>
        <p:xfrm>
          <a:off x="3313813" y="5744770"/>
          <a:ext cx="572877" cy="459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9" name="Equation" r:id="rId15" imgW="228600" imgH="152280" progId="Equation.DSMT4">
                  <p:embed/>
                </p:oleObj>
              </mc:Choice>
              <mc:Fallback>
                <p:oleObj name="Equation" r:id="rId15" imgW="228600" imgH="1522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813" y="5744770"/>
                        <a:ext cx="572877" cy="459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0" name="Object 10"/>
          <p:cNvGraphicFramePr>
            <a:graphicFrameLocks noChangeAspect="1"/>
          </p:cNvGraphicFramePr>
          <p:nvPr/>
        </p:nvGraphicFramePr>
        <p:xfrm>
          <a:off x="1718980" y="1765741"/>
          <a:ext cx="318050" cy="38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0" name="Equation" r:id="rId17" imgW="114120" imgH="139680" progId="Equation.DSMT4">
                  <p:embed/>
                </p:oleObj>
              </mc:Choice>
              <mc:Fallback>
                <p:oleObj name="Equation" r:id="rId17" imgW="114120" imgH="1396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980" y="1765741"/>
                        <a:ext cx="318050" cy="388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1" name="Object 11"/>
          <p:cNvGraphicFramePr>
            <a:graphicFrameLocks noChangeAspect="1"/>
          </p:cNvGraphicFramePr>
          <p:nvPr/>
        </p:nvGraphicFramePr>
        <p:xfrm>
          <a:off x="3796122" y="2822166"/>
          <a:ext cx="24479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1" name="Equation" r:id="rId19" imgW="1130040" imgH="215640" progId="Equation.DSMT4">
                  <p:embed/>
                </p:oleObj>
              </mc:Choice>
              <mc:Fallback>
                <p:oleObj name="Equation" r:id="rId19" imgW="1130040" imgH="215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122" y="2822166"/>
                        <a:ext cx="24479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2" name="Object 12"/>
          <p:cNvGraphicFramePr>
            <a:graphicFrameLocks noChangeAspect="1"/>
          </p:cNvGraphicFramePr>
          <p:nvPr/>
        </p:nvGraphicFramePr>
        <p:xfrm>
          <a:off x="1039765" y="2824273"/>
          <a:ext cx="25304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2" name="Equation" r:id="rId21" imgW="1168200" imgH="190440" progId="Equation.DSMT4">
                  <p:embed/>
                </p:oleObj>
              </mc:Choice>
              <mc:Fallback>
                <p:oleObj name="Equation" r:id="rId21" imgW="1168200" imgH="1904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765" y="2824273"/>
                        <a:ext cx="25304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 </a:t>
            </a:r>
            <a:r>
              <a:rPr lang="zh-CN" altLang="en-US" dirty="0"/>
              <a:t>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7929" y="924561"/>
            <a:ext cx="10542458" cy="5460480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endParaRPr lang="en-US" altLang="zh-CN" sz="2400" dirty="0"/>
          </a:p>
          <a:p>
            <a:pPr>
              <a:lnSpc>
                <a:spcPct val="110000"/>
              </a:lnSpc>
              <a:buNone/>
            </a:pPr>
            <a:endParaRPr lang="en-US" altLang="zh-CN" sz="2400" dirty="0"/>
          </a:p>
          <a:p>
            <a:pPr>
              <a:lnSpc>
                <a:spcPct val="110000"/>
              </a:lnSpc>
              <a:buNone/>
            </a:pPr>
            <a:endParaRPr lang="en-US" altLang="zh-CN" sz="2400" dirty="0"/>
          </a:p>
          <a:p>
            <a:pPr>
              <a:lnSpc>
                <a:spcPct val="110000"/>
              </a:lnSpc>
              <a:buNone/>
            </a:pPr>
            <a:endParaRPr lang="en-US" altLang="zh-CN" sz="2400" dirty="0"/>
          </a:p>
          <a:p>
            <a:pPr>
              <a:lnSpc>
                <a:spcPct val="110000"/>
              </a:lnSpc>
              <a:buNone/>
            </a:pP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需要的训练 样本的数量约是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O(VC(H))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在多数假设空间中，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VC(H)~O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参数的数目）。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需要的训练 样本的数量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参数的数目）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1" y="1066326"/>
            <a:ext cx="10216177" cy="523220"/>
          </a:xfrm>
          <a:prstGeom prst="rect">
            <a:avLst/>
          </a:prstGeom>
          <a:solidFill>
            <a:srgbClr val="3333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推论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321" y="1589877"/>
            <a:ext cx="10224719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如果使</a:t>
            </a:r>
            <a:r>
              <a:rPr lang="en-US" altLang="zh-CN" sz="2800" dirty="0"/>
              <a:t>                     </a:t>
            </a:r>
            <a:r>
              <a:rPr lang="zh-CN" altLang="en-US" sz="2800" dirty="0"/>
              <a:t>对于任意的           都以          的概率成立，这样</a:t>
            </a:r>
            <a:r>
              <a:rPr lang="en-US" altLang="zh-CN" sz="28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                </a:t>
            </a:r>
            <a:r>
              <a:rPr lang="zh-CN" altLang="en-US" sz="2800" dirty="0"/>
              <a:t>，这就需要</a:t>
            </a:r>
            <a:r>
              <a:rPr lang="en-US" altLang="zh-CN" sz="2800" dirty="0"/>
              <a:t>                     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graphicFrame>
        <p:nvGraphicFramePr>
          <p:cNvPr id="249858" name="Object 2"/>
          <p:cNvGraphicFramePr>
            <a:graphicFrameLocks noChangeAspect="1"/>
          </p:cNvGraphicFramePr>
          <p:nvPr/>
        </p:nvGraphicFramePr>
        <p:xfrm>
          <a:off x="1822464" y="1762232"/>
          <a:ext cx="1637739" cy="425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3" name="Equation" r:id="rId3" imgW="685800" imgH="177480" progId="Equation.DSMT4">
                  <p:embed/>
                </p:oleObj>
              </mc:Choice>
              <mc:Fallback>
                <p:oleObj name="Equation" r:id="rId3" imgW="68580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64" y="1762232"/>
                        <a:ext cx="1637739" cy="425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59" name="Object 3"/>
          <p:cNvGraphicFramePr>
            <a:graphicFrameLocks noChangeAspect="1"/>
          </p:cNvGraphicFramePr>
          <p:nvPr/>
        </p:nvGraphicFramePr>
        <p:xfrm>
          <a:off x="5296135" y="1780973"/>
          <a:ext cx="815657" cy="3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4" name="Equation" r:id="rId5" imgW="291960" imgH="139680" progId="Equation.DSMT4">
                  <p:embed/>
                </p:oleObj>
              </mc:Choice>
              <mc:Fallback>
                <p:oleObj name="Equation" r:id="rId5" imgW="291960" imgH="139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6135" y="1780973"/>
                        <a:ext cx="815657" cy="389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0" name="Object 4"/>
          <p:cNvGraphicFramePr>
            <a:graphicFrameLocks noChangeAspect="1"/>
          </p:cNvGraphicFramePr>
          <p:nvPr/>
        </p:nvGraphicFramePr>
        <p:xfrm>
          <a:off x="766014" y="2405556"/>
          <a:ext cx="1952601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5" name="Equation" r:id="rId7" imgW="749160" imgH="177480" progId="Equation.DSMT4">
                  <p:embed/>
                </p:oleObj>
              </mc:Choice>
              <mc:Fallback>
                <p:oleObj name="Equation" r:id="rId7" imgW="74916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014" y="2405556"/>
                        <a:ext cx="1952601" cy="464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1" name="Object 5"/>
          <p:cNvGraphicFramePr>
            <a:graphicFrameLocks noChangeAspect="1"/>
          </p:cNvGraphicFramePr>
          <p:nvPr/>
        </p:nvGraphicFramePr>
        <p:xfrm>
          <a:off x="6894698" y="1786163"/>
          <a:ext cx="67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6" name="Equation" r:id="rId9" imgW="228600" imgH="139680" progId="Equation.DSMT4">
                  <p:embed/>
                </p:oleObj>
              </mc:Choice>
              <mc:Fallback>
                <p:oleObj name="Equation" r:id="rId9" imgW="228600" imgH="139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4698" y="1786163"/>
                        <a:ext cx="67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2" name="Object 6"/>
          <p:cNvGraphicFramePr>
            <a:graphicFrameLocks noChangeAspect="1"/>
          </p:cNvGraphicFramePr>
          <p:nvPr/>
        </p:nvGraphicFramePr>
        <p:xfrm>
          <a:off x="4610100" y="2357438"/>
          <a:ext cx="15700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7" name="Equation" r:id="rId11" imgW="533160" imgH="177480" progId="Equation.DSMT4">
                  <p:embed/>
                </p:oleObj>
              </mc:Choice>
              <mc:Fallback>
                <p:oleObj name="Equation" r:id="rId11" imgW="53316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2357438"/>
                        <a:ext cx="15700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</a:t>
            </a:r>
            <a:r>
              <a:rPr lang="zh-CN" altLang="en-US" dirty="0"/>
              <a:t>维：小结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7929" y="1005529"/>
            <a:ext cx="10542458" cy="5496871"/>
          </a:xfrm>
        </p:spPr>
        <p:txBody>
          <a:bodyPr/>
          <a:lstStyle/>
          <a:p>
            <a:r>
              <a:rPr lang="en-US" altLang="zh-CN" dirty="0"/>
              <a:t>VC</a:t>
            </a:r>
            <a:r>
              <a:rPr lang="zh-CN" altLang="en-US" dirty="0"/>
              <a:t>：度量模型复杂度。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/>
              <a:t>大时</a:t>
            </a:r>
            <a:r>
              <a:rPr lang="en-US" altLang="zh-CN" dirty="0"/>
              <a:t>, </a:t>
            </a:r>
            <a:r>
              <a:rPr lang="zh-CN" altLang="en-US" dirty="0"/>
              <a:t>能够支持复杂的模型</a:t>
            </a:r>
            <a:r>
              <a:rPr lang="en-US" altLang="zh-CN" dirty="0"/>
              <a:t>(VC </a:t>
            </a:r>
            <a:r>
              <a:rPr lang="zh-CN" altLang="en-US" dirty="0"/>
              <a:t>维大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pic>
        <p:nvPicPr>
          <p:cNvPr id="247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5230" y="1525905"/>
            <a:ext cx="5195570" cy="392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泛化分析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07769" y="975049"/>
            <a:ext cx="10542458" cy="523727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间隔与</a:t>
            </a:r>
            <a:r>
              <a:rPr lang="en-US" altLang="zh-CN" sz="2400" dirty="0"/>
              <a:t>SVM</a:t>
            </a:r>
            <a:r>
              <a:rPr lang="zh-CN" altLang="en-US" sz="2400" dirty="0"/>
              <a:t>分类器复杂 度的联系（参考</a:t>
            </a:r>
            <a:r>
              <a:rPr lang="en-US" altLang="zh-CN" sz="2400" dirty="0" err="1"/>
              <a:t>Vapnik</a:t>
            </a:r>
            <a:r>
              <a:rPr lang="en-US" altLang="zh-CN" sz="2400" dirty="0"/>
              <a:t> (1982)</a:t>
            </a:r>
            <a:r>
              <a:rPr lang="zh-CN" altLang="en-US" sz="2400" dirty="0"/>
              <a:t>）</a:t>
            </a:r>
            <a:r>
              <a:rPr lang="en-US" altLang="zh-CN" sz="2400" dirty="0"/>
              <a:t>  </a:t>
            </a:r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不考虑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，最小化</a:t>
            </a:r>
            <a:r>
              <a:rPr lang="en-US" altLang="zh-CN" sz="2400" dirty="0"/>
              <a:t>VC</a:t>
            </a:r>
            <a:r>
              <a:rPr lang="zh-CN" altLang="en-US" sz="2400" dirty="0"/>
              <a:t>维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/>
              <a:t> 等价于最小化间隔      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使分类器的复杂度小！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979546" y="4646866"/>
          <a:ext cx="338772" cy="3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7" name="Equation" r:id="rId3" imgW="114120" imgH="126720" progId="Equation.DSMT4">
                  <p:embed/>
                </p:oleObj>
              </mc:Choice>
              <mc:Fallback>
                <p:oleObj name="Equation" r:id="rId3" imgW="114120" imgH="126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9546" y="4646866"/>
                        <a:ext cx="338772" cy="37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5688" y="1653969"/>
            <a:ext cx="9755179" cy="523220"/>
          </a:xfrm>
          <a:prstGeom prst="rect">
            <a:avLst/>
          </a:prstGeom>
          <a:solidFill>
            <a:srgbClr val="3333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Theorem: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Vapnik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1982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708" y="2187680"/>
            <a:ext cx="9777679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The class of optimal linear separators has VC dimension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dirty="0"/>
              <a:t> bounded from</a:t>
            </a:r>
          </a:p>
          <a:p>
            <a:r>
              <a:rPr lang="en-US" altLang="zh-CN" sz="2400" dirty="0"/>
              <a:t>above as: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where    is the margin,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/>
              <a:t> is the radius of the smallest sphere that can</a:t>
            </a:r>
          </a:p>
          <a:p>
            <a:r>
              <a:rPr lang="en-US" altLang="zh-CN" sz="2400" dirty="0"/>
              <a:t>enclose all of the training examples, and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altLang="zh-CN" sz="2400" dirty="0"/>
              <a:t>is the dimensionality of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/>
              <a:t>.   </a:t>
            </a:r>
          </a:p>
        </p:txBody>
      </p:sp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1608955" y="3339959"/>
          <a:ext cx="3381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8" name="Equation" r:id="rId5" imgW="114120" imgH="126720" progId="Equation.DSMT4">
                  <p:embed/>
                </p:oleObj>
              </mc:Choice>
              <mc:Fallback>
                <p:oleObj name="Equation" r:id="rId5" imgW="114120" imgH="126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955" y="3339959"/>
                        <a:ext cx="338137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6" name="Object 4"/>
          <p:cNvGraphicFramePr>
            <a:graphicFrameLocks noChangeAspect="1"/>
          </p:cNvGraphicFramePr>
          <p:nvPr/>
        </p:nvGraphicFramePr>
        <p:xfrm>
          <a:off x="4365490" y="2535747"/>
          <a:ext cx="2700337" cy="926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9" name="Equation" r:id="rId7" imgW="965160" imgH="330120" progId="Equation.DSMT4">
                  <p:embed/>
                </p:oleObj>
              </mc:Choice>
              <mc:Fallback>
                <p:oleObj name="Equation" r:id="rId7" imgW="965160" imgH="330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490" y="2535747"/>
                        <a:ext cx="2700337" cy="926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SVR</a:t>
            </a:r>
            <a:r>
              <a:rPr lang="zh-CN" altLang="en-US" dirty="0"/>
              <a:t>应用</a:t>
            </a:r>
            <a:r>
              <a:rPr lang="en-US" altLang="zh-CN" dirty="0"/>
              <a:t>-</a:t>
            </a:r>
            <a:r>
              <a:rPr lang="zh-CN" altLang="en-US" dirty="0"/>
              <a:t>共享单车骑行量预测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 dirty="0" err="1"/>
              <a:t>Scikit</a:t>
            </a:r>
            <a:r>
              <a:rPr lang="en-US" altLang="zh-CN" sz="3200" dirty="0"/>
              <a:t>-learn</a:t>
            </a:r>
            <a:r>
              <a:rPr lang="zh-CN" altLang="en-US" sz="3200" dirty="0"/>
              <a:t>：</a:t>
            </a:r>
            <a:r>
              <a:rPr lang="en-US" altLang="zh-CN" sz="3200" dirty="0"/>
              <a:t>SVR</a:t>
            </a:r>
            <a:r>
              <a:rPr lang="zh-CN" altLang="en-US" sz="3200" dirty="0"/>
              <a:t>函数</a:t>
            </a:r>
            <a:endParaRPr lang="en-US" altLang="zh-CN" sz="3200" dirty="0"/>
          </a:p>
          <a:p>
            <a:pPr>
              <a:lnSpc>
                <a:spcPct val="130000"/>
              </a:lnSpc>
            </a:pPr>
            <a:r>
              <a:rPr lang="en-US" altLang="zh-CN" dirty="0"/>
              <a:t>731</a:t>
            </a:r>
            <a:r>
              <a:rPr lang="zh-CN" altLang="en-US" dirty="0"/>
              <a:t>天共享单车骑行量，以及每天的天气特征。共</a:t>
            </a:r>
            <a:r>
              <a:rPr lang="en-US" altLang="zh-CN" dirty="0"/>
              <a:t>22</a:t>
            </a:r>
            <a:r>
              <a:rPr lang="zh-CN" altLang="en-US" dirty="0"/>
              <a:t>维</a:t>
            </a:r>
            <a:endParaRPr lang="en-US" altLang="zh-CN" dirty="0"/>
          </a:p>
          <a:p>
            <a:pPr lvl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/>
              <a:t>离散特征：（日期，年，季节，月份，星期，是否节假日）和天气（晴、阴、雨、雪）</a:t>
            </a:r>
            <a:endParaRPr lang="en-US" altLang="zh-CN" dirty="0"/>
          </a:p>
          <a:p>
            <a:pPr lvl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/>
              <a:t>连续特征温度、体感温度、湿度、风速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数据预处理：标准化、变量编码等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80%</a:t>
            </a:r>
            <a:r>
              <a:rPr lang="zh-CN" altLang="en-US" dirty="0"/>
              <a:t>训练，</a:t>
            </a:r>
            <a:r>
              <a:rPr lang="en-US" altLang="zh-CN" dirty="0"/>
              <a:t>20%</a:t>
            </a:r>
            <a:r>
              <a:rPr lang="zh-CN" altLang="en-US" dirty="0"/>
              <a:t>测试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选用径向基函数，超参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gamma</a:t>
            </a:r>
          </a:p>
        </p:txBody>
      </p:sp>
      <p:pic>
        <p:nvPicPr>
          <p:cNvPr id="299010" name="Picture 2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 l="6369" t="5641" r="27389" b="1672"/>
          <a:stretch>
            <a:fillRect/>
          </a:stretch>
        </p:blipFill>
        <p:spPr bwMode="auto">
          <a:xfrm rot="16200000">
            <a:off x="7824378" y="1993508"/>
            <a:ext cx="2882095" cy="5376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55" y="202751"/>
            <a:ext cx="11099085" cy="548367"/>
          </a:xfrm>
        </p:spPr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对偶问题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7929" y="961535"/>
            <a:ext cx="10542458" cy="5423504"/>
          </a:xfrm>
        </p:spPr>
        <p:txBody>
          <a:bodyPr/>
          <a:lstStyle/>
          <a:p>
            <a:r>
              <a:rPr lang="zh-CN" altLang="en-US" dirty="0"/>
              <a:t>对偶问题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最优解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i="1" dirty="0"/>
              <a:t></a:t>
            </a:r>
            <a:endParaRPr lang="zh-CN" altLang="en-US" dirty="0"/>
          </a:p>
        </p:txBody>
      </p:sp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2945562" y="1499697"/>
          <a:ext cx="450850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3" name="Equation" r:id="rId3" imgW="2260440" imgH="1130040" progId="Equation.DSMT4">
                  <p:embed/>
                </p:oleObj>
              </mc:Choice>
              <mc:Fallback>
                <p:oleObj name="Equation" r:id="rId3" imgW="2260440" imgH="1130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562" y="1499697"/>
                        <a:ext cx="4508500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2010749" y="4479200"/>
          <a:ext cx="54530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4" name="Equation" r:id="rId5" imgW="2666880" imgH="431640" progId="Equation.DSMT4">
                  <p:embed/>
                </p:oleObj>
              </mc:Choice>
              <mc:Fallback>
                <p:oleObj name="Equation" r:id="rId5" imgW="266688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749" y="4479200"/>
                        <a:ext cx="54530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1984733" y="5570393"/>
          <a:ext cx="53149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5" name="Equation" r:id="rId7" imgW="2793960" imgH="457200" progId="Equation.DSMT4">
                  <p:embed/>
                </p:oleObj>
              </mc:Choice>
              <mc:Fallback>
                <p:oleObj name="Equation" r:id="rId7" imgW="279396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733" y="5570393"/>
                        <a:ext cx="53149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6277510" y="4613096"/>
            <a:ext cx="1037690" cy="62672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35721" y="5661060"/>
            <a:ext cx="924674" cy="6883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pic>
        <p:nvPicPr>
          <p:cNvPr id="4" name="内容占位符 3" descr="作业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rcRect t="10794"/>
          <a:stretch>
            <a:fillRect/>
          </a:stretch>
        </p:blipFill>
        <p:spPr>
          <a:xfrm>
            <a:off x="730635" y="844952"/>
            <a:ext cx="8980524" cy="59389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小结</a:t>
            </a:r>
          </a:p>
        </p:txBody>
      </p:sp>
      <p:pic>
        <p:nvPicPr>
          <p:cNvPr id="302084" name="Picture 4" descr="https://gimg2.baidu.com/image_search/src=http%3A%2F%2Fwww.pianshen.com%2Fimages%2F840%2F346c96a6d641c91b2f4eea4cde2b0098.png&amp;refer=http%3A%2F%2Fwww.pianshen.com&amp;app=2002&amp;size=f9999,10000&amp;q=a80&amp;n=0&amp;g=0n&amp;fmt=jpeg?sec=1638321570&amp;t=0d48eff3f9c18ca5617395203dc86b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0610"/>
            <a:ext cx="8652760" cy="5975382"/>
          </a:xfrm>
          <a:prstGeom prst="rect">
            <a:avLst/>
          </a:prstGeom>
          <a:noFill/>
        </p:spPr>
      </p:pic>
      <p:pic>
        <p:nvPicPr>
          <p:cNvPr id="302086" name="Picture 6" descr="技术分享图片"/>
          <p:cNvPicPr>
            <a:picLocks noChangeAspect="1" noChangeArrowheads="1"/>
          </p:cNvPicPr>
          <p:nvPr/>
        </p:nvPicPr>
        <p:blipFill>
          <a:blip r:embed="rId3" cstate="print"/>
          <a:srcRect l="24690" t="39588" r="26587" b="7329"/>
          <a:stretch>
            <a:fillRect/>
          </a:stretch>
        </p:blipFill>
        <p:spPr bwMode="auto">
          <a:xfrm>
            <a:off x="8218025" y="3379808"/>
            <a:ext cx="3735850" cy="2801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55" y="202751"/>
            <a:ext cx="11099085" cy="548367"/>
          </a:xfrm>
        </p:spPr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对偶问题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7929" y="961535"/>
            <a:ext cx="10542458" cy="5423504"/>
          </a:xfrm>
        </p:spPr>
        <p:txBody>
          <a:bodyPr/>
          <a:lstStyle/>
          <a:p>
            <a:r>
              <a:rPr lang="zh-CN" altLang="en-US" dirty="0"/>
              <a:t>对偶问题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最优解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i="1" dirty="0"/>
              <a:t></a:t>
            </a:r>
            <a:endParaRPr lang="zh-CN" altLang="en-US" dirty="0"/>
          </a:p>
        </p:txBody>
      </p:sp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2433726" y="1438382"/>
          <a:ext cx="5387887" cy="2306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9" name="Equation" r:id="rId3" imgW="2628720" imgH="1130040" progId="Equation.DSMT4">
                  <p:embed/>
                </p:oleObj>
              </mc:Choice>
              <mc:Fallback>
                <p:oleObj name="Equation" r:id="rId3" imgW="2628720" imgH="1130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726" y="1438382"/>
                        <a:ext cx="5387887" cy="2306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1439863" y="4479925"/>
          <a:ext cx="65960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0" name="Equation" r:id="rId5" imgW="3225600" imgH="431640" progId="Equation.DSMT4">
                  <p:embed/>
                </p:oleObj>
              </mc:Choice>
              <mc:Fallback>
                <p:oleObj name="Equation" r:id="rId5" imgW="32256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4479925"/>
                        <a:ext cx="65960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1441450" y="5570538"/>
          <a:ext cx="64023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1" name="Equation" r:id="rId7" imgW="3365280" imgH="457200" progId="Equation.DSMT4">
                  <p:embed/>
                </p:oleObj>
              </mc:Choice>
              <mc:Fallback>
                <p:oleObj name="Equation" r:id="rId7" imgW="336528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5570538"/>
                        <a:ext cx="640238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6072027" y="4613096"/>
            <a:ext cx="1900719" cy="62672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91883" y="5619964"/>
            <a:ext cx="1571946" cy="7294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04953" y="4941870"/>
            <a:ext cx="2311685" cy="52322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有什么问题？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55" y="202751"/>
            <a:ext cx="11099085" cy="548367"/>
          </a:xfrm>
        </p:spPr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对偶问题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7929" y="961535"/>
            <a:ext cx="10542458" cy="5423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如果映射函数选取得当，使得存在一个函数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CN" dirty="0"/>
              <a:t>,</a:t>
            </a:r>
            <a:r>
              <a:rPr lang="zh-CN" altLang="en-US" dirty="0"/>
              <a:t>对于任意的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/>
              <a:t>,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dirty="0"/>
              <a:t>,</a:t>
            </a:r>
            <a:r>
              <a:rPr lang="zh-CN" altLang="en-US" dirty="0"/>
              <a:t>都有                                  ， 则函数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FF0000"/>
                </a:solidFill>
              </a:rPr>
              <a:t>核函数</a:t>
            </a:r>
            <a:r>
              <a:rPr lang="zh-CN" altLang="en-US" dirty="0"/>
              <a:t>。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核函数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与映射函数       的对应关系？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例子：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i="1" dirty="0"/>
              <a:t></a:t>
            </a:r>
            <a:endParaRPr lang="zh-CN" altLang="en-US" dirty="0"/>
          </a:p>
        </p:txBody>
      </p:sp>
      <p:graphicFrame>
        <p:nvGraphicFramePr>
          <p:cNvPr id="259077" name="Object 5"/>
          <p:cNvGraphicFramePr>
            <a:graphicFrameLocks noChangeAspect="1"/>
          </p:cNvGraphicFramePr>
          <p:nvPr/>
        </p:nvGraphicFramePr>
        <p:xfrm>
          <a:off x="1809909" y="1725202"/>
          <a:ext cx="3451685" cy="627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6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909" y="1725202"/>
                        <a:ext cx="3451685" cy="627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8" name="Object 6"/>
          <p:cNvGraphicFramePr>
            <a:graphicFrameLocks noChangeAspect="1"/>
          </p:cNvGraphicFramePr>
          <p:nvPr/>
        </p:nvGraphicFramePr>
        <p:xfrm>
          <a:off x="4411734" y="3052103"/>
          <a:ext cx="4984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7" name="Equation" r:id="rId5" imgW="228600" imgH="203040" progId="Equation.DSMT4">
                  <p:embed/>
                </p:oleObj>
              </mc:Choice>
              <mc:Fallback>
                <p:oleObj name="Equation" r:id="rId5" imgW="22860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734" y="3052103"/>
                        <a:ext cx="4984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9" name="Object 7"/>
          <p:cNvGraphicFramePr>
            <a:graphicFrameLocks noChangeAspect="1"/>
          </p:cNvGraphicFramePr>
          <p:nvPr/>
        </p:nvGraphicFramePr>
        <p:xfrm>
          <a:off x="1976313" y="3723348"/>
          <a:ext cx="5435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Equation" r:id="rId7" imgW="2374560" imgH="228600" progId="Equation.DSMT4">
                  <p:embed/>
                </p:oleObj>
              </mc:Choice>
              <mc:Fallback>
                <p:oleObj name="Equation" r:id="rId7" imgW="237456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313" y="3723348"/>
                        <a:ext cx="54356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0" name="Object 8"/>
          <p:cNvGraphicFramePr>
            <a:graphicFrameLocks noChangeAspect="1"/>
          </p:cNvGraphicFramePr>
          <p:nvPr/>
        </p:nvGraphicFramePr>
        <p:xfrm>
          <a:off x="8013112" y="3686550"/>
          <a:ext cx="15478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9" name="Equation" r:id="rId9" imgW="711000" imgH="228600" progId="Equation.DSMT4">
                  <p:embed/>
                </p:oleObj>
              </mc:Choice>
              <mc:Fallback>
                <p:oleObj name="Equation" r:id="rId9" imgW="7110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112" y="3686550"/>
                        <a:ext cx="154781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1" name="Object 9"/>
          <p:cNvGraphicFramePr>
            <a:graphicFrameLocks noChangeAspect="1"/>
          </p:cNvGraphicFramePr>
          <p:nvPr/>
        </p:nvGraphicFramePr>
        <p:xfrm>
          <a:off x="10004514" y="3670854"/>
          <a:ext cx="14652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0" name="Equation" r:id="rId11" imgW="672840" imgH="228600" progId="Equation.DSMT4">
                  <p:embed/>
                </p:oleObj>
              </mc:Choice>
              <mc:Fallback>
                <p:oleObj name="Equation" r:id="rId11" imgW="67284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4514" y="3670854"/>
                        <a:ext cx="14652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2" name="Object 10"/>
          <p:cNvGraphicFramePr>
            <a:graphicFrameLocks noChangeAspect="1"/>
          </p:cNvGraphicFramePr>
          <p:nvPr/>
        </p:nvGraphicFramePr>
        <p:xfrm>
          <a:off x="1838860" y="4423578"/>
          <a:ext cx="73993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1" name="Equation" r:id="rId13" imgW="3251160" imgH="241200" progId="Equation.DSMT4">
                  <p:embed/>
                </p:oleObj>
              </mc:Choice>
              <mc:Fallback>
                <p:oleObj name="Equation" r:id="rId13" imgW="325116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860" y="4423578"/>
                        <a:ext cx="7399338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3" name="Object 11"/>
          <p:cNvGraphicFramePr>
            <a:graphicFrameLocks noChangeAspect="1"/>
          </p:cNvGraphicFramePr>
          <p:nvPr/>
        </p:nvGraphicFramePr>
        <p:xfrm>
          <a:off x="2287462" y="5256570"/>
          <a:ext cx="32146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2" name="Equation" r:id="rId15" imgW="1981080" imgH="253800" progId="Equation.DSMT4">
                  <p:embed/>
                </p:oleObj>
              </mc:Choice>
              <mc:Fallback>
                <p:oleObj name="Equation" r:id="rId15" imgW="1981080" imgH="253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462" y="5256570"/>
                        <a:ext cx="32146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4" name="Object 12"/>
          <p:cNvGraphicFramePr>
            <a:graphicFrameLocks noChangeAspect="1"/>
          </p:cNvGraphicFramePr>
          <p:nvPr/>
        </p:nvGraphicFramePr>
        <p:xfrm>
          <a:off x="2286535" y="5623763"/>
          <a:ext cx="46561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3" name="Equation" r:id="rId17" imgW="2489040" imgH="368280" progId="Equation.DSMT4">
                  <p:embed/>
                </p:oleObj>
              </mc:Choice>
              <mc:Fallback>
                <p:oleObj name="Equation" r:id="rId17" imgW="2489040" imgH="3682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535" y="5623763"/>
                        <a:ext cx="465613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5" name="Object 13"/>
          <p:cNvGraphicFramePr>
            <a:graphicFrameLocks noChangeAspect="1"/>
          </p:cNvGraphicFramePr>
          <p:nvPr/>
        </p:nvGraphicFramePr>
        <p:xfrm>
          <a:off x="2305407" y="6237288"/>
          <a:ext cx="36274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4" name="Equation" r:id="rId19" imgW="2108160" imgH="241200" progId="Equation.DSMT4">
                  <p:embed/>
                </p:oleObj>
              </mc:Choice>
              <mc:Fallback>
                <p:oleObj name="Equation" r:id="rId19" imgW="2108160" imgH="241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407" y="6237288"/>
                        <a:ext cx="36274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844461" y="52888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20" name="矩形 19"/>
          <p:cNvSpPr/>
          <p:nvPr/>
        </p:nvSpPr>
        <p:spPr>
          <a:xfrm>
            <a:off x="1844461" y="57820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21" name="矩形 20"/>
          <p:cNvSpPr/>
          <p:nvPr/>
        </p:nvSpPr>
        <p:spPr>
          <a:xfrm>
            <a:off x="1844461" y="62752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核技巧（</a:t>
            </a:r>
            <a:r>
              <a:rPr lang="en-US" altLang="zh-CN" dirty="0"/>
              <a:t>Kernel Trick</a:t>
            </a:r>
            <a:r>
              <a:rPr lang="zh-CN" altLang="en-US" dirty="0"/>
              <a:t>）与支持向量机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04482" y="999852"/>
            <a:ext cx="10542458" cy="5237271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核技巧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/>
              <a:t>学习与预测时只需使用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SVM</a:t>
            </a:r>
            <a:r>
              <a:rPr lang="zh-CN" altLang="en-US" dirty="0"/>
              <a:t>对偶问题</a:t>
            </a:r>
            <a:r>
              <a:rPr lang="en-US" altLang="zh-CN" dirty="0"/>
              <a:t>: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分离超平面及最大间隔分类器</a:t>
            </a:r>
            <a:endParaRPr lang="en-US" altLang="zh-CN" dirty="0"/>
          </a:p>
        </p:txBody>
      </p:sp>
      <p:graphicFrame>
        <p:nvGraphicFramePr>
          <p:cNvPr id="227329" name="Object 1"/>
          <p:cNvGraphicFramePr>
            <a:graphicFrameLocks noChangeAspect="1"/>
          </p:cNvGraphicFramePr>
          <p:nvPr/>
        </p:nvGraphicFramePr>
        <p:xfrm>
          <a:off x="5986872" y="988268"/>
          <a:ext cx="11826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4" name="Equation" r:id="rId3" imgW="495000" imgH="203040" progId="Equation.DSMT4">
                  <p:embed/>
                </p:oleObj>
              </mc:Choice>
              <mc:Fallback>
                <p:oleObj name="Equation" r:id="rId3" imgW="49500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872" y="988268"/>
                        <a:ext cx="11826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0" name="Object 2"/>
          <p:cNvGraphicFramePr>
            <a:graphicFrameLocks noChangeAspect="1"/>
          </p:cNvGraphicFramePr>
          <p:nvPr/>
        </p:nvGraphicFramePr>
        <p:xfrm>
          <a:off x="10054056" y="977636"/>
          <a:ext cx="339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5" name="Equation" r:id="rId5" imgW="126720" imgH="203040" progId="Equation.DSMT4">
                  <p:embed/>
                </p:oleObj>
              </mc:Choice>
              <mc:Fallback>
                <p:oleObj name="Equation" r:id="rId5" imgW="12672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4056" y="977636"/>
                        <a:ext cx="3397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2756917" y="2279024"/>
          <a:ext cx="5502275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6" name="Equation" r:id="rId7" imgW="2336760" imgH="1002960" progId="Equation.DSMT4">
                  <p:embed/>
                </p:oleObj>
              </mc:Choice>
              <mc:Fallback>
                <p:oleObj name="Equation" r:id="rId7" imgW="2336760" imgH="1002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917" y="2279024"/>
                        <a:ext cx="5502275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2106584" y="5037290"/>
          <a:ext cx="59721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7" name="Equation" r:id="rId9" imgW="2920680" imgH="431640" progId="Equation.DSMT4">
                  <p:embed/>
                </p:oleObj>
              </mc:Choice>
              <mc:Fallback>
                <p:oleObj name="Equation" r:id="rId9" imgW="292068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584" y="5037290"/>
                        <a:ext cx="59721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2099021" y="5975350"/>
          <a:ext cx="59213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8" name="Equation" r:id="rId11" imgW="2895480" imgH="431640" progId="Equation.DSMT4">
                  <p:embed/>
                </p:oleObj>
              </mc:Choice>
              <mc:Fallback>
                <p:oleObj name="Equation" r:id="rId11" imgW="28954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021" y="5975350"/>
                        <a:ext cx="59213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7335" name="Picture 7" descr="https://img1.baidu.com/it/u=1066163857,4261399794&amp;fm=26&amp;fmt=auto"/>
          <p:cNvPicPr>
            <a:picLocks noChangeAspect="1" noChangeArrowheads="1"/>
          </p:cNvPicPr>
          <p:nvPr/>
        </p:nvPicPr>
        <p:blipFill>
          <a:blip r:embed="rId13" cstate="print"/>
          <a:srcRect l="14154" t="7911" r="15334" b="11491"/>
          <a:stretch>
            <a:fillRect/>
          </a:stretch>
        </p:blipFill>
        <p:spPr bwMode="auto">
          <a:xfrm>
            <a:off x="10541285" y="883578"/>
            <a:ext cx="650361" cy="6883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</a:t>
            </a:r>
            <a:r>
              <a:rPr lang="en-US" altLang="zh-CN" dirty="0"/>
              <a:t> 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7929" y="955497"/>
            <a:ext cx="10542458" cy="542954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相当于在映射后的特征空间学习线性</a:t>
            </a:r>
            <a:r>
              <a:rPr lang="en-US" altLang="zh-CN" dirty="0"/>
              <a:t>SVM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给定核函数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可以使用线性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方法找到非线性可分数据集的判别函数 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学习过程是在映射后的特征空间进行的。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核函数优势：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线性方法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解决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非线性问题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7196" y="3865922"/>
            <a:ext cx="4253499" cy="21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 bwMode="auto">
          <a:xfrm>
            <a:off x="5928187" y="4109663"/>
            <a:ext cx="523982" cy="462337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493267" y="3852809"/>
            <a:ext cx="1839076" cy="2095928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3413" name="Picture 5" descr="https://gimg2.baidu.com/image_search/src=http%3A%2F%2Finews.gtimg.com%2Fnewsapp_bt%2F0%2F5685585275%2F1000.jpg&amp;refer=http%3A%2F%2Finews.gtimg.com&amp;app=2002&amp;size=f9999,10000&amp;q=a80&amp;n=0&amp;g=0n&amp;fmt=jpeg?sec=1638077889&amp;t=0a84f5951d5aef2459caa0ead74ff2f9"/>
          <p:cNvPicPr>
            <a:picLocks noChangeAspect="1" noChangeArrowheads="1"/>
          </p:cNvPicPr>
          <p:nvPr/>
        </p:nvPicPr>
        <p:blipFill>
          <a:blip r:embed="rId3" cstate="print"/>
          <a:srcRect l="14326" t="4238" r="7677" b="1739"/>
          <a:stretch>
            <a:fillRect/>
          </a:stretch>
        </p:blipFill>
        <p:spPr bwMode="auto">
          <a:xfrm>
            <a:off x="8620018" y="3359648"/>
            <a:ext cx="2403460" cy="2897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常用核函数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88433" y="1015033"/>
            <a:ext cx="10542458" cy="5237271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多项式核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dirty="0">
                <a:solidFill>
                  <a:schemeClr val="tx1"/>
                </a:solidFill>
              </a:rPr>
              <a:t>=2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映射函数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多项式分类器</a:t>
            </a:r>
          </a:p>
        </p:txBody>
      </p:sp>
      <p:graphicFrame>
        <p:nvGraphicFramePr>
          <p:cNvPr id="212994" name="Object 2"/>
          <p:cNvGraphicFramePr>
            <a:graphicFrameLocks noChangeAspect="1"/>
          </p:cNvGraphicFramePr>
          <p:nvPr/>
        </p:nvGraphicFramePr>
        <p:xfrm>
          <a:off x="3861057" y="1467823"/>
          <a:ext cx="3053259" cy="56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8" name="Equation" r:id="rId3" imgW="1231560" imgH="228600" progId="Equation.DSMT4">
                  <p:embed/>
                </p:oleObj>
              </mc:Choice>
              <mc:Fallback>
                <p:oleObj name="Equation" r:id="rId3" imgW="12315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1057" y="1467823"/>
                        <a:ext cx="3053259" cy="567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5" name="Object 3"/>
          <p:cNvGraphicFramePr>
            <a:graphicFrameLocks noChangeAspect="1"/>
          </p:cNvGraphicFramePr>
          <p:nvPr/>
        </p:nvGraphicFramePr>
        <p:xfrm>
          <a:off x="1074431" y="3128092"/>
          <a:ext cx="10417176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9" name="Equation" r:id="rId5" imgW="4203360" imgH="241200" progId="Equation.DSMT4">
                  <p:embed/>
                </p:oleObj>
              </mc:Choice>
              <mc:Fallback>
                <p:oleObj name="Equation" r:id="rId5" imgW="42033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431" y="3128092"/>
                        <a:ext cx="10417176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4"/>
          <p:cNvGraphicFramePr>
            <a:graphicFrameLocks noChangeAspect="1"/>
          </p:cNvGraphicFramePr>
          <p:nvPr/>
        </p:nvGraphicFramePr>
        <p:xfrm>
          <a:off x="2840413" y="3729727"/>
          <a:ext cx="46037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0" name="Equation" r:id="rId7" imgW="2298600" imgH="253800" progId="Equation.DSMT4">
                  <p:embed/>
                </p:oleObj>
              </mc:Choice>
              <mc:Fallback>
                <p:oleObj name="Equation" r:id="rId7" imgW="229860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413" y="3729727"/>
                        <a:ext cx="460375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2605089" y="4902202"/>
          <a:ext cx="473233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1" name="Equation" r:id="rId9" imgW="2361960" imgH="431640" progId="Equation.DSMT4">
                  <p:embed/>
                </p:oleObj>
              </mc:Choice>
              <mc:Fallback>
                <p:oleObj name="Equation" r:id="rId9" imgW="236196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9" y="4902202"/>
                        <a:ext cx="4732337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sz="2800" dirty="0"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18418</TotalTime>
  <Words>1712</Words>
  <Application>Microsoft Office PowerPoint</Application>
  <PresentationFormat>自定义</PresentationFormat>
  <Paragraphs>438</Paragraphs>
  <Slides>41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3_Office 主题</vt:lpstr>
      <vt:lpstr>Equation</vt:lpstr>
      <vt:lpstr>第七章：支持向量机             Support Vector Machine, SVM</vt:lpstr>
      <vt:lpstr>非线性SVM</vt:lpstr>
      <vt:lpstr>非线性SVM-核方法</vt:lpstr>
      <vt:lpstr>SVM对偶问题</vt:lpstr>
      <vt:lpstr>SVM对偶问题</vt:lpstr>
      <vt:lpstr>SVM对偶问题</vt:lpstr>
      <vt:lpstr>核技巧（Kernel Trick）与支持向量机</vt:lpstr>
      <vt:lpstr>核 SVM</vt:lpstr>
      <vt:lpstr>常用核函数</vt:lpstr>
      <vt:lpstr>常用核函数</vt:lpstr>
      <vt:lpstr>Kernel SVM+KL</vt:lpstr>
      <vt:lpstr>序列最小优化算法 Sequential Minimal Optimization, SMO</vt:lpstr>
      <vt:lpstr>SMO动机:坐标梯度上升</vt:lpstr>
      <vt:lpstr>坐标梯度上升/下降</vt:lpstr>
      <vt:lpstr>SVM坐标梯度下降求解</vt:lpstr>
      <vt:lpstr>SMO: 更新一对变量</vt:lpstr>
      <vt:lpstr>SMO: 关于两个变量的优化方法</vt:lpstr>
      <vt:lpstr>SMO: 关于一个变量优化</vt:lpstr>
      <vt:lpstr>SMO: 两个变量的最优解</vt:lpstr>
      <vt:lpstr>SMO: 第一个变量的选择</vt:lpstr>
      <vt:lpstr>SMO: 第二个变量的选择</vt:lpstr>
      <vt:lpstr>SMO:  b 及对偶值 Ei</vt:lpstr>
      <vt:lpstr>SMO 算法</vt:lpstr>
      <vt:lpstr>SMO小结</vt:lpstr>
      <vt:lpstr>支持向量回归(Support Vector Regression, SVR)</vt:lpstr>
      <vt:lpstr>支持向量回归: 原问题</vt:lpstr>
      <vt:lpstr>SVR: 对偶及核 </vt:lpstr>
      <vt:lpstr>SVR: 对偶及核 </vt:lpstr>
      <vt:lpstr>SVR: 对偶及核 </vt:lpstr>
      <vt:lpstr>多类 SVM:</vt:lpstr>
      <vt:lpstr>学习理论：泛化误差上界</vt:lpstr>
      <vt:lpstr>假设空间无限</vt:lpstr>
      <vt:lpstr>VC 维</vt:lpstr>
      <vt:lpstr>VC 维</vt:lpstr>
      <vt:lpstr>VC 维</vt:lpstr>
      <vt:lpstr>VC 维</vt:lpstr>
      <vt:lpstr>VC维：小结</vt:lpstr>
      <vt:lpstr>SVM泛化分析</vt:lpstr>
      <vt:lpstr>SVR应用-共享单车骑行量预测</vt:lpstr>
      <vt:lpstr>作业</vt:lpstr>
      <vt:lpstr>SVM小结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Methods</dc:title>
  <dc:creator>lanyanyan</dc:creator>
  <cp:lastModifiedBy>liu leliy</cp:lastModifiedBy>
  <cp:revision>518</cp:revision>
  <dcterms:created xsi:type="dcterms:W3CDTF">2015-11-03T10:16:49Z</dcterms:created>
  <dcterms:modified xsi:type="dcterms:W3CDTF">2021-11-02T07:40:05Z</dcterms:modified>
</cp:coreProperties>
</file>