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1C087-35C4-4132-93EA-2EF3B63FD44E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4F4A0-E27B-4FDD-891C-736A00C5B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6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首先定义 </a:t>
            </a:r>
            <a:r>
              <a:rPr lang="en-US" altLang="zh-CN" dirty="0"/>
              <a:t>interference </a:t>
            </a:r>
            <a:r>
              <a:rPr lang="zh-CN" altLang="en-US" dirty="0"/>
              <a:t>的方向，其从 </a:t>
            </a:r>
            <a:r>
              <a:rPr lang="en-US" altLang="zh-CN" dirty="0"/>
              <a:t>source </a:t>
            </a:r>
            <a:r>
              <a:rPr lang="zh-CN" altLang="en-US" dirty="0"/>
              <a:t>到 </a:t>
            </a:r>
            <a:r>
              <a:rPr lang="en-US" altLang="zh-CN" dirty="0"/>
              <a:t>destination</a:t>
            </a:r>
            <a:r>
              <a:rPr lang="zh-CN" altLang="en-US" dirty="0"/>
              <a:t>，表现为从</a:t>
            </a:r>
            <a:r>
              <a:rPr lang="en-US" altLang="zh-CN" dirty="0"/>
              <a:t>source </a:t>
            </a:r>
            <a:r>
              <a:rPr lang="zh-CN" altLang="en-US" dirty="0"/>
              <a:t>发出的指令会最终影响到 </a:t>
            </a:r>
            <a:r>
              <a:rPr lang="en-US" altLang="zh-CN" dirty="0"/>
              <a:t>destination </a:t>
            </a:r>
            <a:r>
              <a:rPr lang="zh-CN" altLang="en-US" dirty="0"/>
              <a:t>执行其对应指令时的微结构。</a:t>
            </a:r>
            <a:endParaRPr lang="en-US" altLang="zh-CN" dirty="0"/>
          </a:p>
          <a:p>
            <a:r>
              <a:rPr lang="zh-CN" altLang="en-US" dirty="0"/>
              <a:t>我们再次回顾右上图的攻击模式，具体而言，其具有两个过程。 首先</a:t>
            </a:r>
            <a:r>
              <a:rPr lang="en-US" altLang="zh-CN" dirty="0"/>
              <a:t>attacker </a:t>
            </a:r>
            <a:r>
              <a:rPr lang="zh-CN" altLang="en-US" dirty="0"/>
              <a:t>会在 </a:t>
            </a:r>
            <a:r>
              <a:rPr lang="en-US" altLang="zh-CN" dirty="0"/>
              <a:t>victim </a:t>
            </a:r>
            <a:r>
              <a:rPr lang="zh-CN" altLang="en-US" dirty="0"/>
              <a:t>之前对资源进行获取，从而干扰 </a:t>
            </a:r>
            <a:r>
              <a:rPr lang="en-US" altLang="zh-CN" dirty="0"/>
              <a:t>victim </a:t>
            </a:r>
            <a:r>
              <a:rPr lang="zh-CN" altLang="en-US" dirty="0"/>
              <a:t>对于资源获取时的状态，并且，通过在</a:t>
            </a:r>
            <a:r>
              <a:rPr lang="en-US" altLang="zh-CN" dirty="0"/>
              <a:t>victim </a:t>
            </a:r>
            <a:r>
              <a:rPr lang="zh-CN" altLang="en-US" dirty="0"/>
              <a:t>之后再次探测资源的情况，来实现攻击。 因此形成了一个 </a:t>
            </a:r>
            <a:r>
              <a:rPr lang="en-US" altLang="zh-CN" dirty="0"/>
              <a:t>cyclic interference </a:t>
            </a:r>
            <a:r>
              <a:rPr lang="zh-CN" altLang="en-US" dirty="0"/>
              <a:t>的基本模式。</a:t>
            </a:r>
            <a:endParaRPr lang="en-US" altLang="zh-CN" dirty="0"/>
          </a:p>
          <a:p>
            <a:r>
              <a:rPr lang="zh-CN" altLang="en-US" dirty="0"/>
              <a:t>因此，我们定义了如下的</a:t>
            </a:r>
            <a:r>
              <a:rPr lang="en-US" altLang="zh-CN" dirty="0"/>
              <a:t>notation, </a:t>
            </a:r>
            <a:r>
              <a:rPr lang="zh-CN" altLang="en-US" dirty="0"/>
              <a:t>其中 箭头表示了 </a:t>
            </a:r>
            <a:r>
              <a:rPr lang="en-US" altLang="zh-CN" dirty="0"/>
              <a:t>interference </a:t>
            </a:r>
            <a:r>
              <a:rPr lang="zh-CN" altLang="en-US" dirty="0"/>
              <a:t>的方向， 并且如果发生 从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再到 </a:t>
            </a:r>
            <a:r>
              <a:rPr lang="en-US" altLang="zh-CN" dirty="0"/>
              <a:t>a </a:t>
            </a:r>
            <a:r>
              <a:rPr lang="zh-CN" altLang="en-US" dirty="0"/>
              <a:t>的情况，则这种模式被视为攻击，而如果是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再到 </a:t>
            </a:r>
            <a:r>
              <a:rPr lang="en-US" altLang="zh-CN" dirty="0"/>
              <a:t>c</a:t>
            </a:r>
            <a:r>
              <a:rPr lang="zh-CN" altLang="en-US" dirty="0"/>
              <a:t>，那么就不是一个攻击。 </a:t>
            </a:r>
            <a:endParaRPr lang="en-US" altLang="zh-CN" dirty="0"/>
          </a:p>
          <a:p>
            <a:r>
              <a:rPr lang="zh-CN" altLang="en-US" dirty="0"/>
              <a:t>当这种 </a:t>
            </a:r>
            <a:r>
              <a:rPr lang="en-US" altLang="zh-CN" dirty="0"/>
              <a:t>cyclic interference </a:t>
            </a:r>
            <a:r>
              <a:rPr lang="zh-CN" altLang="en-US" dirty="0"/>
              <a:t>发生在 一般的资源中时，我们称之为 </a:t>
            </a:r>
            <a:r>
              <a:rPr lang="en-US" altLang="zh-CN" dirty="0"/>
              <a:t>CRI</a:t>
            </a:r>
            <a:r>
              <a:rPr lang="zh-CN" altLang="en-US" dirty="0"/>
              <a:t>，发生在内存中，则称之为 </a:t>
            </a:r>
            <a:r>
              <a:rPr lang="en-US" altLang="zh-CN" dirty="0"/>
              <a:t>CMI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图中给出了三个基本的指令，这里我们仅以 </a:t>
            </a:r>
            <a:r>
              <a:rPr lang="en-US" altLang="zh-CN" dirty="0"/>
              <a:t>Load </a:t>
            </a:r>
            <a:r>
              <a:rPr lang="zh-CN" altLang="en-US" dirty="0"/>
              <a:t>为例进行说明，其中需要标定</a:t>
            </a:r>
            <a:r>
              <a:rPr lang="en-US" altLang="zh-CN" dirty="0"/>
              <a:t>tag </a:t>
            </a:r>
            <a:r>
              <a:rPr lang="zh-CN" altLang="en-US" dirty="0"/>
              <a:t>的部分有两个，一个是 </a:t>
            </a:r>
            <a:r>
              <a:rPr lang="en-US" altLang="zh-CN" dirty="0"/>
              <a:t>register </a:t>
            </a:r>
            <a:r>
              <a:rPr lang="zh-CN" altLang="en-US" dirty="0"/>
              <a:t>的标定，是比较简答的，也就是直接将所</a:t>
            </a:r>
            <a:r>
              <a:rPr lang="en-US" altLang="zh-CN" dirty="0"/>
              <a:t>load </a:t>
            </a:r>
            <a:r>
              <a:rPr lang="zh-CN" altLang="en-US" dirty="0"/>
              <a:t>的值的</a:t>
            </a:r>
            <a:r>
              <a:rPr lang="en-US" altLang="zh-CN" dirty="0"/>
              <a:t>tag </a:t>
            </a:r>
            <a:r>
              <a:rPr lang="zh-CN" altLang="en-US" dirty="0"/>
              <a:t>赋给当前的 寄存器。而对于内存中的</a:t>
            </a:r>
            <a:r>
              <a:rPr lang="en-US" altLang="zh-CN" dirty="0"/>
              <a:t>tag </a:t>
            </a:r>
            <a:r>
              <a:rPr lang="zh-CN" altLang="en-US" dirty="0"/>
              <a:t>标定，其通过</a:t>
            </a:r>
            <a:r>
              <a:rPr lang="en-US" altLang="zh-CN" dirty="0"/>
              <a:t>propagate </a:t>
            </a:r>
            <a:r>
              <a:rPr lang="zh-CN" altLang="en-US" dirty="0"/>
              <a:t>算法实现，如下图。 需要注意的是，在</a:t>
            </a:r>
            <a:r>
              <a:rPr lang="en-US" altLang="zh-CN" dirty="0"/>
              <a:t>load </a:t>
            </a:r>
            <a:r>
              <a:rPr lang="zh-CN" altLang="en-US" dirty="0"/>
              <a:t>中不仅仅需要对寄存器的</a:t>
            </a:r>
            <a:r>
              <a:rPr lang="en-US" altLang="zh-CN" dirty="0"/>
              <a:t>tag</a:t>
            </a:r>
            <a:r>
              <a:rPr lang="zh-CN" altLang="en-US" dirty="0"/>
              <a:t>进行更新，也需要的内存进行更新，其具体取决于</a:t>
            </a:r>
            <a:r>
              <a:rPr lang="en-US" altLang="zh-CN" dirty="0"/>
              <a:t>micro-architectural state </a:t>
            </a:r>
            <a:r>
              <a:rPr lang="zh-CN" altLang="en-US" dirty="0"/>
              <a:t>的变化是否会被其它的</a:t>
            </a:r>
            <a:r>
              <a:rPr lang="en-US" altLang="zh-CN" dirty="0"/>
              <a:t>domain </a:t>
            </a:r>
            <a:r>
              <a:rPr lang="zh-CN" altLang="en-US" dirty="0"/>
              <a:t>观察到（从而攻击到）。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0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为了更加清晰的描述我们的检测机制，我们给出了一个</a:t>
            </a:r>
            <a:r>
              <a:rPr lang="en-US" altLang="zh-CN" dirty="0"/>
              <a:t>example</a:t>
            </a:r>
            <a:r>
              <a:rPr lang="zh-CN" altLang="en-US" dirty="0"/>
              <a:t>。左图给出了对于右图资源的检测情况下，通过设置 </a:t>
            </a:r>
            <a:r>
              <a:rPr lang="en-US" altLang="zh-CN" dirty="0"/>
              <a:t>domain tag</a:t>
            </a:r>
            <a:r>
              <a:rPr lang="zh-CN" altLang="en-US" dirty="0"/>
              <a:t> 来 检测到 </a:t>
            </a:r>
            <a:r>
              <a:rPr lang="en-US" altLang="zh-CN" dirty="0"/>
              <a:t>cyclic interference </a:t>
            </a:r>
            <a:r>
              <a:rPr lang="zh-CN" altLang="en-US" dirty="0"/>
              <a:t>的方式。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7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介绍了 </a:t>
            </a:r>
            <a:r>
              <a:rPr lang="en-US" altLang="zh-CN" dirty="0"/>
              <a:t>cyclic inference </a:t>
            </a:r>
            <a:r>
              <a:rPr lang="zh-CN" altLang="en-US" dirty="0"/>
              <a:t>的检测思路之后，我们接下来介绍整体的架构设计，以及如何实现相应的内容。</a:t>
            </a:r>
            <a:endParaRPr lang="en-US" altLang="zh-CN" dirty="0"/>
          </a:p>
          <a:p>
            <a:r>
              <a:rPr lang="zh-CN" altLang="en-US" dirty="0"/>
              <a:t>左图展示了</a:t>
            </a:r>
            <a:r>
              <a:rPr lang="en-US" altLang="zh-CN" dirty="0"/>
              <a:t>cyclone </a:t>
            </a:r>
            <a:r>
              <a:rPr lang="zh-CN" altLang="en-US" dirty="0"/>
              <a:t>的基本架构图，可以看到，在传统的架构之中，添加了很多</a:t>
            </a:r>
            <a:r>
              <a:rPr lang="en-US" altLang="zh-CN" dirty="0"/>
              <a:t>detector,</a:t>
            </a:r>
            <a:r>
              <a:rPr lang="zh-CN" altLang="en-US" dirty="0"/>
              <a:t>在 </a:t>
            </a:r>
            <a:r>
              <a:rPr lang="en-US" altLang="zh-CN" dirty="0"/>
              <a:t>interconnect </a:t>
            </a:r>
            <a:r>
              <a:rPr lang="zh-CN" altLang="en-US" dirty="0"/>
              <a:t>中添加 </a:t>
            </a:r>
            <a:r>
              <a:rPr lang="en-US" altLang="zh-CN" dirty="0"/>
              <a:t>global detector</a:t>
            </a:r>
            <a:r>
              <a:rPr lang="zh-CN" altLang="en-US" dirty="0"/>
              <a:t>，并在各级</a:t>
            </a:r>
            <a:r>
              <a:rPr lang="en-US" altLang="zh-CN" dirty="0"/>
              <a:t>cache </a:t>
            </a:r>
            <a:r>
              <a:rPr lang="zh-CN" altLang="en-US" dirty="0"/>
              <a:t>中使用</a:t>
            </a:r>
            <a:r>
              <a:rPr lang="en-US" altLang="zh-CN" dirty="0"/>
              <a:t>local detector.  </a:t>
            </a:r>
            <a:r>
              <a:rPr lang="zh-CN" altLang="en-US" dirty="0"/>
              <a:t>除此之外，使用</a:t>
            </a:r>
            <a:r>
              <a:rPr lang="en-US" altLang="zh-CN" dirty="0"/>
              <a:t>tags </a:t>
            </a:r>
            <a:r>
              <a:rPr lang="zh-CN" altLang="en-US" dirty="0"/>
              <a:t>来为对应的内存和 寄存器单元分配</a:t>
            </a:r>
            <a:r>
              <a:rPr lang="en-US" altLang="zh-CN" dirty="0"/>
              <a:t>tags</a:t>
            </a:r>
            <a:r>
              <a:rPr lang="zh-CN" altLang="en-US" dirty="0"/>
              <a:t>，从而实现对应的</a:t>
            </a:r>
            <a:r>
              <a:rPr lang="en-US" altLang="zh-CN" dirty="0"/>
              <a:t>tracking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除了架构的设计，在软件支持方面，</a:t>
            </a:r>
            <a:r>
              <a:rPr lang="en-US" altLang="zh-CN" dirty="0"/>
              <a:t>cyclone </a:t>
            </a:r>
            <a:r>
              <a:rPr lang="zh-CN" altLang="en-US" dirty="0"/>
              <a:t>支持了一个</a:t>
            </a:r>
            <a:r>
              <a:rPr lang="en-US" altLang="zh-CN" dirty="0"/>
              <a:t>declassification </a:t>
            </a:r>
            <a:r>
              <a:rPr lang="zh-CN" altLang="en-US" dirty="0"/>
              <a:t>操作，来保证并非所有的</a:t>
            </a:r>
            <a:r>
              <a:rPr lang="en-US" altLang="zh-CN" dirty="0"/>
              <a:t>kernel </a:t>
            </a:r>
            <a:r>
              <a:rPr lang="zh-CN" altLang="en-US" dirty="0"/>
              <a:t>都需要被标记为 </a:t>
            </a:r>
            <a:r>
              <a:rPr lang="en-US" altLang="zh-CN" dirty="0"/>
              <a:t>classified. </a:t>
            </a:r>
            <a:r>
              <a:rPr lang="zh-CN" altLang="en-US" dirty="0"/>
              <a:t>具体而言，在一下场景中，会</a:t>
            </a:r>
            <a:r>
              <a:rPr lang="en-US" altLang="zh-CN" dirty="0"/>
              <a:t>declassify kernel </a:t>
            </a:r>
            <a:r>
              <a:rPr lang="zh-CN" altLang="en-US" dirty="0"/>
              <a:t>操作</a:t>
            </a:r>
            <a:r>
              <a:rPr lang="en-US" altLang="zh-CN" dirty="0">
                <a:sym typeface="Wingdings" panose="05000000000000000000" pitchFamily="2" charset="2"/>
              </a:rPr>
              <a:t> : (1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process creation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fork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r>
              <a:rPr lang="en-US" altLang="zh-CN" dirty="0">
                <a:sym typeface="Wingdings" panose="05000000000000000000" pitchFamily="2" charset="2"/>
              </a:rPr>
              <a:t>(2)  memory management </a:t>
            </a:r>
            <a:r>
              <a:rPr lang="zh-CN" altLang="en-US" dirty="0">
                <a:sym typeface="Wingdings" panose="05000000000000000000" pitchFamily="2" charset="2"/>
              </a:rPr>
              <a:t>和 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r>
              <a:rPr lang="en-US" altLang="zh-CN" dirty="0" err="1">
                <a:sym typeface="Wingdings" panose="05000000000000000000" pitchFamily="2" charset="2"/>
              </a:rPr>
              <a:t>syscall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4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Bucketing </a:t>
            </a:r>
            <a:r>
              <a:rPr lang="zh-CN" altLang="en-US" dirty="0"/>
              <a:t>会将 </a:t>
            </a:r>
            <a:r>
              <a:rPr lang="en-US" altLang="zh-CN" dirty="0"/>
              <a:t>cache line </a:t>
            </a:r>
            <a:r>
              <a:rPr lang="zh-CN" altLang="en-US" dirty="0"/>
              <a:t>的每行映射到对应的</a:t>
            </a:r>
            <a:r>
              <a:rPr lang="en-US" altLang="zh-CN" dirty="0"/>
              <a:t>counter </a:t>
            </a:r>
            <a:r>
              <a:rPr lang="zh-CN" altLang="en-US" dirty="0"/>
              <a:t>中，当发生</a:t>
            </a:r>
            <a:r>
              <a:rPr lang="en-US" altLang="zh-CN" dirty="0"/>
              <a:t>cyclic interference</a:t>
            </a:r>
            <a:r>
              <a:rPr lang="zh-CN" altLang="en-US" dirty="0"/>
              <a:t>时，使用</a:t>
            </a:r>
            <a:r>
              <a:rPr lang="en-US" altLang="zh-CN" dirty="0"/>
              <a:t>hash </a:t>
            </a:r>
            <a:r>
              <a:rPr lang="zh-CN" altLang="en-US" dirty="0"/>
              <a:t>函数将地址映射到</a:t>
            </a:r>
            <a:r>
              <a:rPr lang="en-US" altLang="zh-CN" dirty="0"/>
              <a:t>bucket</a:t>
            </a:r>
            <a:r>
              <a:rPr lang="zh-CN" altLang="en-US" dirty="0"/>
              <a:t>中，并增加其</a:t>
            </a:r>
            <a:r>
              <a:rPr lang="en-US" altLang="zh-CN" dirty="0"/>
              <a:t>counter </a:t>
            </a:r>
            <a:r>
              <a:rPr lang="zh-CN" altLang="en-US" dirty="0"/>
              <a:t>数。</a:t>
            </a:r>
            <a:r>
              <a:rPr lang="en-US" altLang="zh-CN" dirty="0"/>
              <a:t>LD</a:t>
            </a:r>
            <a:r>
              <a:rPr lang="zh-CN" altLang="en-US" dirty="0"/>
              <a:t>函数通过记录</a:t>
            </a:r>
            <a:r>
              <a:rPr lang="en-US" altLang="zh-CN" dirty="0"/>
              <a:t>event counters </a:t>
            </a:r>
            <a:r>
              <a:rPr lang="zh-CN" altLang="en-US" dirty="0"/>
              <a:t>中的样本，并根据</a:t>
            </a:r>
            <a:r>
              <a:rPr lang="en-US" altLang="zh-CN" dirty="0"/>
              <a:t>interval counter </a:t>
            </a:r>
            <a:r>
              <a:rPr lang="zh-CN" altLang="en-US" dirty="0"/>
              <a:t>将其保存在</a:t>
            </a:r>
            <a:r>
              <a:rPr lang="en-US" altLang="zh-CN" dirty="0"/>
              <a:t>event histories</a:t>
            </a:r>
            <a:r>
              <a:rPr lang="zh-CN" altLang="en-US" dirty="0"/>
              <a:t>中，当样本数目超过了</a:t>
            </a:r>
            <a:r>
              <a:rPr lang="en-US" altLang="zh-CN" dirty="0"/>
              <a:t>threshold</a:t>
            </a:r>
            <a:r>
              <a:rPr lang="zh-CN" altLang="en-US" dirty="0"/>
              <a:t>，就会发出</a:t>
            </a:r>
            <a:r>
              <a:rPr lang="en-US" altLang="zh-CN" dirty="0"/>
              <a:t>alert</a:t>
            </a:r>
            <a:r>
              <a:rPr lang="zh-CN" altLang="en-US" dirty="0"/>
              <a:t>，并将记录的样本发送给</a:t>
            </a:r>
            <a:r>
              <a:rPr lang="en-US" altLang="zh-CN" dirty="0"/>
              <a:t>GD</a:t>
            </a:r>
            <a:r>
              <a:rPr lang="zh-CN" altLang="en-US" dirty="0"/>
              <a:t>。本文中的</a:t>
            </a:r>
            <a:r>
              <a:rPr lang="en-US" altLang="zh-CN" dirty="0"/>
              <a:t>GD</a:t>
            </a:r>
            <a:r>
              <a:rPr lang="zh-CN" altLang="en-US" dirty="0"/>
              <a:t>使用了</a:t>
            </a:r>
            <a:r>
              <a:rPr lang="en-US" altLang="zh-CN" dirty="0"/>
              <a:t>SVM </a:t>
            </a:r>
            <a:r>
              <a:rPr lang="zh-CN" altLang="en-US" dirty="0"/>
              <a:t>来做单分类。对于</a:t>
            </a:r>
            <a:r>
              <a:rPr lang="en-US" altLang="zh-CN" dirty="0"/>
              <a:t>interval </a:t>
            </a:r>
            <a:r>
              <a:rPr lang="zh-CN" altLang="en-US" dirty="0"/>
              <a:t>和 </a:t>
            </a:r>
            <a:r>
              <a:rPr lang="en-US" altLang="zh-CN" dirty="0"/>
              <a:t>threshold </a:t>
            </a:r>
            <a:r>
              <a:rPr lang="zh-CN" altLang="en-US" dirty="0"/>
              <a:t>值的设置，在后面的实验中有相应的评估。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4F4A0-E27B-4FDD-891C-736A00C5BF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5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61DF1-2ECB-E4A2-95E3-1655481E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48C31-5EA2-624D-8FFA-079BD4B8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8AB4-70C2-76CA-9AAE-F72AC98F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0C558-03B7-753A-9880-7856259C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BC200-5AD2-797E-8ED7-699E1C66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6E65-B04F-5162-A03A-87478DDA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6EAD5-479A-7BDA-0AD5-8C741981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EAB59-DE94-8183-41C2-8D342D4C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048F9-6875-E36C-91A2-2120ADF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4E1F7-DF70-7F70-D1C1-A0DE6D0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0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CDA203-57ED-D30F-2CEF-3A238EE8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CD98A-3070-AA7A-D847-60AD6A81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B4B89-BA55-5170-610A-22FACA1D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3DCA7-4F79-2308-A8B9-87B77AF8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33ED3-2CB4-F4C6-D947-25F2FBF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4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2379F9-F01D-45F7-A601-E30FEEFD5C9E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2B5BA-322E-4D0C-87FF-93FF9BD52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67B7E-BE70-6DE9-0B24-F070E06E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B1775-891A-B6F1-48F1-68CA7809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1A2B2-318D-9E59-5002-BAE81A60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F75B0-52CF-D0D0-9597-51FE8364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0B3B7-85FB-99BB-4E08-89AA2C7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7686-7F60-6EA8-F864-F9D81A31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25792-070C-5570-8264-ED35A448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5566F-23AF-7141-A01C-BF65223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4DDD1-7F39-0DEF-ED95-34A50D2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570CC-1573-578A-B66A-CC8896A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719F-8969-72C7-7775-A9241CDE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36BCB-5A37-7CA4-4762-0D9943F54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F838-D068-C557-39EB-A4082D0D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68C0D-C3F2-EEBD-40E0-454A19E0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9234A-1C2F-12C7-E031-A888445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3671-E37C-4768-D38E-D0BAC6F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A5F61-CE66-6EF2-A13F-9B39F26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51F2C-F07F-D253-4FED-D1EF030C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3F5978-3281-607C-7E90-1CF2DFB6E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984B8-9E68-FD0E-E51D-E03895A3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C9225-F7C1-9DDF-F572-C828F309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FC9368-7DC8-FE16-F531-59464B7C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C8BF3-1845-2957-D4E5-0BF766D4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ED74B-8509-D227-E32A-7D266C3C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8A4F-4B6A-88E5-5594-C26D91E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62F6E-B4A3-E3C6-52EB-2312211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00875-7E97-5307-1822-4579E8D9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C942D-F525-088D-D607-9DB3BC7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7BE51-E75E-94FA-41ED-251FA08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402A73-E753-145C-ED56-CA80A543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D7114-8288-C532-33EF-92B1227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125AD-66A2-65D8-FE75-A9CA8FBA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56B0-25FA-7801-7526-9E46B23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8C19E-49F4-596F-4C76-5B5D49A0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AC240-109A-75F3-3DDE-E4B08E04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51FCB-06D0-B648-09FB-F5228266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23AE0-745E-17C6-1FE6-60E4CD7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145D-8CFA-2F6C-FE5D-8DAFBF4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C03472-17F3-0ED1-9344-F282FF51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8E1E7-AFA9-94AF-5A65-B42BD2FC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1B2AF-C036-BE0A-22C3-167160F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3AD92-A473-2D0E-2AFF-48860C1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5AC55-2430-3DF5-B3E1-FBAC67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49146-1995-C101-AE81-69B26657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2F7BF-A835-B3FE-D6EA-5FC2D9F8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BEE80-33E9-D084-B304-D3732690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D39E-A2DD-415D-8FA8-9E1B9BE1507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6DF81-B165-E433-111D-AFA883B1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4E57A-7D8A-C29C-17DD-DC9D5E4F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7F19-C121-4884-9143-752209140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5D0782-069B-2EBD-22AA-A9CDC86B28F2}"/>
              </a:ext>
            </a:extLst>
          </p:cNvPr>
          <p:cNvSpPr txBox="1"/>
          <p:nvPr/>
        </p:nvSpPr>
        <p:spPr>
          <a:xfrm>
            <a:off x="383458" y="2678893"/>
            <a:ext cx="662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在本文中，观察到可以利用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cyclic interference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来检测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contention-based 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side-channel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attacks.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首先，给出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cyclic interference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的定义和基本的描述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C1B220-32D4-C844-19DF-A4747827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24" y="2133600"/>
            <a:ext cx="4914900" cy="2590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15253C-BD8E-B9E2-5218-48EA16BBD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29"/>
          <a:stretch/>
        </p:blipFill>
        <p:spPr>
          <a:xfrm>
            <a:off x="479169" y="4923350"/>
            <a:ext cx="1853557" cy="612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8BA847-EB42-6EC6-0898-B1567A7C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1320" b="6318"/>
          <a:stretch/>
        </p:blipFill>
        <p:spPr>
          <a:xfrm>
            <a:off x="3637158" y="4882064"/>
            <a:ext cx="2940623" cy="6122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2EBE28-8B14-9A0C-3368-957F5788E7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18"/>
          <a:stretch/>
        </p:blipFill>
        <p:spPr>
          <a:xfrm>
            <a:off x="8340674" y="4934161"/>
            <a:ext cx="2783422" cy="612212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A89BC-C9B6-8387-D4D3-EAC8DA6BB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Design &amp;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74F4E6-8CEC-0F27-3D68-A3B04993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8" y="393597"/>
            <a:ext cx="4819650" cy="2000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D3EA8F-478D-AF9E-E95D-E83315C4C311}"/>
              </a:ext>
            </a:extLst>
          </p:cNvPr>
          <p:cNvSpPr txBox="1"/>
          <p:nvPr/>
        </p:nvSpPr>
        <p:spPr>
          <a:xfrm>
            <a:off x="5869858" y="531246"/>
            <a:ext cx="5751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左图揭示了 在 </a:t>
            </a:r>
            <a:r>
              <a:rPr lang="en-US" altLang="zh-CN" dirty="0"/>
              <a:t>coarse- </a:t>
            </a:r>
            <a:r>
              <a:rPr lang="zh-CN" altLang="en-US" dirty="0"/>
              <a:t>和 </a:t>
            </a:r>
            <a:r>
              <a:rPr lang="en-US" altLang="zh-CN" dirty="0"/>
              <a:t>fine-grained isolation</a:t>
            </a:r>
            <a:r>
              <a:rPr lang="zh-CN" altLang="en-US" dirty="0"/>
              <a:t>中的 </a:t>
            </a:r>
            <a:r>
              <a:rPr lang="en-US" altLang="zh-CN" dirty="0"/>
              <a:t>security lattice </a:t>
            </a:r>
            <a:r>
              <a:rPr lang="zh-CN" altLang="en-US" dirty="0"/>
              <a:t>使用方式。 在经典的</a:t>
            </a:r>
            <a:r>
              <a:rPr lang="en-US" altLang="zh-CN" dirty="0" err="1"/>
              <a:t>Spectre</a:t>
            </a:r>
            <a:r>
              <a:rPr lang="en-US" altLang="zh-CN" dirty="0"/>
              <a:t>/Meltdown </a:t>
            </a:r>
            <a:r>
              <a:rPr lang="zh-CN" altLang="en-US" dirty="0"/>
              <a:t>攻击下，将所有的</a:t>
            </a:r>
            <a:r>
              <a:rPr lang="en-US" altLang="zh-CN" dirty="0"/>
              <a:t>kernel memory </a:t>
            </a:r>
            <a:r>
              <a:rPr lang="zh-CN" altLang="en-US" dirty="0"/>
              <a:t>标记为 </a:t>
            </a:r>
            <a:r>
              <a:rPr lang="en-US" altLang="zh-CN" dirty="0"/>
              <a:t>secret </a:t>
            </a:r>
            <a:r>
              <a:rPr lang="zh-CN" altLang="en-US" dirty="0"/>
              <a:t>就可以避免此类攻击。然而这种标记实际上会有很多</a:t>
            </a:r>
            <a:r>
              <a:rPr lang="en-US" altLang="zh-CN" dirty="0"/>
              <a:t>false positives</a:t>
            </a:r>
            <a:r>
              <a:rPr lang="zh-CN" altLang="en-US" dirty="0"/>
              <a:t>，因此我们需要避免这种简单的标记方式。</a:t>
            </a:r>
            <a:endParaRPr lang="en-US" altLang="zh-CN" dirty="0"/>
          </a:p>
          <a:p>
            <a:r>
              <a:rPr lang="zh-CN" altLang="en-US" dirty="0"/>
              <a:t>而通过将 </a:t>
            </a:r>
            <a:r>
              <a:rPr lang="en-US" altLang="zh-CN" dirty="0"/>
              <a:t>security domain tags </a:t>
            </a:r>
            <a:r>
              <a:rPr lang="zh-CN" altLang="en-US" dirty="0"/>
              <a:t>在体系结构中传播，来对整个</a:t>
            </a:r>
            <a:r>
              <a:rPr lang="en-US" altLang="zh-CN" dirty="0"/>
              <a:t>interference cyclic </a:t>
            </a:r>
            <a:r>
              <a:rPr lang="zh-CN" altLang="en-US" dirty="0"/>
              <a:t>进行追踪和检测，具体如下：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4DCA6-FCF1-6193-0CDF-77E0C5026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728912"/>
            <a:ext cx="7162800" cy="1400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E9EDC1-FBA1-CEA1-3014-F50254D9D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920" y="5088504"/>
            <a:ext cx="5095875" cy="123825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D48501-1907-D50F-DDD0-0C77A700D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Design &amp;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E46DB-033E-94BC-BF88-31185085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1877153"/>
            <a:ext cx="4247535" cy="28792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3C9B91-E5C9-600B-9DFB-5D48D127BBD6}"/>
              </a:ext>
            </a:extLst>
          </p:cNvPr>
          <p:cNvSpPr txBox="1"/>
          <p:nvPr/>
        </p:nvSpPr>
        <p:spPr>
          <a:xfrm>
            <a:off x="786581" y="4756355"/>
            <a:ext cx="49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Blk(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0D5BD9-0D71-6EB0-E492-D6C5845F9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28" y="1877153"/>
            <a:ext cx="4914900" cy="25908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6115F5-6A43-3842-2B17-3966C39A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Design &amp;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E7E00-7F46-6880-3652-74826EFD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2" y="447521"/>
            <a:ext cx="6116922" cy="56779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C119A5-B23C-DA9B-AD8F-B0854F3B2972}"/>
              </a:ext>
            </a:extLst>
          </p:cNvPr>
          <p:cNvSpPr txBox="1"/>
          <p:nvPr/>
        </p:nvSpPr>
        <p:spPr>
          <a:xfrm>
            <a:off x="6330774" y="447521"/>
            <a:ext cx="5772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在存储中，会存储当前和之前的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domain tag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来进行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tracking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，包括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memory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 记录。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特定的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cyclone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部署只需要部分的检测内容，包括只检测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last-level cache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或者只检特定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主存的每个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cache line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也都有一个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来关联其最后一次访问的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security domain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3089A8-DC11-EDEB-80A4-349694670DA3}"/>
              </a:ext>
            </a:extLst>
          </p:cNvPr>
          <p:cNvSpPr txBox="1"/>
          <p:nvPr/>
        </p:nvSpPr>
        <p:spPr>
          <a:xfrm>
            <a:off x="6449961" y="2989006"/>
            <a:ext cx="520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 positives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的策略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cyclone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shared bit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来标记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memory regions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share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状态。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其次，在进行写提交的时候，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cyclone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会降低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source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memory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security domain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 表明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domain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写入内存具有的所有权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cyclone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提供了对于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domain masking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的支持，来显示允许不同的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security domains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之间的竞争，从而减少了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 positives.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6503CC-D95C-1C7A-878C-804777220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Design &amp;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7E634C-8A87-C359-2877-AA5F8EA83028}"/>
              </a:ext>
            </a:extLst>
          </p:cNvPr>
          <p:cNvSpPr txBox="1"/>
          <p:nvPr/>
        </p:nvSpPr>
        <p:spPr>
          <a:xfrm>
            <a:off x="4508089" y="6046839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Cyclone cache local detector (LD)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61021E-256D-07C6-5A3C-4EE75E4232E4}"/>
              </a:ext>
            </a:extLst>
          </p:cNvPr>
          <p:cNvSpPr txBox="1"/>
          <p:nvPr/>
        </p:nvSpPr>
        <p:spPr>
          <a:xfrm>
            <a:off x="167148" y="716130"/>
            <a:ext cx="11602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LD </a:t>
            </a:r>
            <a:r>
              <a:rPr lang="zh-CN" altLang="en-US" dirty="0"/>
              <a:t>将存储 </a:t>
            </a:r>
            <a:r>
              <a:rPr lang="en-US" altLang="zh-CN" dirty="0"/>
              <a:t>security domains </a:t>
            </a:r>
            <a:r>
              <a:rPr lang="zh-CN" altLang="en-US" dirty="0"/>
              <a:t>并且追踪 </a:t>
            </a:r>
            <a:r>
              <a:rPr lang="en-US" altLang="zh-CN" dirty="0"/>
              <a:t>cyclic interference</a:t>
            </a:r>
            <a:r>
              <a:rPr lang="zh-CN" altLang="en-US" dirty="0"/>
              <a:t>， 每个</a:t>
            </a:r>
            <a:r>
              <a:rPr lang="en-US" altLang="zh-CN" dirty="0"/>
              <a:t>LD </a:t>
            </a:r>
            <a:r>
              <a:rPr lang="zh-CN" altLang="en-US" dirty="0"/>
              <a:t>都有</a:t>
            </a:r>
            <a:r>
              <a:rPr lang="en-US" altLang="zh-CN" dirty="0"/>
              <a:t>counters</a:t>
            </a:r>
            <a:r>
              <a:rPr lang="zh-CN" altLang="en-US" dirty="0"/>
              <a:t>，会随着</a:t>
            </a:r>
            <a:r>
              <a:rPr lang="en-US" altLang="zh-CN" dirty="0"/>
              <a:t>cyclic interference events </a:t>
            </a:r>
            <a:r>
              <a:rPr lang="zh-CN" altLang="en-US" dirty="0"/>
              <a:t>增加。而其中的</a:t>
            </a:r>
            <a:r>
              <a:rPr lang="en-US" altLang="zh-CN" dirty="0"/>
              <a:t>interval counter </a:t>
            </a:r>
            <a:r>
              <a:rPr lang="zh-CN" altLang="en-US" dirty="0"/>
              <a:t>表示</a:t>
            </a:r>
            <a:r>
              <a:rPr lang="en-US" altLang="zh-CN" dirty="0"/>
              <a:t>counter reset </a:t>
            </a:r>
            <a:r>
              <a:rPr lang="zh-CN" altLang="en-US" dirty="0"/>
              <a:t>之前需要经过多少个</a:t>
            </a:r>
            <a:r>
              <a:rPr lang="en-US" altLang="zh-CN" dirty="0"/>
              <a:t>cycle</a:t>
            </a:r>
            <a:r>
              <a:rPr lang="zh-CN" altLang="en-US" dirty="0"/>
              <a:t>，并根据设置，发送到</a:t>
            </a:r>
            <a:r>
              <a:rPr lang="en-US" altLang="zh-CN" dirty="0"/>
              <a:t>GD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</a:t>
            </a:r>
            <a:r>
              <a:rPr lang="en-US" altLang="zh-CN" dirty="0"/>
              <a:t>GD</a:t>
            </a:r>
            <a:r>
              <a:rPr lang="zh-CN" altLang="en-US" dirty="0"/>
              <a:t>会决定</a:t>
            </a:r>
            <a:r>
              <a:rPr lang="en-US" altLang="zh-CN" dirty="0"/>
              <a:t>LD </a:t>
            </a:r>
            <a:r>
              <a:rPr lang="zh-CN" altLang="en-US" dirty="0"/>
              <a:t>中的探测到的内容是否是攻击模式，</a:t>
            </a:r>
            <a:r>
              <a:rPr lang="en-US" altLang="zh-CN" dirty="0"/>
              <a:t>GD</a:t>
            </a:r>
            <a:r>
              <a:rPr lang="zh-CN" altLang="en-US" dirty="0"/>
              <a:t>中包含了一个分类器。</a:t>
            </a:r>
            <a:r>
              <a:rPr lang="en-US" altLang="zh-CN" dirty="0"/>
              <a:t>GD</a:t>
            </a:r>
            <a:r>
              <a:rPr lang="zh-CN" altLang="en-US" dirty="0"/>
              <a:t>是可编程模块，可以使用一些经典的分类器模型（</a:t>
            </a:r>
            <a:r>
              <a:rPr lang="en-US" altLang="zh-CN" dirty="0"/>
              <a:t>SVM,CNN</a:t>
            </a:r>
            <a:r>
              <a:rPr lang="zh-CN" altLang="en-US" dirty="0"/>
              <a:t>等））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13535-BA45-5A8F-DB06-3854E6C1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6" y="2170857"/>
            <a:ext cx="9158748" cy="3875982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335753-9D7F-755C-CBA6-66A0CC8B0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Design &amp;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63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985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leliy</dc:creator>
  <cp:lastModifiedBy>liu leliy</cp:lastModifiedBy>
  <cp:revision>69</cp:revision>
  <dcterms:created xsi:type="dcterms:W3CDTF">2022-05-21T06:35:45Z</dcterms:created>
  <dcterms:modified xsi:type="dcterms:W3CDTF">2022-05-21T14:31:05Z</dcterms:modified>
</cp:coreProperties>
</file>