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9" r:id="rId2"/>
    <p:sldId id="257" r:id="rId3"/>
    <p:sldId id="258" r:id="rId4"/>
    <p:sldId id="305" r:id="rId5"/>
    <p:sldId id="260" r:id="rId6"/>
    <p:sldId id="261" r:id="rId7"/>
    <p:sldId id="262" r:id="rId8"/>
    <p:sldId id="263" r:id="rId9"/>
    <p:sldId id="264" r:id="rId10"/>
    <p:sldId id="304" r:id="rId11"/>
    <p:sldId id="307" r:id="rId12"/>
    <p:sldId id="308" r:id="rId13"/>
    <p:sldId id="309" r:id="rId14"/>
    <p:sldId id="311" r:id="rId15"/>
    <p:sldId id="312" r:id="rId16"/>
    <p:sldId id="313" r:id="rId17"/>
    <p:sldId id="316" r:id="rId18"/>
    <p:sldId id="317" r:id="rId19"/>
    <p:sldId id="315" r:id="rId20"/>
    <p:sldId id="25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86111" autoAdjust="0"/>
  </p:normalViewPr>
  <p:slideViewPr>
    <p:cSldViewPr snapToGrid="0">
      <p:cViewPr varScale="1">
        <p:scale>
          <a:sx n="115" d="100"/>
          <a:sy n="115" d="100"/>
        </p:scale>
        <p:origin x="6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1C087-35C4-4132-93EA-2EF3B63FD44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4F4A0-E27B-4FDD-891C-736A00C5B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6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66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可删可不删，之前老师讲过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77E9-A29B-4DEF-AA80-CC0FB1742F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21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这里举了一个例子来说明幽灵漏洞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77E9-A29B-4DEF-AA80-CC0FB1742F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03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和之前提到的幽灵漏洞相似，需要注意的是。。。这里安全域等级</a:t>
            </a:r>
            <a:r>
              <a:rPr lang="en-US" altLang="zh-CN"/>
              <a:t>b&gt;a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FLUSH</a:t>
            </a:r>
            <a:r>
              <a:rPr lang="zh-CN" altLang="en-US" dirty="0"/>
              <a:t>和</a:t>
            </a:r>
            <a:r>
              <a:rPr lang="en-US" altLang="zh-CN" dirty="0"/>
              <a:t>reload</a:t>
            </a:r>
            <a:r>
              <a:rPr lang="zh-CN" altLang="en-US" dirty="0"/>
              <a:t>之前讲过了，如果没讲过这里需要提一下：</a:t>
            </a:r>
            <a:endParaRPr lang="en-US" altLang="zh-CN" dirty="0"/>
          </a:p>
          <a:p>
            <a:r>
              <a:rPr lang="en-US" altLang="zh-CN" dirty="0"/>
              <a:t>Flush</a:t>
            </a:r>
            <a:r>
              <a:rPr lang="zh-CN" altLang="en-US" dirty="0"/>
              <a:t>过程和</a:t>
            </a:r>
            <a:r>
              <a:rPr lang="en-US" altLang="zh-CN" dirty="0"/>
              <a:t>reload</a:t>
            </a:r>
            <a:r>
              <a:rPr lang="zh-CN" altLang="en-US" dirty="0"/>
              <a:t>过程和之前的内容相似，</a:t>
            </a:r>
            <a:r>
              <a:rPr lang="en-US" altLang="zh-CN" dirty="0"/>
              <a:t>flush</a:t>
            </a:r>
            <a:r>
              <a:rPr lang="zh-CN" altLang="en-US" dirty="0"/>
              <a:t>过程攻击者先清空缓存，这时缓存</a:t>
            </a:r>
            <a:r>
              <a:rPr lang="en-US" altLang="zh-CN" dirty="0"/>
              <a:t>tag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reload</a:t>
            </a:r>
            <a:r>
              <a:rPr lang="zh-CN" altLang="en-US" dirty="0"/>
              <a:t>过程攻击者访问缓存，</a:t>
            </a:r>
            <a:r>
              <a:rPr lang="en-US" altLang="zh-CN" dirty="0"/>
              <a:t>tag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，因此</a:t>
            </a:r>
            <a:endParaRPr lang="en-US" altLang="zh-CN" dirty="0"/>
          </a:p>
          <a:p>
            <a:r>
              <a:rPr lang="en-US" altLang="zh-CN" dirty="0"/>
              <a:t>Flush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——ACCESS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——RELOAD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）构成环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77E9-A29B-4DEF-AA80-CC0FB1742F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关于前文提到的如何区分前文提到的</a:t>
            </a:r>
            <a:r>
              <a:rPr lang="en-US" altLang="zh-CN" dirty="0" err="1"/>
              <a:t>SpectreBenign</a:t>
            </a:r>
            <a:r>
              <a:rPr lang="zh-CN" altLang="en-US" dirty="0"/>
              <a:t>这一部分，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77E9-A29B-4DEF-AA80-CC0FB1742F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浏览器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7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使得攻击者推测信息变得困难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+mn-lt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4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首先定义 </a:t>
            </a:r>
            <a:r>
              <a:rPr lang="en-US" altLang="zh-CN" dirty="0"/>
              <a:t>interference </a:t>
            </a:r>
            <a:r>
              <a:rPr lang="zh-CN" altLang="en-US" dirty="0"/>
              <a:t>的方向，其从 </a:t>
            </a:r>
            <a:r>
              <a:rPr lang="en-US" altLang="zh-CN" dirty="0"/>
              <a:t>source </a:t>
            </a:r>
            <a:r>
              <a:rPr lang="zh-CN" altLang="en-US" dirty="0"/>
              <a:t>到 </a:t>
            </a:r>
            <a:r>
              <a:rPr lang="en-US" altLang="zh-CN" dirty="0"/>
              <a:t>destination</a:t>
            </a:r>
            <a:r>
              <a:rPr lang="zh-CN" altLang="en-US" dirty="0"/>
              <a:t>，表现为从</a:t>
            </a:r>
            <a:r>
              <a:rPr lang="en-US" altLang="zh-CN" dirty="0"/>
              <a:t>source </a:t>
            </a:r>
            <a:r>
              <a:rPr lang="zh-CN" altLang="en-US" dirty="0"/>
              <a:t>发出的指令会最终影响到 </a:t>
            </a:r>
            <a:r>
              <a:rPr lang="en-US" altLang="zh-CN" dirty="0"/>
              <a:t>destination </a:t>
            </a:r>
            <a:r>
              <a:rPr lang="zh-CN" altLang="en-US" dirty="0"/>
              <a:t>执行其对应指令时的微结构。</a:t>
            </a:r>
            <a:endParaRPr lang="en-US" altLang="zh-CN" dirty="0"/>
          </a:p>
          <a:p>
            <a:r>
              <a:rPr lang="zh-CN" altLang="en-US" dirty="0"/>
              <a:t>我们再次回顾右上图的攻击模式，具体而言，其具有两个过程。 首先</a:t>
            </a:r>
            <a:r>
              <a:rPr lang="en-US" altLang="zh-CN" dirty="0"/>
              <a:t>attacker </a:t>
            </a:r>
            <a:r>
              <a:rPr lang="zh-CN" altLang="en-US" dirty="0"/>
              <a:t>会在 </a:t>
            </a:r>
            <a:r>
              <a:rPr lang="en-US" altLang="zh-CN" dirty="0"/>
              <a:t>victim </a:t>
            </a:r>
            <a:r>
              <a:rPr lang="zh-CN" altLang="en-US" dirty="0"/>
              <a:t>之前对资源进行获取，从而干扰 </a:t>
            </a:r>
            <a:r>
              <a:rPr lang="en-US" altLang="zh-CN" dirty="0"/>
              <a:t>victim </a:t>
            </a:r>
            <a:r>
              <a:rPr lang="zh-CN" altLang="en-US" dirty="0"/>
              <a:t>对于资源获取时的状态，并且，通过在</a:t>
            </a:r>
            <a:r>
              <a:rPr lang="en-US" altLang="zh-CN" dirty="0"/>
              <a:t>victim </a:t>
            </a:r>
            <a:r>
              <a:rPr lang="zh-CN" altLang="en-US" dirty="0"/>
              <a:t>之后再次探测资源的情况，来实现攻击。 因此形成了一个 </a:t>
            </a:r>
            <a:r>
              <a:rPr lang="en-US" altLang="zh-CN" dirty="0"/>
              <a:t>cyclic interference </a:t>
            </a:r>
            <a:r>
              <a:rPr lang="zh-CN" altLang="en-US" dirty="0"/>
              <a:t>的基本模式。</a:t>
            </a:r>
            <a:endParaRPr lang="en-US" altLang="zh-CN" dirty="0"/>
          </a:p>
          <a:p>
            <a:r>
              <a:rPr lang="zh-CN" altLang="en-US" dirty="0"/>
              <a:t>因此，我们定义了如下的</a:t>
            </a:r>
            <a:r>
              <a:rPr lang="en-US" altLang="zh-CN" dirty="0"/>
              <a:t>notation, </a:t>
            </a:r>
            <a:r>
              <a:rPr lang="zh-CN" altLang="en-US" dirty="0"/>
              <a:t>其中 箭头表示了 </a:t>
            </a:r>
            <a:r>
              <a:rPr lang="en-US" altLang="zh-CN" dirty="0"/>
              <a:t>interference </a:t>
            </a:r>
            <a:r>
              <a:rPr lang="zh-CN" altLang="en-US" dirty="0"/>
              <a:t>的方向， 并且如果发生 从 </a:t>
            </a:r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再到 </a:t>
            </a:r>
            <a:r>
              <a:rPr lang="en-US" altLang="zh-CN" dirty="0"/>
              <a:t>a </a:t>
            </a:r>
            <a:r>
              <a:rPr lang="zh-CN" altLang="en-US" dirty="0"/>
              <a:t>的情况，则这种模式被视为攻击，而如果是 </a:t>
            </a:r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再到 </a:t>
            </a:r>
            <a:r>
              <a:rPr lang="en-US" altLang="zh-CN" dirty="0"/>
              <a:t>c</a:t>
            </a:r>
            <a:r>
              <a:rPr lang="zh-CN" altLang="en-US" dirty="0"/>
              <a:t>，那么就不是一个攻击。 </a:t>
            </a:r>
            <a:endParaRPr lang="en-US" altLang="zh-CN" dirty="0"/>
          </a:p>
          <a:p>
            <a:r>
              <a:rPr lang="zh-CN" altLang="en-US" dirty="0"/>
              <a:t>当这种 </a:t>
            </a:r>
            <a:r>
              <a:rPr lang="en-US" altLang="zh-CN" dirty="0"/>
              <a:t>cyclic interference </a:t>
            </a:r>
            <a:r>
              <a:rPr lang="zh-CN" altLang="en-US" dirty="0"/>
              <a:t>发生在 一般的资源中时，我们称之为 </a:t>
            </a:r>
            <a:r>
              <a:rPr lang="en-US" altLang="zh-CN" dirty="0"/>
              <a:t>CRI</a:t>
            </a:r>
            <a:r>
              <a:rPr lang="zh-CN" altLang="en-US" dirty="0"/>
              <a:t>，发生在内存中，则称之为 </a:t>
            </a:r>
            <a:r>
              <a:rPr lang="en-US" altLang="zh-CN" dirty="0"/>
              <a:t>CMI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7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图中给出了三个基本的指令，这里我们仅以 </a:t>
            </a:r>
            <a:r>
              <a:rPr lang="en-US" altLang="zh-CN" dirty="0"/>
              <a:t>Load </a:t>
            </a:r>
            <a:r>
              <a:rPr lang="zh-CN" altLang="en-US" dirty="0"/>
              <a:t>为例进行说明，其中需要标定</a:t>
            </a:r>
            <a:r>
              <a:rPr lang="en-US" altLang="zh-CN" dirty="0"/>
              <a:t>tag </a:t>
            </a:r>
            <a:r>
              <a:rPr lang="zh-CN" altLang="en-US" dirty="0"/>
              <a:t>的部分有两个，一个是 </a:t>
            </a:r>
            <a:r>
              <a:rPr lang="en-US" altLang="zh-CN" dirty="0"/>
              <a:t>register </a:t>
            </a:r>
            <a:r>
              <a:rPr lang="zh-CN" altLang="en-US" dirty="0"/>
              <a:t>的标定，是比较简答的，也就是直接将所</a:t>
            </a:r>
            <a:r>
              <a:rPr lang="en-US" altLang="zh-CN" dirty="0"/>
              <a:t>load </a:t>
            </a:r>
            <a:r>
              <a:rPr lang="zh-CN" altLang="en-US" dirty="0"/>
              <a:t>的值的</a:t>
            </a:r>
            <a:r>
              <a:rPr lang="en-US" altLang="zh-CN" dirty="0"/>
              <a:t>tag </a:t>
            </a:r>
            <a:r>
              <a:rPr lang="zh-CN" altLang="en-US" dirty="0"/>
              <a:t>赋给当前的 寄存器。而对于内存中的</a:t>
            </a:r>
            <a:r>
              <a:rPr lang="en-US" altLang="zh-CN" dirty="0"/>
              <a:t>tag </a:t>
            </a:r>
            <a:r>
              <a:rPr lang="zh-CN" altLang="en-US" dirty="0"/>
              <a:t>标定，其通过</a:t>
            </a:r>
            <a:r>
              <a:rPr lang="en-US" altLang="zh-CN" dirty="0"/>
              <a:t>propagate </a:t>
            </a:r>
            <a:r>
              <a:rPr lang="zh-CN" altLang="en-US" dirty="0"/>
              <a:t>算法实现，如下图。 需要注意的是，在</a:t>
            </a:r>
            <a:r>
              <a:rPr lang="en-US" altLang="zh-CN" dirty="0"/>
              <a:t>load </a:t>
            </a:r>
            <a:r>
              <a:rPr lang="zh-CN" altLang="en-US" dirty="0"/>
              <a:t>中不仅仅需要对寄存器的</a:t>
            </a:r>
            <a:r>
              <a:rPr lang="en-US" altLang="zh-CN" dirty="0"/>
              <a:t>tag</a:t>
            </a:r>
            <a:r>
              <a:rPr lang="zh-CN" altLang="en-US" dirty="0"/>
              <a:t>进行更新，也需要的内存进行更新，其具体取决于</a:t>
            </a:r>
            <a:r>
              <a:rPr lang="en-US" altLang="zh-CN" dirty="0"/>
              <a:t>micro-architectural state </a:t>
            </a:r>
            <a:r>
              <a:rPr lang="zh-CN" altLang="en-US" dirty="0"/>
              <a:t>的变化是否会被其它的</a:t>
            </a:r>
            <a:r>
              <a:rPr lang="en-US" altLang="zh-CN" dirty="0"/>
              <a:t>domain </a:t>
            </a:r>
            <a:r>
              <a:rPr lang="zh-CN" altLang="en-US" dirty="0"/>
              <a:t>观察到（从而攻击到）。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0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为了更加清晰的描述我们的检测机制，我们给出了一个</a:t>
            </a:r>
            <a:r>
              <a:rPr lang="en-US" altLang="zh-CN" dirty="0"/>
              <a:t>example</a:t>
            </a:r>
            <a:r>
              <a:rPr lang="zh-CN" altLang="en-US" dirty="0"/>
              <a:t>。左图给出了对于右图资源的检测情况下，通过设置 </a:t>
            </a:r>
            <a:r>
              <a:rPr lang="en-US" altLang="zh-CN" dirty="0"/>
              <a:t>domain tag</a:t>
            </a:r>
            <a:r>
              <a:rPr lang="zh-CN" altLang="en-US" dirty="0"/>
              <a:t> 来 检测到 </a:t>
            </a:r>
            <a:r>
              <a:rPr lang="en-US" altLang="zh-CN" dirty="0"/>
              <a:t>cyclic interference </a:t>
            </a:r>
            <a:r>
              <a:rPr lang="zh-CN" altLang="en-US" dirty="0"/>
              <a:t>的方式。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7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介绍了 </a:t>
            </a:r>
            <a:r>
              <a:rPr lang="en-US" altLang="zh-CN" dirty="0"/>
              <a:t>cyclic inference </a:t>
            </a:r>
            <a:r>
              <a:rPr lang="zh-CN" altLang="en-US" dirty="0"/>
              <a:t>的检测思路之后，我们接下来介绍整体的架构设计，以及如何实现相应的内容。</a:t>
            </a:r>
            <a:endParaRPr lang="en-US" altLang="zh-CN" dirty="0"/>
          </a:p>
          <a:p>
            <a:r>
              <a:rPr lang="zh-CN" altLang="en-US" dirty="0"/>
              <a:t>左图展示了</a:t>
            </a:r>
            <a:r>
              <a:rPr lang="en-US" altLang="zh-CN" dirty="0"/>
              <a:t>cyclone </a:t>
            </a:r>
            <a:r>
              <a:rPr lang="zh-CN" altLang="en-US" dirty="0"/>
              <a:t>的基本架构图，可以看到，在传统的架构之中，添加了很多</a:t>
            </a:r>
            <a:r>
              <a:rPr lang="en-US" altLang="zh-CN" dirty="0"/>
              <a:t>detector,</a:t>
            </a:r>
            <a:r>
              <a:rPr lang="zh-CN" altLang="en-US" dirty="0"/>
              <a:t>在 </a:t>
            </a:r>
            <a:r>
              <a:rPr lang="en-US" altLang="zh-CN" dirty="0"/>
              <a:t>interconnect </a:t>
            </a:r>
            <a:r>
              <a:rPr lang="zh-CN" altLang="en-US" dirty="0"/>
              <a:t>中添加 </a:t>
            </a:r>
            <a:r>
              <a:rPr lang="en-US" altLang="zh-CN" dirty="0"/>
              <a:t>global detector</a:t>
            </a:r>
            <a:r>
              <a:rPr lang="zh-CN" altLang="en-US" dirty="0"/>
              <a:t>，并在各级</a:t>
            </a:r>
            <a:r>
              <a:rPr lang="en-US" altLang="zh-CN" dirty="0"/>
              <a:t>cache </a:t>
            </a:r>
            <a:r>
              <a:rPr lang="zh-CN" altLang="en-US" dirty="0"/>
              <a:t>中使用</a:t>
            </a:r>
            <a:r>
              <a:rPr lang="en-US" altLang="zh-CN" dirty="0"/>
              <a:t>local detector.  </a:t>
            </a:r>
            <a:r>
              <a:rPr lang="zh-CN" altLang="en-US" dirty="0"/>
              <a:t>除此之外，使用</a:t>
            </a:r>
            <a:r>
              <a:rPr lang="en-US" altLang="zh-CN" dirty="0"/>
              <a:t>tags </a:t>
            </a:r>
            <a:r>
              <a:rPr lang="zh-CN" altLang="en-US" dirty="0"/>
              <a:t>来为对应的内存和 寄存器单元分配</a:t>
            </a:r>
            <a:r>
              <a:rPr lang="en-US" altLang="zh-CN" dirty="0"/>
              <a:t>tags</a:t>
            </a:r>
            <a:r>
              <a:rPr lang="zh-CN" altLang="en-US" dirty="0"/>
              <a:t>，从而实现对应的</a:t>
            </a:r>
            <a:r>
              <a:rPr lang="en-US" altLang="zh-CN" dirty="0"/>
              <a:t>tracking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除了架构的设计，在软件支持方面，</a:t>
            </a:r>
            <a:r>
              <a:rPr lang="en-US" altLang="zh-CN" dirty="0"/>
              <a:t>cyclone </a:t>
            </a:r>
            <a:r>
              <a:rPr lang="zh-CN" altLang="en-US" dirty="0"/>
              <a:t>支持了一个</a:t>
            </a:r>
            <a:r>
              <a:rPr lang="en-US" altLang="zh-CN" dirty="0"/>
              <a:t>declassification </a:t>
            </a:r>
            <a:r>
              <a:rPr lang="zh-CN" altLang="en-US" dirty="0"/>
              <a:t>操作，来保证并非所有的</a:t>
            </a:r>
            <a:r>
              <a:rPr lang="en-US" altLang="zh-CN" dirty="0"/>
              <a:t>kernel </a:t>
            </a:r>
            <a:r>
              <a:rPr lang="zh-CN" altLang="en-US" dirty="0"/>
              <a:t>都需要被标记为 </a:t>
            </a:r>
            <a:r>
              <a:rPr lang="en-US" altLang="zh-CN" dirty="0"/>
              <a:t>classified. </a:t>
            </a:r>
            <a:r>
              <a:rPr lang="zh-CN" altLang="en-US" dirty="0"/>
              <a:t>具体而言，在一下场景中，会</a:t>
            </a:r>
            <a:r>
              <a:rPr lang="en-US" altLang="zh-CN" dirty="0"/>
              <a:t>declassify kernel </a:t>
            </a:r>
            <a:r>
              <a:rPr lang="zh-CN" altLang="en-US" dirty="0"/>
              <a:t>操作</a:t>
            </a:r>
            <a:r>
              <a:rPr lang="en-US" altLang="zh-CN" dirty="0">
                <a:sym typeface="Wingdings" panose="05000000000000000000" pitchFamily="2" charset="2"/>
              </a:rPr>
              <a:t> : (1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process creation 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fork</a:t>
            </a:r>
            <a:r>
              <a:rPr lang="zh-CN" altLang="en-US" dirty="0">
                <a:sym typeface="Wingdings" panose="05000000000000000000" pitchFamily="2" charset="2"/>
              </a:rPr>
              <a:t>） </a:t>
            </a:r>
            <a:r>
              <a:rPr lang="en-US" altLang="zh-CN" dirty="0">
                <a:sym typeface="Wingdings" panose="05000000000000000000" pitchFamily="2" charset="2"/>
              </a:rPr>
              <a:t>(2)  memory management </a:t>
            </a:r>
            <a:r>
              <a:rPr lang="zh-CN" altLang="en-US" dirty="0">
                <a:sym typeface="Wingdings" panose="05000000000000000000" pitchFamily="2" charset="2"/>
              </a:rPr>
              <a:t>和 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 </a:t>
            </a:r>
            <a:r>
              <a:rPr lang="en-US" altLang="zh-CN" dirty="0" err="1">
                <a:sym typeface="Wingdings" panose="05000000000000000000" pitchFamily="2" charset="2"/>
              </a:rPr>
              <a:t>syscall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4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Bucketing </a:t>
            </a:r>
            <a:r>
              <a:rPr lang="zh-CN" altLang="en-US" dirty="0"/>
              <a:t>会将 </a:t>
            </a:r>
            <a:r>
              <a:rPr lang="en-US" altLang="zh-CN" dirty="0"/>
              <a:t>cache line </a:t>
            </a:r>
            <a:r>
              <a:rPr lang="zh-CN" altLang="en-US" dirty="0"/>
              <a:t>的每行映射到对应的</a:t>
            </a:r>
            <a:r>
              <a:rPr lang="en-US" altLang="zh-CN" dirty="0"/>
              <a:t>counter </a:t>
            </a:r>
            <a:r>
              <a:rPr lang="zh-CN" altLang="en-US" dirty="0"/>
              <a:t>中，当发生</a:t>
            </a:r>
            <a:r>
              <a:rPr lang="en-US" altLang="zh-CN" dirty="0"/>
              <a:t>cyclic interference</a:t>
            </a:r>
            <a:r>
              <a:rPr lang="zh-CN" altLang="en-US" dirty="0"/>
              <a:t>时，使用</a:t>
            </a:r>
            <a:r>
              <a:rPr lang="en-US" altLang="zh-CN" dirty="0"/>
              <a:t>hash </a:t>
            </a:r>
            <a:r>
              <a:rPr lang="zh-CN" altLang="en-US" dirty="0"/>
              <a:t>函数将地址映射到</a:t>
            </a:r>
            <a:r>
              <a:rPr lang="en-US" altLang="zh-CN" dirty="0"/>
              <a:t>bucket</a:t>
            </a:r>
            <a:r>
              <a:rPr lang="zh-CN" altLang="en-US" dirty="0"/>
              <a:t>中，并增加其</a:t>
            </a:r>
            <a:r>
              <a:rPr lang="en-US" altLang="zh-CN" dirty="0"/>
              <a:t>counter </a:t>
            </a:r>
            <a:r>
              <a:rPr lang="zh-CN" altLang="en-US" dirty="0"/>
              <a:t>数。</a:t>
            </a:r>
            <a:r>
              <a:rPr lang="en-US" altLang="zh-CN" dirty="0"/>
              <a:t>LD</a:t>
            </a:r>
            <a:r>
              <a:rPr lang="zh-CN" altLang="en-US" dirty="0"/>
              <a:t>函数通过记录</a:t>
            </a:r>
            <a:r>
              <a:rPr lang="en-US" altLang="zh-CN" dirty="0"/>
              <a:t>event counters </a:t>
            </a:r>
            <a:r>
              <a:rPr lang="zh-CN" altLang="en-US" dirty="0"/>
              <a:t>中的样本，并根据</a:t>
            </a:r>
            <a:r>
              <a:rPr lang="en-US" altLang="zh-CN" dirty="0"/>
              <a:t>interval counter </a:t>
            </a:r>
            <a:r>
              <a:rPr lang="zh-CN" altLang="en-US" dirty="0"/>
              <a:t>将其保存在</a:t>
            </a:r>
            <a:r>
              <a:rPr lang="en-US" altLang="zh-CN" dirty="0"/>
              <a:t>event histories</a:t>
            </a:r>
            <a:r>
              <a:rPr lang="zh-CN" altLang="en-US" dirty="0"/>
              <a:t>中，当样本数目超过了</a:t>
            </a:r>
            <a:r>
              <a:rPr lang="en-US" altLang="zh-CN" dirty="0"/>
              <a:t>threshold</a:t>
            </a:r>
            <a:r>
              <a:rPr lang="zh-CN" altLang="en-US" dirty="0"/>
              <a:t>，就会发出</a:t>
            </a:r>
            <a:r>
              <a:rPr lang="en-US" altLang="zh-CN" dirty="0"/>
              <a:t>alert</a:t>
            </a:r>
            <a:r>
              <a:rPr lang="zh-CN" altLang="en-US" dirty="0"/>
              <a:t>，并将记录的样本发送给</a:t>
            </a:r>
            <a:r>
              <a:rPr lang="en-US" altLang="zh-CN" dirty="0"/>
              <a:t>GD</a:t>
            </a:r>
            <a:r>
              <a:rPr lang="zh-CN" altLang="en-US" dirty="0"/>
              <a:t>。本文中的</a:t>
            </a:r>
            <a:r>
              <a:rPr lang="en-US" altLang="zh-CN" dirty="0"/>
              <a:t>GD</a:t>
            </a:r>
            <a:r>
              <a:rPr lang="zh-CN" altLang="en-US" dirty="0"/>
              <a:t>使用了</a:t>
            </a:r>
            <a:r>
              <a:rPr lang="en-US" altLang="zh-CN" dirty="0"/>
              <a:t>SVM </a:t>
            </a:r>
            <a:r>
              <a:rPr lang="zh-CN" altLang="en-US" dirty="0"/>
              <a:t>来做单分类。对于</a:t>
            </a:r>
            <a:r>
              <a:rPr lang="en-US" altLang="zh-CN" dirty="0"/>
              <a:t>interval </a:t>
            </a:r>
            <a:r>
              <a:rPr lang="zh-CN" altLang="en-US" dirty="0"/>
              <a:t>和 </a:t>
            </a:r>
            <a:r>
              <a:rPr lang="en-US" altLang="zh-CN" dirty="0"/>
              <a:t>threshold </a:t>
            </a:r>
            <a:r>
              <a:rPr lang="zh-CN" altLang="en-US" dirty="0"/>
              <a:t>值的设置，在后面的实验中有相应的评估。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59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如果前文没有提到的话，可以讲一下第六部分的意义（这个部分对工作说明有什么作用）</a:t>
            </a:r>
            <a:endParaRPr lang="en-US" altLang="zh-CN" dirty="0"/>
          </a:p>
          <a:p>
            <a:r>
              <a:rPr lang="en-US" altLang="zh-CN" dirty="0"/>
              <a:t>4.4</a:t>
            </a:r>
            <a:r>
              <a:rPr lang="zh-CN" altLang="en-US" dirty="0"/>
              <a:t>提到的挑战有一个是推测执行，传统的</a:t>
            </a:r>
            <a:r>
              <a:rPr lang="en-US" altLang="zh-CN" dirty="0"/>
              <a:t>MMU</a:t>
            </a:r>
            <a:r>
              <a:rPr lang="zh-CN" altLang="en-US" dirty="0"/>
              <a:t>权限检查无法保证机密性，因此需要对推测执行进行追踪。</a:t>
            </a:r>
            <a:endParaRPr lang="en-US" altLang="zh-CN" dirty="0"/>
          </a:p>
          <a:p>
            <a:r>
              <a:rPr lang="zh-CN" altLang="en-US" dirty="0"/>
              <a:t>熔断及幽灵漏洞是窃取加密信息的一个非常流行且有效的方式，论文的这一部分强调了 本文方法对于当前流行攻击方法的检测，展现了本文方法的应用价值（？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77E9-A29B-4DEF-AA80-CC0FB1742F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9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61DF1-2ECB-E4A2-95E3-1655481E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48C31-5EA2-624D-8FFA-079BD4B8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E8AB4-70C2-76CA-9AAE-F72AC98F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0C558-03B7-753A-9880-7856259C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BC200-5AD2-797E-8ED7-699E1C66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DE5A25-24FD-0643-822C-1E9CC1A47C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B6E65-B04F-5162-A03A-87478DDA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6EAD5-479A-7BDA-0AD5-8C741981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EAB59-DE94-8183-41C2-8D342D4C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048F9-6875-E36C-91A2-2120ADF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4E1F7-DF70-7F70-D1C1-A0DE6D0C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0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CDA203-57ED-D30F-2CEF-3A238EE85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CD98A-3070-AA7A-D847-60AD6A81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B4B89-BA55-5170-610A-22FACA1D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3DCA7-4F79-2308-A8B9-87B77AF8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33ED3-2CB4-F4C6-D947-25F2FBF3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4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77" y="80985"/>
            <a:ext cx="10767132" cy="773780"/>
          </a:xfrm>
          <a:prstGeom prst="rect">
            <a:avLst/>
          </a:prstGeom>
          <a:ln w="12700" cmpd="sng">
            <a:noFill/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3600" b="1" baseline="0">
                <a:latin typeface="Times New Roman" panose="02020603050405020304" pitchFamily="18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B2B5BA-322E-4D0C-87FF-93FF9BD52B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4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A8969F9-A12B-4C1B-89FC-94B492050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0481" y="3680770"/>
            <a:ext cx="5311038" cy="549890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AE283C-B9BB-40D7-9952-F5918EDBD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67B7E-BE70-6DE9-0B24-F070E06E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B1775-891A-B6F1-48F1-68CA7809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1A2B2-318D-9E59-5002-BAE81A60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F75B0-52CF-D0D0-9597-51FE8364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0B3B7-85FB-99BB-4E08-89AA2C71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0A3B92-0BEE-BC47-8940-005A093AA3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9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D7686-7F60-6EA8-F864-F9D81A31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25792-070C-5570-8264-ED35A448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5566F-23AF-7141-A01C-BF65223D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4DDD1-7F39-0DEF-ED95-34A50D21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570CC-1573-578A-B66A-CC8896A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689C83-4776-F34D-BC57-E5098CF3F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A719F-8969-72C7-7775-A9241CDE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36BCB-5A37-7CA4-4762-0D9943F54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1F838-D068-C557-39EB-A4082D0D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68C0D-C3F2-EEBD-40E0-454A19E0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9234A-1C2F-12C7-E031-A888445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33671-E37C-4768-D38E-D0BAC6F9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A7A325-1DCB-5949-B914-B8D058CB71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A5F61-CE66-6EF2-A13F-9B39F26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51F2C-F07F-D253-4FED-D1EF030C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3F5978-3281-607C-7E90-1CF2DFB6E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984B8-9E68-FD0E-E51D-E03895A3A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C9225-F7C1-9DDF-F572-C828F3096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FC9368-7DC8-FE16-F531-59464B7C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EC8BF3-1845-2957-D4E5-0BF766D4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1ED74B-8509-D227-E32A-7D266C3C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09E95E-145F-C94B-B331-D02DCBDF5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6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8A4F-4B6A-88E5-5594-C26D91EF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662F6E-B4A3-E3C6-52EB-2312211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00875-7E97-5307-1822-4579E8D9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BC942D-F525-088D-D607-9DB3BC7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D5C400-AEB4-9D4A-A527-1BE39902F1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7BE51-E75E-94FA-41ED-251FA085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402A73-E753-145C-ED56-CA80A543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D7114-8288-C532-33EF-92B1227E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7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125AD-66A2-65D8-FE75-A9CA8FBA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56B0-25FA-7801-7526-9E46B23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8C19E-49F4-596F-4C76-5B5D49A0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AC240-109A-75F3-3DDE-E4B08E04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51FCB-06D0-B648-09FB-F5228266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23AE0-745E-17C6-1FE6-60E4CD75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145D-8CFA-2F6C-FE5D-8DAFBF41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C03472-17F3-0ED1-9344-F282FF517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8E1E7-AFA9-94AF-5A65-B42BD2FC6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1B2AF-C036-BE0A-22C3-167160FE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3AD92-A473-2D0E-2AFF-48860C1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5AC55-2430-3DF5-B3E1-FBAC67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1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49146-1995-C101-AE81-69B26657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2F7BF-A835-B3FE-D6EA-5FC2D9F8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BEE80-33E9-D084-B304-D37326908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D39E-A2DD-415D-8FA8-9E1B9BE1507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6DF81-B165-E433-111D-AFA883B1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4E57A-7D8A-C29C-17DD-DC9D5E4FD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6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6694F9-DE72-4D07-A530-D70B4DE5CB8F}"/>
              </a:ext>
            </a:extLst>
          </p:cNvPr>
          <p:cNvSpPr/>
          <p:nvPr/>
        </p:nvSpPr>
        <p:spPr>
          <a:xfrm>
            <a:off x="0" y="1971167"/>
            <a:ext cx="12192001" cy="319314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>
                  <a:alpha val="70000"/>
                </a:schemeClr>
              </a:gs>
              <a:gs pos="50000">
                <a:schemeClr val="bg1"/>
              </a:gs>
              <a:gs pos="7000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DE036-5CEB-4CC3-BD3F-A0286B99F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695" y="2028459"/>
            <a:ext cx="11507379" cy="1539280"/>
          </a:xfrm>
        </p:spPr>
        <p:txBody>
          <a:bodyPr>
            <a:normAutofit/>
          </a:bodyPr>
          <a:lstStyle/>
          <a:p>
            <a:r>
              <a:rPr lang="en-US" altLang="zh-CN" sz="320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Cyclone: Detecting Contention-Based Cache Information Leaks</a:t>
            </a:r>
          </a:p>
          <a:p>
            <a:r>
              <a:rPr lang="en-US" altLang="zh-CN" sz="320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Cyclic Interference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F1FCF-C80E-444E-AC6C-DD84C40D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3113" y="3781998"/>
            <a:ext cx="7025771" cy="524004"/>
          </a:xfrm>
        </p:spPr>
        <p:txBody>
          <a:bodyPr>
            <a:normAutofit/>
          </a:bodyPr>
          <a:lstStyle/>
          <a:p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任思瑜 刘菁华 李滢 兰一冰 刘炼 王继铭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形 8" descr="日历">
            <a:extLst>
              <a:ext uri="{FF2B5EF4-FFF2-40B4-BE49-F238E27FC236}">
                <a16:creationId xmlns:a16="http://schemas.microsoft.com/office/drawing/2014/main" id="{447CE7B3-0FA1-4080-BB4D-F36CBBA57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1541" y="4293121"/>
            <a:ext cx="524003" cy="524003"/>
          </a:xfrm>
          <a:prstGeom prst="rect">
            <a:avLst/>
          </a:prstGeom>
        </p:spPr>
      </p:pic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25235290-49A3-4D30-95C1-FB9E2656E4F1}"/>
              </a:ext>
            </a:extLst>
          </p:cNvPr>
          <p:cNvSpPr txBox="1">
            <a:spLocks/>
          </p:cNvSpPr>
          <p:nvPr/>
        </p:nvSpPr>
        <p:spPr>
          <a:xfrm>
            <a:off x="5270655" y="4431988"/>
            <a:ext cx="2321690" cy="385136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6362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CA13535-BA45-5A8F-DB06-3854E6C1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45" y="1996165"/>
            <a:ext cx="9806109" cy="41499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61021E-256D-07C6-5A3C-4EE75E4232E4}"/>
              </a:ext>
            </a:extLst>
          </p:cNvPr>
          <p:cNvSpPr txBox="1"/>
          <p:nvPr/>
        </p:nvSpPr>
        <p:spPr>
          <a:xfrm>
            <a:off x="176673" y="854765"/>
            <a:ext cx="11602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LD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将存储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security domains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并且追踪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cyclic interference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 每个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LD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都有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counters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，会随着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cyclic interference events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增加。而其中的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interval counter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counter reset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之前需要经过多少个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，并根据设置，发送到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会决定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中的探测到的内容是否是攻击模式，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中包含了一个分类器。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是可编程模块，可以使用一些经典的分类器模型（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SVM,CNN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等）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335753-9D7F-755C-CBA6-66A0CC8B0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Detector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4F6710-1E57-40A7-8F3C-4F51F92B28C5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215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FDF30-1B4B-7C77-BC43-5D57E4D9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2133601"/>
            <a:ext cx="10972799" cy="1409700"/>
          </a:xfrm>
        </p:spPr>
        <p:txBody>
          <a:bodyPr>
            <a:normAutofit/>
          </a:bodyPr>
          <a:lstStyle/>
          <a:p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nterference in Advanced 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ttacks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34CB7-27BC-FA99-F103-C2B8A43A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4141788"/>
            <a:ext cx="7216775" cy="896937"/>
          </a:xfrm>
        </p:spPr>
        <p:txBody>
          <a:bodyPr>
            <a:norm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Spectre &amp; Meltdown &amp; SpectreBenign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5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CAE18-EBBF-F0BF-7AD5-04B52E88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76200"/>
            <a:ext cx="10515600" cy="692150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Spectre &amp; Meltdown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1E72D-ADE3-1896-8F52-FF062DCA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640438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幽灵漏洞（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Spectre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预测执行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Speculative Prediction</a:t>
            </a:r>
            <a:r>
              <a:rPr lang="en-US" altLang="zh-CN" b="0" i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0" i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b="0" i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根据当前掌握的信息预测某个条件判断的结果，然后选择对应的分支提前执行</a:t>
            </a:r>
            <a:endParaRPr lang="en-US" altLang="zh-CN" b="0" i="0" dirty="0">
              <a:solidFill>
                <a:srgbClr val="12121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发现分支预测错误时会丢弃分支执行的结果，恢复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的状态，但是不会恢复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 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的状态，利用这一点可以突破进程间的访问限制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熔断漏洞（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Meltdown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乱序执行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Out-of-Order Execution</a:t>
            </a:r>
            <a:r>
              <a:rPr lang="en-US" altLang="zh-CN" b="0" i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0" i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b="0" i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并不是严格按照指令的顺序串行执行，而是根据相关性对指令进行分组并行执行，最后汇总处理各组指令执行的结果</a:t>
            </a:r>
            <a:endParaRPr lang="en-US" altLang="zh-CN" b="0" i="0" dirty="0">
              <a:solidFill>
                <a:srgbClr val="12121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乱序执行指令后安全检查时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发现访问违例，会丢弃当前执行的所有结果，恢复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状态到乱序执行之前的状态，但是并不会恢复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 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的状态</a:t>
            </a:r>
            <a:endParaRPr lang="en-US" altLang="zh-CN" b="0" i="0" dirty="0">
              <a:solidFill>
                <a:srgbClr val="12121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269098-79F7-41AF-9ADC-6710C0706814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4448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215D-5953-E5C3-B6E7-7780210A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83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Cyclic Interference in Spectre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5A2D2-F028-BA49-B0E7-B551608D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958056"/>
            <a:ext cx="10515600" cy="334724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Evict + Reload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缓存侧信道攻击，偷取两个秘密字节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0x80,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0x64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攻击者驱逐所有共享缓存行，给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一个恶意输入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受害者错误预测分支并执行，把秘密字节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0x80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加载到共享缓存行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攻击者用每个值扫描共享内存区，当加载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0x80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时命中缓存，偷取该信息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攻击者驱逐所有共享缓存行，给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一个恶意输入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x’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T5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，把秘密字节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0x64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加载到共享缓存行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T6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，偷取该信息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704EBBF-420B-472E-862A-1C0CE009D432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B619203-02CC-44F0-AD13-78135B5FAB16}"/>
              </a:ext>
            </a:extLst>
          </p:cNvPr>
          <p:cNvSpPr txBox="1"/>
          <p:nvPr/>
        </p:nvSpPr>
        <p:spPr>
          <a:xfrm>
            <a:off x="1841770" y="4812251"/>
            <a:ext cx="760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0x64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line: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T3: (X, X,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 =&gt; T5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(b, X,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a) =&gt; T6(a, b,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b)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9C5EA7-D6AE-B544-B4F9-BDBD4F8D4D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0"/>
          <a:stretch/>
        </p:blipFill>
        <p:spPr>
          <a:xfrm>
            <a:off x="9445870" y="2758073"/>
            <a:ext cx="2408966" cy="3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A5D7E-4D75-5BB7-666D-6B0634C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321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Cyclic Interference in Meltdown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547F0-3E02-8104-D6A9-A5D7A258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44" y="1253331"/>
            <a:ext cx="10805809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Flush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Reload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Flush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Access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Reload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阶段都由攻击者完成，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攻击者为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domain 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，内核为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domain 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b&gt;a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Access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阶段：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第一次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load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：将内核数据加载到寄存器中，根据传播规则，寄存器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第二次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load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：利用乱序执行将目标内核地址加载到缓存，根据传播规则，缓存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构成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{a-b-a}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E23730-AEA7-4229-A99C-546B3371EAF9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6572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4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2520-910C-940F-35BA-737CC831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933"/>
            <a:ext cx="10515600" cy="844550"/>
          </a:xfrm>
        </p:spPr>
        <p:txBody>
          <a:bodyPr/>
          <a:lstStyle/>
          <a:p>
            <a:r>
              <a:rPr lang="en-US" altLang="zh-CN" sz="36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SpectreBenign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CD4E8-6F2B-0FD1-EE1B-42E01035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08" y="979333"/>
            <a:ext cx="10515600" cy="57710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Interference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存在，但是构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不成环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49F581-0F82-41E3-AD1B-08B4C5787E6B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323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75EA591-0924-477F-A529-0EFB3279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33" y="1556440"/>
            <a:ext cx="7028639" cy="40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2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1EC758C-9B7C-284D-B3F6-22C0C417845F}"/>
              </a:ext>
            </a:extLst>
          </p:cNvPr>
          <p:cNvSpPr txBox="1"/>
          <p:nvPr/>
        </p:nvSpPr>
        <p:spPr>
          <a:xfrm>
            <a:off x="1207911" y="1207911"/>
            <a:ext cx="9391665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False Positives Stress Test</a:t>
            </a:r>
            <a:endParaRPr kumimoji="1"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同时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运行几种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正常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L2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缓存中观察到了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超过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8000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万个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万个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检测到少于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cyclic interference</a:t>
            </a:r>
          </a:p>
          <a:p>
            <a:pPr lvl="1">
              <a:lnSpc>
                <a:spcPct val="150000"/>
              </a:lnSpc>
            </a:pPr>
            <a:endParaRPr kumimoji="1"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B8BD3A95-A375-452F-AC9F-F211802F170A}"/>
              </a:ext>
            </a:extLst>
          </p:cNvPr>
          <p:cNvSpPr txBox="1">
            <a:spLocks/>
          </p:cNvSpPr>
          <p:nvPr/>
        </p:nvSpPr>
        <p:spPr>
          <a:xfrm>
            <a:off x="106277" y="80985"/>
            <a:ext cx="10767132" cy="773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554BCB-48FC-410A-AE28-3894AE491933}"/>
              </a:ext>
            </a:extLst>
          </p:cNvPr>
          <p:cNvCxnSpPr/>
          <p:nvPr/>
        </p:nvCxnSpPr>
        <p:spPr>
          <a:xfrm>
            <a:off x="0" y="711890"/>
            <a:ext cx="24845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B2FE148-61EC-4E32-B52C-6F522892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39" y="2625169"/>
            <a:ext cx="8466309" cy="26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1EC758C-9B7C-284D-B3F6-22C0C417845F}"/>
              </a:ext>
            </a:extLst>
          </p:cNvPr>
          <p:cNvSpPr txBox="1"/>
          <p:nvPr/>
        </p:nvSpPr>
        <p:spPr>
          <a:xfrm>
            <a:off x="915021" y="1056481"/>
            <a:ext cx="10361957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隐私敏感应用中的信息泄露</a:t>
            </a:r>
            <a:endParaRPr kumimoji="1"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LLC Prime+Probe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嵌入了三个应用程序：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LibSVM, Medical DB, Face Detection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0999D-7406-4701-B9AD-CA2CA5F79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77" y="80985"/>
            <a:ext cx="10767132" cy="773780"/>
          </a:xfrm>
        </p:spPr>
        <p:txBody>
          <a:bodyPr/>
          <a:lstStyle/>
          <a:p>
            <a:r>
              <a:rPr lang="en-US" altLang="zh-CN"/>
              <a:t>Evaluation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77088BD-32DB-4C1E-BBDC-3666B581F319}"/>
              </a:ext>
            </a:extLst>
          </p:cNvPr>
          <p:cNvCxnSpPr/>
          <p:nvPr/>
        </p:nvCxnSpPr>
        <p:spPr>
          <a:xfrm>
            <a:off x="0" y="711890"/>
            <a:ext cx="24845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C1CAC84-DEC9-4801-B8D1-CECD0A2C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2209468"/>
            <a:ext cx="11163300" cy="27336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C00620-C631-4AD8-8CF2-6D930923CAAF}"/>
              </a:ext>
            </a:extLst>
          </p:cNvPr>
          <p:cNvSpPr/>
          <p:nvPr/>
        </p:nvSpPr>
        <p:spPr>
          <a:xfrm>
            <a:off x="10719881" y="3540868"/>
            <a:ext cx="787940" cy="379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4136AE-0EDF-40EE-BA80-BD8A4DA7A376}"/>
              </a:ext>
            </a:extLst>
          </p:cNvPr>
          <p:cNvSpPr/>
          <p:nvPr/>
        </p:nvSpPr>
        <p:spPr>
          <a:xfrm>
            <a:off x="9074325" y="4513634"/>
            <a:ext cx="684178" cy="314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2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1EC758C-9B7C-284D-B3F6-22C0C417845F}"/>
              </a:ext>
            </a:extLst>
          </p:cNvPr>
          <p:cNvSpPr txBox="1"/>
          <p:nvPr/>
        </p:nvSpPr>
        <p:spPr>
          <a:xfrm>
            <a:off x="1068043" y="976300"/>
            <a:ext cx="9391665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用细粒度隔离的沙箱中的远程攻击 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使用具有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个不同的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正常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网站、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一个包含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Spectre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攻击脚本的网站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SpectreBenign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PhantomJS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评估 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0999D-7406-4701-B9AD-CA2CA5F79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77" y="80985"/>
            <a:ext cx="10767132" cy="773780"/>
          </a:xfrm>
        </p:spPr>
        <p:txBody>
          <a:bodyPr/>
          <a:lstStyle/>
          <a:p>
            <a:r>
              <a:rPr lang="en-US" altLang="zh-CN"/>
              <a:t>Evaluation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77088BD-32DB-4C1E-BBDC-3666B581F319}"/>
              </a:ext>
            </a:extLst>
          </p:cNvPr>
          <p:cNvCxnSpPr/>
          <p:nvPr/>
        </p:nvCxnSpPr>
        <p:spPr>
          <a:xfrm>
            <a:off x="0" y="711890"/>
            <a:ext cx="24845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A058A75-BD9C-42BD-A3F5-A8C79620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37" y="2250175"/>
            <a:ext cx="7813644" cy="36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1EC758C-9B7C-284D-B3F6-22C0C417845F}"/>
              </a:ext>
            </a:extLst>
          </p:cNvPr>
          <p:cNvSpPr txBox="1"/>
          <p:nvPr/>
        </p:nvSpPr>
        <p:spPr>
          <a:xfrm>
            <a:off x="794010" y="854765"/>
            <a:ext cx="9391665" cy="511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性能评估</a:t>
            </a:r>
            <a:endParaRPr kumimoji="1"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Spec2017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来评估程序正常运行时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Cyclone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的性能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update&amp;transact memory domain</a:t>
            </a:r>
            <a:r>
              <a:rPr lang="zh-CN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ids in DRAM (2.4% IPC)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Context-switching domain-id control register (&lt;0.001 IPC)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 Overheads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8-bit domain-ids, 32-bits per cache line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6.25% of the total cache data-store (1.2% IPC)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DRAM Overheads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1.5% of the total size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Detector</a:t>
            </a:r>
            <a:endParaRPr kumimoji="1"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kumimoji="1" lang="en-US" altLang="zh-CN" sz="2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0999D-7406-4701-B9AD-CA2CA5F79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77" y="80985"/>
            <a:ext cx="10767132" cy="773780"/>
          </a:xfrm>
        </p:spPr>
        <p:txBody>
          <a:bodyPr/>
          <a:lstStyle/>
          <a:p>
            <a:r>
              <a:rPr lang="en-US" altLang="zh-CN"/>
              <a:t>Evaluation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77088BD-32DB-4C1E-BBDC-3666B581F319}"/>
              </a:ext>
            </a:extLst>
          </p:cNvPr>
          <p:cNvCxnSpPr/>
          <p:nvPr/>
        </p:nvCxnSpPr>
        <p:spPr>
          <a:xfrm>
            <a:off x="0" y="711890"/>
            <a:ext cx="24845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74F6667-CCC3-4025-8821-C3C7144E5F17}"/>
              </a:ext>
            </a:extLst>
          </p:cNvPr>
          <p:cNvSpPr/>
          <p:nvPr/>
        </p:nvSpPr>
        <p:spPr>
          <a:xfrm>
            <a:off x="3016799" y="4263482"/>
            <a:ext cx="5924550" cy="21801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F5BE4-4809-1E43-8FDC-E029FC186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374" y="111807"/>
            <a:ext cx="9391666" cy="689578"/>
          </a:xfrm>
        </p:spPr>
        <p:txBody>
          <a:bodyPr/>
          <a:lstStyle/>
          <a:p>
            <a:r>
              <a:rPr lang="en-US" altLang="zh-CN"/>
              <a:t>Isolation : Coarse- vs. Fine-Grained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51137" y="828042"/>
            <a:ext cx="9391665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粗粒度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的隔离将安全域置于分散的地址空间，典型的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MMU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细粒度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隔离，多个安全域在同一线程生存期内，处于同一虚拟地址空间，他们采用了安全语言，利用诸如动态绑定等手段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保证安全性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E64CC0-A03E-4132-AF71-AB1AAC6336BD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7381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53B2B99-E6C4-4ED3-8B62-F5F3F23C1DC4}"/>
              </a:ext>
            </a:extLst>
          </p:cNvPr>
          <p:cNvSpPr txBox="1"/>
          <p:nvPr/>
        </p:nvSpPr>
        <p:spPr>
          <a:xfrm>
            <a:off x="4843207" y="4965973"/>
            <a:ext cx="249286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Security Domain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1E0945-DBF5-470C-8857-0C788CDB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4" y="2891992"/>
            <a:ext cx="4634176" cy="10740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19B274-F687-41D9-B54F-C3C013B14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485"/>
          <a:stretch/>
        </p:blipFill>
        <p:spPr>
          <a:xfrm>
            <a:off x="5979074" y="2201870"/>
            <a:ext cx="5410088" cy="16893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A6AEE2-A10D-40A9-A4B0-7A752E04C714}"/>
              </a:ext>
            </a:extLst>
          </p:cNvPr>
          <p:cNvSpPr txBox="1"/>
          <p:nvPr/>
        </p:nvSpPr>
        <p:spPr>
          <a:xfrm>
            <a:off x="3795457" y="5360970"/>
            <a:ext cx="125279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process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3D6A8A-7E81-453A-A968-B337F150FA2D}"/>
              </a:ext>
            </a:extLst>
          </p:cNvPr>
          <p:cNvSpPr txBox="1"/>
          <p:nvPr/>
        </p:nvSpPr>
        <p:spPr>
          <a:xfrm>
            <a:off x="6148388" y="4386005"/>
            <a:ext cx="84641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EA2E45-087C-4F46-98BD-6C07913B2B2A}"/>
              </a:ext>
            </a:extLst>
          </p:cNvPr>
          <p:cNvSpPr txBox="1"/>
          <p:nvPr/>
        </p:nvSpPr>
        <p:spPr>
          <a:xfrm>
            <a:off x="5979074" y="5610459"/>
            <a:ext cx="113626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origin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3C68D5-E2F6-4739-A885-BB047F1911A9}"/>
              </a:ext>
            </a:extLst>
          </p:cNvPr>
          <p:cNvSpPr txBox="1"/>
          <p:nvPr/>
        </p:nvSpPr>
        <p:spPr>
          <a:xfrm>
            <a:off x="4420001" y="4386006"/>
            <a:ext cx="84641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core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0E02D-1B56-4D01-90BE-BD4A485B0BA3}"/>
              </a:ext>
            </a:extLst>
          </p:cNvPr>
          <p:cNvSpPr txBox="1"/>
          <p:nvPr/>
        </p:nvSpPr>
        <p:spPr>
          <a:xfrm>
            <a:off x="7547851" y="5070986"/>
            <a:ext cx="139349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sandbox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BA69BE-5C16-44E1-893F-4E6BC9AB31D8}"/>
              </a:ext>
            </a:extLst>
          </p:cNvPr>
          <p:cNvSpPr/>
          <p:nvPr/>
        </p:nvSpPr>
        <p:spPr>
          <a:xfrm>
            <a:off x="9134474" y="2809042"/>
            <a:ext cx="1485901" cy="790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9330"/>
            <a:ext cx="9144000" cy="66675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244" y="1008987"/>
            <a:ext cx="10353109" cy="498147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90204" pitchFamily="34" charset="0"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Contribution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提出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冲突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中普遍存在的跨安全域的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循环干扰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设计在寄存器、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和内存中传播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domain tags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的微架构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在微架构的安全格中指定安全域来处理 粗粒度 与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细粒度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的隔离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通过检测循环干扰来检测基于冲突的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侧信道攻击，显著降低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误报率</a:t>
            </a:r>
          </a:p>
          <a:p>
            <a:pPr algn="just">
              <a:buFont typeface="Arial" panose="020B0604020202090204" pitchFamily="34" charset="0"/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90204" pitchFamily="34" charset="0"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Limit</a:t>
            </a: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攻击中的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flush-flush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攻击不会访问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，因此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Cyclone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不能检测到这种攻击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Cross time window attack</a:t>
            </a:r>
          </a:p>
          <a:p>
            <a:pPr marL="285750" indent="-285750" algn="just">
              <a:buFont typeface="Arial" panose="020B060402020209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90204" pitchFamily="34" charset="0"/>
              <a:buChar char="•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是可编程的，允许用户根据安全需求选择自己的分类器，如果在这个分类器的训练</a:t>
            </a:r>
          </a:p>
          <a:p>
            <a:pPr algn="just">
              <a:buFont typeface="Arial" panose="020B0604020202090204" pitchFamily="34" charset="0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过程中，攻击者构造后门或者制造一些对抗性扰动导致误分类，可能会降低检测的成  </a:t>
            </a:r>
          </a:p>
          <a:p>
            <a:pPr algn="just">
              <a:buFont typeface="Arial" panose="020B0604020202090204" pitchFamily="34" charset="0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功率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90204" pitchFamily="34" charset="0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90204" pitchFamily="34" charset="0"/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4F01D3-39E0-4A95-BFF0-8DD4CC74B748}"/>
              </a:ext>
            </a:extLst>
          </p:cNvPr>
          <p:cNvCxnSpPr/>
          <p:nvPr/>
        </p:nvCxnSpPr>
        <p:spPr>
          <a:xfrm>
            <a:off x="0" y="711890"/>
            <a:ext cx="24845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17E7428-7A8F-4061-8538-35ACD01E8F84}"/>
              </a:ext>
            </a:extLst>
          </p:cNvPr>
          <p:cNvSpPr/>
          <p:nvPr/>
        </p:nvSpPr>
        <p:spPr>
          <a:xfrm>
            <a:off x="2636923" y="4250014"/>
            <a:ext cx="1542728" cy="348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D0014B-698F-4DAC-BBAE-A49F5F94089C}"/>
              </a:ext>
            </a:extLst>
          </p:cNvPr>
          <p:cNvSpPr/>
          <p:nvPr/>
        </p:nvSpPr>
        <p:spPr>
          <a:xfrm>
            <a:off x="4179651" y="4250014"/>
            <a:ext cx="1542728" cy="348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B170B1-D260-4295-A998-D41F9DB5A957}"/>
              </a:ext>
            </a:extLst>
          </p:cNvPr>
          <p:cNvSpPr/>
          <p:nvPr/>
        </p:nvSpPr>
        <p:spPr>
          <a:xfrm>
            <a:off x="3688966" y="4340253"/>
            <a:ext cx="1052045" cy="141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575F002-D79D-4A25-AE2C-9A64B1F6D58D}"/>
              </a:ext>
            </a:extLst>
          </p:cNvPr>
          <p:cNvCxnSpPr/>
          <p:nvPr/>
        </p:nvCxnSpPr>
        <p:spPr>
          <a:xfrm>
            <a:off x="4179651" y="4246877"/>
            <a:ext cx="0" cy="34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B6C44BC-5B28-495A-AC2D-E94657D5B251}"/>
              </a:ext>
            </a:extLst>
          </p:cNvPr>
          <p:cNvSpPr/>
          <p:nvPr/>
        </p:nvSpPr>
        <p:spPr>
          <a:xfrm>
            <a:off x="5722379" y="4246878"/>
            <a:ext cx="1542728" cy="348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C08B0F-4E7D-41CC-9454-D924E11EA153}"/>
              </a:ext>
            </a:extLst>
          </p:cNvPr>
          <p:cNvSpPr/>
          <p:nvPr/>
        </p:nvSpPr>
        <p:spPr>
          <a:xfrm>
            <a:off x="7265107" y="4246878"/>
            <a:ext cx="1542728" cy="348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2470988-2933-4134-9097-EAACBE68403E}"/>
              </a:ext>
            </a:extLst>
          </p:cNvPr>
          <p:cNvCxnSpPr/>
          <p:nvPr/>
        </p:nvCxnSpPr>
        <p:spPr>
          <a:xfrm>
            <a:off x="7265107" y="4243741"/>
            <a:ext cx="0" cy="34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C570F69-AF66-4833-8FFE-664FC9C965BA}"/>
              </a:ext>
            </a:extLst>
          </p:cNvPr>
          <p:cNvSpPr/>
          <p:nvPr/>
        </p:nvSpPr>
        <p:spPr>
          <a:xfrm>
            <a:off x="5196355" y="4347087"/>
            <a:ext cx="1052045" cy="141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9D212-53CA-4B82-9A82-E5F5C49B5BFE}"/>
              </a:ext>
            </a:extLst>
          </p:cNvPr>
          <p:cNvSpPr/>
          <p:nvPr/>
        </p:nvSpPr>
        <p:spPr>
          <a:xfrm>
            <a:off x="6703745" y="4347087"/>
            <a:ext cx="1052045" cy="141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CA697-9B1D-064B-BA99-3A8FAD589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Side Channel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47800" y="937798"/>
            <a:ext cx="10356709" cy="13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contention </a:t>
            </a:r>
            <a:r>
              <a:rPr kumimoji="1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side-channels</a:t>
            </a:r>
            <a:r>
              <a:rPr kumimoji="1" lang="zh-CN" sz="2000" dirty="0"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：攻击者通过在安全域间竞争资源，泄露被攻击者安全信息</a:t>
            </a:r>
          </a:p>
          <a:p>
            <a:pPr algn="just">
              <a:lnSpc>
                <a:spcPct val="150000"/>
              </a:lnSpc>
            </a:pPr>
            <a:r>
              <a:rPr kumimoji="1" 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observation side-channels</a:t>
            </a:r>
            <a:r>
              <a:rPr kumimoji="1" lang="zh-CN" sz="2000" dirty="0"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：攻击者通过观察合法外部接口的用法，找到可</a:t>
            </a:r>
            <a:r>
              <a:rPr kumimoji="1" lang="zh-CN" sz="2000"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攻击处</a:t>
            </a:r>
            <a:endParaRPr kumimoji="1" lang="zh-CN" sz="2000" dirty="0">
              <a:latin typeface="黑体" panose="02010609060101010101" pitchFamily="49" charset="-122"/>
              <a:ea typeface="黑体" panose="02010609060101010101" pitchFamily="49" charset="-122"/>
              <a:cs typeface="+mn-lt"/>
            </a:endParaRPr>
          </a:p>
          <a:p>
            <a:pPr algn="just">
              <a:lnSpc>
                <a:spcPct val="150000"/>
              </a:lnSpc>
            </a:pP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CF53A-2A5C-4979-A886-1FD883DB366E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323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EAF8C87-E56F-41B3-93E7-20EF9538D2A1}"/>
              </a:ext>
            </a:extLst>
          </p:cNvPr>
          <p:cNvSpPr txBox="1"/>
          <p:nvPr/>
        </p:nvSpPr>
        <p:spPr>
          <a:xfrm>
            <a:off x="265401" y="3156223"/>
            <a:ext cx="5224442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 side-channels: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Prime+Probe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Evict/Flush+Reload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3FC908D-A12F-471C-8096-1536B5761683}"/>
              </a:ext>
            </a:extLst>
          </p:cNvPr>
          <p:cNvCxnSpPr/>
          <p:nvPr/>
        </p:nvCxnSpPr>
        <p:spPr>
          <a:xfrm>
            <a:off x="5314950" y="3838279"/>
            <a:ext cx="156210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F3FC400-E8D9-495E-95B5-C2812253628D}"/>
              </a:ext>
            </a:extLst>
          </p:cNvPr>
          <p:cNvSpPr txBox="1"/>
          <p:nvPr/>
        </p:nvSpPr>
        <p:spPr>
          <a:xfrm>
            <a:off x="7675613" y="2465165"/>
            <a:ext cx="343053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Isolation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BB36A9-1885-403D-85B5-957272A3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149" y="3263262"/>
            <a:ext cx="3234001" cy="7495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0BFC80-7011-4ACE-97C3-1C1E15508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53"/>
          <a:stretch/>
        </p:blipFill>
        <p:spPr>
          <a:xfrm>
            <a:off x="7596166" y="4206211"/>
            <a:ext cx="3776684" cy="1178337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CE9DEE-B394-4EB2-8213-8BA1BC58FF2F}"/>
              </a:ext>
            </a:extLst>
          </p:cNvPr>
          <p:cNvSpPr/>
          <p:nvPr/>
        </p:nvSpPr>
        <p:spPr>
          <a:xfrm>
            <a:off x="7353300" y="2448857"/>
            <a:ext cx="4229100" cy="3370912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DED8DF-70BF-40E2-BCE7-0F039213A2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354"/>
          <a:stretch/>
        </p:blipFill>
        <p:spPr>
          <a:xfrm>
            <a:off x="5637666" y="2974856"/>
            <a:ext cx="916667" cy="762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0ACB0-88C7-D44A-9157-60AD76832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Defenses and Limitations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6427" y="854765"/>
            <a:ext cx="11478260" cy="512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1.</a:t>
            </a: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Partitioning &amp; Flush</a:t>
            </a:r>
            <a:endParaRPr kumimoji="1"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在时空上切分，例如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domain per core, memory controller scheduling, cache partitioning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切换安全域前确定所有微结构上的状态都是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flushed</a:t>
            </a: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lt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2.</a:t>
            </a: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Randomization &amp; Encryption</a:t>
            </a: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lt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lt"/>
                <a:sym typeface="+mn-ea"/>
              </a:rPr>
              <a:t>3.</a:t>
            </a: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Anomaly detection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Generic, unsupervised detectors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Application-Specific, unsupervised detectors</a:t>
            </a:r>
            <a:endParaRPr kumimoji="1"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Application-Specific, supervised detectors</a:t>
            </a:r>
            <a:endParaRPr kumimoji="1"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dirty="0">
              <a:ea typeface="宋体" panose="02010600030101010101" pitchFamily="2" charset="-122"/>
              <a:cs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dirty="0">
              <a:ea typeface="宋体" panose="02010600030101010101" pitchFamily="2" charset="-122"/>
              <a:cs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C056418-84A1-4D5B-A187-D7A59F612AB7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721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图片 7" descr="FP rate">
            <a:extLst>
              <a:ext uri="{FF2B5EF4-FFF2-40B4-BE49-F238E27FC236}">
                <a16:creationId xmlns:a16="http://schemas.microsoft.com/office/drawing/2014/main" id="{F6A80E0E-8F14-407B-BF90-464DA999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13" y="2445980"/>
            <a:ext cx="5217269" cy="2896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FB395-EB47-C540-954F-4ED7ABEF6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0767132" cy="7737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Detect contention-based cache side-channels</a:t>
            </a:r>
            <a:endParaRPr kumimoji="1"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8842" y="1485670"/>
            <a:ext cx="6651484" cy="274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R1.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支持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细粒度隔离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的攻击检测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R2.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能很好地扩展到许多并发域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R3.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可以检测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speculation-driven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攻击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R4.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低误报</a:t>
            </a:r>
            <a:endParaRPr kumimoji="1"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R5.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低开销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2DE724B-B87D-41E2-ACEF-E7C5D2332FB0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8886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5D0782-069B-2EBD-22AA-A9CDC86B28F2}"/>
              </a:ext>
            </a:extLst>
          </p:cNvPr>
          <p:cNvSpPr txBox="1"/>
          <p:nvPr/>
        </p:nvSpPr>
        <p:spPr>
          <a:xfrm>
            <a:off x="2038350" y="976144"/>
            <a:ext cx="932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利用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cyclic interference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来检测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contention-based cache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side-channel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attacks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C1B220-32D4-C844-19DF-A47478275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294" y="1743855"/>
            <a:ext cx="6163241" cy="3248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15253C-BD8E-B9E2-5218-48EA16BBD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29"/>
          <a:stretch/>
        </p:blipFill>
        <p:spPr>
          <a:xfrm>
            <a:off x="440258" y="5507331"/>
            <a:ext cx="1853557" cy="612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8BA847-EB42-6EC6-0898-B1567A7C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1320" b="6318"/>
          <a:stretch/>
        </p:blipFill>
        <p:spPr>
          <a:xfrm>
            <a:off x="3919260" y="5507331"/>
            <a:ext cx="2940623" cy="6122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2EBE28-8B14-9A0C-3368-957F5788E7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18"/>
          <a:stretch/>
        </p:blipFill>
        <p:spPr>
          <a:xfrm>
            <a:off x="8292035" y="5507331"/>
            <a:ext cx="2783422" cy="612212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A89BC-C9B6-8387-D4D3-EAC8DA6BB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Cyclic Interference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F738463-049E-440E-B57C-EAF50E95FA0C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407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7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D3EA8F-478D-AF9E-E95D-E83315C4C311}"/>
              </a:ext>
            </a:extLst>
          </p:cNvPr>
          <p:cNvSpPr txBox="1"/>
          <p:nvPr/>
        </p:nvSpPr>
        <p:spPr>
          <a:xfrm>
            <a:off x="2904960" y="854765"/>
            <a:ext cx="592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通过将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security domain tags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在体系结构中传播，来对整个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interference cyclic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进行追踪和检测，具体如下：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74DCA6-FCF1-6193-0CDF-77E0C502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34" y="2156715"/>
            <a:ext cx="7162800" cy="1400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E9EDC1-FBA1-CEA1-3014-F50254D9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919" y="4239715"/>
            <a:ext cx="5095875" cy="123825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D48501-1907-D50F-DDD0-0C77A700D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Domain Propagation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1182803-71DD-4A86-9DE1-9131418F42D8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4505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1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AE46DB-033E-94BC-BF88-31185085A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4" y="1620125"/>
            <a:ext cx="5251664" cy="35598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3C9B91-E5C9-600B-9DFB-5D48D127BBD6}"/>
              </a:ext>
            </a:extLst>
          </p:cNvPr>
          <p:cNvSpPr txBox="1"/>
          <p:nvPr/>
        </p:nvSpPr>
        <p:spPr>
          <a:xfrm>
            <a:off x="664411" y="5317988"/>
            <a:ext cx="490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Blk(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0D5BD9-0D71-6EB0-E492-D6C5845F9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719" y="1615193"/>
            <a:ext cx="6199762" cy="3268092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6115F5-6A43-3842-2B17-3966C39A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Attack Example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117199-33A7-4627-BE34-C769BEEC6B6F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3609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0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4E7E00-7F46-6880-3652-74826EFD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52" y="854765"/>
            <a:ext cx="6116922" cy="56779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C119A5-B23C-DA9B-AD8F-B0854F3B2972}"/>
              </a:ext>
            </a:extLst>
          </p:cNvPr>
          <p:cNvSpPr txBox="1"/>
          <p:nvPr/>
        </p:nvSpPr>
        <p:spPr>
          <a:xfrm>
            <a:off x="6205413" y="2558839"/>
            <a:ext cx="5772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对于一个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 line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，存储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当前和之前的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domain tag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来进行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tracking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，包括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resource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memory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的记录。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特定的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cyclone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部署只需要部分的检测内容，包括只检测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last-level cache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或者只检特定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core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主存的每个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 line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也都有一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关联其最后一次访问的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security domain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6503CC-D95C-1C7A-878C-804777220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Architecture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E19A21-50F2-4F5F-ABD2-5FB67BE3D4CB}"/>
              </a:ext>
            </a:extLst>
          </p:cNvPr>
          <p:cNvCxnSpPr>
            <a:cxnSpLocks/>
          </p:cNvCxnSpPr>
          <p:nvPr/>
        </p:nvCxnSpPr>
        <p:spPr>
          <a:xfrm>
            <a:off x="0" y="711890"/>
            <a:ext cx="2876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95D0831-D9A9-45A9-B9B7-8BAC9C68CB76}"/>
              </a:ext>
            </a:extLst>
          </p:cNvPr>
          <p:cNvSpPr txBox="1"/>
          <p:nvPr/>
        </p:nvSpPr>
        <p:spPr>
          <a:xfrm>
            <a:off x="6769407" y="1954926"/>
            <a:ext cx="490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Blk(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78D8B5-254A-4D55-870E-5163AFB8D3B6}"/>
              </a:ext>
            </a:extLst>
          </p:cNvPr>
          <p:cNvSpPr/>
          <p:nvPr/>
        </p:nvSpPr>
        <p:spPr>
          <a:xfrm>
            <a:off x="5573948" y="5564220"/>
            <a:ext cx="243191" cy="321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0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2069</Words>
  <Application>Microsoft Macintosh PowerPoint</Application>
  <PresentationFormat>宽屏</PresentationFormat>
  <Paragraphs>159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等线</vt:lpstr>
      <vt:lpstr>等线 Light</vt:lpstr>
      <vt:lpstr>黑体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Cyclic Interference in Advanced Attacks</vt:lpstr>
      <vt:lpstr>Spectre &amp; Meltdown</vt:lpstr>
      <vt:lpstr>Cyclic Interference in Spectre</vt:lpstr>
      <vt:lpstr>Cyclic Interference in Meltdown</vt:lpstr>
      <vt:lpstr>SpectreBenign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leliy</dc:creator>
  <cp:lastModifiedBy>office</cp:lastModifiedBy>
  <cp:revision>102</cp:revision>
  <dcterms:created xsi:type="dcterms:W3CDTF">2022-05-21T06:35:45Z</dcterms:created>
  <dcterms:modified xsi:type="dcterms:W3CDTF">2022-05-24T11:04:24Z</dcterms:modified>
</cp:coreProperties>
</file>