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3"/>
  </p:notesMasterIdLst>
  <p:sldIdLst>
    <p:sldId id="287" r:id="rId2"/>
    <p:sldId id="286" r:id="rId3"/>
    <p:sldId id="257" r:id="rId4"/>
    <p:sldId id="258" r:id="rId5"/>
    <p:sldId id="259" r:id="rId6"/>
    <p:sldId id="260" r:id="rId7"/>
    <p:sldId id="264"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459"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2A5A85-A22A-4441-91FE-45CE988D6B3A}" type="datetimeFigureOut">
              <a:rPr lang="zh-CN" altLang="en-US" smtClean="0"/>
              <a:pPr/>
              <a:t>2016-10-28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C3D25E-2DB3-4E4F-8E2C-9C7FFD22959E}" type="slidenum">
              <a:rPr lang="zh-CN" altLang="en-US" smtClean="0"/>
              <a:pPr/>
              <a:t>‹#›</a:t>
            </a:fld>
            <a:endParaRPr lang="zh-CN" altLang="en-US"/>
          </a:p>
        </p:txBody>
      </p:sp>
    </p:spTree>
    <p:extLst>
      <p:ext uri="{BB962C8B-B14F-4D97-AF65-F5344CB8AC3E}">
        <p14:creationId xmlns:p14="http://schemas.microsoft.com/office/powerpoint/2010/main" val="3254693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C3D25E-2DB3-4E4F-8E2C-9C7FFD22959E}" type="slidenum">
              <a:rPr lang="zh-CN" altLang="en-US" smtClean="0"/>
              <a:pPr/>
              <a:t>27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52DA9907-9DA1-489A-99F7-6818062551E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929188" y="0"/>
            <a:ext cx="4143375" cy="6858000"/>
          </a:xfrm>
        </p:spPr>
        <p:txBody>
          <a:bodyPr rtlCol="0">
            <a:noAutofit/>
          </a:bodyPr>
          <a:lstStyle/>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张建忠</a:t>
            </a:r>
            <a:r>
              <a:rPr lang="zh-CN" altLang="en-US" sz="3200" b="1" dirty="0" smtClean="0">
                <a:solidFill>
                  <a:schemeClr val="bg2">
                    <a:lumMod val="10000"/>
                  </a:schemeClr>
                </a:solidFill>
                <a:effectLst>
                  <a:outerShdw blurRad="38100" dist="38100" dir="2700000" algn="tl">
                    <a:srgbClr val="000000">
                      <a:alpha val="43137"/>
                    </a:srgbClr>
                  </a:outerShdw>
                </a:effectLst>
                <a:latin typeface="黑体" pitchFamily="49" charset="-122"/>
                <a:ea typeface="黑体" pitchFamily="49" charset="-122"/>
              </a:rPr>
              <a:t>  </a:t>
            </a: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徐敬东  编著</a:t>
            </a:r>
            <a:endParaRPr lang="en-US" altLang="zh-CN" sz="3200" b="1" dirty="0" smtClean="0">
              <a:solidFill>
                <a:schemeClr val="bg2">
                  <a:lumMod val="10000"/>
                </a:schemeClr>
              </a:solidFill>
              <a:effectLst>
                <a:outerShdw blurRad="38100" dist="38100" dir="2700000" algn="tl">
                  <a:srgbClr val="000000">
                    <a:alpha val="43137"/>
                  </a:srgbClr>
                </a:outerShdw>
              </a:effectLst>
              <a:latin typeface="+mn-ea"/>
            </a:endParaRPr>
          </a:p>
          <a:p>
            <a:pPr fontAlgn="auto">
              <a:spcAft>
                <a:spcPts val="0"/>
              </a:spcAft>
              <a:buFont typeface="Wingdings 2"/>
              <a:buNone/>
              <a:defRPr/>
            </a:pP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清华大学出版社  出版</a:t>
            </a:r>
            <a:endParaRPr lang="en-US" altLang="zh-CN" sz="3200" b="1" dirty="0" smtClean="0">
              <a:solidFill>
                <a:schemeClr val="bg2">
                  <a:lumMod val="10000"/>
                </a:schemeClr>
              </a:solidFill>
              <a:effectLst>
                <a:outerShdw blurRad="38100" dist="38100" dir="2700000" algn="tl">
                  <a:srgbClr val="000000">
                    <a:alpha val="43137"/>
                  </a:srgbClr>
                </a:outerShdw>
              </a:effectLst>
              <a:latin typeface="+mn-ea"/>
            </a:endParaRPr>
          </a:p>
          <a:p>
            <a:pPr fontAlgn="auto">
              <a:spcBef>
                <a:spcPts val="1200"/>
              </a:spcBef>
              <a:spcAft>
                <a:spcPts val="0"/>
              </a:spcAft>
              <a:defRPr/>
            </a:pPr>
            <a:r>
              <a:rPr lang="en-US" altLang="zh-CN" b="1" dirty="0" smtClean="0">
                <a:solidFill>
                  <a:schemeClr val="bg2">
                    <a:lumMod val="10000"/>
                  </a:schemeClr>
                </a:solidFill>
                <a:effectLst>
                  <a:outerShdw blurRad="38100" dist="38100" dir="2700000" algn="tl">
                    <a:srgbClr val="000000">
                      <a:alpha val="43137"/>
                    </a:srgbClr>
                  </a:outerShdw>
                </a:effectLst>
                <a:latin typeface="+mj-lt"/>
              </a:rPr>
              <a:t>ISBN</a:t>
            </a:r>
            <a:r>
              <a:rPr lang="zh-CN" altLang="en-US" b="1" dirty="0" smtClean="0">
                <a:solidFill>
                  <a:schemeClr val="bg2">
                    <a:lumMod val="10000"/>
                  </a:schemeClr>
                </a:solidFill>
                <a:effectLst>
                  <a:outerShdw blurRad="38100" dist="38100" dir="2700000" algn="tl">
                    <a:srgbClr val="000000">
                      <a:alpha val="43137"/>
                    </a:srgbClr>
                  </a:outerShdw>
                </a:effectLst>
                <a:latin typeface="+mj-lt"/>
              </a:rPr>
              <a:t>：</a:t>
            </a:r>
            <a:r>
              <a:rPr lang="en-US" altLang="zh-CN" b="1" dirty="0" smtClean="0">
                <a:solidFill>
                  <a:schemeClr val="bg2">
                    <a:lumMod val="10000"/>
                  </a:schemeClr>
                </a:solidFill>
                <a:effectLst>
                  <a:outerShdw blurRad="38100" dist="38100" dir="2700000" algn="tl">
                    <a:srgbClr val="000000">
                      <a:alpha val="43137"/>
                    </a:srgbClr>
                  </a:outerShdw>
                </a:effectLst>
                <a:latin typeface="+mj-lt"/>
              </a:rPr>
              <a:t>9787302436959</a:t>
            </a:r>
          </a:p>
          <a:p>
            <a:pPr fontAlgn="auto">
              <a:spcAft>
                <a:spcPts val="0"/>
              </a:spcAft>
              <a:buFont typeface="Wingdings 2"/>
              <a:buNone/>
              <a:defRPr/>
            </a:pPr>
            <a:endParaRPr lang="zh-CN" altLang="en-US" b="1" dirty="0">
              <a:solidFill>
                <a:srgbClr val="002060"/>
              </a:solidFill>
              <a:effectLst>
                <a:outerShdw blurRad="38100" dist="38100" dir="2700000" algn="tl">
                  <a:srgbClr val="000000">
                    <a:alpha val="43137"/>
                  </a:srgbClr>
                </a:outerShdw>
              </a:effectLst>
              <a:latin typeface="黑体" pitchFamily="49" charset="-122"/>
              <a:ea typeface="黑体"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42" y="188640"/>
            <a:ext cx="4620782" cy="6480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6475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4638"/>
            <a:ext cx="8496944" cy="796908"/>
          </a:xfrm>
        </p:spPr>
        <p:txBody>
          <a:bodyPr>
            <a:normAutofit fontScale="90000"/>
          </a:bodyPr>
          <a:lstStyle/>
          <a:p>
            <a:r>
              <a:rPr lang="zh-CN" altLang="en-US" dirty="0" smtClean="0"/>
              <a:t>计算机网络的组成部件</a:t>
            </a:r>
            <a:r>
              <a:rPr lang="en-US" altLang="zh-CN" dirty="0" smtClean="0"/>
              <a:t>----</a:t>
            </a:r>
            <a:r>
              <a:rPr lang="zh-CN" altLang="en-US" dirty="0" smtClean="0"/>
              <a:t>传输介质</a:t>
            </a:r>
            <a:endParaRPr lang="zh-CN" altLang="en-US" dirty="0"/>
          </a:p>
        </p:txBody>
      </p:sp>
      <p:sp>
        <p:nvSpPr>
          <p:cNvPr id="3" name="内容占位符 2"/>
          <p:cNvSpPr>
            <a:spLocks noGrp="1"/>
          </p:cNvSpPr>
          <p:nvPr>
            <p:ph idx="1"/>
          </p:nvPr>
        </p:nvSpPr>
        <p:spPr>
          <a:xfrm>
            <a:off x="285720" y="1142984"/>
            <a:ext cx="8572560" cy="5286412"/>
          </a:xfrm>
        </p:spPr>
        <p:txBody>
          <a:bodyPr>
            <a:normAutofit fontScale="92500"/>
          </a:bodyPr>
          <a:lstStyle/>
          <a:p>
            <a:r>
              <a:rPr lang="zh-CN" altLang="en-US" dirty="0" smtClean="0"/>
              <a:t>传输介质：用于互联主机和通信设备，通信设备和通信设备</a:t>
            </a:r>
            <a:endParaRPr lang="en-US" altLang="zh-CN" dirty="0" smtClean="0"/>
          </a:p>
          <a:p>
            <a:pPr>
              <a:spcBef>
                <a:spcPts val="1800"/>
              </a:spcBef>
            </a:pPr>
            <a:r>
              <a:rPr lang="zh-CN" altLang="en-US" dirty="0" smtClean="0"/>
              <a:t>传输介质不同，传输特性不同，传输距离和传输速度相差很大</a:t>
            </a:r>
            <a:endParaRPr lang="en-US" altLang="zh-CN" dirty="0" smtClean="0"/>
          </a:p>
          <a:p>
            <a:pPr>
              <a:spcBef>
                <a:spcPts val="1800"/>
              </a:spcBef>
            </a:pPr>
            <a:r>
              <a:rPr lang="zh-CN" altLang="en-US" dirty="0" smtClean="0"/>
              <a:t>链路：传输介质在主机和通信设备之间（或通信设备和通信设备之间）形成的数据传输信道</a:t>
            </a:r>
            <a:endParaRPr lang="en-US" altLang="zh-CN" dirty="0" smtClean="0"/>
          </a:p>
          <a:p>
            <a:pPr>
              <a:spcBef>
                <a:spcPts val="1800"/>
              </a:spcBef>
            </a:pPr>
            <a:r>
              <a:rPr lang="zh-CN" altLang="en-US" dirty="0" smtClean="0"/>
              <a:t>分类：有线，无线</a:t>
            </a:r>
            <a:endParaRPr lang="en-US" altLang="zh-CN" dirty="0" smtClean="0"/>
          </a:p>
          <a:p>
            <a:pPr lvl="1"/>
            <a:r>
              <a:rPr lang="zh-CN" altLang="en-US" dirty="0" smtClean="0"/>
              <a:t>有线：非屏蔽双绞线、屏蔽双绞线、同轴电缆、光纤</a:t>
            </a:r>
            <a:endParaRPr lang="en-US" altLang="zh-CN" dirty="0" smtClean="0"/>
          </a:p>
          <a:p>
            <a:pPr lvl="1"/>
            <a:r>
              <a:rPr lang="zh-CN" altLang="en-US" dirty="0" smtClean="0"/>
              <a:t>无线：短波信道、微波信道、红外信道、卫星信道</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normAutofit/>
          </a:bodyPr>
          <a:lstStyle/>
          <a:p>
            <a:r>
              <a:rPr lang="zh-CN" altLang="en-US" dirty="0" smtClean="0"/>
              <a:t>物理网络</a:t>
            </a:r>
            <a:endParaRPr lang="zh-CN" altLang="en-US" dirty="0"/>
          </a:p>
        </p:txBody>
      </p:sp>
      <p:sp>
        <p:nvSpPr>
          <p:cNvPr id="3" name="内容占位符 2"/>
          <p:cNvSpPr>
            <a:spLocks noGrp="1"/>
          </p:cNvSpPr>
          <p:nvPr>
            <p:ph idx="1"/>
          </p:nvPr>
        </p:nvSpPr>
        <p:spPr>
          <a:xfrm>
            <a:off x="214282" y="1071546"/>
            <a:ext cx="8715436" cy="5572164"/>
          </a:xfrm>
        </p:spPr>
        <p:txBody>
          <a:bodyPr>
            <a:normAutofit/>
          </a:bodyPr>
          <a:lstStyle/>
          <a:p>
            <a:r>
              <a:rPr lang="zh-CN" altLang="en-US" dirty="0" smtClean="0"/>
              <a:t>物理网络：在一种物理网络中，连网主机和通信设备通常遵循共同的网络协议和行动准则。它们拥有的相同的地址形式、使用相同的数据格式、运行相同的路由选择算法、采用相同的差错处理方式</a:t>
            </a:r>
            <a:r>
              <a:rPr lang="en-US" altLang="zh-CN" dirty="0" smtClean="0"/>
              <a:t>……</a:t>
            </a:r>
          </a:p>
          <a:p>
            <a:pPr>
              <a:spcBef>
                <a:spcPts val="1800"/>
              </a:spcBef>
            </a:pPr>
            <a:r>
              <a:rPr lang="zh-CN" altLang="en-US" dirty="0" smtClean="0"/>
              <a:t>物理网络按照覆盖的地理范围分类：</a:t>
            </a:r>
            <a:endParaRPr lang="en-US" altLang="zh-CN" dirty="0" smtClean="0"/>
          </a:p>
          <a:p>
            <a:pPr lvl="1"/>
            <a:r>
              <a:rPr lang="zh-CN" altLang="en-US" dirty="0" smtClean="0"/>
              <a:t>广域网（</a:t>
            </a:r>
            <a:r>
              <a:rPr lang="en-US" altLang="zh-CN" dirty="0" smtClean="0"/>
              <a:t>WAN</a:t>
            </a:r>
            <a:r>
              <a:rPr lang="zh-CN" altLang="en-US" dirty="0" smtClean="0"/>
              <a:t>，</a:t>
            </a:r>
            <a:r>
              <a:rPr lang="en-US" altLang="zh-CN" dirty="0" smtClean="0"/>
              <a:t>Wide Area Network</a:t>
            </a:r>
            <a:r>
              <a:rPr lang="zh-CN" altLang="en-US" dirty="0" smtClean="0"/>
              <a:t>）</a:t>
            </a:r>
            <a:endParaRPr lang="en-US" altLang="zh-CN" dirty="0" smtClean="0"/>
          </a:p>
          <a:p>
            <a:pPr lvl="1"/>
            <a:r>
              <a:rPr lang="zh-CN" altLang="en-US" dirty="0" smtClean="0"/>
              <a:t>城域网（</a:t>
            </a:r>
            <a:r>
              <a:rPr lang="en-US" altLang="zh-CN" dirty="0" smtClean="0"/>
              <a:t>MAN</a:t>
            </a:r>
            <a:r>
              <a:rPr lang="zh-CN" altLang="en-US" dirty="0" smtClean="0"/>
              <a:t>，</a:t>
            </a:r>
            <a:r>
              <a:rPr lang="en-US" altLang="zh-CN" dirty="0" smtClean="0"/>
              <a:t>Metropolitan Area Network</a:t>
            </a:r>
            <a:r>
              <a:rPr lang="zh-CN" altLang="en-US" dirty="0" smtClean="0"/>
              <a:t>）</a:t>
            </a:r>
            <a:endParaRPr lang="en-US" altLang="zh-CN" dirty="0" smtClean="0"/>
          </a:p>
          <a:p>
            <a:pPr lvl="1"/>
            <a:r>
              <a:rPr lang="zh-CN" altLang="en-US" dirty="0" smtClean="0"/>
              <a:t>局域网（</a:t>
            </a:r>
            <a:r>
              <a:rPr lang="en-US" altLang="zh-CN" dirty="0" smtClean="0"/>
              <a:t>LAN</a:t>
            </a:r>
            <a:r>
              <a:rPr lang="zh-CN" altLang="en-US" dirty="0" smtClean="0"/>
              <a:t>，</a:t>
            </a:r>
            <a:r>
              <a:rPr lang="en-US" altLang="zh-CN" dirty="0" smtClean="0"/>
              <a:t>Local Area Network</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zh-CN" altLang="en-US" dirty="0" smtClean="0"/>
              <a:t>广域网、城域网、局域网</a:t>
            </a:r>
            <a:endParaRPr lang="zh-CN" altLang="en-US" dirty="0"/>
          </a:p>
        </p:txBody>
      </p:sp>
      <p:sp>
        <p:nvSpPr>
          <p:cNvPr id="3" name="内容占位符 2"/>
          <p:cNvSpPr>
            <a:spLocks noGrp="1"/>
          </p:cNvSpPr>
          <p:nvPr>
            <p:ph idx="1"/>
          </p:nvPr>
        </p:nvSpPr>
        <p:spPr>
          <a:xfrm>
            <a:off x="214282" y="1000108"/>
            <a:ext cx="8715436" cy="5643602"/>
          </a:xfrm>
        </p:spPr>
        <p:txBody>
          <a:bodyPr>
            <a:normAutofit fontScale="92500"/>
          </a:bodyPr>
          <a:lstStyle/>
          <a:p>
            <a:r>
              <a:rPr lang="zh-CN" altLang="en-US" dirty="0" smtClean="0"/>
              <a:t>广域网：覆盖的地理范围从几十公里到几千公里</a:t>
            </a:r>
            <a:endParaRPr lang="en-US" altLang="zh-CN" dirty="0" smtClean="0"/>
          </a:p>
          <a:p>
            <a:pPr lvl="1"/>
            <a:r>
              <a:rPr lang="zh-CN" altLang="en-US" dirty="0" smtClean="0"/>
              <a:t>通常利用公用网络（如公用数据网、公用电话网、卫星通信网等）进行组建</a:t>
            </a:r>
            <a:endParaRPr lang="en-US" altLang="zh-CN" dirty="0" smtClean="0"/>
          </a:p>
          <a:p>
            <a:pPr lvl="1"/>
            <a:r>
              <a:rPr lang="zh-CN" altLang="en-US" dirty="0" smtClean="0"/>
              <a:t>如：</a:t>
            </a:r>
            <a:r>
              <a:rPr lang="en-US" altLang="zh-CN" dirty="0" smtClean="0"/>
              <a:t>ATM</a:t>
            </a:r>
            <a:r>
              <a:rPr lang="zh-CN" altLang="en-US" dirty="0" smtClean="0"/>
              <a:t>、帧中继、</a:t>
            </a:r>
            <a:r>
              <a:rPr lang="en-US" altLang="zh-CN" dirty="0" smtClean="0"/>
              <a:t>DDN</a:t>
            </a:r>
            <a:r>
              <a:rPr lang="zh-CN" altLang="en-US" dirty="0" smtClean="0"/>
              <a:t>。</a:t>
            </a:r>
          </a:p>
          <a:p>
            <a:pPr>
              <a:spcBef>
                <a:spcPts val="1800"/>
              </a:spcBef>
            </a:pPr>
            <a:r>
              <a:rPr lang="zh-CN" altLang="en-US" dirty="0" smtClean="0"/>
              <a:t>城域网：覆盖的地理范围为几十公里</a:t>
            </a:r>
            <a:endParaRPr lang="en-US" altLang="zh-CN" dirty="0" smtClean="0"/>
          </a:p>
          <a:p>
            <a:pPr lvl="1"/>
            <a:r>
              <a:rPr lang="zh-CN" altLang="en-US" dirty="0" smtClean="0"/>
              <a:t>如：</a:t>
            </a:r>
            <a:r>
              <a:rPr lang="en-US" altLang="zh-CN" dirty="0" smtClean="0"/>
              <a:t>FDDI</a:t>
            </a:r>
            <a:r>
              <a:rPr lang="zh-CN" altLang="en-US" dirty="0" smtClean="0"/>
              <a:t>、交换式以太网</a:t>
            </a:r>
          </a:p>
          <a:p>
            <a:pPr>
              <a:spcBef>
                <a:spcPts val="1800"/>
              </a:spcBef>
            </a:pPr>
            <a:r>
              <a:rPr lang="zh-CN" altLang="en-US" dirty="0" smtClean="0"/>
              <a:t>局域网：覆盖有限的地理范围</a:t>
            </a:r>
            <a:endParaRPr lang="en-US" altLang="zh-CN" dirty="0" smtClean="0"/>
          </a:p>
          <a:p>
            <a:pPr lvl="1"/>
            <a:r>
              <a:rPr lang="zh-CN" altLang="en-US" dirty="0" smtClean="0"/>
              <a:t>要求：传输速率高（</a:t>
            </a:r>
            <a:r>
              <a:rPr lang="en-US" altLang="zh-CN" dirty="0" smtClean="0"/>
              <a:t>10Mbps~10Gbps</a:t>
            </a:r>
            <a:r>
              <a:rPr lang="zh-CN" altLang="en-US" dirty="0" smtClean="0"/>
              <a:t>）、误码率低（低于</a:t>
            </a:r>
            <a:r>
              <a:rPr lang="en-US" altLang="zh-CN" dirty="0" smtClean="0"/>
              <a:t>10</a:t>
            </a:r>
            <a:r>
              <a:rPr lang="en-US" altLang="zh-CN" baseline="30000" dirty="0" smtClean="0"/>
              <a:t>-8</a:t>
            </a:r>
            <a:r>
              <a:rPr lang="zh-CN" altLang="en-US" dirty="0" smtClean="0"/>
              <a:t>）</a:t>
            </a:r>
            <a:endParaRPr lang="en-US" altLang="zh-CN" dirty="0" smtClean="0"/>
          </a:p>
          <a:p>
            <a:pPr lvl="1"/>
            <a:r>
              <a:rPr lang="zh-CN" altLang="en-US" dirty="0" smtClean="0"/>
              <a:t>通常由一个单位或组织建设和拥有，易于维护和管理</a:t>
            </a:r>
            <a:endParaRPr lang="en-US" altLang="zh-CN" dirty="0" smtClean="0"/>
          </a:p>
          <a:p>
            <a:pPr lvl="1"/>
            <a:r>
              <a:rPr lang="zh-CN" altLang="en-US" dirty="0" smtClean="0"/>
              <a:t>如：以太网、令牌环网、令牌总线网</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9784"/>
          </a:xfrm>
        </p:spPr>
        <p:txBody>
          <a:bodyPr>
            <a:normAutofit/>
          </a:bodyPr>
          <a:lstStyle/>
          <a:p>
            <a:r>
              <a:rPr lang="zh-CN" altLang="en-US" dirty="0" smtClean="0"/>
              <a:t>互联网络</a:t>
            </a:r>
            <a:endParaRPr lang="zh-CN" altLang="en-US" dirty="0"/>
          </a:p>
        </p:txBody>
      </p:sp>
      <p:sp>
        <p:nvSpPr>
          <p:cNvPr id="3" name="内容占位符 2"/>
          <p:cNvSpPr>
            <a:spLocks noGrp="1"/>
          </p:cNvSpPr>
          <p:nvPr>
            <p:ph sz="half" idx="1"/>
          </p:nvPr>
        </p:nvSpPr>
        <p:spPr>
          <a:xfrm>
            <a:off x="214282" y="1500174"/>
            <a:ext cx="4429156" cy="4643470"/>
          </a:xfrm>
        </p:spPr>
        <p:txBody>
          <a:bodyPr>
            <a:normAutofit/>
          </a:bodyPr>
          <a:lstStyle/>
          <a:p>
            <a:r>
              <a:rPr lang="zh-CN" altLang="en-US" dirty="0" smtClean="0"/>
              <a:t>互联网络（</a:t>
            </a:r>
            <a:r>
              <a:rPr lang="en-US" altLang="zh-CN" dirty="0" smtClean="0"/>
              <a:t>internetwork</a:t>
            </a:r>
            <a:r>
              <a:rPr lang="zh-CN" altLang="en-US" dirty="0" smtClean="0"/>
              <a:t>）互联网（</a:t>
            </a:r>
            <a:r>
              <a:rPr lang="en-US" altLang="zh-CN" dirty="0" smtClean="0"/>
              <a:t>internet</a:t>
            </a:r>
            <a:r>
              <a:rPr lang="zh-CN" altLang="en-US" dirty="0" smtClean="0"/>
              <a:t>）</a:t>
            </a:r>
            <a:endParaRPr lang="en-US" altLang="zh-CN" dirty="0" smtClean="0"/>
          </a:p>
          <a:p>
            <a:pPr>
              <a:spcBef>
                <a:spcPts val="1800"/>
              </a:spcBef>
            </a:pPr>
            <a:r>
              <a:rPr lang="zh-CN" altLang="en-US" dirty="0" smtClean="0"/>
              <a:t>定义：将物理网络相互联接而形成的计算机网络，是网络的网络</a:t>
            </a:r>
            <a:endParaRPr lang="en-US" altLang="zh-CN" dirty="0" smtClean="0"/>
          </a:p>
          <a:p>
            <a:pPr>
              <a:spcBef>
                <a:spcPts val="1800"/>
              </a:spcBef>
            </a:pPr>
            <a:r>
              <a:rPr lang="zh-CN" altLang="en-US" dirty="0" smtClean="0"/>
              <a:t>目的：屏蔽各种物理网络的差异，为用户提供统一的、通用的服务</a:t>
            </a:r>
          </a:p>
        </p:txBody>
      </p:sp>
      <p:sp>
        <p:nvSpPr>
          <p:cNvPr id="5" name="内容占位符 4"/>
          <p:cNvSpPr>
            <a:spLocks noGrp="1"/>
          </p:cNvSpPr>
          <p:nvPr>
            <p:ph sz="half" idx="2"/>
          </p:nvPr>
        </p:nvSpPr>
        <p:spPr/>
        <p:txBody>
          <a:bodyPr>
            <a:normAutofit/>
          </a:bodyPr>
          <a:lstStyle/>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4295552" y="2071679"/>
            <a:ext cx="4562728" cy="31798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Autofit/>
          </a:bodyPr>
          <a:lstStyle/>
          <a:p>
            <a:r>
              <a:rPr lang="en-US" altLang="zh-CN" sz="5400" dirty="0" smtClean="0"/>
              <a:t>Internet</a:t>
            </a:r>
            <a:endParaRPr lang="zh-CN" altLang="en-US" sz="5400" dirty="0"/>
          </a:p>
        </p:txBody>
      </p:sp>
      <p:sp>
        <p:nvSpPr>
          <p:cNvPr id="3" name="内容占位符 2"/>
          <p:cNvSpPr>
            <a:spLocks noGrp="1"/>
          </p:cNvSpPr>
          <p:nvPr>
            <p:ph idx="1"/>
          </p:nvPr>
        </p:nvSpPr>
        <p:spPr>
          <a:xfrm>
            <a:off x="285720" y="1214422"/>
            <a:ext cx="8643998" cy="5143536"/>
          </a:xfrm>
        </p:spPr>
        <p:txBody>
          <a:bodyPr>
            <a:noAutofit/>
          </a:bodyPr>
          <a:lstStyle/>
          <a:p>
            <a:pPr>
              <a:spcBef>
                <a:spcPts val="2400"/>
              </a:spcBef>
            </a:pPr>
            <a:r>
              <a:rPr lang="en-US" altLang="zh-CN" sz="3600" dirty="0" smtClean="0"/>
              <a:t>Internet</a:t>
            </a:r>
            <a:r>
              <a:rPr lang="zh-CN" altLang="en-US" sz="3600" dirty="0" smtClean="0"/>
              <a:t>：因特网，国际互联网</a:t>
            </a:r>
            <a:endParaRPr lang="en-US" altLang="zh-CN" sz="3600" dirty="0" smtClean="0"/>
          </a:p>
          <a:p>
            <a:pPr>
              <a:spcBef>
                <a:spcPts val="2400"/>
              </a:spcBef>
            </a:pPr>
            <a:r>
              <a:rPr lang="en-US" altLang="zh-CN" sz="3600" dirty="0" smtClean="0"/>
              <a:t>Internet</a:t>
            </a:r>
            <a:r>
              <a:rPr lang="zh-CN" altLang="en-US" sz="3600" dirty="0" smtClean="0"/>
              <a:t>：世界上最大、最著名的全球互联网，由成千上万的、各种各样的物理网络相互联接而成</a:t>
            </a:r>
            <a:endParaRPr lang="en-US" altLang="zh-CN" sz="3600" dirty="0" smtClean="0"/>
          </a:p>
          <a:p>
            <a:pPr>
              <a:spcBef>
                <a:spcPts val="2400"/>
              </a:spcBef>
            </a:pPr>
            <a:r>
              <a:rPr lang="en-US" altLang="zh-CN" sz="3600" dirty="0" smtClean="0"/>
              <a:t>Internet</a:t>
            </a:r>
            <a:r>
              <a:rPr lang="zh-CN" altLang="en-US" sz="3600" dirty="0" smtClean="0"/>
              <a:t>：互联了遍及全世界的数千万计算机系统，拥有几亿用户</a:t>
            </a:r>
            <a:endParaRPr lang="en-US" altLang="zh-CN" sz="3600" dirty="0" smtClean="0"/>
          </a:p>
          <a:p>
            <a:pPr>
              <a:spcBef>
                <a:spcPts val="2400"/>
              </a:spcBef>
            </a:pPr>
            <a:r>
              <a:rPr lang="zh-CN" altLang="en-US" sz="3600" dirty="0" smtClean="0"/>
              <a:t>人们常说的“上网”上的就是</a:t>
            </a:r>
            <a:r>
              <a:rPr lang="en-US" altLang="zh-CN" sz="3600" dirty="0" smtClean="0"/>
              <a:t>Internet</a:t>
            </a:r>
            <a:r>
              <a:rPr lang="zh-CN" altLang="en-US" sz="3600" dirty="0" smtClean="0"/>
              <a:t>网</a:t>
            </a:r>
            <a:endParaRPr lang="zh-CN" altLang="en-US" sz="3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a:bodyPr>
          <a:lstStyle/>
          <a:p>
            <a:r>
              <a:rPr lang="zh-CN" altLang="en-US" sz="3600" dirty="0" smtClean="0"/>
              <a:t>线路交换：计算机网络通信方式之一</a:t>
            </a:r>
            <a:endParaRPr lang="zh-CN" altLang="en-US" sz="3600" dirty="0"/>
          </a:p>
        </p:txBody>
      </p:sp>
      <p:sp>
        <p:nvSpPr>
          <p:cNvPr id="3" name="内容占位符 2"/>
          <p:cNvSpPr>
            <a:spLocks noGrp="1"/>
          </p:cNvSpPr>
          <p:nvPr>
            <p:ph idx="1"/>
          </p:nvPr>
        </p:nvSpPr>
        <p:spPr>
          <a:xfrm>
            <a:off x="214282" y="1071546"/>
            <a:ext cx="8715436" cy="5357850"/>
          </a:xfrm>
        </p:spPr>
        <p:txBody>
          <a:bodyPr>
            <a:normAutofit/>
          </a:bodyPr>
          <a:lstStyle/>
          <a:p>
            <a:pPr>
              <a:spcBef>
                <a:spcPts val="1200"/>
              </a:spcBef>
            </a:pPr>
            <a:r>
              <a:rPr lang="zh-CN" altLang="en-US" sz="2800" dirty="0" smtClean="0"/>
              <a:t>工作过程：在交换数据信息前，通过控制信息在两台主机之间建立一条实际的物理信道。本次通信“独占”该物理信道</a:t>
            </a:r>
          </a:p>
          <a:p>
            <a:pPr>
              <a:spcBef>
                <a:spcPts val="1200"/>
              </a:spcBef>
            </a:pPr>
            <a:r>
              <a:rPr lang="zh-CN" altLang="en-US" sz="2800" dirty="0" smtClean="0"/>
              <a:t>优势：通信实时性强</a:t>
            </a:r>
            <a:endParaRPr lang="en-US" altLang="zh-CN" sz="2800" dirty="0" smtClean="0"/>
          </a:p>
          <a:p>
            <a:pPr>
              <a:spcBef>
                <a:spcPts val="1200"/>
              </a:spcBef>
            </a:pPr>
            <a:r>
              <a:rPr lang="zh-CN" altLang="en-US" sz="2800" dirty="0" smtClean="0"/>
              <a:t>劣势：不能充分利用信道带宽，通信成本较高</a:t>
            </a:r>
            <a:endParaRPr lang="zh-CN" altLang="en-US" sz="2800" dirty="0"/>
          </a:p>
        </p:txBody>
      </p:sp>
      <p:pic>
        <p:nvPicPr>
          <p:cNvPr id="2050" name="Picture 2"/>
          <p:cNvPicPr>
            <a:picLocks noChangeAspect="1" noChangeArrowheads="1"/>
          </p:cNvPicPr>
          <p:nvPr/>
        </p:nvPicPr>
        <p:blipFill>
          <a:blip r:embed="rId2" cstate="print"/>
          <a:srcRect/>
          <a:stretch>
            <a:fillRect/>
          </a:stretch>
        </p:blipFill>
        <p:spPr bwMode="auto">
          <a:xfrm>
            <a:off x="286011" y="3786190"/>
            <a:ext cx="8715145" cy="2571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a:bodyPr>
          <a:lstStyle/>
          <a:p>
            <a:r>
              <a:rPr lang="zh-CN" altLang="en-US" sz="3600" dirty="0" smtClean="0"/>
              <a:t>存储转发：计算机网络通信方式之二</a:t>
            </a:r>
            <a:endParaRPr lang="zh-CN" altLang="en-US" sz="3600" dirty="0"/>
          </a:p>
        </p:txBody>
      </p:sp>
      <p:sp>
        <p:nvSpPr>
          <p:cNvPr id="3" name="内容占位符 2"/>
          <p:cNvSpPr>
            <a:spLocks noGrp="1"/>
          </p:cNvSpPr>
          <p:nvPr>
            <p:ph idx="1"/>
          </p:nvPr>
        </p:nvSpPr>
        <p:spPr>
          <a:xfrm>
            <a:off x="214282" y="1071546"/>
            <a:ext cx="8715436" cy="5357850"/>
          </a:xfrm>
        </p:spPr>
        <p:txBody>
          <a:bodyPr>
            <a:normAutofit/>
          </a:bodyPr>
          <a:lstStyle/>
          <a:p>
            <a:pPr>
              <a:spcBef>
                <a:spcPts val="1200"/>
              </a:spcBef>
            </a:pPr>
            <a:r>
              <a:rPr lang="zh-CN" altLang="en-US" sz="2800" dirty="0" smtClean="0"/>
              <a:t>工作过程：数据传输途中的通信结点接收整个数据。将数据短暂存储后选择合适的路径转发给下一个通信结点（或目的主机）</a:t>
            </a:r>
            <a:endParaRPr lang="en-US" altLang="zh-CN" sz="2800" dirty="0" smtClean="0"/>
          </a:p>
          <a:p>
            <a:pPr>
              <a:spcBef>
                <a:spcPts val="1200"/>
              </a:spcBef>
            </a:pPr>
            <a:r>
              <a:rPr lang="zh-CN" altLang="en-US" sz="2800" dirty="0" smtClean="0"/>
              <a:t>要求：需要在传输的数据中增加目的地址和源地址信息，以便中间结点路由选择</a:t>
            </a:r>
            <a:endParaRPr lang="zh-CN" altLang="en-US" sz="2800" dirty="0"/>
          </a:p>
        </p:txBody>
      </p:sp>
      <p:pic>
        <p:nvPicPr>
          <p:cNvPr id="3074" name="Picture 2"/>
          <p:cNvPicPr>
            <a:picLocks noChangeAspect="1" noChangeArrowheads="1"/>
          </p:cNvPicPr>
          <p:nvPr/>
        </p:nvPicPr>
        <p:blipFill>
          <a:blip r:embed="rId2" cstate="print"/>
          <a:srcRect/>
          <a:stretch>
            <a:fillRect/>
          </a:stretch>
        </p:blipFill>
        <p:spPr bwMode="auto">
          <a:xfrm>
            <a:off x="214282" y="3786190"/>
            <a:ext cx="8786875" cy="22860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3200"/>
            <a:ext cx="8229600" cy="725470"/>
          </a:xfrm>
        </p:spPr>
        <p:txBody>
          <a:bodyPr>
            <a:noAutofit/>
          </a:bodyPr>
          <a:lstStyle/>
          <a:p>
            <a:r>
              <a:rPr lang="zh-CN" altLang="en-US" sz="3200" dirty="0" smtClean="0"/>
              <a:t>包交换：现代计算机网络主要的交换方式</a:t>
            </a:r>
            <a:endParaRPr lang="zh-CN" altLang="en-US" sz="3200" dirty="0"/>
          </a:p>
        </p:txBody>
      </p:sp>
      <p:sp>
        <p:nvSpPr>
          <p:cNvPr id="3" name="内容占位符 2"/>
          <p:cNvSpPr>
            <a:spLocks noGrp="1"/>
          </p:cNvSpPr>
          <p:nvPr>
            <p:ph idx="1"/>
          </p:nvPr>
        </p:nvSpPr>
        <p:spPr>
          <a:xfrm>
            <a:off x="142844" y="928670"/>
            <a:ext cx="8786874" cy="5572164"/>
          </a:xfrm>
        </p:spPr>
        <p:txBody>
          <a:bodyPr>
            <a:normAutofit/>
          </a:bodyPr>
          <a:lstStyle/>
          <a:p>
            <a:pPr>
              <a:spcBef>
                <a:spcPts val="1200"/>
              </a:spcBef>
            </a:pPr>
            <a:r>
              <a:rPr lang="zh-CN" altLang="en-US" sz="2400" dirty="0" smtClean="0"/>
              <a:t>原理：</a:t>
            </a:r>
            <a:r>
              <a:rPr lang="zh-CN" altLang="zh-CN" sz="2400" dirty="0" smtClean="0"/>
              <a:t>将大块的用户数据分割成多个小块</a:t>
            </a:r>
            <a:r>
              <a:rPr lang="zh-CN" altLang="en-US" sz="2400" dirty="0" smtClean="0"/>
              <a:t>数据分别发送</a:t>
            </a:r>
            <a:endParaRPr lang="en-US" altLang="zh-CN" sz="2400" dirty="0" smtClean="0"/>
          </a:p>
          <a:p>
            <a:pPr>
              <a:spcBef>
                <a:spcPts val="1200"/>
              </a:spcBef>
            </a:pPr>
            <a:r>
              <a:rPr lang="zh-CN" altLang="en-US" sz="2400" dirty="0" smtClean="0"/>
              <a:t>目的：</a:t>
            </a:r>
            <a:r>
              <a:rPr lang="zh-CN" altLang="zh-CN" sz="2400" dirty="0" smtClean="0"/>
              <a:t>避免一台主机一次发送大量数据，致使另一主机长时间等待情况的发生</a:t>
            </a:r>
            <a:endParaRPr lang="en-US" altLang="zh-CN" sz="2400" dirty="0" smtClean="0"/>
          </a:p>
          <a:p>
            <a:pPr>
              <a:spcBef>
                <a:spcPts val="1200"/>
              </a:spcBef>
            </a:pPr>
            <a:r>
              <a:rPr lang="zh-CN" altLang="en-US" sz="2400" dirty="0" smtClean="0"/>
              <a:t>数据包：由分割后的小块数据与</a:t>
            </a:r>
            <a:r>
              <a:rPr lang="zh-CN" altLang="zh-CN" sz="2400" dirty="0" smtClean="0"/>
              <a:t>目的地址、源地址等控制信息</a:t>
            </a:r>
            <a:r>
              <a:rPr lang="zh-CN" altLang="en-US" sz="2400" dirty="0" smtClean="0"/>
              <a:t>组成</a:t>
            </a:r>
            <a:endParaRPr lang="en-US" altLang="zh-CN" sz="2400" dirty="0" smtClean="0"/>
          </a:p>
        </p:txBody>
      </p:sp>
      <p:pic>
        <p:nvPicPr>
          <p:cNvPr id="4098" name="Picture 2"/>
          <p:cNvPicPr>
            <a:picLocks noChangeAspect="1" noChangeArrowheads="1"/>
          </p:cNvPicPr>
          <p:nvPr/>
        </p:nvPicPr>
        <p:blipFill>
          <a:blip r:embed="rId2" cstate="print"/>
          <a:srcRect/>
          <a:stretch>
            <a:fillRect/>
          </a:stretch>
        </p:blipFill>
        <p:spPr bwMode="auto">
          <a:xfrm>
            <a:off x="462886" y="3500438"/>
            <a:ext cx="8252518" cy="27146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57166"/>
            <a:ext cx="8229600" cy="1154098"/>
          </a:xfrm>
        </p:spPr>
        <p:txBody>
          <a:bodyPr>
            <a:noAutofit/>
          </a:bodyPr>
          <a:lstStyle/>
          <a:p>
            <a:r>
              <a:rPr lang="zh-CN" altLang="en-US" dirty="0" smtClean="0"/>
              <a:t>包交换的特点</a:t>
            </a:r>
            <a:endParaRPr lang="zh-CN" altLang="en-US" dirty="0"/>
          </a:p>
        </p:txBody>
      </p:sp>
      <p:sp>
        <p:nvSpPr>
          <p:cNvPr id="3" name="内容占位符 2"/>
          <p:cNvSpPr>
            <a:spLocks noGrp="1"/>
          </p:cNvSpPr>
          <p:nvPr>
            <p:ph idx="1"/>
          </p:nvPr>
        </p:nvSpPr>
        <p:spPr>
          <a:xfrm>
            <a:off x="142844" y="1500174"/>
            <a:ext cx="8786874" cy="5000660"/>
          </a:xfrm>
        </p:spPr>
        <p:txBody>
          <a:bodyPr>
            <a:normAutofit/>
          </a:bodyPr>
          <a:lstStyle/>
          <a:p>
            <a:pPr>
              <a:spcBef>
                <a:spcPts val="1200"/>
              </a:spcBef>
            </a:pPr>
            <a:r>
              <a:rPr lang="zh-CN" altLang="zh-CN" dirty="0" smtClean="0"/>
              <a:t>能充分利用信道带宽</a:t>
            </a:r>
            <a:endParaRPr lang="en-US" altLang="zh-CN" dirty="0" smtClean="0"/>
          </a:p>
          <a:p>
            <a:pPr>
              <a:spcBef>
                <a:spcPts val="1200"/>
              </a:spcBef>
            </a:pPr>
            <a:r>
              <a:rPr lang="zh-CN" altLang="en-US" dirty="0" smtClean="0"/>
              <a:t>对缓存空间要求较低</a:t>
            </a:r>
            <a:endParaRPr lang="en-US" altLang="zh-CN" dirty="0" smtClean="0"/>
          </a:p>
          <a:p>
            <a:pPr>
              <a:spcBef>
                <a:spcPts val="1200"/>
              </a:spcBef>
            </a:pPr>
            <a:r>
              <a:rPr lang="zh-CN" altLang="en-US" dirty="0" smtClean="0"/>
              <a:t>差错后数据重传量较小</a:t>
            </a:r>
            <a:endParaRPr lang="zh-CN" altLang="zh-CN" dirty="0"/>
          </a:p>
        </p:txBody>
      </p:sp>
      <p:pic>
        <p:nvPicPr>
          <p:cNvPr id="4" name="Picture 2"/>
          <p:cNvPicPr>
            <a:picLocks noChangeAspect="1" noChangeArrowheads="1"/>
          </p:cNvPicPr>
          <p:nvPr/>
        </p:nvPicPr>
        <p:blipFill>
          <a:blip r:embed="rId2" cstate="print"/>
          <a:srcRect/>
          <a:stretch>
            <a:fillRect/>
          </a:stretch>
        </p:blipFill>
        <p:spPr bwMode="auto">
          <a:xfrm>
            <a:off x="214282" y="3786190"/>
            <a:ext cx="8786875" cy="22860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zh-CN" altLang="en-US" dirty="0" smtClean="0"/>
              <a:t>协议的基本概念</a:t>
            </a:r>
            <a:endParaRPr lang="zh-CN" altLang="en-US" dirty="0"/>
          </a:p>
        </p:txBody>
      </p:sp>
      <p:sp>
        <p:nvSpPr>
          <p:cNvPr id="3" name="内容占位符 2"/>
          <p:cNvSpPr>
            <a:spLocks noGrp="1"/>
          </p:cNvSpPr>
          <p:nvPr>
            <p:ph idx="1"/>
          </p:nvPr>
        </p:nvSpPr>
        <p:spPr>
          <a:xfrm>
            <a:off x="214282" y="1000108"/>
            <a:ext cx="8715436" cy="5572164"/>
          </a:xfrm>
        </p:spPr>
        <p:txBody>
          <a:bodyPr>
            <a:normAutofit/>
          </a:bodyPr>
          <a:lstStyle/>
          <a:p>
            <a:r>
              <a:rPr lang="zh-CN" altLang="en-US" dirty="0" smtClean="0"/>
              <a:t>协议（</a:t>
            </a:r>
            <a:r>
              <a:rPr lang="en-US" altLang="zh-CN" dirty="0" smtClean="0"/>
              <a:t>protocol</a:t>
            </a:r>
            <a:r>
              <a:rPr lang="zh-CN" altLang="en-US" dirty="0" smtClean="0"/>
              <a:t>）：通信双方为了实现通信所进行的约定或所作的对话规则</a:t>
            </a:r>
            <a:endParaRPr lang="en-US" altLang="zh-CN" dirty="0" smtClean="0"/>
          </a:p>
          <a:p>
            <a:pPr>
              <a:spcBef>
                <a:spcPts val="2400"/>
              </a:spcBef>
            </a:pPr>
            <a:r>
              <a:rPr lang="zh-CN" altLang="en-US" dirty="0" smtClean="0"/>
              <a:t>网络协议的组成：</a:t>
            </a:r>
            <a:endParaRPr lang="en-US" altLang="zh-CN" dirty="0" smtClean="0"/>
          </a:p>
          <a:p>
            <a:pPr lvl="1"/>
            <a:r>
              <a:rPr lang="zh-CN" altLang="en-US" dirty="0" smtClean="0"/>
              <a:t>语义：做什么（如：每个字段代表的具体含义）</a:t>
            </a:r>
            <a:endParaRPr lang="en-US" altLang="zh-CN" dirty="0" smtClean="0"/>
          </a:p>
          <a:p>
            <a:pPr lvl="1"/>
            <a:r>
              <a:rPr lang="zh-CN" altLang="en-US" dirty="0" smtClean="0"/>
              <a:t>语法：怎么做（如：分组的长度、分几个字段）</a:t>
            </a:r>
            <a:endParaRPr lang="en-US" altLang="zh-CN" dirty="0" smtClean="0"/>
          </a:p>
          <a:p>
            <a:pPr lvl="1"/>
            <a:r>
              <a:rPr lang="zh-CN" altLang="en-US" dirty="0" smtClean="0"/>
              <a:t>定时关系：何时做（如：何时发送何种数据包）</a:t>
            </a:r>
          </a:p>
          <a:p>
            <a:pPr>
              <a:spcBef>
                <a:spcPts val="2400"/>
              </a:spcBef>
            </a:pPr>
            <a:r>
              <a:rPr lang="zh-CN" altLang="en-US" dirty="0" smtClean="0"/>
              <a:t>计算机网络中存在多种协议</a:t>
            </a:r>
            <a:endParaRPr lang="en-US" altLang="zh-CN" dirty="0" smtClean="0"/>
          </a:p>
          <a:p>
            <a:pPr lvl="1"/>
            <a:r>
              <a:rPr lang="zh-CN" altLang="en-US" dirty="0" smtClean="0"/>
              <a:t>一种协议应处理另一种协议未处理过的通信问题</a:t>
            </a:r>
            <a:endParaRPr lang="en-US" altLang="zh-CN" dirty="0" smtClean="0"/>
          </a:p>
          <a:p>
            <a:pPr lvl="1"/>
            <a:r>
              <a:rPr lang="zh-CN" altLang="en-US" dirty="0" smtClean="0"/>
              <a:t>协议之间可以共享数据和信息</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173157"/>
            <a:ext cx="8424936" cy="1470025"/>
          </a:xfrm>
        </p:spPr>
        <p:txBody>
          <a:bodyPr>
            <a:noAutofit/>
          </a:bodyPr>
          <a:lstStyle/>
          <a:p>
            <a:r>
              <a:rPr lang="zh-CN" altLang="en-US" dirty="0" smtClean="0"/>
              <a:t>第</a:t>
            </a:r>
            <a:r>
              <a:rPr lang="en-US" altLang="zh-CN" dirty="0" smtClean="0"/>
              <a:t>1</a:t>
            </a:r>
            <a:r>
              <a:rPr lang="zh-CN" altLang="en-US" dirty="0" smtClean="0"/>
              <a:t>章 </a:t>
            </a:r>
            <a:r>
              <a:rPr lang="zh-CN" altLang="zh-CN" dirty="0" smtClean="0"/>
              <a:t>计算机网络的基本概念</a:t>
            </a:r>
            <a:endParaRPr lang="zh-CN" altLang="en-US" dirty="0">
              <a:solidFill>
                <a:srgbClr val="002060"/>
              </a:solidFill>
              <a:latin typeface="华文琥珀" pitchFamily="2" charset="-122"/>
              <a:ea typeface="华文琥珀" pitchFamily="2" charset="-122"/>
            </a:endParaRPr>
          </a:p>
        </p:txBody>
      </p:sp>
      <p:sp>
        <p:nvSpPr>
          <p:cNvPr id="3" name="副标题 2"/>
          <p:cNvSpPr>
            <a:spLocks noGrp="1"/>
          </p:cNvSpPr>
          <p:nvPr>
            <p:ph type="subTitle" idx="1"/>
          </p:nvPr>
        </p:nvSpPr>
        <p:spPr/>
        <p:txBody>
          <a:bodyPr>
            <a:noAutofit/>
          </a:bodyPr>
          <a:lstStyle/>
          <a:p>
            <a:endParaRPr lang="en-US" altLang="zh-CN" sz="2400" dirty="0" smtClean="0">
              <a:solidFill>
                <a:srgbClr val="002060"/>
              </a:solidFill>
            </a:endParaRPr>
          </a:p>
          <a:p>
            <a:endParaRPr lang="en-US" altLang="zh-CN" sz="2400" dirty="0" smtClean="0">
              <a:solidFill>
                <a:srgbClr val="002060"/>
              </a:solidFill>
            </a:endParaRPr>
          </a:p>
          <a:p>
            <a:r>
              <a:rPr lang="zh-CN" altLang="en-US" sz="2400" dirty="0" smtClean="0">
                <a:solidFill>
                  <a:srgbClr val="002060"/>
                </a:solidFill>
              </a:rPr>
              <a:t>张建忠  徐敬东</a:t>
            </a:r>
            <a:endParaRPr lang="en-US" altLang="zh-CN" sz="2400" dirty="0" smtClean="0">
              <a:solidFill>
                <a:srgbClr val="002060"/>
              </a:solidFill>
            </a:endParaRPr>
          </a:p>
          <a:p>
            <a:r>
              <a:rPr lang="zh-CN" altLang="en-US" sz="2400" dirty="0" smtClean="0">
                <a:solidFill>
                  <a:srgbClr val="002060"/>
                </a:solidFill>
              </a:rPr>
              <a:t>南开大学计算机科学与技术系</a:t>
            </a:r>
            <a:endParaRPr lang="en-US" altLang="zh-CN" sz="2400" dirty="0" smtClean="0">
              <a:solidFill>
                <a:srgbClr val="002060"/>
              </a:solidFill>
            </a:endParaRPr>
          </a:p>
          <a:p>
            <a:endParaRPr lang="zh-CN" altLang="en-US" sz="2400" dirty="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zh-CN" altLang="en-US" dirty="0" smtClean="0"/>
              <a:t>网络的层次结构</a:t>
            </a:r>
            <a:endParaRPr lang="zh-CN" altLang="en-US" dirty="0"/>
          </a:p>
        </p:txBody>
      </p:sp>
      <p:sp>
        <p:nvSpPr>
          <p:cNvPr id="3" name="内容占位符 2"/>
          <p:cNvSpPr>
            <a:spLocks noGrp="1"/>
          </p:cNvSpPr>
          <p:nvPr>
            <p:ph idx="1"/>
          </p:nvPr>
        </p:nvSpPr>
        <p:spPr>
          <a:xfrm>
            <a:off x="214282" y="1000108"/>
            <a:ext cx="8715436" cy="5572164"/>
          </a:xfrm>
        </p:spPr>
        <p:txBody>
          <a:bodyPr>
            <a:normAutofit/>
          </a:bodyPr>
          <a:lstStyle/>
          <a:p>
            <a:r>
              <a:rPr lang="zh-CN" altLang="en-US" dirty="0" smtClean="0"/>
              <a:t>目的：将庞大的、复杂的计算机网络问题划分成若干较小的、简单的问题</a:t>
            </a:r>
            <a:r>
              <a:rPr lang="en-US" altLang="zh-CN" dirty="0" smtClean="0"/>
              <a:t>——</a:t>
            </a:r>
            <a:r>
              <a:rPr lang="zh-CN" altLang="en-US" dirty="0" smtClean="0"/>
              <a:t>分而治之</a:t>
            </a:r>
            <a:endParaRPr lang="en-US" altLang="zh-CN" dirty="0" smtClean="0"/>
          </a:p>
          <a:p>
            <a:pPr>
              <a:spcBef>
                <a:spcPts val="1800"/>
              </a:spcBef>
            </a:pPr>
            <a:r>
              <a:rPr lang="zh-CN" altLang="en-US" dirty="0" smtClean="0"/>
              <a:t>划分原则：层内功能内聚，层间耦合松散</a:t>
            </a:r>
          </a:p>
          <a:p>
            <a:pPr>
              <a:spcBef>
                <a:spcPts val="1800"/>
              </a:spcBef>
            </a:pPr>
            <a:r>
              <a:rPr lang="zh-CN" altLang="en-US" dirty="0" smtClean="0"/>
              <a:t>优越性</a:t>
            </a:r>
          </a:p>
          <a:p>
            <a:pPr lvl="1"/>
            <a:r>
              <a:rPr lang="zh-CN" altLang="en-US" dirty="0" smtClean="0"/>
              <a:t>各层之间相互独立</a:t>
            </a:r>
            <a:r>
              <a:rPr lang="en-US" altLang="zh-CN" dirty="0" smtClean="0"/>
              <a:t>——</a:t>
            </a:r>
            <a:r>
              <a:rPr lang="zh-CN" altLang="en-US" dirty="0" smtClean="0"/>
              <a:t>高层不需要知道低层是如何实现的</a:t>
            </a:r>
          </a:p>
          <a:p>
            <a:pPr lvl="1"/>
            <a:r>
              <a:rPr lang="zh-CN" altLang="en-US" dirty="0" smtClean="0"/>
              <a:t>灵活性好</a:t>
            </a:r>
            <a:r>
              <a:rPr lang="en-US" altLang="zh-CN" dirty="0" smtClean="0"/>
              <a:t>——</a:t>
            </a:r>
            <a:r>
              <a:rPr lang="zh-CN" altLang="en-US" dirty="0" smtClean="0"/>
              <a:t>各层可以采用最合适自己的实现技术，一层的变化不会影响其他层</a:t>
            </a:r>
          </a:p>
          <a:p>
            <a:pPr lvl="1"/>
            <a:r>
              <a:rPr lang="zh-CN" altLang="en-US" dirty="0" smtClean="0"/>
              <a:t>易于实现和维护</a:t>
            </a:r>
          </a:p>
          <a:p>
            <a:pPr lvl="1"/>
            <a:r>
              <a:rPr lang="zh-CN" altLang="en-US" dirty="0" smtClean="0"/>
              <a:t>有利于网络标准化</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en-US" altLang="zh-CN" dirty="0" smtClean="0"/>
              <a:t>ISO/OSI</a:t>
            </a:r>
            <a:r>
              <a:rPr lang="zh-CN" altLang="en-US" dirty="0" smtClean="0"/>
              <a:t>参考模型（</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14282" y="1071546"/>
            <a:ext cx="4643470" cy="5429288"/>
          </a:xfrm>
        </p:spPr>
        <p:txBody>
          <a:bodyPr>
            <a:normAutofit fontScale="92500" lnSpcReduction="10000"/>
          </a:bodyPr>
          <a:lstStyle/>
          <a:p>
            <a:r>
              <a:rPr lang="zh-CN" altLang="en-US" dirty="0" smtClean="0"/>
              <a:t>由国际标准化组织制定的网络层次结构模型</a:t>
            </a:r>
            <a:endParaRPr lang="en-US" altLang="zh-CN" dirty="0" smtClean="0"/>
          </a:p>
          <a:p>
            <a:pPr>
              <a:spcBef>
                <a:spcPts val="1800"/>
              </a:spcBef>
            </a:pPr>
            <a:r>
              <a:rPr lang="zh-CN" altLang="en-US" dirty="0" smtClean="0"/>
              <a:t>说明了信息的传输过程，各层具有的功能</a:t>
            </a:r>
            <a:endParaRPr lang="en-US" altLang="zh-CN" dirty="0" smtClean="0"/>
          </a:p>
          <a:p>
            <a:pPr>
              <a:spcBef>
                <a:spcPts val="1800"/>
              </a:spcBef>
            </a:pPr>
            <a:r>
              <a:rPr lang="zh-CN" altLang="en-US" dirty="0" smtClean="0"/>
              <a:t>将网络分为七层：物理层、数据链路层、网络层、传输层、会话层、表示层和应用层</a:t>
            </a:r>
            <a:endParaRPr lang="en-US" altLang="zh-CN" dirty="0" smtClean="0"/>
          </a:p>
          <a:p>
            <a:pPr>
              <a:spcBef>
                <a:spcPts val="1800"/>
              </a:spcBef>
            </a:pPr>
            <a:r>
              <a:rPr lang="zh-CN" altLang="en-US" dirty="0" smtClean="0"/>
              <a:t>网络的设计规划出一张蓝图（并非指一个现实的网络）</a:t>
            </a:r>
          </a:p>
        </p:txBody>
      </p:sp>
      <p:pic>
        <p:nvPicPr>
          <p:cNvPr id="1026" name="Picture 2"/>
          <p:cNvPicPr>
            <a:picLocks noChangeAspect="1" noChangeArrowheads="1"/>
          </p:cNvPicPr>
          <p:nvPr/>
        </p:nvPicPr>
        <p:blipFill>
          <a:blip r:embed="rId2" cstate="print"/>
          <a:srcRect/>
          <a:stretch>
            <a:fillRect/>
          </a:stretch>
        </p:blipFill>
        <p:spPr bwMode="auto">
          <a:xfrm>
            <a:off x="4929190" y="1071545"/>
            <a:ext cx="3929090" cy="54489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en-US" altLang="zh-CN" dirty="0" smtClean="0"/>
              <a:t>ISO/OSI</a:t>
            </a:r>
            <a:r>
              <a:rPr lang="zh-CN" altLang="en-US" dirty="0" smtClean="0"/>
              <a:t>参考模型（</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14282" y="1214422"/>
            <a:ext cx="8715436" cy="5286412"/>
          </a:xfrm>
        </p:spPr>
        <p:txBody>
          <a:bodyPr>
            <a:normAutofit/>
          </a:bodyPr>
          <a:lstStyle/>
          <a:p>
            <a:r>
              <a:rPr lang="zh-CN" altLang="en-US" dirty="0" smtClean="0"/>
              <a:t>主机应实现全部七层功能</a:t>
            </a:r>
            <a:endParaRPr lang="en-US" altLang="zh-CN" dirty="0" smtClean="0"/>
          </a:p>
          <a:p>
            <a:pPr>
              <a:spcBef>
                <a:spcPts val="2400"/>
              </a:spcBef>
            </a:pPr>
            <a:r>
              <a:rPr lang="zh-CN" altLang="en-US" dirty="0" smtClean="0"/>
              <a:t>通信设备应实现下三层功能</a:t>
            </a:r>
            <a:endParaRPr lang="en-US" altLang="zh-CN" dirty="0" smtClean="0"/>
          </a:p>
          <a:p>
            <a:pPr lvl="1"/>
            <a:r>
              <a:rPr lang="zh-CN" altLang="en-US" dirty="0" smtClean="0"/>
              <a:t>路由器实现到网络层</a:t>
            </a:r>
            <a:endParaRPr lang="en-US" altLang="zh-CN" dirty="0" smtClean="0"/>
          </a:p>
          <a:p>
            <a:pPr lvl="1"/>
            <a:r>
              <a:rPr lang="zh-CN" altLang="en-US" dirty="0" smtClean="0"/>
              <a:t>交换机实现到链路层</a:t>
            </a:r>
            <a:endParaRPr lang="en-US" altLang="zh-CN" dirty="0" smtClean="0"/>
          </a:p>
          <a:p>
            <a:pPr lvl="1"/>
            <a:r>
              <a:rPr lang="zh-CN" altLang="en-US" dirty="0" smtClean="0"/>
              <a:t>集线器实现到物理层</a:t>
            </a:r>
            <a:endParaRPr lang="en-US" altLang="zh-CN" dirty="0" smtClean="0"/>
          </a:p>
          <a:p>
            <a:pPr>
              <a:spcBef>
                <a:spcPts val="2400"/>
              </a:spcBef>
            </a:pPr>
            <a:r>
              <a:rPr lang="zh-CN" altLang="en-US" dirty="0" smtClean="0"/>
              <a:t>同等层具有相同的功能</a:t>
            </a:r>
            <a:endParaRPr lang="en-US" altLang="zh-CN" dirty="0" smtClean="0"/>
          </a:p>
          <a:p>
            <a:pPr>
              <a:spcBef>
                <a:spcPts val="2400"/>
              </a:spcBef>
            </a:pPr>
            <a:r>
              <a:rPr lang="zh-CN" altLang="en-US" dirty="0" smtClean="0"/>
              <a:t>相邻层通过接口进行通信：上层使用下层提供的服务并向其上层提供服务</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14282" y="1285860"/>
            <a:ext cx="8715436" cy="36433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normAutofit/>
          </a:bodyPr>
          <a:lstStyle/>
          <a:p>
            <a:r>
              <a:rPr lang="en-US" altLang="zh-CN" dirty="0" smtClean="0"/>
              <a:t>OSI</a:t>
            </a:r>
            <a:r>
              <a:rPr lang="zh-CN" altLang="en-US" dirty="0" smtClean="0"/>
              <a:t>各层的主要功能</a:t>
            </a:r>
            <a:endParaRPr lang="zh-CN" altLang="en-US" dirty="0"/>
          </a:p>
        </p:txBody>
      </p:sp>
      <p:sp>
        <p:nvSpPr>
          <p:cNvPr id="3" name="内容占位符 2"/>
          <p:cNvSpPr>
            <a:spLocks noGrp="1"/>
          </p:cNvSpPr>
          <p:nvPr>
            <p:ph idx="1"/>
          </p:nvPr>
        </p:nvSpPr>
        <p:spPr>
          <a:xfrm>
            <a:off x="142844" y="1214422"/>
            <a:ext cx="8858312" cy="5429288"/>
          </a:xfrm>
        </p:spPr>
        <p:txBody>
          <a:bodyPr>
            <a:normAutofit/>
          </a:bodyPr>
          <a:lstStyle/>
          <a:p>
            <a:pPr>
              <a:spcBef>
                <a:spcPts val="1800"/>
              </a:spcBef>
            </a:pPr>
            <a:r>
              <a:rPr lang="zh-CN" altLang="en-US" sz="2800" dirty="0" smtClean="0"/>
              <a:t>物理层：利用物理传输介质透明地传送比特流</a:t>
            </a:r>
          </a:p>
          <a:p>
            <a:pPr>
              <a:spcBef>
                <a:spcPts val="1800"/>
              </a:spcBef>
            </a:pPr>
            <a:r>
              <a:rPr lang="zh-CN" altLang="en-US" sz="2800" dirty="0" smtClean="0"/>
              <a:t>数据链路层：保证点到点可靠的数据传输</a:t>
            </a:r>
          </a:p>
          <a:p>
            <a:pPr>
              <a:spcBef>
                <a:spcPts val="1800"/>
              </a:spcBef>
            </a:pPr>
            <a:r>
              <a:rPr lang="zh-CN" altLang="en-US" sz="2800" dirty="0" smtClean="0"/>
              <a:t>网络层：路由选择</a:t>
            </a:r>
          </a:p>
          <a:p>
            <a:pPr>
              <a:spcBef>
                <a:spcPts val="1800"/>
              </a:spcBef>
            </a:pPr>
            <a:r>
              <a:rPr lang="zh-CN" altLang="en-US" sz="2800" dirty="0" smtClean="0"/>
              <a:t>传输层：提供可靠的端到端服务</a:t>
            </a:r>
            <a:endParaRPr lang="en-US" altLang="zh-CN" sz="2800" dirty="0" smtClean="0"/>
          </a:p>
          <a:p>
            <a:pPr>
              <a:spcBef>
                <a:spcPts val="1800"/>
              </a:spcBef>
            </a:pPr>
            <a:r>
              <a:rPr lang="zh-CN" altLang="en-US" sz="2800" dirty="0" smtClean="0"/>
              <a:t>会话层：建立、管理和终止应用程序进程之间的会话</a:t>
            </a:r>
          </a:p>
          <a:p>
            <a:pPr>
              <a:spcBef>
                <a:spcPts val="1800"/>
              </a:spcBef>
            </a:pPr>
            <a:r>
              <a:rPr lang="zh-CN" altLang="en-US" sz="2800" dirty="0" smtClean="0"/>
              <a:t>表示层：保证一个系统应用层发出的信息能被另一个系统的应用层读出</a:t>
            </a:r>
          </a:p>
          <a:p>
            <a:pPr>
              <a:spcBef>
                <a:spcPts val="1800"/>
              </a:spcBef>
            </a:pPr>
            <a:r>
              <a:rPr lang="zh-CN" altLang="en-US" sz="2800" dirty="0" smtClean="0"/>
              <a:t>应用层：为用户的应用程序提供网络服务</a:t>
            </a:r>
            <a:endParaRPr lang="zh-CN" alt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lstStyle/>
          <a:p>
            <a:r>
              <a:rPr lang="zh-CN" altLang="en-US" dirty="0" smtClean="0"/>
              <a:t>生活中的信息封装与对等层通信</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714348" y="1138424"/>
            <a:ext cx="7715304" cy="53624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9784"/>
          </a:xfrm>
        </p:spPr>
        <p:txBody>
          <a:bodyPr>
            <a:normAutofit/>
          </a:bodyPr>
          <a:lstStyle/>
          <a:p>
            <a:r>
              <a:rPr lang="zh-CN" altLang="en-US" sz="3600" dirty="0" smtClean="0"/>
              <a:t>计算机网络中的信息封装与对等层通信</a:t>
            </a:r>
            <a:endParaRPr lang="zh-CN" altLang="en-US" sz="3600" dirty="0"/>
          </a:p>
        </p:txBody>
      </p:sp>
      <p:sp>
        <p:nvSpPr>
          <p:cNvPr id="3" name="内容占位符 2"/>
          <p:cNvSpPr>
            <a:spLocks noGrp="1"/>
          </p:cNvSpPr>
          <p:nvPr>
            <p:ph idx="1"/>
          </p:nvPr>
        </p:nvSpPr>
        <p:spPr>
          <a:xfrm>
            <a:off x="214282" y="1357298"/>
            <a:ext cx="8715436" cy="5214974"/>
          </a:xfrm>
        </p:spPr>
        <p:txBody>
          <a:bodyPr>
            <a:normAutofit/>
          </a:bodyPr>
          <a:lstStyle/>
          <a:p>
            <a:pPr>
              <a:spcBef>
                <a:spcPts val="2400"/>
              </a:spcBef>
            </a:pPr>
            <a:r>
              <a:rPr lang="zh-CN" altLang="en-US" sz="2800" dirty="0" smtClean="0"/>
              <a:t>协议数据单元：对等层之间交换的信息单元。通常上层的协议数据单元封装在下层的协议数据单元中</a:t>
            </a:r>
            <a:endParaRPr lang="en-US" altLang="zh-CN" sz="2800" dirty="0" smtClean="0"/>
          </a:p>
          <a:p>
            <a:pPr>
              <a:spcBef>
                <a:spcPts val="1800"/>
              </a:spcBef>
            </a:pPr>
            <a:r>
              <a:rPr lang="zh-CN" altLang="en-US" sz="2800" dirty="0" smtClean="0"/>
              <a:t>虚通信：对等层之间的通信。通常需要借助于下层提供的服务完成</a:t>
            </a:r>
          </a:p>
          <a:p>
            <a:pPr>
              <a:spcBef>
                <a:spcPts val="1800"/>
              </a:spcBef>
            </a:pPr>
            <a:r>
              <a:rPr lang="zh-CN" altLang="en-US" sz="2800" dirty="0" smtClean="0"/>
              <a:t>封装和解封装</a:t>
            </a:r>
            <a:endParaRPr lang="en-US" altLang="zh-CN" sz="2800" dirty="0" smtClean="0"/>
          </a:p>
          <a:p>
            <a:pPr lvl="1">
              <a:spcBef>
                <a:spcPts val="600"/>
              </a:spcBef>
            </a:pPr>
            <a:r>
              <a:rPr lang="zh-CN" altLang="en-US" sz="2400" dirty="0" smtClean="0"/>
              <a:t>封装：发送方在数据头部（和尾部）加入特定的协议头（和协议尾）的过程</a:t>
            </a:r>
            <a:endParaRPr lang="en-US" altLang="zh-CN" sz="2400" dirty="0" smtClean="0"/>
          </a:p>
          <a:p>
            <a:pPr lvl="1">
              <a:spcBef>
                <a:spcPts val="600"/>
              </a:spcBef>
            </a:pPr>
            <a:r>
              <a:rPr lang="zh-CN" altLang="en-US" sz="2400" dirty="0" smtClean="0"/>
              <a:t>解封装：接收方将增加的数据头部（和尾部）去除的过程</a:t>
            </a:r>
            <a:endParaRPr lang="en-US" altLang="zh-CN" sz="2400" dirty="0" smtClean="0"/>
          </a:p>
          <a:p>
            <a:pPr>
              <a:spcBef>
                <a:spcPts val="1800"/>
              </a:spcBef>
            </a:pPr>
            <a:r>
              <a:rPr lang="zh-CN" altLang="en-US" sz="2800" dirty="0" smtClean="0"/>
              <a:t>对等层可以相互理解和认识对方信息的具体意义</a:t>
            </a:r>
          </a:p>
        </p:txBody>
      </p:sp>
      <p:pic>
        <p:nvPicPr>
          <p:cNvPr id="2050" name="Picture 2"/>
          <p:cNvPicPr>
            <a:picLocks noChangeAspect="1" noChangeArrowheads="1"/>
          </p:cNvPicPr>
          <p:nvPr/>
        </p:nvPicPr>
        <p:blipFill>
          <a:blip r:embed="rId2" cstate="print"/>
          <a:srcRect/>
          <a:stretch>
            <a:fillRect/>
          </a:stretch>
        </p:blipFill>
        <p:spPr bwMode="auto">
          <a:xfrm>
            <a:off x="177165" y="1285860"/>
            <a:ext cx="8752553" cy="5214974"/>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71406" y="1857364"/>
            <a:ext cx="8886327" cy="3714776"/>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714348" y="1209862"/>
            <a:ext cx="7612521" cy="52909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2050"/>
                                        </p:tgtEl>
                                      </p:cBhvr>
                                    </p:animEffect>
                                    <p:set>
                                      <p:cBhvr>
                                        <p:cTn id="12" dur="1" fill="hold">
                                          <p:stCondLst>
                                            <p:cond delay="499"/>
                                          </p:stCondLst>
                                        </p:cTn>
                                        <p:tgtEl>
                                          <p:spTgt spid="2050"/>
                                        </p:tgtEl>
                                        <p:attrNameLst>
                                          <p:attrName>style.visibility</p:attrName>
                                        </p:attrNameLst>
                                      </p:cBhvr>
                                      <p:to>
                                        <p:strVal val="hidden"/>
                                      </p:to>
                                    </p:se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nodeType="clickEffect">
                                  <p:stCondLst>
                                    <p:cond delay="0"/>
                                  </p:stCondLst>
                                  <p:childTnLst>
                                    <p:animEffect transition="out" filter="blinds(horizontal)">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3" presetClass="entr" presetSubtype="1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blinds(horizontal)">
                                      <p:cBhvr>
                                        <p:cTn id="28" dur="500"/>
                                        <p:tgtEl>
                                          <p:spTgt spid="3">
                                            <p:txEl>
                                              <p:pRg st="2" end="2"/>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blinds(horizontal)">
                                      <p:cBhvr>
                                        <p:cTn id="31" dur="500"/>
                                        <p:tgtEl>
                                          <p:spTgt spid="3">
                                            <p:txEl>
                                              <p:pRg st="3" end="3"/>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linds(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050"/>
                                        </p:tgtEl>
                                        <p:attrNameLst>
                                          <p:attrName>style.visibility</p:attrName>
                                        </p:attrNameLst>
                                      </p:cBhvr>
                                      <p:to>
                                        <p:strVal val="visible"/>
                                      </p:to>
                                    </p:set>
                                    <p:animEffect transition="in" filter="blinds(horizontal)">
                                      <p:cBhvr>
                                        <p:cTn id="39" dur="500"/>
                                        <p:tgtEl>
                                          <p:spTgt spid="205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nodeType="clickEffect">
                                  <p:stCondLst>
                                    <p:cond delay="0"/>
                                  </p:stCondLst>
                                  <p:childTnLst>
                                    <p:animEffect transition="out" filter="blinds(horizontal)">
                                      <p:cBhvr>
                                        <p:cTn id="43" dur="500"/>
                                        <p:tgtEl>
                                          <p:spTgt spid="2050"/>
                                        </p:tgtEl>
                                      </p:cBhvr>
                                    </p:animEffect>
                                    <p:set>
                                      <p:cBhvr>
                                        <p:cTn id="44" dur="1" fill="hold">
                                          <p:stCondLst>
                                            <p:cond delay="499"/>
                                          </p:stCondLst>
                                        </p:cTn>
                                        <p:tgtEl>
                                          <p:spTgt spid="2050"/>
                                        </p:tgtEl>
                                        <p:attrNameLst>
                                          <p:attrName>style.visibility</p:attrName>
                                        </p:attrNameLst>
                                      </p:cBhvr>
                                      <p:to>
                                        <p:strVal val="hidden"/>
                                      </p:to>
                                    </p:set>
                                  </p:childTnLst>
                                </p:cTn>
                              </p:par>
                              <p:par>
                                <p:cTn id="45" presetID="3" presetClass="entr" presetSubtype="10" fill="hold"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blinds(horizontal)">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050"/>
                                        </p:tgtEl>
                                        <p:attrNameLst>
                                          <p:attrName>style.visibility</p:attrName>
                                        </p:attrNameLst>
                                      </p:cBhvr>
                                      <p:to>
                                        <p:strVal val="visible"/>
                                      </p:to>
                                    </p:set>
                                    <p:animEffect transition="in" filter="blinds(horizontal)">
                                      <p:cBhvr>
                                        <p:cTn id="52" dur="500"/>
                                        <p:tgtEl>
                                          <p:spTgt spid="205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nodeType="clickEffect">
                                  <p:stCondLst>
                                    <p:cond delay="0"/>
                                  </p:stCondLst>
                                  <p:childTnLst>
                                    <p:animEffect transition="out" filter="blinds(horizontal)">
                                      <p:cBhvr>
                                        <p:cTn id="56" dur="500"/>
                                        <p:tgtEl>
                                          <p:spTgt spid="2050"/>
                                        </p:tgtEl>
                                      </p:cBhvr>
                                    </p:animEffect>
                                    <p:set>
                                      <p:cBhvr>
                                        <p:cTn id="57" dur="1" fill="hold">
                                          <p:stCondLst>
                                            <p:cond delay="499"/>
                                          </p:stCondLst>
                                        </p:cTn>
                                        <p:tgtEl>
                                          <p:spTgt spid="2050"/>
                                        </p:tgtEl>
                                        <p:attrNameLst>
                                          <p:attrName>style.visibility</p:attrName>
                                        </p:attrNameLst>
                                      </p:cBhvr>
                                      <p:to>
                                        <p:strVal val="hidden"/>
                                      </p:to>
                                    </p:set>
                                  </p:childTnLst>
                                </p:cTn>
                              </p:par>
                              <p:par>
                                <p:cTn id="58" presetID="3" presetClass="entr" presetSubtype="10"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blinds(horizontal)">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en-US" altLang="zh-CN" dirty="0" smtClean="0"/>
              <a:t>OSI</a:t>
            </a:r>
            <a:r>
              <a:rPr lang="zh-CN" altLang="zh-CN" dirty="0" smtClean="0"/>
              <a:t>中数据的传递与流动</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928662" y="1214446"/>
            <a:ext cx="7484278" cy="53578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en-US" altLang="zh-CN" dirty="0" smtClean="0"/>
              <a:t>TCP/IP</a:t>
            </a:r>
            <a:r>
              <a:rPr lang="zh-CN" altLang="en-US" dirty="0" smtClean="0"/>
              <a:t>体系结构</a:t>
            </a:r>
            <a:endParaRPr lang="zh-CN" altLang="en-US" dirty="0"/>
          </a:p>
        </p:txBody>
      </p:sp>
      <p:sp>
        <p:nvSpPr>
          <p:cNvPr id="3" name="内容占位符 2"/>
          <p:cNvSpPr>
            <a:spLocks noGrp="1"/>
          </p:cNvSpPr>
          <p:nvPr>
            <p:ph sz="half" idx="1"/>
          </p:nvPr>
        </p:nvSpPr>
        <p:spPr>
          <a:xfrm>
            <a:off x="214282" y="1142984"/>
            <a:ext cx="4643470" cy="5357850"/>
          </a:xfrm>
        </p:spPr>
        <p:txBody>
          <a:bodyPr>
            <a:noAutofit/>
          </a:bodyPr>
          <a:lstStyle/>
          <a:p>
            <a:r>
              <a:rPr lang="en-US" altLang="zh-CN" sz="3200" dirty="0" smtClean="0"/>
              <a:t>TCP/IP</a:t>
            </a:r>
            <a:r>
              <a:rPr lang="zh-CN" altLang="en-US" sz="3200" dirty="0" smtClean="0"/>
              <a:t>体系结构是目前最流行的网络体系结构</a:t>
            </a:r>
            <a:endParaRPr lang="en-US" altLang="zh-CN" sz="3200" dirty="0" smtClean="0"/>
          </a:p>
          <a:p>
            <a:pPr>
              <a:spcBef>
                <a:spcPts val="1200"/>
              </a:spcBef>
            </a:pPr>
            <a:r>
              <a:rPr lang="en-US" altLang="zh-CN" sz="3200" dirty="0" smtClean="0"/>
              <a:t>TCP/IP</a:t>
            </a:r>
            <a:r>
              <a:rPr lang="zh-CN" altLang="en-US" sz="3200" dirty="0" smtClean="0"/>
              <a:t>标准为</a:t>
            </a:r>
            <a:r>
              <a:rPr lang="zh-CN" altLang="zh-CN" sz="3200" dirty="0" smtClean="0"/>
              <a:t>工业标准或“事实标准”</a:t>
            </a:r>
            <a:endParaRPr lang="en-US" altLang="zh-CN" sz="3200" dirty="0" smtClean="0"/>
          </a:p>
          <a:p>
            <a:pPr>
              <a:spcBef>
                <a:spcPts val="1200"/>
              </a:spcBef>
            </a:pPr>
            <a:r>
              <a:rPr lang="en-US" altLang="zh-CN" sz="3200" dirty="0" smtClean="0"/>
              <a:t>TCP/IP</a:t>
            </a:r>
            <a:r>
              <a:rPr lang="zh-CN" altLang="en-US" sz="3200" dirty="0" smtClean="0"/>
              <a:t>体系结构的层次划分</a:t>
            </a:r>
            <a:endParaRPr lang="en-US" altLang="zh-CN" sz="3200" dirty="0" smtClean="0"/>
          </a:p>
          <a:p>
            <a:pPr lvl="1"/>
            <a:r>
              <a:rPr lang="zh-CN" altLang="en-US" sz="2800" dirty="0" smtClean="0"/>
              <a:t>应用层</a:t>
            </a:r>
            <a:endParaRPr lang="en-US" altLang="zh-CN" sz="2800" dirty="0" smtClean="0"/>
          </a:p>
          <a:p>
            <a:pPr lvl="1"/>
            <a:r>
              <a:rPr lang="zh-CN" altLang="en-US" sz="2800" dirty="0" smtClean="0"/>
              <a:t>传输层</a:t>
            </a:r>
            <a:endParaRPr lang="en-US" altLang="zh-CN" sz="2800" dirty="0" smtClean="0"/>
          </a:p>
          <a:p>
            <a:pPr lvl="1"/>
            <a:r>
              <a:rPr lang="zh-CN" altLang="en-US" sz="2800" dirty="0" smtClean="0"/>
              <a:t>互联层</a:t>
            </a:r>
            <a:endParaRPr lang="en-US" altLang="zh-CN" sz="2800" dirty="0" smtClean="0"/>
          </a:p>
          <a:p>
            <a:pPr lvl="1"/>
            <a:r>
              <a:rPr lang="zh-CN" altLang="en-US" sz="2800" dirty="0" smtClean="0">
                <a:solidFill>
                  <a:srgbClr val="C00000"/>
                </a:solidFill>
              </a:rPr>
              <a:t>主机</a:t>
            </a:r>
            <a:r>
              <a:rPr lang="en-US" altLang="zh-CN" sz="2800" dirty="0" smtClean="0">
                <a:solidFill>
                  <a:srgbClr val="C00000"/>
                </a:solidFill>
              </a:rPr>
              <a:t>-</a:t>
            </a:r>
            <a:r>
              <a:rPr lang="zh-CN" altLang="en-US" sz="2800" dirty="0" smtClean="0">
                <a:solidFill>
                  <a:srgbClr val="C00000"/>
                </a:solidFill>
              </a:rPr>
              <a:t>网络层</a:t>
            </a:r>
            <a:endParaRPr lang="zh-CN" altLang="en-US" sz="2800" dirty="0">
              <a:solidFill>
                <a:srgbClr val="C00000"/>
              </a:solidFill>
            </a:endParaRPr>
          </a:p>
        </p:txBody>
      </p:sp>
      <p:sp>
        <p:nvSpPr>
          <p:cNvPr id="4" name="内容占位符 3"/>
          <p:cNvSpPr>
            <a:spLocks noGrp="1"/>
          </p:cNvSpPr>
          <p:nvPr>
            <p:ph sz="half" idx="2"/>
          </p:nvPr>
        </p:nvSpPr>
        <p:spPr/>
        <p:txBody>
          <a:bodyPr/>
          <a:lstStyle/>
          <a:p>
            <a:endParaRPr lang="zh-CN" altLang="en-US" dirty="0"/>
          </a:p>
        </p:txBody>
      </p:sp>
      <p:pic>
        <p:nvPicPr>
          <p:cNvPr id="4098" name="Picture 2"/>
          <p:cNvPicPr>
            <a:picLocks noChangeAspect="1" noChangeArrowheads="1"/>
          </p:cNvPicPr>
          <p:nvPr/>
        </p:nvPicPr>
        <p:blipFill>
          <a:blip r:embed="rId3" cstate="print"/>
          <a:srcRect/>
          <a:stretch>
            <a:fillRect/>
          </a:stretch>
        </p:blipFill>
        <p:spPr bwMode="auto">
          <a:xfrm>
            <a:off x="5429256" y="1285860"/>
            <a:ext cx="2786082" cy="5032567"/>
          </a:xfrm>
          <a:prstGeom prst="rect">
            <a:avLst/>
          </a:prstGeom>
          <a:noFill/>
          <a:ln w="9525">
            <a:noFill/>
            <a:miter lim="800000"/>
            <a:headEnd/>
            <a:tailEnd/>
          </a:ln>
        </p:spPr>
      </p:pic>
      <p:sp>
        <p:nvSpPr>
          <p:cNvPr id="6" name="圆角矩形 5"/>
          <p:cNvSpPr/>
          <p:nvPr/>
        </p:nvSpPr>
        <p:spPr>
          <a:xfrm>
            <a:off x="5572132" y="5429264"/>
            <a:ext cx="2500330" cy="785818"/>
          </a:xfrm>
          <a:prstGeom prst="roundRect">
            <a:avLst/>
          </a:prstGeom>
          <a:solidFill>
            <a:srgbClr val="C000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274638"/>
            <a:ext cx="8229600" cy="796908"/>
          </a:xfrm>
        </p:spPr>
        <p:txBody>
          <a:bodyPr>
            <a:noAutofit/>
          </a:bodyPr>
          <a:lstStyle/>
          <a:p>
            <a:r>
              <a:rPr lang="en-US" altLang="zh-CN" sz="3200" dirty="0" smtClean="0"/>
              <a:t>TCP/IP</a:t>
            </a:r>
            <a:r>
              <a:rPr lang="zh-CN" altLang="zh-CN" sz="3200" dirty="0" smtClean="0"/>
              <a:t>体系结构与</a:t>
            </a:r>
            <a:r>
              <a:rPr lang="en-US" altLang="zh-CN" sz="3200" dirty="0" smtClean="0"/>
              <a:t>OSI</a:t>
            </a:r>
            <a:r>
              <a:rPr lang="zh-CN" altLang="zh-CN" sz="3200" dirty="0" smtClean="0"/>
              <a:t>参考模型的对应关系</a:t>
            </a:r>
            <a:endParaRPr lang="zh-CN" altLang="en-US" sz="3200" dirty="0"/>
          </a:p>
        </p:txBody>
      </p:sp>
      <p:sp>
        <p:nvSpPr>
          <p:cNvPr id="6" name="内容占位符 5"/>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2285984" y="1003016"/>
            <a:ext cx="4572032" cy="5712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en-US" altLang="zh-CN" dirty="0" smtClean="0"/>
              <a:t>TCP/IP</a:t>
            </a:r>
            <a:r>
              <a:rPr lang="zh-CN" altLang="zh-CN" dirty="0" smtClean="0"/>
              <a:t>体系结构中各层的功能</a:t>
            </a:r>
            <a:endParaRPr lang="zh-CN" altLang="en-US" dirty="0"/>
          </a:p>
        </p:txBody>
      </p:sp>
      <p:sp>
        <p:nvSpPr>
          <p:cNvPr id="3" name="内容占位符 2"/>
          <p:cNvSpPr>
            <a:spLocks noGrp="1"/>
          </p:cNvSpPr>
          <p:nvPr>
            <p:ph idx="1"/>
          </p:nvPr>
        </p:nvSpPr>
        <p:spPr>
          <a:xfrm>
            <a:off x="214282" y="1071546"/>
            <a:ext cx="8715436" cy="5500726"/>
          </a:xfrm>
        </p:spPr>
        <p:txBody>
          <a:bodyPr>
            <a:normAutofit fontScale="92500" lnSpcReduction="10000"/>
          </a:bodyPr>
          <a:lstStyle/>
          <a:p>
            <a:r>
              <a:rPr lang="zh-CN" altLang="en-US" dirty="0" smtClean="0"/>
              <a:t>主机</a:t>
            </a:r>
            <a:r>
              <a:rPr lang="en-US" altLang="zh-CN" dirty="0" smtClean="0"/>
              <a:t>-</a:t>
            </a:r>
            <a:r>
              <a:rPr lang="zh-CN" altLang="en-US" dirty="0" smtClean="0"/>
              <a:t>网络层：负责通过网络发送和接收</a:t>
            </a:r>
            <a:r>
              <a:rPr lang="en-US" altLang="zh-CN" dirty="0" smtClean="0"/>
              <a:t>IP</a:t>
            </a:r>
            <a:r>
              <a:rPr lang="zh-CN" altLang="en-US" dirty="0" smtClean="0"/>
              <a:t>数据报</a:t>
            </a:r>
          </a:p>
          <a:p>
            <a:pPr>
              <a:spcBef>
                <a:spcPts val="1800"/>
              </a:spcBef>
            </a:pPr>
            <a:r>
              <a:rPr lang="zh-CN" altLang="en-US" dirty="0" smtClean="0"/>
              <a:t>互联层：路由选择</a:t>
            </a:r>
          </a:p>
          <a:p>
            <a:pPr>
              <a:spcBef>
                <a:spcPts val="1800"/>
              </a:spcBef>
            </a:pPr>
            <a:r>
              <a:rPr lang="zh-CN" altLang="en-US" dirty="0" smtClean="0"/>
              <a:t>传输层：负责应用进程之间的端</a:t>
            </a:r>
            <a:r>
              <a:rPr lang="en-US" altLang="zh-CN" dirty="0" smtClean="0"/>
              <a:t>—</a:t>
            </a:r>
            <a:r>
              <a:rPr lang="zh-CN" altLang="en-US" dirty="0" smtClean="0"/>
              <a:t>端通信</a:t>
            </a:r>
          </a:p>
          <a:p>
            <a:pPr lvl="1"/>
            <a:r>
              <a:rPr lang="zh-CN" altLang="en-US" dirty="0" smtClean="0"/>
              <a:t>传输控制协议（</a:t>
            </a:r>
            <a:r>
              <a:rPr lang="en-US" altLang="zh-CN" dirty="0" smtClean="0"/>
              <a:t>TCP</a:t>
            </a:r>
            <a:r>
              <a:rPr lang="zh-CN" altLang="en-US" dirty="0" smtClean="0"/>
              <a:t>，</a:t>
            </a:r>
            <a:r>
              <a:rPr lang="en-US" altLang="zh-CN" dirty="0" smtClean="0"/>
              <a:t>transport control protocol</a:t>
            </a:r>
            <a:r>
              <a:rPr lang="zh-CN" altLang="en-US" dirty="0" smtClean="0"/>
              <a:t>）</a:t>
            </a:r>
            <a:endParaRPr lang="en-US" altLang="zh-CN" dirty="0" smtClean="0"/>
          </a:p>
          <a:p>
            <a:pPr lvl="1"/>
            <a:r>
              <a:rPr lang="zh-CN" altLang="en-US" dirty="0" smtClean="0"/>
              <a:t>用户数据报协议（</a:t>
            </a:r>
            <a:r>
              <a:rPr lang="en-US" altLang="zh-CN" dirty="0" smtClean="0"/>
              <a:t>UDP</a:t>
            </a:r>
            <a:r>
              <a:rPr lang="zh-CN" altLang="en-US" dirty="0" smtClean="0"/>
              <a:t>，</a:t>
            </a:r>
            <a:r>
              <a:rPr lang="en-US" altLang="zh-CN" dirty="0" smtClean="0"/>
              <a:t>user datagram protocol</a:t>
            </a:r>
            <a:r>
              <a:rPr lang="zh-CN" altLang="en-US" dirty="0" smtClean="0"/>
              <a:t>）</a:t>
            </a:r>
            <a:endParaRPr lang="en-US" altLang="zh-CN" dirty="0" smtClean="0"/>
          </a:p>
          <a:p>
            <a:pPr>
              <a:spcBef>
                <a:spcPts val="1800"/>
              </a:spcBef>
            </a:pPr>
            <a:r>
              <a:rPr lang="zh-CN" altLang="en-US" dirty="0" smtClean="0"/>
              <a:t>应用层：高层协议</a:t>
            </a:r>
          </a:p>
          <a:p>
            <a:pPr lvl="1"/>
            <a:r>
              <a:rPr lang="zh-CN" altLang="en-US" dirty="0" smtClean="0"/>
              <a:t>文件传输协议</a:t>
            </a:r>
            <a:r>
              <a:rPr lang="en-US" altLang="zh-CN" dirty="0" smtClean="0"/>
              <a:t>FTP</a:t>
            </a:r>
            <a:endParaRPr lang="zh-CN" altLang="en-US" dirty="0" smtClean="0"/>
          </a:p>
          <a:p>
            <a:pPr lvl="1"/>
            <a:r>
              <a:rPr lang="zh-CN" altLang="en-US" dirty="0" smtClean="0"/>
              <a:t>简单邮件传输协议</a:t>
            </a:r>
            <a:r>
              <a:rPr lang="en-US" altLang="zh-CN" dirty="0" smtClean="0"/>
              <a:t>SMTP</a:t>
            </a:r>
            <a:endParaRPr lang="zh-CN" altLang="en-US" dirty="0" smtClean="0"/>
          </a:p>
          <a:p>
            <a:pPr lvl="1"/>
            <a:r>
              <a:rPr lang="zh-CN" altLang="en-US" dirty="0" smtClean="0"/>
              <a:t>域名系统</a:t>
            </a:r>
            <a:r>
              <a:rPr lang="en-US" altLang="zh-CN" dirty="0" smtClean="0"/>
              <a:t>DNS</a:t>
            </a:r>
            <a:endParaRPr lang="zh-CN" altLang="en-US" dirty="0" smtClean="0"/>
          </a:p>
          <a:p>
            <a:pPr lvl="1"/>
            <a:r>
              <a:rPr lang="zh-CN" altLang="en-US" dirty="0" smtClean="0"/>
              <a:t>超文本传输协议</a:t>
            </a:r>
            <a:r>
              <a:rPr lang="en-US" altLang="zh-CN" dirty="0" smtClean="0"/>
              <a:t>HTTP</a:t>
            </a:r>
            <a:endParaRPr lang="zh-CN" altLang="en-US" dirty="0" smtClean="0"/>
          </a:p>
          <a:p>
            <a:pPr lvl="1"/>
            <a:r>
              <a:rPr lang="en-US" altLang="zh-CN" dirty="0" err="1" smtClean="0"/>
              <a:t>BitTorrent</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计算机网络的概念</a:t>
            </a:r>
            <a:endParaRPr lang="zh-CN" altLang="en-US" dirty="0"/>
          </a:p>
        </p:txBody>
      </p:sp>
      <p:sp>
        <p:nvSpPr>
          <p:cNvPr id="3" name="内容占位符 2"/>
          <p:cNvSpPr>
            <a:spLocks noGrp="1"/>
          </p:cNvSpPr>
          <p:nvPr>
            <p:ph idx="1"/>
          </p:nvPr>
        </p:nvSpPr>
        <p:spPr/>
        <p:txBody>
          <a:bodyPr>
            <a:normAutofit/>
          </a:bodyPr>
          <a:lstStyle/>
          <a:p>
            <a:r>
              <a:rPr lang="zh-CN" altLang="en-US" dirty="0" smtClean="0"/>
              <a:t>计算机网络：利用通信线路将具有独立功能的计算机连接起来而形成的计算机集合，计算机之间借助于通信线路传递信息，共享软件、硬件和数据等资源</a:t>
            </a:r>
            <a:endParaRPr lang="en-US" altLang="zh-CN" dirty="0" smtClean="0"/>
          </a:p>
          <a:p>
            <a:endParaRPr lang="en-US" altLang="zh-CN" dirty="0" smtClean="0"/>
          </a:p>
          <a:p>
            <a:r>
              <a:rPr lang="zh-CN" altLang="en-US" dirty="0" smtClean="0"/>
              <a:t>计算机网络：建立在通信网络基础之上，以资源共享和在线通信为目的</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en-US" altLang="zh-CN" dirty="0" smtClean="0"/>
              <a:t>TCP/IP</a:t>
            </a:r>
            <a:r>
              <a:rPr lang="zh-CN" altLang="zh-CN" dirty="0" smtClean="0"/>
              <a:t>协议栈</a:t>
            </a:r>
            <a:endParaRPr lang="zh-CN" altLang="en-US" dirty="0"/>
          </a:p>
        </p:txBody>
      </p:sp>
      <p:sp>
        <p:nvSpPr>
          <p:cNvPr id="3" name="内容占位符 2"/>
          <p:cNvSpPr>
            <a:spLocks noGrp="1"/>
          </p:cNvSpPr>
          <p:nvPr>
            <p:ph idx="1"/>
          </p:nvPr>
        </p:nvSpPr>
        <p:spPr>
          <a:xfrm>
            <a:off x="214282" y="1071546"/>
            <a:ext cx="8786874" cy="5500726"/>
          </a:xfrm>
        </p:spPr>
        <p:txBody>
          <a:bodyPr/>
          <a:lstStyle/>
          <a:p>
            <a:r>
              <a:rPr lang="zh-CN" altLang="zh-CN" dirty="0" smtClean="0"/>
              <a:t>协议栈</a:t>
            </a:r>
            <a:r>
              <a:rPr lang="zh-CN" altLang="en-US" dirty="0" smtClean="0"/>
              <a:t>：协议</a:t>
            </a:r>
            <a:r>
              <a:rPr lang="zh-CN" altLang="zh-CN" dirty="0" smtClean="0"/>
              <a:t>从上至下相互依赖</a:t>
            </a:r>
            <a:r>
              <a:rPr lang="zh-CN" altLang="en-US" dirty="0" smtClean="0"/>
              <a:t>关系</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1500166" y="1643050"/>
            <a:ext cx="6072230" cy="49936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练习与思考</a:t>
            </a:r>
            <a:endParaRPr lang="zh-CN" altLang="en-US" dirty="0"/>
          </a:p>
        </p:txBody>
      </p:sp>
      <p:sp>
        <p:nvSpPr>
          <p:cNvPr id="3" name="内容占位符 2"/>
          <p:cNvSpPr>
            <a:spLocks noGrp="1"/>
          </p:cNvSpPr>
          <p:nvPr>
            <p:ph idx="1"/>
          </p:nvPr>
        </p:nvSpPr>
        <p:spPr/>
        <p:txBody>
          <a:bodyPr/>
          <a:lstStyle/>
          <a:p>
            <a:r>
              <a:rPr lang="zh-CN" altLang="en-US" dirty="0" smtClean="0"/>
              <a:t>比较</a:t>
            </a:r>
            <a:r>
              <a:rPr lang="en-US" altLang="zh-CN" dirty="0" smtClean="0"/>
              <a:t>OSI</a:t>
            </a:r>
            <a:r>
              <a:rPr lang="zh-CN" altLang="en-US" dirty="0" smtClean="0"/>
              <a:t>参考模型与</a:t>
            </a:r>
            <a:r>
              <a:rPr lang="en-US" altLang="zh-CN" dirty="0" smtClean="0"/>
              <a:t>TCP/IP</a:t>
            </a:r>
            <a:r>
              <a:rPr lang="zh-CN" altLang="en-US" dirty="0" smtClean="0"/>
              <a:t>参考模型</a:t>
            </a:r>
            <a:endParaRPr lang="en-US" altLang="zh-CN" dirty="0" smtClean="0"/>
          </a:p>
          <a:p>
            <a:pPr>
              <a:spcBef>
                <a:spcPts val="2400"/>
              </a:spcBef>
            </a:pPr>
            <a:r>
              <a:rPr lang="zh-CN" altLang="en-US" dirty="0" smtClean="0"/>
              <a:t>数据包交换包括两种方式：</a:t>
            </a:r>
            <a:r>
              <a:rPr lang="zh-CN" altLang="zh-CN" dirty="0" smtClean="0"/>
              <a:t>数据报</a:t>
            </a:r>
            <a:r>
              <a:rPr lang="zh-CN" altLang="en-US" dirty="0" smtClean="0"/>
              <a:t>方式和</a:t>
            </a:r>
            <a:r>
              <a:rPr lang="zh-CN" altLang="zh-CN" dirty="0" smtClean="0"/>
              <a:t>虚电路</a:t>
            </a:r>
            <a:r>
              <a:rPr lang="zh-CN" altLang="en-US" dirty="0" smtClean="0"/>
              <a:t>方式。请</a:t>
            </a:r>
            <a:r>
              <a:rPr lang="zh-CN" altLang="zh-CN" dirty="0" smtClean="0"/>
              <a:t>比较两者的优势和劣势</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计算机网络</a:t>
            </a:r>
            <a:r>
              <a:rPr lang="en-US" altLang="zh-CN" dirty="0" smtClean="0"/>
              <a:t>----</a:t>
            </a:r>
            <a:r>
              <a:rPr lang="zh-CN" altLang="en-US" dirty="0" smtClean="0"/>
              <a:t>示意图</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357290" y="1357298"/>
            <a:ext cx="6572296" cy="5048457"/>
          </a:xfrm>
          <a:prstGeom prst="rect">
            <a:avLst/>
          </a:prstGeom>
          <a:noFill/>
          <a:ln w="9525">
            <a:noFill/>
            <a:miter lim="800000"/>
            <a:headEnd/>
            <a:tailEnd/>
          </a:ln>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计算机网络</a:t>
            </a:r>
            <a:r>
              <a:rPr lang="en-US" altLang="zh-CN" dirty="0" smtClean="0"/>
              <a:t>----</a:t>
            </a:r>
            <a:r>
              <a:rPr lang="zh-CN" altLang="en-US" dirty="0" smtClean="0"/>
              <a:t>共享打印机</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5"/>
          <p:cNvPicPr>
            <a:picLocks noChangeAspect="1" noChangeArrowheads="1"/>
          </p:cNvPicPr>
          <p:nvPr/>
        </p:nvPicPr>
        <p:blipFill>
          <a:blip r:embed="rId2" cstate="print"/>
          <a:srcRect/>
          <a:stretch>
            <a:fillRect/>
          </a:stretch>
        </p:blipFill>
        <p:spPr bwMode="auto">
          <a:xfrm>
            <a:off x="928662" y="1500174"/>
            <a:ext cx="7358114" cy="47840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计算机网络</a:t>
            </a:r>
            <a:r>
              <a:rPr lang="en-US" altLang="zh-CN" dirty="0" smtClean="0"/>
              <a:t>----</a:t>
            </a:r>
            <a:r>
              <a:rPr lang="zh-CN" altLang="en-US" dirty="0" smtClean="0"/>
              <a:t>共享数据库</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5"/>
          <p:cNvPicPr>
            <a:picLocks noChangeAspect="1" noChangeArrowheads="1"/>
          </p:cNvPicPr>
          <p:nvPr/>
        </p:nvPicPr>
        <p:blipFill>
          <a:blip r:embed="rId2" cstate="print"/>
          <a:srcRect/>
          <a:stretch>
            <a:fillRect/>
          </a:stretch>
        </p:blipFill>
        <p:spPr bwMode="auto">
          <a:xfrm>
            <a:off x="1142976" y="1571612"/>
            <a:ext cx="6891733" cy="4714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计算机网络的组成部件</a:t>
            </a:r>
            <a:endParaRPr lang="zh-CN" altLang="en-US" dirty="0"/>
          </a:p>
        </p:txBody>
      </p:sp>
      <p:sp>
        <p:nvSpPr>
          <p:cNvPr id="3" name="内容占位符 2"/>
          <p:cNvSpPr>
            <a:spLocks noGrp="1"/>
          </p:cNvSpPr>
          <p:nvPr>
            <p:ph idx="1"/>
          </p:nvPr>
        </p:nvSpPr>
        <p:spPr/>
        <p:txBody>
          <a:bodyPr>
            <a:normAutofit/>
          </a:bodyPr>
          <a:lstStyle/>
          <a:p>
            <a:pPr>
              <a:spcBef>
                <a:spcPts val="3000"/>
              </a:spcBef>
            </a:pPr>
            <a:r>
              <a:rPr lang="zh-CN" altLang="en-US" sz="3600" dirty="0" smtClean="0"/>
              <a:t>主机</a:t>
            </a:r>
            <a:endParaRPr lang="en-US" altLang="zh-CN" sz="3600" dirty="0" smtClean="0"/>
          </a:p>
          <a:p>
            <a:pPr>
              <a:spcBef>
                <a:spcPts val="3000"/>
              </a:spcBef>
            </a:pPr>
            <a:r>
              <a:rPr lang="zh-CN" altLang="en-US" sz="3600" dirty="0" smtClean="0"/>
              <a:t>通信设备</a:t>
            </a:r>
            <a:endParaRPr lang="en-US" altLang="zh-CN" sz="3600" dirty="0" smtClean="0"/>
          </a:p>
          <a:p>
            <a:pPr>
              <a:spcBef>
                <a:spcPts val="3000"/>
              </a:spcBef>
            </a:pPr>
            <a:r>
              <a:rPr lang="zh-CN" altLang="en-US" sz="3600" dirty="0" smtClean="0"/>
              <a:t>传输介质</a:t>
            </a:r>
            <a:endParaRPr lang="en-US" altLang="zh-CN" sz="3600" dirty="0" smtClean="0"/>
          </a:p>
          <a:p>
            <a:pPr>
              <a:spcBef>
                <a:spcPts val="3000"/>
              </a:spcBef>
              <a:buNone/>
            </a:pPr>
            <a:endParaRPr lang="zh-CN" altLang="en-US"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a:bodyPr>
          <a:lstStyle/>
          <a:p>
            <a:r>
              <a:rPr lang="zh-CN" altLang="en-US" dirty="0" smtClean="0"/>
              <a:t>计算机网络的组成部件</a:t>
            </a:r>
            <a:r>
              <a:rPr lang="en-US" altLang="zh-CN" dirty="0" smtClean="0"/>
              <a:t>----</a:t>
            </a:r>
            <a:r>
              <a:rPr lang="zh-CN" altLang="en-US" dirty="0" smtClean="0"/>
              <a:t>主机</a:t>
            </a:r>
            <a:endParaRPr lang="zh-CN" altLang="en-US" dirty="0"/>
          </a:p>
        </p:txBody>
      </p:sp>
      <p:sp>
        <p:nvSpPr>
          <p:cNvPr id="3" name="内容占位符 2"/>
          <p:cNvSpPr>
            <a:spLocks noGrp="1"/>
          </p:cNvSpPr>
          <p:nvPr>
            <p:ph idx="1"/>
          </p:nvPr>
        </p:nvSpPr>
        <p:spPr>
          <a:xfrm>
            <a:off x="285720" y="1214422"/>
            <a:ext cx="8572560" cy="5286412"/>
          </a:xfrm>
        </p:spPr>
        <p:txBody>
          <a:bodyPr>
            <a:normAutofit lnSpcReduction="10000"/>
          </a:bodyPr>
          <a:lstStyle/>
          <a:p>
            <a:r>
              <a:rPr lang="zh-CN" altLang="en-US" dirty="0" smtClean="0"/>
              <a:t>主机：信息资源和网络服务的载体，是对终端处理设备的统称</a:t>
            </a:r>
            <a:endParaRPr lang="en-US" altLang="zh-CN" dirty="0" smtClean="0"/>
          </a:p>
          <a:p>
            <a:pPr>
              <a:spcBef>
                <a:spcPts val="1800"/>
              </a:spcBef>
            </a:pPr>
            <a:r>
              <a:rPr lang="zh-CN" altLang="en-US" dirty="0" smtClean="0"/>
              <a:t>客户</a:t>
            </a:r>
            <a:r>
              <a:rPr lang="en-US" altLang="zh-CN" dirty="0" smtClean="0"/>
              <a:t>-</a:t>
            </a:r>
            <a:r>
              <a:rPr lang="zh-CN" altLang="en-US" dirty="0" smtClean="0"/>
              <a:t>服务器模式</a:t>
            </a:r>
            <a:endParaRPr lang="en-US" altLang="zh-CN" dirty="0" smtClean="0"/>
          </a:p>
          <a:p>
            <a:pPr lvl="1"/>
            <a:r>
              <a:rPr lang="zh-CN" altLang="en-US" dirty="0" smtClean="0"/>
              <a:t>服务器：网络服务和网络资源的提供者</a:t>
            </a:r>
            <a:endParaRPr lang="en-US" altLang="zh-CN" dirty="0" smtClean="0"/>
          </a:p>
          <a:p>
            <a:pPr lvl="1"/>
            <a:r>
              <a:rPr lang="zh-CN" altLang="en-US" dirty="0" smtClean="0"/>
              <a:t>客户机：网络服务和网络资源的使用者</a:t>
            </a:r>
            <a:endParaRPr lang="en-US" altLang="zh-CN" dirty="0" smtClean="0"/>
          </a:p>
          <a:p>
            <a:pPr>
              <a:spcBef>
                <a:spcPts val="1800"/>
              </a:spcBef>
            </a:pPr>
            <a:r>
              <a:rPr lang="zh-CN" altLang="en-US" dirty="0" smtClean="0"/>
              <a:t>对等计算模式：主机之间地位平等</a:t>
            </a:r>
            <a:endParaRPr lang="en-US" altLang="zh-CN" dirty="0" smtClean="0"/>
          </a:p>
          <a:p>
            <a:pPr lvl="1"/>
            <a:r>
              <a:rPr lang="zh-CN" altLang="en-US" dirty="0" smtClean="0"/>
              <a:t>一台主机既是网络资源的提供者又是网络资源的提供者</a:t>
            </a:r>
            <a:endParaRPr lang="en-US" altLang="zh-CN" dirty="0" smtClean="0"/>
          </a:p>
          <a:p>
            <a:pPr>
              <a:spcBef>
                <a:spcPts val="1800"/>
              </a:spcBef>
            </a:pPr>
            <a:r>
              <a:rPr lang="zh-CN" altLang="en-US" dirty="0" smtClean="0"/>
              <a:t>例：大型机、小型机、微型机、个人数字助理（</a:t>
            </a:r>
            <a:r>
              <a:rPr lang="en-US" altLang="zh-CN" dirty="0" smtClean="0"/>
              <a:t>PDA</a:t>
            </a:r>
            <a:r>
              <a:rPr lang="zh-CN" altLang="en-US" dirty="0" smtClean="0"/>
              <a:t>）、电话等终端设备</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4638"/>
            <a:ext cx="8496944" cy="939784"/>
          </a:xfrm>
        </p:spPr>
        <p:txBody>
          <a:bodyPr>
            <a:normAutofit fontScale="90000"/>
          </a:bodyPr>
          <a:lstStyle/>
          <a:p>
            <a:r>
              <a:rPr lang="zh-CN" altLang="en-US" dirty="0" smtClean="0"/>
              <a:t>计算机网络的组成部件</a:t>
            </a:r>
            <a:r>
              <a:rPr lang="en-US" altLang="zh-CN" dirty="0" smtClean="0"/>
              <a:t>----</a:t>
            </a:r>
            <a:r>
              <a:rPr lang="zh-CN" altLang="en-US" dirty="0" smtClean="0"/>
              <a:t>通信设备</a:t>
            </a:r>
            <a:endParaRPr lang="zh-CN" altLang="en-US" dirty="0"/>
          </a:p>
        </p:txBody>
      </p:sp>
      <p:sp>
        <p:nvSpPr>
          <p:cNvPr id="3" name="内容占位符 2"/>
          <p:cNvSpPr>
            <a:spLocks noGrp="1"/>
          </p:cNvSpPr>
          <p:nvPr>
            <p:ph idx="1"/>
          </p:nvPr>
        </p:nvSpPr>
        <p:spPr>
          <a:xfrm>
            <a:off x="357158" y="1285860"/>
            <a:ext cx="8501122" cy="5143536"/>
          </a:xfrm>
        </p:spPr>
        <p:txBody>
          <a:bodyPr>
            <a:normAutofit/>
          </a:bodyPr>
          <a:lstStyle/>
          <a:p>
            <a:r>
              <a:rPr lang="zh-CN" altLang="en-US" sz="3600" dirty="0" smtClean="0"/>
              <a:t>通信设备：接收源主机或其他通信设备传入的数据，在对数据进行处理后转发给下一通信设备或目的主机</a:t>
            </a:r>
            <a:endParaRPr lang="en-US" altLang="zh-CN" sz="3600" dirty="0" smtClean="0"/>
          </a:p>
          <a:p>
            <a:pPr lvl="1"/>
            <a:r>
              <a:rPr lang="zh-CN" altLang="en-US" sz="3200" dirty="0" smtClean="0"/>
              <a:t>处理：差错校验、路由选择等</a:t>
            </a:r>
            <a:endParaRPr lang="en-US" altLang="zh-CN" sz="3200" dirty="0" smtClean="0"/>
          </a:p>
          <a:p>
            <a:pPr>
              <a:spcBef>
                <a:spcPts val="2400"/>
              </a:spcBef>
            </a:pPr>
            <a:r>
              <a:rPr lang="zh-CN" altLang="en-US" sz="3600" dirty="0" smtClean="0"/>
              <a:t>通信设备：位于计算机网络路径的交叉口，指挥数据按照正确的路径前进</a:t>
            </a:r>
            <a:endParaRPr lang="en-US" altLang="zh-CN" sz="3600" dirty="0" smtClean="0"/>
          </a:p>
          <a:p>
            <a:pPr>
              <a:spcBef>
                <a:spcPts val="2400"/>
              </a:spcBef>
            </a:pPr>
            <a:r>
              <a:rPr lang="zh-CN" altLang="en-US" sz="3600" dirty="0" smtClean="0"/>
              <a:t>例：集线器、网桥、交换机、路由器等</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C5F3D5"/>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5F3D5"/>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367</TotalTime>
  <Words>1478</Words>
  <Application>Microsoft Office PowerPoint</Application>
  <PresentationFormat>全屏显示(4:3)</PresentationFormat>
  <Paragraphs>162</Paragraphs>
  <Slides>31</Slides>
  <Notes>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龙腾四海</vt:lpstr>
      <vt:lpstr>PowerPoint 演示文稿</vt:lpstr>
      <vt:lpstr>第1章 计算机网络的基本概念</vt:lpstr>
      <vt:lpstr>计算机网络的概念</vt:lpstr>
      <vt:lpstr>计算机网络----示意图</vt:lpstr>
      <vt:lpstr>计算机网络----共享打印机</vt:lpstr>
      <vt:lpstr>计算机网络----共享数据库</vt:lpstr>
      <vt:lpstr>计算机网络的组成部件</vt:lpstr>
      <vt:lpstr>计算机网络的组成部件----主机</vt:lpstr>
      <vt:lpstr>计算机网络的组成部件----通信设备</vt:lpstr>
      <vt:lpstr>计算机网络的组成部件----传输介质</vt:lpstr>
      <vt:lpstr>物理网络</vt:lpstr>
      <vt:lpstr>广域网、城域网、局域网</vt:lpstr>
      <vt:lpstr>互联网络</vt:lpstr>
      <vt:lpstr>Internet</vt:lpstr>
      <vt:lpstr>线路交换：计算机网络通信方式之一</vt:lpstr>
      <vt:lpstr>存储转发：计算机网络通信方式之二</vt:lpstr>
      <vt:lpstr>包交换：现代计算机网络主要的交换方式</vt:lpstr>
      <vt:lpstr>包交换的特点</vt:lpstr>
      <vt:lpstr>协议的基本概念</vt:lpstr>
      <vt:lpstr>网络的层次结构</vt:lpstr>
      <vt:lpstr>ISO/OSI参考模型（1）</vt:lpstr>
      <vt:lpstr>ISO/OSI参考模型（2）</vt:lpstr>
      <vt:lpstr>OSI各层的主要功能</vt:lpstr>
      <vt:lpstr>生活中的信息封装与对等层通信</vt:lpstr>
      <vt:lpstr>计算机网络中的信息封装与对等层通信</vt:lpstr>
      <vt:lpstr>OSI中数据的传递与流动</vt:lpstr>
      <vt:lpstr>TCP/IP体系结构</vt:lpstr>
      <vt:lpstr>TCP/IP体系结构与OSI参考模型的对应关系</vt:lpstr>
      <vt:lpstr>TCP/IP体系结构中各层的功能</vt:lpstr>
      <vt:lpstr>TCP/IP协议栈</vt:lpstr>
      <vt:lpstr>练习与思考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计算机网络技术与应用</dc:title>
  <dc:creator>Johnny</dc:creator>
  <cp:lastModifiedBy>Apple</cp:lastModifiedBy>
  <cp:revision>47</cp:revision>
  <dcterms:created xsi:type="dcterms:W3CDTF">2010-07-03T00:30:44Z</dcterms:created>
  <dcterms:modified xsi:type="dcterms:W3CDTF">2016-10-28T12:05:32Z</dcterms:modified>
</cp:coreProperties>
</file>