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9"/>
  </p:notesMasterIdLst>
  <p:sldIdLst>
    <p:sldId id="322" r:id="rId2"/>
    <p:sldId id="286" r:id="rId3"/>
    <p:sldId id="257" r:id="rId4"/>
    <p:sldId id="287" r:id="rId5"/>
    <p:sldId id="288" r:id="rId6"/>
    <p:sldId id="289" r:id="rId7"/>
    <p:sldId id="290" r:id="rId8"/>
    <p:sldId id="291" r:id="rId9"/>
    <p:sldId id="293" r:id="rId10"/>
    <p:sldId id="292"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5" r:id="rId32"/>
    <p:sldId id="314" r:id="rId33"/>
    <p:sldId id="316" r:id="rId34"/>
    <p:sldId id="317" r:id="rId35"/>
    <p:sldId id="318" r:id="rId36"/>
    <p:sldId id="319" r:id="rId37"/>
    <p:sldId id="32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603"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A5A85-A22A-4441-91FE-45CE988D6B3A}" type="datetimeFigureOut">
              <a:rPr lang="zh-CN" altLang="en-US" smtClean="0"/>
              <a:pPr/>
              <a:t>2016-10-28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3D25E-2DB3-4E4F-8E2C-9C7FFD22959E}" type="slidenum">
              <a:rPr lang="zh-CN" altLang="en-US" smtClean="0"/>
              <a:pPr/>
              <a:t>‹#›</a:t>
            </a:fld>
            <a:endParaRPr lang="zh-CN" altLang="en-US"/>
          </a:p>
        </p:txBody>
      </p:sp>
    </p:spTree>
    <p:extLst>
      <p:ext uri="{BB962C8B-B14F-4D97-AF65-F5344CB8AC3E}">
        <p14:creationId xmlns:p14="http://schemas.microsoft.com/office/powerpoint/2010/main" val="1017483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52DA9907-9DA1-489A-99F7-6818062551E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http://f1.shedewang.com/2008/11/07/1226021711369_6132_b.jpg"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929188" y="0"/>
            <a:ext cx="4143375" cy="6858000"/>
          </a:xfrm>
        </p:spPr>
        <p:txBody>
          <a:bodyPr rtlCol="0">
            <a:noAutofit/>
          </a:bodyPr>
          <a:lstStyle/>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张建忠</a:t>
            </a:r>
            <a:r>
              <a:rPr lang="zh-CN" altLang="en-US" sz="3200" b="1" dirty="0" smtClean="0">
                <a:solidFill>
                  <a:schemeClr val="bg2">
                    <a:lumMod val="10000"/>
                  </a:schemeClr>
                </a:solidFill>
                <a:effectLst>
                  <a:outerShdw blurRad="38100" dist="38100" dir="2700000" algn="tl">
                    <a:srgbClr val="000000">
                      <a:alpha val="43137"/>
                    </a:srgbClr>
                  </a:outerShdw>
                </a:effectLst>
                <a:latin typeface="黑体" pitchFamily="49" charset="-122"/>
                <a:ea typeface="黑体" pitchFamily="49" charset="-122"/>
              </a:rPr>
              <a:t>  </a:t>
            </a: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徐敬东  编著</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清华大学出版社  出版</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Bef>
                <a:spcPts val="1200"/>
              </a:spcBef>
              <a:spcAft>
                <a:spcPts val="0"/>
              </a:spcAft>
              <a:defRPr/>
            </a:pPr>
            <a:r>
              <a:rPr lang="en-US" altLang="zh-CN" b="1" dirty="0" smtClean="0">
                <a:solidFill>
                  <a:schemeClr val="bg2">
                    <a:lumMod val="10000"/>
                  </a:schemeClr>
                </a:solidFill>
                <a:effectLst>
                  <a:outerShdw blurRad="38100" dist="38100" dir="2700000" algn="tl">
                    <a:srgbClr val="000000">
                      <a:alpha val="43137"/>
                    </a:srgbClr>
                  </a:outerShdw>
                </a:effectLst>
                <a:latin typeface="+mj-lt"/>
              </a:rPr>
              <a:t>ISBN</a:t>
            </a:r>
            <a:r>
              <a:rPr lang="zh-CN" altLang="en-US" b="1" dirty="0" smtClean="0">
                <a:solidFill>
                  <a:schemeClr val="bg2">
                    <a:lumMod val="10000"/>
                  </a:schemeClr>
                </a:solidFill>
                <a:effectLst>
                  <a:outerShdw blurRad="38100" dist="38100" dir="2700000" algn="tl">
                    <a:srgbClr val="000000">
                      <a:alpha val="43137"/>
                    </a:srgbClr>
                  </a:outerShdw>
                </a:effectLst>
                <a:latin typeface="+mj-lt"/>
              </a:rPr>
              <a:t>：</a:t>
            </a:r>
            <a:r>
              <a:rPr lang="en-US" altLang="zh-CN" b="1" dirty="0" smtClean="0">
                <a:solidFill>
                  <a:schemeClr val="bg2">
                    <a:lumMod val="10000"/>
                  </a:schemeClr>
                </a:solidFill>
                <a:effectLst>
                  <a:outerShdw blurRad="38100" dist="38100" dir="2700000" algn="tl">
                    <a:srgbClr val="000000">
                      <a:alpha val="43137"/>
                    </a:srgbClr>
                  </a:outerShdw>
                </a:effectLst>
                <a:latin typeface="+mj-lt"/>
              </a:rPr>
              <a:t>9787302436959</a:t>
            </a:r>
          </a:p>
          <a:p>
            <a:pPr fontAlgn="auto">
              <a:spcAft>
                <a:spcPts val="0"/>
              </a:spcAft>
              <a:buFont typeface="Wingdings 2"/>
              <a:buNone/>
              <a:defRPr/>
            </a:pPr>
            <a:endParaRPr lang="zh-CN" altLang="en-US" b="1" dirty="0">
              <a:solidFill>
                <a:srgbClr val="002060"/>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42" y="188640"/>
            <a:ext cx="4620782"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475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normAutofit/>
          </a:bodyPr>
          <a:lstStyle/>
          <a:p>
            <a:r>
              <a:rPr lang="zh-CN" altLang="en-US" dirty="0" smtClean="0"/>
              <a:t>冲突窗口与帧最小长度（</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14282" y="1643050"/>
            <a:ext cx="8715436" cy="4483113"/>
          </a:xfrm>
        </p:spPr>
        <p:txBody>
          <a:bodyPr>
            <a:normAutofit/>
          </a:bodyPr>
          <a:lstStyle/>
          <a:p>
            <a:r>
              <a:rPr lang="zh-CN" altLang="en-US" dirty="0" smtClean="0"/>
              <a:t>帧太短，有可能造成有些结点检测不到冲突</a:t>
            </a:r>
            <a:endParaRPr lang="en-US" altLang="zh-CN" dirty="0" smtClean="0"/>
          </a:p>
          <a:p>
            <a:pPr lvl="1"/>
            <a:r>
              <a:rPr lang="zh-CN" altLang="en-US" dirty="0" smtClean="0"/>
              <a:t>发送信号传遍整个共享信道需要一定的时间</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77508" y="3429000"/>
            <a:ext cx="8752210" cy="2000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冲突窗口与帧最小长度（</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14282" y="1071546"/>
            <a:ext cx="8715436" cy="5572164"/>
          </a:xfrm>
        </p:spPr>
        <p:txBody>
          <a:bodyPr>
            <a:normAutofit/>
          </a:bodyPr>
          <a:lstStyle/>
          <a:p>
            <a:r>
              <a:rPr lang="zh-CN" altLang="en-US" dirty="0" smtClean="0"/>
              <a:t>冲突窗口：</a:t>
            </a:r>
            <a:r>
              <a:rPr lang="zh-CN" altLang="zh-CN" dirty="0" smtClean="0"/>
              <a:t>从发送一帧开始到检测到冲突发生所需的最长时间</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76250" y="2500306"/>
            <a:ext cx="8792369" cy="35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冲突窗口与帧最小长度（</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14282" y="1000108"/>
            <a:ext cx="8715436" cy="5643602"/>
          </a:xfrm>
        </p:spPr>
        <p:txBody>
          <a:bodyPr>
            <a:normAutofit/>
          </a:bodyPr>
          <a:lstStyle/>
          <a:p>
            <a:r>
              <a:rPr lang="zh-CN" altLang="zh-CN" sz="2800" dirty="0" smtClean="0"/>
              <a:t>最小帧长度、最大覆盖范围与网络传输速率的关系</a:t>
            </a:r>
            <a:endParaRPr lang="en-US" altLang="zh-CN" sz="2800" dirty="0" smtClean="0"/>
          </a:p>
          <a:p>
            <a:endParaRPr lang="en-US" altLang="zh-CN" sz="2800" dirty="0" smtClean="0"/>
          </a:p>
          <a:p>
            <a:endParaRPr lang="en-US" altLang="zh-CN" sz="2800" dirty="0" smtClean="0"/>
          </a:p>
          <a:p>
            <a:pPr>
              <a:buNone/>
            </a:pPr>
            <a:endParaRPr lang="en-US" altLang="zh-CN" sz="2800" dirty="0" smtClean="0"/>
          </a:p>
          <a:p>
            <a:pPr>
              <a:spcBef>
                <a:spcPts val="1800"/>
              </a:spcBef>
            </a:pPr>
            <a:r>
              <a:rPr lang="zh-CN" altLang="zh-CN" sz="2800" dirty="0" smtClean="0"/>
              <a:t>传输速率</a:t>
            </a:r>
            <a:r>
              <a:rPr lang="en-US" altLang="zh-CN" sz="2800" i="1" dirty="0" smtClean="0"/>
              <a:t>v</a:t>
            </a:r>
            <a:r>
              <a:rPr lang="zh-CN" altLang="zh-CN" sz="2800" dirty="0" smtClean="0"/>
              <a:t>固定</a:t>
            </a:r>
            <a:r>
              <a:rPr lang="zh-CN" altLang="en-US" sz="2800" dirty="0" smtClean="0"/>
              <a:t>：</a:t>
            </a:r>
            <a:r>
              <a:rPr lang="zh-CN" altLang="zh-CN" sz="2800" dirty="0" smtClean="0"/>
              <a:t>覆盖范围</a:t>
            </a:r>
            <a:r>
              <a:rPr lang="en-US" altLang="zh-CN" sz="2800" i="1" dirty="0" err="1" smtClean="0"/>
              <a:t>L</a:t>
            </a:r>
            <a:r>
              <a:rPr lang="en-US" altLang="zh-CN" sz="2800" baseline="-25000" dirty="0" err="1" smtClean="0"/>
              <a:t>max</a:t>
            </a:r>
            <a:r>
              <a:rPr lang="zh-CN" altLang="zh-CN" sz="2800" dirty="0" smtClean="0"/>
              <a:t>增大要求最小帧长度</a:t>
            </a:r>
            <a:r>
              <a:rPr lang="en-US" altLang="zh-CN" sz="2800" i="1" dirty="0" err="1" smtClean="0"/>
              <a:t>l</a:t>
            </a:r>
            <a:r>
              <a:rPr lang="en-US" altLang="zh-CN" sz="2800" baseline="-25000" dirty="0" err="1" smtClean="0"/>
              <a:t>min</a:t>
            </a:r>
            <a:r>
              <a:rPr lang="zh-CN" altLang="zh-CN" sz="2800" dirty="0" smtClean="0"/>
              <a:t>相应地增大</a:t>
            </a:r>
            <a:endParaRPr lang="en-US" altLang="zh-CN" sz="2800" dirty="0" smtClean="0"/>
          </a:p>
          <a:p>
            <a:pPr>
              <a:spcBef>
                <a:spcPts val="1800"/>
              </a:spcBef>
            </a:pPr>
            <a:r>
              <a:rPr lang="zh-CN" altLang="zh-CN" sz="2800" dirty="0" smtClean="0"/>
              <a:t>最小帧长度</a:t>
            </a:r>
            <a:r>
              <a:rPr lang="en-US" altLang="zh-CN" sz="2800" i="1" dirty="0" err="1" smtClean="0"/>
              <a:t>l</a:t>
            </a:r>
            <a:r>
              <a:rPr lang="en-US" altLang="zh-CN" sz="2800" baseline="-25000" dirty="0" err="1" smtClean="0"/>
              <a:t>min</a:t>
            </a:r>
            <a:r>
              <a:rPr lang="zh-CN" altLang="zh-CN" sz="2800" dirty="0" smtClean="0"/>
              <a:t>固定</a:t>
            </a:r>
            <a:r>
              <a:rPr lang="zh-CN" altLang="en-US" sz="2800" dirty="0" smtClean="0"/>
              <a:t>：</a:t>
            </a:r>
            <a:r>
              <a:rPr lang="zh-CN" altLang="zh-CN" sz="2800" dirty="0" smtClean="0"/>
              <a:t>传输速率</a:t>
            </a:r>
            <a:r>
              <a:rPr lang="en-US" altLang="zh-CN" sz="2800" i="1" dirty="0" smtClean="0"/>
              <a:t>v</a:t>
            </a:r>
            <a:r>
              <a:rPr lang="zh-CN" altLang="zh-CN" sz="2800" dirty="0" smtClean="0"/>
              <a:t>提高要求覆盖范围</a:t>
            </a:r>
            <a:r>
              <a:rPr lang="en-US" altLang="zh-CN" sz="2800" i="1" dirty="0" err="1" smtClean="0"/>
              <a:t>L</a:t>
            </a:r>
            <a:r>
              <a:rPr lang="en-US" altLang="zh-CN" sz="2800" baseline="-25000" dirty="0" err="1" smtClean="0"/>
              <a:t>max</a:t>
            </a:r>
            <a:r>
              <a:rPr lang="zh-CN" altLang="zh-CN" sz="2800" dirty="0" smtClean="0"/>
              <a:t>相应地减小</a:t>
            </a:r>
            <a:endParaRPr lang="en-US" altLang="zh-CN" sz="2800" dirty="0" smtClean="0"/>
          </a:p>
          <a:p>
            <a:pPr>
              <a:spcBef>
                <a:spcPts val="1800"/>
              </a:spcBef>
            </a:pPr>
            <a:r>
              <a:rPr lang="zh-CN" altLang="zh-CN" sz="2800" dirty="0" smtClean="0"/>
              <a:t>以太网</a:t>
            </a:r>
            <a:r>
              <a:rPr lang="zh-CN" altLang="en-US" sz="2800" dirty="0" smtClean="0"/>
              <a:t>的</a:t>
            </a:r>
            <a:r>
              <a:rPr lang="zh-CN" altLang="zh-CN" sz="2800" dirty="0" smtClean="0"/>
              <a:t>最小帧长度</a:t>
            </a:r>
            <a:r>
              <a:rPr lang="zh-CN" altLang="en-US" sz="2800" dirty="0" smtClean="0"/>
              <a:t>：</a:t>
            </a:r>
            <a:r>
              <a:rPr lang="en-US" altLang="zh-CN" sz="2800" dirty="0" smtClean="0"/>
              <a:t>512</a:t>
            </a:r>
            <a:r>
              <a:rPr lang="zh-CN" altLang="zh-CN" sz="2800" dirty="0" smtClean="0"/>
              <a:t>位</a:t>
            </a:r>
            <a:r>
              <a:rPr lang="zh-CN" altLang="en-US" sz="2800" dirty="0" smtClean="0"/>
              <a:t>（</a:t>
            </a:r>
            <a:r>
              <a:rPr lang="en-US" altLang="zh-CN" sz="2800" dirty="0" smtClean="0"/>
              <a:t>64</a:t>
            </a:r>
            <a:r>
              <a:rPr lang="zh-CN" altLang="en-US" sz="2800" dirty="0" smtClean="0"/>
              <a:t>字节）</a:t>
            </a:r>
            <a:endParaRPr lang="en-US" altLang="zh-CN" sz="2800" dirty="0" smtClean="0"/>
          </a:p>
          <a:p>
            <a:pPr>
              <a:spcBef>
                <a:spcPts val="1800"/>
              </a:spcBef>
            </a:pPr>
            <a:r>
              <a:rPr lang="en-US" altLang="zh-CN" sz="2800" dirty="0" smtClean="0"/>
              <a:t>10Mbps</a:t>
            </a:r>
            <a:r>
              <a:rPr lang="zh-CN" altLang="en-US" sz="2800" dirty="0" smtClean="0"/>
              <a:t>网络</a:t>
            </a:r>
            <a:r>
              <a:rPr lang="zh-CN" altLang="zh-CN" sz="2800" dirty="0" smtClean="0"/>
              <a:t>→</a:t>
            </a:r>
            <a:r>
              <a:rPr lang="en-US" altLang="zh-CN" sz="2800" dirty="0" smtClean="0"/>
              <a:t>100Mbps</a:t>
            </a:r>
            <a:r>
              <a:rPr lang="zh-CN" altLang="en-US" sz="2800" dirty="0" smtClean="0"/>
              <a:t>网络</a:t>
            </a:r>
            <a:r>
              <a:rPr lang="zh-CN" altLang="zh-CN" sz="2800" dirty="0" smtClean="0"/>
              <a:t>→</a:t>
            </a:r>
            <a:r>
              <a:rPr lang="en-US" altLang="zh-CN" sz="2800" dirty="0" smtClean="0"/>
              <a:t>1Gbps</a:t>
            </a:r>
            <a:r>
              <a:rPr lang="zh-CN" altLang="en-US" sz="2800" dirty="0" smtClean="0"/>
              <a:t>网络</a:t>
            </a:r>
            <a:endParaRPr lang="zh-CN" altLang="en-US" sz="2800" dirty="0"/>
          </a:p>
        </p:txBody>
      </p:sp>
      <p:pic>
        <p:nvPicPr>
          <p:cNvPr id="8196" name="Picture 4"/>
          <p:cNvPicPr>
            <a:picLocks noChangeAspect="1" noChangeArrowheads="1"/>
          </p:cNvPicPr>
          <p:nvPr/>
        </p:nvPicPr>
        <p:blipFill>
          <a:blip r:embed="rId2" cstate="print"/>
          <a:srcRect/>
          <a:stretch>
            <a:fillRect/>
          </a:stretch>
        </p:blipFill>
        <p:spPr bwMode="auto">
          <a:xfrm>
            <a:off x="285720" y="1785926"/>
            <a:ext cx="8655335" cy="11430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zh-CN" dirty="0" smtClean="0"/>
              <a:t>以太网传输介质</a:t>
            </a:r>
            <a:endParaRPr lang="zh-CN" altLang="en-US" dirty="0"/>
          </a:p>
        </p:txBody>
      </p:sp>
      <p:sp>
        <p:nvSpPr>
          <p:cNvPr id="3" name="内容占位符 2"/>
          <p:cNvSpPr>
            <a:spLocks noGrp="1"/>
          </p:cNvSpPr>
          <p:nvPr>
            <p:ph idx="1"/>
          </p:nvPr>
        </p:nvSpPr>
        <p:spPr>
          <a:xfrm>
            <a:off x="285720" y="1142984"/>
            <a:ext cx="8643998" cy="5357850"/>
          </a:xfrm>
        </p:spPr>
        <p:txBody>
          <a:bodyPr>
            <a:normAutofit/>
          </a:bodyPr>
          <a:lstStyle/>
          <a:p>
            <a:pPr>
              <a:spcBef>
                <a:spcPts val="2400"/>
              </a:spcBef>
            </a:pPr>
            <a:r>
              <a:rPr lang="zh-CN" altLang="zh-CN" sz="2800" dirty="0" smtClean="0"/>
              <a:t>同轴电缆</a:t>
            </a:r>
            <a:r>
              <a:rPr lang="zh-CN" altLang="en-US" sz="2800" dirty="0" smtClean="0"/>
              <a:t>、</a:t>
            </a:r>
            <a:r>
              <a:rPr lang="zh-CN" altLang="zh-CN" sz="2800" dirty="0" smtClean="0"/>
              <a:t>非屏蔽双绞线</a:t>
            </a:r>
            <a:r>
              <a:rPr lang="zh-CN" altLang="en-US" sz="2800" dirty="0" smtClean="0"/>
              <a:t>、</a:t>
            </a:r>
            <a:r>
              <a:rPr lang="zh-CN" altLang="zh-CN" sz="2800" dirty="0" smtClean="0"/>
              <a:t>屏蔽双绞线</a:t>
            </a:r>
            <a:r>
              <a:rPr lang="zh-CN" altLang="en-US" sz="2800" dirty="0" smtClean="0"/>
              <a:t>、</a:t>
            </a:r>
            <a:r>
              <a:rPr lang="zh-CN" altLang="zh-CN" sz="2800" dirty="0" smtClean="0"/>
              <a:t>光缆</a:t>
            </a:r>
            <a:endParaRPr lang="zh-CN" altLang="en-US" sz="2800"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92102" cy="4286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zh-CN" dirty="0" smtClean="0"/>
              <a:t>同轴电缆</a:t>
            </a:r>
            <a:endParaRPr lang="zh-CN" altLang="en-US" dirty="0"/>
          </a:p>
        </p:txBody>
      </p:sp>
      <p:sp>
        <p:nvSpPr>
          <p:cNvPr id="3" name="内容占位符 2"/>
          <p:cNvSpPr>
            <a:spLocks noGrp="1"/>
          </p:cNvSpPr>
          <p:nvPr>
            <p:ph idx="1"/>
          </p:nvPr>
        </p:nvSpPr>
        <p:spPr>
          <a:xfrm>
            <a:off x="214282" y="928670"/>
            <a:ext cx="8715436" cy="5197493"/>
          </a:xfrm>
        </p:spPr>
        <p:txBody>
          <a:bodyPr>
            <a:normAutofit/>
          </a:bodyPr>
          <a:lstStyle/>
          <a:p>
            <a:r>
              <a:rPr lang="zh-CN" altLang="en-US" sz="2800" dirty="0" smtClean="0"/>
              <a:t>分类：</a:t>
            </a:r>
            <a:r>
              <a:rPr lang="zh-CN" altLang="zh-CN" sz="2800" dirty="0" smtClean="0"/>
              <a:t>粗同轴电缆</a:t>
            </a:r>
            <a:r>
              <a:rPr lang="zh-CN" altLang="en-US" sz="2800" dirty="0" smtClean="0"/>
              <a:t>（</a:t>
            </a:r>
            <a:r>
              <a:rPr lang="zh-CN" altLang="zh-CN" sz="2800" dirty="0" smtClean="0"/>
              <a:t>直径</a:t>
            </a:r>
            <a:r>
              <a:rPr lang="en-US" altLang="zh-CN" sz="2800" dirty="0" smtClean="0"/>
              <a:t>1cm</a:t>
            </a:r>
            <a:r>
              <a:rPr lang="zh-CN" altLang="en-US" sz="2800" dirty="0" smtClean="0"/>
              <a:t>，</a:t>
            </a:r>
            <a:r>
              <a:rPr lang="zh-CN" altLang="zh-CN" sz="2800" dirty="0" smtClean="0"/>
              <a:t>特征阻抗</a:t>
            </a:r>
            <a:r>
              <a:rPr lang="en-US" altLang="zh-CN" sz="2800" dirty="0" smtClean="0"/>
              <a:t>50</a:t>
            </a:r>
            <a:r>
              <a:rPr lang="zh-CN" altLang="zh-CN" sz="2800" dirty="0" smtClean="0"/>
              <a:t>Ω</a:t>
            </a:r>
            <a:r>
              <a:rPr lang="zh-CN" altLang="en-US" sz="2800" dirty="0" smtClean="0"/>
              <a:t>）、</a:t>
            </a:r>
            <a:r>
              <a:rPr lang="zh-CN" altLang="zh-CN" sz="2800" dirty="0" smtClean="0"/>
              <a:t>细同轴电缆</a:t>
            </a:r>
            <a:r>
              <a:rPr lang="zh-CN" altLang="en-US" sz="2800" dirty="0" smtClean="0"/>
              <a:t>（</a:t>
            </a:r>
            <a:r>
              <a:rPr lang="zh-CN" altLang="zh-CN" sz="2800" dirty="0" smtClean="0"/>
              <a:t>直径</a:t>
            </a:r>
            <a:r>
              <a:rPr lang="en-US" altLang="zh-CN" sz="2800" dirty="0" smtClean="0"/>
              <a:t>0.5cm</a:t>
            </a:r>
            <a:r>
              <a:rPr lang="zh-CN" altLang="en-US" sz="2800" dirty="0" smtClean="0"/>
              <a:t>，</a:t>
            </a:r>
            <a:r>
              <a:rPr lang="zh-CN" altLang="zh-CN" sz="2800" dirty="0" smtClean="0"/>
              <a:t>特征阻抗</a:t>
            </a:r>
            <a:r>
              <a:rPr lang="en-US" altLang="zh-CN" sz="2800" dirty="0" smtClean="0"/>
              <a:t>50</a:t>
            </a:r>
            <a:r>
              <a:rPr lang="zh-CN" altLang="zh-CN" sz="2800" dirty="0" smtClean="0"/>
              <a:t>Ω</a:t>
            </a:r>
            <a:r>
              <a:rPr lang="zh-CN" altLang="en-US" sz="2800" dirty="0" smtClean="0"/>
              <a:t>）</a:t>
            </a:r>
            <a:endParaRPr lang="en-US" altLang="zh-CN" sz="2800" dirty="0" smtClean="0"/>
          </a:p>
          <a:p>
            <a:pPr>
              <a:spcBef>
                <a:spcPts val="1800"/>
              </a:spcBef>
            </a:pPr>
            <a:r>
              <a:rPr lang="zh-CN" altLang="en-US" sz="2800" dirty="0" smtClean="0"/>
              <a:t>优点：</a:t>
            </a:r>
            <a:r>
              <a:rPr lang="zh-CN" altLang="zh-CN" sz="2800" dirty="0" smtClean="0"/>
              <a:t>较优的频率和抗干扰特性</a:t>
            </a:r>
            <a:r>
              <a:rPr lang="zh-CN" altLang="en-US" sz="2800" dirty="0" smtClean="0"/>
              <a:t>，</a:t>
            </a:r>
            <a:r>
              <a:rPr lang="zh-CN" altLang="zh-CN" sz="2800" dirty="0" smtClean="0"/>
              <a:t>传输距离远</a:t>
            </a:r>
            <a:r>
              <a:rPr lang="zh-CN" altLang="en-US" sz="2800" dirty="0" smtClean="0"/>
              <a:t>。</a:t>
            </a:r>
            <a:r>
              <a:rPr lang="zh-CN" altLang="zh-CN" sz="2800" dirty="0" smtClean="0"/>
              <a:t>技术成熟</a:t>
            </a:r>
            <a:endParaRPr lang="en-US" altLang="zh-CN" sz="2800" dirty="0" smtClean="0"/>
          </a:p>
          <a:p>
            <a:pPr>
              <a:spcBef>
                <a:spcPts val="1800"/>
              </a:spcBef>
            </a:pPr>
            <a:r>
              <a:rPr lang="zh-CN" altLang="en-US" sz="2800" dirty="0" smtClean="0"/>
              <a:t>缺点：</a:t>
            </a:r>
            <a:r>
              <a:rPr lang="zh-CN" altLang="zh-CN" sz="2800" dirty="0" smtClean="0"/>
              <a:t>电缆硬、折曲困难、重量重</a:t>
            </a:r>
            <a:endParaRPr lang="en-US" altLang="zh-CN" sz="2800" dirty="0" smtClean="0"/>
          </a:p>
          <a:p>
            <a:pPr>
              <a:spcBef>
                <a:spcPts val="1800"/>
              </a:spcBef>
            </a:pPr>
            <a:r>
              <a:rPr lang="zh-CN" altLang="zh-CN" sz="2800" dirty="0" smtClean="0">
                <a:solidFill>
                  <a:srgbClr val="002060"/>
                </a:solidFill>
                <a:latin typeface="微软雅黑" pitchFamily="34" charset="-122"/>
                <a:ea typeface="微软雅黑" pitchFamily="34" charset="-122"/>
              </a:rPr>
              <a:t>同轴电缆不适合用于楼宇内的结构化布线</a:t>
            </a:r>
            <a:endParaRPr lang="zh-CN" altLang="en-US" sz="2800" dirty="0">
              <a:solidFill>
                <a:srgbClr val="002060"/>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2" cstate="print"/>
          <a:srcRect/>
          <a:stretch>
            <a:fillRect/>
          </a:stretch>
        </p:blipFill>
        <p:spPr bwMode="auto">
          <a:xfrm>
            <a:off x="1071538" y="4429132"/>
            <a:ext cx="68770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zh-CN" dirty="0" smtClean="0"/>
              <a:t>非屏蔽双绞线</a:t>
            </a:r>
            <a:endParaRPr lang="zh-CN" altLang="en-US" dirty="0"/>
          </a:p>
        </p:txBody>
      </p:sp>
      <p:sp>
        <p:nvSpPr>
          <p:cNvPr id="3" name="内容占位符 2"/>
          <p:cNvSpPr>
            <a:spLocks noGrp="1"/>
          </p:cNvSpPr>
          <p:nvPr>
            <p:ph idx="1"/>
          </p:nvPr>
        </p:nvSpPr>
        <p:spPr>
          <a:xfrm>
            <a:off x="214282" y="1142984"/>
            <a:ext cx="8715436" cy="5357850"/>
          </a:xfrm>
        </p:spPr>
        <p:txBody>
          <a:bodyPr>
            <a:normAutofit/>
          </a:bodyPr>
          <a:lstStyle/>
          <a:p>
            <a:pPr>
              <a:spcBef>
                <a:spcPts val="2400"/>
              </a:spcBef>
            </a:pPr>
            <a:r>
              <a:rPr lang="zh-CN" altLang="en-US" dirty="0" smtClean="0"/>
              <a:t>优点：</a:t>
            </a:r>
            <a:r>
              <a:rPr lang="zh-CN" altLang="zh-CN" dirty="0" smtClean="0"/>
              <a:t>尺寸小</a:t>
            </a:r>
            <a:r>
              <a:rPr lang="zh-CN" altLang="en-US" dirty="0" smtClean="0"/>
              <a:t>（</a:t>
            </a:r>
            <a:r>
              <a:rPr lang="zh-CN" altLang="zh-CN" dirty="0" smtClean="0"/>
              <a:t>直径</a:t>
            </a:r>
            <a:r>
              <a:rPr lang="en-US" altLang="zh-CN" dirty="0" smtClean="0"/>
              <a:t>0.43cm</a:t>
            </a:r>
            <a:r>
              <a:rPr lang="zh-CN" altLang="en-US" dirty="0" smtClean="0"/>
              <a:t>）</a:t>
            </a:r>
            <a:r>
              <a:rPr lang="zh-CN" altLang="zh-CN" dirty="0" smtClean="0"/>
              <a:t>、重量轻、容易弯曲、</a:t>
            </a:r>
            <a:r>
              <a:rPr lang="zh-CN" altLang="en-US" dirty="0" smtClean="0"/>
              <a:t>连接牢固、</a:t>
            </a:r>
            <a:r>
              <a:rPr lang="zh-CN" altLang="zh-CN" dirty="0" smtClean="0"/>
              <a:t>价格便宜、容易安装和维护</a:t>
            </a:r>
            <a:endParaRPr lang="en-US" altLang="zh-CN" dirty="0" smtClean="0"/>
          </a:p>
          <a:p>
            <a:pPr>
              <a:spcBef>
                <a:spcPts val="2400"/>
              </a:spcBef>
            </a:pPr>
            <a:r>
              <a:rPr lang="zh-CN" altLang="en-US" dirty="0" smtClean="0"/>
              <a:t>缺点：</a:t>
            </a:r>
            <a:r>
              <a:rPr lang="zh-CN" altLang="zh-CN" dirty="0" smtClean="0"/>
              <a:t>抗干扰</a:t>
            </a:r>
            <a:r>
              <a:rPr lang="zh-CN" altLang="en-US" dirty="0" smtClean="0"/>
              <a:t>性</a:t>
            </a:r>
            <a:r>
              <a:rPr lang="zh-CN" altLang="zh-CN" dirty="0" smtClean="0"/>
              <a:t>较</a:t>
            </a:r>
            <a:r>
              <a:rPr lang="zh-CN" altLang="en-US" dirty="0" smtClean="0"/>
              <a:t>差</a:t>
            </a:r>
            <a:r>
              <a:rPr lang="zh-CN" altLang="zh-CN" dirty="0" smtClean="0"/>
              <a:t>，带宽较窄，传输距离短</a:t>
            </a:r>
          </a:p>
          <a:p>
            <a:pPr>
              <a:spcBef>
                <a:spcPts val="2400"/>
              </a:spcBef>
            </a:pPr>
            <a:r>
              <a:rPr lang="zh-CN" altLang="en-US" dirty="0" smtClean="0"/>
              <a:t>分类：</a:t>
            </a:r>
            <a:r>
              <a:rPr lang="en-US" altLang="zh-CN" dirty="0" smtClean="0"/>
              <a:t>6</a:t>
            </a:r>
            <a:r>
              <a:rPr lang="zh-CN" altLang="zh-CN" dirty="0" smtClean="0"/>
              <a:t>类线、</a:t>
            </a:r>
            <a:r>
              <a:rPr lang="en-US" altLang="zh-CN" dirty="0" smtClean="0"/>
              <a:t>5</a:t>
            </a:r>
            <a:r>
              <a:rPr lang="zh-CN" altLang="zh-CN" dirty="0" smtClean="0"/>
              <a:t>类线、</a:t>
            </a:r>
            <a:r>
              <a:rPr lang="en-US" altLang="zh-CN" dirty="0" smtClean="0"/>
              <a:t>4</a:t>
            </a:r>
            <a:r>
              <a:rPr lang="zh-CN" altLang="zh-CN" dirty="0" smtClean="0"/>
              <a:t>类线和</a:t>
            </a:r>
            <a:r>
              <a:rPr lang="en-US" altLang="zh-CN" dirty="0" smtClean="0"/>
              <a:t>3</a:t>
            </a:r>
            <a:r>
              <a:rPr lang="zh-CN" altLang="zh-CN" dirty="0" smtClean="0"/>
              <a:t>类线等</a:t>
            </a:r>
            <a:endParaRPr lang="en-US" altLang="zh-CN" dirty="0" smtClean="0"/>
          </a:p>
          <a:p>
            <a:pPr lvl="1">
              <a:spcBef>
                <a:spcPts val="2400"/>
              </a:spcBef>
            </a:pPr>
            <a:r>
              <a:rPr lang="en-US" altLang="zh-CN" dirty="0" smtClean="0"/>
              <a:t>10Mbps</a:t>
            </a:r>
            <a:r>
              <a:rPr lang="zh-CN" altLang="en-US" dirty="0" smtClean="0"/>
              <a:t>网：</a:t>
            </a:r>
            <a:r>
              <a:rPr lang="en-US" altLang="zh-CN" dirty="0" smtClean="0"/>
              <a:t>3</a:t>
            </a:r>
            <a:r>
              <a:rPr lang="zh-CN" altLang="zh-CN" dirty="0" smtClean="0"/>
              <a:t>类</a:t>
            </a:r>
            <a:r>
              <a:rPr lang="zh-CN" altLang="en-US" dirty="0" smtClean="0"/>
              <a:t>以上线</a:t>
            </a:r>
            <a:endParaRPr lang="en-US" altLang="zh-CN" dirty="0" smtClean="0"/>
          </a:p>
          <a:p>
            <a:pPr lvl="1">
              <a:spcBef>
                <a:spcPts val="2400"/>
              </a:spcBef>
            </a:pPr>
            <a:r>
              <a:rPr lang="en-US" altLang="zh-CN" dirty="0" smtClean="0"/>
              <a:t>100Mbps</a:t>
            </a:r>
            <a:r>
              <a:rPr lang="zh-CN" altLang="zh-CN" dirty="0" smtClean="0"/>
              <a:t>、</a:t>
            </a:r>
            <a:r>
              <a:rPr lang="en-US" altLang="zh-CN" dirty="0" smtClean="0"/>
              <a:t>1Gbps</a:t>
            </a:r>
            <a:r>
              <a:rPr lang="zh-CN" altLang="zh-CN" dirty="0" smtClean="0"/>
              <a:t>网</a:t>
            </a:r>
            <a:r>
              <a:rPr lang="zh-CN" altLang="en-US" dirty="0" smtClean="0"/>
              <a:t>：</a:t>
            </a:r>
            <a:r>
              <a:rPr lang="en-US" altLang="zh-CN" dirty="0" smtClean="0"/>
              <a:t>5</a:t>
            </a:r>
            <a:r>
              <a:rPr lang="zh-CN" altLang="zh-CN" dirty="0" smtClean="0"/>
              <a:t>类</a:t>
            </a:r>
            <a:r>
              <a:rPr lang="zh-CN" altLang="en-US" dirty="0" smtClean="0"/>
              <a:t>以上</a:t>
            </a:r>
            <a:r>
              <a:rPr lang="zh-CN" altLang="zh-CN" dirty="0" smtClean="0"/>
              <a:t>线</a:t>
            </a:r>
            <a:endParaRPr lang="en-US" altLang="zh-CN" dirty="0" smtClean="0"/>
          </a:p>
          <a:p>
            <a:pPr>
              <a:spcBef>
                <a:spcPts val="2400"/>
              </a:spcBef>
            </a:pPr>
            <a:r>
              <a:rPr lang="zh-CN" altLang="zh-CN" dirty="0" smtClean="0">
                <a:solidFill>
                  <a:srgbClr val="002060"/>
                </a:solidFill>
                <a:latin typeface="微软雅黑" pitchFamily="34" charset="-122"/>
                <a:ea typeface="微软雅黑" pitchFamily="34" charset="-122"/>
              </a:rPr>
              <a:t>非屏蔽双绞线适合于楼宇内部的结构化布线</a:t>
            </a:r>
          </a:p>
          <a:p>
            <a:pPr>
              <a:spcBef>
                <a:spcPts val="2400"/>
              </a:spcBef>
            </a:pP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2214546" y="3643314"/>
            <a:ext cx="6407989" cy="2786082"/>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85720" y="1357298"/>
            <a:ext cx="4835460" cy="27146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7"/>
                                        </p:tgtEl>
                                      </p:cBhvr>
                                    </p:animEffect>
                                    <p:set>
                                      <p:cBhvr>
                                        <p:cTn id="7" dur="1" fill="hold">
                                          <p:stCondLst>
                                            <p:cond delay="499"/>
                                          </p:stCondLst>
                                        </p:cTn>
                                        <p:tgtEl>
                                          <p:spTgt spid="1027"/>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028"/>
                                        </p:tgtEl>
                                      </p:cBhvr>
                                    </p:animEffect>
                                    <p:set>
                                      <p:cBhvr>
                                        <p:cTn id="10" dur="1" fill="hold">
                                          <p:stCondLst>
                                            <p:cond delay="499"/>
                                          </p:stCondLst>
                                        </p:cTn>
                                        <p:tgtEl>
                                          <p:spTgt spid="1028"/>
                                        </p:tgtEl>
                                        <p:attrNameLst>
                                          <p:attrName>style.visibility</p:attrName>
                                        </p:attrNameLst>
                                      </p:cBhvr>
                                      <p:to>
                                        <p:strVal val="hidden"/>
                                      </p:to>
                                    </p:se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linds(horizontal)">
                                      <p:cBhvr>
                                        <p:cTn id="14" dur="500"/>
                                        <p:tgtEl>
                                          <p:spTgt spid="3">
                                            <p:txEl>
                                              <p:pRg st="0" end="0"/>
                                            </p:txEl>
                                          </p:spTgt>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par>
                          <p:cTn id="31" fill="hold">
                            <p:stCondLst>
                              <p:cond delay="3000"/>
                            </p:stCondLst>
                            <p:childTnLst>
                              <p:par>
                                <p:cTn id="32" presetID="3" presetClass="entr" presetSubtype="10"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屏蔽双绞线</a:t>
            </a:r>
            <a:endParaRPr lang="zh-CN" altLang="en-US" dirty="0"/>
          </a:p>
        </p:txBody>
      </p:sp>
      <p:sp>
        <p:nvSpPr>
          <p:cNvPr id="3" name="内容占位符 2"/>
          <p:cNvSpPr>
            <a:spLocks noGrp="1"/>
          </p:cNvSpPr>
          <p:nvPr>
            <p:ph idx="1"/>
          </p:nvPr>
        </p:nvSpPr>
        <p:spPr/>
        <p:txBody>
          <a:bodyPr>
            <a:normAutofit/>
          </a:bodyPr>
          <a:lstStyle/>
          <a:p>
            <a:pPr>
              <a:spcBef>
                <a:spcPts val="1800"/>
              </a:spcBef>
            </a:pPr>
            <a:r>
              <a:rPr lang="zh-CN" altLang="en-US" dirty="0" smtClean="0"/>
              <a:t>优点：</a:t>
            </a:r>
            <a:r>
              <a:rPr lang="zh-CN" altLang="zh-CN" dirty="0" smtClean="0"/>
              <a:t>抗干扰的能力</a:t>
            </a:r>
            <a:r>
              <a:rPr lang="zh-CN" altLang="en-US" dirty="0" smtClean="0"/>
              <a:t>强，</a:t>
            </a:r>
            <a:r>
              <a:rPr lang="zh-CN" altLang="zh-CN" dirty="0" smtClean="0"/>
              <a:t>尺寸和重量</a:t>
            </a:r>
            <a:r>
              <a:rPr lang="zh-CN" altLang="en-US" dirty="0" smtClean="0"/>
              <a:t>与</a:t>
            </a:r>
            <a:r>
              <a:rPr lang="en-US" altLang="zh-CN" dirty="0" smtClean="0"/>
              <a:t>UTP</a:t>
            </a:r>
            <a:r>
              <a:rPr lang="zh-CN" altLang="zh-CN" dirty="0" smtClean="0"/>
              <a:t>相当</a:t>
            </a:r>
            <a:endParaRPr lang="en-US" altLang="zh-CN" dirty="0" smtClean="0"/>
          </a:p>
          <a:p>
            <a:pPr>
              <a:spcBef>
                <a:spcPts val="1800"/>
              </a:spcBef>
            </a:pPr>
            <a:r>
              <a:rPr lang="zh-CN" altLang="en-US" dirty="0" smtClean="0"/>
              <a:t>缺点：</a:t>
            </a:r>
            <a:r>
              <a:rPr lang="zh-CN" altLang="zh-CN" dirty="0" smtClean="0"/>
              <a:t>安装不合适</a:t>
            </a:r>
            <a:r>
              <a:rPr lang="zh-CN" altLang="en-US" dirty="0" smtClean="0"/>
              <a:t>会</a:t>
            </a:r>
            <a:r>
              <a:rPr lang="zh-CN" altLang="zh-CN" dirty="0" smtClean="0"/>
              <a:t>引入外界干扰</a:t>
            </a:r>
            <a:endParaRPr lang="zh-CN" altLang="en-US" dirty="0"/>
          </a:p>
        </p:txBody>
      </p:sp>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699" name="Object 3"/>
          <p:cNvGraphicFramePr>
            <a:graphicFrameLocks noChangeAspect="1"/>
          </p:cNvGraphicFramePr>
          <p:nvPr/>
        </p:nvGraphicFramePr>
        <p:xfrm>
          <a:off x="1142976" y="4214818"/>
          <a:ext cx="6785090" cy="1285884"/>
        </p:xfrm>
        <a:graphic>
          <a:graphicData uri="http://schemas.openxmlformats.org/presentationml/2006/ole">
            <mc:AlternateContent xmlns:mc="http://schemas.openxmlformats.org/markup-compatibility/2006">
              <mc:Choice xmlns:v="urn:schemas-microsoft-com:vml" Requires="v">
                <p:oleObj spid="_x0000_s29701" name="BMP 图像" r:id="rId3" imgW="3362794" imgH="781159" progId="PBrush">
                  <p:embed/>
                </p:oleObj>
              </mc:Choice>
              <mc:Fallback>
                <p:oleObj name="BMP 图像" r:id="rId3" imgW="3362794" imgH="781159"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4214818"/>
                        <a:ext cx="6785090" cy="1285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zh-CN" dirty="0" smtClean="0"/>
              <a:t>光缆</a:t>
            </a:r>
            <a:endParaRPr lang="zh-CN" altLang="en-US" dirty="0"/>
          </a:p>
        </p:txBody>
      </p:sp>
      <p:sp>
        <p:nvSpPr>
          <p:cNvPr id="3" name="内容占位符 2"/>
          <p:cNvSpPr>
            <a:spLocks noGrp="1"/>
          </p:cNvSpPr>
          <p:nvPr>
            <p:ph idx="1"/>
          </p:nvPr>
        </p:nvSpPr>
        <p:spPr>
          <a:xfrm>
            <a:off x="214282" y="928670"/>
            <a:ext cx="8715436" cy="5572164"/>
          </a:xfrm>
        </p:spPr>
        <p:txBody>
          <a:bodyPr>
            <a:normAutofit/>
          </a:bodyPr>
          <a:lstStyle/>
          <a:p>
            <a:pPr>
              <a:spcBef>
                <a:spcPts val="1800"/>
              </a:spcBef>
            </a:pPr>
            <a:r>
              <a:rPr lang="zh-CN" altLang="en-US" dirty="0" smtClean="0"/>
              <a:t>优点：抗干扰能力强、传输速率高、</a:t>
            </a:r>
            <a:r>
              <a:rPr lang="zh-CN" altLang="zh-CN" dirty="0" smtClean="0"/>
              <a:t>传输损耗低、传输距离</a:t>
            </a:r>
            <a:r>
              <a:rPr lang="zh-CN" altLang="en-US" dirty="0" smtClean="0"/>
              <a:t>远</a:t>
            </a:r>
            <a:endParaRPr lang="zh-CN" altLang="zh-CN" dirty="0" smtClean="0"/>
          </a:p>
          <a:p>
            <a:pPr>
              <a:spcBef>
                <a:spcPts val="1800"/>
              </a:spcBef>
            </a:pPr>
            <a:r>
              <a:rPr lang="zh-CN" altLang="en-US" dirty="0" smtClean="0"/>
              <a:t>缺点：</a:t>
            </a:r>
            <a:r>
              <a:rPr lang="zh-CN" altLang="zh-CN" dirty="0" smtClean="0"/>
              <a:t>价格相对较高，安装比较困难</a:t>
            </a:r>
          </a:p>
          <a:p>
            <a:pPr>
              <a:spcBef>
                <a:spcPts val="1800"/>
              </a:spcBef>
            </a:pPr>
            <a:r>
              <a:rPr lang="zh-CN" altLang="en-US" dirty="0" smtClean="0"/>
              <a:t>分类：</a:t>
            </a:r>
            <a:r>
              <a:rPr lang="zh-CN" altLang="zh-CN" dirty="0" smtClean="0"/>
              <a:t>单模光纤</a:t>
            </a:r>
            <a:r>
              <a:rPr lang="zh-CN" altLang="en-US" dirty="0" smtClean="0"/>
              <a:t>、</a:t>
            </a:r>
            <a:r>
              <a:rPr lang="zh-CN" altLang="zh-CN" dirty="0" smtClean="0"/>
              <a:t>多模光纤</a:t>
            </a:r>
            <a:endParaRPr lang="en-US" altLang="zh-CN" dirty="0" smtClean="0"/>
          </a:p>
          <a:p>
            <a:pPr lvl="1">
              <a:spcBef>
                <a:spcPts val="1800"/>
              </a:spcBef>
            </a:pPr>
            <a:r>
              <a:rPr lang="zh-CN" altLang="zh-CN" dirty="0" smtClean="0"/>
              <a:t>单模光纤的传输质量比多模光纤好</a:t>
            </a:r>
            <a:endParaRPr lang="zh-CN" altLang="zh-CN" dirty="0"/>
          </a:p>
        </p:txBody>
      </p:sp>
      <p:pic>
        <p:nvPicPr>
          <p:cNvPr id="30722" name="Picture 2"/>
          <p:cNvPicPr>
            <a:picLocks noChangeAspect="1" noChangeArrowheads="1"/>
          </p:cNvPicPr>
          <p:nvPr/>
        </p:nvPicPr>
        <p:blipFill>
          <a:blip r:embed="rId2" cstate="print"/>
          <a:srcRect/>
          <a:stretch>
            <a:fillRect/>
          </a:stretch>
        </p:blipFill>
        <p:spPr bwMode="auto">
          <a:xfrm>
            <a:off x="357158" y="4572008"/>
            <a:ext cx="8520208" cy="15001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以太网的相关标准</a:t>
            </a:r>
            <a:endParaRPr lang="zh-CN" altLang="en-US" dirty="0"/>
          </a:p>
        </p:txBody>
      </p:sp>
      <p:sp>
        <p:nvSpPr>
          <p:cNvPr id="3" name="内容占位符 2"/>
          <p:cNvSpPr>
            <a:spLocks noGrp="1"/>
          </p:cNvSpPr>
          <p:nvPr>
            <p:ph idx="1"/>
          </p:nvPr>
        </p:nvSpPr>
        <p:spPr>
          <a:xfrm>
            <a:off x="457200" y="1600200"/>
            <a:ext cx="8229600" cy="4900634"/>
          </a:xfrm>
        </p:spPr>
        <p:txBody>
          <a:bodyPr>
            <a:normAutofit/>
          </a:bodyPr>
          <a:lstStyle/>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r>
              <a:rPr lang="en-US" altLang="zh-CN" sz="2000" dirty="0" smtClean="0"/>
              <a:t>                                                                 10Gbps</a:t>
            </a:r>
            <a:r>
              <a:rPr lang="zh-CN" altLang="zh-CN" sz="2000" dirty="0" smtClean="0"/>
              <a:t>以太网不支持共享介质方式</a:t>
            </a:r>
            <a:endParaRPr lang="zh-CN" altLang="en-US" sz="2000" dirty="0"/>
          </a:p>
        </p:txBody>
      </p:sp>
      <p:pic>
        <p:nvPicPr>
          <p:cNvPr id="31746" name="Picture 2"/>
          <p:cNvPicPr>
            <a:picLocks noChangeAspect="1" noChangeArrowheads="1"/>
          </p:cNvPicPr>
          <p:nvPr/>
        </p:nvPicPr>
        <p:blipFill>
          <a:blip r:embed="rId2" cstate="print"/>
          <a:srcRect/>
          <a:stretch>
            <a:fillRect/>
          </a:stretch>
        </p:blipFill>
        <p:spPr bwMode="auto">
          <a:xfrm>
            <a:off x="142844" y="1928802"/>
            <a:ext cx="8847162" cy="3294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组网所需器件和设备</a:t>
            </a:r>
            <a:endParaRPr lang="zh-CN" altLang="en-US" dirty="0"/>
          </a:p>
        </p:txBody>
      </p:sp>
      <p:sp>
        <p:nvSpPr>
          <p:cNvPr id="3" name="内容占位符 2"/>
          <p:cNvSpPr>
            <a:spLocks noGrp="1"/>
          </p:cNvSpPr>
          <p:nvPr>
            <p:ph idx="1"/>
          </p:nvPr>
        </p:nvSpPr>
        <p:spPr/>
        <p:txBody>
          <a:bodyPr/>
          <a:lstStyle/>
          <a:p>
            <a:pPr>
              <a:spcBef>
                <a:spcPts val="2400"/>
              </a:spcBef>
            </a:pPr>
            <a:r>
              <a:rPr lang="zh-CN" altLang="zh-CN" dirty="0" smtClean="0"/>
              <a:t>以太网集线器</a:t>
            </a:r>
            <a:endParaRPr lang="en-US" altLang="zh-CN" dirty="0" smtClean="0"/>
          </a:p>
          <a:p>
            <a:pPr>
              <a:spcBef>
                <a:spcPts val="2400"/>
              </a:spcBef>
            </a:pPr>
            <a:r>
              <a:rPr lang="zh-CN" altLang="zh-CN" dirty="0" smtClean="0"/>
              <a:t>网络接口卡</a:t>
            </a:r>
            <a:endParaRPr lang="en-US" altLang="zh-CN" dirty="0" smtClean="0"/>
          </a:p>
          <a:p>
            <a:pPr>
              <a:spcBef>
                <a:spcPts val="2400"/>
              </a:spcBef>
            </a:pPr>
            <a:r>
              <a:rPr lang="zh-CN" altLang="en-US" dirty="0" smtClean="0"/>
              <a:t>电缆（如</a:t>
            </a:r>
            <a:r>
              <a:rPr lang="zh-CN" altLang="zh-CN" dirty="0" smtClean="0"/>
              <a:t>非屏蔽双绞线</a:t>
            </a:r>
            <a:r>
              <a:rPr lang="zh-CN" altLang="en-US" dirty="0" smtClean="0"/>
              <a:t>等）</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8206680" cy="1470025"/>
          </a:xfrm>
        </p:spPr>
        <p:txBody>
          <a:bodyPr>
            <a:noAutofit/>
          </a:bodyPr>
          <a:lstStyle/>
          <a:p>
            <a:r>
              <a:rPr lang="zh-CN" altLang="en-US" dirty="0" smtClean="0"/>
              <a:t>第</a:t>
            </a:r>
            <a:r>
              <a:rPr lang="en-US" altLang="zh-CN" dirty="0" smtClean="0"/>
              <a:t>2</a:t>
            </a:r>
            <a:r>
              <a:rPr lang="zh-CN" altLang="en-US" dirty="0" smtClean="0"/>
              <a:t>章 </a:t>
            </a:r>
            <a:r>
              <a:rPr lang="zh-CN" altLang="zh-CN" dirty="0" smtClean="0"/>
              <a:t>以太网原理与组网技术</a:t>
            </a:r>
            <a:endParaRPr lang="zh-CN" altLang="en-US" dirty="0">
              <a:solidFill>
                <a:srgbClr val="002060"/>
              </a:solidFill>
              <a:latin typeface="华文琥珀" pitchFamily="2" charset="-122"/>
              <a:ea typeface="华文琥珀" pitchFamily="2" charset="-122"/>
            </a:endParaRPr>
          </a:p>
        </p:txBody>
      </p:sp>
      <p:sp>
        <p:nvSpPr>
          <p:cNvPr id="3" name="副标题 2"/>
          <p:cNvSpPr>
            <a:spLocks noGrp="1"/>
          </p:cNvSpPr>
          <p:nvPr>
            <p:ph type="subTitle" idx="1"/>
          </p:nvPr>
        </p:nvSpPr>
        <p:spPr/>
        <p:txBody>
          <a:bodyPr>
            <a:noAutofit/>
          </a:bodyPr>
          <a:lstStyle/>
          <a:p>
            <a:endParaRPr lang="en-US" altLang="zh-CN" sz="2400" dirty="0" smtClean="0">
              <a:solidFill>
                <a:srgbClr val="002060"/>
              </a:solidFill>
            </a:endParaRPr>
          </a:p>
          <a:p>
            <a:endParaRPr lang="en-US" altLang="zh-CN" sz="2400" dirty="0" smtClean="0">
              <a:solidFill>
                <a:srgbClr val="002060"/>
              </a:solidFill>
            </a:endParaRPr>
          </a:p>
          <a:p>
            <a:r>
              <a:rPr lang="zh-CN" altLang="en-US" sz="2400" dirty="0" smtClean="0">
                <a:solidFill>
                  <a:srgbClr val="002060"/>
                </a:solidFill>
              </a:rPr>
              <a:t>张建忠  徐敬东</a:t>
            </a:r>
            <a:endParaRPr lang="en-US" altLang="zh-CN" sz="2400" dirty="0" smtClean="0">
              <a:solidFill>
                <a:srgbClr val="002060"/>
              </a:solidFill>
            </a:endParaRPr>
          </a:p>
          <a:p>
            <a:r>
              <a:rPr lang="zh-CN" altLang="en-US" sz="2400" dirty="0" smtClean="0">
                <a:solidFill>
                  <a:srgbClr val="002060"/>
                </a:solidFill>
              </a:rPr>
              <a:t>南开大学计算机科学与技术系</a:t>
            </a:r>
            <a:endParaRPr lang="en-US" altLang="zh-CN" sz="2400" dirty="0" smtClean="0">
              <a:solidFill>
                <a:srgbClr val="002060"/>
              </a:solidFill>
            </a:endParaRPr>
          </a:p>
          <a:p>
            <a:endParaRPr lang="zh-CN" altLang="en-US" sz="2400"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p>
            <a:r>
              <a:rPr lang="en-US" altLang="zh-CN" dirty="0" smtClean="0"/>
              <a:t>10/100Mbps</a:t>
            </a:r>
            <a:r>
              <a:rPr lang="zh-CN" altLang="zh-CN" dirty="0" smtClean="0"/>
              <a:t>以太网集线器</a:t>
            </a:r>
            <a:endParaRPr lang="zh-CN" altLang="en-US" dirty="0"/>
          </a:p>
        </p:txBody>
      </p:sp>
      <p:sp>
        <p:nvSpPr>
          <p:cNvPr id="3" name="内容占位符 2"/>
          <p:cNvSpPr>
            <a:spLocks noGrp="1"/>
          </p:cNvSpPr>
          <p:nvPr>
            <p:ph idx="1"/>
          </p:nvPr>
        </p:nvSpPr>
        <p:spPr>
          <a:xfrm>
            <a:off x="457200" y="1214422"/>
            <a:ext cx="8229600" cy="4911741"/>
          </a:xfrm>
        </p:spPr>
        <p:txBody>
          <a:bodyPr>
            <a:noAutofit/>
          </a:bodyPr>
          <a:lstStyle/>
          <a:p>
            <a:r>
              <a:rPr lang="zh-CN" altLang="en-US" sz="3600" dirty="0" smtClean="0"/>
              <a:t>功能：</a:t>
            </a:r>
            <a:endParaRPr lang="en-US" altLang="zh-CN" sz="3600" dirty="0" smtClean="0"/>
          </a:p>
          <a:p>
            <a:pPr lvl="1"/>
            <a:r>
              <a:rPr lang="zh-CN" altLang="zh-CN" sz="3200" dirty="0" smtClean="0"/>
              <a:t>以太网的集中连接点</a:t>
            </a:r>
          </a:p>
          <a:p>
            <a:pPr lvl="1"/>
            <a:r>
              <a:rPr lang="zh-CN" altLang="zh-CN" sz="3200" dirty="0" smtClean="0"/>
              <a:t>放大接收到的信号</a:t>
            </a:r>
          </a:p>
          <a:p>
            <a:pPr lvl="1"/>
            <a:r>
              <a:rPr lang="zh-CN" altLang="zh-CN" sz="3200" dirty="0" smtClean="0"/>
              <a:t>通过网络传播信号</a:t>
            </a:r>
            <a:endParaRPr lang="en-US" altLang="zh-CN" sz="3200" dirty="0" smtClean="0"/>
          </a:p>
          <a:p>
            <a:pPr>
              <a:spcBef>
                <a:spcPts val="1800"/>
              </a:spcBef>
            </a:pPr>
            <a:r>
              <a:rPr lang="zh-CN" altLang="en-US" sz="3600" dirty="0" smtClean="0">
                <a:solidFill>
                  <a:srgbClr val="C00000"/>
                </a:solidFill>
              </a:rPr>
              <a:t>不具有的功能</a:t>
            </a:r>
            <a:endParaRPr lang="zh-CN" altLang="zh-CN" sz="3600" dirty="0" smtClean="0">
              <a:solidFill>
                <a:srgbClr val="C00000"/>
              </a:solidFill>
            </a:endParaRPr>
          </a:p>
          <a:p>
            <a:pPr lvl="1"/>
            <a:r>
              <a:rPr lang="zh-CN" altLang="zh-CN" sz="3200" dirty="0" smtClean="0">
                <a:solidFill>
                  <a:srgbClr val="C00000"/>
                </a:solidFill>
              </a:rPr>
              <a:t>过滤</a:t>
            </a:r>
          </a:p>
          <a:p>
            <a:pPr lvl="1"/>
            <a:r>
              <a:rPr lang="zh-CN" altLang="zh-CN" sz="3200" dirty="0" smtClean="0">
                <a:solidFill>
                  <a:srgbClr val="C00000"/>
                </a:solidFill>
              </a:rPr>
              <a:t>路经检测或交换</a:t>
            </a:r>
          </a:p>
          <a:p>
            <a:pPr lvl="1"/>
            <a:r>
              <a:rPr lang="zh-CN" altLang="zh-CN" sz="3200" dirty="0" smtClean="0">
                <a:solidFill>
                  <a:srgbClr val="C00000"/>
                </a:solidFill>
              </a:rPr>
              <a:t>不同速率的集线器级联</a:t>
            </a:r>
            <a:endParaRPr lang="zh-CN" altLang="en-US" sz="3200" dirty="0">
              <a:solidFill>
                <a:srgbClr val="C00000"/>
              </a:solidFill>
            </a:endParaRPr>
          </a:p>
        </p:txBody>
      </p:sp>
      <p:pic>
        <p:nvPicPr>
          <p:cNvPr id="32770" name="Picture 2"/>
          <p:cNvPicPr>
            <a:picLocks noChangeAspect="1" noChangeArrowheads="1"/>
          </p:cNvPicPr>
          <p:nvPr/>
        </p:nvPicPr>
        <p:blipFill>
          <a:blip r:embed="rId2" cstate="print"/>
          <a:srcRect/>
          <a:stretch>
            <a:fillRect/>
          </a:stretch>
        </p:blipFill>
        <p:spPr bwMode="auto">
          <a:xfrm>
            <a:off x="4357686" y="3643314"/>
            <a:ext cx="4556375" cy="1023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en-US" altLang="zh-CN" dirty="0" smtClean="0"/>
              <a:t>10/100Mbps</a:t>
            </a:r>
            <a:r>
              <a:rPr lang="zh-CN" altLang="en-US" dirty="0" smtClean="0"/>
              <a:t>网络接口卡</a:t>
            </a:r>
            <a:endParaRPr lang="zh-CN" altLang="en-US" dirty="0"/>
          </a:p>
        </p:txBody>
      </p:sp>
      <p:sp>
        <p:nvSpPr>
          <p:cNvPr id="3" name="内容占位符 2"/>
          <p:cNvSpPr>
            <a:spLocks noGrp="1"/>
          </p:cNvSpPr>
          <p:nvPr>
            <p:ph idx="1"/>
          </p:nvPr>
        </p:nvSpPr>
        <p:spPr>
          <a:xfrm>
            <a:off x="142844" y="928670"/>
            <a:ext cx="8786874" cy="5643602"/>
          </a:xfrm>
        </p:spPr>
        <p:txBody>
          <a:bodyPr>
            <a:normAutofit/>
          </a:bodyPr>
          <a:lstStyle/>
          <a:p>
            <a:pPr>
              <a:spcBef>
                <a:spcPts val="1800"/>
              </a:spcBef>
            </a:pPr>
            <a:r>
              <a:rPr lang="zh-CN" altLang="en-US" sz="2800" dirty="0" smtClean="0"/>
              <a:t>实现计算机与局域网传输介质之间的物理连接和电信号匹配，接收和执行计算机送来的各种控制命令，完成物理层功能</a:t>
            </a:r>
            <a:endParaRPr lang="en-US" altLang="zh-CN" sz="2800" dirty="0" smtClean="0"/>
          </a:p>
          <a:p>
            <a:pPr>
              <a:spcBef>
                <a:spcPts val="1800"/>
              </a:spcBef>
            </a:pPr>
            <a:r>
              <a:rPr lang="zh-CN" altLang="en-US" sz="2800" dirty="0" smtClean="0"/>
              <a:t>按照使用的介质访问控制方法，实现共享网络的介质访问控制、信息帧的发送与接收、差错校验等数据链路层的基本功能</a:t>
            </a:r>
            <a:endParaRPr lang="en-US" altLang="zh-CN" sz="2800" dirty="0" smtClean="0"/>
          </a:p>
          <a:p>
            <a:pPr>
              <a:spcBef>
                <a:spcPts val="1800"/>
              </a:spcBef>
            </a:pPr>
            <a:r>
              <a:rPr lang="zh-CN" altLang="en-US" sz="2800" dirty="0" smtClean="0"/>
              <a:t>提供数据缓存能力，实现无盘工作站的复位和引导</a:t>
            </a:r>
            <a:endParaRPr lang="en-US" altLang="zh-CN" sz="2800" dirty="0" smtClean="0"/>
          </a:p>
          <a:p>
            <a:pPr>
              <a:spcBef>
                <a:spcPts val="1800"/>
              </a:spcBef>
            </a:pPr>
            <a:r>
              <a:rPr lang="zh-CN" altLang="en-US" sz="2800" dirty="0" smtClean="0"/>
              <a:t>分类</a:t>
            </a:r>
            <a:endParaRPr lang="en-US" altLang="zh-CN" sz="2800" dirty="0" smtClean="0"/>
          </a:p>
          <a:p>
            <a:pPr lvl="1">
              <a:spcBef>
                <a:spcPts val="600"/>
              </a:spcBef>
            </a:pPr>
            <a:r>
              <a:rPr lang="en-US" altLang="zh-CN" sz="2400" dirty="0" smtClean="0"/>
              <a:t>10Mbps</a:t>
            </a:r>
            <a:r>
              <a:rPr lang="zh-CN" altLang="en-US" sz="2400" dirty="0" smtClean="0"/>
              <a:t>网卡</a:t>
            </a:r>
            <a:endParaRPr lang="en-US" altLang="zh-CN" sz="2400" dirty="0" smtClean="0"/>
          </a:p>
          <a:p>
            <a:pPr lvl="1">
              <a:spcBef>
                <a:spcPts val="600"/>
              </a:spcBef>
            </a:pPr>
            <a:r>
              <a:rPr lang="en-US" altLang="zh-CN" sz="2400" dirty="0" smtClean="0"/>
              <a:t>100Mbps</a:t>
            </a:r>
            <a:r>
              <a:rPr lang="zh-CN" altLang="en-US" sz="2400" dirty="0" smtClean="0"/>
              <a:t>网卡</a:t>
            </a:r>
            <a:endParaRPr lang="en-US" altLang="zh-CN" sz="2400" dirty="0" smtClean="0"/>
          </a:p>
          <a:p>
            <a:pPr lvl="1">
              <a:spcBef>
                <a:spcPts val="600"/>
              </a:spcBef>
            </a:pPr>
            <a:r>
              <a:rPr lang="en-US" altLang="zh-CN" sz="2400" dirty="0" smtClean="0"/>
              <a:t>10/100Mbps</a:t>
            </a:r>
            <a:r>
              <a:rPr lang="zh-CN" altLang="en-US" sz="2400" dirty="0" smtClean="0"/>
              <a:t>网卡等</a:t>
            </a:r>
            <a:endParaRPr lang="zh-CN" altLang="en-US" sz="2400" dirty="0"/>
          </a:p>
        </p:txBody>
      </p:sp>
      <p:pic>
        <p:nvPicPr>
          <p:cNvPr id="33794" name="Picture 2" descr="http://f1.shedewang.com/2008/11/07/1226021711369_6132_b.jpg"/>
          <p:cNvPicPr>
            <a:picLocks noChangeAspect="1" noChangeArrowheads="1"/>
          </p:cNvPicPr>
          <p:nvPr/>
        </p:nvPicPr>
        <p:blipFill>
          <a:blip r:embed="rId2" r:link="rId3" cstate="print"/>
          <a:srcRect/>
          <a:stretch>
            <a:fillRect/>
          </a:stretch>
        </p:blipFill>
        <p:spPr bwMode="auto">
          <a:xfrm>
            <a:off x="3929058" y="4529514"/>
            <a:ext cx="4572033" cy="1971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fontScale="90000"/>
          </a:bodyPr>
          <a:lstStyle/>
          <a:p>
            <a:r>
              <a:rPr lang="en-US" altLang="zh-CN" dirty="0" smtClean="0"/>
              <a:t>10/100M</a:t>
            </a:r>
            <a:r>
              <a:rPr lang="zh-CN" altLang="zh-CN" dirty="0" smtClean="0"/>
              <a:t>以太网中的非屏蔽双绞线</a:t>
            </a:r>
            <a:endParaRPr lang="zh-CN" altLang="en-US" dirty="0"/>
          </a:p>
        </p:txBody>
      </p:sp>
      <p:sp>
        <p:nvSpPr>
          <p:cNvPr id="3" name="内容占位符 2"/>
          <p:cNvSpPr>
            <a:spLocks noGrp="1"/>
          </p:cNvSpPr>
          <p:nvPr>
            <p:ph idx="1"/>
          </p:nvPr>
        </p:nvSpPr>
        <p:spPr>
          <a:xfrm>
            <a:off x="142844" y="1071546"/>
            <a:ext cx="8786874" cy="5500726"/>
          </a:xfrm>
        </p:spPr>
        <p:txBody>
          <a:bodyPr>
            <a:normAutofit/>
          </a:bodyPr>
          <a:lstStyle/>
          <a:p>
            <a:r>
              <a:rPr lang="zh-CN" altLang="zh-CN" sz="2800" dirty="0" smtClean="0"/>
              <a:t>颜色与线号的对应关系</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pPr>
              <a:spcBef>
                <a:spcPts val="2400"/>
              </a:spcBef>
            </a:pPr>
            <a:r>
              <a:rPr lang="zh-CN" altLang="zh-CN" sz="2800" dirty="0" smtClean="0"/>
              <a:t>以太网</a:t>
            </a:r>
            <a:r>
              <a:rPr lang="zh-CN" altLang="en-US" sz="2800" dirty="0" smtClean="0"/>
              <a:t>卡</a:t>
            </a:r>
            <a:r>
              <a:rPr lang="zh-CN" altLang="zh-CN" sz="2800" dirty="0" smtClean="0"/>
              <a:t>的收发线对</a:t>
            </a:r>
            <a:endParaRPr lang="zh-CN" altLang="en-US" sz="2800" dirty="0"/>
          </a:p>
        </p:txBody>
      </p:sp>
      <p:pic>
        <p:nvPicPr>
          <p:cNvPr id="59395" name="Picture 3"/>
          <p:cNvPicPr>
            <a:picLocks noChangeAspect="1" noChangeArrowheads="1"/>
          </p:cNvPicPr>
          <p:nvPr/>
        </p:nvPicPr>
        <p:blipFill>
          <a:blip r:embed="rId2" cstate="print"/>
          <a:srcRect/>
          <a:stretch>
            <a:fillRect/>
          </a:stretch>
        </p:blipFill>
        <p:spPr bwMode="auto">
          <a:xfrm>
            <a:off x="357158" y="1571612"/>
            <a:ext cx="8321529" cy="2071702"/>
          </a:xfrm>
          <a:prstGeom prst="rect">
            <a:avLst/>
          </a:prstGeom>
          <a:noFill/>
          <a:ln w="9525">
            <a:noFill/>
            <a:miter lim="800000"/>
            <a:headEnd/>
            <a:tailEnd/>
          </a:ln>
        </p:spPr>
      </p:pic>
      <p:pic>
        <p:nvPicPr>
          <p:cNvPr id="59396" name="Picture 4"/>
          <p:cNvPicPr>
            <a:picLocks noChangeAspect="1" noChangeArrowheads="1"/>
          </p:cNvPicPr>
          <p:nvPr/>
        </p:nvPicPr>
        <p:blipFill>
          <a:blip r:embed="rId3" cstate="print"/>
          <a:srcRect/>
          <a:stretch>
            <a:fillRect/>
          </a:stretch>
        </p:blipFill>
        <p:spPr bwMode="auto">
          <a:xfrm>
            <a:off x="357158" y="4357694"/>
            <a:ext cx="8358246" cy="2143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RJ-45</a:t>
            </a:r>
            <a:r>
              <a:rPr lang="zh-CN" altLang="en-US" dirty="0" smtClean="0"/>
              <a:t>水晶</a:t>
            </a:r>
            <a:r>
              <a:rPr lang="zh-CN" altLang="zh-CN" dirty="0" smtClean="0"/>
              <a:t>接头</a:t>
            </a:r>
            <a:endParaRPr lang="zh-CN" altLang="en-US" dirty="0"/>
          </a:p>
        </p:txBody>
      </p:sp>
      <p:sp>
        <p:nvSpPr>
          <p:cNvPr id="3" name="内容占位符 2"/>
          <p:cNvSpPr>
            <a:spLocks noGrp="1"/>
          </p:cNvSpPr>
          <p:nvPr>
            <p:ph idx="1"/>
          </p:nvPr>
        </p:nvSpPr>
        <p:spPr>
          <a:xfrm>
            <a:off x="500034" y="1571612"/>
            <a:ext cx="8229600" cy="4525963"/>
          </a:xfrm>
        </p:spPr>
        <p:txBody>
          <a:bodyPr/>
          <a:lstStyle/>
          <a:p>
            <a:endParaRPr lang="zh-CN" altLang="en-US"/>
          </a:p>
        </p:txBody>
      </p:sp>
      <p:pic>
        <p:nvPicPr>
          <p:cNvPr id="60418" name="Picture 2"/>
          <p:cNvPicPr>
            <a:picLocks noChangeAspect="1" noChangeArrowheads="1"/>
          </p:cNvPicPr>
          <p:nvPr/>
        </p:nvPicPr>
        <p:blipFill>
          <a:blip r:embed="rId2" cstate="print"/>
          <a:srcRect/>
          <a:stretch>
            <a:fillRect/>
          </a:stretch>
        </p:blipFill>
        <p:spPr bwMode="auto">
          <a:xfrm>
            <a:off x="428596" y="2428868"/>
            <a:ext cx="8320631" cy="2928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lstStyle/>
          <a:p>
            <a:r>
              <a:rPr lang="zh-CN" altLang="zh-CN" dirty="0" smtClean="0"/>
              <a:t>直通</a:t>
            </a:r>
            <a:r>
              <a:rPr lang="en-US" altLang="zh-CN" dirty="0" smtClean="0"/>
              <a:t>UTP</a:t>
            </a:r>
            <a:r>
              <a:rPr lang="zh-CN" altLang="zh-CN" dirty="0" smtClean="0"/>
              <a:t>电缆</a:t>
            </a:r>
            <a:endParaRPr lang="zh-CN" altLang="en-US" dirty="0"/>
          </a:p>
        </p:txBody>
      </p:sp>
      <p:sp>
        <p:nvSpPr>
          <p:cNvPr id="3" name="内容占位符 2"/>
          <p:cNvSpPr>
            <a:spLocks noGrp="1"/>
          </p:cNvSpPr>
          <p:nvPr>
            <p:ph idx="1"/>
          </p:nvPr>
        </p:nvSpPr>
        <p:spPr/>
        <p:txBody>
          <a:bodyPr/>
          <a:lstStyle/>
          <a:p>
            <a:endParaRPr lang="zh-CN" altLang="en-US"/>
          </a:p>
        </p:txBody>
      </p:sp>
      <p:pic>
        <p:nvPicPr>
          <p:cNvPr id="61443" name="Picture 3"/>
          <p:cNvPicPr>
            <a:picLocks noChangeAspect="1" noChangeArrowheads="1"/>
          </p:cNvPicPr>
          <p:nvPr/>
        </p:nvPicPr>
        <p:blipFill>
          <a:blip r:embed="rId2" cstate="print"/>
          <a:srcRect/>
          <a:stretch>
            <a:fillRect/>
          </a:stretch>
        </p:blipFill>
        <p:spPr bwMode="auto">
          <a:xfrm>
            <a:off x="142844" y="4071942"/>
            <a:ext cx="8858312" cy="2283404"/>
          </a:xfrm>
          <a:prstGeom prst="rect">
            <a:avLst/>
          </a:prstGeom>
          <a:noFill/>
          <a:ln w="9525">
            <a:noFill/>
            <a:miter lim="800000"/>
            <a:headEnd/>
            <a:tailEnd/>
          </a:ln>
        </p:spPr>
      </p:pic>
      <p:pic>
        <p:nvPicPr>
          <p:cNvPr id="61444" name="Picture 4"/>
          <p:cNvPicPr>
            <a:picLocks noChangeAspect="1" noChangeArrowheads="1"/>
          </p:cNvPicPr>
          <p:nvPr/>
        </p:nvPicPr>
        <p:blipFill>
          <a:blip r:embed="rId3" cstate="print"/>
          <a:srcRect/>
          <a:stretch>
            <a:fillRect/>
          </a:stretch>
        </p:blipFill>
        <p:spPr bwMode="auto">
          <a:xfrm>
            <a:off x="1562120" y="1428736"/>
            <a:ext cx="5867400" cy="2219325"/>
          </a:xfrm>
          <a:prstGeom prst="rect">
            <a:avLst/>
          </a:prstGeom>
          <a:noFill/>
          <a:ln w="9525">
            <a:noFill/>
            <a:miter lim="800000"/>
            <a:headEnd/>
            <a:tailEnd/>
          </a:ln>
        </p:spPr>
      </p:pic>
      <p:pic>
        <p:nvPicPr>
          <p:cNvPr id="61446" name="Picture 6"/>
          <p:cNvPicPr>
            <a:picLocks noChangeAspect="1" noChangeArrowheads="1"/>
          </p:cNvPicPr>
          <p:nvPr/>
        </p:nvPicPr>
        <p:blipFill>
          <a:blip r:embed="rId4" cstate="print"/>
          <a:srcRect/>
          <a:stretch>
            <a:fillRect/>
          </a:stretch>
        </p:blipFill>
        <p:spPr bwMode="auto">
          <a:xfrm>
            <a:off x="1204935" y="4119583"/>
            <a:ext cx="6581775" cy="2238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61446"/>
                                        </p:tgtEl>
                                      </p:cBhvr>
                                    </p:animEffect>
                                    <p:set>
                                      <p:cBhvr>
                                        <p:cTn id="7" dur="1" fill="hold">
                                          <p:stCondLst>
                                            <p:cond delay="499"/>
                                          </p:stCondLst>
                                        </p:cTn>
                                        <p:tgtEl>
                                          <p:spTgt spid="61446"/>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1443"/>
                                        </p:tgtEl>
                                        <p:attrNameLst>
                                          <p:attrName>style.visibility</p:attrName>
                                        </p:attrNameLst>
                                      </p:cBhvr>
                                      <p:to>
                                        <p:strVal val="visible"/>
                                      </p:to>
                                    </p:set>
                                    <p:animEffect transition="in" filter="blinds(horizontal)">
                                      <p:cBhvr>
                                        <p:cTn id="11" dur="5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交叉</a:t>
            </a:r>
            <a:r>
              <a:rPr lang="en-US" altLang="zh-CN" dirty="0" smtClean="0"/>
              <a:t>UTP</a:t>
            </a:r>
            <a:r>
              <a:rPr lang="zh-CN" altLang="zh-CN" dirty="0" smtClean="0"/>
              <a:t>电缆</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2466" name="Picture 2"/>
          <p:cNvPicPr>
            <a:picLocks noChangeAspect="1" noChangeArrowheads="1"/>
          </p:cNvPicPr>
          <p:nvPr/>
        </p:nvPicPr>
        <p:blipFill>
          <a:blip r:embed="rId2" cstate="print"/>
          <a:srcRect/>
          <a:stretch>
            <a:fillRect/>
          </a:stretch>
        </p:blipFill>
        <p:spPr bwMode="auto">
          <a:xfrm>
            <a:off x="1214414" y="1785926"/>
            <a:ext cx="6800858" cy="2024065"/>
          </a:xfrm>
          <a:prstGeom prst="rect">
            <a:avLst/>
          </a:prstGeom>
          <a:noFill/>
          <a:ln w="9525">
            <a:noFill/>
            <a:miter lim="800000"/>
            <a:headEnd/>
            <a:tailEnd/>
          </a:ln>
        </p:spPr>
      </p:pic>
      <p:pic>
        <p:nvPicPr>
          <p:cNvPr id="62467" name="Picture 3"/>
          <p:cNvPicPr>
            <a:picLocks noChangeAspect="1" noChangeArrowheads="1"/>
          </p:cNvPicPr>
          <p:nvPr/>
        </p:nvPicPr>
        <p:blipFill>
          <a:blip r:embed="rId3" cstate="print"/>
          <a:srcRect/>
          <a:stretch>
            <a:fillRect/>
          </a:stretch>
        </p:blipFill>
        <p:spPr bwMode="auto">
          <a:xfrm>
            <a:off x="510239" y="4071942"/>
            <a:ext cx="8205165" cy="2143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lstStyle/>
          <a:p>
            <a:r>
              <a:rPr lang="zh-CN" altLang="zh-CN" dirty="0" smtClean="0"/>
              <a:t>组网</a:t>
            </a:r>
            <a:r>
              <a:rPr lang="en-US" altLang="zh-CN" dirty="0" smtClean="0"/>
              <a:t>—</a:t>
            </a:r>
            <a:r>
              <a:rPr lang="zh-CN" altLang="en-US" dirty="0" smtClean="0"/>
              <a:t>单一集线器</a:t>
            </a:r>
            <a:r>
              <a:rPr lang="en-US" altLang="zh-CN" dirty="0" smtClean="0"/>
              <a:t>10M</a:t>
            </a:r>
            <a:r>
              <a:rPr lang="zh-CN" altLang="en-US" dirty="0" smtClean="0"/>
              <a:t>网</a:t>
            </a:r>
            <a:endParaRPr lang="zh-CN" altLang="en-US" dirty="0"/>
          </a:p>
        </p:txBody>
      </p:sp>
      <p:sp>
        <p:nvSpPr>
          <p:cNvPr id="3" name="内容占位符 2"/>
          <p:cNvSpPr>
            <a:spLocks noGrp="1"/>
          </p:cNvSpPr>
          <p:nvPr>
            <p:ph idx="1"/>
          </p:nvPr>
        </p:nvSpPr>
        <p:spPr>
          <a:xfrm>
            <a:off x="285720" y="1285860"/>
            <a:ext cx="8572560" cy="5214974"/>
          </a:xfrm>
        </p:spPr>
        <p:txBody>
          <a:bodyPr>
            <a:normAutofit/>
          </a:bodyPr>
          <a:lstStyle/>
          <a:p>
            <a:pPr>
              <a:lnSpc>
                <a:spcPct val="140000"/>
              </a:lnSpc>
            </a:pPr>
            <a:r>
              <a:rPr lang="zh-CN" altLang="en-US" dirty="0" smtClean="0"/>
              <a:t>所需部件和设备：</a:t>
            </a:r>
            <a:endParaRPr lang="en-US" altLang="zh-CN" dirty="0" smtClean="0"/>
          </a:p>
          <a:p>
            <a:pPr lvl="1">
              <a:lnSpc>
                <a:spcPct val="140000"/>
              </a:lnSpc>
            </a:pPr>
            <a:r>
              <a:rPr lang="en-US" altLang="zh-CN" dirty="0" smtClean="0"/>
              <a:t>10Mbps</a:t>
            </a:r>
            <a:r>
              <a:rPr lang="zh-CN" altLang="en-US" dirty="0" smtClean="0"/>
              <a:t>网卡（或</a:t>
            </a:r>
            <a:r>
              <a:rPr lang="en-US" altLang="zh-CN" dirty="0" smtClean="0"/>
              <a:t>10/100Mbps</a:t>
            </a:r>
            <a:r>
              <a:rPr lang="zh-CN" altLang="en-US" dirty="0" smtClean="0"/>
              <a:t>自适应网卡）</a:t>
            </a:r>
            <a:endParaRPr lang="en-US" altLang="zh-CN" dirty="0" smtClean="0"/>
          </a:p>
          <a:p>
            <a:pPr lvl="1">
              <a:lnSpc>
                <a:spcPct val="140000"/>
              </a:lnSpc>
            </a:pPr>
            <a:r>
              <a:rPr lang="en-US" altLang="zh-CN" dirty="0" smtClean="0"/>
              <a:t>3</a:t>
            </a:r>
            <a:r>
              <a:rPr lang="zh-CN" altLang="en-US" dirty="0" smtClean="0"/>
              <a:t>类以上的非屏蔽双绞线（每段最大长度不能超过</a:t>
            </a:r>
            <a:r>
              <a:rPr lang="en-US" altLang="zh-CN" dirty="0" smtClean="0"/>
              <a:t>100</a:t>
            </a:r>
            <a:r>
              <a:rPr lang="zh-CN" altLang="en-US" dirty="0" smtClean="0"/>
              <a:t>米）</a:t>
            </a:r>
            <a:endParaRPr lang="en-US" altLang="zh-CN" dirty="0" smtClean="0"/>
          </a:p>
          <a:p>
            <a:pPr lvl="1">
              <a:lnSpc>
                <a:spcPct val="140000"/>
              </a:lnSpc>
            </a:pPr>
            <a:r>
              <a:rPr lang="en-US" altLang="zh-CN" dirty="0" smtClean="0"/>
              <a:t>10BAS-T</a:t>
            </a:r>
            <a:r>
              <a:rPr lang="zh-CN" altLang="en-US" dirty="0" smtClean="0"/>
              <a:t>集线器</a:t>
            </a:r>
          </a:p>
          <a:p>
            <a:pPr>
              <a:spcBef>
                <a:spcPts val="2400"/>
              </a:spcBef>
            </a:pPr>
            <a:r>
              <a:rPr lang="zh-CN" altLang="en-US" dirty="0" smtClean="0"/>
              <a:t>适用规模：小型工作组规模，一般可支持</a:t>
            </a:r>
            <a:r>
              <a:rPr lang="en-US" altLang="zh-CN" dirty="0" smtClean="0"/>
              <a:t>2~24</a:t>
            </a:r>
            <a:r>
              <a:rPr lang="zh-CN" altLang="en-US" dirty="0" smtClean="0"/>
              <a:t>台计算机连网</a:t>
            </a:r>
            <a:endParaRPr lang="zh-CN" altLang="en-US" dirty="0"/>
          </a:p>
        </p:txBody>
      </p:sp>
      <p:pic>
        <p:nvPicPr>
          <p:cNvPr id="59394" name="Picture 2"/>
          <p:cNvPicPr>
            <a:picLocks noChangeAspect="1" noChangeArrowheads="1"/>
          </p:cNvPicPr>
          <p:nvPr/>
        </p:nvPicPr>
        <p:blipFill>
          <a:blip r:embed="rId2" cstate="print"/>
          <a:srcRect/>
          <a:stretch>
            <a:fillRect/>
          </a:stretch>
        </p:blipFill>
        <p:spPr bwMode="auto">
          <a:xfrm>
            <a:off x="928662" y="1500174"/>
            <a:ext cx="7072362" cy="458230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59394"/>
                                        </p:tgtEl>
                                        <p:attrNameLst>
                                          <p:attrName>style.visibility</p:attrName>
                                        </p:attrNameLst>
                                      </p:cBhvr>
                                      <p:to>
                                        <p:strVal val="visible"/>
                                      </p:to>
                                    </p:set>
                                    <p:animEffect transition="in" filter="blinds(horizontal)">
                                      <p:cBhvr>
                                        <p:cTn id="23" dur="5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lstStyle/>
          <a:p>
            <a:r>
              <a:rPr lang="zh-CN" altLang="zh-CN" dirty="0" smtClean="0"/>
              <a:t>组网</a:t>
            </a:r>
            <a:r>
              <a:rPr lang="en-US" altLang="zh-CN" dirty="0" smtClean="0"/>
              <a:t>—</a:t>
            </a:r>
            <a:r>
              <a:rPr lang="zh-CN" altLang="en-US" dirty="0" smtClean="0"/>
              <a:t>单一集线器</a:t>
            </a:r>
            <a:r>
              <a:rPr lang="en-US" altLang="zh-CN" dirty="0" smtClean="0"/>
              <a:t>100M</a:t>
            </a:r>
            <a:r>
              <a:rPr lang="zh-CN" altLang="en-US" dirty="0" smtClean="0"/>
              <a:t>网</a:t>
            </a:r>
            <a:endParaRPr lang="zh-CN" altLang="en-US" dirty="0"/>
          </a:p>
        </p:txBody>
      </p:sp>
      <p:sp>
        <p:nvSpPr>
          <p:cNvPr id="3" name="内容占位符 2"/>
          <p:cNvSpPr>
            <a:spLocks noGrp="1"/>
          </p:cNvSpPr>
          <p:nvPr>
            <p:ph idx="1"/>
          </p:nvPr>
        </p:nvSpPr>
        <p:spPr>
          <a:xfrm>
            <a:off x="285720" y="1285860"/>
            <a:ext cx="8572560" cy="5214974"/>
          </a:xfrm>
        </p:spPr>
        <p:txBody>
          <a:bodyPr>
            <a:normAutofit/>
          </a:bodyPr>
          <a:lstStyle/>
          <a:p>
            <a:pPr>
              <a:lnSpc>
                <a:spcPct val="140000"/>
              </a:lnSpc>
            </a:pPr>
            <a:r>
              <a:rPr lang="zh-CN" altLang="en-US" dirty="0" smtClean="0"/>
              <a:t>所需部件和设备：</a:t>
            </a:r>
            <a:endParaRPr lang="en-US" altLang="zh-CN" dirty="0" smtClean="0"/>
          </a:p>
          <a:p>
            <a:pPr lvl="1">
              <a:lnSpc>
                <a:spcPct val="140000"/>
              </a:lnSpc>
            </a:pPr>
            <a:r>
              <a:rPr lang="en-US" altLang="zh-CN" dirty="0" smtClean="0"/>
              <a:t>100Mbps</a:t>
            </a:r>
            <a:r>
              <a:rPr lang="zh-CN" altLang="en-US" dirty="0" smtClean="0"/>
              <a:t>网卡（或</a:t>
            </a:r>
            <a:r>
              <a:rPr lang="en-US" altLang="zh-CN" dirty="0" smtClean="0"/>
              <a:t>10/100Mbps</a:t>
            </a:r>
            <a:r>
              <a:rPr lang="zh-CN" altLang="en-US" dirty="0" smtClean="0"/>
              <a:t>自适应网卡）</a:t>
            </a:r>
            <a:endParaRPr lang="en-US" altLang="zh-CN" dirty="0" smtClean="0"/>
          </a:p>
          <a:p>
            <a:pPr lvl="1">
              <a:lnSpc>
                <a:spcPct val="140000"/>
              </a:lnSpc>
            </a:pPr>
            <a:r>
              <a:rPr lang="en-US" altLang="zh-CN" dirty="0" smtClean="0"/>
              <a:t>5</a:t>
            </a:r>
            <a:r>
              <a:rPr lang="zh-CN" altLang="en-US" dirty="0" smtClean="0"/>
              <a:t>类以上的非屏蔽双绞线（每段最大长度不能超过</a:t>
            </a:r>
            <a:r>
              <a:rPr lang="en-US" altLang="zh-CN" dirty="0" smtClean="0"/>
              <a:t>100</a:t>
            </a:r>
            <a:r>
              <a:rPr lang="zh-CN" altLang="en-US" dirty="0" smtClean="0"/>
              <a:t>米）</a:t>
            </a:r>
            <a:endParaRPr lang="en-US" altLang="zh-CN" dirty="0" smtClean="0"/>
          </a:p>
          <a:p>
            <a:pPr lvl="1">
              <a:lnSpc>
                <a:spcPct val="140000"/>
              </a:lnSpc>
            </a:pPr>
            <a:r>
              <a:rPr lang="en-US" altLang="zh-CN" dirty="0" smtClean="0"/>
              <a:t>100BAS-T</a:t>
            </a:r>
            <a:r>
              <a:rPr lang="zh-CN" altLang="en-US" dirty="0" smtClean="0"/>
              <a:t>集线器</a:t>
            </a:r>
          </a:p>
          <a:p>
            <a:pPr>
              <a:spcBef>
                <a:spcPts val="2400"/>
              </a:spcBef>
            </a:pPr>
            <a:r>
              <a:rPr lang="zh-CN" altLang="en-US" dirty="0" smtClean="0"/>
              <a:t>适用规模：小型工作组规模，一般可支持</a:t>
            </a:r>
            <a:r>
              <a:rPr lang="en-US" altLang="zh-CN" dirty="0" smtClean="0"/>
              <a:t>2~24</a:t>
            </a:r>
            <a:r>
              <a:rPr lang="zh-CN" altLang="en-US" dirty="0" smtClean="0"/>
              <a:t>台计算机连网</a:t>
            </a:r>
            <a:endParaRPr lang="zh-CN" altLang="en-US" dirty="0"/>
          </a:p>
        </p:txBody>
      </p:sp>
      <p:pic>
        <p:nvPicPr>
          <p:cNvPr id="59394" name="Picture 2"/>
          <p:cNvPicPr>
            <a:picLocks noChangeAspect="1" noChangeArrowheads="1"/>
          </p:cNvPicPr>
          <p:nvPr/>
        </p:nvPicPr>
        <p:blipFill>
          <a:blip r:embed="rId2" cstate="print"/>
          <a:srcRect/>
          <a:stretch>
            <a:fillRect/>
          </a:stretch>
        </p:blipFill>
        <p:spPr bwMode="auto">
          <a:xfrm>
            <a:off x="1000100" y="1571612"/>
            <a:ext cx="7072362" cy="458230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59394"/>
                                        </p:tgtEl>
                                        <p:attrNameLst>
                                          <p:attrName>style.visibility</p:attrName>
                                        </p:attrNameLst>
                                      </p:cBhvr>
                                      <p:to>
                                        <p:strVal val="visible"/>
                                      </p:to>
                                    </p:set>
                                    <p:animEffect transition="in" filter="blinds(horizontal)">
                                      <p:cBhvr>
                                        <p:cTn id="23" dur="5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lstStyle/>
          <a:p>
            <a:r>
              <a:rPr lang="zh-CN" altLang="en-US" dirty="0" smtClean="0"/>
              <a:t>组网</a:t>
            </a:r>
            <a:r>
              <a:rPr lang="en-US" altLang="zh-CN" dirty="0" smtClean="0"/>
              <a:t>—</a:t>
            </a:r>
            <a:r>
              <a:rPr lang="zh-CN" altLang="zh-CN" dirty="0" smtClean="0"/>
              <a:t>多集线器级联</a:t>
            </a:r>
            <a:endParaRPr lang="zh-CN" altLang="en-US" dirty="0"/>
          </a:p>
        </p:txBody>
      </p:sp>
      <p:sp>
        <p:nvSpPr>
          <p:cNvPr id="3" name="内容占位符 2"/>
          <p:cNvSpPr>
            <a:spLocks noGrp="1"/>
          </p:cNvSpPr>
          <p:nvPr>
            <p:ph idx="1"/>
          </p:nvPr>
        </p:nvSpPr>
        <p:spPr>
          <a:xfrm>
            <a:off x="214282" y="1142984"/>
            <a:ext cx="8715436" cy="5357850"/>
          </a:xfrm>
        </p:spPr>
        <p:txBody>
          <a:bodyPr>
            <a:noAutofit/>
          </a:bodyPr>
          <a:lstStyle/>
          <a:p>
            <a:r>
              <a:rPr lang="zh-CN" altLang="en-US" sz="3600" dirty="0" smtClean="0"/>
              <a:t>适用环境：</a:t>
            </a:r>
            <a:endParaRPr lang="en-US" altLang="zh-CN" sz="3600" dirty="0" smtClean="0"/>
          </a:p>
          <a:p>
            <a:pPr lvl="1"/>
            <a:r>
              <a:rPr lang="zh-CN" altLang="en-US" sz="3200" dirty="0" smtClean="0"/>
              <a:t>计算机数超过单一集线器所能提供的端口数</a:t>
            </a:r>
            <a:endParaRPr lang="en-US" altLang="zh-CN" sz="3200" dirty="0" smtClean="0"/>
          </a:p>
          <a:p>
            <a:pPr lvl="1"/>
            <a:r>
              <a:rPr lang="zh-CN" altLang="en-US" sz="3200" dirty="0" smtClean="0"/>
              <a:t>计算机位置比较分散</a:t>
            </a:r>
          </a:p>
          <a:p>
            <a:pPr>
              <a:spcBef>
                <a:spcPts val="1200"/>
              </a:spcBef>
            </a:pPr>
            <a:r>
              <a:rPr lang="zh-CN" altLang="en-US" sz="3600" dirty="0" smtClean="0"/>
              <a:t>集线器级联使用的电缆</a:t>
            </a:r>
            <a:endParaRPr lang="en-US" altLang="zh-CN" sz="3600" dirty="0" smtClean="0"/>
          </a:p>
          <a:p>
            <a:pPr lvl="1"/>
            <a:r>
              <a:rPr lang="zh-CN" altLang="en-US" sz="3200" dirty="0" smtClean="0"/>
              <a:t>上行端口与普通端口相连：直通</a:t>
            </a:r>
            <a:r>
              <a:rPr lang="en-US" altLang="zh-CN" sz="3200" dirty="0" smtClean="0"/>
              <a:t>UTP</a:t>
            </a:r>
            <a:r>
              <a:rPr lang="zh-CN" altLang="en-US" sz="3200" dirty="0" smtClean="0"/>
              <a:t>电缆</a:t>
            </a:r>
            <a:endParaRPr lang="en-US" altLang="zh-CN" sz="3200" dirty="0" smtClean="0"/>
          </a:p>
          <a:p>
            <a:pPr lvl="1"/>
            <a:r>
              <a:rPr lang="zh-CN" altLang="en-US" sz="3200" dirty="0" smtClean="0"/>
              <a:t>普通端口与普通端口相连：交叉</a:t>
            </a:r>
            <a:r>
              <a:rPr lang="en-US" altLang="zh-CN" sz="3200" dirty="0" smtClean="0"/>
              <a:t>UTP</a:t>
            </a:r>
            <a:r>
              <a:rPr lang="zh-CN" altLang="en-US" sz="3200" dirty="0" smtClean="0"/>
              <a:t>电缆</a:t>
            </a:r>
            <a:endParaRPr lang="en-US" altLang="zh-CN" sz="3200" dirty="0" smtClean="0"/>
          </a:p>
          <a:p>
            <a:pPr lvl="1"/>
            <a:r>
              <a:rPr lang="zh-CN" altLang="en-US" sz="3200" dirty="0" smtClean="0"/>
              <a:t>上行端口与上行端口相连：交叉</a:t>
            </a:r>
            <a:r>
              <a:rPr lang="en-US" altLang="zh-CN" sz="3200" dirty="0" smtClean="0"/>
              <a:t>UTP</a:t>
            </a:r>
            <a:r>
              <a:rPr lang="zh-CN" altLang="en-US" sz="3200" dirty="0" smtClean="0"/>
              <a:t>电缆</a:t>
            </a:r>
          </a:p>
          <a:p>
            <a:pPr>
              <a:spcBef>
                <a:spcPts val="2400"/>
              </a:spcBef>
            </a:pPr>
            <a:r>
              <a:rPr lang="zh-CN" altLang="en-US" dirty="0" smtClean="0">
                <a:solidFill>
                  <a:srgbClr val="C00000"/>
                </a:solidFill>
                <a:latin typeface="黑体" pitchFamily="49" charset="-122"/>
                <a:ea typeface="黑体" pitchFamily="49" charset="-122"/>
              </a:rPr>
              <a:t>利用集线器不能组成</a:t>
            </a:r>
            <a:r>
              <a:rPr lang="en-US" altLang="zh-CN" dirty="0" smtClean="0">
                <a:solidFill>
                  <a:srgbClr val="C00000"/>
                </a:solidFill>
                <a:latin typeface="黑体" pitchFamily="49" charset="-122"/>
                <a:ea typeface="黑体" pitchFamily="49" charset="-122"/>
              </a:rPr>
              <a:t>10M</a:t>
            </a:r>
            <a:r>
              <a:rPr lang="zh-CN" altLang="en-US" dirty="0" smtClean="0">
                <a:solidFill>
                  <a:srgbClr val="C00000"/>
                </a:solidFill>
                <a:latin typeface="黑体" pitchFamily="49" charset="-122"/>
                <a:ea typeface="黑体" pitchFamily="49" charset="-122"/>
              </a:rPr>
              <a:t>和</a:t>
            </a:r>
            <a:r>
              <a:rPr lang="en-US" altLang="zh-CN" dirty="0" smtClean="0">
                <a:solidFill>
                  <a:srgbClr val="C00000"/>
                </a:solidFill>
                <a:latin typeface="黑体" pitchFamily="49" charset="-122"/>
                <a:ea typeface="黑体" pitchFamily="49" charset="-122"/>
              </a:rPr>
              <a:t>100M</a:t>
            </a:r>
            <a:r>
              <a:rPr lang="zh-CN" altLang="en-US" dirty="0" smtClean="0">
                <a:solidFill>
                  <a:srgbClr val="C00000"/>
                </a:solidFill>
                <a:latin typeface="黑体" pitchFamily="49" charset="-122"/>
                <a:ea typeface="黑体" pitchFamily="49" charset="-122"/>
              </a:rPr>
              <a:t>混合网</a:t>
            </a:r>
          </a:p>
          <a:p>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多集线器级联</a:t>
            </a:r>
            <a:r>
              <a:rPr lang="zh-CN" altLang="en-US" dirty="0" smtClean="0"/>
              <a:t>结构</a:t>
            </a:r>
            <a:r>
              <a:rPr lang="en-US" altLang="zh-CN" dirty="0" smtClean="0"/>
              <a:t>—</a:t>
            </a:r>
            <a:r>
              <a:rPr lang="zh-CN" altLang="en-US" dirty="0" smtClean="0"/>
              <a:t>平行式</a:t>
            </a:r>
            <a:endParaRPr lang="zh-CN" altLang="en-US" dirty="0"/>
          </a:p>
        </p:txBody>
      </p:sp>
      <p:sp>
        <p:nvSpPr>
          <p:cNvPr id="3" name="内容占位符 2"/>
          <p:cNvSpPr>
            <a:spLocks noGrp="1"/>
          </p:cNvSpPr>
          <p:nvPr>
            <p:ph idx="1"/>
          </p:nvPr>
        </p:nvSpPr>
        <p:spPr/>
        <p:txBody>
          <a:bodyPr/>
          <a:lstStyle/>
          <a:p>
            <a:endParaRPr lang="zh-CN" altLang="en-US"/>
          </a:p>
        </p:txBody>
      </p:sp>
      <p:pic>
        <p:nvPicPr>
          <p:cNvPr id="60418" name="Picture 2"/>
          <p:cNvPicPr>
            <a:picLocks noChangeAspect="1" noChangeArrowheads="1"/>
          </p:cNvPicPr>
          <p:nvPr/>
        </p:nvPicPr>
        <p:blipFill>
          <a:blip r:embed="rId2" cstate="print"/>
          <a:srcRect/>
          <a:stretch>
            <a:fillRect/>
          </a:stretch>
        </p:blipFill>
        <p:spPr bwMode="auto">
          <a:xfrm>
            <a:off x="357158" y="2357430"/>
            <a:ext cx="8429684" cy="254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en-US" dirty="0" smtClean="0"/>
              <a:t>以太网（</a:t>
            </a:r>
            <a:r>
              <a:rPr lang="en-US" altLang="zh-CN" dirty="0" smtClean="0"/>
              <a:t>Ethernet</a:t>
            </a:r>
            <a:r>
              <a:rPr lang="zh-CN" altLang="en-US" dirty="0" smtClean="0"/>
              <a:t>）</a:t>
            </a:r>
            <a:endParaRPr lang="zh-CN" altLang="en-US" dirty="0"/>
          </a:p>
        </p:txBody>
      </p:sp>
      <p:sp>
        <p:nvSpPr>
          <p:cNvPr id="3" name="内容占位符 2"/>
          <p:cNvSpPr>
            <a:spLocks noGrp="1"/>
          </p:cNvSpPr>
          <p:nvPr>
            <p:ph idx="1"/>
          </p:nvPr>
        </p:nvSpPr>
        <p:spPr>
          <a:xfrm>
            <a:off x="214282" y="1142984"/>
            <a:ext cx="8715436" cy="5357850"/>
          </a:xfrm>
        </p:spPr>
        <p:txBody>
          <a:bodyPr>
            <a:normAutofit/>
          </a:bodyPr>
          <a:lstStyle/>
          <a:p>
            <a:pPr>
              <a:spcBef>
                <a:spcPts val="1800"/>
              </a:spcBef>
            </a:pPr>
            <a:r>
              <a:rPr lang="zh-CN" altLang="en-US" dirty="0" smtClean="0"/>
              <a:t>目前最具影响力的局域网：几乎占有了有线局域网整个市场。</a:t>
            </a:r>
          </a:p>
          <a:p>
            <a:pPr>
              <a:spcBef>
                <a:spcPts val="1800"/>
              </a:spcBef>
            </a:pPr>
            <a:r>
              <a:rPr lang="zh-CN" altLang="en-US" dirty="0" smtClean="0"/>
              <a:t>发明者：</a:t>
            </a:r>
            <a:r>
              <a:rPr lang="en-US" altLang="zh-CN" dirty="0" smtClean="0"/>
              <a:t>Bob Metcalfe</a:t>
            </a:r>
            <a:r>
              <a:rPr lang="zh-CN" altLang="en-US" dirty="0" smtClean="0"/>
              <a:t>和</a:t>
            </a:r>
            <a:r>
              <a:rPr lang="en-US" altLang="zh-CN" dirty="0" smtClean="0"/>
              <a:t>David Boggs</a:t>
            </a:r>
            <a:r>
              <a:rPr lang="zh-CN" altLang="en-US" dirty="0" smtClean="0"/>
              <a:t>（</a:t>
            </a:r>
            <a:r>
              <a:rPr lang="en-US" altLang="zh-CN" dirty="0" smtClean="0"/>
              <a:t>Xerox</a:t>
            </a:r>
            <a:r>
              <a:rPr lang="zh-CN" altLang="en-US" dirty="0" smtClean="0"/>
              <a:t>公司</a:t>
            </a:r>
            <a:r>
              <a:rPr lang="en-US" altLang="zh-CN" dirty="0" smtClean="0"/>
              <a:t>PARC</a:t>
            </a:r>
            <a:r>
              <a:rPr lang="zh-CN" altLang="en-US" dirty="0" smtClean="0"/>
              <a:t>研究中心）</a:t>
            </a:r>
            <a:endParaRPr lang="en-US" altLang="zh-CN" dirty="0" smtClean="0"/>
          </a:p>
          <a:p>
            <a:pPr>
              <a:spcBef>
                <a:spcPts val="1800"/>
              </a:spcBef>
            </a:pPr>
            <a:r>
              <a:rPr lang="zh-CN" altLang="en-US" dirty="0" smtClean="0"/>
              <a:t>标准：</a:t>
            </a:r>
            <a:r>
              <a:rPr lang="en-US" altLang="zh-CN" dirty="0" smtClean="0"/>
              <a:t>IEEE 802</a:t>
            </a:r>
            <a:r>
              <a:rPr lang="zh-CN" altLang="en-US" dirty="0" smtClean="0"/>
              <a:t>委员会负责审议和制定</a:t>
            </a:r>
          </a:p>
          <a:p>
            <a:pPr>
              <a:spcBef>
                <a:spcPts val="1800"/>
              </a:spcBef>
            </a:pPr>
            <a:r>
              <a:rPr lang="zh-CN" altLang="en-US" dirty="0" smtClean="0"/>
              <a:t>覆盖层次：</a:t>
            </a:r>
            <a:r>
              <a:rPr lang="en-US" altLang="zh-CN" dirty="0" smtClean="0"/>
              <a:t>ISO/OSI</a:t>
            </a:r>
            <a:r>
              <a:rPr lang="zh-CN" altLang="en-US" dirty="0" smtClean="0"/>
              <a:t>参考模型的物理层和数据链路层</a:t>
            </a:r>
            <a:endParaRPr lang="en-US" altLang="zh-CN" dirty="0" smtClean="0"/>
          </a:p>
          <a:p>
            <a:pPr>
              <a:spcBef>
                <a:spcPts val="1800"/>
              </a:spcBef>
            </a:pPr>
            <a:r>
              <a:rPr lang="zh-CN" altLang="en-US" dirty="0" smtClean="0"/>
              <a:t>分类：共享式以太网和交换式以太网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42844" y="3571876"/>
            <a:ext cx="8867277" cy="292895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blinds(horizontal)">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nodeType="clickEffect">
                                  <p:stCondLst>
                                    <p:cond delay="0"/>
                                  </p:stCondLst>
                                  <p:childTnLst>
                                    <p:animEffect transition="out" filter="blinds(horizontal)">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多集线器级联</a:t>
            </a:r>
            <a:r>
              <a:rPr lang="zh-CN" altLang="en-US" dirty="0" smtClean="0"/>
              <a:t>结构</a:t>
            </a:r>
            <a:r>
              <a:rPr lang="en-US" altLang="zh-CN" dirty="0" smtClean="0"/>
              <a:t>—</a:t>
            </a:r>
            <a:r>
              <a:rPr lang="zh-CN" altLang="en-US" dirty="0" smtClean="0"/>
              <a:t>树型</a:t>
            </a:r>
            <a:endParaRPr lang="zh-CN" altLang="en-US" dirty="0"/>
          </a:p>
        </p:txBody>
      </p:sp>
      <p:sp>
        <p:nvSpPr>
          <p:cNvPr id="3" name="内容占位符 2"/>
          <p:cNvSpPr>
            <a:spLocks noGrp="1"/>
          </p:cNvSpPr>
          <p:nvPr>
            <p:ph idx="1"/>
          </p:nvPr>
        </p:nvSpPr>
        <p:spPr/>
        <p:txBody>
          <a:bodyPr/>
          <a:lstStyle/>
          <a:p>
            <a:endParaRPr lang="zh-CN" altLang="en-US"/>
          </a:p>
        </p:txBody>
      </p:sp>
      <p:pic>
        <p:nvPicPr>
          <p:cNvPr id="61442" name="Picture 2"/>
          <p:cNvPicPr>
            <a:picLocks noChangeAspect="1" noChangeArrowheads="1"/>
          </p:cNvPicPr>
          <p:nvPr/>
        </p:nvPicPr>
        <p:blipFill>
          <a:blip r:embed="rId2" cstate="print"/>
          <a:srcRect/>
          <a:stretch>
            <a:fillRect/>
          </a:stretch>
        </p:blipFill>
        <p:spPr bwMode="auto">
          <a:xfrm>
            <a:off x="785786" y="1428736"/>
            <a:ext cx="7591769" cy="5143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lstStyle/>
          <a:p>
            <a:r>
              <a:rPr lang="zh-CN" altLang="zh-CN" dirty="0" smtClean="0"/>
              <a:t>多集线器</a:t>
            </a:r>
            <a:r>
              <a:rPr lang="en-US" altLang="zh-CN" dirty="0" smtClean="0"/>
              <a:t>10M</a:t>
            </a:r>
            <a:r>
              <a:rPr lang="zh-CN" altLang="zh-CN" dirty="0" smtClean="0"/>
              <a:t>以太网配置规则</a:t>
            </a:r>
            <a:endParaRPr lang="zh-CN" altLang="en-US" dirty="0"/>
          </a:p>
        </p:txBody>
      </p:sp>
      <p:sp>
        <p:nvSpPr>
          <p:cNvPr id="3" name="内容占位符 2"/>
          <p:cNvSpPr>
            <a:spLocks noGrp="1"/>
          </p:cNvSpPr>
          <p:nvPr>
            <p:ph idx="1"/>
          </p:nvPr>
        </p:nvSpPr>
        <p:spPr>
          <a:xfrm>
            <a:off x="214282" y="1142984"/>
            <a:ext cx="8643998" cy="5357850"/>
          </a:xfrm>
        </p:spPr>
        <p:txBody>
          <a:bodyPr>
            <a:normAutofit/>
          </a:bodyPr>
          <a:lstStyle/>
          <a:p>
            <a:r>
              <a:rPr lang="en-US" altLang="zh-CN" dirty="0" smtClean="0"/>
              <a:t>10BASE-T</a:t>
            </a:r>
            <a:r>
              <a:rPr lang="zh-CN" altLang="en-US" dirty="0" smtClean="0"/>
              <a:t>集线器</a:t>
            </a:r>
            <a:endParaRPr lang="en-US" altLang="zh-CN" dirty="0" smtClean="0"/>
          </a:p>
          <a:p>
            <a:r>
              <a:rPr lang="en-US" altLang="zh-CN" dirty="0" smtClean="0"/>
              <a:t>10M</a:t>
            </a:r>
            <a:r>
              <a:rPr lang="zh-CN" altLang="en-US" dirty="0" smtClean="0"/>
              <a:t>网卡（或</a:t>
            </a:r>
            <a:r>
              <a:rPr lang="en-US" altLang="zh-CN" dirty="0" smtClean="0"/>
              <a:t>10/100M</a:t>
            </a:r>
            <a:r>
              <a:rPr lang="zh-CN" altLang="en-US" dirty="0" smtClean="0"/>
              <a:t>自适应网卡）</a:t>
            </a:r>
            <a:endParaRPr lang="en-US" altLang="zh-CN" dirty="0" smtClean="0"/>
          </a:p>
          <a:p>
            <a:r>
              <a:rPr lang="en-US" altLang="zh-CN" dirty="0" smtClean="0"/>
              <a:t>3</a:t>
            </a:r>
            <a:r>
              <a:rPr lang="zh-CN" altLang="en-US" dirty="0" smtClean="0"/>
              <a:t>类以上非屏蔽双绞线（每段最大长度不超过</a:t>
            </a:r>
            <a:r>
              <a:rPr lang="en-US" altLang="zh-CN" dirty="0" smtClean="0"/>
              <a:t>100</a:t>
            </a:r>
            <a:r>
              <a:rPr lang="zh-CN" altLang="en-US" dirty="0" smtClean="0"/>
              <a:t>米）</a:t>
            </a:r>
            <a:endParaRPr lang="en-US" altLang="zh-CN" dirty="0" smtClean="0"/>
          </a:p>
          <a:p>
            <a:pPr>
              <a:spcBef>
                <a:spcPts val="3000"/>
              </a:spcBef>
            </a:pPr>
            <a:r>
              <a:rPr lang="zh-CN" altLang="en-US" dirty="0" smtClean="0">
                <a:solidFill>
                  <a:srgbClr val="C00000"/>
                </a:solidFill>
                <a:latin typeface="黑体" pitchFamily="49" charset="-122"/>
                <a:ea typeface="黑体" pitchFamily="49" charset="-122"/>
              </a:rPr>
              <a:t>任意两个结点之间最多可以有</a:t>
            </a:r>
            <a:r>
              <a:rPr lang="en-US" altLang="zh-CN" dirty="0" smtClean="0">
                <a:solidFill>
                  <a:srgbClr val="C00000"/>
                </a:solidFill>
                <a:latin typeface="黑体" pitchFamily="49" charset="-122"/>
                <a:ea typeface="黑体" pitchFamily="49" charset="-122"/>
              </a:rPr>
              <a:t>5</a:t>
            </a:r>
            <a:r>
              <a:rPr lang="zh-CN" altLang="en-US" dirty="0" smtClean="0">
                <a:solidFill>
                  <a:srgbClr val="C00000"/>
                </a:solidFill>
                <a:latin typeface="黑体" pitchFamily="49" charset="-122"/>
                <a:ea typeface="黑体" pitchFamily="49" charset="-122"/>
              </a:rPr>
              <a:t>个网段，经过</a:t>
            </a:r>
            <a:r>
              <a:rPr lang="en-US" altLang="zh-CN" dirty="0" smtClean="0">
                <a:solidFill>
                  <a:srgbClr val="C00000"/>
                </a:solidFill>
                <a:latin typeface="黑体" pitchFamily="49" charset="-122"/>
                <a:ea typeface="黑体" pitchFamily="49" charset="-122"/>
              </a:rPr>
              <a:t>4</a:t>
            </a:r>
            <a:r>
              <a:rPr lang="zh-CN" altLang="en-US" dirty="0" smtClean="0">
                <a:solidFill>
                  <a:srgbClr val="C00000"/>
                </a:solidFill>
                <a:latin typeface="黑体" pitchFamily="49" charset="-122"/>
                <a:ea typeface="黑体" pitchFamily="49" charset="-122"/>
              </a:rPr>
              <a:t>个集线器</a:t>
            </a:r>
          </a:p>
          <a:p>
            <a:pPr>
              <a:spcBef>
                <a:spcPts val="1200"/>
              </a:spcBef>
            </a:pPr>
            <a:r>
              <a:rPr lang="zh-CN" altLang="en-US" dirty="0" smtClean="0">
                <a:solidFill>
                  <a:srgbClr val="C00000"/>
                </a:solidFill>
                <a:latin typeface="黑体" pitchFamily="49" charset="-122"/>
                <a:ea typeface="黑体" pitchFamily="49" charset="-122"/>
              </a:rPr>
              <a:t>整个网络的最大覆盖范围为</a:t>
            </a:r>
            <a:r>
              <a:rPr lang="en-US" altLang="zh-CN" dirty="0" smtClean="0">
                <a:solidFill>
                  <a:srgbClr val="C00000"/>
                </a:solidFill>
                <a:latin typeface="黑体" pitchFamily="49" charset="-122"/>
                <a:ea typeface="黑体" pitchFamily="49" charset="-122"/>
              </a:rPr>
              <a:t>500</a:t>
            </a:r>
            <a:r>
              <a:rPr lang="zh-CN" altLang="en-US" dirty="0" smtClean="0">
                <a:solidFill>
                  <a:srgbClr val="C00000"/>
                </a:solidFill>
                <a:latin typeface="黑体" pitchFamily="49" charset="-122"/>
                <a:ea typeface="黑体" pitchFamily="49" charset="-122"/>
              </a:rPr>
              <a:t>米</a:t>
            </a:r>
          </a:p>
          <a:p>
            <a:pPr>
              <a:spcBef>
                <a:spcPts val="1200"/>
              </a:spcBef>
            </a:pPr>
            <a:r>
              <a:rPr lang="zh-CN" altLang="en-US" dirty="0" smtClean="0">
                <a:solidFill>
                  <a:srgbClr val="C00000"/>
                </a:solidFill>
                <a:latin typeface="黑体" pitchFamily="49" charset="-122"/>
                <a:ea typeface="黑体" pitchFamily="49" charset="-122"/>
              </a:rPr>
              <a:t>网络中不能出现环路</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lstStyle/>
          <a:p>
            <a:r>
              <a:rPr lang="zh-CN" altLang="zh-CN" dirty="0" smtClean="0"/>
              <a:t>多集线器</a:t>
            </a:r>
            <a:r>
              <a:rPr lang="en-US" altLang="zh-CN" dirty="0" smtClean="0"/>
              <a:t>100M</a:t>
            </a:r>
            <a:r>
              <a:rPr lang="zh-CN" altLang="zh-CN" dirty="0" smtClean="0"/>
              <a:t>以太网配置规则</a:t>
            </a:r>
            <a:endParaRPr lang="zh-CN" altLang="en-US" dirty="0"/>
          </a:p>
        </p:txBody>
      </p:sp>
      <p:sp>
        <p:nvSpPr>
          <p:cNvPr id="3" name="内容占位符 2"/>
          <p:cNvSpPr>
            <a:spLocks noGrp="1"/>
          </p:cNvSpPr>
          <p:nvPr>
            <p:ph idx="1"/>
          </p:nvPr>
        </p:nvSpPr>
        <p:spPr>
          <a:xfrm>
            <a:off x="214282" y="1142984"/>
            <a:ext cx="8643998" cy="5357850"/>
          </a:xfrm>
        </p:spPr>
        <p:txBody>
          <a:bodyPr>
            <a:normAutofit/>
          </a:bodyPr>
          <a:lstStyle/>
          <a:p>
            <a:r>
              <a:rPr lang="en-US" altLang="zh-CN" sz="3600" dirty="0" smtClean="0"/>
              <a:t>100BASE-T</a:t>
            </a:r>
            <a:r>
              <a:rPr lang="zh-CN" altLang="en-US" sz="3600" dirty="0" smtClean="0"/>
              <a:t>集线器</a:t>
            </a:r>
            <a:endParaRPr lang="en-US" altLang="zh-CN" sz="3600" dirty="0" smtClean="0"/>
          </a:p>
          <a:p>
            <a:r>
              <a:rPr lang="en-US" altLang="zh-CN" sz="3600" dirty="0" smtClean="0"/>
              <a:t>100M</a:t>
            </a:r>
            <a:r>
              <a:rPr lang="zh-CN" altLang="en-US" sz="3600" dirty="0" smtClean="0"/>
              <a:t>网卡（或</a:t>
            </a:r>
            <a:r>
              <a:rPr lang="en-US" altLang="zh-CN" sz="3600" dirty="0" smtClean="0"/>
              <a:t>10/100M</a:t>
            </a:r>
            <a:r>
              <a:rPr lang="zh-CN" altLang="en-US" sz="3600" dirty="0" smtClean="0"/>
              <a:t>自适应网卡）</a:t>
            </a:r>
            <a:endParaRPr lang="en-US" altLang="zh-CN" sz="3600" dirty="0" smtClean="0"/>
          </a:p>
          <a:p>
            <a:r>
              <a:rPr lang="en-US" altLang="zh-CN" sz="3600" dirty="0" smtClean="0"/>
              <a:t>5</a:t>
            </a:r>
            <a:r>
              <a:rPr lang="zh-CN" altLang="en-US" sz="3600" dirty="0" smtClean="0"/>
              <a:t>类以上非屏蔽双绞线（每段最大长度不超过</a:t>
            </a:r>
            <a:r>
              <a:rPr lang="en-US" altLang="zh-CN" sz="3600" dirty="0" smtClean="0"/>
              <a:t>100</a:t>
            </a:r>
            <a:r>
              <a:rPr lang="zh-CN" altLang="en-US" sz="3600" dirty="0" smtClean="0"/>
              <a:t>米）</a:t>
            </a:r>
            <a:endParaRPr lang="en-US" altLang="zh-CN" sz="3600" dirty="0" smtClean="0"/>
          </a:p>
          <a:p>
            <a:pPr>
              <a:spcBef>
                <a:spcPts val="3000"/>
              </a:spcBef>
            </a:pPr>
            <a:r>
              <a:rPr lang="zh-CN" altLang="en-US" dirty="0" smtClean="0">
                <a:solidFill>
                  <a:srgbClr val="C00000"/>
                </a:solidFill>
                <a:latin typeface="黑体" pitchFamily="49" charset="-122"/>
                <a:ea typeface="黑体" pitchFamily="49" charset="-122"/>
              </a:rPr>
              <a:t>任意两个结点之间最多可以经过</a:t>
            </a:r>
            <a:r>
              <a:rPr lang="en-US" altLang="zh-CN" dirty="0" smtClean="0">
                <a:solidFill>
                  <a:srgbClr val="C00000"/>
                </a:solidFill>
                <a:latin typeface="黑体" pitchFamily="49" charset="-122"/>
                <a:ea typeface="黑体" pitchFamily="49" charset="-122"/>
              </a:rPr>
              <a:t>2</a:t>
            </a:r>
            <a:r>
              <a:rPr lang="zh-CN" altLang="en-US" dirty="0" smtClean="0">
                <a:solidFill>
                  <a:srgbClr val="C00000"/>
                </a:solidFill>
                <a:latin typeface="黑体" pitchFamily="49" charset="-122"/>
                <a:ea typeface="黑体" pitchFamily="49" charset="-122"/>
              </a:rPr>
              <a:t>个集线器</a:t>
            </a:r>
          </a:p>
          <a:p>
            <a:pPr>
              <a:spcBef>
                <a:spcPts val="1200"/>
              </a:spcBef>
            </a:pPr>
            <a:r>
              <a:rPr lang="zh-CN" altLang="en-US" dirty="0" smtClean="0">
                <a:solidFill>
                  <a:srgbClr val="C00000"/>
                </a:solidFill>
                <a:latin typeface="黑体" pitchFamily="49" charset="-122"/>
                <a:ea typeface="黑体" pitchFamily="49" charset="-122"/>
              </a:rPr>
              <a:t>集线器之间的电缆长度不能超过</a:t>
            </a:r>
            <a:r>
              <a:rPr lang="en-US" altLang="zh-CN" dirty="0" smtClean="0">
                <a:solidFill>
                  <a:srgbClr val="C00000"/>
                </a:solidFill>
                <a:latin typeface="黑体" pitchFamily="49" charset="-122"/>
                <a:ea typeface="黑体" pitchFamily="49" charset="-122"/>
              </a:rPr>
              <a:t>5</a:t>
            </a:r>
            <a:r>
              <a:rPr lang="zh-CN" altLang="en-US" dirty="0" smtClean="0">
                <a:solidFill>
                  <a:srgbClr val="C00000"/>
                </a:solidFill>
                <a:latin typeface="黑体" pitchFamily="49" charset="-122"/>
                <a:ea typeface="黑体" pitchFamily="49" charset="-122"/>
              </a:rPr>
              <a:t>米</a:t>
            </a:r>
          </a:p>
          <a:p>
            <a:pPr>
              <a:spcBef>
                <a:spcPts val="1200"/>
              </a:spcBef>
            </a:pPr>
            <a:r>
              <a:rPr lang="zh-CN" altLang="en-US" dirty="0" smtClean="0">
                <a:solidFill>
                  <a:srgbClr val="C00000"/>
                </a:solidFill>
                <a:latin typeface="黑体" pitchFamily="49" charset="-122"/>
                <a:ea typeface="黑体" pitchFamily="49" charset="-122"/>
              </a:rPr>
              <a:t>整个网络的最大覆盖范围</a:t>
            </a:r>
            <a:r>
              <a:rPr lang="en-US" altLang="zh-CN" dirty="0" smtClean="0">
                <a:solidFill>
                  <a:srgbClr val="C00000"/>
                </a:solidFill>
                <a:latin typeface="黑体" pitchFamily="49" charset="-122"/>
                <a:ea typeface="黑体" pitchFamily="49" charset="-122"/>
              </a:rPr>
              <a:t>205</a:t>
            </a:r>
            <a:r>
              <a:rPr lang="zh-CN" altLang="en-US" dirty="0" smtClean="0">
                <a:solidFill>
                  <a:srgbClr val="C00000"/>
                </a:solidFill>
                <a:latin typeface="黑体" pitchFamily="49" charset="-122"/>
                <a:ea typeface="黑体" pitchFamily="49" charset="-122"/>
              </a:rPr>
              <a:t>米</a:t>
            </a:r>
          </a:p>
          <a:p>
            <a:pPr>
              <a:spcBef>
                <a:spcPts val="1200"/>
              </a:spcBef>
            </a:pPr>
            <a:r>
              <a:rPr lang="zh-CN" altLang="en-US" dirty="0" smtClean="0">
                <a:solidFill>
                  <a:srgbClr val="C00000"/>
                </a:solidFill>
                <a:latin typeface="黑体" pitchFamily="49" charset="-122"/>
                <a:ea typeface="黑体" pitchFamily="49" charset="-122"/>
              </a:rPr>
              <a:t>网络中不能出现环路</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714380"/>
          </a:xfrm>
        </p:spPr>
        <p:txBody>
          <a:bodyPr>
            <a:normAutofit fontScale="90000"/>
          </a:bodyPr>
          <a:lstStyle/>
          <a:p>
            <a:r>
              <a:rPr lang="zh-CN" altLang="zh-CN" dirty="0" smtClean="0"/>
              <a:t>实验：组装简单的以太网</a:t>
            </a:r>
            <a:endParaRPr lang="zh-CN" altLang="en-US" dirty="0"/>
          </a:p>
        </p:txBody>
      </p:sp>
      <p:sp>
        <p:nvSpPr>
          <p:cNvPr id="3" name="内容占位符 2"/>
          <p:cNvSpPr>
            <a:spLocks noGrp="1"/>
          </p:cNvSpPr>
          <p:nvPr>
            <p:ph idx="1"/>
          </p:nvPr>
        </p:nvSpPr>
        <p:spPr>
          <a:xfrm>
            <a:off x="457200" y="1142984"/>
            <a:ext cx="8229600" cy="4983179"/>
          </a:xfrm>
        </p:spPr>
        <p:txBody>
          <a:bodyPr/>
          <a:lstStyle/>
          <a:p>
            <a:endParaRPr lang="zh-CN" altLang="en-US" dirty="0"/>
          </a:p>
        </p:txBody>
      </p:sp>
      <p:pic>
        <p:nvPicPr>
          <p:cNvPr id="62466" name="Picture 2"/>
          <p:cNvPicPr>
            <a:picLocks noChangeAspect="1" noChangeArrowheads="1"/>
          </p:cNvPicPr>
          <p:nvPr/>
        </p:nvPicPr>
        <p:blipFill>
          <a:blip r:embed="rId2" cstate="print"/>
          <a:srcRect/>
          <a:stretch>
            <a:fillRect/>
          </a:stretch>
        </p:blipFill>
        <p:spPr bwMode="auto">
          <a:xfrm>
            <a:off x="500034" y="1000108"/>
            <a:ext cx="8096250" cy="2752725"/>
          </a:xfrm>
          <a:prstGeom prst="rect">
            <a:avLst/>
          </a:prstGeom>
          <a:noFill/>
          <a:ln w="9525">
            <a:noFill/>
            <a:miter lim="800000"/>
            <a:headEnd/>
            <a:tailEnd/>
          </a:ln>
        </p:spPr>
      </p:pic>
      <p:pic>
        <p:nvPicPr>
          <p:cNvPr id="62467" name="Picture 3"/>
          <p:cNvPicPr>
            <a:picLocks noChangeAspect="1" noChangeArrowheads="1"/>
          </p:cNvPicPr>
          <p:nvPr/>
        </p:nvPicPr>
        <p:blipFill>
          <a:blip r:embed="rId3" cstate="print"/>
          <a:srcRect/>
          <a:stretch>
            <a:fillRect/>
          </a:stretch>
        </p:blipFill>
        <p:spPr bwMode="auto">
          <a:xfrm>
            <a:off x="514378" y="3971948"/>
            <a:ext cx="805815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lstStyle/>
          <a:p>
            <a:r>
              <a:rPr lang="zh-CN" altLang="en-US" dirty="0" smtClean="0"/>
              <a:t>所需主要工具</a:t>
            </a:r>
            <a:endParaRPr lang="zh-CN" altLang="en-US" dirty="0"/>
          </a:p>
        </p:txBody>
      </p:sp>
      <p:sp>
        <p:nvSpPr>
          <p:cNvPr id="3" name="内容占位符 2"/>
          <p:cNvSpPr>
            <a:spLocks noGrp="1"/>
          </p:cNvSpPr>
          <p:nvPr>
            <p:ph idx="1"/>
          </p:nvPr>
        </p:nvSpPr>
        <p:spPr/>
        <p:txBody>
          <a:bodyPr/>
          <a:lstStyle/>
          <a:p>
            <a:endParaRPr lang="zh-CN" altLang="en-US"/>
          </a:p>
        </p:txBody>
      </p:sp>
      <p:pic>
        <p:nvPicPr>
          <p:cNvPr id="63491" name="Picture 3"/>
          <p:cNvPicPr>
            <a:picLocks noChangeAspect="1" noChangeArrowheads="1"/>
          </p:cNvPicPr>
          <p:nvPr/>
        </p:nvPicPr>
        <p:blipFill>
          <a:blip r:embed="rId2" cstate="print"/>
          <a:srcRect/>
          <a:stretch>
            <a:fillRect/>
          </a:stretch>
        </p:blipFill>
        <p:spPr bwMode="auto">
          <a:xfrm>
            <a:off x="781055" y="2357430"/>
            <a:ext cx="4505325" cy="3324225"/>
          </a:xfrm>
          <a:prstGeom prst="rect">
            <a:avLst/>
          </a:prstGeom>
          <a:noFill/>
          <a:ln w="9525">
            <a:noFill/>
            <a:miter lim="800000"/>
            <a:headEnd/>
            <a:tailEnd/>
          </a:ln>
        </p:spPr>
      </p:pic>
      <p:pic>
        <p:nvPicPr>
          <p:cNvPr id="63492" name="Picture 4"/>
          <p:cNvPicPr>
            <a:picLocks noChangeAspect="1" noChangeArrowheads="1"/>
          </p:cNvPicPr>
          <p:nvPr/>
        </p:nvPicPr>
        <p:blipFill>
          <a:blip r:embed="rId3" cstate="print"/>
          <a:srcRect/>
          <a:stretch>
            <a:fillRect/>
          </a:stretch>
        </p:blipFill>
        <p:spPr bwMode="auto">
          <a:xfrm>
            <a:off x="5786446" y="1357298"/>
            <a:ext cx="2114550"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组装主要步骤</a:t>
            </a:r>
            <a:endParaRPr lang="zh-CN" altLang="en-US" dirty="0"/>
          </a:p>
        </p:txBody>
      </p:sp>
      <p:sp>
        <p:nvSpPr>
          <p:cNvPr id="3" name="内容占位符 2"/>
          <p:cNvSpPr>
            <a:spLocks noGrp="1"/>
          </p:cNvSpPr>
          <p:nvPr>
            <p:ph sz="half" idx="1"/>
          </p:nvPr>
        </p:nvSpPr>
        <p:spPr>
          <a:xfrm>
            <a:off x="457200" y="1600200"/>
            <a:ext cx="3328982" cy="4525963"/>
          </a:xfrm>
        </p:spPr>
        <p:txBody>
          <a:bodyPr>
            <a:normAutofit/>
          </a:bodyPr>
          <a:lstStyle/>
          <a:p>
            <a:pPr>
              <a:spcBef>
                <a:spcPts val="2400"/>
              </a:spcBef>
            </a:pPr>
            <a:r>
              <a:rPr lang="zh-CN" altLang="zh-CN" sz="3600" dirty="0" smtClean="0"/>
              <a:t>制作非屏蔽双绞线</a:t>
            </a:r>
            <a:endParaRPr lang="en-US" altLang="zh-CN" sz="3600" dirty="0" smtClean="0"/>
          </a:p>
          <a:p>
            <a:pPr>
              <a:spcBef>
                <a:spcPts val="2400"/>
              </a:spcBef>
            </a:pPr>
            <a:r>
              <a:rPr lang="zh-CN" altLang="zh-CN" sz="3600" dirty="0" smtClean="0"/>
              <a:t>安装以太网卡</a:t>
            </a:r>
            <a:endParaRPr lang="en-US" altLang="zh-CN" sz="3600" dirty="0" smtClean="0"/>
          </a:p>
          <a:p>
            <a:pPr>
              <a:spcBef>
                <a:spcPts val="2400"/>
              </a:spcBef>
            </a:pPr>
            <a:r>
              <a:rPr lang="zh-CN" altLang="zh-CN" sz="3600" dirty="0" smtClean="0"/>
              <a:t>将计算机接入网络</a:t>
            </a:r>
            <a:endParaRPr lang="zh-CN" altLang="en-US" sz="3600" dirty="0"/>
          </a:p>
        </p:txBody>
      </p:sp>
      <p:sp>
        <p:nvSpPr>
          <p:cNvPr id="5" name="内容占位符 4"/>
          <p:cNvSpPr>
            <a:spLocks noGrp="1"/>
          </p:cNvSpPr>
          <p:nvPr>
            <p:ph sz="half" idx="2"/>
          </p:nvPr>
        </p:nvSpPr>
        <p:spPr/>
        <p:txBody>
          <a:bodyPr/>
          <a:lstStyle/>
          <a:p>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4000496" y="2143116"/>
            <a:ext cx="4786346" cy="300858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74638"/>
            <a:ext cx="8229600" cy="796908"/>
          </a:xfrm>
        </p:spPr>
        <p:txBody>
          <a:bodyPr/>
          <a:lstStyle/>
          <a:p>
            <a:r>
              <a:rPr lang="zh-CN" altLang="zh-CN" dirty="0" smtClean="0"/>
              <a:t>网络连通性测试</a:t>
            </a:r>
            <a:endParaRPr lang="zh-CN" altLang="en-US" dirty="0"/>
          </a:p>
        </p:txBody>
      </p:sp>
      <p:sp>
        <p:nvSpPr>
          <p:cNvPr id="6" name="内容占位符 5"/>
          <p:cNvSpPr>
            <a:spLocks noGrp="1"/>
          </p:cNvSpPr>
          <p:nvPr>
            <p:ph idx="1"/>
          </p:nvPr>
        </p:nvSpPr>
        <p:spPr>
          <a:xfrm>
            <a:off x="142844" y="1142984"/>
            <a:ext cx="8858312" cy="5500726"/>
          </a:xfrm>
        </p:spPr>
        <p:txBody>
          <a:bodyPr>
            <a:normAutofit/>
          </a:bodyPr>
          <a:lstStyle/>
          <a:p>
            <a:pPr>
              <a:spcBef>
                <a:spcPts val="2400"/>
              </a:spcBef>
            </a:pPr>
            <a:r>
              <a:rPr lang="zh-CN" altLang="zh-CN" sz="3600" dirty="0" smtClean="0"/>
              <a:t>观察集线器和网卡状态指示灯的变化</a:t>
            </a:r>
            <a:endParaRPr lang="en-US" altLang="zh-CN" sz="3600" dirty="0" smtClean="0"/>
          </a:p>
          <a:p>
            <a:pPr>
              <a:spcBef>
                <a:spcPts val="2400"/>
              </a:spcBef>
            </a:pPr>
            <a:r>
              <a:rPr lang="zh-CN" altLang="en-US" sz="3600" dirty="0" smtClean="0"/>
              <a:t>运行</a:t>
            </a:r>
            <a:r>
              <a:rPr lang="zh-CN" altLang="zh-CN" sz="3600" dirty="0" smtClean="0"/>
              <a:t>网卡自带的测试和诊断软件</a:t>
            </a:r>
            <a:endParaRPr lang="en-US" altLang="zh-CN" sz="3600" dirty="0" smtClean="0"/>
          </a:p>
          <a:p>
            <a:pPr>
              <a:spcBef>
                <a:spcPts val="2400"/>
              </a:spcBef>
            </a:pPr>
            <a:r>
              <a:rPr lang="zh-CN" altLang="zh-CN" sz="3600" dirty="0" smtClean="0"/>
              <a:t>用“</a:t>
            </a:r>
            <a:r>
              <a:rPr lang="en-US" altLang="zh-CN" sz="3600" dirty="0" smtClean="0"/>
              <a:t>ping</a:t>
            </a:r>
            <a:r>
              <a:rPr lang="zh-CN" altLang="zh-CN" sz="3600" dirty="0" smtClean="0"/>
              <a:t>”命令</a:t>
            </a:r>
            <a:endParaRPr lang="en-US" altLang="zh-CN" sz="3600" dirty="0" smtClean="0"/>
          </a:p>
          <a:p>
            <a:pPr lvl="1">
              <a:spcBef>
                <a:spcPts val="2400"/>
              </a:spcBef>
            </a:pPr>
            <a:r>
              <a:rPr lang="zh-CN" altLang="zh-CN" sz="3200" dirty="0" smtClean="0"/>
              <a:t>网卡驱动程序</a:t>
            </a:r>
            <a:r>
              <a:rPr lang="zh-CN" altLang="en-US" sz="3200" dirty="0" smtClean="0"/>
              <a:t>：实现</a:t>
            </a:r>
            <a:r>
              <a:rPr lang="zh-CN" altLang="zh-CN" sz="3200" dirty="0" smtClean="0"/>
              <a:t>网络操作系统上层程序与网卡的接口</a:t>
            </a:r>
            <a:endParaRPr lang="en-US" altLang="zh-CN" sz="3200" dirty="0" smtClean="0"/>
          </a:p>
          <a:p>
            <a:pPr lvl="1">
              <a:spcBef>
                <a:spcPts val="2400"/>
              </a:spcBef>
            </a:pPr>
            <a:r>
              <a:rPr lang="en-US" altLang="zh-CN" sz="3200" dirty="0" smtClean="0"/>
              <a:t>TCP/IP</a:t>
            </a:r>
            <a:r>
              <a:rPr lang="zh-CN" altLang="zh-CN" sz="3200" dirty="0" smtClean="0"/>
              <a:t>模块</a:t>
            </a:r>
            <a:r>
              <a:rPr lang="zh-CN" altLang="en-US" sz="3200" dirty="0" smtClean="0"/>
              <a:t>：互联层与传输层协议</a:t>
            </a:r>
            <a:endParaRPr lang="zh-CN" altLang="en-US" sz="3200" dirty="0"/>
          </a:p>
        </p:txBody>
      </p:sp>
      <p:pic>
        <p:nvPicPr>
          <p:cNvPr id="64514" name="Picture 2"/>
          <p:cNvPicPr>
            <a:picLocks noChangeAspect="1" noChangeArrowheads="1"/>
          </p:cNvPicPr>
          <p:nvPr/>
        </p:nvPicPr>
        <p:blipFill>
          <a:blip r:embed="rId2" cstate="print"/>
          <a:srcRect/>
          <a:stretch>
            <a:fillRect/>
          </a:stretch>
        </p:blipFill>
        <p:spPr bwMode="auto">
          <a:xfrm>
            <a:off x="1357290" y="2654427"/>
            <a:ext cx="6286544" cy="4060721"/>
          </a:xfrm>
          <a:prstGeom prst="rect">
            <a:avLst/>
          </a:prstGeom>
          <a:noFill/>
          <a:ln w="9525">
            <a:noFill/>
            <a:miter lim="800000"/>
            <a:headEnd/>
            <a:tailEnd/>
          </a:ln>
        </p:spPr>
      </p:pic>
      <p:pic>
        <p:nvPicPr>
          <p:cNvPr id="64515" name="Picture 3"/>
          <p:cNvPicPr>
            <a:picLocks noChangeAspect="1" noChangeArrowheads="1"/>
          </p:cNvPicPr>
          <p:nvPr/>
        </p:nvPicPr>
        <p:blipFill>
          <a:blip r:embed="rId3" cstate="print"/>
          <a:srcRect/>
          <a:stretch>
            <a:fillRect/>
          </a:stretch>
        </p:blipFill>
        <p:spPr bwMode="auto">
          <a:xfrm>
            <a:off x="928662" y="1422653"/>
            <a:ext cx="7215238" cy="464955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4514"/>
                                        </p:tgtEl>
                                        <p:attrNameLst>
                                          <p:attrName>style.visibility</p:attrName>
                                        </p:attrNameLst>
                                      </p:cBhvr>
                                      <p:to>
                                        <p:strVal val="visible"/>
                                      </p:to>
                                    </p:set>
                                    <p:animEffect transition="in" filter="blinds(horizontal)">
                                      <p:cBhvr>
                                        <p:cTn id="11" dur="500"/>
                                        <p:tgtEl>
                                          <p:spTgt spid="645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nodeType="clickEffect">
                                  <p:stCondLst>
                                    <p:cond delay="0"/>
                                  </p:stCondLst>
                                  <p:childTnLst>
                                    <p:animEffect transition="out" filter="blinds(horizontal)">
                                      <p:cBhvr>
                                        <p:cTn id="15" dur="500"/>
                                        <p:tgtEl>
                                          <p:spTgt spid="64514"/>
                                        </p:tgtEl>
                                      </p:cBhvr>
                                    </p:animEffect>
                                    <p:set>
                                      <p:cBhvr>
                                        <p:cTn id="16" dur="1" fill="hold">
                                          <p:stCondLst>
                                            <p:cond delay="499"/>
                                          </p:stCondLst>
                                        </p:cTn>
                                        <p:tgtEl>
                                          <p:spTgt spid="64514"/>
                                        </p:tgtEl>
                                        <p:attrNameLst>
                                          <p:attrName>style.visibility</p:attrName>
                                        </p:attrNameLst>
                                      </p:cBhvr>
                                      <p:to>
                                        <p:strVal val="hidden"/>
                                      </p:to>
                                    </p:se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linds(horizontal)">
                                      <p:cBhvr>
                                        <p:cTn id="20" dur="500"/>
                                        <p:tgtEl>
                                          <p:spTgt spid="6">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blinds(horizontal)">
                                      <p:cBhvr>
                                        <p:cTn id="23" dur="500"/>
                                        <p:tgtEl>
                                          <p:spTgt spid="6">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blinds(horizontal)">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0" nodeType="clickEffect">
                                  <p:stCondLst>
                                    <p:cond delay="0"/>
                                  </p:stCondLst>
                                  <p:childTnLst>
                                    <p:animEffect transition="out" filter="blinds(horizontal)">
                                      <p:cBhvr>
                                        <p:cTn id="30" dur="500"/>
                                        <p:tgtEl>
                                          <p:spTgt spid="6">
                                            <p:txEl>
                                              <p:pRg st="0" end="0"/>
                                            </p:txEl>
                                          </p:spTgt>
                                        </p:tgtEl>
                                      </p:cBhvr>
                                    </p:animEffect>
                                    <p:set>
                                      <p:cBhvr>
                                        <p:cTn id="31" dur="1" fill="hold">
                                          <p:stCondLst>
                                            <p:cond delay="499"/>
                                          </p:stCondLst>
                                        </p:cTn>
                                        <p:tgtEl>
                                          <p:spTgt spid="6">
                                            <p:txEl>
                                              <p:pRg st="0" end="0"/>
                                            </p:txEl>
                                          </p:spTgt>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6">
                                            <p:txEl>
                                              <p:pRg st="1" end="1"/>
                                            </p:txEl>
                                          </p:spTgt>
                                        </p:tgtEl>
                                      </p:cBhvr>
                                    </p:animEffect>
                                    <p:set>
                                      <p:cBhvr>
                                        <p:cTn id="34" dur="1" fill="hold">
                                          <p:stCondLst>
                                            <p:cond delay="499"/>
                                          </p:stCondLst>
                                        </p:cTn>
                                        <p:tgtEl>
                                          <p:spTgt spid="6">
                                            <p:txEl>
                                              <p:pRg st="1" end="1"/>
                                            </p:txEl>
                                          </p:spTgt>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6">
                                            <p:txEl>
                                              <p:pRg st="2" end="2"/>
                                            </p:txEl>
                                          </p:spTgt>
                                        </p:tgtEl>
                                      </p:cBhvr>
                                    </p:animEffect>
                                    <p:set>
                                      <p:cBhvr>
                                        <p:cTn id="37" dur="1" fill="hold">
                                          <p:stCondLst>
                                            <p:cond delay="499"/>
                                          </p:stCondLst>
                                        </p:cTn>
                                        <p:tgtEl>
                                          <p:spTgt spid="6">
                                            <p:txEl>
                                              <p:pRg st="2" end="2"/>
                                            </p:txEl>
                                          </p:spTgt>
                                        </p:tgtEl>
                                        <p:attrNameLst>
                                          <p:attrName>style.visibility</p:attrName>
                                        </p:attrNameLst>
                                      </p:cBhvr>
                                      <p:to>
                                        <p:strVal val="hidden"/>
                                      </p:to>
                                    </p:set>
                                  </p:childTnLst>
                                </p:cTn>
                              </p:par>
                              <p:par>
                                <p:cTn id="38" presetID="3" presetClass="exit" presetSubtype="10" fill="hold" grpId="0" nodeType="withEffect">
                                  <p:stCondLst>
                                    <p:cond delay="0"/>
                                  </p:stCondLst>
                                  <p:childTnLst>
                                    <p:animEffect transition="out" filter="blinds(horizontal)">
                                      <p:cBhvr>
                                        <p:cTn id="39" dur="500"/>
                                        <p:tgtEl>
                                          <p:spTgt spid="6">
                                            <p:txEl>
                                              <p:pRg st="3" end="3"/>
                                            </p:txEl>
                                          </p:spTgt>
                                        </p:tgtEl>
                                      </p:cBhvr>
                                    </p:animEffect>
                                    <p:set>
                                      <p:cBhvr>
                                        <p:cTn id="40" dur="1" fill="hold">
                                          <p:stCondLst>
                                            <p:cond delay="499"/>
                                          </p:stCondLst>
                                        </p:cTn>
                                        <p:tgtEl>
                                          <p:spTgt spid="6">
                                            <p:txEl>
                                              <p:pRg st="3" end="3"/>
                                            </p:txEl>
                                          </p:spTgt>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6">
                                            <p:txEl>
                                              <p:pRg st="4" end="4"/>
                                            </p:txEl>
                                          </p:spTgt>
                                        </p:tgtEl>
                                      </p:cBhvr>
                                    </p:animEffect>
                                    <p:set>
                                      <p:cBhvr>
                                        <p:cTn id="43" dur="1" fill="hold">
                                          <p:stCondLst>
                                            <p:cond delay="499"/>
                                          </p:stCondLst>
                                        </p:cTn>
                                        <p:tgtEl>
                                          <p:spTgt spid="6">
                                            <p:txEl>
                                              <p:pRg st="4" end="4"/>
                                            </p:txEl>
                                          </p:spTgt>
                                        </p:tgtEl>
                                        <p:attrNameLst>
                                          <p:attrName>style.visibility</p:attrName>
                                        </p:attrNameLst>
                                      </p:cBhvr>
                                      <p:to>
                                        <p:strVal val="hidden"/>
                                      </p:to>
                                    </p:set>
                                  </p:childTnLst>
                                </p:cTn>
                              </p:par>
                              <p:par>
                                <p:cTn id="44" presetID="3" presetClass="entr" presetSubtype="10" fill="hold" nodeType="withEffect">
                                  <p:stCondLst>
                                    <p:cond delay="0"/>
                                  </p:stCondLst>
                                  <p:childTnLst>
                                    <p:set>
                                      <p:cBhvr>
                                        <p:cTn id="45" dur="1" fill="hold">
                                          <p:stCondLst>
                                            <p:cond delay="0"/>
                                          </p:stCondLst>
                                        </p:cTn>
                                        <p:tgtEl>
                                          <p:spTgt spid="64515"/>
                                        </p:tgtEl>
                                        <p:attrNameLst>
                                          <p:attrName>style.visibility</p:attrName>
                                        </p:attrNameLst>
                                      </p:cBhvr>
                                      <p:to>
                                        <p:strVal val="visible"/>
                                      </p:to>
                                    </p:set>
                                    <p:animEffect transition="in" filter="blinds(horizontal)">
                                      <p:cBhvr>
                                        <p:cTn id="46"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normAutofit/>
          </a:bodyPr>
          <a:lstStyle/>
          <a:p>
            <a:r>
              <a:rPr lang="zh-CN" altLang="zh-CN" dirty="0" smtClean="0"/>
              <a:t>集线器级联</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5538" name="Picture 2"/>
          <p:cNvPicPr>
            <a:picLocks noChangeAspect="1" noChangeArrowheads="1"/>
          </p:cNvPicPr>
          <p:nvPr/>
        </p:nvPicPr>
        <p:blipFill>
          <a:blip r:embed="rId2" cstate="print"/>
          <a:srcRect/>
          <a:stretch>
            <a:fillRect/>
          </a:stretch>
        </p:blipFill>
        <p:spPr bwMode="auto">
          <a:xfrm>
            <a:off x="500034" y="1928802"/>
            <a:ext cx="8305800" cy="3314700"/>
          </a:xfrm>
          <a:prstGeom prst="rect">
            <a:avLst/>
          </a:prstGeom>
          <a:noFill/>
          <a:ln w="9525">
            <a:noFill/>
            <a:miter lim="800000"/>
            <a:headEnd/>
            <a:tailEnd/>
          </a:ln>
        </p:spPr>
      </p:pic>
      <p:pic>
        <p:nvPicPr>
          <p:cNvPr id="65540" name="Picture 4"/>
          <p:cNvPicPr>
            <a:picLocks noChangeAspect="1" noChangeArrowheads="1"/>
          </p:cNvPicPr>
          <p:nvPr/>
        </p:nvPicPr>
        <p:blipFill>
          <a:blip r:embed="rId3" cstate="print"/>
          <a:srcRect/>
          <a:stretch>
            <a:fillRect/>
          </a:stretch>
        </p:blipFill>
        <p:spPr bwMode="auto">
          <a:xfrm>
            <a:off x="357158" y="1928802"/>
            <a:ext cx="8267700" cy="3314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65540"/>
                                        </p:tgtEl>
                                      </p:cBhvr>
                                    </p:animEffect>
                                    <p:set>
                                      <p:cBhvr>
                                        <p:cTn id="7" dur="1" fill="hold">
                                          <p:stCondLst>
                                            <p:cond delay="499"/>
                                          </p:stCondLst>
                                        </p:cTn>
                                        <p:tgtEl>
                                          <p:spTgt spid="65540"/>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5538"/>
                                        </p:tgtEl>
                                        <p:attrNameLst>
                                          <p:attrName>style.visibility</p:attrName>
                                        </p:attrNameLst>
                                      </p:cBhvr>
                                      <p:to>
                                        <p:strVal val="visible"/>
                                      </p:to>
                                    </p:set>
                                    <p:animEffect transition="in" filter="blinds(horizontal)">
                                      <p:cBhvr>
                                        <p:cTn id="11" dur="500"/>
                                        <p:tgtEl>
                                          <p:spTgt spid="6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en-US" dirty="0" smtClean="0"/>
              <a:t>共享式以太网</a:t>
            </a:r>
            <a:endParaRPr lang="zh-CN" altLang="en-US" dirty="0"/>
          </a:p>
        </p:txBody>
      </p:sp>
      <p:sp>
        <p:nvSpPr>
          <p:cNvPr id="3" name="内容占位符 2"/>
          <p:cNvSpPr>
            <a:spLocks noGrp="1"/>
          </p:cNvSpPr>
          <p:nvPr>
            <p:ph idx="1"/>
          </p:nvPr>
        </p:nvSpPr>
        <p:spPr>
          <a:xfrm>
            <a:off x="142844" y="928670"/>
            <a:ext cx="8858312" cy="5715040"/>
          </a:xfrm>
        </p:spPr>
        <p:txBody>
          <a:bodyPr>
            <a:normAutofit/>
          </a:bodyPr>
          <a:lstStyle/>
          <a:p>
            <a:pPr>
              <a:spcBef>
                <a:spcPts val="1800"/>
              </a:spcBef>
            </a:pPr>
            <a:r>
              <a:rPr lang="zh-CN" altLang="en-US" dirty="0" smtClean="0"/>
              <a:t>结点通过相应的网络接口适配器直接连接到作为公共传输介质的总线上，信息的传输采用“共享介质”方式</a:t>
            </a:r>
            <a:endParaRPr lang="en-US" altLang="zh-CN" dirty="0" smtClean="0"/>
          </a:p>
          <a:p>
            <a:pPr>
              <a:spcBef>
                <a:spcPts val="1800"/>
              </a:spcBef>
            </a:pPr>
            <a:r>
              <a:rPr lang="zh-CN" altLang="en-US" dirty="0" smtClean="0"/>
              <a:t>拓扑构型：总线型和星型</a:t>
            </a:r>
          </a:p>
          <a:p>
            <a:pPr>
              <a:spcBef>
                <a:spcPts val="1800"/>
              </a:spcBef>
            </a:pPr>
            <a:r>
              <a:rPr lang="zh-CN" altLang="en-US" dirty="0" smtClean="0"/>
              <a:t>数据传输方式：半双工</a:t>
            </a:r>
            <a:endParaRPr lang="en-US" altLang="zh-CN" dirty="0" smtClean="0"/>
          </a:p>
          <a:p>
            <a:pPr>
              <a:spcBef>
                <a:spcPts val="1800"/>
              </a:spcBef>
            </a:pPr>
            <a:r>
              <a:rPr lang="zh-CN" altLang="en-US" dirty="0" smtClean="0"/>
              <a:t>数据传输单位：数据帧</a:t>
            </a:r>
            <a:endParaRPr lang="en-US" altLang="zh-CN" dirty="0" smtClean="0"/>
          </a:p>
          <a:p>
            <a:pPr>
              <a:spcBef>
                <a:spcPts val="1800"/>
              </a:spcBef>
            </a:pPr>
            <a:r>
              <a:rPr lang="zh-CN" altLang="en-US" dirty="0" smtClean="0"/>
              <a:t>介质控制访问方法：解决共享介质网络中多结点同时发送产生的“冲突”问题（</a:t>
            </a:r>
            <a:r>
              <a:rPr lang="en-US" altLang="zh-CN" sz="2800" dirty="0" smtClean="0"/>
              <a:t>Ethernet</a:t>
            </a:r>
            <a:r>
              <a:rPr lang="zh-CN" altLang="en-US" sz="2800" dirty="0" smtClean="0"/>
              <a:t>采用</a:t>
            </a:r>
            <a:r>
              <a:rPr lang="en-US" altLang="zh-CN" sz="2800" dirty="0" smtClean="0"/>
              <a:t>CSMA/CD</a:t>
            </a:r>
            <a:r>
              <a:rPr lang="zh-CN" altLang="en-US" sz="2800" dirty="0" smtClean="0"/>
              <a:t>）</a:t>
            </a:r>
            <a:endParaRPr lang="zh-CN" altLang="en-US" sz="2800" dirty="0"/>
          </a:p>
        </p:txBody>
      </p:sp>
      <p:pic>
        <p:nvPicPr>
          <p:cNvPr id="2050" name="Picture 2"/>
          <p:cNvPicPr>
            <a:picLocks noChangeAspect="1" noChangeArrowheads="1"/>
          </p:cNvPicPr>
          <p:nvPr/>
        </p:nvPicPr>
        <p:blipFill>
          <a:blip r:embed="rId2" cstate="print"/>
          <a:srcRect/>
          <a:stretch>
            <a:fillRect/>
          </a:stretch>
        </p:blipFill>
        <p:spPr bwMode="auto">
          <a:xfrm>
            <a:off x="179103" y="3357563"/>
            <a:ext cx="8822053" cy="292895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212892" y="1000108"/>
            <a:ext cx="4645124" cy="378621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050"/>
                                        </p:tgtEl>
                                      </p:cBhvr>
                                    </p:animEffect>
                                    <p:set>
                                      <p:cBhvr>
                                        <p:cTn id="7" dur="1" fill="hold">
                                          <p:stCondLst>
                                            <p:cond delay="499"/>
                                          </p:stCondLst>
                                        </p:cTn>
                                        <p:tgtEl>
                                          <p:spTgt spid="2050"/>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linds(horizontal)">
                                      <p:cBhvr>
                                        <p:cTn id="14" dur="500"/>
                                        <p:tgtEl>
                                          <p:spTgt spid="3">
                                            <p:txEl>
                                              <p:pRg st="3" end="3"/>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blinds(horizontal)">
                                      <p:cBhvr>
                                        <p:cTn id="22" dur="500"/>
                                        <p:tgtEl>
                                          <p:spTgt spid="2051"/>
                                        </p:tgtEl>
                                      </p:cBhvr>
                                    </p:animEffect>
                                  </p:childTnLst>
                                </p:cTn>
                              </p:par>
                              <p:par>
                                <p:cTn id="23" presetID="3" presetClass="exit" presetSubtype="10" fill="hold" nodeType="withEffect">
                                  <p:stCondLst>
                                    <p:cond delay="0"/>
                                  </p:stCondLst>
                                  <p:childTnLst>
                                    <p:animEffect transition="out" filter="blinds(horizontal)">
                                      <p:cBhvr>
                                        <p:cTn id="24" dur="500"/>
                                        <p:tgtEl>
                                          <p:spTgt spid="3">
                                            <p:txEl>
                                              <p:pRg st="0" end="0"/>
                                            </p:txEl>
                                          </p:spTgt>
                                        </p:tgtEl>
                                      </p:cBhvr>
                                    </p:animEffect>
                                    <p:set>
                                      <p:cBhvr>
                                        <p:cTn id="25" dur="1" fill="hold">
                                          <p:stCondLst>
                                            <p:cond delay="499"/>
                                          </p:stCondLst>
                                        </p:cTn>
                                        <p:tgtEl>
                                          <p:spTgt spid="3">
                                            <p:txEl>
                                              <p:pRg st="0" end="0"/>
                                            </p:txEl>
                                          </p:spTgt>
                                        </p:tgtEl>
                                        <p:attrNameLst>
                                          <p:attrName>style.visibility</p:attrName>
                                        </p:attrNameLst>
                                      </p:cBhvr>
                                      <p:to>
                                        <p:strVal val="hidden"/>
                                      </p:to>
                                    </p:set>
                                  </p:childTnLst>
                                </p:cTn>
                              </p:par>
                              <p:par>
                                <p:cTn id="26" presetID="3" presetClass="exit" presetSubtype="10" fill="hold" nodeType="withEffect">
                                  <p:stCondLst>
                                    <p:cond delay="0"/>
                                  </p:stCondLst>
                                  <p:childTnLst>
                                    <p:animEffect transition="out" filter="blinds(horizontal)">
                                      <p:cBhvr>
                                        <p:cTn id="27" dur="500"/>
                                        <p:tgtEl>
                                          <p:spTgt spid="3">
                                            <p:txEl>
                                              <p:pRg st="1" end="1"/>
                                            </p:txEl>
                                          </p:spTgt>
                                        </p:tgtEl>
                                      </p:cBhvr>
                                    </p:animEffect>
                                    <p:set>
                                      <p:cBhvr>
                                        <p:cTn id="28" dur="1" fill="hold">
                                          <p:stCondLst>
                                            <p:cond delay="499"/>
                                          </p:stCondLst>
                                        </p:cTn>
                                        <p:tgtEl>
                                          <p:spTgt spid="3">
                                            <p:txEl>
                                              <p:pRg st="1" end="1"/>
                                            </p:txEl>
                                          </p:spTgt>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3">
                                            <p:txEl>
                                              <p:pRg st="2" end="2"/>
                                            </p:txEl>
                                          </p:spTgt>
                                        </p:tgtEl>
                                      </p:cBhvr>
                                    </p:animEffect>
                                    <p:set>
                                      <p:cBhvr>
                                        <p:cTn id="31" dur="1" fill="hold">
                                          <p:stCondLst>
                                            <p:cond delay="499"/>
                                          </p:stCondLst>
                                        </p:cTn>
                                        <p:tgtEl>
                                          <p:spTgt spid="3">
                                            <p:txEl>
                                              <p:pRg st="2" end="2"/>
                                            </p:txEl>
                                          </p:spTgt>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3">
                                            <p:txEl>
                                              <p:pRg st="3" end="3"/>
                                            </p:txEl>
                                          </p:spTgt>
                                        </p:tgtEl>
                                      </p:cBhvr>
                                    </p:animEffect>
                                    <p:set>
                                      <p:cBhvr>
                                        <p:cTn id="34"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以太网帧结构（</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14282" y="1000108"/>
            <a:ext cx="8715436" cy="5500726"/>
          </a:xfrm>
        </p:spPr>
        <p:txBody>
          <a:bodyPr>
            <a:normAutofit/>
          </a:bodyPr>
          <a:lstStyle/>
          <a:p>
            <a:r>
              <a:rPr lang="zh-CN" altLang="en-US" sz="2800" dirty="0" smtClean="0"/>
              <a:t>前导码和帧前定界符：保证接收电路在目的地址字段到达前达到稳定状态</a:t>
            </a:r>
            <a:endParaRPr lang="en-US" altLang="zh-CN" sz="2800" dirty="0" smtClean="0"/>
          </a:p>
          <a:p>
            <a:pPr lvl="1"/>
            <a:r>
              <a:rPr lang="zh-CN" altLang="en-US" sz="2400" dirty="0" smtClean="0"/>
              <a:t>前导码：</a:t>
            </a:r>
            <a:r>
              <a:rPr lang="en-US" altLang="zh-CN" sz="2400" dirty="0" smtClean="0"/>
              <a:t>56</a:t>
            </a:r>
            <a:r>
              <a:rPr lang="zh-CN" altLang="en-US" sz="2400" dirty="0" smtClean="0"/>
              <a:t>位的</a:t>
            </a:r>
            <a:r>
              <a:rPr lang="en-US" altLang="zh-CN" sz="2400" dirty="0" smtClean="0"/>
              <a:t>10101010…101010</a:t>
            </a:r>
            <a:r>
              <a:rPr lang="zh-CN" altLang="en-US" sz="2400" dirty="0" smtClean="0"/>
              <a:t>序列</a:t>
            </a:r>
            <a:endParaRPr lang="en-US" altLang="zh-CN" sz="2400" dirty="0" smtClean="0"/>
          </a:p>
          <a:p>
            <a:pPr lvl="1"/>
            <a:r>
              <a:rPr lang="zh-CN" altLang="en-US" sz="2400" dirty="0" smtClean="0"/>
              <a:t>帧前定界符：</a:t>
            </a:r>
            <a:r>
              <a:rPr lang="en-US" altLang="zh-CN" sz="2400" dirty="0" smtClean="0"/>
              <a:t>8</a:t>
            </a:r>
            <a:r>
              <a:rPr lang="zh-CN" altLang="en-US" sz="2400" dirty="0" smtClean="0"/>
              <a:t>位的</a:t>
            </a:r>
            <a:r>
              <a:rPr lang="en-US" altLang="zh-CN" sz="2400" dirty="0" smtClean="0"/>
              <a:t>10101011</a:t>
            </a:r>
            <a:r>
              <a:rPr lang="zh-CN" altLang="en-US" sz="2400" dirty="0" smtClean="0"/>
              <a:t>序列</a:t>
            </a:r>
          </a:p>
          <a:p>
            <a:pPr>
              <a:spcBef>
                <a:spcPts val="1800"/>
              </a:spcBef>
            </a:pPr>
            <a:r>
              <a:rPr lang="zh-CN" altLang="en-US" sz="2800" dirty="0" smtClean="0"/>
              <a:t>目的地址与源地址：接收结点和发送结点的硬件地址</a:t>
            </a:r>
            <a:endParaRPr lang="en-US" altLang="zh-CN" sz="2800" dirty="0" smtClean="0"/>
          </a:p>
          <a:p>
            <a:pPr lvl="1"/>
            <a:r>
              <a:rPr lang="zh-CN" altLang="en-US" sz="2400" dirty="0" smtClean="0"/>
              <a:t>硬件地址</a:t>
            </a:r>
            <a:r>
              <a:rPr lang="en-US" altLang="zh-CN" sz="2400" dirty="0" smtClean="0"/>
              <a:t>--MAC</a:t>
            </a:r>
            <a:r>
              <a:rPr lang="zh-CN" altLang="en-US" sz="2400" dirty="0" smtClean="0"/>
              <a:t>地址</a:t>
            </a:r>
            <a:r>
              <a:rPr lang="en-US" altLang="zh-CN" sz="2400" dirty="0" smtClean="0"/>
              <a:t>--</a:t>
            </a:r>
            <a:r>
              <a:rPr lang="zh-CN" altLang="en-US" sz="2400" dirty="0" smtClean="0"/>
              <a:t>物理地址</a:t>
            </a:r>
            <a:r>
              <a:rPr lang="en-US" altLang="zh-CN" sz="2400" dirty="0" smtClean="0"/>
              <a:t>--</a:t>
            </a:r>
            <a:r>
              <a:rPr lang="zh-CN" altLang="en-US" sz="2400" dirty="0" smtClean="0"/>
              <a:t>以太网地址</a:t>
            </a:r>
            <a:endParaRPr lang="en-US" altLang="zh-CN" sz="2400" dirty="0" smtClean="0"/>
          </a:p>
          <a:p>
            <a:pPr lvl="1"/>
            <a:r>
              <a:rPr lang="zh-CN" altLang="en-US" sz="2400" dirty="0" smtClean="0"/>
              <a:t>由</a:t>
            </a:r>
            <a:r>
              <a:rPr lang="en-US" altLang="zh-CN" sz="2400" dirty="0" smtClean="0"/>
              <a:t>48</a:t>
            </a:r>
            <a:r>
              <a:rPr lang="zh-CN" altLang="en-US" sz="2400" dirty="0" smtClean="0"/>
              <a:t>位组成（例如：</a:t>
            </a:r>
            <a:r>
              <a:rPr lang="en-US" altLang="zh-CN" sz="2400" dirty="0" smtClean="0"/>
              <a:t>52-54-ab-31-ac-c6</a:t>
            </a:r>
            <a:r>
              <a:rPr lang="zh-CN" altLang="en-US" sz="2400" dirty="0" smtClean="0"/>
              <a:t>）</a:t>
            </a:r>
          </a:p>
          <a:p>
            <a:pPr lvl="1"/>
            <a:r>
              <a:rPr lang="en-US" altLang="zh-CN" sz="2400" dirty="0" smtClean="0"/>
              <a:t>IEEE</a:t>
            </a:r>
            <a:r>
              <a:rPr lang="zh-CN" altLang="en-US" sz="2400" dirty="0" smtClean="0"/>
              <a:t>注册管理委员会负责分配</a:t>
            </a:r>
          </a:p>
          <a:p>
            <a:pPr lvl="1"/>
            <a:r>
              <a:rPr lang="zh-CN" altLang="en-US" sz="2400" dirty="0" smtClean="0"/>
              <a:t>单播地址（第</a:t>
            </a:r>
            <a:r>
              <a:rPr lang="en-US" altLang="zh-CN" sz="2400" dirty="0" smtClean="0"/>
              <a:t>1</a:t>
            </a:r>
            <a:r>
              <a:rPr lang="zh-CN" altLang="en-US" sz="2400" dirty="0" smtClean="0"/>
              <a:t>位为“</a:t>
            </a:r>
            <a:r>
              <a:rPr lang="en-US" altLang="zh-CN" sz="2400" dirty="0" smtClean="0"/>
              <a:t>0”</a:t>
            </a:r>
            <a:r>
              <a:rPr lang="zh-CN" altLang="en-US" sz="2400" dirty="0" smtClean="0"/>
              <a:t>）、多播地址（第</a:t>
            </a:r>
            <a:r>
              <a:rPr lang="en-US" altLang="zh-CN" sz="2400" dirty="0" smtClean="0"/>
              <a:t>1</a:t>
            </a:r>
            <a:r>
              <a:rPr lang="zh-CN" altLang="en-US" sz="2400" dirty="0" smtClean="0"/>
              <a:t>位为“</a:t>
            </a:r>
            <a:r>
              <a:rPr lang="en-US" altLang="zh-CN" sz="2400" dirty="0" smtClean="0"/>
              <a:t>1”</a:t>
            </a:r>
            <a:r>
              <a:rPr lang="zh-CN" altLang="en-US" sz="2400" dirty="0" smtClean="0"/>
              <a:t>）和广播地址（</a:t>
            </a:r>
            <a:r>
              <a:rPr lang="en-US" altLang="zh-CN" sz="2400" dirty="0" smtClean="0"/>
              <a:t>48</a:t>
            </a:r>
            <a:r>
              <a:rPr lang="zh-CN" altLang="en-US" sz="2400" dirty="0" smtClean="0"/>
              <a:t>位全“</a:t>
            </a:r>
            <a:r>
              <a:rPr lang="en-US" altLang="zh-CN" sz="2400" dirty="0" smtClean="0"/>
              <a:t>1”</a:t>
            </a:r>
            <a:r>
              <a:rPr lang="zh-CN" altLang="en-US" sz="2400" dirty="0" smtClean="0"/>
              <a:t>）</a:t>
            </a:r>
          </a:p>
        </p:txBody>
      </p:sp>
      <p:pic>
        <p:nvPicPr>
          <p:cNvPr id="3074" name="Picture 2"/>
          <p:cNvPicPr>
            <a:picLocks noChangeAspect="1" noChangeArrowheads="1"/>
          </p:cNvPicPr>
          <p:nvPr/>
        </p:nvPicPr>
        <p:blipFill>
          <a:blip r:embed="rId2" cstate="print"/>
          <a:srcRect/>
          <a:stretch>
            <a:fillRect/>
          </a:stretch>
        </p:blipFill>
        <p:spPr bwMode="auto">
          <a:xfrm>
            <a:off x="142844" y="5798697"/>
            <a:ext cx="8929750" cy="702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r>
              <a:rPr lang="zh-CN" altLang="en-US" dirty="0" smtClean="0"/>
              <a:t>以太网帧结构（</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14282" y="928670"/>
            <a:ext cx="8715436" cy="5572164"/>
          </a:xfrm>
        </p:spPr>
        <p:txBody>
          <a:bodyPr>
            <a:normAutofit/>
          </a:bodyPr>
          <a:lstStyle/>
          <a:p>
            <a:r>
              <a:rPr lang="zh-CN" altLang="en-US" sz="2800" dirty="0" smtClean="0"/>
              <a:t>长度</a:t>
            </a:r>
            <a:r>
              <a:rPr lang="en-US" altLang="zh-CN" sz="2800" dirty="0" smtClean="0"/>
              <a:t>/</a:t>
            </a:r>
            <a:r>
              <a:rPr lang="zh-CN" altLang="en-US" sz="2800" dirty="0" smtClean="0"/>
              <a:t>类型：数据字段的长度或上层协议类型</a:t>
            </a:r>
          </a:p>
          <a:p>
            <a:pPr lvl="1"/>
            <a:r>
              <a:rPr lang="zh-CN" altLang="en-US" sz="2400" dirty="0" smtClean="0"/>
              <a:t>长度：小于</a:t>
            </a:r>
            <a:r>
              <a:rPr lang="en-US" altLang="zh-CN" sz="2400" dirty="0" smtClean="0"/>
              <a:t>0800H</a:t>
            </a:r>
          </a:p>
          <a:p>
            <a:pPr lvl="1"/>
            <a:r>
              <a:rPr lang="zh-CN" altLang="en-US" sz="2400" dirty="0" smtClean="0"/>
              <a:t>类型：大于或等于</a:t>
            </a:r>
            <a:r>
              <a:rPr lang="en-US" altLang="zh-CN" sz="2400" dirty="0" smtClean="0"/>
              <a:t>0800H</a:t>
            </a:r>
            <a:endParaRPr lang="zh-CN" altLang="en-US" sz="2400" dirty="0" smtClean="0"/>
          </a:p>
          <a:p>
            <a:pPr>
              <a:spcBef>
                <a:spcPts val="1800"/>
              </a:spcBef>
            </a:pPr>
            <a:r>
              <a:rPr lang="zh-CN" altLang="en-US" sz="2800" dirty="0" smtClean="0"/>
              <a:t>数据：用于携带上层传下来的数据</a:t>
            </a:r>
            <a:endParaRPr lang="en-US" altLang="zh-CN" sz="2800" dirty="0" smtClean="0"/>
          </a:p>
          <a:p>
            <a:pPr lvl="1"/>
            <a:r>
              <a:rPr lang="zh-CN" altLang="en-US" sz="2400" dirty="0" smtClean="0"/>
              <a:t>最长</a:t>
            </a:r>
            <a:r>
              <a:rPr lang="en-US" altLang="zh-CN" sz="2400" dirty="0" smtClean="0"/>
              <a:t>1500</a:t>
            </a:r>
            <a:r>
              <a:rPr lang="zh-CN" altLang="en-US" sz="2400" dirty="0" smtClean="0"/>
              <a:t>字节，最短</a:t>
            </a:r>
            <a:r>
              <a:rPr lang="en-US" altLang="zh-CN" sz="2400" dirty="0" smtClean="0"/>
              <a:t>46</a:t>
            </a:r>
            <a:r>
              <a:rPr lang="zh-CN" altLang="en-US" sz="2400" dirty="0" smtClean="0"/>
              <a:t>字节</a:t>
            </a:r>
            <a:endParaRPr lang="en-US" altLang="zh-CN" sz="2400" dirty="0" smtClean="0"/>
          </a:p>
          <a:p>
            <a:pPr lvl="1"/>
            <a:r>
              <a:rPr lang="zh-CN" altLang="en-US" sz="2400" dirty="0" smtClean="0"/>
              <a:t>不足</a:t>
            </a:r>
            <a:r>
              <a:rPr lang="en-US" altLang="zh-CN" sz="2400" dirty="0" smtClean="0"/>
              <a:t>46</a:t>
            </a:r>
            <a:r>
              <a:rPr lang="zh-CN" altLang="en-US" sz="2400" dirty="0" smtClean="0"/>
              <a:t>字节的需要填充</a:t>
            </a:r>
          </a:p>
          <a:p>
            <a:pPr>
              <a:spcBef>
                <a:spcPts val="1800"/>
              </a:spcBef>
            </a:pPr>
            <a:r>
              <a:rPr lang="zh-CN" altLang="en-US" sz="2800" dirty="0" smtClean="0"/>
              <a:t>帧校验码：验证帧的正确性</a:t>
            </a:r>
            <a:endParaRPr lang="en-US" altLang="zh-CN" sz="2800" dirty="0" smtClean="0"/>
          </a:p>
          <a:p>
            <a:pPr lvl="1"/>
            <a:r>
              <a:rPr lang="en-US" altLang="zh-CN" sz="2400" dirty="0" smtClean="0"/>
              <a:t>32</a:t>
            </a:r>
            <a:r>
              <a:rPr lang="zh-CN" altLang="en-US" sz="2400" dirty="0" smtClean="0"/>
              <a:t>位</a:t>
            </a:r>
            <a:r>
              <a:rPr lang="en-US" altLang="zh-CN" sz="2400" dirty="0" smtClean="0"/>
              <a:t>CRC</a:t>
            </a:r>
            <a:r>
              <a:rPr lang="zh-CN" altLang="en-US" sz="2400" dirty="0" smtClean="0"/>
              <a:t>校验</a:t>
            </a:r>
            <a:endParaRPr lang="en-US" altLang="zh-CN" sz="2400" dirty="0" smtClean="0"/>
          </a:p>
          <a:p>
            <a:pPr lvl="1"/>
            <a:r>
              <a:rPr lang="en-US" altLang="zh-CN" sz="2000" dirty="0" smtClean="0"/>
              <a:t>G(X)=X</a:t>
            </a:r>
            <a:r>
              <a:rPr lang="en-US" altLang="zh-CN" sz="2000" baseline="30000" dirty="0" smtClean="0"/>
              <a:t>32</a:t>
            </a:r>
            <a:r>
              <a:rPr lang="en-US" altLang="zh-CN" sz="2000" dirty="0" smtClean="0"/>
              <a:t>+X</a:t>
            </a:r>
            <a:r>
              <a:rPr lang="en-US" altLang="zh-CN" sz="2000" baseline="30000" dirty="0" smtClean="0"/>
              <a:t>26</a:t>
            </a:r>
            <a:r>
              <a:rPr lang="en-US" altLang="zh-CN" sz="2000" dirty="0" smtClean="0"/>
              <a:t>+X</a:t>
            </a:r>
            <a:r>
              <a:rPr lang="en-US" altLang="zh-CN" sz="2000" baseline="30000" dirty="0" smtClean="0"/>
              <a:t>23</a:t>
            </a:r>
            <a:r>
              <a:rPr lang="en-US" altLang="zh-CN" sz="2000" dirty="0" smtClean="0"/>
              <a:t>+X</a:t>
            </a:r>
            <a:r>
              <a:rPr lang="en-US" altLang="zh-CN" sz="2000" baseline="30000" dirty="0" smtClean="0"/>
              <a:t>22</a:t>
            </a:r>
            <a:r>
              <a:rPr lang="en-US" altLang="zh-CN" sz="2000" dirty="0" smtClean="0"/>
              <a:t>+X</a:t>
            </a:r>
            <a:r>
              <a:rPr lang="en-US" altLang="zh-CN" sz="2000" baseline="30000" dirty="0" smtClean="0"/>
              <a:t>16</a:t>
            </a:r>
            <a:r>
              <a:rPr lang="en-US" altLang="zh-CN" sz="2000" dirty="0" smtClean="0"/>
              <a:t>+X</a:t>
            </a:r>
            <a:r>
              <a:rPr lang="en-US" altLang="zh-CN" sz="2000" baseline="30000" dirty="0" smtClean="0"/>
              <a:t>12</a:t>
            </a:r>
            <a:r>
              <a:rPr lang="en-US" altLang="zh-CN" sz="2000" dirty="0" smtClean="0"/>
              <a:t>+X</a:t>
            </a:r>
            <a:r>
              <a:rPr lang="en-US" altLang="zh-CN" sz="2000" baseline="30000" dirty="0" smtClean="0"/>
              <a:t>11</a:t>
            </a:r>
            <a:r>
              <a:rPr lang="en-US" altLang="zh-CN" sz="2000" dirty="0" smtClean="0"/>
              <a:t>+X</a:t>
            </a:r>
            <a:r>
              <a:rPr lang="en-US" altLang="zh-CN" sz="2000" baseline="30000" dirty="0" smtClean="0"/>
              <a:t>10</a:t>
            </a:r>
            <a:r>
              <a:rPr lang="en-US" altLang="zh-CN" sz="2000" dirty="0" smtClean="0"/>
              <a:t>+X</a:t>
            </a:r>
            <a:r>
              <a:rPr lang="en-US" altLang="zh-CN" sz="2000" baseline="30000" dirty="0" smtClean="0"/>
              <a:t>8</a:t>
            </a:r>
            <a:r>
              <a:rPr lang="en-US" altLang="zh-CN" sz="2000" dirty="0" smtClean="0"/>
              <a:t>+X</a:t>
            </a:r>
            <a:r>
              <a:rPr lang="en-US" altLang="zh-CN" sz="2000" baseline="30000" dirty="0" smtClean="0"/>
              <a:t>7</a:t>
            </a:r>
            <a:r>
              <a:rPr lang="en-US" altLang="zh-CN" sz="2000" dirty="0" smtClean="0"/>
              <a:t>+X</a:t>
            </a:r>
            <a:r>
              <a:rPr lang="en-US" altLang="zh-CN" sz="2000" baseline="30000" dirty="0" smtClean="0"/>
              <a:t>5</a:t>
            </a:r>
            <a:r>
              <a:rPr lang="en-US" altLang="zh-CN" sz="2000" dirty="0" smtClean="0"/>
              <a:t>+X</a:t>
            </a:r>
            <a:r>
              <a:rPr lang="en-US" altLang="zh-CN" sz="2000" baseline="30000" dirty="0" smtClean="0"/>
              <a:t>4</a:t>
            </a:r>
            <a:r>
              <a:rPr lang="en-US" altLang="zh-CN" sz="2000" dirty="0" smtClean="0"/>
              <a:t>+X</a:t>
            </a:r>
            <a:r>
              <a:rPr lang="en-US" altLang="zh-CN" sz="2000" baseline="30000" dirty="0" smtClean="0"/>
              <a:t>3</a:t>
            </a:r>
            <a:r>
              <a:rPr lang="en-US" altLang="zh-CN" sz="2000" dirty="0" smtClean="0"/>
              <a:t>+X+1</a:t>
            </a:r>
            <a:endParaRPr lang="zh-CN" altLang="en-US" sz="2000" dirty="0" smtClean="0"/>
          </a:p>
        </p:txBody>
      </p:sp>
      <p:pic>
        <p:nvPicPr>
          <p:cNvPr id="4" name="Picture 2"/>
          <p:cNvPicPr>
            <a:picLocks noChangeAspect="1" noChangeArrowheads="1"/>
          </p:cNvPicPr>
          <p:nvPr/>
        </p:nvPicPr>
        <p:blipFill>
          <a:blip r:embed="rId2" cstate="print"/>
          <a:srcRect/>
          <a:stretch>
            <a:fillRect/>
          </a:stretch>
        </p:blipFill>
        <p:spPr bwMode="auto">
          <a:xfrm>
            <a:off x="142844" y="5572140"/>
            <a:ext cx="8929750" cy="702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774704"/>
            <a:ext cx="3349036" cy="1154098"/>
          </a:xfrm>
        </p:spPr>
        <p:txBody>
          <a:bodyPr>
            <a:noAutofit/>
          </a:bodyPr>
          <a:lstStyle/>
          <a:p>
            <a:pPr algn="l"/>
            <a:r>
              <a:rPr lang="en-US" altLang="zh-CN" sz="3200" dirty="0" smtClean="0"/>
              <a:t>CSMA/CD</a:t>
            </a:r>
            <a:br>
              <a:rPr lang="en-US" altLang="zh-CN" sz="3200" dirty="0" smtClean="0"/>
            </a:br>
            <a:r>
              <a:rPr lang="en-US" altLang="zh-CN" sz="3200" dirty="0" smtClean="0"/>
              <a:t>     —</a:t>
            </a:r>
            <a:r>
              <a:rPr lang="zh-CN" altLang="zh-CN" sz="3200" dirty="0" smtClean="0"/>
              <a:t>发送流程</a:t>
            </a:r>
            <a:endParaRPr lang="zh-CN" altLang="en-US" sz="3200" dirty="0"/>
          </a:p>
        </p:txBody>
      </p:sp>
      <p:sp>
        <p:nvSpPr>
          <p:cNvPr id="3" name="内容占位符 2"/>
          <p:cNvSpPr>
            <a:spLocks noGrp="1"/>
          </p:cNvSpPr>
          <p:nvPr>
            <p:ph idx="1"/>
          </p:nvPr>
        </p:nvSpPr>
        <p:spPr>
          <a:xfrm>
            <a:off x="214282" y="2214554"/>
            <a:ext cx="8786874" cy="4357718"/>
          </a:xfrm>
        </p:spPr>
        <p:txBody>
          <a:bodyPr/>
          <a:lstStyle/>
          <a:p>
            <a:pPr>
              <a:spcBef>
                <a:spcPts val="2400"/>
              </a:spcBef>
            </a:pPr>
            <a:r>
              <a:rPr lang="zh-CN" altLang="zh-CN" dirty="0" smtClean="0"/>
              <a:t>先听后发</a:t>
            </a:r>
            <a:endParaRPr lang="en-US" altLang="zh-CN" dirty="0" smtClean="0"/>
          </a:p>
          <a:p>
            <a:pPr>
              <a:spcBef>
                <a:spcPts val="2400"/>
              </a:spcBef>
            </a:pPr>
            <a:r>
              <a:rPr lang="zh-CN" altLang="zh-CN" dirty="0" smtClean="0"/>
              <a:t>边听边发</a:t>
            </a:r>
            <a:endParaRPr lang="en-US" altLang="zh-CN" dirty="0" smtClean="0"/>
          </a:p>
          <a:p>
            <a:pPr>
              <a:spcBef>
                <a:spcPts val="2400"/>
              </a:spcBef>
            </a:pPr>
            <a:r>
              <a:rPr lang="zh-CN" altLang="zh-CN" dirty="0" smtClean="0"/>
              <a:t>冲突停止</a:t>
            </a:r>
            <a:endParaRPr lang="en-US" altLang="zh-CN" dirty="0" smtClean="0"/>
          </a:p>
          <a:p>
            <a:pPr>
              <a:spcBef>
                <a:spcPts val="2400"/>
              </a:spcBef>
            </a:pPr>
            <a:r>
              <a:rPr lang="zh-CN" altLang="zh-CN" dirty="0" smtClean="0"/>
              <a:t>延迟重发</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3357554" y="142852"/>
            <a:ext cx="5089333" cy="6643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en-US" dirty="0" smtClean="0"/>
              <a:t>冲突后的随机延迟</a:t>
            </a:r>
            <a:endParaRPr lang="zh-CN" altLang="en-US" dirty="0"/>
          </a:p>
        </p:txBody>
      </p:sp>
      <p:sp>
        <p:nvSpPr>
          <p:cNvPr id="3" name="内容占位符 2"/>
          <p:cNvSpPr>
            <a:spLocks noGrp="1"/>
          </p:cNvSpPr>
          <p:nvPr>
            <p:ph idx="1"/>
          </p:nvPr>
        </p:nvSpPr>
        <p:spPr>
          <a:xfrm>
            <a:off x="142844" y="1000108"/>
            <a:ext cx="8786874" cy="5572164"/>
          </a:xfrm>
        </p:spPr>
        <p:txBody>
          <a:bodyPr>
            <a:normAutofit fontScale="92500" lnSpcReduction="10000"/>
          </a:bodyPr>
          <a:lstStyle/>
          <a:p>
            <a:r>
              <a:rPr lang="zh-CN" altLang="zh-CN" dirty="0" smtClean="0"/>
              <a:t>截断式二进制指数退避算法</a:t>
            </a:r>
            <a:r>
              <a:rPr lang="zh-CN" altLang="en-US" dirty="0" smtClean="0"/>
              <a:t>：</a:t>
            </a:r>
            <a:r>
              <a:rPr lang="en-US" altLang="zh-CN" i="1" dirty="0" smtClean="0"/>
              <a:t>τ</a:t>
            </a:r>
            <a:r>
              <a:rPr lang="en-US" altLang="zh-CN" dirty="0" smtClean="0"/>
              <a:t>=</a:t>
            </a:r>
            <a:r>
              <a:rPr lang="en-US" altLang="zh-CN" i="1" dirty="0" err="1" smtClean="0"/>
              <a:t>r</a:t>
            </a:r>
            <a:r>
              <a:rPr lang="en-US" altLang="zh-CN" dirty="0" err="1" smtClean="0"/>
              <a:t>×</a:t>
            </a:r>
            <a:r>
              <a:rPr lang="en-US" altLang="zh-CN" i="1" dirty="0" err="1" smtClean="0"/>
              <a:t>α</a:t>
            </a:r>
            <a:endParaRPr lang="en-US" altLang="zh-CN" i="1" dirty="0" smtClean="0"/>
          </a:p>
          <a:p>
            <a:pPr lvl="1"/>
            <a:r>
              <a:rPr lang="en-US" altLang="zh-CN" i="1" dirty="0" smtClean="0"/>
              <a:t>r</a:t>
            </a:r>
            <a:r>
              <a:rPr lang="zh-CN" altLang="zh-CN" dirty="0" smtClean="0"/>
              <a:t>在</a:t>
            </a:r>
            <a:r>
              <a:rPr lang="en-US" altLang="zh-CN" dirty="0" smtClean="0"/>
              <a:t>{0, 1, 2, ... , 2</a:t>
            </a:r>
            <a:r>
              <a:rPr lang="en-US" altLang="zh-CN" i="1" baseline="30000" dirty="0" smtClean="0"/>
              <a:t>k</a:t>
            </a:r>
            <a:r>
              <a:rPr lang="en-US" altLang="zh-CN" dirty="0" smtClean="0"/>
              <a:t>-1}</a:t>
            </a:r>
            <a:r>
              <a:rPr lang="zh-CN" altLang="en-US" dirty="0" smtClean="0"/>
              <a:t>中</a:t>
            </a:r>
            <a:r>
              <a:rPr lang="zh-CN" altLang="zh-CN" dirty="0" smtClean="0"/>
              <a:t>随机选</a:t>
            </a:r>
            <a:r>
              <a:rPr lang="zh-CN" altLang="en-US" dirty="0" smtClean="0"/>
              <a:t>取</a:t>
            </a:r>
            <a:endParaRPr lang="en-US" altLang="zh-CN" dirty="0" smtClean="0"/>
          </a:p>
          <a:p>
            <a:pPr lvl="1"/>
            <a:r>
              <a:rPr lang="en-US" altLang="zh-CN" i="1" dirty="0" smtClean="0"/>
              <a:t>k</a:t>
            </a:r>
            <a:r>
              <a:rPr lang="en-US" altLang="zh-CN" dirty="0" smtClean="0"/>
              <a:t>=min(</a:t>
            </a:r>
            <a:r>
              <a:rPr lang="en-US" altLang="zh-CN" i="1" dirty="0" smtClean="0"/>
              <a:t>n</a:t>
            </a:r>
            <a:r>
              <a:rPr lang="en-US" altLang="zh-CN" dirty="0" smtClean="0"/>
              <a:t>, 10)</a:t>
            </a:r>
          </a:p>
          <a:p>
            <a:pPr lvl="1"/>
            <a:r>
              <a:rPr lang="en-US" altLang="zh-CN" i="1" dirty="0" smtClean="0"/>
              <a:t>α</a:t>
            </a:r>
            <a:r>
              <a:rPr lang="zh-CN" altLang="en-US" i="1" dirty="0" smtClean="0"/>
              <a:t>：</a:t>
            </a:r>
            <a:r>
              <a:rPr lang="zh-CN" altLang="zh-CN" dirty="0" smtClean="0"/>
              <a:t>冲突窗口</a:t>
            </a:r>
            <a:endParaRPr lang="en-US" altLang="zh-CN" dirty="0" smtClean="0"/>
          </a:p>
          <a:p>
            <a:pPr>
              <a:spcBef>
                <a:spcPts val="2400"/>
              </a:spcBef>
            </a:pPr>
            <a:r>
              <a:rPr lang="zh-CN" altLang="zh-CN" dirty="0" smtClean="0"/>
              <a:t>重发次数</a:t>
            </a:r>
            <a:r>
              <a:rPr lang="zh-CN" altLang="en-US" dirty="0" smtClean="0"/>
              <a:t>越大</a:t>
            </a:r>
            <a:r>
              <a:rPr lang="zh-CN" altLang="zh-CN" dirty="0" smtClean="0"/>
              <a:t>，后退延迟可选择的范围越大，选择到较长延迟的可能性越大</a:t>
            </a:r>
            <a:endParaRPr lang="en-US" altLang="zh-CN" dirty="0" smtClean="0"/>
          </a:p>
          <a:p>
            <a:pPr lvl="1"/>
            <a:r>
              <a:rPr lang="zh-CN" altLang="zh-CN" dirty="0" smtClean="0"/>
              <a:t>第</a:t>
            </a:r>
            <a:r>
              <a:rPr lang="en-US" altLang="zh-CN" dirty="0" smtClean="0"/>
              <a:t>1</a:t>
            </a:r>
            <a:r>
              <a:rPr lang="zh-CN" altLang="zh-CN" dirty="0" smtClean="0"/>
              <a:t>次冲突后</a:t>
            </a:r>
            <a:r>
              <a:rPr lang="zh-CN" altLang="en-US" dirty="0" smtClean="0"/>
              <a:t>：</a:t>
            </a:r>
            <a:r>
              <a:rPr lang="en-US" altLang="zh-CN" i="1" dirty="0" smtClean="0"/>
              <a:t>n</a:t>
            </a:r>
            <a:r>
              <a:rPr lang="en-US" altLang="zh-CN" dirty="0" smtClean="0"/>
              <a:t>=1</a:t>
            </a:r>
            <a:r>
              <a:rPr lang="zh-CN" altLang="zh-CN" dirty="0" smtClean="0"/>
              <a:t>，</a:t>
            </a:r>
            <a:r>
              <a:rPr lang="en-US" altLang="zh-CN" i="1" dirty="0" smtClean="0"/>
              <a:t>k</a:t>
            </a:r>
            <a:r>
              <a:rPr lang="en-US" altLang="zh-CN" dirty="0" smtClean="0"/>
              <a:t>=min(</a:t>
            </a:r>
            <a:r>
              <a:rPr lang="en-US" altLang="zh-CN" i="1" dirty="0" smtClean="0"/>
              <a:t>n</a:t>
            </a:r>
            <a:r>
              <a:rPr lang="en-US" altLang="zh-CN" dirty="0" smtClean="0"/>
              <a:t>, 10)=1</a:t>
            </a:r>
            <a:r>
              <a:rPr lang="zh-CN" altLang="zh-CN" dirty="0" smtClean="0"/>
              <a:t>，</a:t>
            </a:r>
            <a:r>
              <a:rPr lang="en-US" altLang="zh-CN" i="1" dirty="0" smtClean="0"/>
              <a:t>r</a:t>
            </a:r>
            <a:r>
              <a:rPr lang="zh-CN" altLang="zh-CN" dirty="0" smtClean="0"/>
              <a:t>在</a:t>
            </a:r>
            <a:r>
              <a:rPr lang="en-US" altLang="zh-CN" dirty="0" smtClean="0"/>
              <a:t>{0, 1}</a:t>
            </a:r>
            <a:r>
              <a:rPr lang="zh-CN" altLang="zh-CN" dirty="0" smtClean="0"/>
              <a:t>中选择</a:t>
            </a:r>
            <a:endParaRPr lang="en-US" altLang="zh-CN" dirty="0" smtClean="0"/>
          </a:p>
          <a:p>
            <a:pPr lvl="1"/>
            <a:r>
              <a:rPr lang="zh-CN" altLang="zh-CN" dirty="0" smtClean="0"/>
              <a:t>第</a:t>
            </a:r>
            <a:r>
              <a:rPr lang="en-US" altLang="zh-CN" dirty="0" smtClean="0"/>
              <a:t>2</a:t>
            </a:r>
            <a:r>
              <a:rPr lang="zh-CN" altLang="zh-CN" dirty="0" smtClean="0"/>
              <a:t>次冲突后</a:t>
            </a:r>
            <a:r>
              <a:rPr lang="zh-CN" altLang="en-US" dirty="0" smtClean="0"/>
              <a:t>：</a:t>
            </a:r>
            <a:r>
              <a:rPr lang="en-US" altLang="zh-CN" i="1" dirty="0" smtClean="0"/>
              <a:t>n</a:t>
            </a:r>
            <a:r>
              <a:rPr lang="en-US" altLang="zh-CN" dirty="0" smtClean="0"/>
              <a:t>=2</a:t>
            </a:r>
            <a:r>
              <a:rPr lang="zh-CN" altLang="zh-CN" dirty="0" smtClean="0"/>
              <a:t>，</a:t>
            </a:r>
            <a:r>
              <a:rPr lang="en-US" altLang="zh-CN" i="1" dirty="0" smtClean="0"/>
              <a:t>k</a:t>
            </a:r>
            <a:r>
              <a:rPr lang="en-US" altLang="zh-CN" dirty="0" smtClean="0"/>
              <a:t>=min(</a:t>
            </a:r>
            <a:r>
              <a:rPr lang="en-US" altLang="zh-CN" i="1" dirty="0" smtClean="0"/>
              <a:t>n</a:t>
            </a:r>
            <a:r>
              <a:rPr lang="en-US" altLang="zh-CN" dirty="0" smtClean="0"/>
              <a:t>, 10)=2</a:t>
            </a:r>
            <a:r>
              <a:rPr lang="zh-CN" altLang="zh-CN" dirty="0" smtClean="0"/>
              <a:t>，</a:t>
            </a:r>
            <a:r>
              <a:rPr lang="en-US" altLang="zh-CN" i="1" dirty="0" smtClean="0"/>
              <a:t>r</a:t>
            </a:r>
            <a:r>
              <a:rPr lang="zh-CN" altLang="zh-CN" dirty="0" smtClean="0"/>
              <a:t>在</a:t>
            </a:r>
            <a:r>
              <a:rPr lang="en-US" altLang="zh-CN" dirty="0" smtClean="0"/>
              <a:t>{0, 1, 2, 3}</a:t>
            </a:r>
            <a:r>
              <a:rPr lang="zh-CN" altLang="zh-CN" dirty="0" smtClean="0"/>
              <a:t>中选择</a:t>
            </a:r>
            <a:endParaRPr lang="en-US" altLang="zh-CN" dirty="0" smtClean="0"/>
          </a:p>
          <a:p>
            <a:pPr lvl="1"/>
            <a:r>
              <a:rPr lang="zh-CN" altLang="zh-CN" dirty="0" smtClean="0"/>
              <a:t>第</a:t>
            </a:r>
            <a:r>
              <a:rPr lang="en-US" altLang="zh-CN" dirty="0" smtClean="0"/>
              <a:t>3</a:t>
            </a:r>
            <a:r>
              <a:rPr lang="zh-CN" altLang="zh-CN" dirty="0" smtClean="0"/>
              <a:t>次冲突后</a:t>
            </a:r>
            <a:r>
              <a:rPr lang="zh-CN" altLang="en-US" dirty="0" smtClean="0"/>
              <a:t>：</a:t>
            </a:r>
            <a:r>
              <a:rPr lang="en-US" altLang="zh-CN" i="1" dirty="0" smtClean="0"/>
              <a:t>n</a:t>
            </a:r>
            <a:r>
              <a:rPr lang="en-US" altLang="zh-CN" dirty="0" smtClean="0"/>
              <a:t>=3</a:t>
            </a:r>
            <a:r>
              <a:rPr lang="zh-CN" altLang="zh-CN" dirty="0" smtClean="0"/>
              <a:t>，</a:t>
            </a:r>
            <a:r>
              <a:rPr lang="en-US" altLang="zh-CN" i="1" dirty="0" smtClean="0"/>
              <a:t>k</a:t>
            </a:r>
            <a:r>
              <a:rPr lang="en-US" altLang="zh-CN" dirty="0" smtClean="0"/>
              <a:t>=min(</a:t>
            </a:r>
            <a:r>
              <a:rPr lang="en-US" altLang="zh-CN" i="1" dirty="0" smtClean="0"/>
              <a:t>n</a:t>
            </a:r>
            <a:r>
              <a:rPr lang="en-US" altLang="zh-CN" dirty="0" smtClean="0"/>
              <a:t>, 10)=3</a:t>
            </a:r>
            <a:r>
              <a:rPr lang="zh-CN" altLang="zh-CN" dirty="0" smtClean="0"/>
              <a:t>，</a:t>
            </a:r>
            <a:r>
              <a:rPr lang="en-US" altLang="zh-CN" i="1" dirty="0" smtClean="0"/>
              <a:t>r</a:t>
            </a:r>
            <a:r>
              <a:rPr lang="zh-CN" altLang="zh-CN" dirty="0" smtClean="0"/>
              <a:t>在</a:t>
            </a:r>
            <a:r>
              <a:rPr lang="en-US" altLang="zh-CN" dirty="0" smtClean="0"/>
              <a:t>{0, 1, 2, 3, 4, 5, 6, 7}</a:t>
            </a:r>
            <a:r>
              <a:rPr lang="zh-CN" altLang="zh-CN" dirty="0" smtClean="0"/>
              <a:t>中选择</a:t>
            </a:r>
            <a:endParaRPr lang="en-US" altLang="zh-CN" dirty="0" smtClean="0"/>
          </a:p>
          <a:p>
            <a:pPr lvl="1"/>
            <a:r>
              <a:rPr lang="en-US" altLang="zh-CN" dirty="0" smtClean="0"/>
              <a:t>10</a:t>
            </a:r>
            <a:r>
              <a:rPr lang="zh-CN" altLang="zh-CN" dirty="0" smtClean="0"/>
              <a:t>次冲突后</a:t>
            </a:r>
            <a:r>
              <a:rPr lang="zh-CN" altLang="en-US" dirty="0" smtClean="0"/>
              <a:t>：</a:t>
            </a:r>
            <a:r>
              <a:rPr lang="en-US" altLang="zh-CN" i="1" dirty="0" smtClean="0"/>
              <a:t>k=</a:t>
            </a:r>
            <a:r>
              <a:rPr lang="en-US" altLang="zh-CN" dirty="0" smtClean="0"/>
              <a:t>10</a:t>
            </a:r>
            <a:r>
              <a:rPr lang="zh-CN" altLang="zh-CN" dirty="0" smtClean="0"/>
              <a:t>，后退延迟最大为（</a:t>
            </a:r>
            <a:r>
              <a:rPr lang="en-US" altLang="zh-CN" dirty="0" smtClean="0"/>
              <a:t>2</a:t>
            </a:r>
            <a:r>
              <a:rPr lang="en-US" altLang="zh-CN" baseline="30000" dirty="0" smtClean="0"/>
              <a:t>10</a:t>
            </a:r>
            <a:r>
              <a:rPr lang="en-US" altLang="zh-CN" dirty="0" smtClean="0"/>
              <a:t>-1</a:t>
            </a:r>
            <a:r>
              <a:rPr lang="zh-CN" altLang="zh-CN" dirty="0" smtClean="0"/>
              <a:t>）</a:t>
            </a:r>
            <a:r>
              <a:rPr lang="en-US" altLang="zh-CN" dirty="0" smtClean="0"/>
              <a:t>×</a:t>
            </a:r>
            <a:r>
              <a:rPr lang="en-US" altLang="zh-CN" i="1" dirty="0" smtClean="0"/>
              <a:t>α</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571480"/>
            <a:ext cx="3000396" cy="1154098"/>
          </a:xfrm>
        </p:spPr>
        <p:txBody>
          <a:bodyPr>
            <a:noAutofit/>
          </a:bodyPr>
          <a:lstStyle/>
          <a:p>
            <a:pPr algn="l"/>
            <a:r>
              <a:rPr lang="en-US" altLang="zh-CN" sz="3200" dirty="0" smtClean="0"/>
              <a:t>CSMA/CD</a:t>
            </a:r>
            <a:br>
              <a:rPr lang="en-US" altLang="zh-CN" sz="3200" dirty="0" smtClean="0"/>
            </a:br>
            <a:r>
              <a:rPr lang="en-US" altLang="zh-CN" sz="3200" dirty="0" smtClean="0"/>
              <a:t>     —</a:t>
            </a:r>
            <a:r>
              <a:rPr lang="zh-CN" altLang="en-US" sz="3200" dirty="0" smtClean="0"/>
              <a:t>接收</a:t>
            </a:r>
            <a:r>
              <a:rPr lang="zh-CN" altLang="zh-CN" sz="3200" dirty="0" smtClean="0"/>
              <a:t>流程</a:t>
            </a:r>
            <a:endParaRPr lang="zh-CN" altLang="en-US" sz="3200" dirty="0"/>
          </a:p>
        </p:txBody>
      </p:sp>
      <p:sp>
        <p:nvSpPr>
          <p:cNvPr id="3" name="内容占位符 2"/>
          <p:cNvSpPr>
            <a:spLocks noGrp="1"/>
          </p:cNvSpPr>
          <p:nvPr>
            <p:ph idx="1"/>
          </p:nvPr>
        </p:nvSpPr>
        <p:spPr>
          <a:xfrm>
            <a:off x="357158" y="1857364"/>
            <a:ext cx="3357586" cy="4357718"/>
          </a:xfrm>
        </p:spPr>
        <p:txBody>
          <a:bodyPr>
            <a:normAutofit/>
          </a:bodyPr>
          <a:lstStyle/>
          <a:p>
            <a:pPr>
              <a:spcBef>
                <a:spcPts val="2400"/>
              </a:spcBef>
            </a:pPr>
            <a:r>
              <a:rPr lang="zh-CN" altLang="en-US" dirty="0" smtClean="0"/>
              <a:t>地址匹配</a:t>
            </a:r>
            <a:endParaRPr lang="en-US" altLang="zh-CN" dirty="0" smtClean="0"/>
          </a:p>
          <a:p>
            <a:pPr lvl="1">
              <a:spcBef>
                <a:spcPts val="600"/>
              </a:spcBef>
            </a:pPr>
            <a:r>
              <a:rPr lang="zh-CN" altLang="en-US" dirty="0" smtClean="0"/>
              <a:t>单播地址</a:t>
            </a:r>
            <a:endParaRPr lang="en-US" altLang="zh-CN" dirty="0" smtClean="0"/>
          </a:p>
          <a:p>
            <a:pPr lvl="1">
              <a:spcBef>
                <a:spcPts val="600"/>
              </a:spcBef>
            </a:pPr>
            <a:r>
              <a:rPr lang="zh-CN" altLang="en-US" dirty="0" smtClean="0"/>
              <a:t>广播地址</a:t>
            </a:r>
            <a:endParaRPr lang="en-US" altLang="zh-CN" dirty="0" smtClean="0"/>
          </a:p>
          <a:p>
            <a:pPr lvl="1">
              <a:spcBef>
                <a:spcPts val="600"/>
              </a:spcBef>
            </a:pPr>
            <a:r>
              <a:rPr lang="zh-CN" altLang="en-US" dirty="0" smtClean="0"/>
              <a:t>组播地址</a:t>
            </a:r>
            <a:endParaRPr lang="en-US" altLang="zh-CN" dirty="0" smtClean="0"/>
          </a:p>
          <a:p>
            <a:pPr>
              <a:spcBef>
                <a:spcPts val="2400"/>
              </a:spcBef>
            </a:pPr>
            <a:r>
              <a:rPr lang="zh-CN" altLang="en-US" dirty="0" smtClean="0"/>
              <a:t>抛弃</a:t>
            </a:r>
            <a:endParaRPr lang="en-US" altLang="zh-CN" dirty="0" smtClean="0"/>
          </a:p>
          <a:p>
            <a:pPr lvl="1">
              <a:spcBef>
                <a:spcPts val="600"/>
              </a:spcBef>
            </a:pPr>
            <a:r>
              <a:rPr lang="zh-CN" altLang="en-US" dirty="0" smtClean="0"/>
              <a:t>冲突（信号畸变、短帧）</a:t>
            </a:r>
            <a:endParaRPr lang="en-US" altLang="zh-CN" dirty="0" smtClean="0"/>
          </a:p>
          <a:p>
            <a:pPr lvl="1">
              <a:spcBef>
                <a:spcPts val="600"/>
              </a:spcBef>
            </a:pPr>
            <a:r>
              <a:rPr lang="zh-CN" altLang="en-US" dirty="0" smtClean="0"/>
              <a:t>地址不匹配</a:t>
            </a:r>
            <a:endParaRPr lang="en-US" altLang="zh-CN" dirty="0" smtClean="0"/>
          </a:p>
        </p:txBody>
      </p:sp>
      <p:pic>
        <p:nvPicPr>
          <p:cNvPr id="5122" name="Picture 2"/>
          <p:cNvPicPr>
            <a:picLocks noChangeAspect="1" noChangeArrowheads="1"/>
          </p:cNvPicPr>
          <p:nvPr/>
        </p:nvPicPr>
        <p:blipFill>
          <a:blip r:embed="rId2" cstate="print"/>
          <a:srcRect/>
          <a:stretch>
            <a:fillRect/>
          </a:stretch>
        </p:blipFill>
        <p:spPr bwMode="auto">
          <a:xfrm>
            <a:off x="3866079" y="214314"/>
            <a:ext cx="4992201" cy="65008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C5F3D5"/>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5F3D5"/>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772</TotalTime>
  <Words>1448</Words>
  <Application>Microsoft Office PowerPoint</Application>
  <PresentationFormat>全屏显示(4:3)</PresentationFormat>
  <Paragraphs>203</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龙腾四海</vt:lpstr>
      <vt:lpstr>BMP 图像</vt:lpstr>
      <vt:lpstr>PowerPoint 演示文稿</vt:lpstr>
      <vt:lpstr>第2章 以太网原理与组网技术</vt:lpstr>
      <vt:lpstr>以太网（Ethernet）</vt:lpstr>
      <vt:lpstr>共享式以太网</vt:lpstr>
      <vt:lpstr>以太网帧结构（1）</vt:lpstr>
      <vt:lpstr>以太网帧结构（2）</vt:lpstr>
      <vt:lpstr>CSMA/CD      —发送流程</vt:lpstr>
      <vt:lpstr>冲突后的随机延迟</vt:lpstr>
      <vt:lpstr>CSMA/CD      —接收流程</vt:lpstr>
      <vt:lpstr>冲突窗口与帧最小长度（1）</vt:lpstr>
      <vt:lpstr>冲突窗口与帧最小长度（2）</vt:lpstr>
      <vt:lpstr>冲突窗口与帧最小长度（3）</vt:lpstr>
      <vt:lpstr>以太网传输介质</vt:lpstr>
      <vt:lpstr>同轴电缆</vt:lpstr>
      <vt:lpstr>非屏蔽双绞线</vt:lpstr>
      <vt:lpstr>屏蔽双绞线</vt:lpstr>
      <vt:lpstr>光缆</vt:lpstr>
      <vt:lpstr>以太网的相关标准</vt:lpstr>
      <vt:lpstr>组网所需器件和设备</vt:lpstr>
      <vt:lpstr>10/100Mbps以太网集线器</vt:lpstr>
      <vt:lpstr>10/100Mbps网络接口卡</vt:lpstr>
      <vt:lpstr>10/100M以太网中的非屏蔽双绞线</vt:lpstr>
      <vt:lpstr>RJ-45水晶接头</vt:lpstr>
      <vt:lpstr>直通UTP电缆</vt:lpstr>
      <vt:lpstr>交叉UTP电缆</vt:lpstr>
      <vt:lpstr>组网—单一集线器10M网</vt:lpstr>
      <vt:lpstr>组网—单一集线器100M网</vt:lpstr>
      <vt:lpstr>组网—多集线器级联</vt:lpstr>
      <vt:lpstr>多集线器级联结构—平行式</vt:lpstr>
      <vt:lpstr>多集线器级联结构—树型</vt:lpstr>
      <vt:lpstr>多集线器10M以太网配置规则</vt:lpstr>
      <vt:lpstr>多集线器100M以太网配置规则</vt:lpstr>
      <vt:lpstr>实验：组装简单的以太网</vt:lpstr>
      <vt:lpstr>所需主要工具</vt:lpstr>
      <vt:lpstr>组装主要步骤</vt:lpstr>
      <vt:lpstr>网络连通性测试</vt:lpstr>
      <vt:lpstr>集线器级联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计算机网络技术与应用</dc:title>
  <dc:creator>Johnny</dc:creator>
  <cp:lastModifiedBy>Apple</cp:lastModifiedBy>
  <cp:revision>86</cp:revision>
  <dcterms:created xsi:type="dcterms:W3CDTF">2010-07-03T00:30:44Z</dcterms:created>
  <dcterms:modified xsi:type="dcterms:W3CDTF">2016-10-28T12:06:02Z</dcterms:modified>
</cp:coreProperties>
</file>