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6"/>
  </p:notesMasterIdLst>
  <p:sldIdLst>
    <p:sldId id="322" r:id="rId2"/>
    <p:sldId id="286" r:id="rId3"/>
    <p:sldId id="287" r:id="rId4"/>
    <p:sldId id="288" r:id="rId5"/>
    <p:sldId id="293" r:id="rId6"/>
    <p:sldId id="291" r:id="rId7"/>
    <p:sldId id="290" r:id="rId8"/>
    <p:sldId id="292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723" y="-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A5A85-A22A-4441-91FE-45CE988D6B3A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3D25E-2DB3-4E4F-8E2C-9C7FFD2295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13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700213"/>
            <a:ext cx="7772400" cy="2120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3973513"/>
            <a:ext cx="7772400" cy="21224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152400" y="6400800"/>
            <a:ext cx="3505200" cy="3048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700213"/>
            <a:ext cx="3810000" cy="439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3810000" cy="439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152400" y="6400800"/>
            <a:ext cx="3505200" cy="3048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5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6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29188" y="0"/>
            <a:ext cx="4143375" cy="6858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张建忠</a:t>
            </a: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徐敬东  编著</a:t>
            </a:r>
            <a:endParaRPr lang="en-US" altLang="zh-CN" sz="3200" b="1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清华大学出版社  出版</a:t>
            </a:r>
            <a:endParaRPr lang="en-US" altLang="zh-CN" sz="3200" b="1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ISBN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：</a:t>
            </a: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9787302436959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zh-CN" alt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2" y="188640"/>
            <a:ext cx="4620782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4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zh-CN" altLang="zh-CN" dirty="0" smtClean="0"/>
              <a:t>通信过滤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126055"/>
          </a:xfrm>
        </p:spPr>
        <p:txBody>
          <a:bodyPr/>
          <a:lstStyle/>
          <a:p>
            <a:r>
              <a:rPr lang="zh-CN" altLang="en-US" dirty="0" smtClean="0"/>
              <a:t>通信过滤：交换机</a:t>
            </a:r>
            <a:r>
              <a:rPr lang="zh-CN" altLang="zh-CN" dirty="0" smtClean="0"/>
              <a:t>基于帧的目的地址做出是否转发或转发到何处的决定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141" y="2571744"/>
            <a:ext cx="8822015" cy="220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下弧形箭头 4"/>
          <p:cNvSpPr/>
          <p:nvPr/>
        </p:nvSpPr>
        <p:spPr>
          <a:xfrm>
            <a:off x="285720" y="4786322"/>
            <a:ext cx="4000528" cy="785818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下弧形箭头 5"/>
          <p:cNvSpPr/>
          <p:nvPr/>
        </p:nvSpPr>
        <p:spPr>
          <a:xfrm>
            <a:off x="285720" y="4786322"/>
            <a:ext cx="1571636" cy="500066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下弧形箭头 6"/>
          <p:cNvSpPr/>
          <p:nvPr/>
        </p:nvSpPr>
        <p:spPr>
          <a:xfrm>
            <a:off x="285720" y="4786322"/>
            <a:ext cx="4572032" cy="785818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786446" y="4143380"/>
            <a:ext cx="3214710" cy="285752"/>
          </a:xfrm>
          <a:prstGeom prst="roundRect">
            <a:avLst/>
          </a:prstGeom>
          <a:solidFill>
            <a:srgbClr val="C0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乘号 8"/>
          <p:cNvSpPr/>
          <p:nvPr/>
        </p:nvSpPr>
        <p:spPr>
          <a:xfrm>
            <a:off x="4714876" y="2214554"/>
            <a:ext cx="5214974" cy="2928958"/>
          </a:xfrm>
          <a:prstGeom prst="mathMultiply">
            <a:avLst/>
          </a:prstGeom>
          <a:solidFill>
            <a:srgbClr val="C0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3164E-6 L -0.00139 -0.0723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5" grpId="2" animBg="1"/>
      <p:bldP spid="6" grpId="0" animBg="1"/>
      <p:bldP spid="6" grpId="1" animBg="1"/>
      <p:bldP spid="7" grpId="0" animBg="1"/>
      <p:bldP spid="8" grpId="0" animBg="1"/>
      <p:bldP spid="8" grpId="1" animBg="1"/>
      <p:bldP spid="8" grpId="2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/>
          <a:lstStyle/>
          <a:p>
            <a:r>
              <a:rPr lang="zh-CN" altLang="zh-CN" dirty="0" smtClean="0"/>
              <a:t>生成树协议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643050"/>
            <a:ext cx="8858312" cy="492922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集线器级联</a:t>
            </a:r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不能出现环路</a:t>
            </a:r>
            <a:endParaRPr lang="en-US" altLang="zh-CN" dirty="0" smtClean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300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交换机级联：可以出现环路</a:t>
            </a:r>
            <a:endParaRPr lang="en-US" altLang="zh-CN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zh-CN" dirty="0" smtClean="0"/>
              <a:t>生成树协议（</a:t>
            </a:r>
            <a:r>
              <a:rPr lang="en-US" altLang="zh-CN" dirty="0" smtClean="0"/>
              <a:t>Spanning Tree Protocol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zh-CN" dirty="0" smtClean="0"/>
              <a:t>逻辑上形成一种树型</a:t>
            </a:r>
            <a:r>
              <a:rPr lang="zh-CN" altLang="en-US" dirty="0" smtClean="0"/>
              <a:t>级联结构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zh-CN" dirty="0" smtClean="0"/>
              <a:t>生成树协议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214422"/>
            <a:ext cx="765420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527" y="1714488"/>
            <a:ext cx="8464315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zh-CN" altLang="zh-CN" dirty="0" smtClean="0"/>
              <a:t>虚拟局域网（</a:t>
            </a:r>
            <a:r>
              <a:rPr lang="en-US" altLang="zh-CN" dirty="0" smtClean="0"/>
              <a:t>VLAN</a:t>
            </a:r>
            <a:r>
              <a:rPr lang="zh-CN" altLang="zh-CN" dirty="0" smtClean="0"/>
              <a:t>，</a:t>
            </a:r>
            <a:r>
              <a:rPr lang="en-US" altLang="zh-CN" dirty="0" smtClean="0"/>
              <a:t>virtual LAN</a:t>
            </a:r>
            <a:r>
              <a:rPr lang="zh-CN" altLang="zh-CN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42928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 smtClean="0"/>
              <a:t>虚拟局域网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zh-CN" dirty="0" smtClean="0"/>
              <a:t>将局域网上的用户或结点划分成若干个“逻辑工作组”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zh-CN" dirty="0" smtClean="0"/>
              <a:t>逻辑组的用户或结点可以根据功能、部门、应用等因素划分而无须考虑它们所处的物理位置</a:t>
            </a:r>
            <a:endParaRPr lang="en-US" altLang="zh-CN" dirty="0" smtClean="0"/>
          </a:p>
          <a:p>
            <a:pPr>
              <a:spcBef>
                <a:spcPts val="2400"/>
              </a:spcBef>
            </a:pPr>
            <a:r>
              <a:rPr lang="en-US" altLang="zh-CN" dirty="0" smtClean="0"/>
              <a:t>VLAN</a:t>
            </a:r>
            <a:r>
              <a:rPr lang="zh-CN" altLang="zh-CN" dirty="0" smtClean="0"/>
              <a:t>的核心设备</a:t>
            </a:r>
            <a:r>
              <a:rPr lang="zh-CN" altLang="en-US" dirty="0" smtClean="0"/>
              <a:t>：</a:t>
            </a:r>
            <a:r>
              <a:rPr lang="zh-CN" altLang="zh-CN" dirty="0" smtClean="0"/>
              <a:t>交换机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zh-CN" dirty="0" smtClean="0"/>
              <a:t>交换机的端口可以分配给一个</a:t>
            </a:r>
            <a:r>
              <a:rPr lang="en-US" altLang="zh-CN" dirty="0" smtClean="0"/>
              <a:t>VLAN</a:t>
            </a:r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分配给</a:t>
            </a:r>
            <a:r>
              <a:rPr lang="zh-CN" altLang="zh-CN" dirty="0" smtClean="0"/>
              <a:t>一个</a:t>
            </a:r>
            <a:r>
              <a:rPr lang="en-US" altLang="zh-CN" dirty="0" smtClean="0"/>
              <a:t>VLAN</a:t>
            </a:r>
            <a:r>
              <a:rPr lang="zh-CN" altLang="zh-CN" dirty="0" smtClean="0"/>
              <a:t>的端口共享广播域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zh-CN" dirty="0" smtClean="0"/>
              <a:t>分配给不同</a:t>
            </a:r>
            <a:r>
              <a:rPr lang="en-US" altLang="zh-CN" dirty="0" smtClean="0"/>
              <a:t>VLAN</a:t>
            </a:r>
            <a:r>
              <a:rPr lang="zh-CN" altLang="zh-CN" dirty="0" smtClean="0"/>
              <a:t>的端口不共享广播域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zh-CN" altLang="zh-CN" dirty="0" smtClean="0"/>
              <a:t>共享式以太网与</a:t>
            </a:r>
            <a:r>
              <a:rPr lang="en-US" altLang="zh-CN" dirty="0" smtClean="0"/>
              <a:t>VLAN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3217" y="1071546"/>
            <a:ext cx="4411923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3233" y="1000108"/>
            <a:ext cx="4096485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99537E-7 L -0.23716 0.005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altLang="zh-CN" dirty="0" smtClean="0"/>
              <a:t>VLAN</a:t>
            </a:r>
            <a:r>
              <a:rPr lang="zh-CN" altLang="zh-CN" dirty="0" smtClean="0"/>
              <a:t>划分方法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643998" cy="514353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CN" altLang="zh-CN" sz="3600" dirty="0" smtClean="0"/>
              <a:t>静态</a:t>
            </a:r>
            <a:r>
              <a:rPr lang="en-US" altLang="zh-CN" sz="3600" dirty="0" smtClean="0"/>
              <a:t>VLAN</a:t>
            </a:r>
            <a:r>
              <a:rPr lang="zh-CN" altLang="zh-CN" sz="3600" dirty="0" smtClean="0"/>
              <a:t>划分法</a:t>
            </a:r>
            <a:endParaRPr lang="en-US" altLang="zh-CN" sz="3600" dirty="0" smtClean="0"/>
          </a:p>
          <a:p>
            <a:pPr>
              <a:spcBef>
                <a:spcPts val="2400"/>
              </a:spcBef>
            </a:pPr>
            <a:r>
              <a:rPr lang="zh-CN" altLang="zh-CN" sz="3600" dirty="0" smtClean="0"/>
              <a:t>动态</a:t>
            </a:r>
            <a:r>
              <a:rPr lang="en-US" altLang="zh-CN" sz="3600" dirty="0" smtClean="0"/>
              <a:t>VLAN</a:t>
            </a:r>
            <a:r>
              <a:rPr lang="zh-CN" altLang="zh-CN" sz="3600" dirty="0" smtClean="0"/>
              <a:t>划分法</a:t>
            </a:r>
            <a:endParaRPr lang="en-US" altLang="zh-CN" sz="3600" dirty="0" smtClean="0"/>
          </a:p>
          <a:p>
            <a:pPr lvl="1">
              <a:spcBef>
                <a:spcPts val="1200"/>
              </a:spcBef>
            </a:pPr>
            <a:r>
              <a:rPr lang="zh-CN" altLang="zh-CN" sz="3200" dirty="0" smtClean="0"/>
              <a:t>基于</a:t>
            </a:r>
            <a:r>
              <a:rPr lang="en-US" altLang="zh-CN" sz="3200" dirty="0" smtClean="0"/>
              <a:t>MAC</a:t>
            </a:r>
            <a:r>
              <a:rPr lang="zh-CN" altLang="zh-CN" sz="3200" dirty="0" smtClean="0"/>
              <a:t>地址</a:t>
            </a:r>
            <a:endParaRPr lang="en-US" altLang="zh-CN" sz="3200" dirty="0" smtClean="0"/>
          </a:p>
          <a:p>
            <a:pPr lvl="1">
              <a:spcBef>
                <a:spcPts val="1200"/>
              </a:spcBef>
            </a:pPr>
            <a:r>
              <a:rPr lang="zh-CN" altLang="zh-CN" sz="3200" dirty="0" smtClean="0"/>
              <a:t>基于互联层协议</a:t>
            </a:r>
            <a:endParaRPr lang="en-US" altLang="zh-CN" sz="3200" dirty="0" smtClean="0"/>
          </a:p>
          <a:p>
            <a:pPr lvl="1">
              <a:spcBef>
                <a:spcPts val="1200"/>
              </a:spcBef>
            </a:pPr>
            <a:r>
              <a:rPr lang="zh-CN" altLang="zh-CN" sz="3200" dirty="0" smtClean="0"/>
              <a:t>基于</a:t>
            </a:r>
            <a:r>
              <a:rPr lang="en-US" altLang="zh-CN" sz="3200" dirty="0" smtClean="0"/>
              <a:t>IP</a:t>
            </a:r>
            <a:r>
              <a:rPr lang="zh-CN" altLang="zh-CN" sz="3200" dirty="0" smtClean="0"/>
              <a:t>组播</a:t>
            </a:r>
            <a:endParaRPr lang="en-US" altLang="zh-CN" sz="3200" dirty="0" smtClean="0"/>
          </a:p>
          <a:p>
            <a:pPr lvl="1">
              <a:spcBef>
                <a:spcPts val="1200"/>
              </a:spcBef>
            </a:pPr>
            <a:r>
              <a:rPr lang="zh-CN" altLang="zh-CN" sz="3200" dirty="0" smtClean="0"/>
              <a:t>基于策略</a:t>
            </a:r>
            <a:endParaRPr lang="en-US" altLang="zh-CN" sz="3200" dirty="0" smtClean="0"/>
          </a:p>
          <a:p>
            <a:pPr lvl="1">
              <a:spcBef>
                <a:spcPts val="1200"/>
              </a:spcBef>
            </a:pPr>
            <a:r>
              <a:rPr lang="en-US" altLang="zh-CN" sz="3200" dirty="0" smtClean="0"/>
              <a:t>……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基于端口的静态</a:t>
            </a:r>
            <a:r>
              <a:rPr lang="en-US" altLang="zh-CN" dirty="0" smtClean="0"/>
              <a:t>VLAN</a:t>
            </a:r>
            <a:r>
              <a:rPr lang="zh-CN" altLang="zh-CN" dirty="0" smtClean="0"/>
              <a:t>划分方法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214422"/>
            <a:ext cx="8858280" cy="53578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zh-CN" altLang="zh-CN" dirty="0" smtClean="0"/>
              <a:t>管理员</a:t>
            </a:r>
            <a:r>
              <a:rPr lang="zh-CN" altLang="zh-CN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静态地</a:t>
            </a:r>
            <a:r>
              <a:rPr lang="zh-CN" altLang="zh-CN" dirty="0" smtClean="0"/>
              <a:t>将端口</a:t>
            </a:r>
            <a:r>
              <a:rPr lang="zh-CN" altLang="en-US" dirty="0" smtClean="0"/>
              <a:t>分配</a:t>
            </a:r>
            <a:r>
              <a:rPr lang="zh-CN" altLang="zh-CN" dirty="0" smtClean="0"/>
              <a:t>给某个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从而把终端系统划分为不同的部分，实现不同逻辑组之间的相互隔离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/>
              <a:t>端口之间的关系需要管理员设定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zh-CN" dirty="0" smtClean="0"/>
              <a:t>最实用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最常用的</a:t>
            </a:r>
            <a:r>
              <a:rPr lang="en-US" altLang="zh-CN" dirty="0" smtClean="0"/>
              <a:t>VLAN</a:t>
            </a:r>
            <a:r>
              <a:rPr lang="zh-CN" altLang="zh-CN" dirty="0" smtClean="0"/>
              <a:t>划分方法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/>
              <a:t>特点：</a:t>
            </a:r>
            <a:r>
              <a:rPr lang="zh-CN" altLang="zh-CN" dirty="0" smtClean="0"/>
              <a:t>配置简单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可以直接监控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安全性</a:t>
            </a:r>
            <a:r>
              <a:rPr lang="zh-CN" altLang="en-US" dirty="0" smtClean="0"/>
              <a:t>好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/>
              <a:t>适用环境：终端</a:t>
            </a:r>
            <a:r>
              <a:rPr lang="zh-CN" altLang="zh-CN" dirty="0" smtClean="0"/>
              <a:t>设备位置</a:t>
            </a:r>
            <a:r>
              <a:rPr lang="zh-CN" altLang="en-US" dirty="0" smtClean="0"/>
              <a:t>和逻辑分组</a:t>
            </a:r>
            <a:r>
              <a:rPr lang="zh-CN" altLang="zh-CN" dirty="0" smtClean="0"/>
              <a:t>相对稳定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928694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基于端口的静态</a:t>
            </a:r>
            <a:r>
              <a:rPr lang="en-US" altLang="zh-CN" dirty="0" smtClean="0"/>
              <a:t>VLAN</a:t>
            </a:r>
            <a:r>
              <a:rPr lang="zh-CN" altLang="zh-CN" dirty="0" smtClean="0"/>
              <a:t>划分方法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714488"/>
            <a:ext cx="8831431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8" y="2285992"/>
            <a:ext cx="905758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zh-CN" dirty="0" smtClean="0"/>
              <a:t>基于</a:t>
            </a:r>
            <a:r>
              <a:rPr lang="en-US" altLang="zh-CN" dirty="0" smtClean="0"/>
              <a:t>MAC</a:t>
            </a:r>
            <a:r>
              <a:rPr lang="zh-CN" altLang="zh-CN" dirty="0" smtClean="0"/>
              <a:t>地址的</a:t>
            </a:r>
            <a:r>
              <a:rPr lang="en-US" altLang="zh-CN" dirty="0" smtClean="0"/>
              <a:t>VLAN</a:t>
            </a:r>
            <a:r>
              <a:rPr lang="zh-CN" altLang="zh-CN" dirty="0" smtClean="0"/>
              <a:t>划分方法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8"/>
            <a:ext cx="8858312" cy="5126055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通过</a:t>
            </a:r>
            <a:r>
              <a:rPr lang="en-US" altLang="zh-CN" dirty="0" smtClean="0"/>
              <a:t>MAC</a:t>
            </a:r>
            <a:r>
              <a:rPr lang="zh-CN" altLang="zh-CN" dirty="0" smtClean="0"/>
              <a:t>地址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成员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zh-CN" altLang="en-US" dirty="0" smtClean="0"/>
              <a:t>特点：</a:t>
            </a:r>
            <a:r>
              <a:rPr lang="zh-CN" altLang="zh-CN" dirty="0" smtClean="0"/>
              <a:t>初始配置工作量大</a:t>
            </a:r>
            <a:r>
              <a:rPr lang="zh-CN" altLang="en-US" dirty="0" smtClean="0"/>
              <a:t>；</a:t>
            </a:r>
            <a:r>
              <a:rPr lang="zh-CN" altLang="zh-CN" dirty="0" smtClean="0"/>
              <a:t>更换网卡后需要</a:t>
            </a:r>
            <a:r>
              <a:rPr lang="zh-CN" altLang="en-US" dirty="0" smtClean="0"/>
              <a:t>重新</a:t>
            </a:r>
            <a:r>
              <a:rPr lang="zh-CN" altLang="zh-CN" dirty="0" smtClean="0"/>
              <a:t>配置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15" y="3071810"/>
            <a:ext cx="8714141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zh-CN" altLang="zh-CN" dirty="0" smtClean="0"/>
              <a:t>基于互联层的</a:t>
            </a:r>
            <a:r>
              <a:rPr lang="en-US" altLang="zh-CN" dirty="0" smtClean="0"/>
              <a:t>VLAN</a:t>
            </a:r>
            <a:r>
              <a:rPr lang="zh-CN" altLang="zh-CN" dirty="0" smtClean="0"/>
              <a:t>划分方法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054617"/>
          </a:xfrm>
        </p:spPr>
        <p:txBody>
          <a:bodyPr/>
          <a:lstStyle/>
          <a:p>
            <a:r>
              <a:rPr lang="zh-CN" altLang="zh-CN" dirty="0" smtClean="0"/>
              <a:t>根据互联层协议、地址等定义</a:t>
            </a:r>
            <a:r>
              <a:rPr lang="en-US" altLang="zh-CN" dirty="0" smtClean="0"/>
              <a:t> VLAN</a:t>
            </a:r>
            <a:r>
              <a:rPr lang="zh-CN" altLang="en-US" dirty="0" smtClean="0"/>
              <a:t>成员</a:t>
            </a:r>
            <a:endParaRPr lang="zh-CN" altLang="zh-CN" dirty="0" smtClean="0"/>
          </a:p>
          <a:p>
            <a:r>
              <a:rPr lang="zh-CN" altLang="en-US" dirty="0" smtClean="0"/>
              <a:t>特点：需要</a:t>
            </a:r>
            <a:r>
              <a:rPr lang="zh-CN" altLang="zh-CN" dirty="0" smtClean="0"/>
              <a:t>读取和分析高层协议信息，交换和转发速率会受一定影响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071810"/>
            <a:ext cx="8727703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8101042" cy="1470025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交换与虚拟局域网</a:t>
            </a:r>
            <a:endParaRPr lang="zh-CN" altLang="en-US" dirty="0">
              <a:solidFill>
                <a:srgbClr val="00206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zh-CN" sz="2400" dirty="0" smtClean="0">
              <a:solidFill>
                <a:srgbClr val="002060"/>
              </a:solidFill>
            </a:endParaRPr>
          </a:p>
          <a:p>
            <a:endParaRPr lang="en-US" altLang="zh-CN" sz="2400" dirty="0" smtClean="0">
              <a:solidFill>
                <a:srgbClr val="002060"/>
              </a:solidFill>
            </a:endParaRPr>
          </a:p>
          <a:p>
            <a:r>
              <a:rPr lang="zh-CN" altLang="en-US" sz="2400" dirty="0" smtClean="0">
                <a:solidFill>
                  <a:srgbClr val="002060"/>
                </a:solidFill>
              </a:rPr>
              <a:t>张建忠  徐敬东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r>
              <a:rPr lang="zh-CN" altLang="en-US" sz="2400" dirty="0" smtClean="0">
                <a:solidFill>
                  <a:srgbClr val="002060"/>
                </a:solidFill>
              </a:rPr>
              <a:t>南开大学计算机科学与技术系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endParaRPr lang="zh-CN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796908"/>
          </a:xfrm>
        </p:spPr>
        <p:txBody>
          <a:bodyPr/>
          <a:lstStyle/>
          <a:p>
            <a:r>
              <a:rPr lang="en-US" altLang="zh-CN" dirty="0" smtClean="0"/>
              <a:t>VLAN</a:t>
            </a:r>
            <a:r>
              <a:rPr lang="zh-CN" altLang="zh-CN" dirty="0" smtClean="0"/>
              <a:t>与</a:t>
            </a:r>
            <a:r>
              <a:rPr lang="en-US" altLang="zh-CN" dirty="0" smtClean="0"/>
              <a:t>802.1Q</a:t>
            </a:r>
            <a:r>
              <a:rPr lang="zh-CN" altLang="zh-CN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736"/>
            <a:ext cx="8715436" cy="4697427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altLang="zh-CN" dirty="0" smtClean="0"/>
              <a:t>802.1Q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IEEE</a:t>
            </a:r>
            <a:r>
              <a:rPr lang="zh-CN" altLang="zh-CN" dirty="0" smtClean="0"/>
              <a:t>委员会</a:t>
            </a:r>
            <a:r>
              <a:rPr lang="en-US" altLang="zh-CN" dirty="0" smtClean="0"/>
              <a:t>1999</a:t>
            </a:r>
            <a:r>
              <a:rPr lang="zh-CN" altLang="zh-CN" dirty="0" smtClean="0"/>
              <a:t>年</a:t>
            </a:r>
            <a:r>
              <a:rPr lang="en-US" altLang="zh-CN" dirty="0" smtClean="0"/>
              <a:t>6</a:t>
            </a:r>
            <a:r>
              <a:rPr lang="zh-CN" altLang="zh-CN" dirty="0" smtClean="0"/>
              <a:t>月正式颁布实施</a:t>
            </a:r>
            <a:endParaRPr lang="en-US" altLang="zh-CN" dirty="0" smtClean="0"/>
          </a:p>
          <a:p>
            <a:pPr>
              <a:spcBef>
                <a:spcPts val="2400"/>
              </a:spcBef>
            </a:pPr>
            <a:r>
              <a:rPr lang="zh-CN" altLang="en-US" dirty="0" smtClean="0"/>
              <a:t>用途：用于</a:t>
            </a:r>
            <a:r>
              <a:rPr lang="zh-CN" altLang="zh-CN" dirty="0" smtClean="0"/>
              <a:t>交换机和交换机之间、交换机和路由器之间、交换机和服务器之间传递</a:t>
            </a:r>
            <a:r>
              <a:rPr lang="en-US" altLang="zh-CN" dirty="0" smtClean="0"/>
              <a:t>VLAN</a:t>
            </a:r>
            <a:r>
              <a:rPr lang="zh-CN" altLang="zh-CN" dirty="0" smtClean="0"/>
              <a:t>信息和</a:t>
            </a:r>
            <a:r>
              <a:rPr lang="en-US" altLang="zh-CN" dirty="0" smtClean="0"/>
              <a:t>VLAN</a:t>
            </a:r>
            <a:r>
              <a:rPr lang="zh-CN" altLang="zh-CN" dirty="0" smtClean="0"/>
              <a:t>数据流</a:t>
            </a:r>
            <a:endParaRPr lang="en-US" altLang="zh-CN" dirty="0" smtClean="0"/>
          </a:p>
          <a:p>
            <a:pPr>
              <a:spcBef>
                <a:spcPts val="2400"/>
              </a:spcBef>
            </a:pPr>
            <a:r>
              <a:rPr lang="en-US" altLang="zh-CN" dirty="0" smtClean="0"/>
              <a:t>802.1Q</a:t>
            </a:r>
            <a:r>
              <a:rPr lang="zh-CN" altLang="en-US" dirty="0" smtClean="0"/>
              <a:t>是</a:t>
            </a:r>
            <a:r>
              <a:rPr lang="zh-CN" altLang="zh-CN" dirty="0" smtClean="0"/>
              <a:t>与</a:t>
            </a:r>
            <a:r>
              <a:rPr lang="en-US" altLang="zh-CN" dirty="0" smtClean="0"/>
              <a:t>VLAN</a:t>
            </a:r>
            <a:r>
              <a:rPr lang="zh-CN" altLang="zh-CN" dirty="0" smtClean="0"/>
              <a:t>相关的最重要的标准之一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为什么需要</a:t>
            </a:r>
            <a:r>
              <a:rPr lang="en-US" altLang="zh-CN" dirty="0" smtClean="0"/>
              <a:t>802.1Q 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785926"/>
            <a:ext cx="887535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802.1Q</a:t>
            </a:r>
            <a:r>
              <a:rPr lang="zh-CN" altLang="en-US" dirty="0" smtClean="0"/>
              <a:t>帧格式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9"/>
            <a:ext cx="8858312" cy="3143272"/>
          </a:xfrm>
        </p:spPr>
        <p:txBody>
          <a:bodyPr>
            <a:normAutofit/>
          </a:bodyPr>
          <a:lstStyle/>
          <a:p>
            <a:pPr lvl="0"/>
            <a:r>
              <a:rPr lang="zh-CN" altLang="zh-CN" sz="2800" dirty="0" smtClean="0"/>
              <a:t>标记协议标识符</a:t>
            </a:r>
            <a:r>
              <a:rPr lang="en-US" altLang="zh-CN" sz="2800" dirty="0" smtClean="0"/>
              <a:t>TPID</a:t>
            </a:r>
            <a:r>
              <a:rPr lang="zh-CN" altLang="en-US" sz="2800" dirty="0" smtClean="0"/>
              <a:t>：</a:t>
            </a:r>
            <a:r>
              <a:rPr lang="zh-CN" altLang="zh-CN" sz="2800" dirty="0" smtClean="0"/>
              <a:t>指示所采用协议的协议类型，取值为</a:t>
            </a:r>
            <a:r>
              <a:rPr lang="en-US" altLang="zh-CN" sz="2800" dirty="0" smtClean="0"/>
              <a:t>8100H</a:t>
            </a:r>
            <a:endParaRPr lang="zh-CN" altLang="zh-CN" sz="2800" dirty="0" smtClean="0"/>
          </a:p>
          <a:p>
            <a:pPr>
              <a:spcBef>
                <a:spcPts val="1200"/>
              </a:spcBef>
            </a:pPr>
            <a:r>
              <a:rPr lang="zh-CN" altLang="zh-CN" sz="2800" dirty="0" smtClean="0"/>
              <a:t>标记控制信息</a:t>
            </a:r>
            <a:r>
              <a:rPr lang="en-US" altLang="zh-CN" sz="2800" dirty="0" smtClean="0"/>
              <a:t>TCI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>
              <a:spcBef>
                <a:spcPts val="0"/>
              </a:spcBef>
            </a:pPr>
            <a:r>
              <a:rPr lang="zh-CN" altLang="zh-CN" sz="2400" dirty="0" smtClean="0"/>
              <a:t>用户优先级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3</a:t>
            </a:r>
            <a:r>
              <a:rPr lang="zh-CN" altLang="zh-CN" sz="2400" dirty="0" smtClean="0"/>
              <a:t>个比特，</a:t>
            </a:r>
            <a:r>
              <a:rPr lang="en-US" altLang="zh-CN" sz="2400" dirty="0" smtClean="0"/>
              <a:t>8</a:t>
            </a:r>
            <a:r>
              <a:rPr lang="zh-CN" altLang="zh-CN" sz="2400" dirty="0" smtClean="0"/>
              <a:t>级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zh-CN" sz="2400" dirty="0" smtClean="0"/>
              <a:t>规范格式指示符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1</a:t>
            </a:r>
            <a:r>
              <a:rPr lang="zh-CN" altLang="zh-CN" sz="2400" dirty="0" smtClean="0"/>
              <a:t>个比特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表明该帧是否符合以太网规范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=0</a:t>
            </a:r>
            <a:r>
              <a:rPr lang="zh-CN" altLang="en-US" sz="2400" dirty="0" smtClean="0"/>
              <a:t>：符合以太网规范）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VLAN</a:t>
            </a:r>
            <a:r>
              <a:rPr lang="zh-CN" altLang="zh-CN" sz="2400" dirty="0" smtClean="0"/>
              <a:t>标识符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12</a:t>
            </a:r>
            <a:r>
              <a:rPr lang="zh-CN" altLang="zh-CN" sz="2400" dirty="0" smtClean="0"/>
              <a:t>比特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1~4094</a:t>
            </a:r>
            <a:r>
              <a:rPr lang="zh-CN" altLang="en-US" sz="2400" dirty="0" smtClean="0"/>
              <a:t>）</a:t>
            </a:r>
            <a:r>
              <a:rPr lang="zh-CN" altLang="zh-CN" sz="2400" dirty="0" smtClean="0"/>
              <a:t>，标识所属的</a:t>
            </a:r>
            <a:r>
              <a:rPr lang="en-US" altLang="zh-CN" sz="2400" dirty="0" smtClean="0"/>
              <a:t>VLAN</a:t>
            </a:r>
            <a:r>
              <a:rPr lang="zh-CN" altLang="zh-CN" sz="2400" dirty="0" smtClean="0"/>
              <a:t>号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4286256"/>
            <a:ext cx="78105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802.1Q</a:t>
            </a:r>
            <a:r>
              <a:rPr lang="zh-CN" altLang="zh-CN" dirty="0" smtClean="0"/>
              <a:t>交换机的数据帧处理过程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52" y="1714488"/>
            <a:ext cx="882590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VLAN</a:t>
            </a:r>
            <a:r>
              <a:rPr lang="zh-CN" altLang="en-US"/>
              <a:t>的优点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538662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zh-CN" altLang="en-US"/>
              <a:t>减少网络管理开销</a:t>
            </a:r>
          </a:p>
          <a:p>
            <a:pPr>
              <a:lnSpc>
                <a:spcPct val="180000"/>
              </a:lnSpc>
            </a:pPr>
            <a:r>
              <a:rPr lang="zh-CN" altLang="en-US"/>
              <a:t>控制广播活动</a:t>
            </a:r>
          </a:p>
          <a:p>
            <a:pPr>
              <a:lnSpc>
                <a:spcPct val="180000"/>
              </a:lnSpc>
            </a:pPr>
            <a:r>
              <a:rPr lang="zh-CN" altLang="en-US"/>
              <a:t>提供较好的网络安全性</a:t>
            </a:r>
          </a:p>
          <a:p>
            <a:pPr>
              <a:lnSpc>
                <a:spcPct val="180000"/>
              </a:lnSpc>
            </a:pPr>
            <a:r>
              <a:rPr lang="zh-CN" altLang="en-US"/>
              <a:t>利用现有的集线器以节省开支</a:t>
            </a:r>
          </a:p>
        </p:txBody>
      </p:sp>
      <p:pic>
        <p:nvPicPr>
          <p:cNvPr id="140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550" y="3667125"/>
            <a:ext cx="7886700" cy="2209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402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1557338"/>
            <a:ext cx="7488238" cy="3008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交换式以太网组网</a:t>
            </a:r>
          </a:p>
        </p:txBody>
      </p:sp>
      <p:pic>
        <p:nvPicPr>
          <p:cNvPr id="167940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8313" y="2349500"/>
            <a:ext cx="3168650" cy="2614613"/>
          </a:xfrm>
          <a:noFill/>
          <a:ln/>
        </p:spPr>
      </p:pic>
      <p:pic>
        <p:nvPicPr>
          <p:cNvPr id="167942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52863" y="2298700"/>
            <a:ext cx="4751387" cy="278606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Cisco2924</a:t>
            </a:r>
            <a:r>
              <a:rPr lang="zh-CN" altLang="en-US" sz="4000"/>
              <a:t>组成的交换式以太网</a:t>
            </a:r>
          </a:p>
        </p:txBody>
      </p:sp>
      <p:pic>
        <p:nvPicPr>
          <p:cNvPr id="17101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28713" y="2582863"/>
            <a:ext cx="6884987" cy="26289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47738"/>
          </a:xfrm>
        </p:spPr>
        <p:txBody>
          <a:bodyPr/>
          <a:lstStyle/>
          <a:p>
            <a:r>
              <a:rPr lang="zh-CN" altLang="en-US"/>
              <a:t>以太网交换机的配置方式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538662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zh-CN" altLang="en-US"/>
              <a:t>终端控制台</a:t>
            </a:r>
          </a:p>
          <a:p>
            <a:pPr>
              <a:lnSpc>
                <a:spcPct val="180000"/>
              </a:lnSpc>
            </a:pPr>
            <a:r>
              <a:rPr lang="en-US" altLang="zh-CN"/>
              <a:t>Telnet</a:t>
            </a:r>
            <a:r>
              <a:rPr lang="zh-CN" altLang="en-US"/>
              <a:t>软件</a:t>
            </a:r>
          </a:p>
          <a:p>
            <a:pPr>
              <a:lnSpc>
                <a:spcPct val="180000"/>
              </a:lnSpc>
            </a:pPr>
            <a:r>
              <a:rPr lang="en-US" altLang="zh-CN"/>
              <a:t>Web</a:t>
            </a:r>
            <a:r>
              <a:rPr lang="zh-CN" altLang="en-US"/>
              <a:t>浏览器</a:t>
            </a:r>
          </a:p>
          <a:p>
            <a:pPr>
              <a:lnSpc>
                <a:spcPct val="180000"/>
              </a:lnSpc>
            </a:pPr>
            <a:r>
              <a:rPr lang="zh-CN" altLang="en-US"/>
              <a:t>网管专用软件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终端控制台的连接</a:t>
            </a:r>
          </a:p>
        </p:txBody>
      </p:sp>
      <p:pic>
        <p:nvPicPr>
          <p:cNvPr id="17408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00200" y="2859088"/>
            <a:ext cx="5943600" cy="20764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019175"/>
          </a:xfrm>
        </p:spPr>
        <p:txBody>
          <a:bodyPr/>
          <a:lstStyle/>
          <a:p>
            <a:r>
              <a:rPr lang="zh-CN" altLang="en-US"/>
              <a:t>终端控制台使用的软件和配置 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538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/>
              <a:t>软件</a:t>
            </a:r>
          </a:p>
          <a:p>
            <a:pPr lvl="1">
              <a:lnSpc>
                <a:spcPct val="150000"/>
              </a:lnSpc>
            </a:pPr>
            <a:r>
              <a:rPr lang="zh-CN" altLang="en-US" sz="2400"/>
              <a:t>各种终端软件基本上都可以（如</a:t>
            </a:r>
            <a:r>
              <a:rPr lang="en-US" altLang="zh-CN" sz="2400"/>
              <a:t>Windows</a:t>
            </a:r>
            <a:r>
              <a:rPr lang="zh-CN" altLang="en-US" sz="2400"/>
              <a:t>操作系统提供的</a:t>
            </a:r>
            <a:r>
              <a:rPr lang="zh-CN" altLang="en-US" sz="2400">
                <a:latin typeface="Times New Roman"/>
              </a:rPr>
              <a:t>“</a:t>
            </a:r>
            <a:r>
              <a:rPr lang="zh-CN" altLang="en-US" sz="2400"/>
              <a:t>超级终端</a:t>
            </a:r>
            <a:r>
              <a:rPr lang="zh-CN" altLang="en-US" sz="2400">
                <a:latin typeface="Times New Roman"/>
              </a:rPr>
              <a:t>”</a:t>
            </a:r>
            <a:r>
              <a:rPr lang="zh-CN" altLang="en-US" sz="2400"/>
              <a:t>等）</a:t>
            </a:r>
          </a:p>
          <a:p>
            <a:pPr>
              <a:lnSpc>
                <a:spcPct val="150000"/>
              </a:lnSpc>
            </a:pPr>
            <a:r>
              <a:rPr lang="zh-CN" altLang="en-US" sz="2800"/>
              <a:t>配置</a:t>
            </a:r>
          </a:p>
          <a:p>
            <a:pPr lvl="1">
              <a:lnSpc>
                <a:spcPct val="150000"/>
              </a:lnSpc>
            </a:pPr>
            <a:r>
              <a:rPr lang="zh-CN" altLang="en-US" sz="2400"/>
              <a:t>与具体的交换机类型有关</a:t>
            </a:r>
          </a:p>
          <a:p>
            <a:pPr lvl="1">
              <a:lnSpc>
                <a:spcPct val="150000"/>
              </a:lnSpc>
            </a:pPr>
            <a:r>
              <a:rPr lang="zh-CN" altLang="en-US" sz="2400"/>
              <a:t>通常为：</a:t>
            </a:r>
            <a:r>
              <a:rPr lang="en-US" altLang="zh-CN" sz="2400"/>
              <a:t>9600</a:t>
            </a:r>
            <a:r>
              <a:rPr lang="zh-CN" altLang="en-US" sz="2400"/>
              <a:t>波特、</a:t>
            </a:r>
            <a:r>
              <a:rPr lang="en-US" altLang="zh-CN" sz="2400"/>
              <a:t>8</a:t>
            </a:r>
            <a:r>
              <a:rPr lang="zh-CN" altLang="en-US" sz="2400"/>
              <a:t>个数据位、</a:t>
            </a:r>
            <a:r>
              <a:rPr lang="en-US" altLang="zh-CN" sz="2400"/>
              <a:t>1</a:t>
            </a:r>
            <a:r>
              <a:rPr lang="zh-CN" altLang="en-US" sz="2400"/>
              <a:t>个停止位、无奇偶校验和硬件流量控制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zh-CN" altLang="zh-CN" dirty="0" smtClean="0"/>
              <a:t>共享式以太网存在的问题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14422"/>
            <a:ext cx="8643998" cy="535785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覆盖的地理范围有限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覆盖范围随网络速度的增加而减小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网络速率固定，覆盖范围为一常值</a:t>
            </a:r>
          </a:p>
          <a:p>
            <a:pPr>
              <a:spcBef>
                <a:spcPts val="1800"/>
              </a:spcBef>
            </a:pPr>
            <a:r>
              <a:rPr lang="zh-CN" altLang="en-US" dirty="0" smtClean="0"/>
              <a:t>网络总带宽容量固定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所有结点共享同一传输介质，带宽被所有结点共同拥有，</a:t>
            </a:r>
            <a:r>
              <a:rPr lang="zh-CN" altLang="en-US" smtClean="0"/>
              <a:t>随机占用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结点越多，每个结点平均可以使用的带宽越窄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半双工工作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结点越多，冲突概率越大，带宽浪费越严重</a:t>
            </a:r>
          </a:p>
          <a:p>
            <a:pPr>
              <a:spcBef>
                <a:spcPts val="1800"/>
              </a:spcBef>
            </a:pPr>
            <a:r>
              <a:rPr lang="zh-CN" altLang="en-US" dirty="0" smtClean="0"/>
              <a:t>不能支持多种速率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共享介质，设备必须保持相同的速率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1038"/>
            <a:ext cx="7772400" cy="731837"/>
          </a:xfrm>
        </p:spPr>
        <p:txBody>
          <a:bodyPr/>
          <a:lstStyle/>
          <a:p>
            <a:r>
              <a:rPr lang="zh-CN" altLang="en-US" sz="3200"/>
              <a:t>查看以太网交换机的端口</a:t>
            </a:r>
            <a:r>
              <a:rPr lang="en-US" altLang="zh-CN" sz="3200"/>
              <a:t>/MAC</a:t>
            </a:r>
            <a:r>
              <a:rPr lang="zh-CN" altLang="en-US" sz="3200"/>
              <a:t>地址映射表 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557338"/>
            <a:ext cx="7772400" cy="649287"/>
          </a:xfrm>
        </p:spPr>
        <p:txBody>
          <a:bodyPr/>
          <a:lstStyle/>
          <a:p>
            <a:r>
              <a:rPr lang="en-US" altLang="zh-CN" sz="2800"/>
              <a:t>en </a:t>
            </a:r>
            <a:r>
              <a:rPr lang="en-US" altLang="zh-CN" sz="2800">
                <a:solidFill>
                  <a:schemeClr val="accent2"/>
                </a:solidFill>
              </a:rPr>
              <a:t>-</a:t>
            </a:r>
            <a:r>
              <a:rPr lang="en-US" altLang="zh-CN" sz="2800"/>
              <a:t> show mac-address-table</a:t>
            </a:r>
          </a:p>
        </p:txBody>
      </p:sp>
      <p:pic>
        <p:nvPicPr>
          <p:cNvPr id="17715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03350" y="2152650"/>
            <a:ext cx="5976938" cy="408463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74713"/>
          </a:xfrm>
        </p:spPr>
        <p:txBody>
          <a:bodyPr/>
          <a:lstStyle/>
          <a:p>
            <a:r>
              <a:rPr lang="zh-CN" altLang="en-US"/>
              <a:t>查看交换机的</a:t>
            </a:r>
            <a:r>
              <a:rPr lang="en-US" altLang="zh-CN"/>
              <a:t>VLAN</a:t>
            </a:r>
            <a:r>
              <a:rPr lang="zh-CN" altLang="en-US"/>
              <a:t>配置 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7772400" cy="2120900"/>
          </a:xfrm>
        </p:spPr>
        <p:txBody>
          <a:bodyPr/>
          <a:lstStyle/>
          <a:p>
            <a:r>
              <a:rPr lang="en-US" altLang="zh-CN" sz="2800"/>
              <a:t>show vlan </a:t>
            </a:r>
          </a:p>
        </p:txBody>
      </p:sp>
      <p:pic>
        <p:nvPicPr>
          <p:cNvPr id="1802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04938" y="2060575"/>
            <a:ext cx="6191250" cy="42322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58813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添加</a:t>
            </a:r>
            <a:r>
              <a:rPr lang="en-US" altLang="zh-CN" sz="4000"/>
              <a:t>VLAN 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68413"/>
            <a:ext cx="8569325" cy="4827587"/>
          </a:xfrm>
        </p:spPr>
        <p:txBody>
          <a:bodyPr/>
          <a:lstStyle/>
          <a:p>
            <a:r>
              <a:rPr lang="en-US" altLang="zh-CN" sz="2400"/>
              <a:t>vlan database </a:t>
            </a:r>
            <a:r>
              <a:rPr lang="en-US" altLang="zh-CN" sz="2400">
                <a:solidFill>
                  <a:schemeClr val="accent2"/>
                </a:solidFill>
              </a:rPr>
              <a:t>-</a:t>
            </a:r>
            <a:r>
              <a:rPr lang="en-US" altLang="zh-CN" sz="2400"/>
              <a:t> vlan 0002 name VLAN0002 </a:t>
            </a:r>
            <a:r>
              <a:rPr lang="en-US" altLang="zh-CN" sz="2400">
                <a:solidFill>
                  <a:schemeClr val="accent2"/>
                </a:solidFill>
              </a:rPr>
              <a:t>-</a:t>
            </a:r>
            <a:r>
              <a:rPr lang="en-US" altLang="zh-CN" sz="2400"/>
              <a:t> exit </a:t>
            </a:r>
          </a:p>
        </p:txBody>
      </p:sp>
      <p:pic>
        <p:nvPicPr>
          <p:cNvPr id="18330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60475" y="1706563"/>
            <a:ext cx="6624638" cy="4530725"/>
          </a:xfrm>
          <a:noFill/>
          <a:ln/>
        </p:spPr>
      </p:pic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0" y="2081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3302" name="Object 6"/>
          <p:cNvGraphicFramePr>
            <a:graphicFrameLocks noChangeAspect="1"/>
          </p:cNvGraphicFramePr>
          <p:nvPr/>
        </p:nvGraphicFramePr>
        <p:xfrm>
          <a:off x="1187450" y="1628775"/>
          <a:ext cx="6840538" cy="468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4" imgW="5328356" imgH="3657600" progId="Visio.Drawing.11">
                  <p:embed/>
                </p:oleObj>
              </mc:Choice>
              <mc:Fallback>
                <p:oleObj name="VISIO" r:id="rId4" imgW="5328356" imgH="365760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628775"/>
                        <a:ext cx="6840538" cy="468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03275"/>
          </a:xfrm>
        </p:spPr>
        <p:txBody>
          <a:bodyPr/>
          <a:lstStyle/>
          <a:p>
            <a:r>
              <a:rPr lang="zh-CN" altLang="en-US" sz="4000"/>
              <a:t>为</a:t>
            </a:r>
            <a:r>
              <a:rPr lang="en-US" altLang="zh-CN" sz="4000"/>
              <a:t>VLAN</a:t>
            </a:r>
            <a:r>
              <a:rPr lang="zh-CN" altLang="en-US" sz="4000"/>
              <a:t>分配端口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12875"/>
            <a:ext cx="7772400" cy="2120900"/>
          </a:xfrm>
        </p:spPr>
        <p:txBody>
          <a:bodyPr/>
          <a:lstStyle/>
          <a:p>
            <a:r>
              <a:rPr lang="en-US" altLang="zh-CN" sz="2000"/>
              <a:t>configure terminal </a:t>
            </a:r>
            <a:r>
              <a:rPr lang="en-US" altLang="zh-CN" sz="2000">
                <a:solidFill>
                  <a:schemeClr val="accent2"/>
                </a:solidFill>
              </a:rPr>
              <a:t>-</a:t>
            </a:r>
            <a:r>
              <a:rPr lang="en-US" altLang="zh-CN" sz="2000"/>
              <a:t> interface Fa0/1 </a:t>
            </a:r>
            <a:r>
              <a:rPr lang="en-US" altLang="zh-CN" sz="2000">
                <a:solidFill>
                  <a:schemeClr val="accent2"/>
                </a:solidFill>
              </a:rPr>
              <a:t>-</a:t>
            </a:r>
            <a:r>
              <a:rPr lang="en-US" altLang="zh-CN" sz="2000"/>
              <a:t> switchport mode access </a:t>
            </a:r>
            <a:r>
              <a:rPr lang="en-US" altLang="zh-CN" sz="2000">
                <a:solidFill>
                  <a:schemeClr val="accent2"/>
                </a:solidFill>
              </a:rPr>
              <a:t>-</a:t>
            </a:r>
            <a:r>
              <a:rPr lang="en-US" altLang="zh-CN" sz="2000"/>
              <a:t> switchport access vlan 0002 </a:t>
            </a:r>
            <a:r>
              <a:rPr lang="en-US" altLang="zh-CN" sz="2000">
                <a:solidFill>
                  <a:schemeClr val="accent2"/>
                </a:solidFill>
              </a:rPr>
              <a:t>-</a:t>
            </a:r>
            <a:r>
              <a:rPr lang="en-US" altLang="zh-CN" sz="2000"/>
              <a:t> exit</a:t>
            </a:r>
          </a:p>
        </p:txBody>
      </p:sp>
      <p:pic>
        <p:nvPicPr>
          <p:cNvPr id="18534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76375" y="2276475"/>
            <a:ext cx="6191250" cy="3983038"/>
          </a:xfrm>
          <a:noFill/>
          <a:ln/>
        </p:spPr>
      </p:pic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0" y="2100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5350" name="Object 6"/>
          <p:cNvGraphicFramePr>
            <a:graphicFrameLocks noChangeAspect="1"/>
          </p:cNvGraphicFramePr>
          <p:nvPr/>
        </p:nvGraphicFramePr>
        <p:xfrm>
          <a:off x="1403350" y="2205038"/>
          <a:ext cx="6264275" cy="416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4" imgW="5328356" imgH="3589867" progId="Visio.Drawing.11">
                  <p:embed/>
                </p:oleObj>
              </mc:Choice>
              <mc:Fallback>
                <p:oleObj name="VISIO" r:id="rId4" imgW="5328356" imgH="3589867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205038"/>
                        <a:ext cx="6264275" cy="416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03275"/>
          </a:xfrm>
        </p:spPr>
        <p:txBody>
          <a:bodyPr/>
          <a:lstStyle/>
          <a:p>
            <a:r>
              <a:rPr lang="zh-CN" altLang="en-US"/>
              <a:t>删除</a:t>
            </a:r>
            <a:r>
              <a:rPr lang="en-US" altLang="zh-CN"/>
              <a:t>VLAN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52563"/>
            <a:ext cx="7772400" cy="2120900"/>
          </a:xfrm>
        </p:spPr>
        <p:txBody>
          <a:bodyPr/>
          <a:lstStyle/>
          <a:p>
            <a:r>
              <a:rPr lang="en-US" altLang="zh-CN" sz="2400"/>
              <a:t>vlan database - no vlan 0002 - exit </a:t>
            </a:r>
          </a:p>
        </p:txBody>
      </p:sp>
      <p:pic>
        <p:nvPicPr>
          <p:cNvPr id="18842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14425" y="2057400"/>
            <a:ext cx="7058025" cy="42513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zh-CN" altLang="zh-CN" dirty="0" smtClean="0"/>
              <a:t>交换的提出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142984"/>
            <a:ext cx="8429684" cy="535785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基本思想：分段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将大型以太网分割成多个小型以太网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段内：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CSMA/CD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段间：采用</a:t>
            </a:r>
            <a:r>
              <a:rPr lang="zh-CN" altLang="zh-CN" dirty="0" smtClean="0"/>
              <a:t>交换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zh-CN" dirty="0" smtClean="0"/>
              <a:t>交换设备</a:t>
            </a:r>
            <a:r>
              <a:rPr lang="zh-CN" altLang="en-US" dirty="0" smtClean="0"/>
              <a:t>的主要类型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交换机</a:t>
            </a:r>
            <a:r>
              <a:rPr lang="zh-CN" altLang="en-US" dirty="0" smtClean="0"/>
              <a:t>：</a:t>
            </a:r>
            <a:r>
              <a:rPr lang="zh-CN" altLang="zh-CN" dirty="0" smtClean="0"/>
              <a:t>相似网络</a:t>
            </a:r>
            <a:r>
              <a:rPr lang="zh-CN" altLang="en-US" dirty="0" smtClean="0"/>
              <a:t>互联</a:t>
            </a:r>
            <a:r>
              <a:rPr lang="zh-CN" altLang="zh-CN" dirty="0" smtClean="0"/>
              <a:t>（如以太网</a:t>
            </a:r>
            <a:r>
              <a:rPr lang="en-US" altLang="zh-CN" dirty="0" smtClean="0"/>
              <a:t>-</a:t>
            </a:r>
            <a:r>
              <a:rPr lang="zh-CN" altLang="zh-CN" dirty="0" smtClean="0"/>
              <a:t>以太网）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工作于数据链路层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路由器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异型网络的互联（如以太网</a:t>
            </a:r>
            <a:r>
              <a:rPr lang="en-US" altLang="zh-CN" dirty="0" smtClean="0"/>
              <a:t>-</a:t>
            </a:r>
            <a:r>
              <a:rPr lang="zh-CN" altLang="zh-CN" dirty="0" smtClean="0"/>
              <a:t>帧中继）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工作于互联层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共享到交换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3879938"/>
            <a:ext cx="6572296" cy="2763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左弧形箭头 6"/>
          <p:cNvSpPr/>
          <p:nvPr/>
        </p:nvSpPr>
        <p:spPr>
          <a:xfrm rot="20625443">
            <a:off x="832910" y="3171628"/>
            <a:ext cx="1149699" cy="3055075"/>
          </a:xfrm>
          <a:prstGeom prst="curvedRightArrow">
            <a:avLst>
              <a:gd name="adj1" fmla="val 25000"/>
              <a:gd name="adj2" fmla="val 50000"/>
              <a:gd name="adj3" fmla="val 2989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右弧形箭头 7"/>
          <p:cNvSpPr/>
          <p:nvPr/>
        </p:nvSpPr>
        <p:spPr>
          <a:xfrm rot="18309424">
            <a:off x="6510478" y="1127583"/>
            <a:ext cx="1538425" cy="2848079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214554"/>
            <a:ext cx="6500858" cy="2807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72063E-6 L -0.09062 -0.184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0" y="-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连入以太网交换机的设备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92" y="1857364"/>
            <a:ext cx="843915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zh-CN" altLang="en-US" dirty="0" smtClean="0"/>
              <a:t>以太网交换机的工作过程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algn="r"/>
            <a:r>
              <a:rPr lang="zh-CN" altLang="en-US" sz="2000" dirty="0" smtClean="0">
                <a:solidFill>
                  <a:srgbClr val="002060"/>
                </a:solidFill>
                <a:latin typeface="+mn-ea"/>
              </a:rPr>
              <a:t>假设地址映射表已存在</a:t>
            </a:r>
            <a:endParaRPr lang="zh-CN" altLang="en-US" sz="2000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153" y="1071546"/>
            <a:ext cx="8211251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zh-CN" altLang="zh-CN" dirty="0" smtClean="0"/>
              <a:t>数据转发方式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5572164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存储转发交换</a:t>
            </a:r>
          </a:p>
          <a:p>
            <a:pPr lvl="1"/>
            <a:r>
              <a:rPr lang="zh-CN" altLang="en-US" dirty="0" smtClean="0"/>
              <a:t>完整接收并缓存数据帧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校验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转发</a:t>
            </a:r>
          </a:p>
          <a:p>
            <a:pPr lvl="1"/>
            <a:r>
              <a:rPr lang="zh-CN" altLang="en-US" dirty="0" smtClean="0"/>
              <a:t>特点：不转发出错的数据帧，支持多速率，但延迟较长</a:t>
            </a:r>
          </a:p>
          <a:p>
            <a:pPr>
              <a:spcBef>
                <a:spcPts val="1800"/>
              </a:spcBef>
            </a:pPr>
            <a:r>
              <a:rPr lang="zh-CN" altLang="en-US" dirty="0" smtClean="0"/>
              <a:t>直接交换</a:t>
            </a:r>
          </a:p>
          <a:p>
            <a:pPr lvl="1"/>
            <a:r>
              <a:rPr lang="zh-CN" altLang="en-US" dirty="0" smtClean="0"/>
              <a:t>检测到目的地址立即转发，不缓存整帧，不检测差错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特点：交换速度快、延迟小，但转发出错帧会浪费带宽，不支持多速率</a:t>
            </a:r>
          </a:p>
          <a:p>
            <a:pPr>
              <a:spcBef>
                <a:spcPts val="1800"/>
              </a:spcBef>
            </a:pPr>
            <a:r>
              <a:rPr lang="zh-CN" altLang="en-US" dirty="0" smtClean="0"/>
              <a:t>碎片隔离交换</a:t>
            </a:r>
          </a:p>
          <a:p>
            <a:pPr lvl="1"/>
            <a:r>
              <a:rPr lang="zh-CN" altLang="en-US" dirty="0" smtClean="0"/>
              <a:t>检查接收到的数据帧长度是否达到</a:t>
            </a:r>
            <a:r>
              <a:rPr lang="en-US" altLang="zh-CN" dirty="0" smtClean="0"/>
              <a:t>64</a:t>
            </a:r>
            <a:r>
              <a:rPr lang="zh-CN" altLang="en-US" dirty="0" smtClean="0"/>
              <a:t>个字节（小于</a:t>
            </a:r>
            <a:r>
              <a:rPr lang="en-US" altLang="zh-CN" dirty="0" smtClean="0"/>
              <a:t>64</a:t>
            </a:r>
            <a:r>
              <a:rPr lang="zh-CN" altLang="en-US" dirty="0" smtClean="0"/>
              <a:t>字节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抛弃，大于</a:t>
            </a:r>
            <a:r>
              <a:rPr lang="en-US" altLang="zh-CN" dirty="0" smtClean="0"/>
              <a:t>64</a:t>
            </a:r>
            <a:r>
              <a:rPr lang="zh-CN" altLang="en-US" dirty="0" smtClean="0"/>
              <a:t>字节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转发）</a:t>
            </a:r>
          </a:p>
          <a:p>
            <a:pPr lvl="1"/>
            <a:r>
              <a:rPr lang="zh-CN" altLang="en-US" dirty="0" smtClean="0"/>
              <a:t>特点：折中（比存储转发快，比直接交换慢）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zh-CN" altLang="en-US" dirty="0" smtClean="0"/>
              <a:t>端口</a:t>
            </a:r>
            <a:r>
              <a:rPr lang="en-US" altLang="zh-CN" dirty="0" smtClean="0"/>
              <a:t>/MAC</a:t>
            </a:r>
            <a:r>
              <a:rPr lang="zh-CN" altLang="en-US" dirty="0" smtClean="0"/>
              <a:t>地址映射表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858312" cy="53578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dirty="0" smtClean="0"/>
              <a:t>建立：通过学习动态建立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zh-CN" altLang="en-US" dirty="0" smtClean="0"/>
              <a:t>向后学习：</a:t>
            </a:r>
            <a:r>
              <a:rPr lang="zh-CN" altLang="zh-CN" dirty="0" smtClean="0"/>
              <a:t>读取帧的源地址并记录帧进入的端口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zh-CN" altLang="zh-CN" dirty="0" smtClean="0"/>
              <a:t>只要结点发送信息</a:t>
            </a:r>
            <a:r>
              <a:rPr lang="zh-CN" altLang="en-US" dirty="0" smtClean="0"/>
              <a:t>就</a:t>
            </a:r>
            <a:r>
              <a:rPr lang="zh-CN" altLang="zh-CN" dirty="0" smtClean="0"/>
              <a:t>能</a:t>
            </a:r>
            <a:r>
              <a:rPr lang="zh-CN" altLang="en-US" dirty="0" smtClean="0"/>
              <a:t>获得</a:t>
            </a:r>
            <a:r>
              <a:rPr lang="zh-CN" altLang="zh-CN" dirty="0" smtClean="0"/>
              <a:t>它的</a:t>
            </a:r>
            <a:r>
              <a:rPr lang="en-US" altLang="zh-CN" dirty="0" smtClean="0"/>
              <a:t>MAC</a:t>
            </a:r>
            <a:r>
              <a:rPr lang="zh-CN" altLang="zh-CN" dirty="0" smtClean="0"/>
              <a:t>地址与其所在端口的对应关系</a:t>
            </a:r>
            <a:endParaRPr lang="en-US" altLang="zh-CN" dirty="0" smtClean="0"/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zh-CN" altLang="en-US" dirty="0" smtClean="0"/>
              <a:t>维护：通过计时器保持表项的“新鲜”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zh-CN" altLang="zh-CN" dirty="0" smtClean="0"/>
              <a:t>计时器溢出之前没有再次捕获到该端口与</a:t>
            </a:r>
            <a:r>
              <a:rPr lang="en-US" altLang="zh-CN" dirty="0" smtClean="0"/>
              <a:t>MAC</a:t>
            </a:r>
            <a:r>
              <a:rPr lang="zh-CN" altLang="zh-CN" dirty="0" smtClean="0"/>
              <a:t>地址的对应关系，该表项将被删除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zh-CN" altLang="en-US" dirty="0" smtClean="0"/>
              <a:t>目的：保证地址表精确、可用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C5F3D5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5F3D5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1009</TotalTime>
  <Words>990</Words>
  <Application>Microsoft Office PowerPoint</Application>
  <PresentationFormat>全屏显示(4:3)</PresentationFormat>
  <Paragraphs>146</Paragraphs>
  <Slides>34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龙腾四海</vt:lpstr>
      <vt:lpstr>VISIO</vt:lpstr>
      <vt:lpstr>PowerPoint 演示文稿</vt:lpstr>
      <vt:lpstr>第3章 交换与虚拟局域网</vt:lpstr>
      <vt:lpstr>共享式以太网存在的问题</vt:lpstr>
      <vt:lpstr>交换的提出</vt:lpstr>
      <vt:lpstr>共享到交换</vt:lpstr>
      <vt:lpstr>连入以太网交换机的设备</vt:lpstr>
      <vt:lpstr>以太网交换机的工作过程</vt:lpstr>
      <vt:lpstr>数据转发方式</vt:lpstr>
      <vt:lpstr>端口/MAC地址映射表</vt:lpstr>
      <vt:lpstr>通信过滤</vt:lpstr>
      <vt:lpstr>生成树协议（1）</vt:lpstr>
      <vt:lpstr>生成树协议（2）</vt:lpstr>
      <vt:lpstr>虚拟局域网（VLAN，virtual LAN）</vt:lpstr>
      <vt:lpstr>共享式以太网与VLAN</vt:lpstr>
      <vt:lpstr>VLAN划分方法</vt:lpstr>
      <vt:lpstr>基于端口的静态VLAN划分方法</vt:lpstr>
      <vt:lpstr>基于端口的静态VLAN划分方法</vt:lpstr>
      <vt:lpstr>基于MAC地址的VLAN划分方法</vt:lpstr>
      <vt:lpstr>基于互联层的VLAN划分方法</vt:lpstr>
      <vt:lpstr>VLAN与802.1Q协议</vt:lpstr>
      <vt:lpstr>为什么需要802.1Q ？</vt:lpstr>
      <vt:lpstr>802.1Q帧格式</vt:lpstr>
      <vt:lpstr>802.1Q交换机的数据帧处理过程</vt:lpstr>
      <vt:lpstr>VLAN的优点</vt:lpstr>
      <vt:lpstr>交换式以太网组网</vt:lpstr>
      <vt:lpstr>Cisco2924组成的交换式以太网</vt:lpstr>
      <vt:lpstr>以太网交换机的配置方式</vt:lpstr>
      <vt:lpstr>终端控制台的连接</vt:lpstr>
      <vt:lpstr>终端控制台使用的软件和配置 </vt:lpstr>
      <vt:lpstr>查看以太网交换机的端口/MAC地址映射表 </vt:lpstr>
      <vt:lpstr>查看交换机的VLAN配置 </vt:lpstr>
      <vt:lpstr>添加VLAN </vt:lpstr>
      <vt:lpstr>为VLAN分配端口</vt:lpstr>
      <vt:lpstr>删除VLAN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计算机网络技术与应用</dc:title>
  <dc:creator>Johnny</dc:creator>
  <cp:lastModifiedBy>Apple</cp:lastModifiedBy>
  <cp:revision>113</cp:revision>
  <dcterms:created xsi:type="dcterms:W3CDTF">2010-07-03T00:30:44Z</dcterms:created>
  <dcterms:modified xsi:type="dcterms:W3CDTF">2016-10-28T12:06:20Z</dcterms:modified>
</cp:coreProperties>
</file>