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3"/>
  </p:notesMasterIdLst>
  <p:sldIdLst>
    <p:sldId id="359" r:id="rId2"/>
    <p:sldId id="286" r:id="rId3"/>
    <p:sldId id="321" r:id="rId4"/>
    <p:sldId id="322" r:id="rId5"/>
    <p:sldId id="323" r:id="rId6"/>
    <p:sldId id="360" r:id="rId7"/>
    <p:sldId id="324" r:id="rId8"/>
    <p:sldId id="325"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6" r:id="rId40"/>
    <p:sldId id="345" r:id="rId41"/>
    <p:sldId id="347" r:id="rId42"/>
    <p:sldId id="348" r:id="rId43"/>
    <p:sldId id="349" r:id="rId44"/>
    <p:sldId id="350" r:id="rId45"/>
    <p:sldId id="351" r:id="rId46"/>
    <p:sldId id="352" r:id="rId47"/>
    <p:sldId id="353" r:id="rId48"/>
    <p:sldId id="354" r:id="rId49"/>
    <p:sldId id="355" r:id="rId50"/>
    <p:sldId id="356" r:id="rId51"/>
    <p:sldId id="357"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531"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2A5A85-A22A-4441-91FE-45CE988D6B3A}" type="datetimeFigureOut">
              <a:rPr lang="zh-CN" altLang="en-US" smtClean="0"/>
              <a:pPr/>
              <a:t>2016-10-28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C3D25E-2DB3-4E4F-8E2C-9C7FFD22959E}" type="slidenum">
              <a:rPr lang="zh-CN" altLang="en-US" smtClean="0"/>
              <a:pPr/>
              <a:t>‹#›</a:t>
            </a:fld>
            <a:endParaRPr lang="zh-CN" altLang="en-US"/>
          </a:p>
        </p:txBody>
      </p:sp>
    </p:spTree>
    <p:extLst>
      <p:ext uri="{BB962C8B-B14F-4D97-AF65-F5344CB8AC3E}">
        <p14:creationId xmlns:p14="http://schemas.microsoft.com/office/powerpoint/2010/main" val="1031247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DA9907-9DA1-489A-99F7-6818062551E8}"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52DA9907-9DA1-489A-99F7-6818062551E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929188" y="0"/>
            <a:ext cx="4143375" cy="6858000"/>
          </a:xfrm>
        </p:spPr>
        <p:txBody>
          <a:bodyPr rtlCol="0">
            <a:noAutofit/>
          </a:bodyPr>
          <a:lstStyle/>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r>
              <a:rPr lang="zh-CN" altLang="en-US" sz="3200" b="1" dirty="0" smtClean="0">
                <a:solidFill>
                  <a:schemeClr val="bg2">
                    <a:lumMod val="10000"/>
                  </a:schemeClr>
                </a:solidFill>
                <a:effectLst>
                  <a:outerShdw blurRad="38100" dist="38100" dir="2700000" algn="tl">
                    <a:srgbClr val="000000">
                      <a:alpha val="43137"/>
                    </a:srgbClr>
                  </a:outerShdw>
                </a:effectLst>
                <a:latin typeface="+mn-ea"/>
              </a:rPr>
              <a:t>张建忠</a:t>
            </a:r>
            <a:r>
              <a:rPr lang="zh-CN" altLang="en-US" sz="3200" b="1" dirty="0" smtClean="0">
                <a:solidFill>
                  <a:schemeClr val="bg2">
                    <a:lumMod val="10000"/>
                  </a:schemeClr>
                </a:solidFill>
                <a:effectLst>
                  <a:outerShdw blurRad="38100" dist="38100" dir="2700000" algn="tl">
                    <a:srgbClr val="000000">
                      <a:alpha val="43137"/>
                    </a:srgbClr>
                  </a:outerShdw>
                </a:effectLst>
                <a:latin typeface="黑体" pitchFamily="49" charset="-122"/>
                <a:ea typeface="黑体" pitchFamily="49" charset="-122"/>
              </a:rPr>
              <a:t>  </a:t>
            </a:r>
            <a:r>
              <a:rPr lang="zh-CN" altLang="en-US" sz="3200" b="1" dirty="0" smtClean="0">
                <a:solidFill>
                  <a:schemeClr val="bg2">
                    <a:lumMod val="10000"/>
                  </a:schemeClr>
                </a:solidFill>
                <a:effectLst>
                  <a:outerShdw blurRad="38100" dist="38100" dir="2700000" algn="tl">
                    <a:srgbClr val="000000">
                      <a:alpha val="43137"/>
                    </a:srgbClr>
                  </a:outerShdw>
                </a:effectLst>
                <a:latin typeface="+mn-ea"/>
              </a:rPr>
              <a:t>徐敬东  编著</a:t>
            </a:r>
            <a:endParaRPr lang="en-US" altLang="zh-CN" sz="3200" b="1" dirty="0" smtClean="0">
              <a:solidFill>
                <a:schemeClr val="bg2">
                  <a:lumMod val="10000"/>
                </a:schemeClr>
              </a:solidFill>
              <a:effectLst>
                <a:outerShdw blurRad="38100" dist="38100" dir="2700000" algn="tl">
                  <a:srgbClr val="000000">
                    <a:alpha val="43137"/>
                  </a:srgbClr>
                </a:outerShdw>
              </a:effectLst>
              <a:latin typeface="+mn-ea"/>
            </a:endParaRPr>
          </a:p>
          <a:p>
            <a:pPr fontAlgn="auto">
              <a:spcAft>
                <a:spcPts val="0"/>
              </a:spcAft>
              <a:buFont typeface="Wingdings 2"/>
              <a:buNone/>
              <a:defRPr/>
            </a:pPr>
            <a:r>
              <a:rPr lang="zh-CN" altLang="en-US" sz="3200" b="1" dirty="0" smtClean="0">
                <a:solidFill>
                  <a:schemeClr val="bg2">
                    <a:lumMod val="10000"/>
                  </a:schemeClr>
                </a:solidFill>
                <a:effectLst>
                  <a:outerShdw blurRad="38100" dist="38100" dir="2700000" algn="tl">
                    <a:srgbClr val="000000">
                      <a:alpha val="43137"/>
                    </a:srgbClr>
                  </a:outerShdw>
                </a:effectLst>
                <a:latin typeface="+mn-ea"/>
              </a:rPr>
              <a:t>清华大学出版社  出版</a:t>
            </a:r>
            <a:endParaRPr lang="en-US" altLang="zh-CN" sz="3200" b="1" dirty="0" smtClean="0">
              <a:solidFill>
                <a:schemeClr val="bg2">
                  <a:lumMod val="10000"/>
                </a:schemeClr>
              </a:solidFill>
              <a:effectLst>
                <a:outerShdw blurRad="38100" dist="38100" dir="2700000" algn="tl">
                  <a:srgbClr val="000000">
                    <a:alpha val="43137"/>
                  </a:srgbClr>
                </a:outerShdw>
              </a:effectLst>
              <a:latin typeface="+mn-ea"/>
            </a:endParaRPr>
          </a:p>
          <a:p>
            <a:pPr fontAlgn="auto">
              <a:spcBef>
                <a:spcPts val="1200"/>
              </a:spcBef>
              <a:spcAft>
                <a:spcPts val="0"/>
              </a:spcAft>
              <a:defRPr/>
            </a:pPr>
            <a:r>
              <a:rPr lang="en-US" altLang="zh-CN" b="1" dirty="0" smtClean="0">
                <a:solidFill>
                  <a:schemeClr val="bg2">
                    <a:lumMod val="10000"/>
                  </a:schemeClr>
                </a:solidFill>
                <a:effectLst>
                  <a:outerShdw blurRad="38100" dist="38100" dir="2700000" algn="tl">
                    <a:srgbClr val="000000">
                      <a:alpha val="43137"/>
                    </a:srgbClr>
                  </a:outerShdw>
                </a:effectLst>
                <a:latin typeface="+mj-lt"/>
              </a:rPr>
              <a:t>ISBN</a:t>
            </a:r>
            <a:r>
              <a:rPr lang="zh-CN" altLang="en-US" b="1" dirty="0" smtClean="0">
                <a:solidFill>
                  <a:schemeClr val="bg2">
                    <a:lumMod val="10000"/>
                  </a:schemeClr>
                </a:solidFill>
                <a:effectLst>
                  <a:outerShdw blurRad="38100" dist="38100" dir="2700000" algn="tl">
                    <a:srgbClr val="000000">
                      <a:alpha val="43137"/>
                    </a:srgbClr>
                  </a:outerShdw>
                </a:effectLst>
                <a:latin typeface="+mj-lt"/>
              </a:rPr>
              <a:t>：</a:t>
            </a:r>
            <a:r>
              <a:rPr lang="en-US" altLang="zh-CN" b="1" dirty="0" smtClean="0">
                <a:solidFill>
                  <a:schemeClr val="bg2">
                    <a:lumMod val="10000"/>
                  </a:schemeClr>
                </a:solidFill>
                <a:effectLst>
                  <a:outerShdw blurRad="38100" dist="38100" dir="2700000" algn="tl">
                    <a:srgbClr val="000000">
                      <a:alpha val="43137"/>
                    </a:srgbClr>
                  </a:outerShdw>
                </a:effectLst>
                <a:latin typeface="+mj-lt"/>
              </a:rPr>
              <a:t>9787302436959</a:t>
            </a:r>
          </a:p>
          <a:p>
            <a:pPr fontAlgn="auto">
              <a:spcAft>
                <a:spcPts val="0"/>
              </a:spcAft>
              <a:buFont typeface="Wingdings 2"/>
              <a:buNone/>
              <a:defRPr/>
            </a:pPr>
            <a:endParaRPr lang="zh-CN" altLang="en-US" b="1" dirty="0">
              <a:solidFill>
                <a:srgbClr val="002060"/>
              </a:solidFill>
              <a:effectLst>
                <a:outerShdw blurRad="38100" dist="38100" dir="2700000" algn="tl">
                  <a:srgbClr val="000000">
                    <a:alpha val="43137"/>
                  </a:srgbClr>
                </a:outerShdw>
              </a:effectLst>
              <a:latin typeface="黑体" pitchFamily="49" charset="-122"/>
              <a:ea typeface="黑体" pitchFamily="49"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242" y="188640"/>
            <a:ext cx="4620782" cy="6480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6475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fontScale="90000"/>
          </a:bodyPr>
          <a:lstStyle/>
          <a:p>
            <a:r>
              <a:rPr lang="zh-CN" altLang="en-US" dirty="0" smtClean="0"/>
              <a:t>正交扩频码</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052736"/>
                <a:ext cx="8229600" cy="5073427"/>
              </a:xfrm>
            </p:spPr>
            <p:txBody>
              <a:bodyPr/>
              <a:lstStyle/>
              <a:p>
                <a:pPr>
                  <a:lnSpc>
                    <a:spcPct val="125000"/>
                  </a:lnSpc>
                </a:pPr>
                <a14:m>
                  <m:oMath xmlns:m="http://schemas.openxmlformats.org/officeDocument/2006/math">
                    <m:r>
                      <a:rPr lang="zh-CN" altLang="en-US" sz="2800" i="1" smtClean="0">
                        <a:latin typeface="Cambria Math" panose="02040503050406030204" pitchFamily="18" charset="0"/>
                      </a:rPr>
                      <m:t>扩频</m:t>
                    </m:r>
                    <m:r>
                      <a:rPr lang="zh-CN" altLang="en-US" sz="2800" b="0" i="1" smtClean="0">
                        <a:latin typeface="Cambria Math" panose="02040503050406030204" pitchFamily="18" charset="0"/>
                      </a:rPr>
                      <m:t>码：</m:t>
                    </m:r>
                    <m:r>
                      <a:rPr lang="en-US" altLang="zh-CN" sz="2800" i="1">
                        <a:latin typeface="Cambria Math" panose="02040503050406030204" pitchFamily="18" charset="0"/>
                      </a:rPr>
                      <m:t>𝑎</m:t>
                    </m:r>
                    <m:r>
                      <a:rPr lang="en-US" altLang="zh-CN" sz="2800" i="1">
                        <a:latin typeface="Cambria Math" panose="02040503050406030204" pitchFamily="18" charset="0"/>
                      </a:rPr>
                      <m:t>=</m:t>
                    </m:r>
                    <m:d>
                      <m:dPr>
                        <m:ctrlPr>
                          <a:rPr lang="zh-CN" altLang="zh-CN" sz="2800" i="1">
                            <a:latin typeface="Cambria Math"/>
                          </a:rPr>
                        </m:ctrlPr>
                      </m:dPr>
                      <m:e>
                        <m:r>
                          <a:rPr lang="en-US" altLang="zh-CN" sz="2800" i="1">
                            <a:latin typeface="Cambria Math" panose="02040503050406030204" pitchFamily="18" charset="0"/>
                          </a:rPr>
                          <m:t>+1, +1, +1, −1, +1, −1, −1, −1</m:t>
                        </m:r>
                      </m:e>
                    </m:d>
                  </m:oMath>
                </a14:m>
                <a:endParaRPr lang="en-US" altLang="zh-CN" sz="2800" dirty="0" smtClean="0"/>
              </a:p>
              <a:p>
                <a:pPr>
                  <a:lnSpc>
                    <a:spcPct val="125000"/>
                  </a:lnSpc>
                </a:pPr>
                <a:r>
                  <a:rPr lang="zh-CN" altLang="en-US" sz="2800" dirty="0"/>
                  <a:t>扩频</a:t>
                </a:r>
                <a:r>
                  <a:rPr lang="zh-CN" altLang="en-US" sz="2800" dirty="0" smtClean="0"/>
                  <a:t>码：</a:t>
                </a:r>
                <a14:m>
                  <m:oMath xmlns:m="http://schemas.openxmlformats.org/officeDocument/2006/math">
                    <m:r>
                      <a:rPr lang="en-US" altLang="zh-CN" sz="2800" i="1">
                        <a:latin typeface="Cambria Math" panose="02040503050406030204" pitchFamily="18" charset="0"/>
                      </a:rPr>
                      <m:t>𝑏</m:t>
                    </m:r>
                    <m:r>
                      <a:rPr lang="en-US" altLang="zh-CN" sz="2800" i="1">
                        <a:latin typeface="Cambria Math" panose="02040503050406030204" pitchFamily="18" charset="0"/>
                      </a:rPr>
                      <m:t>=</m:t>
                    </m:r>
                    <m:d>
                      <m:dPr>
                        <m:ctrlPr>
                          <a:rPr lang="zh-CN" altLang="zh-CN" sz="2800" i="1">
                            <a:latin typeface="Cambria Math"/>
                          </a:rPr>
                        </m:ctrlPr>
                      </m:dPr>
                      <m:e>
                        <m:r>
                          <a:rPr lang="en-US" altLang="zh-CN" sz="2800" i="1">
                            <a:latin typeface="Cambria Math" panose="02040503050406030204" pitchFamily="18" charset="0"/>
                          </a:rPr>
                          <m:t>+1, −1, +1, +1 +1, −1, +1, +1</m:t>
                        </m:r>
                      </m:e>
                    </m:d>
                  </m:oMath>
                </a14:m>
                <a:endParaRPr lang="en-US" altLang="zh-CN" sz="2800" dirty="0" smtClean="0"/>
              </a:p>
              <a:p>
                <a:pPr>
                  <a:lnSpc>
                    <a:spcPct val="125000"/>
                  </a:lnSpc>
                </a:pPr>
                <a:r>
                  <a:rPr lang="zh-CN" altLang="en-US" sz="2800" dirty="0" smtClean="0"/>
                  <a:t>由于</a:t>
                </a:r>
                <a:endParaRPr lang="en-US" altLang="zh-CN" sz="2800" dirty="0" smtClean="0"/>
              </a:p>
              <a:p>
                <a:pPr lvl="1">
                  <a:lnSpc>
                    <a:spcPct val="125000"/>
                  </a:lnSpc>
                </a:pPr>
                <a14:m>
                  <m:oMath xmlns:m="http://schemas.openxmlformats.org/officeDocument/2006/math">
                    <m:r>
                      <a:rPr lang="en-US" altLang="zh-CN" sz="2400" i="1">
                        <a:latin typeface="Cambria Math" panose="02040503050406030204" pitchFamily="18" charset="0"/>
                      </a:rPr>
                      <m:t>𝜌</m:t>
                    </m:r>
                    <m:d>
                      <m:dPr>
                        <m:ctrlPr>
                          <a:rPr lang="zh-CN" altLang="zh-CN" sz="2400" i="1">
                            <a:latin typeface="Cambria Math"/>
                          </a:rPr>
                        </m:ctrlPr>
                      </m:dPr>
                      <m:e>
                        <m:r>
                          <a:rPr lang="en-US" altLang="zh-CN" sz="2400" i="1">
                            <a:latin typeface="Cambria Math" panose="02040503050406030204" pitchFamily="18" charset="0"/>
                          </a:rPr>
                          <m:t>𝑎</m:t>
                        </m:r>
                        <m:r>
                          <a:rPr lang="en-US" altLang="zh-CN" sz="2400" i="1">
                            <a:latin typeface="Cambria Math" panose="02040503050406030204" pitchFamily="18" charset="0"/>
                          </a:rPr>
                          <m:t>, </m:t>
                        </m:r>
                        <m:r>
                          <a:rPr lang="en-US" altLang="zh-CN" sz="2400" i="1">
                            <a:latin typeface="Cambria Math" panose="02040503050406030204" pitchFamily="18" charset="0"/>
                          </a:rPr>
                          <m:t>𝑏</m:t>
                        </m:r>
                      </m:e>
                    </m:d>
                    <m:r>
                      <a:rPr lang="en-US" altLang="zh-CN" sz="2400" i="1">
                        <a:latin typeface="Cambria Math" panose="02040503050406030204" pitchFamily="18" charset="0"/>
                      </a:rPr>
                      <m:t>=</m:t>
                    </m:r>
                    <m:f>
                      <m:fPr>
                        <m:ctrlPr>
                          <a:rPr lang="zh-CN" altLang="zh-CN" sz="2400" i="1">
                            <a:latin typeface="Cambria Math"/>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8</m:t>
                        </m:r>
                      </m:den>
                    </m:f>
                    <m:nary>
                      <m:naryPr>
                        <m:chr m:val="∑"/>
                        <m:grow m:val="on"/>
                        <m:ctrlPr>
                          <a:rPr lang="zh-CN" altLang="zh-CN" sz="2400" i="1">
                            <a:latin typeface="Cambria Math"/>
                          </a:rPr>
                        </m:ctrlPr>
                      </m:naryPr>
                      <m:sub>
                        <m:r>
                          <a:rPr lang="en-US" altLang="zh-CN" sz="2400" i="1">
                            <a:latin typeface="Cambria Math" panose="02040503050406030204" pitchFamily="18" charset="0"/>
                          </a:rPr>
                          <m:t>𝑖</m:t>
                        </m:r>
                        <m:r>
                          <a:rPr lang="en-US" altLang="zh-CN" sz="2400" i="1">
                            <a:latin typeface="Cambria Math" panose="02040503050406030204" pitchFamily="18" charset="0"/>
                          </a:rPr>
                          <m:t>=1</m:t>
                        </m:r>
                      </m:sub>
                      <m:sup>
                        <m:r>
                          <a:rPr lang="en-US" altLang="zh-CN" sz="2400" i="1">
                            <a:latin typeface="Cambria Math" panose="02040503050406030204" pitchFamily="18" charset="0"/>
                          </a:rPr>
                          <m:t>8</m:t>
                        </m:r>
                      </m:sup>
                      <m:e>
                        <m:sSub>
                          <m:sSubPr>
                            <m:ctrlPr>
                              <a:rPr lang="zh-CN" altLang="zh-CN" sz="2400" i="1">
                                <a:latin typeface="Cambria Math"/>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𝑖</m:t>
                            </m:r>
                          </m:sub>
                        </m:sSub>
                        <m:sSub>
                          <m:sSubPr>
                            <m:ctrlPr>
                              <a:rPr lang="zh-CN" altLang="zh-CN" sz="2400" i="1">
                                <a:latin typeface="Cambria Math"/>
                              </a:rPr>
                            </m:ctrlPr>
                          </m:sSubPr>
                          <m:e>
                            <m:r>
                              <a:rPr lang="en-US" altLang="zh-CN" sz="2400" i="1">
                                <a:latin typeface="Cambria Math" panose="02040503050406030204" pitchFamily="18" charset="0"/>
                              </a:rPr>
                              <m:t>𝑏</m:t>
                            </m:r>
                          </m:e>
                          <m:sub>
                            <m:r>
                              <a:rPr lang="en-US" altLang="zh-CN" sz="2400" i="1">
                                <a:latin typeface="Cambria Math" panose="02040503050406030204" pitchFamily="18" charset="0"/>
                              </a:rPr>
                              <m:t>𝑖</m:t>
                            </m:r>
                          </m:sub>
                        </m:sSub>
                      </m:e>
                    </m:nary>
                  </m:oMath>
                </a14:m>
                <a:endParaRPr lang="en-US" altLang="zh-CN" sz="2400" dirty="0" smtClean="0"/>
              </a:p>
              <a:p>
                <a:pPr lvl="4">
                  <a:lnSpc>
                    <a:spcPct val="125000"/>
                  </a:lnSpc>
                </a:pPr>
                <a14:m>
                  <m:oMath xmlns:m="http://schemas.openxmlformats.org/officeDocument/2006/math">
                    <m:r>
                      <a:rPr lang="en-US" altLang="zh-CN" sz="1800">
                        <a:latin typeface="Cambria Math" panose="02040503050406030204" pitchFamily="18" charset="0"/>
                      </a:rPr>
                      <m:t>=</m:t>
                    </m:r>
                    <m:f>
                      <m:fPr>
                        <m:ctrlPr>
                          <a:rPr lang="zh-CN" altLang="zh-CN" sz="1800" i="1">
                            <a:latin typeface="Cambria Math"/>
                          </a:rPr>
                        </m:ctrlPr>
                      </m:fPr>
                      <m:num>
                        <m:r>
                          <a:rPr lang="en-US" altLang="zh-CN" sz="1800" i="1">
                            <a:latin typeface="Cambria Math" panose="02040503050406030204" pitchFamily="18" charset="0"/>
                          </a:rPr>
                          <m:t>1</m:t>
                        </m:r>
                      </m:num>
                      <m:den>
                        <m:r>
                          <a:rPr lang="en-US" altLang="zh-CN" sz="1800" i="1">
                            <a:latin typeface="Cambria Math" panose="02040503050406030204" pitchFamily="18" charset="0"/>
                          </a:rPr>
                          <m:t>8</m:t>
                        </m:r>
                      </m:den>
                    </m:f>
                    <m:d>
                      <m:dPr>
                        <m:begChr m:val="["/>
                        <m:endChr m:val="]"/>
                        <m:ctrlPr>
                          <a:rPr lang="zh-CN" altLang="zh-CN" sz="1800" i="1">
                            <a:latin typeface="Cambria Math"/>
                          </a:rPr>
                        </m:ctrlPr>
                      </m:dPr>
                      <m:e>
                        <m:eqArr>
                          <m:eqArrPr>
                            <m:ctrlPr>
                              <a:rPr lang="en-US" altLang="zh-CN" sz="1800" i="1">
                                <a:latin typeface="Cambria Math"/>
                              </a:rPr>
                            </m:ctrlPr>
                          </m:eqArrPr>
                          <m:e>
                            <m:r>
                              <a:rPr lang="en-US" altLang="zh-CN" sz="1800" i="1">
                                <a:latin typeface="Cambria Math" panose="02040503050406030204" pitchFamily="18" charset="0"/>
                              </a:rPr>
                              <m:t>1×1+1×</m:t>
                            </m:r>
                            <m:d>
                              <m:dPr>
                                <m:ctrlPr>
                                  <a:rPr lang="zh-CN" altLang="zh-CN" sz="1800" i="1">
                                    <a:latin typeface="Cambria Math"/>
                                  </a:rPr>
                                </m:ctrlPr>
                              </m:dPr>
                              <m:e>
                                <m:r>
                                  <a:rPr lang="en-US" altLang="zh-CN" sz="1800" i="1">
                                    <a:latin typeface="Cambria Math" panose="02040503050406030204" pitchFamily="18" charset="0"/>
                                  </a:rPr>
                                  <m:t>−1</m:t>
                                </m:r>
                              </m:e>
                            </m:d>
                            <m:r>
                              <a:rPr lang="en-US" altLang="zh-CN" sz="1800" i="1">
                                <a:latin typeface="Cambria Math" panose="02040503050406030204" pitchFamily="18" charset="0"/>
                              </a:rPr>
                              <m:t>+1×1+</m:t>
                            </m:r>
                            <m:d>
                              <m:dPr>
                                <m:ctrlPr>
                                  <a:rPr lang="zh-CN" altLang="zh-CN" sz="1800" i="1">
                                    <a:latin typeface="Cambria Math"/>
                                  </a:rPr>
                                </m:ctrlPr>
                              </m:dPr>
                              <m:e>
                                <m:r>
                                  <a:rPr lang="en-US" altLang="zh-CN" sz="1800" i="1">
                                    <a:latin typeface="Cambria Math" panose="02040503050406030204" pitchFamily="18" charset="0"/>
                                  </a:rPr>
                                  <m:t>−1</m:t>
                                </m:r>
                              </m:e>
                            </m:d>
                            <m:r>
                              <a:rPr lang="en-US" altLang="zh-CN" sz="1800" i="1">
                                <a:latin typeface="Cambria Math" panose="02040503050406030204" pitchFamily="18" charset="0"/>
                              </a:rPr>
                              <m:t>×1+1×1</m:t>
                            </m:r>
                          </m:e>
                          <m:e>
                            <m:r>
                              <a:rPr lang="en-US" altLang="zh-CN" sz="1800" i="1">
                                <a:latin typeface="Cambria Math" panose="02040503050406030204" pitchFamily="18" charset="0"/>
                              </a:rPr>
                              <m:t>+</m:t>
                            </m:r>
                            <m:d>
                              <m:dPr>
                                <m:ctrlPr>
                                  <a:rPr lang="zh-CN" altLang="zh-CN" sz="1800" i="1">
                                    <a:latin typeface="Cambria Math"/>
                                  </a:rPr>
                                </m:ctrlPr>
                              </m:dPr>
                              <m:e>
                                <m:r>
                                  <a:rPr lang="en-US" altLang="zh-CN" sz="1800" i="1">
                                    <a:latin typeface="Cambria Math" panose="02040503050406030204" pitchFamily="18" charset="0"/>
                                  </a:rPr>
                                  <m:t>−1</m:t>
                                </m:r>
                              </m:e>
                            </m:d>
                            <m:r>
                              <a:rPr lang="en-US" altLang="zh-CN" sz="1800" i="1">
                                <a:latin typeface="Cambria Math" panose="02040503050406030204" pitchFamily="18" charset="0"/>
                              </a:rPr>
                              <m:t>×</m:t>
                            </m:r>
                            <m:d>
                              <m:dPr>
                                <m:ctrlPr>
                                  <a:rPr lang="zh-CN" altLang="zh-CN" sz="1800" i="1">
                                    <a:latin typeface="Cambria Math"/>
                                  </a:rPr>
                                </m:ctrlPr>
                              </m:dPr>
                              <m:e>
                                <m:r>
                                  <a:rPr lang="en-US" altLang="zh-CN" sz="1800" i="1">
                                    <a:latin typeface="Cambria Math" panose="02040503050406030204" pitchFamily="18" charset="0"/>
                                  </a:rPr>
                                  <m:t>−1</m:t>
                                </m:r>
                              </m:e>
                            </m:d>
                            <m:r>
                              <a:rPr lang="en-US" altLang="zh-CN" sz="1800" i="1">
                                <a:latin typeface="Cambria Math" panose="02040503050406030204" pitchFamily="18" charset="0"/>
                              </a:rPr>
                              <m:t>+</m:t>
                            </m:r>
                            <m:d>
                              <m:dPr>
                                <m:ctrlPr>
                                  <a:rPr lang="zh-CN" altLang="zh-CN" sz="1800" i="1">
                                    <a:latin typeface="Cambria Math"/>
                                  </a:rPr>
                                </m:ctrlPr>
                              </m:dPr>
                              <m:e>
                                <m:r>
                                  <a:rPr lang="en-US" altLang="zh-CN" sz="1800" i="1">
                                    <a:latin typeface="Cambria Math" panose="02040503050406030204" pitchFamily="18" charset="0"/>
                                  </a:rPr>
                                  <m:t>−1</m:t>
                                </m:r>
                              </m:e>
                            </m:d>
                            <m:r>
                              <a:rPr lang="en-US" altLang="zh-CN" sz="1800" i="1">
                                <a:latin typeface="Cambria Math" panose="02040503050406030204" pitchFamily="18" charset="0"/>
                              </a:rPr>
                              <m:t>×1+</m:t>
                            </m:r>
                            <m:d>
                              <m:dPr>
                                <m:ctrlPr>
                                  <a:rPr lang="zh-CN" altLang="zh-CN" sz="1800" i="1">
                                    <a:latin typeface="Cambria Math"/>
                                  </a:rPr>
                                </m:ctrlPr>
                              </m:dPr>
                              <m:e>
                                <m:r>
                                  <a:rPr lang="en-US" altLang="zh-CN" sz="1800" i="1">
                                    <a:latin typeface="Cambria Math" panose="02040503050406030204" pitchFamily="18" charset="0"/>
                                  </a:rPr>
                                  <m:t>−1</m:t>
                                </m:r>
                              </m:e>
                            </m:d>
                            <m:r>
                              <a:rPr lang="en-US" altLang="zh-CN" sz="1800" i="1">
                                <a:latin typeface="Cambria Math" panose="02040503050406030204" pitchFamily="18" charset="0"/>
                              </a:rPr>
                              <m:t>×1</m:t>
                            </m:r>
                          </m:e>
                        </m:eqArr>
                      </m:e>
                    </m:d>
                  </m:oMath>
                </a14:m>
                <a:endParaRPr lang="en-US" altLang="zh-CN" sz="1800" dirty="0" smtClean="0"/>
              </a:p>
              <a:p>
                <a:pPr lvl="4">
                  <a:lnSpc>
                    <a:spcPct val="125000"/>
                  </a:lnSpc>
                </a:pPr>
                <a:r>
                  <a:rPr lang="en-US" altLang="zh-CN" sz="1800" dirty="0" smtClean="0"/>
                  <a:t>=0</a:t>
                </a:r>
              </a:p>
              <a:p>
                <a:pPr>
                  <a:lnSpc>
                    <a:spcPct val="125000"/>
                  </a:lnSpc>
                </a:pPr>
                <a:r>
                  <a:rPr lang="zh-CN" altLang="en-US" sz="2800" dirty="0" smtClean="0"/>
                  <a:t>因此</a:t>
                </a:r>
                <a:r>
                  <a:rPr lang="en-US" altLang="zh-CN" sz="2800" dirty="0" smtClean="0"/>
                  <a:t>a</a:t>
                </a:r>
                <a:r>
                  <a:rPr lang="zh-CN" altLang="en-US" sz="2800" dirty="0" smtClean="0"/>
                  <a:t>和</a:t>
                </a:r>
                <a:r>
                  <a:rPr lang="en-US" altLang="zh-CN" sz="2800" dirty="0" smtClean="0"/>
                  <a:t>b</a:t>
                </a:r>
                <a:r>
                  <a:rPr lang="zh-CN" altLang="en-US" sz="2800" dirty="0" smtClean="0"/>
                  <a:t>正交</a:t>
                </a:r>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052736"/>
                <a:ext cx="8229600" cy="5073427"/>
              </a:xfrm>
              <a:blipFill rotWithShape="1">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642243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normAutofit fontScale="90000"/>
          </a:bodyPr>
          <a:lstStyle/>
          <a:p>
            <a:r>
              <a:rPr lang="zh-CN" altLang="en-US" dirty="0" smtClean="0"/>
              <a:t>正交扩频通信</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980728"/>
                <a:ext cx="8229600" cy="5145435"/>
              </a:xfrm>
            </p:spPr>
            <p:txBody>
              <a:bodyPr/>
              <a:lstStyle/>
              <a:p>
                <a:r>
                  <a:rPr lang="zh-CN" altLang="en-US" dirty="0" smtClean="0"/>
                  <a:t>扩频码：</a:t>
                </a:r>
                <a:r>
                  <a:rPr lang="en-US" altLang="zh-CN" dirty="0" smtClean="0"/>
                  <a:t>c=(c1,c2,…,ci,…,</a:t>
                </a:r>
                <a:r>
                  <a:rPr lang="en-US" altLang="zh-CN" dirty="0" err="1" smtClean="0"/>
                  <a:t>cn</a:t>
                </a:r>
                <a:r>
                  <a:rPr lang="en-US" altLang="zh-CN" dirty="0" smtClean="0"/>
                  <a:t> )</a:t>
                </a:r>
              </a:p>
              <a:p>
                <a:r>
                  <a:rPr lang="zh-CN" altLang="en-US" dirty="0" smtClean="0"/>
                  <a:t>数据：</a:t>
                </a:r>
                <a:r>
                  <a:rPr lang="en-US" altLang="zh-CN" dirty="0" smtClean="0"/>
                  <a:t>d</a:t>
                </a:r>
                <a:r>
                  <a:rPr lang="zh-CN" altLang="en-US" dirty="0" smtClean="0"/>
                  <a:t>（</a:t>
                </a:r>
                <a:r>
                  <a:rPr lang="en-US" altLang="zh-CN" dirty="0" smtClean="0"/>
                  <a:t>0</a:t>
                </a:r>
                <a:r>
                  <a:rPr lang="zh-CN" altLang="en-US" dirty="0" smtClean="0"/>
                  <a:t>：</a:t>
                </a:r>
                <a:r>
                  <a:rPr lang="en-US" altLang="zh-CN" dirty="0" smtClean="0"/>
                  <a:t>d=-1</a:t>
                </a:r>
                <a:r>
                  <a:rPr lang="zh-CN" altLang="en-US" dirty="0" smtClean="0"/>
                  <a:t>，</a:t>
                </a:r>
                <a:r>
                  <a:rPr lang="en-US" altLang="zh-CN" dirty="0" smtClean="0"/>
                  <a:t>1</a:t>
                </a:r>
                <a:r>
                  <a:rPr lang="zh-CN" altLang="en-US" dirty="0" smtClean="0"/>
                  <a:t>：</a:t>
                </a:r>
                <a:r>
                  <a:rPr lang="en-US" altLang="zh-CN" dirty="0" smtClean="0"/>
                  <a:t>d=+1</a:t>
                </a:r>
                <a:r>
                  <a:rPr lang="zh-CN" altLang="en-US" dirty="0" smtClean="0"/>
                  <a:t>）</a:t>
                </a:r>
                <a:endParaRPr lang="en-US" altLang="zh-CN" dirty="0" smtClean="0"/>
              </a:p>
              <a:p>
                <a:r>
                  <a:rPr lang="zh-CN" altLang="en-US" dirty="0" smtClean="0"/>
                  <a:t>发送方</a:t>
                </a:r>
                <a:endParaRPr lang="en-US" altLang="zh-CN" dirty="0" smtClean="0"/>
              </a:p>
              <a:p>
                <a:pPr lvl="1"/>
                <a:r>
                  <a:rPr lang="zh-CN" altLang="en-US" dirty="0" smtClean="0"/>
                  <a:t>数据分成</a:t>
                </a:r>
                <a:r>
                  <a:rPr lang="en-US" altLang="zh-CN" dirty="0" smtClean="0"/>
                  <a:t>n</a:t>
                </a:r>
                <a:r>
                  <a:rPr lang="zh-CN" altLang="en-US" dirty="0" smtClean="0"/>
                  <a:t>个小片，</a:t>
                </a:r>
                <a:r>
                  <a:rPr lang="en-US" altLang="zh-CN" dirty="0" smtClean="0"/>
                  <a:t>d=(d1,d2,…,di,…,</a:t>
                </a:r>
                <a:r>
                  <a:rPr lang="en-US" altLang="zh-CN" dirty="0" err="1" smtClean="0"/>
                  <a:t>dn</a:t>
                </a:r>
                <a:r>
                  <a:rPr lang="en-US" altLang="zh-CN" dirty="0" smtClean="0"/>
                  <a:t> )</a:t>
                </a:r>
              </a:p>
              <a:p>
                <a:pPr lvl="1"/>
                <a:r>
                  <a:rPr lang="zh-CN" altLang="en-US" dirty="0" smtClean="0"/>
                  <a:t>发送序列：</a:t>
                </a:r>
                <a14:m>
                  <m:oMath xmlns:m="http://schemas.openxmlformats.org/officeDocument/2006/math">
                    <m:r>
                      <a:rPr lang="en-US" altLang="zh-CN" sz="2400" i="1">
                        <a:latin typeface="Cambria Math" panose="02040503050406030204" pitchFamily="18" charset="0"/>
                      </a:rPr>
                      <m:t>𝑧</m:t>
                    </m:r>
                    <m:r>
                      <a:rPr lang="en-US" altLang="zh-CN" sz="2400">
                        <a:latin typeface="Cambria Math" panose="02040503050406030204" pitchFamily="18" charset="0"/>
                      </a:rPr>
                      <m:t>=</m:t>
                    </m:r>
                    <m:d>
                      <m:dPr>
                        <m:ctrlPr>
                          <a:rPr lang="zh-CN" altLang="zh-CN" sz="2400" i="1">
                            <a:latin typeface="Cambria Math"/>
                          </a:rPr>
                        </m:ctrlPr>
                      </m:dPr>
                      <m:e>
                        <m:sSub>
                          <m:sSubPr>
                            <m:ctrlPr>
                              <a:rPr lang="zh-CN" altLang="zh-CN" sz="2400" i="1">
                                <a:latin typeface="Cambria Math"/>
                              </a:rPr>
                            </m:ctrlPr>
                          </m:sSubPr>
                          <m:e>
                            <m:r>
                              <a:rPr lang="en-US" altLang="zh-CN" sz="2400" i="1">
                                <a:latin typeface="Cambria Math" panose="02040503050406030204" pitchFamily="18" charset="0"/>
                              </a:rPr>
                              <m:t>𝑑</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zh-CN" altLang="zh-CN" sz="2400" i="1">
                                <a:latin typeface="Cambria Math"/>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zh-CN" altLang="zh-CN" sz="2400" i="1">
                                <a:latin typeface="Cambria Math"/>
                              </a:rPr>
                            </m:ctrlPr>
                          </m:sSubPr>
                          <m:e>
                            <m:r>
                              <a:rPr lang="en-US" altLang="zh-CN" sz="2400" i="1">
                                <a:latin typeface="Cambria Math" panose="02040503050406030204" pitchFamily="18" charset="0"/>
                              </a:rPr>
                              <m:t>𝑑</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zh-CN" altLang="zh-CN" sz="2400" i="1">
                                <a:latin typeface="Cambria Math"/>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zh-CN" altLang="zh-CN" sz="2400" i="1">
                                <a:latin typeface="Cambria Math"/>
                              </a:rPr>
                            </m:ctrlPr>
                          </m:sSubPr>
                          <m:e>
                            <m:r>
                              <a:rPr lang="en-US" altLang="zh-CN" sz="2400" i="1">
                                <a:latin typeface="Cambria Math" panose="02040503050406030204" pitchFamily="18" charset="0"/>
                              </a:rPr>
                              <m:t>+</m:t>
                            </m:r>
                            <m:r>
                              <a:rPr lang="en-US" altLang="zh-CN" sz="2400" i="1">
                                <a:latin typeface="Cambria Math" panose="02040503050406030204" pitchFamily="18" charset="0"/>
                              </a:rPr>
                              <m:t>𝑑</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b>
                          <m:sSubPr>
                            <m:ctrlPr>
                              <a:rPr lang="zh-CN" altLang="zh-CN" sz="2400" i="1">
                                <a:latin typeface="Cambria Math"/>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b>
                          <m:sSubPr>
                            <m:ctrlPr>
                              <a:rPr lang="zh-CN" altLang="zh-CN" sz="2400" i="1">
                                <a:latin typeface="Cambria Math"/>
                              </a:rPr>
                            </m:ctrlPr>
                          </m:sSubPr>
                          <m:e>
                            <m:r>
                              <a:rPr lang="en-US" altLang="zh-CN" sz="2400" i="1">
                                <a:latin typeface="Cambria Math" panose="02040503050406030204" pitchFamily="18" charset="0"/>
                              </a:rPr>
                              <m:t>𝑑</m:t>
                            </m:r>
                          </m:e>
                          <m:sub>
                            <m:r>
                              <a:rPr lang="en-US" altLang="zh-CN" sz="2400" i="1">
                                <a:latin typeface="Cambria Math" panose="02040503050406030204" pitchFamily="18" charset="0"/>
                              </a:rPr>
                              <m:t>𝑛</m:t>
                            </m:r>
                          </m:sub>
                        </m:sSub>
                        <m:r>
                          <a:rPr lang="en-US" altLang="zh-CN" sz="2400" i="1">
                            <a:latin typeface="Cambria Math" panose="02040503050406030204" pitchFamily="18" charset="0"/>
                          </a:rPr>
                          <m:t>×</m:t>
                        </m:r>
                        <m:sSub>
                          <m:sSubPr>
                            <m:ctrlPr>
                              <a:rPr lang="zh-CN" altLang="zh-CN" sz="2400" i="1">
                                <a:latin typeface="Cambria Math"/>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𝑛</m:t>
                            </m:r>
                          </m:sub>
                        </m:sSub>
                      </m:e>
                    </m:d>
                  </m:oMath>
                </a14:m>
                <a:endParaRPr lang="en-US" altLang="zh-CN" dirty="0" smtClean="0"/>
              </a:p>
              <a:p>
                <a:r>
                  <a:rPr lang="zh-CN" altLang="en-US" dirty="0" smtClean="0"/>
                  <a:t>接收方</a:t>
                </a:r>
                <a:endParaRPr lang="en-US" altLang="zh-CN" dirty="0" smtClean="0"/>
              </a:p>
              <a:p>
                <a:pPr lvl="1"/>
                <a:r>
                  <a:rPr lang="zh-CN" altLang="en-US" dirty="0" smtClean="0"/>
                  <a:t>接收序列</a:t>
                </a:r>
                <a:r>
                  <a:rPr lang="en-US" altLang="zh-CN" dirty="0" smtClean="0"/>
                  <a:t>z=(z1,z2,…,</a:t>
                </a:r>
                <a:r>
                  <a:rPr lang="en-US" altLang="zh-CN" dirty="0" err="1" smtClean="0"/>
                  <a:t>zi</a:t>
                </a:r>
                <a:r>
                  <a:rPr lang="en-US" altLang="zh-CN" dirty="0" smtClean="0"/>
                  <a:t>,…,</a:t>
                </a:r>
                <a:r>
                  <a:rPr lang="en-US" altLang="zh-CN" dirty="0" err="1" smtClean="0"/>
                  <a:t>zn</a:t>
                </a:r>
                <a:r>
                  <a:rPr lang="en-US" altLang="zh-CN" dirty="0" smtClean="0"/>
                  <a:t> )</a:t>
                </a:r>
              </a:p>
              <a:p>
                <a:pPr lvl="1"/>
                <a:r>
                  <a:rPr lang="zh-CN" altLang="en-US" dirty="0" smtClean="0"/>
                  <a:t>还原数据</a:t>
                </a:r>
                <a14:m>
                  <m:oMath xmlns:m="http://schemas.openxmlformats.org/officeDocument/2006/math">
                    <m:r>
                      <a:rPr lang="en-US" altLang="zh-CN" i="1">
                        <a:latin typeface="Cambria Math" panose="02040503050406030204" pitchFamily="18" charset="0"/>
                      </a:rPr>
                      <m:t>𝑑</m:t>
                    </m:r>
                    <m:r>
                      <a:rPr lang="en-US" altLang="zh-CN" i="1">
                        <a:latin typeface="Cambria Math" panose="02040503050406030204" pitchFamily="18" charset="0"/>
                      </a:rPr>
                      <m:t>=</m:t>
                    </m:r>
                    <m:f>
                      <m:fPr>
                        <m:ctrlPr>
                          <a:rPr lang="zh-CN" altLang="zh-CN" i="1">
                            <a:latin typeface="Cambria Math"/>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den>
                    </m:f>
                    <m:nary>
                      <m:naryPr>
                        <m:chr m:val="∑"/>
                        <m:grow m:val="on"/>
                        <m:ctrlPr>
                          <a:rPr lang="zh-CN" altLang="zh-CN" i="1">
                            <a:latin typeface="Cambria Math"/>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zh-CN" i="1">
                                <a:latin typeface="Cambria Math"/>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𝑖</m:t>
                            </m:r>
                          </m:sub>
                        </m:sSub>
                        <m:sSub>
                          <m:sSubPr>
                            <m:ctrlPr>
                              <a:rPr lang="zh-CN" altLang="zh-CN" i="1">
                                <a:latin typeface="Cambria Math"/>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e>
                    </m:nary>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980728"/>
                <a:ext cx="8229600" cy="5145435"/>
              </a:xfrm>
              <a:blipFill rotWithShape="1">
                <a:blip r:embed="rId2"/>
                <a:stretch>
                  <a:fillRect l="-148" t="-18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13132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fontScale="90000"/>
          </a:bodyPr>
          <a:lstStyle/>
          <a:p>
            <a:r>
              <a:rPr lang="zh-CN" altLang="en-US" dirty="0"/>
              <a:t>单一通信子系统独享扩频频带</a:t>
            </a:r>
          </a:p>
        </p:txBody>
      </p:sp>
      <p:sp>
        <p:nvSpPr>
          <p:cNvPr id="3" name="内容占位符 2"/>
          <p:cNvSpPr>
            <a:spLocks noGrp="1"/>
          </p:cNvSpPr>
          <p:nvPr>
            <p:ph idx="1"/>
          </p:nvPr>
        </p:nvSpPr>
        <p:spPr>
          <a:xfrm>
            <a:off x="457200" y="1124744"/>
            <a:ext cx="8229600" cy="5001419"/>
          </a:xfrm>
        </p:spPr>
        <p:txBody>
          <a:bodyPr/>
          <a:lstStyle/>
          <a:p>
            <a:endParaRPr lang="zh-CN" altLang="en-US" dirty="0"/>
          </a:p>
        </p:txBody>
      </p:sp>
      <p:sp>
        <p:nvSpPr>
          <p:cNvPr id="4" name="Rectangle 2"/>
          <p:cNvSpPr>
            <a:spLocks noChangeArrowheads="1"/>
          </p:cNvSpPr>
          <p:nvPr/>
        </p:nvSpPr>
        <p:spPr bwMode="auto">
          <a:xfrm>
            <a:off x="323527" y="1124743"/>
            <a:ext cx="1372571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2"/>
          <a:stretch>
            <a:fillRect/>
          </a:stretch>
        </p:blipFill>
        <p:spPr>
          <a:xfrm>
            <a:off x="323527" y="1556792"/>
            <a:ext cx="8487122" cy="4364041"/>
          </a:xfrm>
          <a:prstGeom prst="rect">
            <a:avLst/>
          </a:prstGeom>
        </p:spPr>
      </p:pic>
    </p:spTree>
    <p:extLst>
      <p:ext uri="{BB962C8B-B14F-4D97-AF65-F5344CB8AC3E}">
        <p14:creationId xmlns:p14="http://schemas.microsoft.com/office/powerpoint/2010/main" val="126776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81227"/>
            <a:ext cx="8229600" cy="778098"/>
          </a:xfrm>
        </p:spPr>
        <p:txBody>
          <a:bodyPr/>
          <a:lstStyle/>
          <a:p>
            <a:r>
              <a:rPr lang="zh-CN" altLang="en-US" sz="4000" dirty="0"/>
              <a:t>两通信子系统共享同一扩频频</a:t>
            </a:r>
            <a:r>
              <a:rPr lang="zh-CN" altLang="en-US" sz="4000" dirty="0" smtClean="0"/>
              <a:t>带（</a:t>
            </a:r>
            <a:r>
              <a:rPr lang="en-US" altLang="zh-CN" sz="4000" dirty="0" smtClean="0"/>
              <a:t>1</a:t>
            </a:r>
            <a:r>
              <a:rPr lang="zh-CN" altLang="en-US" sz="4000" dirty="0" smtClean="0"/>
              <a:t>）</a:t>
            </a:r>
            <a:endParaRPr lang="zh-CN" altLang="en-US" sz="4000"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812992" y="1296547"/>
            <a:ext cx="7518015" cy="5133268"/>
          </a:xfrm>
          <a:prstGeom prst="rect">
            <a:avLst/>
          </a:prstGeom>
        </p:spPr>
      </p:pic>
    </p:spTree>
    <p:extLst>
      <p:ext uri="{BB962C8B-B14F-4D97-AF65-F5344CB8AC3E}">
        <p14:creationId xmlns:p14="http://schemas.microsoft.com/office/powerpoint/2010/main" val="2820213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81227"/>
            <a:ext cx="8229600" cy="778098"/>
          </a:xfrm>
        </p:spPr>
        <p:txBody>
          <a:bodyPr/>
          <a:lstStyle/>
          <a:p>
            <a:r>
              <a:rPr lang="zh-CN" altLang="en-US" sz="4000" dirty="0"/>
              <a:t>两通信子系统共享同一扩频频</a:t>
            </a:r>
            <a:r>
              <a:rPr lang="zh-CN" altLang="en-US" sz="4000" dirty="0" smtClean="0"/>
              <a:t>带（</a:t>
            </a:r>
            <a:r>
              <a:rPr lang="en-US" altLang="zh-CN" sz="4000" dirty="0"/>
              <a:t>2</a:t>
            </a:r>
            <a:r>
              <a:rPr lang="zh-CN" altLang="en-US" sz="4000" dirty="0" smtClean="0"/>
              <a:t>）</a:t>
            </a:r>
            <a:endParaRPr lang="zh-CN" altLang="en-US" sz="4000" dirty="0"/>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stretch>
            <a:fillRect/>
          </a:stretch>
        </p:blipFill>
        <p:spPr>
          <a:xfrm>
            <a:off x="683568" y="1340768"/>
            <a:ext cx="7581106" cy="5247932"/>
          </a:xfrm>
          <a:prstGeom prst="rect">
            <a:avLst/>
          </a:prstGeom>
        </p:spPr>
      </p:pic>
    </p:spTree>
    <p:extLst>
      <p:ext uri="{BB962C8B-B14F-4D97-AF65-F5344CB8AC3E}">
        <p14:creationId xmlns:p14="http://schemas.microsoft.com/office/powerpoint/2010/main" val="2288974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fontScale="90000"/>
          </a:bodyPr>
          <a:lstStyle/>
          <a:p>
            <a:r>
              <a:rPr lang="zh-CN" altLang="en-US" dirty="0" smtClean="0"/>
              <a:t>模拟系统中的正交</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1520" y="1124744"/>
                <a:ext cx="8640960" cy="5001419"/>
              </a:xfrm>
            </p:spPr>
            <p:txBody>
              <a:bodyPr/>
              <a:lstStyle/>
              <a:p>
                <a:r>
                  <a:rPr lang="zh-CN" altLang="zh-CN" sz="2800" dirty="0"/>
                  <a:t>在模拟系统中，如果两个周期为</a:t>
                </a:r>
                <a:r>
                  <a:rPr lang="en-US" altLang="zh-CN" sz="2800" dirty="0"/>
                  <a:t>T</a:t>
                </a:r>
                <a:r>
                  <a:rPr lang="zh-CN" altLang="zh-CN" sz="2800" dirty="0"/>
                  <a:t>的信号</a:t>
                </a:r>
                <a:r>
                  <a:rPr lang="en-US" altLang="zh-CN" sz="2800" i="1" dirty="0"/>
                  <a:t>x</a:t>
                </a:r>
                <a:r>
                  <a:rPr lang="en-US" altLang="zh-CN" sz="2800" dirty="0"/>
                  <a:t>(</a:t>
                </a:r>
                <a:r>
                  <a:rPr lang="en-US" altLang="zh-CN" sz="2800" i="1" dirty="0"/>
                  <a:t>t</a:t>
                </a:r>
                <a:r>
                  <a:rPr lang="en-US" altLang="zh-CN" sz="2800" dirty="0"/>
                  <a:t>)</a:t>
                </a:r>
                <a:r>
                  <a:rPr lang="zh-CN" altLang="zh-CN" sz="2800" dirty="0"/>
                  <a:t>和</a:t>
                </a:r>
                <a:r>
                  <a:rPr lang="en-US" altLang="zh-CN" sz="2800" i="1" dirty="0"/>
                  <a:t>y</a:t>
                </a:r>
                <a:r>
                  <a:rPr lang="en-US" altLang="zh-CN" sz="2800" dirty="0"/>
                  <a:t>(</a:t>
                </a:r>
                <a:r>
                  <a:rPr lang="en-US" altLang="zh-CN" sz="2800" i="1" dirty="0"/>
                  <a:t>t</a:t>
                </a:r>
                <a:r>
                  <a:rPr lang="en-US" altLang="zh-CN" sz="2800" dirty="0"/>
                  <a:t>)</a:t>
                </a:r>
                <a:r>
                  <a:rPr lang="zh-CN" altLang="zh-CN" sz="2800" dirty="0"/>
                  <a:t>在周期</a:t>
                </a:r>
                <a:r>
                  <a:rPr lang="en-US" altLang="zh-CN" sz="2800" dirty="0"/>
                  <a:t>T</a:t>
                </a:r>
                <a:r>
                  <a:rPr lang="zh-CN" altLang="zh-CN" sz="2800" dirty="0"/>
                  <a:t>上的积分为</a:t>
                </a:r>
                <a:r>
                  <a:rPr lang="en-US" altLang="zh-CN" sz="2800" dirty="0"/>
                  <a:t>0</a:t>
                </a:r>
                <a:r>
                  <a:rPr lang="zh-CN" altLang="zh-CN" sz="2800" dirty="0"/>
                  <a:t>，则</a:t>
                </a:r>
                <a:r>
                  <a:rPr lang="en-US" altLang="zh-CN" sz="2800" i="1" dirty="0"/>
                  <a:t>x</a:t>
                </a:r>
                <a:r>
                  <a:rPr lang="en-US" altLang="zh-CN" sz="2800" dirty="0"/>
                  <a:t>(</a:t>
                </a:r>
                <a:r>
                  <a:rPr lang="en-US" altLang="zh-CN" sz="2800" i="1" dirty="0"/>
                  <a:t>t</a:t>
                </a:r>
                <a:r>
                  <a:rPr lang="en-US" altLang="zh-CN" sz="2800" dirty="0"/>
                  <a:t>)</a:t>
                </a:r>
                <a:r>
                  <a:rPr lang="zh-CN" altLang="zh-CN" sz="2800" dirty="0"/>
                  <a:t>和</a:t>
                </a:r>
                <a:r>
                  <a:rPr lang="en-US" altLang="zh-CN" sz="2800" i="1" dirty="0"/>
                  <a:t>y</a:t>
                </a:r>
                <a:r>
                  <a:rPr lang="en-US" altLang="zh-CN" sz="2800" dirty="0"/>
                  <a:t>(</a:t>
                </a:r>
                <a:r>
                  <a:rPr lang="en-US" altLang="zh-CN" sz="2800" i="1" dirty="0"/>
                  <a:t>t</a:t>
                </a:r>
                <a:r>
                  <a:rPr lang="en-US" altLang="zh-CN" sz="2800" dirty="0" smtClean="0"/>
                  <a:t>)</a:t>
                </a:r>
                <a:r>
                  <a:rPr lang="zh-CN" altLang="zh-CN" sz="2800" dirty="0" smtClean="0"/>
                  <a:t>正交</a:t>
                </a:r>
                <a:endParaRPr lang="zh-CN" altLang="zh-CN" sz="2800" dirty="0"/>
              </a:p>
              <a:p>
                <a:pPr>
                  <a:spcBef>
                    <a:spcPts val="2400"/>
                  </a:spcBef>
                </a:pPr>
                <a:r>
                  <a:rPr lang="zh-CN" altLang="en-US" sz="2800" dirty="0" smtClean="0"/>
                  <a:t>如果</a:t>
                </a:r>
                <a:endParaRPr lang="en-US" altLang="zh-CN" sz="2800" i="1" dirty="0" smtClean="0"/>
              </a:p>
              <a:p>
                <a:pPr lvl="2"/>
                <a:r>
                  <a:rPr lang="en-US" altLang="zh-CN" sz="2000" dirty="0" smtClean="0"/>
                  <a:t>         </a:t>
                </a:r>
                <a14:m>
                  <m:oMath xmlns:m="http://schemas.openxmlformats.org/officeDocument/2006/math">
                    <m:nary>
                      <m:naryPr>
                        <m:limLoc m:val="subSup"/>
                        <m:ctrlPr>
                          <a:rPr lang="zh-CN" altLang="zh-CN" sz="2000" i="1">
                            <a:latin typeface="Cambria Math"/>
                          </a:rPr>
                        </m:ctrlPr>
                      </m:naryPr>
                      <m:sub>
                        <m:r>
                          <a:rPr lang="en-US" altLang="zh-CN" sz="2000" i="1">
                            <a:latin typeface="Cambria Math" panose="02040503050406030204" pitchFamily="18" charset="0"/>
                          </a:rPr>
                          <m:t>𝑇</m:t>
                        </m:r>
                      </m:sub>
                      <m:sup>
                        <m:r>
                          <a:rPr lang="en-US" altLang="zh-CN" sz="2000" i="1">
                            <a:latin typeface="Cambria Math" panose="02040503050406030204" pitchFamily="18" charset="0"/>
                          </a:rPr>
                          <m:t>2</m:t>
                        </m:r>
                        <m:r>
                          <a:rPr lang="en-US" altLang="zh-CN" sz="2000" i="1">
                            <a:latin typeface="Cambria Math" panose="02040503050406030204" pitchFamily="18" charset="0"/>
                          </a:rPr>
                          <m:t>𝑇</m:t>
                        </m:r>
                      </m:sup>
                      <m:e>
                        <m:r>
                          <m:rPr>
                            <m:sty m:val="p"/>
                          </m:rPr>
                          <a:rPr lang="en-US" altLang="zh-CN" sz="2000">
                            <a:latin typeface="Cambria Math" panose="02040503050406030204" pitchFamily="18" charset="0"/>
                          </a:rPr>
                          <m:t>x</m:t>
                        </m:r>
                        <m:d>
                          <m:dPr>
                            <m:ctrlPr>
                              <a:rPr lang="zh-CN" altLang="zh-CN" sz="2000" i="1">
                                <a:latin typeface="Cambria Math"/>
                              </a:rPr>
                            </m:ctrlPr>
                          </m:dPr>
                          <m:e>
                            <m:r>
                              <m:rPr>
                                <m:sty m:val="p"/>
                              </m:rPr>
                              <a:rPr lang="en-US" altLang="zh-CN" sz="2000">
                                <a:latin typeface="Cambria Math" panose="02040503050406030204" pitchFamily="18" charset="0"/>
                              </a:rPr>
                              <m:t>t</m:t>
                            </m:r>
                          </m:e>
                        </m:d>
                        <m:r>
                          <m:rPr>
                            <m:sty m:val="p"/>
                          </m:rPr>
                          <a:rPr lang="en-US" altLang="zh-CN" sz="2000">
                            <a:latin typeface="Cambria Math" panose="02040503050406030204" pitchFamily="18" charset="0"/>
                          </a:rPr>
                          <m:t>y</m:t>
                        </m:r>
                        <m:d>
                          <m:dPr>
                            <m:ctrlPr>
                              <a:rPr lang="zh-CN" altLang="zh-CN" sz="2000" i="1">
                                <a:latin typeface="Cambria Math"/>
                              </a:rPr>
                            </m:ctrlPr>
                          </m:dPr>
                          <m:e>
                            <m:r>
                              <m:rPr>
                                <m:sty m:val="p"/>
                              </m:rPr>
                              <a:rPr lang="en-US" altLang="zh-CN" sz="2000">
                                <a:latin typeface="Cambria Math" panose="02040503050406030204" pitchFamily="18" charset="0"/>
                              </a:rPr>
                              <m:t>t</m:t>
                            </m:r>
                          </m:e>
                        </m:d>
                        <m:r>
                          <m:rPr>
                            <m:sty m:val="p"/>
                          </m:rPr>
                          <a:rPr lang="en-US" altLang="zh-CN" sz="2000">
                            <a:latin typeface="Cambria Math" panose="02040503050406030204" pitchFamily="18" charset="0"/>
                          </a:rPr>
                          <m:t>dt</m:t>
                        </m:r>
                        <m:r>
                          <a:rPr lang="en-US" altLang="zh-CN" sz="2000">
                            <a:latin typeface="Cambria Math" panose="02040503050406030204" pitchFamily="18" charset="0"/>
                          </a:rPr>
                          <m:t>=0</m:t>
                        </m:r>
                      </m:e>
                    </m:nary>
                  </m:oMath>
                </a14:m>
                <a:endParaRPr lang="zh-CN" altLang="zh-CN" sz="2000" dirty="0"/>
              </a:p>
              <a:p>
                <a:r>
                  <a:rPr lang="zh-CN" altLang="zh-CN" sz="2800" dirty="0" smtClean="0"/>
                  <a:t>那么</a:t>
                </a:r>
                <a:endParaRPr lang="en-US" altLang="zh-CN" sz="2800" dirty="0" smtClean="0"/>
              </a:p>
              <a:p>
                <a:pPr lvl="2"/>
                <a:r>
                  <a:rPr lang="en-US" altLang="zh-CN" sz="2000" i="1" dirty="0" smtClean="0"/>
                  <a:t>          x</a:t>
                </a:r>
                <a:r>
                  <a:rPr lang="en-US" altLang="zh-CN" sz="2000" dirty="0" smtClean="0"/>
                  <a:t>(</a:t>
                </a:r>
                <a:r>
                  <a:rPr lang="en-US" altLang="zh-CN" sz="2000" i="1" dirty="0" smtClean="0"/>
                  <a:t>t</a:t>
                </a:r>
                <a:r>
                  <a:rPr lang="en-US" altLang="zh-CN" sz="2000" dirty="0"/>
                  <a:t>)</a:t>
                </a:r>
                <a:r>
                  <a:rPr lang="zh-CN" altLang="zh-CN" sz="2000" dirty="0"/>
                  <a:t>和</a:t>
                </a:r>
                <a:r>
                  <a:rPr lang="en-US" altLang="zh-CN" sz="2000" i="1" dirty="0"/>
                  <a:t>y</a:t>
                </a:r>
                <a:r>
                  <a:rPr lang="en-US" altLang="zh-CN" sz="2000" dirty="0"/>
                  <a:t>(</a:t>
                </a:r>
                <a:r>
                  <a:rPr lang="en-US" altLang="zh-CN" sz="2000" i="1" dirty="0"/>
                  <a:t>t</a:t>
                </a:r>
                <a:r>
                  <a:rPr lang="en-US" altLang="zh-CN" sz="2000" dirty="0" smtClean="0"/>
                  <a:t>)</a:t>
                </a:r>
                <a:r>
                  <a:rPr lang="zh-CN" altLang="zh-CN" sz="2000" dirty="0" smtClean="0"/>
                  <a:t>正交</a:t>
                </a:r>
                <a:endParaRPr lang="en-US" altLang="zh-CN" sz="2000" dirty="0" smtClean="0"/>
              </a:p>
              <a:p>
                <a:pPr>
                  <a:spcBef>
                    <a:spcPts val="2400"/>
                  </a:spcBef>
                </a:pPr>
                <a:r>
                  <a:rPr lang="zh-CN" altLang="zh-CN" sz="2800" dirty="0">
                    <a:solidFill>
                      <a:srgbClr val="C00000"/>
                    </a:solidFill>
                    <a:latin typeface="黑体" panose="02010609060101010101" pitchFamily="49" charset="-122"/>
                    <a:ea typeface="黑体" panose="02010609060101010101" pitchFamily="49" charset="-122"/>
                  </a:rPr>
                  <a:t>如果不同的通信子系统使用正交的载波调制发送的数据，那么各子系统之间的干扰就会变小，接收者也会正确地解调出自己的数据</a:t>
                </a:r>
                <a:endParaRPr lang="zh-CN" altLang="en-US" sz="2800" dirty="0">
                  <a:solidFill>
                    <a:srgbClr val="C00000"/>
                  </a:solidFill>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1520" y="1124744"/>
                <a:ext cx="8640960" cy="5001419"/>
              </a:xfrm>
              <a:blipFill rotWithShape="0">
                <a:blip r:embed="rId2"/>
                <a:stretch>
                  <a:fillRect t="-1707" r="-7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52268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normAutofit fontScale="90000"/>
          </a:bodyPr>
          <a:lstStyle/>
          <a:p>
            <a:r>
              <a:rPr lang="zh-CN" altLang="en-US" dirty="0" smtClean="0"/>
              <a:t>正交函数</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908720"/>
                <a:ext cx="8589640" cy="5616624"/>
              </a:xfrm>
            </p:spPr>
            <p:txBody>
              <a:bodyPr/>
              <a:lstStyle/>
              <a:p>
                <a:r>
                  <a:rPr lang="zh-CN" altLang="zh-CN" dirty="0" smtClean="0"/>
                  <a:t>函数</a:t>
                </a:r>
                <a:r>
                  <a:rPr lang="en-US" altLang="zh-CN" dirty="0"/>
                  <a:t>sin(t)</a:t>
                </a:r>
                <a:r>
                  <a:rPr lang="zh-CN" altLang="zh-CN" dirty="0"/>
                  <a:t>，</a:t>
                </a:r>
                <a:r>
                  <a:rPr lang="en-US" altLang="zh-CN" dirty="0"/>
                  <a:t>cos(t)</a:t>
                </a:r>
                <a:r>
                  <a:rPr lang="zh-CN" altLang="zh-CN" dirty="0"/>
                  <a:t>，</a:t>
                </a:r>
                <a:r>
                  <a:rPr lang="en-US" altLang="zh-CN" dirty="0"/>
                  <a:t>sin(2t)</a:t>
                </a:r>
                <a:r>
                  <a:rPr lang="zh-CN" altLang="zh-CN" dirty="0"/>
                  <a:t>，</a:t>
                </a:r>
                <a:r>
                  <a:rPr lang="en-US" altLang="zh-CN" dirty="0"/>
                  <a:t>cos(2t)</a:t>
                </a:r>
                <a:r>
                  <a:rPr lang="zh-CN" altLang="zh-CN" dirty="0"/>
                  <a:t>，</a:t>
                </a:r>
                <a:r>
                  <a:rPr lang="en-US" altLang="zh-CN" dirty="0"/>
                  <a:t>…</a:t>
                </a:r>
                <a:r>
                  <a:rPr lang="zh-CN" altLang="zh-CN" dirty="0"/>
                  <a:t>，</a:t>
                </a:r>
                <a:r>
                  <a:rPr lang="en-US" altLang="zh-CN" dirty="0"/>
                  <a:t>sin(</a:t>
                </a:r>
                <a:r>
                  <a:rPr lang="en-US" altLang="zh-CN" dirty="0" err="1"/>
                  <a:t>nt</a:t>
                </a:r>
                <a:r>
                  <a:rPr lang="en-US" altLang="zh-CN" dirty="0"/>
                  <a:t>)</a:t>
                </a:r>
                <a:r>
                  <a:rPr lang="zh-CN" altLang="zh-CN" dirty="0"/>
                  <a:t>，</a:t>
                </a:r>
                <a:r>
                  <a:rPr lang="en-US" altLang="zh-CN" dirty="0"/>
                  <a:t>cos(</a:t>
                </a:r>
                <a:r>
                  <a:rPr lang="en-US" altLang="zh-CN" dirty="0" err="1"/>
                  <a:t>nt</a:t>
                </a:r>
                <a:r>
                  <a:rPr lang="en-US" altLang="zh-CN" dirty="0"/>
                  <a:t>)</a:t>
                </a:r>
                <a:r>
                  <a:rPr lang="zh-CN" altLang="zh-CN" dirty="0"/>
                  <a:t>在</a:t>
                </a:r>
                <a:r>
                  <a:rPr lang="en-US" altLang="zh-CN" dirty="0"/>
                  <a:t>2</a:t>
                </a:r>
                <a:r>
                  <a:rPr lang="zh-CN" altLang="zh-CN" dirty="0"/>
                  <a:t>π的周期内都是相互</a:t>
                </a:r>
                <a:r>
                  <a:rPr lang="zh-CN" altLang="zh-CN" dirty="0" smtClean="0"/>
                  <a:t>正交的</a:t>
                </a:r>
                <a:endParaRPr lang="en-US" altLang="zh-CN" dirty="0" smtClean="0"/>
              </a:p>
              <a:p>
                <a:pPr lvl="2"/>
                <a14:m>
                  <m:oMath xmlns:m="http://schemas.openxmlformats.org/officeDocument/2006/math">
                    <m:nary>
                      <m:naryPr>
                        <m:limLoc m:val="subSup"/>
                        <m:ctrlPr>
                          <a:rPr lang="zh-CN" altLang="zh-CN" i="1">
                            <a:latin typeface="Cambria Math"/>
                          </a:rPr>
                        </m:ctrlPr>
                      </m:naryPr>
                      <m:sub>
                        <m:r>
                          <a:rPr lang="en-US" altLang="zh-CN" i="1">
                            <a:latin typeface="Cambria Math" panose="02040503050406030204" pitchFamily="18" charset="0"/>
                          </a:rPr>
                          <m:t>−</m:t>
                        </m:r>
                        <m:r>
                          <a:rPr lang="en-US" altLang="zh-CN" i="1">
                            <a:latin typeface="Cambria Math" panose="02040503050406030204" pitchFamily="18" charset="0"/>
                          </a:rPr>
                          <m:t>𝜋</m:t>
                        </m:r>
                      </m:sub>
                      <m:sup>
                        <m:r>
                          <a:rPr lang="en-US" altLang="zh-CN" i="1">
                            <a:latin typeface="Cambria Math" panose="02040503050406030204" pitchFamily="18" charset="0"/>
                          </a:rPr>
                          <m:t>𝜋</m:t>
                        </m:r>
                      </m:sup>
                      <m:e>
                        <m:r>
                          <m:rPr>
                            <m:sty m:val="p"/>
                          </m:rPr>
                          <a:rPr lang="en-US" altLang="zh-CN">
                            <a:latin typeface="Cambria Math" panose="02040503050406030204" pitchFamily="18" charset="0"/>
                          </a:rPr>
                          <m:t>sin</m:t>
                        </m:r>
                        <m:d>
                          <m:dPr>
                            <m:ctrlPr>
                              <a:rPr lang="zh-CN" altLang="zh-CN" i="1">
                                <a:latin typeface="Cambria Math"/>
                              </a:rPr>
                            </m:ctrlPr>
                          </m:dPr>
                          <m:e>
                            <m:r>
                              <m:rPr>
                                <m:sty m:val="p"/>
                              </m:rPr>
                              <a:rPr lang="en-US" altLang="zh-CN">
                                <a:latin typeface="Cambria Math" panose="02040503050406030204" pitchFamily="18" charset="0"/>
                              </a:rPr>
                              <m:t>mt</m:t>
                            </m:r>
                          </m:e>
                        </m:d>
                        <m:r>
                          <m:rPr>
                            <m:sty m:val="p"/>
                          </m:rPr>
                          <a:rPr lang="en-US" altLang="zh-CN">
                            <a:latin typeface="Cambria Math" panose="02040503050406030204" pitchFamily="18" charset="0"/>
                          </a:rPr>
                          <m:t>sin</m:t>
                        </m:r>
                        <m:d>
                          <m:dPr>
                            <m:ctrlPr>
                              <a:rPr lang="zh-CN" altLang="zh-CN" i="1">
                                <a:latin typeface="Cambria Math"/>
                              </a:rPr>
                            </m:ctrlPr>
                          </m:dPr>
                          <m:e>
                            <m:r>
                              <m:rPr>
                                <m:sty m:val="p"/>
                              </m:rPr>
                              <a:rPr lang="en-US" altLang="zh-CN">
                                <a:latin typeface="Cambria Math" panose="02040503050406030204" pitchFamily="18" charset="0"/>
                              </a:rPr>
                              <m:t>nt</m:t>
                            </m:r>
                          </m:e>
                        </m:d>
                        <m:r>
                          <m:rPr>
                            <m:sty m:val="p"/>
                          </m:rPr>
                          <a:rPr lang="en-US" altLang="zh-CN">
                            <a:latin typeface="Cambria Math" panose="02040503050406030204" pitchFamily="18" charset="0"/>
                          </a:rPr>
                          <m:t>dt</m:t>
                        </m:r>
                        <m:r>
                          <a:rPr lang="en-US" altLang="zh-CN">
                            <a:latin typeface="Cambria Math" panose="02040503050406030204" pitchFamily="18" charset="0"/>
                          </a:rPr>
                          <m:t>=0        </m:t>
                        </m:r>
                        <m:d>
                          <m:dPr>
                            <m:ctrlPr>
                              <a:rPr lang="zh-CN" altLang="zh-CN" i="1">
                                <a:latin typeface="Cambria Math"/>
                              </a:rPr>
                            </m:ctrlPr>
                          </m:dPr>
                          <m:e>
                            <m:r>
                              <m:rPr>
                                <m:sty m:val="p"/>
                              </m:rPr>
                              <a:rPr lang="en-US" altLang="zh-CN">
                                <a:latin typeface="Cambria Math" panose="02040503050406030204" pitchFamily="18" charset="0"/>
                              </a:rPr>
                              <m:t>m</m:t>
                            </m:r>
                            <m:r>
                              <a:rPr lang="en-US" altLang="zh-CN">
                                <a:latin typeface="Cambria Math" panose="02040503050406030204" pitchFamily="18" charset="0"/>
                              </a:rPr>
                              <m:t>≠</m:t>
                            </m:r>
                            <m:r>
                              <m:rPr>
                                <m:sty m:val="p"/>
                              </m:rPr>
                              <a:rPr lang="en-US" altLang="zh-CN">
                                <a:latin typeface="Cambria Math" panose="02040503050406030204" pitchFamily="18" charset="0"/>
                              </a:rPr>
                              <m:t>n</m:t>
                            </m:r>
                          </m:e>
                        </m:d>
                      </m:e>
                    </m:nary>
                  </m:oMath>
                </a14:m>
                <a:endParaRPr lang="zh-CN" altLang="zh-CN" dirty="0"/>
              </a:p>
              <a:p>
                <a:pPr lvl="2"/>
                <a14:m>
                  <m:oMath xmlns:m="http://schemas.openxmlformats.org/officeDocument/2006/math">
                    <m:nary>
                      <m:naryPr>
                        <m:limLoc m:val="subSup"/>
                        <m:ctrlPr>
                          <a:rPr lang="zh-CN" altLang="zh-CN" i="1">
                            <a:latin typeface="Cambria Math"/>
                          </a:rPr>
                        </m:ctrlPr>
                      </m:naryPr>
                      <m:sub>
                        <m:r>
                          <a:rPr lang="en-US" altLang="zh-CN" i="1">
                            <a:latin typeface="Cambria Math" panose="02040503050406030204" pitchFamily="18" charset="0"/>
                          </a:rPr>
                          <m:t>−</m:t>
                        </m:r>
                        <m:r>
                          <a:rPr lang="en-US" altLang="zh-CN" i="1">
                            <a:latin typeface="Cambria Math" panose="02040503050406030204" pitchFamily="18" charset="0"/>
                          </a:rPr>
                          <m:t>𝜋</m:t>
                        </m:r>
                      </m:sub>
                      <m:sup>
                        <m:r>
                          <a:rPr lang="en-US" altLang="zh-CN" i="1">
                            <a:latin typeface="Cambria Math" panose="02040503050406030204" pitchFamily="18" charset="0"/>
                          </a:rPr>
                          <m:t>𝜋</m:t>
                        </m:r>
                      </m:sup>
                      <m:e>
                        <m:r>
                          <m:rPr>
                            <m:sty m:val="p"/>
                          </m:rPr>
                          <a:rPr lang="en-US" altLang="zh-CN">
                            <a:latin typeface="Cambria Math" panose="02040503050406030204" pitchFamily="18" charset="0"/>
                          </a:rPr>
                          <m:t>cos</m:t>
                        </m:r>
                        <m:d>
                          <m:dPr>
                            <m:ctrlPr>
                              <a:rPr lang="zh-CN" altLang="zh-CN" i="1">
                                <a:latin typeface="Cambria Math"/>
                              </a:rPr>
                            </m:ctrlPr>
                          </m:dPr>
                          <m:e>
                            <m:r>
                              <m:rPr>
                                <m:sty m:val="p"/>
                              </m:rPr>
                              <a:rPr lang="en-US" altLang="zh-CN">
                                <a:latin typeface="Cambria Math" panose="02040503050406030204" pitchFamily="18" charset="0"/>
                              </a:rPr>
                              <m:t>mt</m:t>
                            </m:r>
                          </m:e>
                        </m:d>
                        <m:r>
                          <m:rPr>
                            <m:sty m:val="p"/>
                          </m:rPr>
                          <a:rPr lang="en-US" altLang="zh-CN">
                            <a:latin typeface="Cambria Math" panose="02040503050406030204" pitchFamily="18" charset="0"/>
                          </a:rPr>
                          <m:t>cos</m:t>
                        </m:r>
                        <m:d>
                          <m:dPr>
                            <m:ctrlPr>
                              <a:rPr lang="zh-CN" altLang="zh-CN" i="1">
                                <a:latin typeface="Cambria Math"/>
                              </a:rPr>
                            </m:ctrlPr>
                          </m:dPr>
                          <m:e>
                            <m:r>
                              <m:rPr>
                                <m:sty m:val="p"/>
                              </m:rPr>
                              <a:rPr lang="en-US" altLang="zh-CN">
                                <a:latin typeface="Cambria Math" panose="02040503050406030204" pitchFamily="18" charset="0"/>
                              </a:rPr>
                              <m:t>nt</m:t>
                            </m:r>
                          </m:e>
                        </m:d>
                        <m:r>
                          <m:rPr>
                            <m:sty m:val="p"/>
                          </m:rPr>
                          <a:rPr lang="en-US" altLang="zh-CN">
                            <a:latin typeface="Cambria Math" panose="02040503050406030204" pitchFamily="18" charset="0"/>
                          </a:rPr>
                          <m:t>dt</m:t>
                        </m:r>
                        <m:r>
                          <a:rPr lang="en-US" altLang="zh-CN">
                            <a:latin typeface="Cambria Math" panose="02040503050406030204" pitchFamily="18" charset="0"/>
                          </a:rPr>
                          <m:t>=0        </m:t>
                        </m:r>
                        <m:d>
                          <m:dPr>
                            <m:ctrlPr>
                              <a:rPr lang="zh-CN" altLang="zh-CN" i="1">
                                <a:latin typeface="Cambria Math"/>
                              </a:rPr>
                            </m:ctrlPr>
                          </m:dPr>
                          <m:e>
                            <m:r>
                              <m:rPr>
                                <m:sty m:val="p"/>
                              </m:rPr>
                              <a:rPr lang="en-US" altLang="zh-CN">
                                <a:latin typeface="Cambria Math" panose="02040503050406030204" pitchFamily="18" charset="0"/>
                              </a:rPr>
                              <m:t>m</m:t>
                            </m:r>
                            <m:r>
                              <a:rPr lang="en-US" altLang="zh-CN">
                                <a:latin typeface="Cambria Math" panose="02040503050406030204" pitchFamily="18" charset="0"/>
                              </a:rPr>
                              <m:t>≠</m:t>
                            </m:r>
                            <m:r>
                              <m:rPr>
                                <m:sty m:val="p"/>
                              </m:rPr>
                              <a:rPr lang="en-US" altLang="zh-CN">
                                <a:latin typeface="Cambria Math" panose="02040503050406030204" pitchFamily="18" charset="0"/>
                              </a:rPr>
                              <m:t>n</m:t>
                            </m:r>
                          </m:e>
                        </m:d>
                      </m:e>
                    </m:nary>
                  </m:oMath>
                </a14:m>
                <a:endParaRPr lang="zh-CN" altLang="zh-CN" dirty="0"/>
              </a:p>
              <a:p>
                <a:pPr lvl="2"/>
                <a14:m>
                  <m:oMath xmlns:m="http://schemas.openxmlformats.org/officeDocument/2006/math">
                    <m:nary>
                      <m:naryPr>
                        <m:limLoc m:val="subSup"/>
                        <m:ctrlPr>
                          <a:rPr lang="zh-CN" altLang="zh-CN" i="1">
                            <a:latin typeface="Cambria Math"/>
                          </a:rPr>
                        </m:ctrlPr>
                      </m:naryPr>
                      <m:sub>
                        <m:r>
                          <a:rPr lang="en-US" altLang="zh-CN" i="1">
                            <a:latin typeface="Cambria Math" panose="02040503050406030204" pitchFamily="18" charset="0"/>
                          </a:rPr>
                          <m:t>−</m:t>
                        </m:r>
                        <m:r>
                          <a:rPr lang="en-US" altLang="zh-CN" i="1">
                            <a:latin typeface="Cambria Math" panose="02040503050406030204" pitchFamily="18" charset="0"/>
                          </a:rPr>
                          <m:t>𝜋</m:t>
                        </m:r>
                      </m:sub>
                      <m:sup>
                        <m:r>
                          <a:rPr lang="en-US" altLang="zh-CN" i="1">
                            <a:latin typeface="Cambria Math" panose="02040503050406030204" pitchFamily="18" charset="0"/>
                          </a:rPr>
                          <m:t>𝜋</m:t>
                        </m:r>
                      </m:sup>
                      <m:e>
                        <m:r>
                          <m:rPr>
                            <m:sty m:val="p"/>
                          </m:rPr>
                          <a:rPr lang="en-US" altLang="zh-CN">
                            <a:latin typeface="Cambria Math" panose="02040503050406030204" pitchFamily="18" charset="0"/>
                          </a:rPr>
                          <m:t>sin</m:t>
                        </m:r>
                        <m:d>
                          <m:dPr>
                            <m:ctrlPr>
                              <a:rPr lang="zh-CN" altLang="zh-CN" i="1">
                                <a:latin typeface="Cambria Math"/>
                              </a:rPr>
                            </m:ctrlPr>
                          </m:dPr>
                          <m:e>
                            <m:r>
                              <m:rPr>
                                <m:sty m:val="p"/>
                              </m:rPr>
                              <a:rPr lang="en-US" altLang="zh-CN">
                                <a:latin typeface="Cambria Math" panose="02040503050406030204" pitchFamily="18" charset="0"/>
                              </a:rPr>
                              <m:t>mt</m:t>
                            </m:r>
                          </m:e>
                        </m:d>
                        <m:r>
                          <m:rPr>
                            <m:sty m:val="p"/>
                          </m:rPr>
                          <a:rPr lang="en-US" altLang="zh-CN">
                            <a:latin typeface="Cambria Math" panose="02040503050406030204" pitchFamily="18" charset="0"/>
                          </a:rPr>
                          <m:t>cos</m:t>
                        </m:r>
                        <m:d>
                          <m:dPr>
                            <m:ctrlPr>
                              <a:rPr lang="zh-CN" altLang="zh-CN" i="1">
                                <a:latin typeface="Cambria Math"/>
                              </a:rPr>
                            </m:ctrlPr>
                          </m:dPr>
                          <m:e>
                            <m:r>
                              <m:rPr>
                                <m:sty m:val="p"/>
                              </m:rPr>
                              <a:rPr lang="en-US" altLang="zh-CN">
                                <a:latin typeface="Cambria Math" panose="02040503050406030204" pitchFamily="18" charset="0"/>
                              </a:rPr>
                              <m:t>nt</m:t>
                            </m:r>
                          </m:e>
                        </m:d>
                        <m:r>
                          <m:rPr>
                            <m:sty m:val="p"/>
                          </m:rPr>
                          <a:rPr lang="en-US" altLang="zh-CN">
                            <a:latin typeface="Cambria Math" panose="02040503050406030204" pitchFamily="18" charset="0"/>
                          </a:rPr>
                          <m:t>dt</m:t>
                        </m:r>
                        <m:r>
                          <a:rPr lang="en-US" altLang="zh-CN">
                            <a:latin typeface="Cambria Math" panose="02040503050406030204" pitchFamily="18" charset="0"/>
                          </a:rPr>
                          <m:t>=0        </m:t>
                        </m:r>
                        <m:d>
                          <m:dPr>
                            <m:ctrlPr>
                              <a:rPr lang="zh-CN" altLang="zh-CN" i="1">
                                <a:latin typeface="Cambria Math"/>
                              </a:rPr>
                            </m:ctrlPr>
                          </m:dPr>
                          <m:e>
                            <m:r>
                              <m:rPr>
                                <m:sty m:val="p"/>
                              </m:rPr>
                              <a:rPr lang="en-US" altLang="zh-CN">
                                <a:latin typeface="Cambria Math" panose="02040503050406030204" pitchFamily="18" charset="0"/>
                              </a:rPr>
                              <m:t>m</m:t>
                            </m:r>
                            <m:r>
                              <a:rPr lang="en-US" altLang="zh-CN">
                                <a:latin typeface="Cambria Math" panose="02040503050406030204" pitchFamily="18" charset="0"/>
                              </a:rPr>
                              <m:t>≠</m:t>
                            </m:r>
                            <m:r>
                              <m:rPr>
                                <m:sty m:val="p"/>
                              </m:rPr>
                              <a:rPr lang="en-US" altLang="zh-CN">
                                <a:latin typeface="Cambria Math" panose="02040503050406030204" pitchFamily="18" charset="0"/>
                              </a:rPr>
                              <m:t>n</m:t>
                            </m:r>
                          </m:e>
                        </m:d>
                      </m:e>
                    </m:nary>
                  </m:oMath>
                </a14:m>
                <a:endParaRPr lang="en-US" altLang="zh-CN" dirty="0" smtClean="0"/>
              </a:p>
              <a:p>
                <a:pPr lvl="2"/>
                <a:endParaRPr lang="en-US" altLang="zh-CN" dirty="0" smtClean="0"/>
              </a:p>
              <a:p>
                <a:r>
                  <a:rPr lang="zh-CN" altLang="en-US" dirty="0" smtClean="0"/>
                  <a:t>例如：</a:t>
                </a:r>
                <a:endParaRPr lang="en-US" altLang="zh-CN" dirty="0" smtClean="0"/>
              </a:p>
              <a:p>
                <a:pPr lvl="1"/>
                <a14:m>
                  <m:oMath xmlns:m="http://schemas.openxmlformats.org/officeDocument/2006/math">
                    <m:nary>
                      <m:naryPr>
                        <m:limLoc m:val="subSup"/>
                        <m:ctrlPr>
                          <a:rPr lang="zh-CN" altLang="zh-CN" i="1">
                            <a:latin typeface="Cambria Math"/>
                          </a:rPr>
                        </m:ctrlPr>
                      </m:naryPr>
                      <m:sub>
                        <m:r>
                          <a:rPr lang="en-US" altLang="zh-CN" i="1">
                            <a:latin typeface="Cambria Math" panose="02040503050406030204" pitchFamily="18" charset="0"/>
                          </a:rPr>
                          <m:t>−</m:t>
                        </m:r>
                        <m:r>
                          <a:rPr lang="en-US" altLang="zh-CN" i="1">
                            <a:latin typeface="Cambria Math" panose="02040503050406030204" pitchFamily="18" charset="0"/>
                          </a:rPr>
                          <m:t>𝜋</m:t>
                        </m:r>
                      </m:sub>
                      <m:sup>
                        <m:r>
                          <a:rPr lang="en-US" altLang="zh-CN" i="1">
                            <a:latin typeface="Cambria Math" panose="02040503050406030204" pitchFamily="18" charset="0"/>
                          </a:rPr>
                          <m:t>𝜋</m:t>
                        </m:r>
                      </m:sup>
                      <m:e>
                        <m:r>
                          <m:rPr>
                            <m:sty m:val="p"/>
                          </m:rPr>
                          <a:rPr lang="en-US" altLang="zh-CN">
                            <a:latin typeface="Cambria Math" panose="02040503050406030204" pitchFamily="18" charset="0"/>
                          </a:rPr>
                          <m:t>sin</m:t>
                        </m:r>
                        <m:d>
                          <m:dPr>
                            <m:ctrlPr>
                              <a:rPr lang="zh-CN" altLang="zh-CN" i="1">
                                <a:latin typeface="Cambria Math"/>
                              </a:rPr>
                            </m:ctrlPr>
                          </m:dPr>
                          <m:e>
                            <m:r>
                              <m:rPr>
                                <m:sty m:val="p"/>
                              </m:rPr>
                              <a:rPr lang="en-US" altLang="zh-CN">
                                <a:latin typeface="Cambria Math" panose="02040503050406030204" pitchFamily="18" charset="0"/>
                              </a:rPr>
                              <m:t>t</m:t>
                            </m:r>
                          </m:e>
                        </m:d>
                        <m:r>
                          <m:rPr>
                            <m:sty m:val="p"/>
                          </m:rPr>
                          <a:rPr lang="en-US" altLang="zh-CN">
                            <a:latin typeface="Cambria Math" panose="02040503050406030204" pitchFamily="18" charset="0"/>
                          </a:rPr>
                          <m:t>cos</m:t>
                        </m:r>
                        <m:d>
                          <m:dPr>
                            <m:ctrlPr>
                              <a:rPr lang="zh-CN" altLang="zh-CN" i="1">
                                <a:latin typeface="Cambria Math"/>
                              </a:rPr>
                            </m:ctrlPr>
                          </m:dPr>
                          <m:e>
                            <m:r>
                              <m:rPr>
                                <m:sty m:val="p"/>
                              </m:rPr>
                              <a:rPr lang="en-US" altLang="zh-CN">
                                <a:latin typeface="Cambria Math" panose="02040503050406030204" pitchFamily="18" charset="0"/>
                              </a:rPr>
                              <m:t>t</m:t>
                            </m:r>
                          </m:e>
                        </m:d>
                        <m:r>
                          <m:rPr>
                            <m:sty m:val="p"/>
                          </m:rPr>
                          <a:rPr lang="en-US" altLang="zh-CN">
                            <a:latin typeface="Cambria Math" panose="02040503050406030204" pitchFamily="18" charset="0"/>
                          </a:rPr>
                          <m:t>dt</m:t>
                        </m:r>
                        <m:r>
                          <a:rPr lang="en-US" altLang="zh-CN">
                            <a:latin typeface="Cambria Math" panose="02040503050406030204" pitchFamily="18" charset="0"/>
                          </a:rPr>
                          <m:t>=0</m:t>
                        </m:r>
                      </m:e>
                    </m:nary>
                  </m:oMath>
                </a14:m>
                <a:r>
                  <a:rPr lang="zh-CN" altLang="zh-CN" dirty="0" smtClean="0"/>
                  <a:t>）</a:t>
                </a:r>
                <a:endParaRPr lang="en-US" altLang="zh-CN" dirty="0" smtClean="0"/>
              </a:p>
              <a:p>
                <a:pPr lvl="1"/>
                <a:r>
                  <a:rPr lang="en-US" altLang="zh-CN" dirty="0"/>
                  <a:t>sin(t)</a:t>
                </a:r>
                <a:r>
                  <a:rPr lang="zh-CN" altLang="zh-CN" dirty="0"/>
                  <a:t>和</a:t>
                </a:r>
                <a:r>
                  <a:rPr lang="en-US" altLang="zh-CN" dirty="0"/>
                  <a:t>cos(t)</a:t>
                </a:r>
                <a:r>
                  <a:rPr lang="zh-CN" altLang="zh-CN" dirty="0"/>
                  <a:t>正交</a:t>
                </a:r>
                <a:endParaRPr lang="en-US" altLang="zh-CN" dirty="0"/>
              </a:p>
              <a:p>
                <a:pPr lvl="1"/>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908720"/>
                <a:ext cx="8589640" cy="5616624"/>
              </a:xfrm>
              <a:blipFill rotWithShape="0">
                <a:blip r:embed="rId2"/>
                <a:stretch>
                  <a:fillRect l="-213" t="-17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88191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457200" y="274638"/>
            <a:ext cx="8229600" cy="850106"/>
          </a:xfrm>
        </p:spPr>
        <p:txBody>
          <a:bodyPr/>
          <a:lstStyle/>
          <a:p>
            <a:r>
              <a:rPr lang="zh-CN" altLang="zh-CN" dirty="0" smtClean="0"/>
              <a:t>正交频分复用</a:t>
            </a:r>
            <a:r>
              <a:rPr lang="en-US" altLang="zh-CN" dirty="0" smtClean="0"/>
              <a:t>OFDM</a:t>
            </a:r>
            <a:endParaRPr lang="zh-CN" altLang="en-US" dirty="0" smtClean="0"/>
          </a:p>
        </p:txBody>
      </p:sp>
      <p:sp>
        <p:nvSpPr>
          <p:cNvPr id="11267" name="内容占位符 2"/>
          <p:cNvSpPr>
            <a:spLocks noGrp="1"/>
          </p:cNvSpPr>
          <p:nvPr>
            <p:ph idx="1"/>
          </p:nvPr>
        </p:nvSpPr>
        <p:spPr>
          <a:xfrm>
            <a:off x="457200" y="1268760"/>
            <a:ext cx="8229600" cy="4857403"/>
          </a:xfrm>
        </p:spPr>
        <p:txBody>
          <a:bodyPr/>
          <a:lstStyle/>
          <a:p>
            <a:r>
              <a:rPr lang="en-US" altLang="zh-CN" dirty="0" smtClean="0"/>
              <a:t>OFDM</a:t>
            </a:r>
            <a:r>
              <a:rPr lang="zh-CN" altLang="zh-CN" dirty="0" smtClean="0"/>
              <a:t>利用正交</a:t>
            </a:r>
            <a:r>
              <a:rPr lang="zh-CN" altLang="zh-CN" dirty="0"/>
              <a:t>函数的特性，是一种多载波调制</a:t>
            </a:r>
            <a:r>
              <a:rPr lang="zh-CN" altLang="zh-CN" dirty="0" smtClean="0"/>
              <a:t>技术</a:t>
            </a:r>
            <a:endParaRPr lang="en-US" altLang="zh-CN" dirty="0" smtClean="0"/>
          </a:p>
          <a:p>
            <a:pPr>
              <a:spcBef>
                <a:spcPts val="1800"/>
              </a:spcBef>
            </a:pPr>
            <a:r>
              <a:rPr lang="zh-CN" altLang="zh-CN" dirty="0" smtClean="0"/>
              <a:t>主要思想</a:t>
            </a:r>
            <a:r>
              <a:rPr lang="zh-CN" altLang="en-US" dirty="0" smtClean="0"/>
              <a:t>：</a:t>
            </a:r>
            <a:r>
              <a:rPr lang="zh-CN" altLang="zh-CN" dirty="0" smtClean="0"/>
              <a:t>将</a:t>
            </a:r>
            <a:r>
              <a:rPr lang="zh-CN" altLang="zh-CN" dirty="0"/>
              <a:t>整个信道分成若干正交的子信道，将高速数据信号转换成并行的低速子数据流，调制到在每个子信道</a:t>
            </a:r>
            <a:r>
              <a:rPr lang="zh-CN" altLang="zh-CN" dirty="0" smtClean="0"/>
              <a:t>上传输</a:t>
            </a:r>
            <a:endParaRPr lang="zh-CN" altLang="en-US" dirty="0" smtClean="0"/>
          </a:p>
        </p:txBody>
      </p:sp>
      <p:pic>
        <p:nvPicPr>
          <p:cNvPr id="112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365104"/>
            <a:ext cx="9148763"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95956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lstStyle/>
          <a:p>
            <a:r>
              <a:rPr lang="zh-CN" altLang="zh-CN" sz="4000" dirty="0"/>
              <a:t>传统</a:t>
            </a:r>
            <a:r>
              <a:rPr lang="zh-CN" altLang="zh-CN" sz="4000" dirty="0" smtClean="0"/>
              <a:t>频分复用与</a:t>
            </a:r>
            <a:r>
              <a:rPr lang="zh-CN" altLang="zh-CN" sz="4000" dirty="0"/>
              <a:t>正交</a:t>
            </a:r>
            <a:r>
              <a:rPr lang="zh-CN" altLang="zh-CN" sz="4000" dirty="0" smtClean="0"/>
              <a:t>频分复用</a:t>
            </a:r>
            <a:endParaRPr lang="zh-CN" altLang="en-US" sz="4000"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07107" y="2708920"/>
            <a:ext cx="8950070" cy="1728192"/>
          </a:xfrm>
          <a:prstGeom prst="rect">
            <a:avLst/>
          </a:prstGeom>
        </p:spPr>
      </p:pic>
    </p:spTree>
    <p:extLst>
      <p:ext uri="{BB962C8B-B14F-4D97-AF65-F5344CB8AC3E}">
        <p14:creationId xmlns:p14="http://schemas.microsoft.com/office/powerpoint/2010/main" val="2061834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lstStyle/>
          <a:p>
            <a:r>
              <a:rPr lang="zh-CN" altLang="en-US" dirty="0" smtClean="0"/>
              <a:t>多</a:t>
            </a:r>
            <a:r>
              <a:rPr lang="zh-CN" altLang="en-US" dirty="0"/>
              <a:t>入多</a:t>
            </a:r>
            <a:r>
              <a:rPr lang="zh-CN" altLang="en-US" dirty="0" smtClean="0"/>
              <a:t>出</a:t>
            </a:r>
            <a:r>
              <a:rPr lang="en-US" altLang="zh-CN" dirty="0" smtClean="0"/>
              <a:t>MIMO</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1520" y="1124744"/>
                <a:ext cx="8640960" cy="5400600"/>
              </a:xfrm>
            </p:spPr>
            <p:txBody>
              <a:bodyPr/>
              <a:lstStyle/>
              <a:p>
                <a:r>
                  <a:rPr lang="en-US" altLang="zh-CN" sz="2800" dirty="0" smtClean="0"/>
                  <a:t>MIMO</a:t>
                </a:r>
                <a:r>
                  <a:rPr lang="zh-CN" altLang="zh-CN" sz="2800" dirty="0" smtClean="0"/>
                  <a:t>将</a:t>
                </a:r>
                <a:r>
                  <a:rPr lang="zh-CN" altLang="zh-CN" sz="2800" dirty="0"/>
                  <a:t>多径传播特性作为一个有利因素充分利用，进而提高系统的传输速度、效率和</a:t>
                </a:r>
                <a:r>
                  <a:rPr lang="zh-CN" altLang="zh-CN" sz="2800" dirty="0" smtClean="0"/>
                  <a:t>可靠性</a:t>
                </a:r>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endParaRPr lang="en-US" altLang="zh-CN" sz="2800" dirty="0"/>
              </a:p>
              <a:p>
                <a:pPr lvl="2"/>
                <a:r>
                  <a:rPr lang="en-US" altLang="zh-CN" dirty="0" smtClean="0"/>
                  <a:t>                 </a:t>
                </a:r>
                <a14:m>
                  <m:oMath xmlns:m="http://schemas.openxmlformats.org/officeDocument/2006/math">
                    <m:d>
                      <m:dPr>
                        <m:begChr m:val="{"/>
                        <m:endChr m:val=""/>
                        <m:ctrlPr>
                          <a:rPr lang="zh-CN" altLang="zh-CN" i="1">
                            <a:latin typeface="Cambria Math"/>
                          </a:rPr>
                        </m:ctrlPr>
                      </m:dPr>
                      <m:e>
                        <m:eqArr>
                          <m:eqArrPr>
                            <m:ctrlPr>
                              <a:rPr lang="zh-CN" altLang="zh-CN" i="1">
                                <a:latin typeface="Cambria Math"/>
                              </a:rPr>
                            </m:ctrlPr>
                          </m:eqArrPr>
                          <m:e>
                            <m:sSub>
                              <m:sSubPr>
                                <m:ctrlPr>
                                  <a:rPr lang="zh-CN" altLang="zh-CN" i="1">
                                    <a:latin typeface="Cambria Math"/>
                                  </a:rPr>
                                </m:ctrlPr>
                              </m:sSubPr>
                              <m:e>
                                <m:r>
                                  <a:rPr lang="en-US" altLang="zh-CN" i="1">
                                    <a:latin typeface="Cambria Math"/>
                                  </a:rPr>
                                  <m:t>𝑥</m:t>
                                </m:r>
                              </m:e>
                              <m:sub>
                                <m:r>
                                  <a:rPr lang="en-US" altLang="zh-CN" i="1">
                                    <a:latin typeface="Cambria Math"/>
                                  </a:rPr>
                                  <m:t>1</m:t>
                                </m:r>
                              </m:sub>
                            </m:sSub>
                            <m:r>
                              <a:rPr lang="en-US" altLang="zh-CN" i="1">
                                <a:latin typeface="Cambria Math"/>
                              </a:rPr>
                              <m:t>=</m:t>
                            </m:r>
                            <m:sSub>
                              <m:sSubPr>
                                <m:ctrlPr>
                                  <a:rPr lang="zh-CN" altLang="zh-CN" i="1">
                                    <a:latin typeface="Cambria Math"/>
                                  </a:rPr>
                                </m:ctrlPr>
                              </m:sSubPr>
                              <m:e>
                                <m:r>
                                  <a:rPr lang="en-US" altLang="zh-CN" i="1">
                                    <a:latin typeface="Cambria Math"/>
                                  </a:rPr>
                                  <m:t>h</m:t>
                                </m:r>
                              </m:e>
                              <m:sub>
                                <m:r>
                                  <a:rPr lang="en-US" altLang="zh-CN" i="1">
                                    <a:latin typeface="Cambria Math"/>
                                  </a:rPr>
                                  <m:t>11</m:t>
                                </m:r>
                              </m:sub>
                            </m:sSub>
                            <m:r>
                              <a:rPr lang="en-US" altLang="zh-CN" i="1">
                                <a:latin typeface="Cambria Math"/>
                              </a:rPr>
                              <m:t>×</m:t>
                            </m:r>
                            <m:sSub>
                              <m:sSubPr>
                                <m:ctrlPr>
                                  <a:rPr lang="zh-CN" altLang="zh-CN" i="1">
                                    <a:latin typeface="Cambria Math"/>
                                  </a:rPr>
                                </m:ctrlPr>
                              </m:sSubPr>
                              <m:e>
                                <m:r>
                                  <a:rPr lang="en-US" altLang="zh-CN" i="1">
                                    <a:latin typeface="Cambria Math"/>
                                  </a:rPr>
                                  <m:t>𝑟</m:t>
                                </m:r>
                              </m:e>
                              <m:sub>
                                <m:r>
                                  <a:rPr lang="en-US" altLang="zh-CN" i="1">
                                    <a:latin typeface="Cambria Math"/>
                                  </a:rPr>
                                  <m:t>1</m:t>
                                </m:r>
                              </m:sub>
                            </m:sSub>
                            <m:r>
                              <a:rPr lang="en-US" altLang="zh-CN" i="1">
                                <a:latin typeface="Cambria Math"/>
                              </a:rPr>
                              <m:t>+</m:t>
                            </m:r>
                            <m:sSub>
                              <m:sSubPr>
                                <m:ctrlPr>
                                  <a:rPr lang="zh-CN" altLang="zh-CN" i="1">
                                    <a:latin typeface="Cambria Math"/>
                                  </a:rPr>
                                </m:ctrlPr>
                              </m:sSubPr>
                              <m:e>
                                <m:r>
                                  <a:rPr lang="en-US" altLang="zh-CN" i="1">
                                    <a:latin typeface="Cambria Math"/>
                                  </a:rPr>
                                  <m:t>h</m:t>
                                </m:r>
                              </m:e>
                              <m:sub>
                                <m:r>
                                  <a:rPr lang="en-US" altLang="zh-CN" i="1">
                                    <a:latin typeface="Cambria Math"/>
                                  </a:rPr>
                                  <m:t>12</m:t>
                                </m:r>
                              </m:sub>
                            </m:sSub>
                            <m:r>
                              <a:rPr lang="en-US" altLang="zh-CN" i="1">
                                <a:latin typeface="Cambria Math"/>
                              </a:rPr>
                              <m:t>×</m:t>
                            </m:r>
                            <m:sSub>
                              <m:sSubPr>
                                <m:ctrlPr>
                                  <a:rPr lang="zh-CN" altLang="zh-CN" i="1">
                                    <a:latin typeface="Cambria Math"/>
                                  </a:rPr>
                                </m:ctrlPr>
                              </m:sSubPr>
                              <m:e>
                                <m:r>
                                  <a:rPr lang="en-US" altLang="zh-CN" i="1">
                                    <a:latin typeface="Cambria Math"/>
                                  </a:rPr>
                                  <m:t>𝑟</m:t>
                                </m:r>
                              </m:e>
                              <m:sub>
                                <m:r>
                                  <a:rPr lang="en-US" altLang="zh-CN" i="1">
                                    <a:latin typeface="Cambria Math"/>
                                  </a:rPr>
                                  <m:t>2</m:t>
                                </m:r>
                              </m:sub>
                            </m:sSub>
                          </m:e>
                          <m:e>
                            <m:sSub>
                              <m:sSubPr>
                                <m:ctrlPr>
                                  <a:rPr lang="zh-CN" altLang="zh-CN" i="1">
                                    <a:latin typeface="Cambria Math"/>
                                  </a:rPr>
                                </m:ctrlPr>
                              </m:sSubPr>
                              <m:e>
                                <m:r>
                                  <a:rPr lang="en-US" altLang="zh-CN" i="1">
                                    <a:latin typeface="Cambria Math"/>
                                  </a:rPr>
                                  <m:t>𝑥</m:t>
                                </m:r>
                              </m:e>
                              <m:sub>
                                <m:r>
                                  <a:rPr lang="en-US" altLang="zh-CN" i="1">
                                    <a:latin typeface="Cambria Math"/>
                                  </a:rPr>
                                  <m:t>2</m:t>
                                </m:r>
                              </m:sub>
                            </m:sSub>
                            <m:r>
                              <a:rPr lang="en-US" altLang="zh-CN" i="1">
                                <a:latin typeface="Cambria Math"/>
                              </a:rPr>
                              <m:t>=</m:t>
                            </m:r>
                            <m:sSub>
                              <m:sSubPr>
                                <m:ctrlPr>
                                  <a:rPr lang="zh-CN" altLang="zh-CN" i="1">
                                    <a:latin typeface="Cambria Math"/>
                                  </a:rPr>
                                </m:ctrlPr>
                              </m:sSubPr>
                              <m:e>
                                <m:r>
                                  <a:rPr lang="en-US" altLang="zh-CN" i="1">
                                    <a:latin typeface="Cambria Math"/>
                                  </a:rPr>
                                  <m:t>h</m:t>
                                </m:r>
                              </m:e>
                              <m:sub>
                                <m:r>
                                  <a:rPr lang="en-US" altLang="zh-CN" i="1">
                                    <a:latin typeface="Cambria Math"/>
                                  </a:rPr>
                                  <m:t>21</m:t>
                                </m:r>
                              </m:sub>
                            </m:sSub>
                            <m:r>
                              <a:rPr lang="en-US" altLang="zh-CN" i="1">
                                <a:latin typeface="Cambria Math"/>
                              </a:rPr>
                              <m:t>×</m:t>
                            </m:r>
                            <m:sSub>
                              <m:sSubPr>
                                <m:ctrlPr>
                                  <a:rPr lang="zh-CN" altLang="zh-CN" i="1">
                                    <a:latin typeface="Cambria Math"/>
                                  </a:rPr>
                                </m:ctrlPr>
                              </m:sSubPr>
                              <m:e>
                                <m:r>
                                  <a:rPr lang="en-US" altLang="zh-CN" i="1">
                                    <a:latin typeface="Cambria Math"/>
                                  </a:rPr>
                                  <m:t>𝑟</m:t>
                                </m:r>
                              </m:e>
                              <m:sub>
                                <m:r>
                                  <a:rPr lang="en-US" altLang="zh-CN" i="1">
                                    <a:latin typeface="Cambria Math"/>
                                  </a:rPr>
                                  <m:t>1</m:t>
                                </m:r>
                              </m:sub>
                            </m:sSub>
                            <m:r>
                              <a:rPr lang="en-US" altLang="zh-CN" i="1">
                                <a:latin typeface="Cambria Math"/>
                              </a:rPr>
                              <m:t>+</m:t>
                            </m:r>
                            <m:sSub>
                              <m:sSubPr>
                                <m:ctrlPr>
                                  <a:rPr lang="zh-CN" altLang="zh-CN" i="1">
                                    <a:latin typeface="Cambria Math"/>
                                  </a:rPr>
                                </m:ctrlPr>
                              </m:sSubPr>
                              <m:e>
                                <m:r>
                                  <a:rPr lang="en-US" altLang="zh-CN" i="1">
                                    <a:latin typeface="Cambria Math"/>
                                  </a:rPr>
                                  <m:t>h</m:t>
                                </m:r>
                              </m:e>
                              <m:sub>
                                <m:r>
                                  <a:rPr lang="en-US" altLang="zh-CN" i="1">
                                    <a:latin typeface="Cambria Math"/>
                                  </a:rPr>
                                  <m:t>22</m:t>
                                </m:r>
                              </m:sub>
                            </m:sSub>
                            <m:r>
                              <a:rPr lang="en-US" altLang="zh-CN" i="1">
                                <a:latin typeface="Cambria Math"/>
                              </a:rPr>
                              <m:t>×</m:t>
                            </m:r>
                            <m:sSub>
                              <m:sSubPr>
                                <m:ctrlPr>
                                  <a:rPr lang="zh-CN" altLang="zh-CN" i="1">
                                    <a:latin typeface="Cambria Math"/>
                                  </a:rPr>
                                </m:ctrlPr>
                              </m:sSubPr>
                              <m:e>
                                <m:r>
                                  <a:rPr lang="en-US" altLang="zh-CN" i="1">
                                    <a:latin typeface="Cambria Math"/>
                                  </a:rPr>
                                  <m:t>𝑟</m:t>
                                </m:r>
                              </m:e>
                              <m:sub>
                                <m:r>
                                  <a:rPr lang="en-US" altLang="zh-CN" i="1">
                                    <a:latin typeface="Cambria Math"/>
                                  </a:rPr>
                                  <m:t>2</m:t>
                                </m:r>
                              </m:sub>
                            </m:sSub>
                          </m:e>
                        </m:eqArr>
                      </m:e>
                    </m:d>
                  </m:oMath>
                </a14:m>
                <a:endParaRPr lang="en-US" altLang="zh-CN" dirty="0" smtClean="0"/>
              </a:p>
              <a:p>
                <a:endParaRPr lang="en-US" altLang="zh-CN" sz="2800" dirty="0" smtClean="0"/>
              </a:p>
              <a:p>
                <a:r>
                  <a:rPr lang="zh-CN" altLang="zh-CN" sz="2800" dirty="0" smtClean="0"/>
                  <a:t>衰减因子</a:t>
                </a:r>
                <a:r>
                  <a:rPr lang="en-US" altLang="zh-CN" sz="2800" i="1" dirty="0" smtClean="0"/>
                  <a:t>h</a:t>
                </a:r>
                <a:r>
                  <a:rPr lang="en-US" altLang="zh-CN" sz="2800" baseline="-25000" dirty="0" smtClean="0"/>
                  <a:t>11</a:t>
                </a:r>
                <a:r>
                  <a:rPr lang="zh-CN" altLang="zh-CN" sz="2800" dirty="0"/>
                  <a:t>、</a:t>
                </a:r>
                <a:r>
                  <a:rPr lang="en-US" altLang="zh-CN" sz="2800" i="1" dirty="0"/>
                  <a:t>h</a:t>
                </a:r>
                <a:r>
                  <a:rPr lang="en-US" altLang="zh-CN" sz="2800" baseline="-25000" dirty="0"/>
                  <a:t>12</a:t>
                </a:r>
                <a:r>
                  <a:rPr lang="zh-CN" altLang="zh-CN" sz="2800" dirty="0"/>
                  <a:t>、</a:t>
                </a:r>
                <a:r>
                  <a:rPr lang="en-US" altLang="zh-CN" sz="2800" i="1" dirty="0"/>
                  <a:t>h</a:t>
                </a:r>
                <a:r>
                  <a:rPr lang="en-US" altLang="zh-CN" sz="2800" baseline="-25000" dirty="0"/>
                  <a:t>21</a:t>
                </a:r>
                <a:r>
                  <a:rPr lang="zh-CN" altLang="zh-CN" sz="2800" dirty="0"/>
                  <a:t>和</a:t>
                </a:r>
                <a:r>
                  <a:rPr lang="en-US" altLang="zh-CN" sz="2800" i="1" dirty="0" smtClean="0"/>
                  <a:t>h</a:t>
                </a:r>
                <a:r>
                  <a:rPr lang="en-US" altLang="zh-CN" sz="2800" baseline="-25000" dirty="0" smtClean="0"/>
                  <a:t>22</a:t>
                </a:r>
                <a:r>
                  <a:rPr lang="zh-CN" altLang="en-US" sz="2800" dirty="0" smtClean="0"/>
                  <a:t>可以通过训练得到</a:t>
                </a:r>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1520" y="1124744"/>
                <a:ext cx="8640960" cy="5400600"/>
              </a:xfrm>
              <a:blipFill rotWithShape="0">
                <a:blip r:embed="rId2"/>
                <a:stretch>
                  <a:fillRect t="-1582" r="-212" b="-2599"/>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1043608" y="2276872"/>
            <a:ext cx="6576417" cy="2060783"/>
          </a:xfrm>
          <a:prstGeom prst="rect">
            <a:avLst/>
          </a:prstGeom>
        </p:spPr>
      </p:pic>
    </p:spTree>
    <p:extLst>
      <p:ext uri="{BB962C8B-B14F-4D97-AF65-F5344CB8AC3E}">
        <p14:creationId xmlns:p14="http://schemas.microsoft.com/office/powerpoint/2010/main" val="3003259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8101042" cy="1470025"/>
          </a:xfrm>
        </p:spPr>
        <p:txBody>
          <a:bodyPr>
            <a:noAutofit/>
          </a:bodyPr>
          <a:lstStyle/>
          <a:p>
            <a:r>
              <a:rPr lang="zh-CN" altLang="en-US" dirty="0" smtClean="0"/>
              <a:t>第</a:t>
            </a:r>
            <a:r>
              <a:rPr lang="en-US" altLang="zh-CN" dirty="0" smtClean="0"/>
              <a:t>4</a:t>
            </a:r>
            <a:r>
              <a:rPr lang="zh-CN" altLang="en-US" dirty="0" smtClean="0"/>
              <a:t>章 </a:t>
            </a:r>
            <a:r>
              <a:rPr lang="zh-CN" altLang="zh-CN" dirty="0" smtClean="0"/>
              <a:t>无线局域网组网技术</a:t>
            </a:r>
            <a:endParaRPr lang="zh-CN" altLang="en-US" dirty="0">
              <a:solidFill>
                <a:srgbClr val="002060"/>
              </a:solidFill>
              <a:latin typeface="华文琥珀" pitchFamily="2" charset="-122"/>
              <a:ea typeface="华文琥珀" pitchFamily="2" charset="-122"/>
            </a:endParaRPr>
          </a:p>
        </p:txBody>
      </p:sp>
      <p:sp>
        <p:nvSpPr>
          <p:cNvPr id="3" name="副标题 2"/>
          <p:cNvSpPr>
            <a:spLocks noGrp="1"/>
          </p:cNvSpPr>
          <p:nvPr>
            <p:ph type="subTitle" idx="1"/>
          </p:nvPr>
        </p:nvSpPr>
        <p:spPr/>
        <p:txBody>
          <a:bodyPr>
            <a:noAutofit/>
          </a:bodyPr>
          <a:lstStyle/>
          <a:p>
            <a:endParaRPr lang="en-US" altLang="zh-CN" sz="2400" dirty="0" smtClean="0">
              <a:solidFill>
                <a:srgbClr val="002060"/>
              </a:solidFill>
            </a:endParaRPr>
          </a:p>
          <a:p>
            <a:endParaRPr lang="en-US" altLang="zh-CN" sz="2400" dirty="0" smtClean="0">
              <a:solidFill>
                <a:srgbClr val="002060"/>
              </a:solidFill>
            </a:endParaRPr>
          </a:p>
          <a:p>
            <a:r>
              <a:rPr lang="zh-CN" altLang="en-US" sz="2400" dirty="0" smtClean="0">
                <a:solidFill>
                  <a:srgbClr val="002060"/>
                </a:solidFill>
              </a:rPr>
              <a:t>张建忠  徐敬东</a:t>
            </a:r>
            <a:endParaRPr lang="en-US" altLang="zh-CN" sz="2400" dirty="0" smtClean="0">
              <a:solidFill>
                <a:srgbClr val="002060"/>
              </a:solidFill>
            </a:endParaRPr>
          </a:p>
          <a:p>
            <a:r>
              <a:rPr lang="zh-CN" altLang="en-US" sz="2400" dirty="0" smtClean="0">
                <a:solidFill>
                  <a:srgbClr val="002060"/>
                </a:solidFill>
              </a:rPr>
              <a:t>南开大学计算机科学与技术系</a:t>
            </a:r>
            <a:endParaRPr lang="en-US" altLang="zh-CN" sz="2400" dirty="0" smtClean="0">
              <a:solidFill>
                <a:srgbClr val="002060"/>
              </a:solidFill>
            </a:endParaRPr>
          </a:p>
          <a:p>
            <a:endParaRPr lang="zh-CN" altLang="en-US" sz="2400" dirty="0">
              <a:solidFill>
                <a:srgbClr val="00206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发射</a:t>
            </a:r>
            <a:r>
              <a:rPr lang="en-US" altLang="zh-CN" dirty="0"/>
              <a:t>/</a:t>
            </a:r>
            <a:r>
              <a:rPr lang="zh-CN" altLang="zh-CN" dirty="0"/>
              <a:t>接收分集</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281" y="2216510"/>
            <a:ext cx="8368609"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2784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zh-CN" dirty="0"/>
              <a:t>空间复用</a:t>
            </a:r>
            <a:endParaRPr lang="zh-CN" altLang="en-US" dirty="0" smtClean="0"/>
          </a:p>
        </p:txBody>
      </p:sp>
      <p:sp>
        <p:nvSpPr>
          <p:cNvPr id="12291" name="内容占位符 2"/>
          <p:cNvSpPr>
            <a:spLocks noGrp="1"/>
          </p:cNvSpPr>
          <p:nvPr>
            <p:ph idx="1"/>
          </p:nvPr>
        </p:nvSpPr>
        <p:spPr/>
        <p:txBody>
          <a:bodyPr/>
          <a:lstStyle/>
          <a:p>
            <a:endParaRPr lang="zh-CN" altLang="en-US" dirty="0" smtClean="0"/>
          </a:p>
        </p:txBody>
      </p:sp>
      <p:pic>
        <p:nvPicPr>
          <p:cNvPr id="122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8" y="2286000"/>
            <a:ext cx="8853487"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47335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85728"/>
            <a:ext cx="8229600" cy="857256"/>
          </a:xfrm>
        </p:spPr>
        <p:txBody>
          <a:bodyPr>
            <a:normAutofit/>
          </a:bodyPr>
          <a:lstStyle/>
          <a:p>
            <a:r>
              <a:rPr lang="zh-CN" altLang="zh-CN" dirty="0" smtClean="0"/>
              <a:t>无线局域网的信道</a:t>
            </a:r>
            <a:endParaRPr lang="zh-CN" altLang="en-US" dirty="0"/>
          </a:p>
        </p:txBody>
      </p:sp>
      <p:sp>
        <p:nvSpPr>
          <p:cNvPr id="3" name="内容占位符 2"/>
          <p:cNvSpPr>
            <a:spLocks noGrp="1"/>
          </p:cNvSpPr>
          <p:nvPr>
            <p:ph idx="1"/>
          </p:nvPr>
        </p:nvSpPr>
        <p:spPr>
          <a:xfrm>
            <a:off x="142844" y="1285860"/>
            <a:ext cx="8858312" cy="5357850"/>
          </a:xfrm>
        </p:spPr>
        <p:txBody>
          <a:bodyPr>
            <a:normAutofit/>
          </a:bodyPr>
          <a:lstStyle/>
          <a:p>
            <a:pPr>
              <a:spcBef>
                <a:spcPts val="1800"/>
              </a:spcBef>
            </a:pPr>
            <a:r>
              <a:rPr lang="zh-CN" altLang="en-US" dirty="0" smtClean="0"/>
              <a:t>信道：将使用的频带范围划为多个子频带，这些子频带被称为信道</a:t>
            </a:r>
            <a:endParaRPr lang="en-US" altLang="zh-CN" dirty="0" smtClean="0"/>
          </a:p>
          <a:p>
            <a:pPr>
              <a:spcBef>
                <a:spcPts val="1800"/>
              </a:spcBef>
            </a:pPr>
            <a:r>
              <a:rPr lang="zh-CN" altLang="en-US" dirty="0" smtClean="0"/>
              <a:t>目标：提高通信效率，减少无线局域网之间的相互干扰</a:t>
            </a:r>
            <a:endParaRPr lang="en-US" altLang="zh-CN" dirty="0" smtClean="0"/>
          </a:p>
          <a:p>
            <a:pPr>
              <a:spcBef>
                <a:spcPts val="1800"/>
              </a:spcBef>
            </a:pPr>
            <a:r>
              <a:rPr lang="zh-CN" altLang="en-US" dirty="0" smtClean="0"/>
              <a:t>一个区域内可以部署多个无线局域网</a:t>
            </a:r>
            <a:endParaRPr lang="en-US" altLang="zh-CN" dirty="0" smtClean="0"/>
          </a:p>
          <a:p>
            <a:pPr>
              <a:spcBef>
                <a:spcPts val="1800"/>
              </a:spcBef>
            </a:pPr>
            <a:r>
              <a:rPr lang="zh-CN" altLang="en-US" dirty="0" smtClean="0"/>
              <a:t>每个无线局域网可以采用不同的信道</a:t>
            </a:r>
            <a:endParaRPr lang="en-US" altLang="zh-CN" dirty="0" smtClean="0"/>
          </a:p>
          <a:p>
            <a:pPr>
              <a:spcBef>
                <a:spcPts val="1800"/>
              </a:spcBef>
            </a:pPr>
            <a:r>
              <a:rPr lang="zh-CN" altLang="en-US" dirty="0" smtClean="0"/>
              <a:t>每个无线局域网工作时只能使用一个信道</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28604"/>
            <a:ext cx="8229600" cy="500066"/>
          </a:xfrm>
        </p:spPr>
        <p:txBody>
          <a:bodyPr>
            <a:noAutofit/>
          </a:bodyPr>
          <a:lstStyle/>
          <a:p>
            <a:r>
              <a:rPr lang="en-US" altLang="zh-CN" sz="3600" dirty="0" smtClean="0"/>
              <a:t>802.11a</a:t>
            </a:r>
            <a:r>
              <a:rPr lang="zh-CN" altLang="en-US" sz="3600" dirty="0" smtClean="0"/>
              <a:t>和</a:t>
            </a:r>
            <a:r>
              <a:rPr lang="en-US" altLang="zh-CN" sz="3600" dirty="0" smtClean="0"/>
              <a:t>802.11g</a:t>
            </a:r>
            <a:r>
              <a:rPr lang="zh-CN" altLang="en-US" sz="3600" dirty="0" smtClean="0"/>
              <a:t>信道划分</a:t>
            </a:r>
            <a:endParaRPr lang="zh-CN" altLang="en-US" sz="3600" dirty="0"/>
          </a:p>
        </p:txBody>
      </p:sp>
      <p:sp>
        <p:nvSpPr>
          <p:cNvPr id="3" name="内容占位符 2"/>
          <p:cNvSpPr>
            <a:spLocks noGrp="1"/>
          </p:cNvSpPr>
          <p:nvPr>
            <p:ph idx="1"/>
          </p:nvPr>
        </p:nvSpPr>
        <p:spPr>
          <a:xfrm>
            <a:off x="142844" y="1142984"/>
            <a:ext cx="8858312" cy="5500726"/>
          </a:xfrm>
        </p:spPr>
        <p:txBody>
          <a:bodyPr>
            <a:normAutofit/>
          </a:bodyPr>
          <a:lstStyle/>
          <a:p>
            <a:pPr>
              <a:spcBef>
                <a:spcPts val="600"/>
              </a:spcBef>
            </a:pPr>
            <a:r>
              <a:rPr lang="zh-CN" altLang="en-US" sz="2800" dirty="0" smtClean="0"/>
              <a:t>频带范围：</a:t>
            </a:r>
            <a:r>
              <a:rPr lang="en-US" altLang="zh-CN" sz="2800" dirty="0" smtClean="0"/>
              <a:t>2.4~2.485GHz</a:t>
            </a:r>
            <a:r>
              <a:rPr lang="zh-CN" altLang="en-US" sz="2800" dirty="0" smtClean="0"/>
              <a:t>，共</a:t>
            </a:r>
            <a:r>
              <a:rPr lang="en-US" altLang="zh-CN" sz="2800" dirty="0" smtClean="0"/>
              <a:t>85MHz</a:t>
            </a:r>
          </a:p>
          <a:p>
            <a:pPr>
              <a:spcBef>
                <a:spcPts val="600"/>
              </a:spcBef>
            </a:pPr>
            <a:r>
              <a:rPr lang="zh-CN" altLang="en-US" sz="2800" dirty="0" smtClean="0"/>
              <a:t>划分为</a:t>
            </a:r>
            <a:r>
              <a:rPr lang="en-US" altLang="zh-CN" sz="2800" dirty="0" smtClean="0"/>
              <a:t>11</a:t>
            </a:r>
            <a:r>
              <a:rPr lang="zh-CN" altLang="en-US" sz="2800" dirty="0" smtClean="0"/>
              <a:t>个信道，有的信道之间存在部分重叠</a:t>
            </a:r>
            <a:endParaRPr lang="en-US" altLang="zh-CN" sz="2800" dirty="0" smtClean="0"/>
          </a:p>
          <a:p>
            <a:pPr>
              <a:spcBef>
                <a:spcPts val="600"/>
              </a:spcBef>
            </a:pPr>
            <a:r>
              <a:rPr lang="zh-CN" altLang="en-US" sz="2800" dirty="0" smtClean="0"/>
              <a:t>由</a:t>
            </a:r>
            <a:r>
              <a:rPr lang="en-US" altLang="zh-CN" sz="2800" dirty="0" smtClean="0"/>
              <a:t>4</a:t>
            </a:r>
            <a:r>
              <a:rPr lang="zh-CN" altLang="en-US" sz="2800" dirty="0" smtClean="0"/>
              <a:t>个或更多个信道隔开的两个信道无重叠</a:t>
            </a:r>
            <a:endParaRPr lang="en-US" altLang="zh-CN" sz="2800" dirty="0" smtClean="0"/>
          </a:p>
          <a:p>
            <a:pPr>
              <a:spcBef>
                <a:spcPts val="600"/>
              </a:spcBef>
            </a:pPr>
            <a:r>
              <a:rPr lang="zh-CN" altLang="en-US" sz="2800" dirty="0" smtClean="0"/>
              <a:t>同一个区域可建</a:t>
            </a:r>
            <a:r>
              <a:rPr lang="en-US" altLang="zh-CN" sz="2800" dirty="0" smtClean="0"/>
              <a:t>3</a:t>
            </a:r>
            <a:r>
              <a:rPr lang="zh-CN" altLang="en-US" sz="2800" dirty="0" smtClean="0"/>
              <a:t>个互不干扰的</a:t>
            </a:r>
            <a:r>
              <a:rPr lang="en-US" altLang="zh-CN" sz="2800" dirty="0" smtClean="0"/>
              <a:t>WLAN</a:t>
            </a:r>
            <a:r>
              <a:rPr lang="zh-CN" altLang="en-US" sz="2800" dirty="0" smtClean="0"/>
              <a:t>（分别使用信道</a:t>
            </a:r>
            <a:r>
              <a:rPr lang="en-US" altLang="zh-CN" sz="2800" dirty="0" smtClean="0"/>
              <a:t>1</a:t>
            </a:r>
            <a:r>
              <a:rPr lang="zh-CN" altLang="en-US" sz="2800" dirty="0" smtClean="0"/>
              <a:t>、</a:t>
            </a:r>
            <a:r>
              <a:rPr lang="en-US" altLang="zh-CN" sz="2800" dirty="0" smtClean="0"/>
              <a:t>6</a:t>
            </a:r>
            <a:r>
              <a:rPr lang="zh-CN" altLang="en-US" sz="2800" dirty="0" smtClean="0"/>
              <a:t>和</a:t>
            </a:r>
            <a:r>
              <a:rPr lang="en-US" altLang="zh-CN" sz="2800" dirty="0" smtClean="0"/>
              <a:t>11</a:t>
            </a:r>
            <a:r>
              <a:rPr lang="zh-CN" altLang="en-US" sz="2800" dirty="0" smtClean="0"/>
              <a:t>）</a:t>
            </a:r>
            <a:endParaRPr lang="zh-CN" altLang="en-US" sz="2800" dirty="0"/>
          </a:p>
        </p:txBody>
      </p:sp>
      <p:pic>
        <p:nvPicPr>
          <p:cNvPr id="5123" name="Picture 3"/>
          <p:cNvPicPr>
            <a:picLocks noChangeAspect="1" noChangeArrowheads="1"/>
          </p:cNvPicPr>
          <p:nvPr/>
        </p:nvPicPr>
        <p:blipFill>
          <a:blip r:embed="rId2" cstate="print"/>
          <a:srcRect/>
          <a:stretch>
            <a:fillRect/>
          </a:stretch>
        </p:blipFill>
        <p:spPr bwMode="auto">
          <a:xfrm>
            <a:off x="140640" y="3857628"/>
            <a:ext cx="8860516" cy="264797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17514"/>
            <a:ext cx="8229600" cy="796908"/>
          </a:xfrm>
        </p:spPr>
        <p:txBody>
          <a:bodyPr/>
          <a:lstStyle/>
          <a:p>
            <a:r>
              <a:rPr lang="en-US" altLang="zh-CN" dirty="0" smtClean="0"/>
              <a:t>WLAN</a:t>
            </a:r>
            <a:r>
              <a:rPr lang="zh-CN" altLang="en-US" dirty="0" smtClean="0"/>
              <a:t>的</a:t>
            </a:r>
            <a:r>
              <a:rPr lang="zh-CN" altLang="zh-CN" dirty="0" smtClean="0"/>
              <a:t>基本组成部件</a:t>
            </a:r>
            <a:endParaRPr lang="zh-CN" altLang="en-US" dirty="0"/>
          </a:p>
        </p:txBody>
      </p:sp>
      <p:sp>
        <p:nvSpPr>
          <p:cNvPr id="3" name="内容占位符 2"/>
          <p:cNvSpPr>
            <a:spLocks noGrp="1"/>
          </p:cNvSpPr>
          <p:nvPr>
            <p:ph idx="1"/>
          </p:nvPr>
        </p:nvSpPr>
        <p:spPr>
          <a:xfrm>
            <a:off x="214282" y="1428736"/>
            <a:ext cx="8715436" cy="5072098"/>
          </a:xfrm>
        </p:spPr>
        <p:txBody>
          <a:bodyPr>
            <a:normAutofit/>
          </a:bodyPr>
          <a:lstStyle/>
          <a:p>
            <a:pPr>
              <a:spcBef>
                <a:spcPts val="2400"/>
              </a:spcBef>
            </a:pPr>
            <a:r>
              <a:rPr lang="zh-CN" altLang="en-US" dirty="0" smtClean="0"/>
              <a:t>无线主机（无线结点或无线工作站）：具备无线局域网接口的、能运行应用程序的系统设备</a:t>
            </a:r>
            <a:endParaRPr lang="en-US" altLang="zh-CN" dirty="0" smtClean="0"/>
          </a:p>
          <a:p>
            <a:pPr>
              <a:spcBef>
                <a:spcPts val="2400"/>
              </a:spcBef>
            </a:pPr>
            <a:r>
              <a:rPr lang="zh-CN" altLang="en-US" dirty="0" smtClean="0"/>
              <a:t>无线访问接入点</a:t>
            </a:r>
            <a:r>
              <a:rPr lang="en-US" altLang="zh-CN" dirty="0" smtClean="0"/>
              <a:t>AP</a:t>
            </a:r>
            <a:r>
              <a:rPr lang="zh-CN" altLang="en-US" dirty="0" smtClean="0"/>
              <a:t>：类似于有线以太网交换机。用于转发无线主机信息，连接分布式系统</a:t>
            </a:r>
          </a:p>
          <a:p>
            <a:pPr>
              <a:spcBef>
                <a:spcPts val="2400"/>
              </a:spcBef>
            </a:pPr>
            <a:r>
              <a:rPr lang="zh-CN" altLang="en-US" dirty="0" smtClean="0"/>
              <a:t>分布式系统：用于连接</a:t>
            </a:r>
            <a:r>
              <a:rPr lang="en-US" altLang="zh-CN" dirty="0" smtClean="0"/>
              <a:t>AP</a:t>
            </a:r>
            <a:r>
              <a:rPr lang="zh-CN" altLang="en-US" dirty="0" smtClean="0"/>
              <a:t>结点及其他网络（如有线网络）。本身可以是有线网或无线网</a:t>
            </a:r>
          </a:p>
          <a:p>
            <a:pPr>
              <a:spcBef>
                <a:spcPts val="2400"/>
              </a:spcBef>
            </a:pPr>
            <a:r>
              <a:rPr lang="zh-CN" altLang="en-US" dirty="0" smtClean="0"/>
              <a:t>无线传输介质：空间电磁波</a:t>
            </a:r>
          </a:p>
          <a:p>
            <a:pPr>
              <a:spcBef>
                <a:spcPts val="2400"/>
              </a:spcBef>
            </a:pP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274638"/>
            <a:ext cx="8858312" cy="654032"/>
          </a:xfrm>
        </p:spPr>
        <p:txBody>
          <a:bodyPr>
            <a:normAutofit fontScale="90000"/>
          </a:bodyPr>
          <a:lstStyle/>
          <a:p>
            <a:r>
              <a:rPr lang="zh-CN" altLang="en-US" dirty="0" smtClean="0"/>
              <a:t>基本服务集</a:t>
            </a:r>
            <a:r>
              <a:rPr lang="en-US" altLang="zh-CN" dirty="0" smtClean="0"/>
              <a:t>BSS—</a:t>
            </a:r>
            <a:r>
              <a:rPr lang="zh-CN" altLang="en-US" dirty="0" smtClean="0"/>
              <a:t>独立基本服务集</a:t>
            </a:r>
            <a:r>
              <a:rPr lang="en-US" altLang="zh-CN" dirty="0" smtClean="0"/>
              <a:t>IBSS</a:t>
            </a:r>
            <a:endParaRPr lang="zh-CN" altLang="en-US" dirty="0"/>
          </a:p>
        </p:txBody>
      </p:sp>
      <p:sp>
        <p:nvSpPr>
          <p:cNvPr id="3" name="内容占位符 2"/>
          <p:cNvSpPr>
            <a:spLocks noGrp="1"/>
          </p:cNvSpPr>
          <p:nvPr>
            <p:ph idx="1"/>
          </p:nvPr>
        </p:nvSpPr>
        <p:spPr>
          <a:xfrm>
            <a:off x="214282" y="928670"/>
            <a:ext cx="8786874" cy="5643602"/>
          </a:xfrm>
        </p:spPr>
        <p:txBody>
          <a:bodyPr>
            <a:normAutofit/>
          </a:bodyPr>
          <a:lstStyle/>
          <a:p>
            <a:r>
              <a:rPr lang="en-US" altLang="zh-CN" sz="2800" dirty="0" smtClean="0"/>
              <a:t>IBSS</a:t>
            </a:r>
            <a:r>
              <a:rPr lang="zh-CN" altLang="en-US" sz="2800" dirty="0" smtClean="0"/>
              <a:t>中不存在中心结点，各无线结点地位平等，数据传递不需要中间结点转发</a:t>
            </a:r>
          </a:p>
          <a:p>
            <a:pPr>
              <a:spcBef>
                <a:spcPts val="1800"/>
              </a:spcBef>
            </a:pPr>
            <a:r>
              <a:rPr lang="en-US" altLang="zh-CN" sz="2800" dirty="0" smtClean="0"/>
              <a:t>BSSID</a:t>
            </a:r>
            <a:r>
              <a:rPr lang="zh-CN" altLang="en-US" sz="2800" dirty="0" smtClean="0"/>
              <a:t>：</a:t>
            </a:r>
            <a:r>
              <a:rPr lang="en-US" altLang="zh-CN" sz="2800" dirty="0" smtClean="0"/>
              <a:t>IBSS</a:t>
            </a:r>
            <a:r>
              <a:rPr lang="zh-CN" altLang="en-US" sz="2800" dirty="0" smtClean="0"/>
              <a:t>标识符</a:t>
            </a:r>
            <a:endParaRPr lang="en-US" altLang="zh-CN" sz="2800" dirty="0" smtClean="0"/>
          </a:p>
          <a:p>
            <a:pPr lvl="1"/>
            <a:r>
              <a:rPr lang="zh-CN" altLang="en-US" sz="2400" dirty="0" smtClean="0"/>
              <a:t>为</a:t>
            </a:r>
            <a:r>
              <a:rPr lang="en-US" altLang="zh-CN" sz="2400" dirty="0" smtClean="0"/>
              <a:t>48</a:t>
            </a:r>
            <a:r>
              <a:rPr lang="zh-CN" altLang="en-US" sz="2400" dirty="0" smtClean="0"/>
              <a:t>位的随机数，由</a:t>
            </a:r>
            <a:r>
              <a:rPr lang="en-US" altLang="zh-CN" sz="2400" dirty="0" smtClean="0"/>
              <a:t>IBSS</a:t>
            </a:r>
            <a:r>
              <a:rPr lang="zh-CN" altLang="en-US" sz="2400" dirty="0" smtClean="0"/>
              <a:t>的发起者随机选择形成</a:t>
            </a:r>
            <a:endParaRPr lang="en-US" altLang="zh-CN" sz="2400" dirty="0" smtClean="0"/>
          </a:p>
          <a:p>
            <a:pPr lvl="1"/>
            <a:r>
              <a:rPr lang="zh-CN" altLang="en-US" sz="2400" dirty="0" smtClean="0"/>
              <a:t>通信时需携带</a:t>
            </a:r>
            <a:r>
              <a:rPr lang="en-US" altLang="zh-CN" sz="2400" dirty="0" smtClean="0"/>
              <a:t>BSSID</a:t>
            </a:r>
            <a:r>
              <a:rPr lang="zh-CN" altLang="en-US" sz="2400" dirty="0" smtClean="0"/>
              <a:t>，以表明属于哪个</a:t>
            </a:r>
            <a:r>
              <a:rPr lang="en-US" altLang="zh-CN" sz="2400" dirty="0" smtClean="0"/>
              <a:t>IBSS</a:t>
            </a:r>
            <a:endParaRPr lang="zh-CN" altLang="en-US" sz="2400" dirty="0" smtClean="0"/>
          </a:p>
          <a:p>
            <a:pPr>
              <a:spcBef>
                <a:spcPts val="1800"/>
              </a:spcBef>
            </a:pPr>
            <a:r>
              <a:rPr lang="zh-CN" altLang="en-US" sz="2800" dirty="0" smtClean="0"/>
              <a:t>自组无线局域网（</a:t>
            </a:r>
            <a:r>
              <a:rPr lang="en-US" altLang="zh-CN" sz="2800" dirty="0" smtClean="0"/>
              <a:t>Ad Hoc</a:t>
            </a:r>
            <a:r>
              <a:rPr lang="zh-CN" altLang="en-US" sz="2800" dirty="0" smtClean="0"/>
              <a:t>）：按</a:t>
            </a:r>
            <a:r>
              <a:rPr lang="en-US" altLang="zh-CN" sz="2800" dirty="0" smtClean="0"/>
              <a:t>IBSS</a:t>
            </a:r>
            <a:r>
              <a:rPr lang="zh-CN" altLang="en-US" sz="2800" dirty="0" smtClean="0"/>
              <a:t>方式组成的无线局域网</a:t>
            </a:r>
            <a:endParaRPr lang="en-US" altLang="zh-CN" sz="2800" dirty="0" smtClean="0"/>
          </a:p>
          <a:p>
            <a:pPr>
              <a:spcBef>
                <a:spcPts val="1800"/>
              </a:spcBef>
            </a:pPr>
            <a:r>
              <a:rPr lang="zh-CN" altLang="en-US" sz="2800" dirty="0" smtClean="0"/>
              <a:t>特点：不需要其他固定设施，可在需要时临时组成，简单、快速、经济</a:t>
            </a:r>
            <a:endParaRPr lang="en-US" altLang="zh-CN" sz="2800" dirty="0" smtClean="0"/>
          </a:p>
          <a:p>
            <a:pPr>
              <a:spcBef>
                <a:spcPts val="1800"/>
              </a:spcBef>
            </a:pPr>
            <a:r>
              <a:rPr lang="zh-CN" altLang="en-US" sz="2800" dirty="0" smtClean="0"/>
              <a:t>适合环境：办公会议、野外作业、军事训练、实战</a:t>
            </a:r>
          </a:p>
          <a:p>
            <a:endParaRPr lang="zh-CN" altLang="en-US" sz="2800" dirty="0"/>
          </a:p>
        </p:txBody>
      </p:sp>
      <p:pic>
        <p:nvPicPr>
          <p:cNvPr id="1028" name="Picture 4"/>
          <p:cNvPicPr>
            <a:picLocks noChangeAspect="1" noChangeArrowheads="1"/>
          </p:cNvPicPr>
          <p:nvPr/>
        </p:nvPicPr>
        <p:blipFill>
          <a:blip r:embed="rId2" cstate="print"/>
          <a:srcRect/>
          <a:stretch>
            <a:fillRect/>
          </a:stretch>
        </p:blipFill>
        <p:spPr bwMode="auto">
          <a:xfrm>
            <a:off x="1643042" y="2021003"/>
            <a:ext cx="5643602" cy="462270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028"/>
                                        </p:tgtEl>
                                      </p:cBhvr>
                                    </p:animEffect>
                                    <p:set>
                                      <p:cBhvr>
                                        <p:cTn id="7" dur="1" fill="hold">
                                          <p:stCondLst>
                                            <p:cond delay="499"/>
                                          </p:stCondLst>
                                        </p:cTn>
                                        <p:tgtEl>
                                          <p:spTgt spid="1028"/>
                                        </p:tgtEl>
                                        <p:attrNameLst>
                                          <p:attrName>style.visibility</p:attrName>
                                        </p:attrNameLst>
                                      </p:cBhvr>
                                      <p:to>
                                        <p:strVal val="hidden"/>
                                      </p:to>
                                    </p:se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linds(horizontal)">
                                      <p:cBhvr>
                                        <p:cTn id="14" dur="500"/>
                                        <p:tgtEl>
                                          <p:spTgt spid="3">
                                            <p:txEl>
                                              <p:pRg st="2" end="2"/>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274638"/>
            <a:ext cx="8858312" cy="654032"/>
          </a:xfrm>
        </p:spPr>
        <p:txBody>
          <a:bodyPr>
            <a:normAutofit fontScale="90000"/>
          </a:bodyPr>
          <a:lstStyle/>
          <a:p>
            <a:r>
              <a:rPr lang="zh-CN" altLang="en-US" dirty="0" smtClean="0"/>
              <a:t>基本服务集</a:t>
            </a:r>
            <a:r>
              <a:rPr lang="en-US" altLang="zh-CN" dirty="0" smtClean="0"/>
              <a:t>BSS—</a:t>
            </a:r>
            <a:r>
              <a:rPr lang="zh-CN" altLang="en-US" dirty="0" smtClean="0"/>
              <a:t>带</a:t>
            </a:r>
            <a:r>
              <a:rPr lang="en-US" altLang="zh-CN" dirty="0" smtClean="0"/>
              <a:t>AP</a:t>
            </a:r>
            <a:r>
              <a:rPr lang="zh-CN" altLang="en-US" dirty="0" smtClean="0"/>
              <a:t>基本服务集</a:t>
            </a:r>
            <a:endParaRPr lang="zh-CN" altLang="en-US" dirty="0"/>
          </a:p>
        </p:txBody>
      </p:sp>
      <p:sp>
        <p:nvSpPr>
          <p:cNvPr id="3" name="内容占位符 2"/>
          <p:cNvSpPr>
            <a:spLocks noGrp="1"/>
          </p:cNvSpPr>
          <p:nvPr>
            <p:ph idx="1"/>
          </p:nvPr>
        </p:nvSpPr>
        <p:spPr>
          <a:xfrm>
            <a:off x="214282" y="1071546"/>
            <a:ext cx="8786874" cy="5500726"/>
          </a:xfrm>
        </p:spPr>
        <p:txBody>
          <a:bodyPr>
            <a:normAutofit/>
          </a:bodyPr>
          <a:lstStyle/>
          <a:p>
            <a:pPr>
              <a:spcBef>
                <a:spcPts val="1800"/>
              </a:spcBef>
            </a:pPr>
            <a:r>
              <a:rPr lang="en-US" altLang="zh-CN" sz="2800" dirty="0" smtClean="0"/>
              <a:t>AP</a:t>
            </a:r>
            <a:r>
              <a:rPr lang="zh-CN" altLang="en-US" sz="2800" dirty="0" smtClean="0"/>
              <a:t>是</a:t>
            </a:r>
            <a:r>
              <a:rPr lang="en-US" altLang="zh-CN" sz="2800" dirty="0" smtClean="0"/>
              <a:t>BSS</a:t>
            </a:r>
            <a:r>
              <a:rPr lang="zh-CN" altLang="en-US" sz="2800" dirty="0" smtClean="0"/>
              <a:t>的中心结点。结点间的信息传递须由</a:t>
            </a:r>
            <a:r>
              <a:rPr lang="en-US" altLang="zh-CN" sz="2800" dirty="0" smtClean="0"/>
              <a:t>AP</a:t>
            </a:r>
            <a:r>
              <a:rPr lang="zh-CN" altLang="en-US" sz="2800" dirty="0" smtClean="0"/>
              <a:t>转发</a:t>
            </a:r>
          </a:p>
          <a:p>
            <a:pPr>
              <a:spcBef>
                <a:spcPts val="1800"/>
              </a:spcBef>
            </a:pPr>
            <a:r>
              <a:rPr lang="en-US" altLang="zh-CN" sz="2800" dirty="0" smtClean="0"/>
              <a:t>BSSID</a:t>
            </a:r>
            <a:r>
              <a:rPr lang="zh-CN" altLang="en-US" sz="2800" dirty="0" smtClean="0"/>
              <a:t>：</a:t>
            </a:r>
            <a:r>
              <a:rPr lang="en-US" altLang="zh-CN" sz="2800" dirty="0" smtClean="0"/>
              <a:t>AP</a:t>
            </a:r>
            <a:r>
              <a:rPr lang="zh-CN" altLang="en-US" sz="2800" dirty="0" smtClean="0"/>
              <a:t>的</a:t>
            </a:r>
            <a:r>
              <a:rPr lang="en-US" altLang="zh-CN" sz="2800" dirty="0" smtClean="0"/>
              <a:t>48</a:t>
            </a:r>
            <a:r>
              <a:rPr lang="zh-CN" altLang="en-US" sz="2800" dirty="0" smtClean="0"/>
              <a:t>位</a:t>
            </a:r>
            <a:r>
              <a:rPr lang="en-US" altLang="zh-CN" sz="2800" dirty="0" smtClean="0"/>
              <a:t>MAC</a:t>
            </a:r>
            <a:r>
              <a:rPr lang="zh-CN" altLang="en-US" sz="2800" dirty="0" smtClean="0"/>
              <a:t>地址（即该</a:t>
            </a:r>
            <a:r>
              <a:rPr lang="en-US" altLang="zh-CN" sz="2800" dirty="0" smtClean="0"/>
              <a:t>BSS</a:t>
            </a:r>
            <a:r>
              <a:rPr lang="zh-CN" altLang="en-US" sz="2800" dirty="0" smtClean="0"/>
              <a:t>由</a:t>
            </a:r>
            <a:r>
              <a:rPr lang="en-US" altLang="zh-CN" sz="2800" dirty="0" smtClean="0"/>
              <a:t>AP</a:t>
            </a:r>
            <a:r>
              <a:rPr lang="zh-CN" altLang="en-US" sz="2800" dirty="0" smtClean="0"/>
              <a:t>代表）</a:t>
            </a:r>
          </a:p>
          <a:p>
            <a:pPr>
              <a:spcBef>
                <a:spcPts val="1800"/>
              </a:spcBef>
            </a:pPr>
            <a:r>
              <a:rPr lang="zh-CN" altLang="en-US" sz="2800" dirty="0" smtClean="0"/>
              <a:t>基础设施无线局域网：利用</a:t>
            </a:r>
            <a:r>
              <a:rPr lang="en-US" altLang="zh-CN" sz="2800" dirty="0" smtClean="0"/>
              <a:t>AP</a:t>
            </a:r>
            <a:r>
              <a:rPr lang="zh-CN" altLang="en-US" sz="2800" dirty="0" smtClean="0"/>
              <a:t>组建的无线局域网</a:t>
            </a:r>
            <a:endParaRPr lang="en-US" altLang="zh-CN" sz="2800" dirty="0" smtClean="0"/>
          </a:p>
          <a:p>
            <a:pPr>
              <a:spcBef>
                <a:spcPts val="1800"/>
              </a:spcBef>
            </a:pPr>
            <a:r>
              <a:rPr lang="zh-CN" altLang="en-US" sz="2800" dirty="0" smtClean="0"/>
              <a:t>特点：安全性和可靠性较高，可实现无线网络和其他网络（包括有线网络）的互联</a:t>
            </a:r>
            <a:endParaRPr lang="en-US" altLang="zh-CN" sz="2800" dirty="0" smtClean="0"/>
          </a:p>
          <a:p>
            <a:pPr>
              <a:spcBef>
                <a:spcPts val="1800"/>
              </a:spcBef>
            </a:pPr>
            <a:r>
              <a:rPr lang="zh-CN" altLang="en-US" sz="2800" dirty="0" smtClean="0"/>
              <a:t>适用环境：办公自动化等领域</a:t>
            </a:r>
            <a:endParaRPr lang="en-US" altLang="zh-CN" sz="2800" dirty="0" smtClean="0"/>
          </a:p>
          <a:p>
            <a:pPr>
              <a:spcBef>
                <a:spcPts val="3000"/>
              </a:spcBef>
            </a:pPr>
            <a:r>
              <a:rPr lang="zh-CN" altLang="en-US" sz="2800" dirty="0" smtClean="0">
                <a:solidFill>
                  <a:srgbClr val="002060"/>
                </a:solidFill>
                <a:latin typeface="黑体" pitchFamily="49" charset="-122"/>
                <a:ea typeface="黑体" pitchFamily="49" charset="-122"/>
              </a:rPr>
              <a:t>基础设施无线局域网是目前最常见的无线局域网组网模式</a:t>
            </a:r>
          </a:p>
        </p:txBody>
      </p:sp>
      <p:pic>
        <p:nvPicPr>
          <p:cNvPr id="1026" name="Picture 2"/>
          <p:cNvPicPr>
            <a:picLocks noChangeAspect="1" noChangeArrowheads="1"/>
          </p:cNvPicPr>
          <p:nvPr/>
        </p:nvPicPr>
        <p:blipFill>
          <a:blip r:embed="rId2" cstate="print"/>
          <a:srcRect/>
          <a:stretch>
            <a:fillRect/>
          </a:stretch>
        </p:blipFill>
        <p:spPr bwMode="auto">
          <a:xfrm>
            <a:off x="1428728" y="1772319"/>
            <a:ext cx="6072230" cy="479995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linds(horizontal)">
                                      <p:cBhvr>
                                        <p:cTn id="14" dur="500"/>
                                        <p:tgtEl>
                                          <p:spTgt spid="3">
                                            <p:txEl>
                                              <p:pRg st="2" end="2"/>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274638"/>
            <a:ext cx="8858312" cy="654032"/>
          </a:xfrm>
        </p:spPr>
        <p:txBody>
          <a:bodyPr>
            <a:normAutofit fontScale="90000"/>
          </a:bodyPr>
          <a:lstStyle/>
          <a:p>
            <a:r>
              <a:rPr lang="zh-CN" altLang="zh-CN" dirty="0" smtClean="0"/>
              <a:t>扩展服务集</a:t>
            </a:r>
            <a:r>
              <a:rPr lang="en-US" altLang="zh-CN" dirty="0" smtClean="0"/>
              <a:t>ESS</a:t>
            </a:r>
            <a:endParaRPr lang="zh-CN" altLang="en-US" dirty="0"/>
          </a:p>
        </p:txBody>
      </p:sp>
      <p:sp>
        <p:nvSpPr>
          <p:cNvPr id="3" name="内容占位符 2"/>
          <p:cNvSpPr>
            <a:spLocks noGrp="1"/>
          </p:cNvSpPr>
          <p:nvPr>
            <p:ph idx="1"/>
          </p:nvPr>
        </p:nvSpPr>
        <p:spPr>
          <a:xfrm>
            <a:off x="214282" y="1071546"/>
            <a:ext cx="8786874" cy="5500726"/>
          </a:xfrm>
        </p:spPr>
        <p:txBody>
          <a:bodyPr>
            <a:normAutofit/>
          </a:bodyPr>
          <a:lstStyle/>
          <a:p>
            <a:r>
              <a:rPr lang="en-US" altLang="zh-CN" dirty="0" smtClean="0"/>
              <a:t>ESS</a:t>
            </a:r>
            <a:r>
              <a:rPr lang="zh-CN" altLang="zh-CN" dirty="0" smtClean="0"/>
              <a:t>由多个带有</a:t>
            </a:r>
            <a:r>
              <a:rPr lang="en-US" altLang="zh-CN" dirty="0" smtClean="0"/>
              <a:t>AP</a:t>
            </a:r>
            <a:r>
              <a:rPr lang="zh-CN" altLang="zh-CN" dirty="0" smtClean="0"/>
              <a:t>的基本服务集通过分布式系统连接而成</a:t>
            </a:r>
            <a:endParaRPr lang="en-US" altLang="zh-CN" dirty="0" smtClean="0"/>
          </a:p>
          <a:p>
            <a:pPr>
              <a:spcBef>
                <a:spcPts val="2400"/>
              </a:spcBef>
            </a:pPr>
            <a:r>
              <a:rPr lang="zh-CN" altLang="en-US" dirty="0" smtClean="0"/>
              <a:t>利用</a:t>
            </a:r>
            <a:r>
              <a:rPr lang="en-US" altLang="zh-CN" dirty="0" smtClean="0"/>
              <a:t>ESS</a:t>
            </a:r>
            <a:r>
              <a:rPr lang="zh-CN" altLang="zh-CN" dirty="0" smtClean="0"/>
              <a:t>组建的无线局域网是一种基础设施无线局域网</a:t>
            </a:r>
            <a:endParaRPr lang="en-US" altLang="zh-CN" dirty="0" smtClean="0"/>
          </a:p>
          <a:p>
            <a:pPr>
              <a:spcBef>
                <a:spcPts val="2400"/>
              </a:spcBef>
            </a:pPr>
            <a:r>
              <a:rPr lang="zh-CN" altLang="zh-CN" dirty="0" smtClean="0"/>
              <a:t>如果</a:t>
            </a:r>
            <a:r>
              <a:rPr lang="en-US" altLang="zh-CN" dirty="0" smtClean="0"/>
              <a:t>ESS</a:t>
            </a:r>
            <a:r>
              <a:rPr lang="zh-CN" altLang="zh-CN" dirty="0" smtClean="0"/>
              <a:t>中</a:t>
            </a:r>
            <a:r>
              <a:rPr lang="en-US" altLang="zh-CN" dirty="0" smtClean="0"/>
              <a:t>BSS</a:t>
            </a:r>
            <a:r>
              <a:rPr lang="zh-CN" altLang="zh-CN" dirty="0" smtClean="0"/>
              <a:t>的覆盖区域相互交叠，那么无线站点在</a:t>
            </a:r>
            <a:r>
              <a:rPr lang="en-US" altLang="zh-CN" dirty="0" smtClean="0"/>
              <a:t>ESS</a:t>
            </a:r>
            <a:r>
              <a:rPr lang="zh-CN" altLang="zh-CN" dirty="0" smtClean="0"/>
              <a:t>中移动</a:t>
            </a:r>
            <a:r>
              <a:rPr lang="zh-CN" altLang="en-US" dirty="0" smtClean="0"/>
              <a:t>就</a:t>
            </a:r>
            <a:r>
              <a:rPr lang="zh-CN" altLang="zh-CN" dirty="0" smtClean="0"/>
              <a:t>不会失去连接</a:t>
            </a:r>
            <a:endParaRPr lang="en-US" altLang="zh-CN" dirty="0" smtClean="0"/>
          </a:p>
          <a:p>
            <a:pPr>
              <a:spcBef>
                <a:spcPts val="2400"/>
              </a:spcBef>
            </a:pPr>
            <a:r>
              <a:rPr lang="en-US" altLang="zh-CN" dirty="0" smtClean="0"/>
              <a:t>SSID</a:t>
            </a:r>
            <a:r>
              <a:rPr lang="zh-CN" altLang="zh-CN" dirty="0" smtClean="0"/>
              <a:t>（</a:t>
            </a:r>
            <a:r>
              <a:rPr lang="en-US" altLang="zh-CN" dirty="0" smtClean="0"/>
              <a:t>service set identifier</a:t>
            </a:r>
            <a:r>
              <a:rPr lang="zh-CN" altLang="zh-CN" dirty="0" smtClean="0"/>
              <a:t>）标识</a:t>
            </a:r>
            <a:r>
              <a:rPr lang="zh-CN" altLang="en-US" dirty="0" smtClean="0"/>
              <a:t>符</a:t>
            </a:r>
            <a:endParaRPr lang="en-US" altLang="zh-CN" dirty="0" smtClean="0"/>
          </a:p>
          <a:p>
            <a:pPr lvl="1"/>
            <a:r>
              <a:rPr lang="zh-CN" altLang="zh-CN" dirty="0" smtClean="0"/>
              <a:t>由</a:t>
            </a:r>
            <a:r>
              <a:rPr lang="en-US" altLang="zh-CN" dirty="0" smtClean="0"/>
              <a:t>ASCII</a:t>
            </a:r>
            <a:r>
              <a:rPr lang="zh-CN" altLang="zh-CN" dirty="0" smtClean="0"/>
              <a:t>字符组成，最长</a:t>
            </a:r>
            <a:r>
              <a:rPr lang="en-US" altLang="zh-CN" dirty="0" smtClean="0"/>
              <a:t>32</a:t>
            </a:r>
            <a:r>
              <a:rPr lang="zh-CN" altLang="zh-CN" dirty="0" smtClean="0"/>
              <a:t>字节</a:t>
            </a:r>
            <a:endParaRPr lang="en-US" altLang="zh-CN" dirty="0" smtClean="0"/>
          </a:p>
          <a:p>
            <a:pPr lvl="1"/>
            <a:r>
              <a:rPr lang="zh-CN" altLang="zh-CN" dirty="0" smtClean="0"/>
              <a:t>安装</a:t>
            </a:r>
            <a:r>
              <a:rPr lang="en-US" altLang="zh-CN" dirty="0" smtClean="0"/>
              <a:t>AP</a:t>
            </a:r>
            <a:r>
              <a:rPr lang="zh-CN" altLang="zh-CN" dirty="0" smtClean="0"/>
              <a:t>时</a:t>
            </a:r>
            <a:r>
              <a:rPr lang="zh-CN" altLang="en-US" dirty="0" smtClean="0"/>
              <a:t>由</a:t>
            </a:r>
            <a:r>
              <a:rPr lang="zh-CN" altLang="zh-CN" dirty="0" smtClean="0"/>
              <a:t>网络管理员设置</a:t>
            </a:r>
            <a:endParaRPr lang="zh-CN" altLang="en-US" dirty="0" smtClean="0">
              <a:solidFill>
                <a:srgbClr val="002060"/>
              </a:solidFill>
              <a:latin typeface="黑体" pitchFamily="49" charset="-122"/>
              <a:ea typeface="黑体" pitchFamily="49" charset="-122"/>
            </a:endParaRPr>
          </a:p>
        </p:txBody>
      </p:sp>
      <p:pic>
        <p:nvPicPr>
          <p:cNvPr id="2050" name="Picture 2"/>
          <p:cNvPicPr>
            <a:picLocks noChangeAspect="1" noChangeArrowheads="1"/>
          </p:cNvPicPr>
          <p:nvPr/>
        </p:nvPicPr>
        <p:blipFill>
          <a:blip r:embed="rId2" cstate="print"/>
          <a:srcRect/>
          <a:stretch>
            <a:fillRect/>
          </a:stretch>
        </p:blipFill>
        <p:spPr bwMode="auto">
          <a:xfrm>
            <a:off x="138144" y="2409846"/>
            <a:ext cx="8934450" cy="40195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2050"/>
                                        </p:tgtEl>
                                      </p:cBhvr>
                                    </p:animEffect>
                                    <p:set>
                                      <p:cBhvr>
                                        <p:cTn id="7" dur="1" fill="hold">
                                          <p:stCondLst>
                                            <p:cond delay="499"/>
                                          </p:stCondLst>
                                        </p:cTn>
                                        <p:tgtEl>
                                          <p:spTgt spid="205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blinds(horizontal)">
                                      <p:cBhvr>
                                        <p:cTn id="17" dur="500"/>
                                        <p:tgtEl>
                                          <p:spTgt spid="205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2050"/>
                                        </p:tgtEl>
                                      </p:cBhvr>
                                    </p:animEffect>
                                    <p:set>
                                      <p:cBhvr>
                                        <p:cTn id="22" dur="1" fill="hold">
                                          <p:stCondLst>
                                            <p:cond delay="499"/>
                                          </p:stCondLst>
                                        </p:cTn>
                                        <p:tgtEl>
                                          <p:spTgt spid="2050"/>
                                        </p:tgtEl>
                                        <p:attrNameLst>
                                          <p:attrName>style.visibility</p:attrName>
                                        </p:attrNameLst>
                                      </p:cBhvr>
                                      <p:to>
                                        <p:strVal val="hidden"/>
                                      </p:to>
                                    </p:set>
                                  </p:child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500"/>
                                        <p:tgtEl>
                                          <p:spTgt spid="3">
                                            <p:txEl>
                                              <p:pRg st="3" end="3"/>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blinds(horizontal)">
                                      <p:cBhvr>
                                        <p:cTn id="29" dur="500"/>
                                        <p:tgtEl>
                                          <p:spTgt spid="3">
                                            <p:txEl>
                                              <p:pRg st="4" end="4"/>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2"/>
          </a:xfrm>
        </p:spPr>
        <p:txBody>
          <a:bodyPr>
            <a:normAutofit fontScale="90000"/>
          </a:bodyPr>
          <a:lstStyle/>
          <a:p>
            <a:r>
              <a:rPr lang="zh-CN" altLang="zh-CN" dirty="0" smtClean="0"/>
              <a:t>与</a:t>
            </a:r>
            <a:r>
              <a:rPr lang="en-US" altLang="zh-CN" dirty="0" smtClean="0"/>
              <a:t>AP</a:t>
            </a:r>
            <a:r>
              <a:rPr lang="zh-CN" altLang="zh-CN" dirty="0" smtClean="0"/>
              <a:t>关联</a:t>
            </a:r>
            <a:endParaRPr lang="zh-CN" altLang="en-US" dirty="0"/>
          </a:p>
        </p:txBody>
      </p:sp>
      <p:sp>
        <p:nvSpPr>
          <p:cNvPr id="3" name="内容占位符 2"/>
          <p:cNvSpPr>
            <a:spLocks noGrp="1"/>
          </p:cNvSpPr>
          <p:nvPr>
            <p:ph idx="1"/>
          </p:nvPr>
        </p:nvSpPr>
        <p:spPr>
          <a:xfrm>
            <a:off x="142844" y="1142984"/>
            <a:ext cx="8858312" cy="5572164"/>
          </a:xfrm>
        </p:spPr>
        <p:txBody>
          <a:bodyPr>
            <a:normAutofit/>
          </a:bodyPr>
          <a:lstStyle/>
          <a:p>
            <a:pPr>
              <a:spcBef>
                <a:spcPts val="2400"/>
              </a:spcBef>
            </a:pPr>
            <a:r>
              <a:rPr lang="zh-CN" altLang="en-US" sz="2800" dirty="0" smtClean="0"/>
              <a:t>安装</a:t>
            </a:r>
            <a:r>
              <a:rPr lang="en-US" altLang="zh-CN" sz="2800" dirty="0" smtClean="0"/>
              <a:t>AP</a:t>
            </a:r>
            <a:r>
              <a:rPr lang="zh-CN" altLang="en-US" sz="2800" dirty="0" smtClean="0"/>
              <a:t>时，管理员配置</a:t>
            </a:r>
            <a:r>
              <a:rPr lang="en-US" altLang="zh-CN" sz="2800" dirty="0" smtClean="0"/>
              <a:t>AP</a:t>
            </a:r>
            <a:r>
              <a:rPr lang="zh-CN" altLang="en-US" sz="2800" dirty="0" smtClean="0"/>
              <a:t>的</a:t>
            </a:r>
            <a:r>
              <a:rPr lang="en-US" altLang="zh-CN" sz="2800" dirty="0" smtClean="0"/>
              <a:t>SSID</a:t>
            </a:r>
            <a:r>
              <a:rPr lang="zh-CN" altLang="en-US" sz="2800" dirty="0" smtClean="0"/>
              <a:t>和</a:t>
            </a:r>
            <a:r>
              <a:rPr lang="en-US" altLang="zh-CN" sz="2800" dirty="0" smtClean="0"/>
              <a:t>AP</a:t>
            </a:r>
            <a:r>
              <a:rPr lang="zh-CN" altLang="en-US" sz="2800" dirty="0" smtClean="0"/>
              <a:t>使用的信道</a:t>
            </a:r>
            <a:endParaRPr lang="en-US" altLang="zh-CN" sz="2800" dirty="0" smtClean="0"/>
          </a:p>
          <a:p>
            <a:pPr>
              <a:spcBef>
                <a:spcPts val="2400"/>
              </a:spcBef>
            </a:pPr>
            <a:r>
              <a:rPr lang="zh-CN" altLang="en-US" sz="2800" dirty="0" smtClean="0"/>
              <a:t>开始运行后，</a:t>
            </a:r>
            <a:r>
              <a:rPr lang="en-US" altLang="zh-CN" sz="2800" dirty="0" smtClean="0"/>
              <a:t>AP</a:t>
            </a:r>
            <a:r>
              <a:rPr lang="zh-CN" altLang="en-US" sz="2800" dirty="0" smtClean="0"/>
              <a:t>周期性地发送信标（</a:t>
            </a:r>
            <a:r>
              <a:rPr lang="en-US" altLang="zh-CN" sz="2800" dirty="0" smtClean="0"/>
              <a:t>beacon</a:t>
            </a:r>
            <a:r>
              <a:rPr lang="zh-CN" altLang="en-US" sz="2800" dirty="0" smtClean="0"/>
              <a:t>）帧，信标帧包含</a:t>
            </a:r>
            <a:r>
              <a:rPr lang="en-US" altLang="zh-CN" sz="2800" dirty="0" smtClean="0"/>
              <a:t>AP</a:t>
            </a:r>
            <a:r>
              <a:rPr lang="zh-CN" altLang="en-US" sz="2800" dirty="0" smtClean="0"/>
              <a:t>的</a:t>
            </a:r>
            <a:r>
              <a:rPr lang="en-US" altLang="zh-CN" sz="2800" dirty="0" smtClean="0"/>
              <a:t>SSID</a:t>
            </a:r>
            <a:r>
              <a:rPr lang="zh-CN" altLang="en-US" sz="2800" dirty="0" smtClean="0"/>
              <a:t>和</a:t>
            </a:r>
            <a:r>
              <a:rPr lang="en-US" altLang="zh-CN" sz="2800" dirty="0" smtClean="0"/>
              <a:t>MAC</a:t>
            </a:r>
            <a:r>
              <a:rPr lang="zh-CN" altLang="en-US" sz="2800" dirty="0" smtClean="0"/>
              <a:t>地址</a:t>
            </a:r>
            <a:endParaRPr lang="en-US" altLang="zh-CN" sz="2800" dirty="0" smtClean="0"/>
          </a:p>
          <a:p>
            <a:pPr>
              <a:spcBef>
                <a:spcPts val="2400"/>
              </a:spcBef>
            </a:pPr>
            <a:r>
              <a:rPr lang="zh-CN" altLang="en-US" sz="2800" dirty="0" smtClean="0"/>
              <a:t>无线站点扫描所有信道，监听该区域</a:t>
            </a:r>
            <a:r>
              <a:rPr lang="en-US" altLang="zh-CN" sz="2800" dirty="0" smtClean="0"/>
              <a:t>AP</a:t>
            </a:r>
            <a:r>
              <a:rPr lang="zh-CN" altLang="en-US" sz="2800" dirty="0" smtClean="0"/>
              <a:t>发出的信标帧</a:t>
            </a:r>
            <a:endParaRPr lang="en-US" altLang="zh-CN" sz="2800" dirty="0" smtClean="0"/>
          </a:p>
          <a:p>
            <a:pPr>
              <a:spcBef>
                <a:spcPts val="2400"/>
              </a:spcBef>
            </a:pPr>
            <a:r>
              <a:rPr lang="zh-CN" altLang="en-US" sz="2800" dirty="0" smtClean="0"/>
              <a:t>监听到信标帧后，无线主机与其需要的</a:t>
            </a:r>
            <a:r>
              <a:rPr lang="en-US" altLang="zh-CN" sz="2800" dirty="0" smtClean="0"/>
              <a:t>AP</a:t>
            </a:r>
            <a:r>
              <a:rPr lang="zh-CN" altLang="en-US" sz="2800" dirty="0" smtClean="0"/>
              <a:t>关联</a:t>
            </a:r>
            <a:endParaRPr lang="en-US" altLang="zh-CN" sz="2800" dirty="0" smtClean="0"/>
          </a:p>
          <a:p>
            <a:pPr>
              <a:spcBef>
                <a:spcPts val="2400"/>
              </a:spcBef>
            </a:pPr>
            <a:r>
              <a:rPr lang="en-US" altLang="zh-CN" sz="2800" dirty="0" smtClean="0"/>
              <a:t>ESS</a:t>
            </a:r>
            <a:r>
              <a:rPr lang="zh-CN" altLang="en-US" sz="2800" dirty="0" smtClean="0"/>
              <a:t>由多个相互交叠的</a:t>
            </a:r>
            <a:r>
              <a:rPr lang="en-US" altLang="zh-CN" sz="2800" dirty="0" smtClean="0"/>
              <a:t>BSS</a:t>
            </a:r>
            <a:r>
              <a:rPr lang="zh-CN" altLang="en-US" sz="2800" dirty="0" smtClean="0"/>
              <a:t>组成时</a:t>
            </a:r>
            <a:endParaRPr lang="en-US" altLang="zh-CN" sz="2800" dirty="0" smtClean="0"/>
          </a:p>
          <a:p>
            <a:pPr lvl="1"/>
            <a:r>
              <a:rPr lang="zh-CN" altLang="en-US" sz="2400" dirty="0" smtClean="0"/>
              <a:t>无线站点可能扫描到多个</a:t>
            </a:r>
            <a:r>
              <a:rPr lang="en-US" altLang="zh-CN" sz="2400" dirty="0" smtClean="0"/>
              <a:t>SSID</a:t>
            </a:r>
            <a:r>
              <a:rPr lang="zh-CN" altLang="en-US" sz="2400" dirty="0" smtClean="0"/>
              <a:t>相同的信标帧</a:t>
            </a:r>
            <a:r>
              <a:rPr lang="en-US" altLang="zh-CN" sz="2400" dirty="0" smtClean="0">
                <a:sym typeface="Wingdings" pitchFamily="2" charset="2"/>
              </a:rPr>
              <a:t></a:t>
            </a:r>
            <a:r>
              <a:rPr lang="zh-CN" altLang="en-US" sz="2400" dirty="0" smtClean="0"/>
              <a:t>选择信号最强的</a:t>
            </a:r>
            <a:r>
              <a:rPr lang="en-US" altLang="zh-CN" sz="2400" dirty="0" smtClean="0"/>
              <a:t>AP</a:t>
            </a:r>
            <a:r>
              <a:rPr lang="zh-CN" altLang="en-US" sz="2400" dirty="0" smtClean="0"/>
              <a:t>进行关联</a:t>
            </a:r>
            <a:endParaRPr lang="en-US" altLang="zh-CN" sz="2400" dirty="0" smtClean="0"/>
          </a:p>
          <a:p>
            <a:pPr lvl="1"/>
            <a:r>
              <a:rPr lang="zh-CN" altLang="en-US" sz="2400" dirty="0" smtClean="0"/>
              <a:t>无线站点在</a:t>
            </a:r>
            <a:r>
              <a:rPr lang="en-US" altLang="zh-CN" sz="2400" dirty="0" smtClean="0"/>
              <a:t>BSS</a:t>
            </a:r>
            <a:r>
              <a:rPr lang="zh-CN" altLang="en-US" sz="2400" dirty="0" smtClean="0"/>
              <a:t>间漫游：自动将其关联</a:t>
            </a:r>
            <a:r>
              <a:rPr lang="en-US" altLang="zh-CN" sz="2400" dirty="0" smtClean="0"/>
              <a:t>AP</a:t>
            </a:r>
            <a:r>
              <a:rPr lang="zh-CN" altLang="en-US" sz="2400" dirty="0" smtClean="0"/>
              <a:t>转移到信号强的</a:t>
            </a:r>
            <a:r>
              <a:rPr lang="en-US" altLang="zh-CN" sz="2400" dirty="0" smtClean="0"/>
              <a:t>AP</a:t>
            </a:r>
            <a:endParaRPr lang="zh-CN" alt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被动扫描</a:t>
            </a:r>
            <a:endParaRPr lang="zh-CN" altLang="en-US" dirty="0"/>
          </a:p>
        </p:txBody>
      </p:sp>
      <p:sp>
        <p:nvSpPr>
          <p:cNvPr id="3" name="内容占位符 2"/>
          <p:cNvSpPr>
            <a:spLocks noGrp="1"/>
          </p:cNvSpPr>
          <p:nvPr>
            <p:ph idx="1"/>
          </p:nvPr>
        </p:nvSpPr>
        <p:spPr/>
        <p:txBody>
          <a:bodyPr/>
          <a:lstStyle/>
          <a:p>
            <a:endParaRPr lang="zh-CN" altLang="en-US"/>
          </a:p>
        </p:txBody>
      </p:sp>
      <p:pic>
        <p:nvPicPr>
          <p:cNvPr id="3073" name="Picture 1" descr="C:\Users\user\AppData\Roaming\Tencent\Users\1195914782\QQ\WinTemp\RichOle\P~0~B_@J}~VX`IOYLOEIV71.jpg"/>
          <p:cNvPicPr>
            <a:picLocks noChangeAspect="1" noChangeArrowheads="1"/>
          </p:cNvPicPr>
          <p:nvPr/>
        </p:nvPicPr>
        <p:blipFill>
          <a:blip r:embed="rId2" cstate="print"/>
          <a:srcRect/>
          <a:stretch>
            <a:fillRect/>
          </a:stretch>
        </p:blipFill>
        <p:spPr bwMode="auto">
          <a:xfrm>
            <a:off x="300068" y="1809767"/>
            <a:ext cx="8629650" cy="404812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5470"/>
          </a:xfrm>
        </p:spPr>
        <p:txBody>
          <a:bodyPr>
            <a:normAutofit fontScale="90000"/>
          </a:bodyPr>
          <a:lstStyle/>
          <a:p>
            <a:r>
              <a:rPr lang="zh-CN" altLang="zh-CN" dirty="0" smtClean="0"/>
              <a:t>无线局域网</a:t>
            </a:r>
            <a:r>
              <a:rPr lang="en-US" altLang="zh-CN" dirty="0" smtClean="0"/>
              <a:t>WLAN</a:t>
            </a:r>
            <a:endParaRPr lang="zh-CN" altLang="en-US" dirty="0"/>
          </a:p>
        </p:txBody>
      </p:sp>
      <p:sp>
        <p:nvSpPr>
          <p:cNvPr id="3" name="内容占位符 2"/>
          <p:cNvSpPr>
            <a:spLocks noGrp="1"/>
          </p:cNvSpPr>
          <p:nvPr>
            <p:ph idx="1"/>
          </p:nvPr>
        </p:nvSpPr>
        <p:spPr>
          <a:xfrm>
            <a:off x="214282" y="1142984"/>
            <a:ext cx="8786874" cy="5357850"/>
          </a:xfrm>
        </p:spPr>
        <p:txBody>
          <a:bodyPr>
            <a:normAutofit lnSpcReduction="10000"/>
          </a:bodyPr>
          <a:lstStyle/>
          <a:p>
            <a:pPr>
              <a:spcBef>
                <a:spcPts val="1200"/>
              </a:spcBef>
            </a:pPr>
            <a:r>
              <a:rPr lang="zh-CN" altLang="en-US" dirty="0" smtClean="0"/>
              <a:t>无线局域网</a:t>
            </a:r>
            <a:r>
              <a:rPr lang="en-US" altLang="zh-CN" dirty="0" smtClean="0">
                <a:sym typeface="Wingdings" pitchFamily="2" charset="2"/>
              </a:rPr>
              <a:t></a:t>
            </a:r>
            <a:r>
              <a:rPr lang="zh-CN" altLang="en-US" dirty="0" smtClean="0"/>
              <a:t>无线以太网</a:t>
            </a:r>
            <a:r>
              <a:rPr lang="en-US" altLang="zh-CN" dirty="0" smtClean="0">
                <a:sym typeface="Wingdings" pitchFamily="2" charset="2"/>
              </a:rPr>
              <a:t></a:t>
            </a:r>
            <a:r>
              <a:rPr lang="en-US" altLang="zh-CN" dirty="0" err="1" smtClean="0">
                <a:sym typeface="Wingdings" pitchFamily="2" charset="2"/>
              </a:rPr>
              <a:t>Wi</a:t>
            </a:r>
            <a:r>
              <a:rPr lang="en-US" altLang="zh-CN" dirty="0" smtClean="0">
                <a:sym typeface="Wingdings" pitchFamily="2" charset="2"/>
              </a:rPr>
              <a:t> </a:t>
            </a:r>
            <a:r>
              <a:rPr lang="en-US" altLang="zh-CN" dirty="0" err="1" smtClean="0">
                <a:sym typeface="Wingdings" pitchFamily="2" charset="2"/>
              </a:rPr>
              <a:t>Fi</a:t>
            </a:r>
            <a:endParaRPr lang="en-US" altLang="zh-CN" dirty="0" smtClean="0"/>
          </a:p>
          <a:p>
            <a:pPr>
              <a:spcBef>
                <a:spcPts val="1200"/>
              </a:spcBef>
            </a:pPr>
            <a:r>
              <a:rPr lang="zh-CN" altLang="zh-CN" dirty="0" smtClean="0"/>
              <a:t>利用空间无线电波作为传输介质</a:t>
            </a:r>
            <a:endParaRPr lang="en-US" altLang="zh-CN" dirty="0" smtClean="0"/>
          </a:p>
          <a:p>
            <a:pPr>
              <a:spcBef>
                <a:spcPts val="1200"/>
              </a:spcBef>
            </a:pPr>
            <a:r>
              <a:rPr lang="zh-CN" altLang="zh-CN" dirty="0" smtClean="0"/>
              <a:t>结点</a:t>
            </a:r>
            <a:r>
              <a:rPr lang="zh-CN" altLang="en-US" dirty="0" smtClean="0"/>
              <a:t>：</a:t>
            </a:r>
            <a:r>
              <a:rPr lang="zh-CN" altLang="zh-CN" dirty="0" smtClean="0"/>
              <a:t>固定</a:t>
            </a:r>
            <a:r>
              <a:rPr lang="zh-CN" altLang="en-US" dirty="0" smtClean="0"/>
              <a:t>、</a:t>
            </a:r>
            <a:r>
              <a:rPr lang="zh-CN" altLang="zh-CN" dirty="0" smtClean="0"/>
              <a:t>移动</a:t>
            </a:r>
            <a:endParaRPr lang="en-US" altLang="zh-CN" dirty="0" smtClean="0"/>
          </a:p>
          <a:p>
            <a:pPr>
              <a:spcBef>
                <a:spcPts val="1200"/>
              </a:spcBef>
            </a:pPr>
            <a:r>
              <a:rPr lang="zh-CN" altLang="en-US" dirty="0" smtClean="0"/>
              <a:t>优势：</a:t>
            </a:r>
            <a:r>
              <a:rPr lang="zh-CN" altLang="zh-CN" dirty="0" smtClean="0"/>
              <a:t>不需铺设线缆，安装简单、使用灵活、易于扩展</a:t>
            </a:r>
            <a:endParaRPr lang="en-US" altLang="zh-CN" dirty="0" smtClean="0"/>
          </a:p>
          <a:p>
            <a:pPr>
              <a:spcBef>
                <a:spcPts val="1200"/>
              </a:spcBef>
            </a:pPr>
            <a:r>
              <a:rPr lang="zh-CN" altLang="en-US" dirty="0" smtClean="0"/>
              <a:t>技术标准</a:t>
            </a:r>
            <a:endParaRPr lang="en-US" altLang="zh-CN" dirty="0" smtClean="0"/>
          </a:p>
          <a:p>
            <a:pPr lvl="1"/>
            <a:r>
              <a:rPr lang="en-US" altLang="zh-CN" dirty="0" smtClean="0"/>
              <a:t>IEEE 802.11</a:t>
            </a:r>
            <a:r>
              <a:rPr lang="zh-CN" altLang="en-US" dirty="0" smtClean="0"/>
              <a:t>：</a:t>
            </a:r>
            <a:r>
              <a:rPr lang="en-US" altLang="zh-CN" dirty="0" smtClean="0"/>
              <a:t>	2Mbps</a:t>
            </a:r>
          </a:p>
          <a:p>
            <a:pPr lvl="1"/>
            <a:r>
              <a:rPr lang="en-US" altLang="zh-CN" dirty="0" smtClean="0"/>
              <a:t>IEEE 802.11a</a:t>
            </a:r>
            <a:r>
              <a:rPr lang="zh-CN" altLang="en-US" dirty="0" smtClean="0"/>
              <a:t>：</a:t>
            </a:r>
            <a:r>
              <a:rPr lang="en-US" altLang="zh-CN" dirty="0" smtClean="0"/>
              <a:t>	54Mbps</a:t>
            </a:r>
          </a:p>
          <a:p>
            <a:pPr lvl="1"/>
            <a:r>
              <a:rPr lang="en-US" altLang="zh-CN" dirty="0" smtClean="0"/>
              <a:t>IEEE 802.11g</a:t>
            </a:r>
            <a:r>
              <a:rPr lang="zh-CN" altLang="en-US" dirty="0" smtClean="0"/>
              <a:t>：</a:t>
            </a:r>
            <a:r>
              <a:rPr lang="en-US" altLang="zh-CN" dirty="0" smtClean="0"/>
              <a:t>	54Mbps</a:t>
            </a:r>
          </a:p>
          <a:p>
            <a:pPr lvl="1"/>
            <a:r>
              <a:rPr lang="en-US" altLang="zh-CN" dirty="0" smtClean="0"/>
              <a:t>IEEE 802.11n</a:t>
            </a:r>
            <a:r>
              <a:rPr lang="zh-CN" altLang="en-US" dirty="0" smtClean="0"/>
              <a:t>：</a:t>
            </a:r>
            <a:r>
              <a:rPr lang="en-US" altLang="zh-CN" dirty="0" smtClean="0"/>
              <a:t>	</a:t>
            </a:r>
            <a:r>
              <a:rPr lang="zh-CN" altLang="zh-CN" dirty="0" smtClean="0"/>
              <a:t>达</a:t>
            </a:r>
            <a:r>
              <a:rPr lang="en-US" altLang="zh-CN" dirty="0" smtClean="0"/>
              <a:t>300Mbps</a:t>
            </a:r>
            <a:endParaRPr lang="zh-CN" altLang="en-US" dirty="0"/>
          </a:p>
        </p:txBody>
      </p:sp>
      <p:pic>
        <p:nvPicPr>
          <p:cNvPr id="50180" name="Picture 4"/>
          <p:cNvPicPr>
            <a:picLocks noChangeAspect="1" noChangeArrowheads="1"/>
          </p:cNvPicPr>
          <p:nvPr/>
        </p:nvPicPr>
        <p:blipFill>
          <a:blip r:embed="rId2" cstate="print"/>
          <a:srcRect/>
          <a:stretch>
            <a:fillRect/>
          </a:stretch>
        </p:blipFill>
        <p:spPr bwMode="auto">
          <a:xfrm>
            <a:off x="1500166" y="2399062"/>
            <a:ext cx="5715040" cy="403033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50180"/>
                                        </p:tgtEl>
                                      </p:cBhvr>
                                    </p:animEffect>
                                    <p:set>
                                      <p:cBhvr>
                                        <p:cTn id="7" dur="1" fill="hold">
                                          <p:stCondLst>
                                            <p:cond delay="499"/>
                                          </p:stCondLst>
                                        </p:cTn>
                                        <p:tgtEl>
                                          <p:spTgt spid="50180"/>
                                        </p:tgtEl>
                                        <p:attrNameLst>
                                          <p:attrName>style.visibility</p:attrName>
                                        </p:attrNameLst>
                                      </p:cBhvr>
                                      <p:to>
                                        <p:strVal val="hidden"/>
                                      </p:to>
                                    </p:se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linds(horizontal)">
                                      <p:cBhvr>
                                        <p:cTn id="11" dur="500"/>
                                        <p:tgtEl>
                                          <p:spTgt spid="3">
                                            <p:txEl>
                                              <p:pRg st="2" end="2"/>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blinds(horizontal)">
                                      <p:cBhvr>
                                        <p:cTn id="14" dur="500"/>
                                        <p:tgtEl>
                                          <p:spTgt spid="3">
                                            <p:txEl>
                                              <p:pRg st="3" end="3"/>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linds(horizontal)">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主动扫描</a:t>
            </a:r>
            <a:endParaRPr lang="zh-CN" altLang="en-US" dirty="0"/>
          </a:p>
        </p:txBody>
      </p:sp>
      <p:sp>
        <p:nvSpPr>
          <p:cNvPr id="3" name="内容占位符 2"/>
          <p:cNvSpPr>
            <a:spLocks noGrp="1"/>
          </p:cNvSpPr>
          <p:nvPr>
            <p:ph idx="1"/>
          </p:nvPr>
        </p:nvSpPr>
        <p:spPr/>
        <p:txBody>
          <a:bodyPr/>
          <a:lstStyle/>
          <a:p>
            <a:endParaRPr lang="zh-CN" altLang="en-US"/>
          </a:p>
        </p:txBody>
      </p:sp>
      <p:pic>
        <p:nvPicPr>
          <p:cNvPr id="31746" name="Picture 2"/>
          <p:cNvPicPr>
            <a:picLocks noChangeAspect="1" noChangeArrowheads="1"/>
          </p:cNvPicPr>
          <p:nvPr/>
        </p:nvPicPr>
        <p:blipFill>
          <a:blip r:embed="rId2" cstate="print"/>
          <a:srcRect/>
          <a:stretch>
            <a:fillRect/>
          </a:stretch>
        </p:blipFill>
        <p:spPr bwMode="auto">
          <a:xfrm>
            <a:off x="257175" y="1714488"/>
            <a:ext cx="862965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14290"/>
            <a:ext cx="8229600" cy="511156"/>
          </a:xfrm>
        </p:spPr>
        <p:txBody>
          <a:bodyPr>
            <a:normAutofit fontScale="90000"/>
          </a:bodyPr>
          <a:lstStyle/>
          <a:p>
            <a:r>
              <a:rPr lang="zh-CN" altLang="zh-CN" dirty="0" smtClean="0"/>
              <a:t>加入</a:t>
            </a:r>
            <a:r>
              <a:rPr lang="en-US" altLang="zh-CN" dirty="0" smtClean="0"/>
              <a:t>IBSS</a:t>
            </a:r>
            <a:endParaRPr lang="zh-CN" altLang="en-US" dirty="0"/>
          </a:p>
        </p:txBody>
      </p:sp>
      <p:sp>
        <p:nvSpPr>
          <p:cNvPr id="3" name="内容占位符 2"/>
          <p:cNvSpPr>
            <a:spLocks noGrp="1"/>
          </p:cNvSpPr>
          <p:nvPr>
            <p:ph idx="1"/>
          </p:nvPr>
        </p:nvSpPr>
        <p:spPr>
          <a:xfrm>
            <a:off x="142844" y="857232"/>
            <a:ext cx="8858312" cy="5786478"/>
          </a:xfrm>
        </p:spPr>
        <p:txBody>
          <a:bodyPr>
            <a:noAutofit/>
          </a:bodyPr>
          <a:lstStyle/>
          <a:p>
            <a:r>
              <a:rPr lang="zh-CN" altLang="en-US" sz="2800" dirty="0" smtClean="0"/>
              <a:t>使用</a:t>
            </a:r>
            <a:r>
              <a:rPr lang="en-US" altLang="zh-CN" sz="2800" dirty="0" smtClean="0"/>
              <a:t>IBSS</a:t>
            </a:r>
            <a:r>
              <a:rPr lang="zh-CN" altLang="en-US" sz="2800" dirty="0" smtClean="0"/>
              <a:t>时，</a:t>
            </a:r>
            <a:r>
              <a:rPr lang="zh-CN" altLang="zh-CN" sz="2800" dirty="0" smtClean="0"/>
              <a:t>用户需设置</a:t>
            </a:r>
            <a:r>
              <a:rPr lang="en-US" altLang="zh-CN" sz="2800" dirty="0" smtClean="0"/>
              <a:t>SSID</a:t>
            </a:r>
            <a:r>
              <a:rPr lang="zh-CN" altLang="zh-CN" sz="2800" dirty="0" smtClean="0"/>
              <a:t>和信道号</a:t>
            </a:r>
            <a:endParaRPr lang="en-US" altLang="zh-CN" sz="2800" dirty="0" smtClean="0"/>
          </a:p>
          <a:p>
            <a:r>
              <a:rPr lang="zh-CN" altLang="en-US" sz="2800" dirty="0" smtClean="0"/>
              <a:t>加入：扫描所有信道，监听信标帧</a:t>
            </a:r>
            <a:endParaRPr lang="en-US" altLang="zh-CN" sz="2800" dirty="0" smtClean="0"/>
          </a:p>
          <a:p>
            <a:pPr lvl="1"/>
            <a:r>
              <a:rPr lang="zh-CN" altLang="en-US" sz="2400" dirty="0" smtClean="0"/>
              <a:t>在一定时间内未收到相同</a:t>
            </a:r>
            <a:r>
              <a:rPr lang="en-US" altLang="zh-CN" sz="2400" dirty="0" smtClean="0"/>
              <a:t>SSID</a:t>
            </a:r>
            <a:r>
              <a:rPr lang="zh-CN" altLang="en-US" sz="2400" dirty="0" smtClean="0"/>
              <a:t>信标帧</a:t>
            </a:r>
            <a:r>
              <a:rPr lang="en-US" altLang="zh-CN" sz="2400" dirty="0" smtClean="0">
                <a:sym typeface="Wingdings" pitchFamily="2" charset="2"/>
              </a:rPr>
              <a:t></a:t>
            </a:r>
            <a:r>
              <a:rPr lang="zh-CN" altLang="en-US" sz="2400" dirty="0" smtClean="0"/>
              <a:t>该站点为第一个站点，建立和初始化本</a:t>
            </a:r>
            <a:r>
              <a:rPr lang="en-US" altLang="zh-CN" sz="2400" dirty="0" smtClean="0"/>
              <a:t>IBSS</a:t>
            </a:r>
            <a:r>
              <a:rPr lang="zh-CN" altLang="en-US" sz="2400" dirty="0" smtClean="0"/>
              <a:t>（选择一个</a:t>
            </a:r>
            <a:r>
              <a:rPr lang="en-US" altLang="zh-CN" sz="2400" dirty="0" smtClean="0"/>
              <a:t>48</a:t>
            </a:r>
            <a:r>
              <a:rPr lang="zh-CN" altLang="en-US" sz="2400" dirty="0" smtClean="0"/>
              <a:t>位的随机数作为</a:t>
            </a:r>
            <a:r>
              <a:rPr lang="en-US" altLang="zh-CN" sz="2400" dirty="0" smtClean="0"/>
              <a:t>BSSID</a:t>
            </a:r>
            <a:r>
              <a:rPr lang="zh-CN" altLang="en-US" sz="2400" dirty="0" smtClean="0"/>
              <a:t>，发送信标帧）</a:t>
            </a:r>
            <a:endParaRPr lang="en-US" altLang="zh-CN" sz="2400" dirty="0" smtClean="0"/>
          </a:p>
          <a:p>
            <a:pPr lvl="1"/>
            <a:r>
              <a:rPr lang="zh-CN" altLang="en-US" sz="2400" dirty="0" smtClean="0"/>
              <a:t>监听到相同</a:t>
            </a:r>
            <a:r>
              <a:rPr lang="en-US" altLang="zh-CN" sz="2400" dirty="0" smtClean="0"/>
              <a:t>SSID</a:t>
            </a:r>
            <a:r>
              <a:rPr lang="zh-CN" altLang="en-US" sz="2400" dirty="0" smtClean="0"/>
              <a:t>信标帧</a:t>
            </a:r>
            <a:r>
              <a:rPr lang="en-US" altLang="zh-CN" sz="2400" dirty="0" smtClean="0">
                <a:sym typeface="Wingdings" pitchFamily="2" charset="2"/>
              </a:rPr>
              <a:t></a:t>
            </a:r>
            <a:r>
              <a:rPr lang="en-US" altLang="zh-CN" sz="2400" dirty="0" smtClean="0"/>
              <a:t>IBSS</a:t>
            </a:r>
            <a:r>
              <a:rPr lang="zh-CN" altLang="en-US" sz="2400" dirty="0" smtClean="0"/>
              <a:t>已存在（保存信标帧中的</a:t>
            </a:r>
            <a:r>
              <a:rPr lang="en-US" altLang="zh-CN" sz="2400" dirty="0" smtClean="0"/>
              <a:t>BSSID</a:t>
            </a:r>
            <a:r>
              <a:rPr lang="zh-CN" altLang="en-US" sz="2400" dirty="0" smtClean="0"/>
              <a:t>值）</a:t>
            </a:r>
            <a:endParaRPr lang="en-US" altLang="zh-CN" sz="2400" dirty="0" smtClean="0"/>
          </a:p>
          <a:p>
            <a:r>
              <a:rPr lang="zh-CN" altLang="en-US" sz="2800" dirty="0" smtClean="0"/>
              <a:t>维护：周期侦听信标帧</a:t>
            </a:r>
            <a:endParaRPr lang="en-US" altLang="zh-CN" sz="2800" dirty="0" smtClean="0"/>
          </a:p>
          <a:p>
            <a:pPr lvl="1"/>
            <a:r>
              <a:rPr lang="zh-CN" altLang="en-US" sz="2400" dirty="0" smtClean="0"/>
              <a:t>在信标帧发送周期内未收到信标帧</a:t>
            </a:r>
            <a:r>
              <a:rPr lang="en-US" altLang="zh-CN" sz="2400" dirty="0" smtClean="0">
                <a:sym typeface="Wingdings" pitchFamily="2" charset="2"/>
              </a:rPr>
              <a:t></a:t>
            </a:r>
            <a:r>
              <a:rPr lang="zh-CN" altLang="en-US" sz="2400" dirty="0" smtClean="0"/>
              <a:t>每个结点随机选择等待时间值</a:t>
            </a:r>
            <a:endParaRPr lang="en-US" altLang="zh-CN" sz="2400" dirty="0" smtClean="0"/>
          </a:p>
          <a:p>
            <a:pPr lvl="2"/>
            <a:r>
              <a:rPr lang="zh-CN" altLang="en-US" sz="2000" dirty="0" smtClean="0"/>
              <a:t>等待时间到时：发送信标帧</a:t>
            </a:r>
            <a:endParaRPr lang="en-US" altLang="zh-CN" sz="2000" dirty="0" smtClean="0"/>
          </a:p>
          <a:p>
            <a:pPr lvl="2"/>
            <a:r>
              <a:rPr lang="zh-CN" altLang="en-US" sz="2000" dirty="0" smtClean="0"/>
              <a:t>等待期间收到信标帧：停止等待，进入下个信标帧侦听周期</a:t>
            </a:r>
            <a:endParaRPr lang="en-US" altLang="zh-CN" sz="2000" dirty="0" smtClean="0"/>
          </a:p>
          <a:p>
            <a:pPr lvl="1"/>
            <a:r>
              <a:rPr lang="zh-CN" altLang="en-US" sz="2400" dirty="0" smtClean="0"/>
              <a:t>被动扫描和主动扫描（收到探测请求广播帧后，最后一个发送信标帧的站点应答）</a:t>
            </a:r>
          </a:p>
          <a:p>
            <a:endParaRPr lang="zh-CN" altLang="en-US" sz="2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orient="vert"/>
          </p:nvPr>
        </p:nvSpPr>
        <p:spPr>
          <a:xfrm>
            <a:off x="600076" y="274639"/>
            <a:ext cx="1543032" cy="5851525"/>
          </a:xfrm>
        </p:spPr>
        <p:txBody>
          <a:bodyPr>
            <a:normAutofit/>
          </a:bodyPr>
          <a:lstStyle/>
          <a:p>
            <a:r>
              <a:rPr lang="zh-CN" altLang="zh-CN" dirty="0" smtClean="0"/>
              <a:t>加入</a:t>
            </a:r>
            <a:r>
              <a:rPr lang="en-US" altLang="zh-CN" dirty="0" smtClean="0"/>
              <a:t>IBSS</a:t>
            </a:r>
            <a:r>
              <a:rPr lang="zh-CN" altLang="zh-CN" dirty="0" smtClean="0"/>
              <a:t>流程</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2571736" y="142852"/>
            <a:ext cx="5610233" cy="6603089"/>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57200" y="274638"/>
            <a:ext cx="8229600" cy="654032"/>
          </a:xfrm>
        </p:spPr>
        <p:txBody>
          <a:bodyPr>
            <a:normAutofit fontScale="90000"/>
          </a:bodyPr>
          <a:lstStyle/>
          <a:p>
            <a:r>
              <a:rPr lang="zh-CN" altLang="en-US" dirty="0" smtClean="0"/>
              <a:t>介质访问控制方法</a:t>
            </a:r>
            <a:r>
              <a:rPr lang="en-US" altLang="zh-CN" dirty="0" smtClean="0"/>
              <a:t>CSMA/CA</a:t>
            </a:r>
            <a:endParaRPr lang="zh-CN" altLang="en-US" dirty="0"/>
          </a:p>
        </p:txBody>
      </p:sp>
      <p:sp>
        <p:nvSpPr>
          <p:cNvPr id="7" name="内容占位符 6"/>
          <p:cNvSpPr>
            <a:spLocks noGrp="1"/>
          </p:cNvSpPr>
          <p:nvPr>
            <p:ph idx="1"/>
          </p:nvPr>
        </p:nvSpPr>
        <p:spPr>
          <a:xfrm>
            <a:off x="142844" y="1071546"/>
            <a:ext cx="8858312" cy="5572164"/>
          </a:xfrm>
        </p:spPr>
        <p:txBody>
          <a:bodyPr>
            <a:normAutofit/>
          </a:bodyPr>
          <a:lstStyle/>
          <a:p>
            <a:r>
              <a:rPr lang="zh-CN" altLang="en-US" dirty="0" smtClean="0"/>
              <a:t>无线局域网的设计借鉴了有线以太网设计的成功之处：</a:t>
            </a:r>
            <a:r>
              <a:rPr lang="en-US" altLang="zh-CN" dirty="0" smtClean="0"/>
              <a:t>CSMA/CD</a:t>
            </a:r>
            <a:r>
              <a:rPr lang="en-US" altLang="zh-CN" dirty="0" smtClean="0">
                <a:sym typeface="Wingdings" pitchFamily="2" charset="2"/>
              </a:rPr>
              <a:t>CSMA/CA</a:t>
            </a:r>
          </a:p>
          <a:p>
            <a:pPr lvl="1"/>
            <a:r>
              <a:rPr lang="zh-CN" altLang="en-US" dirty="0" smtClean="0"/>
              <a:t>相同：结点在发送前需侦听信道，如忙则须等待</a:t>
            </a:r>
            <a:endParaRPr lang="en-US" altLang="zh-CN" dirty="0" smtClean="0"/>
          </a:p>
          <a:p>
            <a:pPr lvl="1">
              <a:spcBef>
                <a:spcPts val="0"/>
              </a:spcBef>
            </a:pPr>
            <a:r>
              <a:rPr lang="zh-CN" altLang="en-US" dirty="0" smtClean="0"/>
              <a:t>不同：采用是冲突避免而不是冲突检测</a:t>
            </a:r>
            <a:endParaRPr lang="en-US" altLang="zh-CN" dirty="0" smtClean="0"/>
          </a:p>
          <a:p>
            <a:pPr>
              <a:spcBef>
                <a:spcPts val="1800"/>
              </a:spcBef>
            </a:pPr>
            <a:r>
              <a:rPr lang="zh-CN" altLang="en-US" dirty="0" smtClean="0"/>
              <a:t>为何不采用</a:t>
            </a:r>
            <a:r>
              <a:rPr lang="en-US" altLang="zh-CN" dirty="0" smtClean="0"/>
              <a:t>CD</a:t>
            </a:r>
            <a:r>
              <a:rPr lang="zh-CN" altLang="en-US" dirty="0" smtClean="0"/>
              <a:t>：实现具有冲突检测能力的网卡代价很大</a:t>
            </a:r>
            <a:endParaRPr lang="en-US" altLang="zh-CN" dirty="0" smtClean="0"/>
          </a:p>
          <a:p>
            <a:pPr lvl="1"/>
            <a:r>
              <a:rPr lang="en-US" altLang="zh-CN" dirty="0" smtClean="0"/>
              <a:t>CD</a:t>
            </a:r>
            <a:r>
              <a:rPr lang="zh-CN" altLang="en-US" dirty="0" smtClean="0"/>
              <a:t>要求结点具有同时发送和接收的能力，而接收无线信号的强度通常远远小于发送信号的强度</a:t>
            </a:r>
            <a:endParaRPr lang="en-US" altLang="zh-CN" dirty="0" smtClean="0"/>
          </a:p>
          <a:p>
            <a:pPr>
              <a:spcBef>
                <a:spcPts val="1800"/>
              </a:spcBef>
            </a:pPr>
            <a:r>
              <a:rPr lang="zh-CN" altLang="en-US" dirty="0" smtClean="0"/>
              <a:t>为何需要确认：不能检测冲突，不知信息是否正确到达</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14290"/>
            <a:ext cx="8229600" cy="571504"/>
          </a:xfrm>
        </p:spPr>
        <p:txBody>
          <a:bodyPr>
            <a:normAutofit fontScale="90000"/>
          </a:bodyPr>
          <a:lstStyle/>
          <a:p>
            <a:r>
              <a:rPr lang="zh-CN" altLang="en-US" dirty="0" smtClean="0"/>
              <a:t>信息</a:t>
            </a:r>
            <a:r>
              <a:rPr lang="zh-CN" altLang="zh-CN" dirty="0" smtClean="0"/>
              <a:t>发送</a:t>
            </a:r>
            <a:r>
              <a:rPr lang="zh-CN" altLang="en-US" dirty="0" smtClean="0"/>
              <a:t>过程</a:t>
            </a:r>
            <a:endParaRPr lang="zh-CN" altLang="en-US" dirty="0"/>
          </a:p>
        </p:txBody>
      </p:sp>
      <p:sp>
        <p:nvSpPr>
          <p:cNvPr id="3" name="内容占位符 2"/>
          <p:cNvSpPr>
            <a:spLocks noGrp="1"/>
          </p:cNvSpPr>
          <p:nvPr>
            <p:ph idx="1"/>
          </p:nvPr>
        </p:nvSpPr>
        <p:spPr>
          <a:xfrm>
            <a:off x="142844" y="857232"/>
            <a:ext cx="8786874" cy="5857916"/>
          </a:xfrm>
        </p:spPr>
        <p:txBody>
          <a:bodyPr>
            <a:normAutofit/>
          </a:bodyPr>
          <a:lstStyle/>
          <a:p>
            <a:pPr marL="514350" lvl="0" indent="-514350">
              <a:buFont typeface="+mj-ea"/>
              <a:buAutoNum type="circleNumDbPlain"/>
            </a:pPr>
            <a:r>
              <a:rPr lang="zh-CN" altLang="zh-CN" dirty="0" smtClean="0"/>
              <a:t>发送结点侦听共享信道，直到空闲</a:t>
            </a:r>
          </a:p>
          <a:p>
            <a:pPr marL="514350" lvl="0" indent="-514350">
              <a:buFont typeface="+mj-ea"/>
              <a:buAutoNum type="circleNumDbPlain"/>
            </a:pPr>
            <a:r>
              <a:rPr lang="zh-CN" altLang="zh-CN" dirty="0" smtClean="0"/>
              <a:t>发送结点随机选择延迟时间值并在信道空闲时递减。当信道忙时，延迟时间值保持不变</a:t>
            </a:r>
          </a:p>
          <a:p>
            <a:pPr marL="514350" lvl="0" indent="-514350">
              <a:buFont typeface="+mj-ea"/>
              <a:buAutoNum type="circleNumDbPlain"/>
            </a:pPr>
            <a:r>
              <a:rPr lang="zh-CN" altLang="zh-CN" dirty="0" smtClean="0"/>
              <a:t>当延迟时间递减为</a:t>
            </a:r>
            <a:r>
              <a:rPr lang="en-US" altLang="zh-CN" dirty="0" smtClean="0"/>
              <a:t>0</a:t>
            </a:r>
            <a:r>
              <a:rPr lang="zh-CN" altLang="zh-CN" dirty="0" smtClean="0"/>
              <a:t>时，发送结点发送信息并等待确认</a:t>
            </a:r>
          </a:p>
          <a:p>
            <a:pPr marL="514350" lvl="0" indent="-514350">
              <a:buFont typeface="+mj-ea"/>
              <a:buAutoNum type="circleNumDbPlain"/>
            </a:pPr>
            <a:r>
              <a:rPr lang="zh-CN" altLang="zh-CN" dirty="0" smtClean="0"/>
              <a:t>如在规定时间内收到确认，</a:t>
            </a:r>
            <a:r>
              <a:rPr lang="zh-CN" altLang="en-US" dirty="0" smtClean="0"/>
              <a:t>则</a:t>
            </a:r>
            <a:r>
              <a:rPr lang="zh-CN" altLang="zh-CN" dirty="0" smtClean="0"/>
              <a:t>认为</a:t>
            </a:r>
            <a:r>
              <a:rPr lang="zh-CN" altLang="en-US" dirty="0" smtClean="0"/>
              <a:t>对方</a:t>
            </a:r>
            <a:r>
              <a:rPr lang="zh-CN" altLang="zh-CN" dirty="0" smtClean="0"/>
              <a:t>已正确接收，发送结束；如未收到确认，</a:t>
            </a:r>
            <a:r>
              <a:rPr lang="zh-CN" altLang="en-US" dirty="0" smtClean="0"/>
              <a:t>则</a:t>
            </a:r>
            <a:r>
              <a:rPr lang="zh-CN" altLang="zh-CN" dirty="0" smtClean="0"/>
              <a:t>发送失败</a:t>
            </a:r>
          </a:p>
          <a:p>
            <a:pPr marL="514350" lvl="0" indent="-514350">
              <a:buFont typeface="+mj-ea"/>
              <a:buAutoNum type="circleNumDbPlain"/>
            </a:pPr>
            <a:r>
              <a:rPr lang="zh-CN" altLang="zh-CN" dirty="0" smtClean="0"/>
              <a:t>失败</a:t>
            </a:r>
            <a:r>
              <a:rPr lang="zh-CN" altLang="en-US" dirty="0" smtClean="0"/>
              <a:t>时</a:t>
            </a:r>
            <a:r>
              <a:rPr lang="zh-CN" altLang="zh-CN" dirty="0" smtClean="0"/>
              <a:t>，根据失败次数决定是否重发。如</a:t>
            </a:r>
            <a:r>
              <a:rPr lang="zh-CN" altLang="en-US" dirty="0" smtClean="0"/>
              <a:t>需重发，则</a:t>
            </a:r>
            <a:r>
              <a:rPr lang="zh-CN" altLang="zh-CN" dirty="0" smtClean="0"/>
              <a:t>发送流程转</a:t>
            </a:r>
            <a:r>
              <a:rPr lang="zh-CN" altLang="en-US" dirty="0" smtClean="0"/>
              <a:t>至</a:t>
            </a:r>
            <a:r>
              <a:rPr lang="zh-CN" altLang="zh-CN" dirty="0" smtClean="0"/>
              <a:t>步骤</a:t>
            </a:r>
            <a:r>
              <a:rPr lang="en-US" altLang="zh-CN" dirty="0" smtClean="0"/>
              <a:t>(1)</a:t>
            </a:r>
            <a:r>
              <a:rPr lang="zh-CN" altLang="zh-CN" dirty="0" smtClean="0"/>
              <a:t> ；否则，放弃发送并返回</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28604"/>
            <a:ext cx="8229600" cy="785818"/>
          </a:xfrm>
        </p:spPr>
        <p:txBody>
          <a:bodyPr>
            <a:normAutofit/>
          </a:bodyPr>
          <a:lstStyle/>
          <a:p>
            <a:r>
              <a:rPr lang="zh-CN" altLang="en-US" dirty="0" smtClean="0"/>
              <a:t>信息</a:t>
            </a:r>
            <a:r>
              <a:rPr lang="zh-CN" altLang="zh-CN" dirty="0" smtClean="0"/>
              <a:t>发送</a:t>
            </a:r>
            <a:r>
              <a:rPr lang="zh-CN" altLang="en-US" dirty="0" smtClean="0"/>
              <a:t>过程举例</a:t>
            </a:r>
            <a:endParaRPr lang="zh-CN" altLang="en-US" dirty="0"/>
          </a:p>
        </p:txBody>
      </p:sp>
      <p:sp>
        <p:nvSpPr>
          <p:cNvPr id="4" name="内容占位符 3"/>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71406" y="2005019"/>
            <a:ext cx="8955869" cy="36385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14290"/>
            <a:ext cx="8229600" cy="642942"/>
          </a:xfrm>
        </p:spPr>
        <p:txBody>
          <a:bodyPr>
            <a:normAutofit fontScale="90000"/>
          </a:bodyPr>
          <a:lstStyle/>
          <a:p>
            <a:r>
              <a:rPr lang="en-US" altLang="zh-CN" dirty="0" smtClean="0"/>
              <a:t>RTS</a:t>
            </a:r>
            <a:r>
              <a:rPr lang="zh-CN" altLang="en-US" dirty="0" smtClean="0"/>
              <a:t>和</a:t>
            </a:r>
            <a:r>
              <a:rPr lang="en-US" altLang="zh-CN" dirty="0" smtClean="0"/>
              <a:t>CTS</a:t>
            </a:r>
            <a:r>
              <a:rPr lang="zh-CN" altLang="en-US" dirty="0" smtClean="0"/>
              <a:t>机制</a:t>
            </a:r>
            <a:endParaRPr lang="zh-CN" altLang="en-US" dirty="0"/>
          </a:p>
        </p:txBody>
      </p:sp>
      <p:sp>
        <p:nvSpPr>
          <p:cNvPr id="3" name="内容占位符 2"/>
          <p:cNvSpPr>
            <a:spLocks noGrp="1"/>
          </p:cNvSpPr>
          <p:nvPr>
            <p:ph idx="1"/>
          </p:nvPr>
        </p:nvSpPr>
        <p:spPr>
          <a:xfrm>
            <a:off x="142844" y="928670"/>
            <a:ext cx="8858312" cy="5715040"/>
          </a:xfrm>
        </p:spPr>
        <p:txBody>
          <a:bodyPr>
            <a:normAutofit/>
          </a:bodyPr>
          <a:lstStyle/>
          <a:p>
            <a:r>
              <a:rPr lang="en-US" altLang="zh-CN" sz="2800" dirty="0" smtClean="0"/>
              <a:t>RTS</a:t>
            </a:r>
            <a:r>
              <a:rPr lang="zh-CN" altLang="en-US" sz="2800" dirty="0" smtClean="0"/>
              <a:t>和</a:t>
            </a:r>
            <a:r>
              <a:rPr lang="en-US" altLang="zh-CN" sz="2800" dirty="0" smtClean="0"/>
              <a:t>CTS</a:t>
            </a:r>
            <a:r>
              <a:rPr lang="zh-CN" altLang="en-US" sz="2800" dirty="0" smtClean="0"/>
              <a:t>的引入：发送结点不侦听信道，不检测冲突；如冲突的帧很长则会影响信道利用率</a:t>
            </a:r>
            <a:endParaRPr lang="en-US" altLang="zh-CN" sz="2800" dirty="0" smtClean="0"/>
          </a:p>
          <a:p>
            <a:pPr>
              <a:spcBef>
                <a:spcPts val="1800"/>
              </a:spcBef>
            </a:pPr>
            <a:r>
              <a:rPr lang="en-US" altLang="zh-CN" sz="2800" dirty="0" smtClean="0"/>
              <a:t>RTS</a:t>
            </a:r>
            <a:r>
              <a:rPr lang="zh-CN" altLang="en-US" sz="2800" dirty="0" smtClean="0"/>
              <a:t>和</a:t>
            </a:r>
            <a:r>
              <a:rPr lang="en-US" altLang="zh-CN" sz="2800" dirty="0" smtClean="0"/>
              <a:t>CTS</a:t>
            </a:r>
            <a:r>
              <a:rPr lang="zh-CN" altLang="en-US" sz="2800" dirty="0" smtClean="0"/>
              <a:t>机制</a:t>
            </a:r>
            <a:endParaRPr lang="en-US" altLang="zh-CN" sz="2800" dirty="0" smtClean="0"/>
          </a:p>
          <a:p>
            <a:pPr lvl="1"/>
            <a:r>
              <a:rPr lang="en-US" altLang="zh-CN" sz="2400" dirty="0" smtClean="0"/>
              <a:t>RTS</a:t>
            </a:r>
            <a:r>
              <a:rPr lang="zh-CN" altLang="en-US" sz="2400" dirty="0" smtClean="0"/>
              <a:t>和</a:t>
            </a:r>
            <a:r>
              <a:rPr lang="en-US" altLang="zh-CN" sz="2400" dirty="0" smtClean="0"/>
              <a:t>CTS</a:t>
            </a:r>
            <a:r>
              <a:rPr lang="zh-CN" altLang="en-US" sz="2400" dirty="0" smtClean="0"/>
              <a:t>的帧长度很短，其中携带信道预约时间，用于通知其他结点在预约时间内不要占用信道</a:t>
            </a:r>
            <a:endParaRPr lang="en-US" altLang="zh-CN" sz="2400" dirty="0" smtClean="0"/>
          </a:p>
          <a:p>
            <a:pPr lvl="1"/>
            <a:r>
              <a:rPr lang="zh-CN" altLang="en-US" sz="2400" dirty="0" smtClean="0"/>
              <a:t>发送数据前，发送结点先发</a:t>
            </a:r>
            <a:r>
              <a:rPr lang="en-US" altLang="zh-CN" sz="2400" dirty="0" smtClean="0"/>
              <a:t>RTS</a:t>
            </a:r>
            <a:r>
              <a:rPr lang="zh-CN" altLang="en-US" sz="2400" dirty="0" smtClean="0"/>
              <a:t>；收到</a:t>
            </a:r>
            <a:r>
              <a:rPr lang="en-US" altLang="zh-CN" sz="2400" dirty="0" smtClean="0"/>
              <a:t>RTS</a:t>
            </a:r>
            <a:r>
              <a:rPr lang="zh-CN" altLang="en-US" sz="2400" dirty="0" smtClean="0"/>
              <a:t>后，目标结点回送</a:t>
            </a:r>
            <a:r>
              <a:rPr lang="en-US" altLang="zh-CN" sz="2400" dirty="0" smtClean="0"/>
              <a:t>CTS</a:t>
            </a:r>
            <a:r>
              <a:rPr lang="zh-CN" altLang="en-US" sz="2400" dirty="0" smtClean="0"/>
              <a:t>；收到</a:t>
            </a:r>
            <a:r>
              <a:rPr lang="en-US" altLang="zh-CN" sz="2400" dirty="0" smtClean="0"/>
              <a:t>CTS</a:t>
            </a:r>
            <a:r>
              <a:rPr lang="zh-CN" altLang="en-US" sz="2400" dirty="0" smtClean="0"/>
              <a:t>后，在预约时间内发送正式数据</a:t>
            </a:r>
            <a:endParaRPr lang="en-US" altLang="zh-CN" sz="2400" dirty="0" smtClean="0"/>
          </a:p>
          <a:p>
            <a:pPr lvl="1"/>
            <a:r>
              <a:rPr lang="zh-CN" altLang="en-US" sz="2400" dirty="0" smtClean="0"/>
              <a:t>即使</a:t>
            </a:r>
            <a:r>
              <a:rPr lang="en-US" altLang="zh-CN" sz="2400" dirty="0" smtClean="0"/>
              <a:t>RTS</a:t>
            </a:r>
            <a:r>
              <a:rPr lang="zh-CN" altLang="en-US" sz="2400" dirty="0" smtClean="0"/>
              <a:t>和</a:t>
            </a:r>
            <a:r>
              <a:rPr lang="en-US" altLang="zh-CN" sz="2400" dirty="0" smtClean="0"/>
              <a:t>CTS</a:t>
            </a:r>
            <a:r>
              <a:rPr lang="zh-CN" altLang="en-US" sz="2400" dirty="0" smtClean="0"/>
              <a:t>帧发生冲突，也不会长时间占用信道</a:t>
            </a:r>
          </a:p>
          <a:p>
            <a:pPr>
              <a:spcBef>
                <a:spcPts val="1800"/>
              </a:spcBef>
            </a:pPr>
            <a:r>
              <a:rPr lang="zh-CN" altLang="en-US" sz="2800" dirty="0" smtClean="0"/>
              <a:t>问题：</a:t>
            </a:r>
            <a:r>
              <a:rPr lang="en-US" altLang="zh-CN" sz="2800" dirty="0" smtClean="0"/>
              <a:t>RTS</a:t>
            </a:r>
            <a:r>
              <a:rPr lang="zh-CN" altLang="en-US" sz="2800" dirty="0" smtClean="0"/>
              <a:t>和</a:t>
            </a:r>
            <a:r>
              <a:rPr lang="en-US" altLang="zh-CN" sz="2800" dirty="0" smtClean="0"/>
              <a:t>CTS</a:t>
            </a:r>
            <a:r>
              <a:rPr lang="zh-CN" altLang="en-US" sz="2800" dirty="0" smtClean="0"/>
              <a:t>帧的发送也需要占用信道</a:t>
            </a:r>
            <a:endParaRPr lang="en-US" altLang="zh-CN" sz="2800" dirty="0" smtClean="0"/>
          </a:p>
          <a:p>
            <a:pPr lvl="1"/>
            <a:r>
              <a:rPr lang="zh-CN" altLang="en-US" sz="2400" dirty="0" smtClean="0"/>
              <a:t>如每次发送的数据块很短，则</a:t>
            </a:r>
            <a:r>
              <a:rPr lang="en-US" altLang="zh-CN" sz="2400" dirty="0" smtClean="0"/>
              <a:t>RTS</a:t>
            </a:r>
            <a:r>
              <a:rPr lang="zh-CN" altLang="en-US" sz="2400" dirty="0" smtClean="0"/>
              <a:t>和</a:t>
            </a:r>
            <a:r>
              <a:rPr lang="en-US" altLang="zh-CN" sz="2400" dirty="0" smtClean="0"/>
              <a:t>CTS</a:t>
            </a:r>
            <a:r>
              <a:rPr lang="zh-CN" altLang="en-US" sz="2400" dirty="0" smtClean="0"/>
              <a:t>的引入会使信道的利用率下降</a:t>
            </a:r>
            <a:endParaRPr lang="en-US" altLang="zh-CN" sz="2400" dirty="0" smtClean="0"/>
          </a:p>
          <a:p>
            <a:pPr lvl="1"/>
            <a:r>
              <a:rPr lang="zh-CN" altLang="en-US" sz="2400" dirty="0" smtClean="0"/>
              <a:t>用户可选是否（或数据块多长时）使用</a:t>
            </a:r>
            <a:r>
              <a:rPr lang="en-US" altLang="zh-CN" sz="2400" dirty="0" smtClean="0"/>
              <a:t>RTS</a:t>
            </a:r>
            <a:r>
              <a:rPr lang="zh-CN" altLang="en-US" sz="2400" dirty="0" smtClean="0"/>
              <a:t>和</a:t>
            </a:r>
            <a:r>
              <a:rPr lang="en-US" altLang="zh-CN" sz="2400" dirty="0" smtClean="0"/>
              <a:t>CTS</a:t>
            </a:r>
            <a:endParaRPr lang="zh-CN" alt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14290"/>
            <a:ext cx="8229600" cy="642942"/>
          </a:xfrm>
        </p:spPr>
        <p:txBody>
          <a:bodyPr>
            <a:normAutofit fontScale="90000"/>
          </a:bodyPr>
          <a:lstStyle/>
          <a:p>
            <a:r>
              <a:rPr lang="zh-CN" altLang="en-US" dirty="0" smtClean="0"/>
              <a:t>隐藏终端</a:t>
            </a:r>
            <a:endParaRPr lang="zh-CN" altLang="en-US" dirty="0"/>
          </a:p>
        </p:txBody>
      </p:sp>
      <p:sp>
        <p:nvSpPr>
          <p:cNvPr id="3" name="内容占位符 2"/>
          <p:cNvSpPr>
            <a:spLocks noGrp="1"/>
          </p:cNvSpPr>
          <p:nvPr>
            <p:ph idx="1"/>
          </p:nvPr>
        </p:nvSpPr>
        <p:spPr>
          <a:xfrm>
            <a:off x="142844" y="928670"/>
            <a:ext cx="8858312" cy="5715040"/>
          </a:xfrm>
        </p:spPr>
        <p:txBody>
          <a:bodyPr>
            <a:normAutofit/>
          </a:bodyPr>
          <a:lstStyle/>
          <a:p>
            <a:r>
              <a:rPr lang="zh-CN" altLang="en-US" sz="2800" dirty="0" smtClean="0"/>
              <a:t>隐藏终端：由于发送功率、障碍物等因素的影响，一个无线结点可能接收不到另一个无线结点发送的信息</a:t>
            </a:r>
            <a:endParaRPr lang="en-US" altLang="zh-CN" sz="2800" dirty="0" smtClean="0"/>
          </a:p>
          <a:p>
            <a:pPr>
              <a:spcBef>
                <a:spcPts val="1800"/>
              </a:spcBef>
            </a:pPr>
            <a:r>
              <a:rPr lang="zh-CN" altLang="en-US" sz="2800" dirty="0" smtClean="0"/>
              <a:t>隐藏终端的问题</a:t>
            </a:r>
            <a:endParaRPr lang="en-US" altLang="zh-CN" sz="2800" dirty="0" smtClean="0"/>
          </a:p>
          <a:p>
            <a:pPr>
              <a:spcBef>
                <a:spcPts val="1800"/>
              </a:spcBef>
            </a:pPr>
            <a:r>
              <a:rPr lang="en-US" altLang="zh-CN" sz="2800" dirty="0" smtClean="0"/>
              <a:t>RTS</a:t>
            </a:r>
            <a:r>
              <a:rPr lang="zh-CN" altLang="en-US" sz="2800" dirty="0" smtClean="0"/>
              <a:t>和</a:t>
            </a:r>
            <a:r>
              <a:rPr lang="en-US" altLang="zh-CN" sz="2800" dirty="0" smtClean="0"/>
              <a:t>CTS</a:t>
            </a:r>
            <a:r>
              <a:rPr lang="zh-CN" altLang="en-US" sz="2800" dirty="0" smtClean="0"/>
              <a:t>在解决隐藏终端问题时的作用</a:t>
            </a:r>
          </a:p>
        </p:txBody>
      </p:sp>
      <p:pic>
        <p:nvPicPr>
          <p:cNvPr id="2050" name="Picture 2"/>
          <p:cNvPicPr>
            <a:picLocks noChangeAspect="1" noChangeArrowheads="1"/>
          </p:cNvPicPr>
          <p:nvPr/>
        </p:nvPicPr>
        <p:blipFill>
          <a:blip r:embed="rId2" cstate="print"/>
          <a:srcRect/>
          <a:stretch>
            <a:fillRect/>
          </a:stretch>
        </p:blipFill>
        <p:spPr bwMode="auto">
          <a:xfrm>
            <a:off x="177909" y="3357562"/>
            <a:ext cx="8823247" cy="32861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802.11</a:t>
            </a:r>
            <a:r>
              <a:rPr lang="zh-CN" altLang="zh-CN" dirty="0" smtClean="0"/>
              <a:t>帧格式</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42844" y="1857364"/>
            <a:ext cx="8807390" cy="2071702"/>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119104" y="4500570"/>
            <a:ext cx="8882052" cy="12378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fontScale="90000"/>
          </a:bodyPr>
          <a:lstStyle/>
          <a:p>
            <a:r>
              <a:rPr lang="en-US" altLang="zh-CN" dirty="0" smtClean="0"/>
              <a:t>802.11</a:t>
            </a:r>
            <a:r>
              <a:rPr lang="zh-CN" altLang="zh-CN" dirty="0" smtClean="0"/>
              <a:t>帧</a:t>
            </a:r>
            <a:r>
              <a:rPr lang="zh-CN" altLang="en-US" dirty="0" smtClean="0"/>
              <a:t>中的字段</a:t>
            </a:r>
            <a:endParaRPr lang="zh-CN" altLang="en-US" dirty="0"/>
          </a:p>
        </p:txBody>
      </p:sp>
      <p:sp>
        <p:nvSpPr>
          <p:cNvPr id="3" name="内容占位符 2"/>
          <p:cNvSpPr>
            <a:spLocks noGrp="1"/>
          </p:cNvSpPr>
          <p:nvPr>
            <p:ph idx="1"/>
          </p:nvPr>
        </p:nvSpPr>
        <p:spPr>
          <a:xfrm>
            <a:off x="214282" y="928670"/>
            <a:ext cx="8786874" cy="5715040"/>
          </a:xfrm>
        </p:spPr>
        <p:txBody>
          <a:bodyPr>
            <a:normAutofit/>
          </a:bodyPr>
          <a:lstStyle/>
          <a:p>
            <a:r>
              <a:rPr lang="zh-CN" altLang="en-US" sz="2800" dirty="0" smtClean="0"/>
              <a:t>帧控制：帧控制字段由多个子字段组成</a:t>
            </a:r>
          </a:p>
          <a:p>
            <a:pPr>
              <a:spcBef>
                <a:spcPts val="1800"/>
              </a:spcBef>
            </a:pPr>
            <a:r>
              <a:rPr lang="zh-CN" altLang="en-US" sz="2800" dirty="0" smtClean="0"/>
              <a:t>持续期：包含信道的预约时长</a:t>
            </a:r>
          </a:p>
          <a:p>
            <a:pPr>
              <a:spcBef>
                <a:spcPts val="1800"/>
              </a:spcBef>
            </a:pPr>
            <a:r>
              <a:rPr lang="zh-CN" altLang="en-US" sz="2800" dirty="0" smtClean="0"/>
              <a:t>序列控制：用于识别重复收到的信息帧</a:t>
            </a:r>
            <a:endParaRPr lang="en-US" altLang="zh-CN" sz="2800" dirty="0" smtClean="0"/>
          </a:p>
          <a:p>
            <a:pPr lvl="1"/>
            <a:r>
              <a:rPr lang="zh-CN" altLang="en-US" sz="2400" dirty="0" smtClean="0"/>
              <a:t>发送结点为每个新帧设置不同的序列控制号</a:t>
            </a:r>
            <a:endParaRPr lang="en-US" altLang="zh-CN" sz="2400" dirty="0" smtClean="0"/>
          </a:p>
          <a:p>
            <a:pPr lvl="1"/>
            <a:r>
              <a:rPr lang="zh-CN" altLang="en-US" sz="2400" dirty="0" smtClean="0"/>
              <a:t>由“序列号”和“分片号” 组成</a:t>
            </a:r>
          </a:p>
          <a:p>
            <a:pPr>
              <a:spcBef>
                <a:spcPts val="1800"/>
              </a:spcBef>
            </a:pPr>
            <a:r>
              <a:rPr lang="zh-CN" altLang="en-US" sz="2800" dirty="0" smtClean="0"/>
              <a:t>数据：用于携带上层数据</a:t>
            </a:r>
          </a:p>
          <a:p>
            <a:pPr>
              <a:spcBef>
                <a:spcPts val="1800"/>
              </a:spcBef>
            </a:pPr>
            <a:r>
              <a:rPr lang="zh-CN" altLang="en-US" sz="2800" dirty="0" smtClean="0"/>
              <a:t>帧校验码：：采用</a:t>
            </a:r>
            <a:r>
              <a:rPr lang="en-US" altLang="zh-CN" sz="2800" dirty="0" smtClean="0"/>
              <a:t>32</a:t>
            </a:r>
            <a:r>
              <a:rPr lang="zh-CN" altLang="en-US" sz="2800" dirty="0" smtClean="0"/>
              <a:t>位的</a:t>
            </a:r>
            <a:r>
              <a:rPr lang="en-US" altLang="zh-CN" sz="2800" dirty="0" smtClean="0"/>
              <a:t>CRC</a:t>
            </a:r>
            <a:r>
              <a:rPr lang="zh-CN" altLang="en-US" sz="2800" dirty="0" smtClean="0"/>
              <a:t>校验。校验范围从“帧控制”字段开始到“数据”字段结束</a:t>
            </a:r>
          </a:p>
          <a:p>
            <a:pPr>
              <a:spcBef>
                <a:spcPts val="1800"/>
              </a:spcBef>
            </a:pPr>
            <a:r>
              <a:rPr lang="zh-CN" altLang="en-US" sz="2800" dirty="0" smtClean="0"/>
              <a:t>地址：</a:t>
            </a:r>
            <a:r>
              <a:rPr lang="en-US" altLang="zh-CN" sz="2800" dirty="0" smtClean="0"/>
              <a:t>4</a:t>
            </a:r>
            <a:r>
              <a:rPr lang="zh-CN" altLang="en-US" sz="2800" dirty="0" smtClean="0"/>
              <a:t>个地址字段，具体含义与 “发至</a:t>
            </a:r>
            <a:r>
              <a:rPr lang="en-US" altLang="zh-CN" sz="2800" dirty="0" smtClean="0"/>
              <a:t>DS”</a:t>
            </a:r>
            <a:r>
              <a:rPr lang="zh-CN" altLang="en-US" sz="2800" dirty="0" smtClean="0"/>
              <a:t>和“源自</a:t>
            </a:r>
            <a:r>
              <a:rPr lang="en-US" altLang="zh-CN" sz="2800" dirty="0" smtClean="0"/>
              <a:t>DS”</a:t>
            </a:r>
            <a:r>
              <a:rPr lang="zh-CN" altLang="en-US" sz="2800" dirty="0" smtClean="0"/>
              <a:t>的取值有关</a:t>
            </a:r>
            <a:endParaRPr lang="zh-CN"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11156"/>
          </a:xfrm>
        </p:spPr>
        <p:txBody>
          <a:bodyPr>
            <a:normAutofit fontScale="90000"/>
          </a:bodyPr>
          <a:lstStyle/>
          <a:p>
            <a:r>
              <a:rPr lang="zh-CN" altLang="zh-CN" dirty="0" smtClean="0"/>
              <a:t>无线传输与有线传输的</a:t>
            </a:r>
            <a:r>
              <a:rPr lang="zh-CN" altLang="en-US" dirty="0" smtClean="0"/>
              <a:t>主要</a:t>
            </a:r>
            <a:r>
              <a:rPr lang="zh-CN" altLang="zh-CN" dirty="0" smtClean="0"/>
              <a:t>区别</a:t>
            </a:r>
            <a:endParaRPr lang="zh-CN" altLang="en-US" dirty="0"/>
          </a:p>
        </p:txBody>
      </p:sp>
      <p:sp>
        <p:nvSpPr>
          <p:cNvPr id="3" name="内容占位符 2"/>
          <p:cNvSpPr>
            <a:spLocks noGrp="1"/>
          </p:cNvSpPr>
          <p:nvPr>
            <p:ph idx="1"/>
          </p:nvPr>
        </p:nvSpPr>
        <p:spPr>
          <a:xfrm>
            <a:off x="214282" y="1000108"/>
            <a:ext cx="8786874" cy="5572164"/>
          </a:xfrm>
        </p:spPr>
        <p:txBody>
          <a:bodyPr>
            <a:normAutofit fontScale="92500" lnSpcReduction="10000"/>
          </a:bodyPr>
          <a:lstStyle/>
          <a:p>
            <a:r>
              <a:rPr lang="zh-CN" altLang="en-US" dirty="0" smtClean="0"/>
              <a:t>信号衰减变化多样</a:t>
            </a:r>
            <a:endParaRPr lang="en-US" altLang="zh-CN" dirty="0" smtClean="0"/>
          </a:p>
          <a:p>
            <a:pPr lvl="1"/>
            <a:r>
              <a:rPr lang="zh-CN" altLang="en-US" dirty="0" smtClean="0"/>
              <a:t>信号在无线传输介质中的衰减速度常常比有线传输介质大</a:t>
            </a:r>
            <a:endParaRPr lang="en-US" altLang="zh-CN" dirty="0" smtClean="0"/>
          </a:p>
          <a:p>
            <a:pPr lvl="1"/>
            <a:r>
              <a:rPr lang="zh-CN" altLang="en-US" dirty="0" smtClean="0"/>
              <a:t>无线信号在穿过不同物体的衰减速度不相同</a:t>
            </a:r>
          </a:p>
          <a:p>
            <a:pPr>
              <a:spcBef>
                <a:spcPts val="1200"/>
              </a:spcBef>
            </a:pPr>
            <a:r>
              <a:rPr lang="zh-CN" altLang="en-US" dirty="0" smtClean="0"/>
              <a:t>易受干扰</a:t>
            </a:r>
            <a:endParaRPr lang="en-US" altLang="zh-CN" dirty="0" smtClean="0"/>
          </a:p>
          <a:p>
            <a:pPr lvl="1"/>
            <a:r>
              <a:rPr lang="zh-CN" altLang="en-US" dirty="0" smtClean="0"/>
              <a:t>相同频段相互干扰：</a:t>
            </a:r>
            <a:r>
              <a:rPr lang="en-US" altLang="zh-CN" dirty="0" smtClean="0"/>
              <a:t>802.11b/g</a:t>
            </a:r>
            <a:r>
              <a:rPr lang="zh-CN" altLang="en-US" dirty="0" smtClean="0"/>
              <a:t>和</a:t>
            </a:r>
            <a:r>
              <a:rPr lang="en-US" altLang="zh-CN" dirty="0" smtClean="0"/>
              <a:t>2.4GHz</a:t>
            </a:r>
            <a:r>
              <a:rPr lang="zh-CN" altLang="en-US" dirty="0" smtClean="0"/>
              <a:t>无绳电话</a:t>
            </a:r>
            <a:endParaRPr lang="en-US" altLang="zh-CN" dirty="0" smtClean="0"/>
          </a:p>
          <a:p>
            <a:pPr lvl="1"/>
            <a:r>
              <a:rPr lang="zh-CN" altLang="en-US" dirty="0" smtClean="0"/>
              <a:t>无线信号更易受到电磁噪声的干扰。</a:t>
            </a:r>
          </a:p>
          <a:p>
            <a:pPr>
              <a:spcBef>
                <a:spcPts val="1200"/>
              </a:spcBef>
            </a:pPr>
            <a:r>
              <a:rPr lang="zh-CN" altLang="en-US" dirty="0" smtClean="0"/>
              <a:t>具有多径传播特性</a:t>
            </a:r>
            <a:endParaRPr lang="en-US" altLang="zh-CN" dirty="0" smtClean="0"/>
          </a:p>
          <a:p>
            <a:pPr lvl="1"/>
            <a:r>
              <a:rPr lang="zh-CN" altLang="en-US" dirty="0" smtClean="0"/>
              <a:t>无线信号在发送方和接收方之间走过的路径不同，使接收方收到的叠加信号模糊不清</a:t>
            </a:r>
            <a:endParaRPr lang="en-US" altLang="zh-CN" dirty="0" smtClean="0"/>
          </a:p>
          <a:p>
            <a:pPr lvl="1"/>
            <a:r>
              <a:rPr lang="zh-CN" altLang="en-US" dirty="0" smtClean="0"/>
              <a:t>物体在发送方和接收方之间移动，多径传播对接收信号的影响更大</a:t>
            </a:r>
          </a:p>
          <a:p>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11156"/>
          </a:xfrm>
        </p:spPr>
        <p:txBody>
          <a:bodyPr>
            <a:normAutofit fontScale="90000"/>
          </a:bodyPr>
          <a:lstStyle/>
          <a:p>
            <a:r>
              <a:rPr lang="zh-CN" altLang="zh-CN" dirty="0" smtClean="0"/>
              <a:t>帧控制</a:t>
            </a:r>
            <a:r>
              <a:rPr lang="zh-CN" altLang="en-US" dirty="0" smtClean="0"/>
              <a:t>字段</a:t>
            </a:r>
            <a:endParaRPr lang="zh-CN" altLang="en-US" dirty="0"/>
          </a:p>
        </p:txBody>
      </p:sp>
      <p:sp>
        <p:nvSpPr>
          <p:cNvPr id="3" name="内容占位符 2"/>
          <p:cNvSpPr>
            <a:spLocks noGrp="1"/>
          </p:cNvSpPr>
          <p:nvPr>
            <p:ph idx="1"/>
          </p:nvPr>
        </p:nvSpPr>
        <p:spPr>
          <a:xfrm>
            <a:off x="142844" y="857232"/>
            <a:ext cx="8858312" cy="5857916"/>
          </a:xfrm>
        </p:spPr>
        <p:txBody>
          <a:bodyPr>
            <a:normAutofit fontScale="85000" lnSpcReduction="20000"/>
          </a:bodyPr>
          <a:lstStyle/>
          <a:p>
            <a:pPr>
              <a:spcBef>
                <a:spcPts val="1800"/>
              </a:spcBef>
            </a:pPr>
            <a:r>
              <a:rPr lang="zh-CN" altLang="en-US" dirty="0" smtClean="0"/>
              <a:t>协议版本：该帧使用的协议版本号。目前协议版本号通常为</a:t>
            </a:r>
            <a:r>
              <a:rPr lang="en-US" altLang="zh-CN" dirty="0" smtClean="0"/>
              <a:t>0</a:t>
            </a:r>
            <a:endParaRPr lang="zh-CN" altLang="en-US" dirty="0" smtClean="0"/>
          </a:p>
          <a:p>
            <a:pPr>
              <a:spcBef>
                <a:spcPts val="1800"/>
              </a:spcBef>
            </a:pPr>
            <a:r>
              <a:rPr lang="zh-CN" altLang="en-US" dirty="0" smtClean="0"/>
              <a:t>类型和子类型：该帧的具体类型。如信标帧、数据帧、</a:t>
            </a:r>
            <a:r>
              <a:rPr lang="en-US" altLang="zh-CN" dirty="0" smtClean="0"/>
              <a:t>RTS</a:t>
            </a:r>
            <a:r>
              <a:rPr lang="zh-CN" altLang="en-US" dirty="0" smtClean="0"/>
              <a:t>帧、</a:t>
            </a:r>
            <a:r>
              <a:rPr lang="en-US" altLang="zh-CN" dirty="0" smtClean="0"/>
              <a:t>CTS</a:t>
            </a:r>
            <a:r>
              <a:rPr lang="zh-CN" altLang="en-US" dirty="0" smtClean="0"/>
              <a:t>帧等</a:t>
            </a:r>
            <a:endParaRPr lang="en-US" altLang="zh-CN" dirty="0" smtClean="0"/>
          </a:p>
          <a:p>
            <a:pPr>
              <a:spcBef>
                <a:spcPts val="1800"/>
              </a:spcBef>
            </a:pPr>
            <a:r>
              <a:rPr lang="zh-CN" altLang="en-US" dirty="0" smtClean="0"/>
              <a:t>发至</a:t>
            </a:r>
            <a:r>
              <a:rPr lang="en-US" altLang="zh-CN" dirty="0" smtClean="0"/>
              <a:t>DS</a:t>
            </a:r>
            <a:r>
              <a:rPr lang="zh-CN" altLang="en-US" dirty="0" smtClean="0"/>
              <a:t>和源自</a:t>
            </a:r>
            <a:r>
              <a:rPr lang="en-US" altLang="zh-CN" dirty="0" smtClean="0"/>
              <a:t>DS</a:t>
            </a:r>
            <a:r>
              <a:rPr lang="zh-CN" altLang="en-US" dirty="0" smtClean="0"/>
              <a:t>：该帧是发送到还是来自分布式系统，其取值决定</a:t>
            </a:r>
            <a:r>
              <a:rPr lang="en-US" altLang="zh-CN" dirty="0" smtClean="0"/>
              <a:t>4</a:t>
            </a:r>
            <a:r>
              <a:rPr lang="zh-CN" altLang="en-US" dirty="0" smtClean="0"/>
              <a:t>个地址字段的具体含义</a:t>
            </a:r>
          </a:p>
          <a:p>
            <a:pPr>
              <a:spcBef>
                <a:spcPts val="1800"/>
              </a:spcBef>
            </a:pPr>
            <a:r>
              <a:rPr lang="zh-CN" altLang="en-US" dirty="0" smtClean="0"/>
              <a:t>更多分片：该帧是否为一个分片帧。分片帧时为</a:t>
            </a:r>
            <a:r>
              <a:rPr lang="en-US" altLang="zh-CN" dirty="0" smtClean="0"/>
              <a:t>1</a:t>
            </a:r>
            <a:endParaRPr lang="zh-CN" altLang="en-US" dirty="0" smtClean="0"/>
          </a:p>
          <a:p>
            <a:pPr>
              <a:spcBef>
                <a:spcPts val="1800"/>
              </a:spcBef>
            </a:pPr>
            <a:r>
              <a:rPr lang="zh-CN" altLang="en-US" dirty="0" smtClean="0"/>
              <a:t>重传：该帧为一个重传帧。与“序列控制” 结合可帮助目标主机抛弃重复接收到的帧</a:t>
            </a:r>
          </a:p>
          <a:p>
            <a:pPr>
              <a:spcBef>
                <a:spcPts val="1800"/>
              </a:spcBef>
            </a:pPr>
            <a:r>
              <a:rPr lang="zh-CN" altLang="en-US" dirty="0" smtClean="0"/>
              <a:t>功率管理与更多数据：“功率管理”置为</a:t>
            </a:r>
            <a:r>
              <a:rPr lang="en-US" altLang="zh-CN" dirty="0" smtClean="0"/>
              <a:t>1</a:t>
            </a:r>
            <a:r>
              <a:rPr lang="zh-CN" altLang="en-US" dirty="0" smtClean="0"/>
              <a:t>，说明发送结点将进入省电模；信标等管理帧的“更多数据” 置为</a:t>
            </a:r>
            <a:r>
              <a:rPr lang="en-US" altLang="zh-CN" dirty="0" smtClean="0"/>
              <a:t>1</a:t>
            </a:r>
            <a:r>
              <a:rPr lang="zh-CN" altLang="en-US" dirty="0" smtClean="0"/>
              <a:t>，告知省电结点缓存帧的存在</a:t>
            </a:r>
          </a:p>
          <a:p>
            <a:pPr>
              <a:spcBef>
                <a:spcPts val="1800"/>
              </a:spcBef>
            </a:pPr>
            <a:r>
              <a:rPr lang="en-US" altLang="zh-CN" dirty="0" smtClean="0"/>
              <a:t>WEP</a:t>
            </a:r>
            <a:r>
              <a:rPr lang="zh-CN" altLang="en-US" dirty="0" smtClean="0"/>
              <a:t>加密：该帧的“数据”已进行了</a:t>
            </a:r>
            <a:r>
              <a:rPr lang="en-US" altLang="zh-CN" dirty="0" smtClean="0"/>
              <a:t>WEP</a:t>
            </a:r>
            <a:r>
              <a:rPr lang="zh-CN" altLang="en-US" dirty="0" smtClean="0"/>
              <a:t>加密处理</a:t>
            </a:r>
          </a:p>
          <a:p>
            <a:pPr>
              <a:spcBef>
                <a:spcPts val="1800"/>
              </a:spcBef>
            </a:pP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582726"/>
          </a:xfrm>
        </p:spPr>
        <p:txBody>
          <a:bodyPr>
            <a:normAutofit/>
          </a:bodyPr>
          <a:lstStyle/>
          <a:p>
            <a:r>
              <a:rPr lang="en-US" altLang="zh-CN" dirty="0" smtClean="0"/>
              <a:t>802.11</a:t>
            </a:r>
            <a:r>
              <a:rPr lang="zh-CN" altLang="zh-CN" dirty="0" smtClean="0"/>
              <a:t>帧中的地址含义</a:t>
            </a: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217613" y="2714620"/>
            <a:ext cx="8783543" cy="214314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5470"/>
          </a:xfrm>
        </p:spPr>
        <p:txBody>
          <a:bodyPr>
            <a:normAutofit fontScale="90000"/>
          </a:bodyPr>
          <a:lstStyle/>
          <a:p>
            <a:r>
              <a:rPr lang="en-US" altLang="zh-CN" dirty="0" smtClean="0"/>
              <a:t>802.11</a:t>
            </a:r>
            <a:r>
              <a:rPr lang="zh-CN" altLang="zh-CN" dirty="0" smtClean="0"/>
              <a:t>帧中的地址</a:t>
            </a:r>
            <a:r>
              <a:rPr lang="zh-CN" altLang="en-US" dirty="0" smtClean="0"/>
              <a:t>举例</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71406" y="1214422"/>
            <a:ext cx="8938680" cy="55007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fontScale="90000"/>
          </a:bodyPr>
          <a:lstStyle/>
          <a:p>
            <a:r>
              <a:rPr lang="zh-CN" altLang="zh-CN" dirty="0" smtClean="0"/>
              <a:t>无线局域网的相关标准</a:t>
            </a:r>
            <a:endParaRPr lang="zh-CN" altLang="en-US" dirty="0"/>
          </a:p>
        </p:txBody>
      </p:sp>
      <p:sp>
        <p:nvSpPr>
          <p:cNvPr id="3" name="内容占位符 2"/>
          <p:cNvSpPr>
            <a:spLocks noGrp="1"/>
          </p:cNvSpPr>
          <p:nvPr>
            <p:ph idx="1"/>
          </p:nvPr>
        </p:nvSpPr>
        <p:spPr>
          <a:xfrm>
            <a:off x="71406" y="4714884"/>
            <a:ext cx="9001156" cy="1714512"/>
          </a:xfrm>
        </p:spPr>
        <p:txBody>
          <a:bodyPr>
            <a:noAutofit/>
          </a:bodyPr>
          <a:lstStyle/>
          <a:p>
            <a:pPr>
              <a:spcBef>
                <a:spcPts val="1800"/>
              </a:spcBef>
            </a:pPr>
            <a:r>
              <a:rPr lang="en-US" altLang="zh-CN" sz="2400" dirty="0" smtClean="0"/>
              <a:t>Wi-Fi</a:t>
            </a:r>
            <a:r>
              <a:rPr lang="zh-CN" altLang="en-US" sz="2400" dirty="0" smtClean="0"/>
              <a:t>联盟：致力于改善无线局域网产品之间互通性的组织，通过</a:t>
            </a:r>
            <a:r>
              <a:rPr lang="en-US" altLang="zh-CN" sz="2400" dirty="0" smtClean="0"/>
              <a:t>Wi-Fi</a:t>
            </a:r>
            <a:r>
              <a:rPr lang="zh-CN" altLang="en-US" sz="2400" dirty="0" smtClean="0"/>
              <a:t>认证的产品通常具有很好的互通性和兼容性</a:t>
            </a:r>
            <a:endParaRPr lang="en-US" altLang="zh-CN" sz="2400" dirty="0" smtClean="0"/>
          </a:p>
          <a:p>
            <a:pPr>
              <a:spcBef>
                <a:spcPts val="1800"/>
              </a:spcBef>
            </a:pPr>
            <a:r>
              <a:rPr lang="zh-CN" altLang="en-US" sz="2400" dirty="0" smtClean="0"/>
              <a:t>实际传输速率和最大传输速率：受应用环境的影响，实际传输速率可能达不到标准规定的最大传输速率</a:t>
            </a:r>
            <a:endParaRPr lang="en-US" altLang="zh-CN" sz="2400" dirty="0" smtClean="0"/>
          </a:p>
        </p:txBody>
      </p:sp>
      <p:pic>
        <p:nvPicPr>
          <p:cNvPr id="6146" name="Picture 2"/>
          <p:cNvPicPr>
            <a:picLocks noChangeAspect="1" noChangeArrowheads="1"/>
          </p:cNvPicPr>
          <p:nvPr/>
        </p:nvPicPr>
        <p:blipFill>
          <a:blip r:embed="rId2" cstate="print"/>
          <a:srcRect/>
          <a:stretch>
            <a:fillRect/>
          </a:stretch>
        </p:blipFill>
        <p:spPr bwMode="auto">
          <a:xfrm>
            <a:off x="161925" y="1290644"/>
            <a:ext cx="8820150" cy="3067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31762"/>
            <a:ext cx="8858312" cy="796908"/>
          </a:xfrm>
        </p:spPr>
        <p:txBody>
          <a:bodyPr>
            <a:noAutofit/>
          </a:bodyPr>
          <a:lstStyle/>
          <a:p>
            <a:r>
              <a:rPr lang="zh-CN" altLang="zh-CN" sz="3600" dirty="0" smtClean="0"/>
              <a:t>组网所需的器件和设备</a:t>
            </a:r>
            <a:r>
              <a:rPr lang="en-US" altLang="zh-CN" sz="3600" dirty="0" smtClean="0"/>
              <a:t>—</a:t>
            </a:r>
            <a:r>
              <a:rPr lang="zh-CN" altLang="en-US" sz="3600" dirty="0" smtClean="0"/>
              <a:t>无线网卡</a:t>
            </a:r>
            <a:endParaRPr lang="zh-CN" altLang="en-US" sz="3600" dirty="0"/>
          </a:p>
        </p:txBody>
      </p:sp>
      <p:sp>
        <p:nvSpPr>
          <p:cNvPr id="3" name="内容占位符 2"/>
          <p:cNvSpPr>
            <a:spLocks noGrp="1"/>
          </p:cNvSpPr>
          <p:nvPr>
            <p:ph idx="1"/>
          </p:nvPr>
        </p:nvSpPr>
        <p:spPr>
          <a:xfrm>
            <a:off x="142844" y="1142984"/>
            <a:ext cx="8786874" cy="5429288"/>
          </a:xfrm>
        </p:spPr>
        <p:txBody>
          <a:bodyPr>
            <a:normAutofit lnSpcReduction="10000"/>
          </a:bodyPr>
          <a:lstStyle/>
          <a:p>
            <a:pPr>
              <a:spcBef>
                <a:spcPts val="1800"/>
              </a:spcBef>
            </a:pPr>
            <a:r>
              <a:rPr lang="zh-CN" altLang="en-US" sz="2800" dirty="0" smtClean="0"/>
              <a:t>功能：</a:t>
            </a:r>
            <a:r>
              <a:rPr lang="zh-CN" altLang="zh-CN" sz="2800" dirty="0" smtClean="0"/>
              <a:t>实现</a:t>
            </a:r>
            <a:r>
              <a:rPr lang="en-US" altLang="zh-CN" sz="2800" dirty="0" smtClean="0"/>
              <a:t>CSMA/CA</a:t>
            </a:r>
            <a:r>
              <a:rPr lang="zh-CN" altLang="zh-CN" sz="2800" dirty="0" smtClean="0"/>
              <a:t>介质访问控制协议，完成类似于有线以太网网卡的功能</a:t>
            </a:r>
          </a:p>
          <a:p>
            <a:pPr>
              <a:spcBef>
                <a:spcPts val="1800"/>
              </a:spcBef>
            </a:pPr>
            <a:r>
              <a:rPr lang="zh-CN" altLang="zh-CN" sz="2800" dirty="0" smtClean="0"/>
              <a:t>类型</a:t>
            </a:r>
            <a:r>
              <a:rPr lang="zh-CN" altLang="en-US" sz="2800" dirty="0" smtClean="0"/>
              <a:t>（按接口类型）：</a:t>
            </a:r>
            <a:r>
              <a:rPr lang="en-US" altLang="zh-CN" sz="2800" dirty="0" smtClean="0"/>
              <a:t>PCI</a:t>
            </a:r>
            <a:r>
              <a:rPr lang="zh-CN" altLang="en-US" sz="2800" dirty="0" smtClean="0"/>
              <a:t>、</a:t>
            </a:r>
            <a:r>
              <a:rPr lang="en-US" altLang="zh-CN" sz="2800" dirty="0" smtClean="0"/>
              <a:t>PCMCIA</a:t>
            </a:r>
            <a:r>
              <a:rPr lang="zh-CN" altLang="en-US" sz="2800" dirty="0" smtClean="0"/>
              <a:t>、</a:t>
            </a:r>
            <a:r>
              <a:rPr lang="en-US" altLang="zh-CN" sz="2800" dirty="0" smtClean="0"/>
              <a:t>USB</a:t>
            </a:r>
            <a:r>
              <a:rPr lang="zh-CN" altLang="en-US" sz="2800" dirty="0" smtClean="0"/>
              <a:t>等</a:t>
            </a:r>
            <a:endParaRPr lang="en-US" altLang="zh-CN" sz="2800" dirty="0" smtClean="0"/>
          </a:p>
          <a:p>
            <a:pPr>
              <a:spcBef>
                <a:spcPts val="1800"/>
              </a:spcBef>
            </a:pPr>
            <a:endParaRPr lang="en-US" altLang="zh-CN" sz="2800" dirty="0" smtClean="0">
              <a:solidFill>
                <a:schemeClr val="tx2"/>
              </a:solidFill>
              <a:latin typeface="黑体" pitchFamily="49" charset="-122"/>
              <a:ea typeface="黑体" pitchFamily="49" charset="-122"/>
            </a:endParaRPr>
          </a:p>
          <a:p>
            <a:pPr>
              <a:spcBef>
                <a:spcPts val="1800"/>
              </a:spcBef>
            </a:pPr>
            <a:endParaRPr lang="en-US" altLang="zh-CN" sz="2800" dirty="0" smtClean="0">
              <a:solidFill>
                <a:schemeClr val="tx2"/>
              </a:solidFill>
              <a:latin typeface="黑体" pitchFamily="49" charset="-122"/>
              <a:ea typeface="黑体" pitchFamily="49" charset="-122"/>
            </a:endParaRPr>
          </a:p>
          <a:p>
            <a:pPr>
              <a:spcBef>
                <a:spcPts val="1800"/>
              </a:spcBef>
            </a:pPr>
            <a:endParaRPr lang="en-US" altLang="zh-CN" sz="2800" dirty="0" smtClean="0">
              <a:solidFill>
                <a:schemeClr val="tx2"/>
              </a:solidFill>
              <a:latin typeface="黑体" pitchFamily="49" charset="-122"/>
              <a:ea typeface="黑体" pitchFamily="49" charset="-122"/>
            </a:endParaRPr>
          </a:p>
          <a:p>
            <a:pPr>
              <a:spcBef>
                <a:spcPts val="1800"/>
              </a:spcBef>
            </a:pPr>
            <a:endParaRPr lang="en-US" altLang="zh-CN" sz="2800" dirty="0" smtClean="0">
              <a:solidFill>
                <a:schemeClr val="tx2"/>
              </a:solidFill>
              <a:latin typeface="黑体" pitchFamily="49" charset="-122"/>
              <a:ea typeface="黑体" pitchFamily="49" charset="-122"/>
            </a:endParaRPr>
          </a:p>
          <a:p>
            <a:pPr>
              <a:spcBef>
                <a:spcPts val="1800"/>
              </a:spcBef>
            </a:pPr>
            <a:endParaRPr lang="en-US" altLang="zh-CN" sz="2800" dirty="0" smtClean="0">
              <a:solidFill>
                <a:schemeClr val="tx2"/>
              </a:solidFill>
              <a:latin typeface="黑体" pitchFamily="49" charset="-122"/>
              <a:ea typeface="黑体" pitchFamily="49" charset="-122"/>
            </a:endParaRPr>
          </a:p>
          <a:p>
            <a:pPr>
              <a:spcBef>
                <a:spcPts val="1800"/>
              </a:spcBef>
            </a:pPr>
            <a:r>
              <a:rPr lang="zh-CN" altLang="zh-CN" sz="2800" dirty="0" smtClean="0">
                <a:solidFill>
                  <a:schemeClr val="tx2"/>
                </a:solidFill>
                <a:latin typeface="黑体" pitchFamily="49" charset="-122"/>
                <a:ea typeface="黑体" pitchFamily="49" charset="-122"/>
              </a:rPr>
              <a:t>接入无线局域网的每个结点至少应</a:t>
            </a:r>
            <a:r>
              <a:rPr lang="zh-CN" altLang="en-US" sz="2800" dirty="0" smtClean="0">
                <a:solidFill>
                  <a:schemeClr val="tx2"/>
                </a:solidFill>
                <a:latin typeface="黑体" pitchFamily="49" charset="-122"/>
                <a:ea typeface="黑体" pitchFamily="49" charset="-122"/>
              </a:rPr>
              <a:t>安</a:t>
            </a:r>
            <a:r>
              <a:rPr lang="zh-CN" altLang="zh-CN" sz="2800" dirty="0" smtClean="0">
                <a:solidFill>
                  <a:schemeClr val="tx2"/>
                </a:solidFill>
                <a:latin typeface="黑体" pitchFamily="49" charset="-122"/>
                <a:ea typeface="黑体" pitchFamily="49" charset="-122"/>
              </a:rPr>
              <a:t>装一块无线网卡</a:t>
            </a:r>
            <a:endParaRPr lang="zh-CN" altLang="en-US" sz="2800" dirty="0">
              <a:solidFill>
                <a:schemeClr val="tx2"/>
              </a:solidFill>
              <a:latin typeface="黑体" pitchFamily="49" charset="-122"/>
              <a:ea typeface="黑体" pitchFamily="49" charset="-122"/>
            </a:endParaRPr>
          </a:p>
        </p:txBody>
      </p:sp>
      <p:pic>
        <p:nvPicPr>
          <p:cNvPr id="1026" name="Picture 2"/>
          <p:cNvPicPr>
            <a:picLocks noChangeAspect="1" noChangeArrowheads="1"/>
          </p:cNvPicPr>
          <p:nvPr/>
        </p:nvPicPr>
        <p:blipFill>
          <a:blip r:embed="rId2" cstate="print"/>
          <a:srcRect/>
          <a:stretch>
            <a:fillRect/>
          </a:stretch>
        </p:blipFill>
        <p:spPr bwMode="auto">
          <a:xfrm>
            <a:off x="161968" y="3000372"/>
            <a:ext cx="8839188" cy="2137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31762"/>
            <a:ext cx="8858312" cy="796908"/>
          </a:xfrm>
        </p:spPr>
        <p:txBody>
          <a:bodyPr>
            <a:noAutofit/>
          </a:bodyPr>
          <a:lstStyle/>
          <a:p>
            <a:r>
              <a:rPr lang="zh-CN" altLang="zh-CN" sz="3600" dirty="0" smtClean="0"/>
              <a:t>组网所需的器件和设备</a:t>
            </a:r>
            <a:r>
              <a:rPr lang="en-US" altLang="zh-CN" sz="3600" dirty="0" smtClean="0"/>
              <a:t>—</a:t>
            </a:r>
            <a:r>
              <a:rPr lang="zh-CN" altLang="en-US" sz="3600" dirty="0" smtClean="0"/>
              <a:t>无线访问接入点</a:t>
            </a:r>
            <a:endParaRPr lang="zh-CN" altLang="en-US" sz="3600" dirty="0"/>
          </a:p>
        </p:txBody>
      </p:sp>
      <p:sp>
        <p:nvSpPr>
          <p:cNvPr id="3" name="内容占位符 2"/>
          <p:cNvSpPr>
            <a:spLocks noGrp="1"/>
          </p:cNvSpPr>
          <p:nvPr>
            <p:ph idx="1"/>
          </p:nvPr>
        </p:nvSpPr>
        <p:spPr>
          <a:xfrm>
            <a:off x="142844" y="1142984"/>
            <a:ext cx="8786874" cy="5429288"/>
          </a:xfrm>
        </p:spPr>
        <p:txBody>
          <a:bodyPr>
            <a:noAutofit/>
          </a:bodyPr>
          <a:lstStyle/>
          <a:p>
            <a:pPr>
              <a:spcBef>
                <a:spcPts val="1800"/>
              </a:spcBef>
            </a:pPr>
            <a:r>
              <a:rPr lang="zh-CN" altLang="en-US" dirty="0" smtClean="0"/>
              <a:t>功能：为无线结点转发数据包，</a:t>
            </a:r>
            <a:r>
              <a:rPr lang="zh-CN" altLang="zh-CN" dirty="0" smtClean="0"/>
              <a:t>实现无线</a:t>
            </a:r>
            <a:r>
              <a:rPr lang="en-US" altLang="zh-CN" dirty="0" smtClean="0"/>
              <a:t>-</a:t>
            </a:r>
            <a:r>
              <a:rPr lang="zh-CN" altLang="en-US" dirty="0" smtClean="0"/>
              <a:t>有线互联</a:t>
            </a:r>
            <a:endParaRPr lang="zh-CN" altLang="zh-CN" dirty="0" smtClean="0"/>
          </a:p>
          <a:p>
            <a:pPr>
              <a:spcBef>
                <a:spcPts val="1800"/>
              </a:spcBef>
            </a:pPr>
            <a:r>
              <a:rPr lang="zh-CN" altLang="zh-CN" dirty="0" smtClean="0"/>
              <a:t>类型</a:t>
            </a:r>
            <a:r>
              <a:rPr lang="zh-CN" altLang="en-US" dirty="0" smtClean="0"/>
              <a:t>：</a:t>
            </a:r>
            <a:r>
              <a:rPr lang="zh-CN" altLang="zh-CN" dirty="0" smtClean="0"/>
              <a:t>企业</a:t>
            </a:r>
            <a:r>
              <a:rPr lang="zh-CN" altLang="en-US" dirty="0" smtClean="0"/>
              <a:t>、</a:t>
            </a:r>
            <a:r>
              <a:rPr lang="zh-CN" altLang="zh-CN" dirty="0" smtClean="0"/>
              <a:t>家庭；室内</a:t>
            </a:r>
            <a:r>
              <a:rPr lang="zh-CN" altLang="en-US" dirty="0" smtClean="0"/>
              <a:t>、</a:t>
            </a:r>
            <a:r>
              <a:rPr lang="zh-CN" altLang="zh-CN" dirty="0" smtClean="0"/>
              <a:t>室外</a:t>
            </a:r>
            <a:r>
              <a:rPr lang="zh-CN" altLang="en-US" dirty="0" smtClean="0"/>
              <a:t>等</a:t>
            </a:r>
            <a:endParaRPr lang="en-US" altLang="zh-CN" dirty="0" smtClean="0"/>
          </a:p>
          <a:p>
            <a:pPr>
              <a:spcBef>
                <a:spcPts val="1800"/>
              </a:spcBef>
            </a:pPr>
            <a:endParaRPr lang="en-US" altLang="zh-CN" dirty="0" smtClean="0">
              <a:solidFill>
                <a:schemeClr val="tx2"/>
              </a:solidFill>
              <a:latin typeface="黑体" pitchFamily="49" charset="-122"/>
              <a:ea typeface="黑体" pitchFamily="49" charset="-122"/>
            </a:endParaRPr>
          </a:p>
          <a:p>
            <a:pPr>
              <a:spcBef>
                <a:spcPts val="1800"/>
              </a:spcBef>
            </a:pPr>
            <a:endParaRPr lang="en-US" altLang="zh-CN" dirty="0" smtClean="0">
              <a:solidFill>
                <a:schemeClr val="tx2"/>
              </a:solidFill>
              <a:latin typeface="黑体" pitchFamily="49" charset="-122"/>
              <a:ea typeface="黑体" pitchFamily="49" charset="-122"/>
            </a:endParaRPr>
          </a:p>
          <a:p>
            <a:pPr>
              <a:spcBef>
                <a:spcPts val="1800"/>
              </a:spcBef>
            </a:pPr>
            <a:endParaRPr lang="en-US" altLang="zh-CN" dirty="0" smtClean="0">
              <a:solidFill>
                <a:schemeClr val="tx2"/>
              </a:solidFill>
              <a:latin typeface="黑体" pitchFamily="49" charset="-122"/>
              <a:ea typeface="黑体" pitchFamily="49" charset="-122"/>
            </a:endParaRPr>
          </a:p>
          <a:p>
            <a:pPr>
              <a:spcBef>
                <a:spcPts val="1800"/>
              </a:spcBef>
            </a:pPr>
            <a:endParaRPr lang="en-US" altLang="zh-CN" dirty="0" smtClean="0">
              <a:solidFill>
                <a:schemeClr val="tx2"/>
              </a:solidFill>
              <a:latin typeface="黑体" pitchFamily="49" charset="-122"/>
              <a:ea typeface="黑体" pitchFamily="49" charset="-122"/>
            </a:endParaRPr>
          </a:p>
          <a:p>
            <a:pPr>
              <a:spcBef>
                <a:spcPts val="1800"/>
              </a:spcBef>
            </a:pPr>
            <a:r>
              <a:rPr lang="zh-CN" altLang="en-US" dirty="0" smtClean="0">
                <a:solidFill>
                  <a:schemeClr val="tx2"/>
                </a:solidFill>
                <a:latin typeface="黑体" pitchFamily="49" charset="-122"/>
                <a:ea typeface="黑体" pitchFamily="49" charset="-122"/>
              </a:rPr>
              <a:t>基础设施无线局域网中最重要的设备之一</a:t>
            </a:r>
            <a:endParaRPr lang="zh-CN" altLang="en-US" dirty="0">
              <a:solidFill>
                <a:schemeClr val="tx2"/>
              </a:solidFill>
              <a:latin typeface="黑体" pitchFamily="49" charset="-122"/>
              <a:ea typeface="黑体" pitchFamily="49" charset="-122"/>
            </a:endParaRPr>
          </a:p>
        </p:txBody>
      </p:sp>
      <p:pic>
        <p:nvPicPr>
          <p:cNvPr id="2050" name="Picture 2"/>
          <p:cNvPicPr>
            <a:picLocks noChangeAspect="1" noChangeArrowheads="1"/>
          </p:cNvPicPr>
          <p:nvPr/>
        </p:nvPicPr>
        <p:blipFill>
          <a:blip r:embed="rId2" cstate="print"/>
          <a:srcRect/>
          <a:stretch>
            <a:fillRect/>
          </a:stretch>
        </p:blipFill>
        <p:spPr bwMode="auto">
          <a:xfrm>
            <a:off x="571472" y="3319467"/>
            <a:ext cx="7849035" cy="21097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31762"/>
            <a:ext cx="8858312" cy="796908"/>
          </a:xfrm>
        </p:spPr>
        <p:txBody>
          <a:bodyPr>
            <a:noAutofit/>
          </a:bodyPr>
          <a:lstStyle/>
          <a:p>
            <a:r>
              <a:rPr lang="zh-CN" altLang="zh-CN" sz="3600" dirty="0" smtClean="0"/>
              <a:t>组网所需的器件和设备</a:t>
            </a:r>
            <a:r>
              <a:rPr lang="en-US" altLang="zh-CN" sz="3600" dirty="0" smtClean="0"/>
              <a:t>—</a:t>
            </a:r>
            <a:r>
              <a:rPr lang="zh-CN" altLang="en-US" sz="3600" dirty="0" smtClean="0"/>
              <a:t>天线</a:t>
            </a:r>
            <a:endParaRPr lang="zh-CN" altLang="en-US" sz="3600" dirty="0"/>
          </a:p>
        </p:txBody>
      </p:sp>
      <p:sp>
        <p:nvSpPr>
          <p:cNvPr id="3" name="内容占位符 2"/>
          <p:cNvSpPr>
            <a:spLocks noGrp="1"/>
          </p:cNvSpPr>
          <p:nvPr>
            <p:ph idx="1"/>
          </p:nvPr>
        </p:nvSpPr>
        <p:spPr>
          <a:xfrm>
            <a:off x="142844" y="1142984"/>
            <a:ext cx="8786874" cy="5429288"/>
          </a:xfrm>
        </p:spPr>
        <p:txBody>
          <a:bodyPr>
            <a:noAutofit/>
          </a:bodyPr>
          <a:lstStyle/>
          <a:p>
            <a:pPr>
              <a:spcBef>
                <a:spcPts val="1800"/>
              </a:spcBef>
            </a:pPr>
            <a:r>
              <a:rPr lang="zh-CN" altLang="en-US" dirty="0" smtClean="0"/>
              <a:t>无线设备通常</a:t>
            </a:r>
            <a:r>
              <a:rPr lang="zh-CN" altLang="zh-CN" dirty="0" smtClean="0"/>
              <a:t>自带天线</a:t>
            </a:r>
            <a:endParaRPr lang="en-US" altLang="zh-CN" dirty="0" smtClean="0"/>
          </a:p>
          <a:p>
            <a:pPr>
              <a:spcBef>
                <a:spcPts val="1800"/>
              </a:spcBef>
            </a:pPr>
            <a:r>
              <a:rPr lang="zh-CN" altLang="zh-CN" dirty="0" smtClean="0"/>
              <a:t>外接天线</a:t>
            </a:r>
            <a:r>
              <a:rPr lang="zh-CN" altLang="en-US" dirty="0" smtClean="0"/>
              <a:t>：</a:t>
            </a:r>
            <a:r>
              <a:rPr lang="zh-CN" altLang="zh-CN" dirty="0" smtClean="0"/>
              <a:t>提高信噪</a:t>
            </a:r>
            <a:r>
              <a:rPr lang="zh-CN" altLang="en-US" dirty="0" smtClean="0"/>
              <a:t>比</a:t>
            </a:r>
            <a:r>
              <a:rPr lang="zh-CN" altLang="zh-CN" dirty="0" smtClean="0"/>
              <a:t>，扩大覆盖范围</a:t>
            </a:r>
            <a:endParaRPr lang="en-US" altLang="zh-CN" dirty="0" smtClean="0"/>
          </a:p>
          <a:p>
            <a:pPr>
              <a:spcBef>
                <a:spcPts val="1800"/>
              </a:spcBef>
            </a:pPr>
            <a:r>
              <a:rPr lang="zh-CN" altLang="en-US" dirty="0" smtClean="0"/>
              <a:t>类型：</a:t>
            </a:r>
            <a:r>
              <a:rPr lang="zh-CN" altLang="zh-CN" dirty="0" smtClean="0"/>
              <a:t>室内和室外天线</a:t>
            </a:r>
            <a:r>
              <a:rPr lang="zh-CN" altLang="en-US" dirty="0" smtClean="0"/>
              <a:t>；</a:t>
            </a:r>
            <a:r>
              <a:rPr lang="zh-CN" altLang="zh-CN" dirty="0" smtClean="0"/>
              <a:t>全向和定向天线</a:t>
            </a:r>
            <a:r>
              <a:rPr lang="zh-CN" altLang="en-US" dirty="0" smtClean="0"/>
              <a:t>等</a:t>
            </a:r>
            <a:endParaRPr lang="zh-CN" altLang="en-US" dirty="0">
              <a:solidFill>
                <a:schemeClr val="tx2"/>
              </a:solidFill>
              <a:latin typeface="黑体" pitchFamily="49" charset="-122"/>
              <a:ea typeface="黑体" pitchFamily="49" charset="-122"/>
            </a:endParaRPr>
          </a:p>
        </p:txBody>
      </p:sp>
      <p:pic>
        <p:nvPicPr>
          <p:cNvPr id="3075" name="Picture 3"/>
          <p:cNvPicPr>
            <a:picLocks noChangeAspect="1" noChangeArrowheads="1"/>
          </p:cNvPicPr>
          <p:nvPr/>
        </p:nvPicPr>
        <p:blipFill>
          <a:blip r:embed="rId2" cstate="print"/>
          <a:srcRect/>
          <a:stretch>
            <a:fillRect/>
          </a:stretch>
        </p:blipFill>
        <p:spPr bwMode="auto">
          <a:xfrm>
            <a:off x="591316" y="3500438"/>
            <a:ext cx="7766898" cy="27146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组装简单的自组无线局域网</a:t>
            </a:r>
            <a:endParaRPr lang="zh-CN" altLang="en-US" dirty="0"/>
          </a:p>
        </p:txBody>
      </p:sp>
      <p:sp>
        <p:nvSpPr>
          <p:cNvPr id="3" name="内容占位符 2"/>
          <p:cNvSpPr>
            <a:spLocks noGrp="1"/>
          </p:cNvSpPr>
          <p:nvPr>
            <p:ph idx="1"/>
          </p:nvPr>
        </p:nvSpPr>
        <p:spPr/>
        <p:txBody>
          <a:bodyPr>
            <a:normAutofit/>
          </a:bodyPr>
          <a:lstStyle/>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r>
              <a:rPr lang="zh-CN" altLang="en-US" sz="2400" dirty="0" smtClean="0"/>
              <a:t>注意：组网主机间的距离和主机之间的障碍物</a:t>
            </a:r>
            <a:endParaRPr lang="en-US" altLang="zh-CN" sz="2400" dirty="0" smtClean="0"/>
          </a:p>
        </p:txBody>
      </p:sp>
      <p:pic>
        <p:nvPicPr>
          <p:cNvPr id="4100" name="Picture 4"/>
          <p:cNvPicPr>
            <a:picLocks noChangeAspect="1" noChangeArrowheads="1"/>
          </p:cNvPicPr>
          <p:nvPr/>
        </p:nvPicPr>
        <p:blipFill>
          <a:blip r:embed="rId2" cstate="print"/>
          <a:srcRect/>
          <a:stretch>
            <a:fillRect/>
          </a:stretch>
        </p:blipFill>
        <p:spPr bwMode="auto">
          <a:xfrm>
            <a:off x="142844" y="1928802"/>
            <a:ext cx="8913768" cy="1857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52"/>
            <a:ext cx="8229600" cy="642942"/>
          </a:xfrm>
        </p:spPr>
        <p:txBody>
          <a:bodyPr>
            <a:normAutofit fontScale="90000"/>
          </a:bodyPr>
          <a:lstStyle/>
          <a:p>
            <a:r>
              <a:rPr lang="zh-CN" altLang="en-US" dirty="0" smtClean="0"/>
              <a:t>安装</a:t>
            </a:r>
            <a:r>
              <a:rPr lang="zh-CN" altLang="zh-CN" dirty="0" smtClean="0"/>
              <a:t>无线网卡驱动程序</a:t>
            </a:r>
            <a:endParaRPr lang="zh-CN" altLang="en-US" dirty="0"/>
          </a:p>
        </p:txBody>
      </p:sp>
      <p:sp>
        <p:nvSpPr>
          <p:cNvPr id="3" name="内容占位符 2"/>
          <p:cNvSpPr>
            <a:spLocks noGrp="1"/>
          </p:cNvSpPr>
          <p:nvPr>
            <p:ph idx="1"/>
          </p:nvPr>
        </p:nvSpPr>
        <p:spPr>
          <a:xfrm>
            <a:off x="142844" y="857232"/>
            <a:ext cx="8858312" cy="5786478"/>
          </a:xfrm>
        </p:spPr>
        <p:txBody>
          <a:bodyPr>
            <a:normAutofit/>
          </a:bodyPr>
          <a:lstStyle/>
          <a:p>
            <a:r>
              <a:rPr lang="zh-CN" altLang="zh-CN" sz="2800" dirty="0" smtClean="0"/>
              <a:t>驱动程序</a:t>
            </a:r>
            <a:r>
              <a:rPr lang="zh-CN" altLang="en-US" sz="2800" dirty="0" smtClean="0"/>
              <a:t>：</a:t>
            </a:r>
            <a:r>
              <a:rPr lang="zh-CN" altLang="zh-CN" sz="2800" dirty="0" smtClean="0"/>
              <a:t>操作系统上层程序与网卡的接口</a:t>
            </a:r>
            <a:r>
              <a:rPr lang="zh-CN" altLang="en-US" sz="2800" dirty="0" smtClean="0"/>
              <a:t>，不同品牌的</a:t>
            </a:r>
            <a:r>
              <a:rPr lang="zh-CN" altLang="zh-CN" sz="2800" dirty="0" smtClean="0"/>
              <a:t>网卡需要</a:t>
            </a:r>
            <a:r>
              <a:rPr lang="zh-CN" altLang="en-US" sz="2800" dirty="0" smtClean="0"/>
              <a:t>不同</a:t>
            </a:r>
            <a:r>
              <a:rPr lang="zh-CN" altLang="zh-CN" sz="2800" dirty="0" smtClean="0"/>
              <a:t>的驱动程序</a:t>
            </a:r>
            <a:endParaRPr lang="en-US" altLang="zh-CN" sz="2800" dirty="0" smtClean="0"/>
          </a:p>
          <a:p>
            <a:pPr>
              <a:spcBef>
                <a:spcPts val="1200"/>
              </a:spcBef>
            </a:pPr>
            <a:r>
              <a:rPr lang="en-US" altLang="zh-CN" sz="2800" dirty="0" smtClean="0"/>
              <a:t>DWL-G122</a:t>
            </a:r>
            <a:r>
              <a:rPr lang="zh-CN" altLang="zh-CN" sz="2800" dirty="0" smtClean="0"/>
              <a:t>无线网卡驱动程序</a:t>
            </a:r>
            <a:r>
              <a:rPr lang="zh-CN" altLang="en-US" sz="2800" dirty="0" smtClean="0"/>
              <a:t>的安装</a:t>
            </a:r>
            <a:endParaRPr lang="zh-CN" altLang="en-US" sz="2800" dirty="0"/>
          </a:p>
        </p:txBody>
      </p:sp>
      <p:pic>
        <p:nvPicPr>
          <p:cNvPr id="5122" name="Picture 2"/>
          <p:cNvPicPr>
            <a:picLocks noChangeAspect="1" noChangeArrowheads="1"/>
          </p:cNvPicPr>
          <p:nvPr/>
        </p:nvPicPr>
        <p:blipFill>
          <a:blip r:embed="rId2" cstate="print"/>
          <a:srcRect/>
          <a:stretch>
            <a:fillRect/>
          </a:stretch>
        </p:blipFill>
        <p:spPr bwMode="auto">
          <a:xfrm>
            <a:off x="1428728" y="2357429"/>
            <a:ext cx="5786478" cy="4344639"/>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1428728" y="2357430"/>
            <a:ext cx="5786478" cy="4359936"/>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1357290" y="2357430"/>
            <a:ext cx="5803899" cy="4357718"/>
          </a:xfrm>
          <a:prstGeom prst="rect">
            <a:avLst/>
          </a:prstGeom>
          <a:noFill/>
          <a:ln w="9525">
            <a:noFill/>
            <a:miter lim="800000"/>
            <a:headEnd/>
            <a:tailEnd/>
          </a:ln>
        </p:spPr>
      </p:pic>
      <p:pic>
        <p:nvPicPr>
          <p:cNvPr id="5125" name="Picture 5"/>
          <p:cNvPicPr>
            <a:picLocks noChangeAspect="1" noChangeArrowheads="1"/>
          </p:cNvPicPr>
          <p:nvPr/>
        </p:nvPicPr>
        <p:blipFill>
          <a:blip r:embed="rId4" cstate="print"/>
          <a:srcRect/>
          <a:stretch>
            <a:fillRect/>
          </a:stretch>
        </p:blipFill>
        <p:spPr bwMode="auto">
          <a:xfrm>
            <a:off x="1357290" y="2357430"/>
            <a:ext cx="5857916" cy="4398278"/>
          </a:xfrm>
          <a:prstGeom prst="rect">
            <a:avLst/>
          </a:prstGeom>
          <a:noFill/>
          <a:ln w="9525">
            <a:noFill/>
            <a:miter lim="800000"/>
            <a:headEnd/>
            <a:tailEnd/>
          </a:ln>
        </p:spPr>
      </p:pic>
      <p:pic>
        <p:nvPicPr>
          <p:cNvPr id="5126" name="Picture 6"/>
          <p:cNvPicPr>
            <a:picLocks noChangeAspect="1" noChangeArrowheads="1"/>
          </p:cNvPicPr>
          <p:nvPr/>
        </p:nvPicPr>
        <p:blipFill>
          <a:blip r:embed="rId5" cstate="print"/>
          <a:srcRect/>
          <a:stretch>
            <a:fillRect/>
          </a:stretch>
        </p:blipFill>
        <p:spPr bwMode="auto">
          <a:xfrm>
            <a:off x="1357290" y="2388310"/>
            <a:ext cx="5857916" cy="4398276"/>
          </a:xfrm>
          <a:prstGeom prst="rect">
            <a:avLst/>
          </a:prstGeom>
          <a:noFill/>
          <a:ln w="9525">
            <a:noFill/>
            <a:miter lim="800000"/>
            <a:headEnd/>
            <a:tailEnd/>
          </a:ln>
        </p:spPr>
      </p:pic>
      <p:pic>
        <p:nvPicPr>
          <p:cNvPr id="5127" name="Picture 7"/>
          <p:cNvPicPr>
            <a:picLocks noChangeAspect="1" noChangeArrowheads="1"/>
          </p:cNvPicPr>
          <p:nvPr/>
        </p:nvPicPr>
        <p:blipFill>
          <a:blip r:embed="rId6" cstate="print"/>
          <a:srcRect/>
          <a:stretch>
            <a:fillRect/>
          </a:stretch>
        </p:blipFill>
        <p:spPr bwMode="auto">
          <a:xfrm>
            <a:off x="1357290" y="2357430"/>
            <a:ext cx="5857916" cy="4437224"/>
          </a:xfrm>
          <a:prstGeom prst="rect">
            <a:avLst/>
          </a:prstGeom>
          <a:noFill/>
          <a:ln w="9525">
            <a:noFill/>
            <a:miter lim="800000"/>
            <a:headEnd/>
            <a:tailEnd/>
          </a:ln>
        </p:spPr>
      </p:pic>
      <p:pic>
        <p:nvPicPr>
          <p:cNvPr id="5128" name="Picture 8"/>
          <p:cNvPicPr>
            <a:picLocks noChangeAspect="1" noChangeArrowheads="1"/>
          </p:cNvPicPr>
          <p:nvPr/>
        </p:nvPicPr>
        <p:blipFill>
          <a:blip r:embed="rId7" cstate="print"/>
          <a:srcRect/>
          <a:stretch>
            <a:fillRect/>
          </a:stretch>
        </p:blipFill>
        <p:spPr bwMode="auto">
          <a:xfrm>
            <a:off x="1357289" y="2357430"/>
            <a:ext cx="5803899" cy="435771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122"/>
                                        </p:tgtEl>
                                        <p:attrNameLst>
                                          <p:attrName>style.visibility</p:attrName>
                                        </p:attrNameLst>
                                      </p:cBhvr>
                                      <p:to>
                                        <p:strVal val="visible"/>
                                      </p:to>
                                    </p:set>
                                    <p:animEffect transition="in" filter="blinds(horizontal)">
                                      <p:cBhvr>
                                        <p:cTn id="10" dur="500"/>
                                        <p:tgtEl>
                                          <p:spTgt spid="512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5122"/>
                                        </p:tgtEl>
                                      </p:cBhvr>
                                    </p:animEffect>
                                    <p:set>
                                      <p:cBhvr>
                                        <p:cTn id="15" dur="1" fill="hold">
                                          <p:stCondLst>
                                            <p:cond delay="499"/>
                                          </p:stCondLst>
                                        </p:cTn>
                                        <p:tgtEl>
                                          <p:spTgt spid="5122"/>
                                        </p:tgtEl>
                                        <p:attrNameLst>
                                          <p:attrName>style.visibility</p:attrName>
                                        </p:attrNameLst>
                                      </p:cBhvr>
                                      <p:to>
                                        <p:strVal val="hidden"/>
                                      </p:to>
                                    </p:set>
                                  </p:childTnLst>
                                </p:cTn>
                              </p:par>
                            </p:childTnLst>
                          </p:cTn>
                        </p:par>
                        <p:par>
                          <p:cTn id="16" fill="hold">
                            <p:stCondLst>
                              <p:cond delay="500"/>
                            </p:stCondLst>
                            <p:childTnLst>
                              <p:par>
                                <p:cTn id="17" presetID="3" presetClass="entr" presetSubtype="10" fill="hold" nodeType="afterEffect">
                                  <p:stCondLst>
                                    <p:cond delay="0"/>
                                  </p:stCondLst>
                                  <p:childTnLst>
                                    <p:set>
                                      <p:cBhvr>
                                        <p:cTn id="18" dur="1" fill="hold">
                                          <p:stCondLst>
                                            <p:cond delay="0"/>
                                          </p:stCondLst>
                                        </p:cTn>
                                        <p:tgtEl>
                                          <p:spTgt spid="5123"/>
                                        </p:tgtEl>
                                        <p:attrNameLst>
                                          <p:attrName>style.visibility</p:attrName>
                                        </p:attrNameLst>
                                      </p:cBhvr>
                                      <p:to>
                                        <p:strVal val="visible"/>
                                      </p:to>
                                    </p:set>
                                    <p:animEffect transition="in" filter="blinds(horizontal)">
                                      <p:cBhvr>
                                        <p:cTn id="19" dur="500"/>
                                        <p:tgtEl>
                                          <p:spTgt spid="5123"/>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nodeType="clickEffect">
                                  <p:stCondLst>
                                    <p:cond delay="0"/>
                                  </p:stCondLst>
                                  <p:childTnLst>
                                    <p:animEffect transition="out" filter="blinds(horizontal)">
                                      <p:cBhvr>
                                        <p:cTn id="23" dur="500"/>
                                        <p:tgtEl>
                                          <p:spTgt spid="5123"/>
                                        </p:tgtEl>
                                      </p:cBhvr>
                                    </p:animEffect>
                                    <p:set>
                                      <p:cBhvr>
                                        <p:cTn id="24" dur="1" fill="hold">
                                          <p:stCondLst>
                                            <p:cond delay="499"/>
                                          </p:stCondLst>
                                        </p:cTn>
                                        <p:tgtEl>
                                          <p:spTgt spid="5123"/>
                                        </p:tgtEl>
                                        <p:attrNameLst>
                                          <p:attrName>style.visibility</p:attrName>
                                        </p:attrNameLst>
                                      </p:cBhvr>
                                      <p:to>
                                        <p:strVal val="hidden"/>
                                      </p:to>
                                    </p:set>
                                  </p:childTnLst>
                                </p:cTn>
                              </p:par>
                            </p:childTnLst>
                          </p:cTn>
                        </p:par>
                        <p:par>
                          <p:cTn id="25" fill="hold">
                            <p:stCondLst>
                              <p:cond delay="500"/>
                            </p:stCondLst>
                            <p:childTnLst>
                              <p:par>
                                <p:cTn id="26" presetID="3" presetClass="entr" presetSubtype="10" fill="hold" nodeType="afterEffect">
                                  <p:stCondLst>
                                    <p:cond delay="0"/>
                                  </p:stCondLst>
                                  <p:childTnLst>
                                    <p:set>
                                      <p:cBhvr>
                                        <p:cTn id="27" dur="1" fill="hold">
                                          <p:stCondLst>
                                            <p:cond delay="0"/>
                                          </p:stCondLst>
                                        </p:cTn>
                                        <p:tgtEl>
                                          <p:spTgt spid="5124"/>
                                        </p:tgtEl>
                                        <p:attrNameLst>
                                          <p:attrName>style.visibility</p:attrName>
                                        </p:attrNameLst>
                                      </p:cBhvr>
                                      <p:to>
                                        <p:strVal val="visible"/>
                                      </p:to>
                                    </p:set>
                                    <p:animEffect transition="in" filter="blinds(horizontal)">
                                      <p:cBhvr>
                                        <p:cTn id="28" dur="500"/>
                                        <p:tgtEl>
                                          <p:spTgt spid="512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xit" presetSubtype="10" fill="hold" nodeType="clickEffect">
                                  <p:stCondLst>
                                    <p:cond delay="0"/>
                                  </p:stCondLst>
                                  <p:childTnLst>
                                    <p:animEffect transition="out" filter="blinds(horizontal)">
                                      <p:cBhvr>
                                        <p:cTn id="32" dur="500"/>
                                        <p:tgtEl>
                                          <p:spTgt spid="5124"/>
                                        </p:tgtEl>
                                      </p:cBhvr>
                                    </p:animEffect>
                                    <p:set>
                                      <p:cBhvr>
                                        <p:cTn id="33" dur="1" fill="hold">
                                          <p:stCondLst>
                                            <p:cond delay="499"/>
                                          </p:stCondLst>
                                        </p:cTn>
                                        <p:tgtEl>
                                          <p:spTgt spid="5124"/>
                                        </p:tgtEl>
                                        <p:attrNameLst>
                                          <p:attrName>style.visibility</p:attrName>
                                        </p:attrNameLst>
                                      </p:cBhvr>
                                      <p:to>
                                        <p:strVal val="hidden"/>
                                      </p:to>
                                    </p:set>
                                  </p:childTnLst>
                                </p:cTn>
                              </p:par>
                            </p:childTnLst>
                          </p:cTn>
                        </p:par>
                        <p:par>
                          <p:cTn id="34" fill="hold">
                            <p:stCondLst>
                              <p:cond delay="500"/>
                            </p:stCondLst>
                            <p:childTnLst>
                              <p:par>
                                <p:cTn id="35" presetID="3" presetClass="entr" presetSubtype="10" fill="hold" nodeType="afterEffect">
                                  <p:stCondLst>
                                    <p:cond delay="0"/>
                                  </p:stCondLst>
                                  <p:childTnLst>
                                    <p:set>
                                      <p:cBhvr>
                                        <p:cTn id="36" dur="1" fill="hold">
                                          <p:stCondLst>
                                            <p:cond delay="0"/>
                                          </p:stCondLst>
                                        </p:cTn>
                                        <p:tgtEl>
                                          <p:spTgt spid="5125"/>
                                        </p:tgtEl>
                                        <p:attrNameLst>
                                          <p:attrName>style.visibility</p:attrName>
                                        </p:attrNameLst>
                                      </p:cBhvr>
                                      <p:to>
                                        <p:strVal val="visible"/>
                                      </p:to>
                                    </p:set>
                                    <p:animEffect transition="in" filter="blinds(horizontal)">
                                      <p:cBhvr>
                                        <p:cTn id="37" dur="500"/>
                                        <p:tgtEl>
                                          <p:spTgt spid="512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nodeType="clickEffect">
                                  <p:stCondLst>
                                    <p:cond delay="0"/>
                                  </p:stCondLst>
                                  <p:childTnLst>
                                    <p:animEffect transition="out" filter="blinds(horizontal)">
                                      <p:cBhvr>
                                        <p:cTn id="41" dur="500"/>
                                        <p:tgtEl>
                                          <p:spTgt spid="5125"/>
                                        </p:tgtEl>
                                      </p:cBhvr>
                                    </p:animEffect>
                                    <p:set>
                                      <p:cBhvr>
                                        <p:cTn id="42" dur="1" fill="hold">
                                          <p:stCondLst>
                                            <p:cond delay="499"/>
                                          </p:stCondLst>
                                        </p:cTn>
                                        <p:tgtEl>
                                          <p:spTgt spid="5125"/>
                                        </p:tgtEl>
                                        <p:attrNameLst>
                                          <p:attrName>style.visibility</p:attrName>
                                        </p:attrNameLst>
                                      </p:cBhvr>
                                      <p:to>
                                        <p:strVal val="hidden"/>
                                      </p:to>
                                    </p:set>
                                  </p:childTnLst>
                                </p:cTn>
                              </p:par>
                            </p:childTnLst>
                          </p:cTn>
                        </p:par>
                        <p:par>
                          <p:cTn id="43" fill="hold">
                            <p:stCondLst>
                              <p:cond delay="500"/>
                            </p:stCondLst>
                            <p:childTnLst>
                              <p:par>
                                <p:cTn id="44" presetID="3" presetClass="entr" presetSubtype="10" fill="hold" nodeType="afterEffect">
                                  <p:stCondLst>
                                    <p:cond delay="0"/>
                                  </p:stCondLst>
                                  <p:childTnLst>
                                    <p:set>
                                      <p:cBhvr>
                                        <p:cTn id="45" dur="1" fill="hold">
                                          <p:stCondLst>
                                            <p:cond delay="0"/>
                                          </p:stCondLst>
                                        </p:cTn>
                                        <p:tgtEl>
                                          <p:spTgt spid="5126"/>
                                        </p:tgtEl>
                                        <p:attrNameLst>
                                          <p:attrName>style.visibility</p:attrName>
                                        </p:attrNameLst>
                                      </p:cBhvr>
                                      <p:to>
                                        <p:strVal val="visible"/>
                                      </p:to>
                                    </p:set>
                                    <p:animEffect transition="in" filter="blinds(horizontal)">
                                      <p:cBhvr>
                                        <p:cTn id="46" dur="500"/>
                                        <p:tgtEl>
                                          <p:spTgt spid="5126"/>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xit" presetSubtype="10" fill="hold" nodeType="clickEffect">
                                  <p:stCondLst>
                                    <p:cond delay="0"/>
                                  </p:stCondLst>
                                  <p:childTnLst>
                                    <p:animEffect transition="out" filter="blinds(horizontal)">
                                      <p:cBhvr>
                                        <p:cTn id="50" dur="500"/>
                                        <p:tgtEl>
                                          <p:spTgt spid="5126"/>
                                        </p:tgtEl>
                                      </p:cBhvr>
                                    </p:animEffect>
                                    <p:set>
                                      <p:cBhvr>
                                        <p:cTn id="51" dur="1" fill="hold">
                                          <p:stCondLst>
                                            <p:cond delay="499"/>
                                          </p:stCondLst>
                                        </p:cTn>
                                        <p:tgtEl>
                                          <p:spTgt spid="5126"/>
                                        </p:tgtEl>
                                        <p:attrNameLst>
                                          <p:attrName>style.visibility</p:attrName>
                                        </p:attrNameLst>
                                      </p:cBhvr>
                                      <p:to>
                                        <p:strVal val="hidden"/>
                                      </p:to>
                                    </p:set>
                                  </p:childTnLst>
                                </p:cTn>
                              </p:par>
                            </p:childTnLst>
                          </p:cTn>
                        </p:par>
                        <p:par>
                          <p:cTn id="52" fill="hold">
                            <p:stCondLst>
                              <p:cond delay="500"/>
                            </p:stCondLst>
                            <p:childTnLst>
                              <p:par>
                                <p:cTn id="53" presetID="3" presetClass="entr" presetSubtype="10" fill="hold" nodeType="afterEffect">
                                  <p:stCondLst>
                                    <p:cond delay="0"/>
                                  </p:stCondLst>
                                  <p:childTnLst>
                                    <p:set>
                                      <p:cBhvr>
                                        <p:cTn id="54" dur="1" fill="hold">
                                          <p:stCondLst>
                                            <p:cond delay="0"/>
                                          </p:stCondLst>
                                        </p:cTn>
                                        <p:tgtEl>
                                          <p:spTgt spid="5127"/>
                                        </p:tgtEl>
                                        <p:attrNameLst>
                                          <p:attrName>style.visibility</p:attrName>
                                        </p:attrNameLst>
                                      </p:cBhvr>
                                      <p:to>
                                        <p:strVal val="visible"/>
                                      </p:to>
                                    </p:set>
                                    <p:animEffect transition="in" filter="blinds(horizontal)">
                                      <p:cBhvr>
                                        <p:cTn id="55" dur="500"/>
                                        <p:tgtEl>
                                          <p:spTgt spid="5127"/>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nodeType="clickEffect">
                                  <p:stCondLst>
                                    <p:cond delay="0"/>
                                  </p:stCondLst>
                                  <p:childTnLst>
                                    <p:animEffect transition="out" filter="blinds(horizontal)">
                                      <p:cBhvr>
                                        <p:cTn id="59" dur="500"/>
                                        <p:tgtEl>
                                          <p:spTgt spid="5127"/>
                                        </p:tgtEl>
                                      </p:cBhvr>
                                    </p:animEffect>
                                    <p:set>
                                      <p:cBhvr>
                                        <p:cTn id="60" dur="1" fill="hold">
                                          <p:stCondLst>
                                            <p:cond delay="499"/>
                                          </p:stCondLst>
                                        </p:cTn>
                                        <p:tgtEl>
                                          <p:spTgt spid="5127"/>
                                        </p:tgtEl>
                                        <p:attrNameLst>
                                          <p:attrName>style.visibility</p:attrName>
                                        </p:attrNameLst>
                                      </p:cBhvr>
                                      <p:to>
                                        <p:strVal val="hidden"/>
                                      </p:to>
                                    </p:set>
                                  </p:childTnLst>
                                </p:cTn>
                              </p:par>
                            </p:childTnLst>
                          </p:cTn>
                        </p:par>
                        <p:par>
                          <p:cTn id="61" fill="hold">
                            <p:stCondLst>
                              <p:cond delay="500"/>
                            </p:stCondLst>
                            <p:childTnLst>
                              <p:par>
                                <p:cTn id="62" presetID="3" presetClass="entr" presetSubtype="10" fill="hold" nodeType="afterEffect">
                                  <p:stCondLst>
                                    <p:cond delay="0"/>
                                  </p:stCondLst>
                                  <p:childTnLst>
                                    <p:set>
                                      <p:cBhvr>
                                        <p:cTn id="63" dur="1" fill="hold">
                                          <p:stCondLst>
                                            <p:cond delay="0"/>
                                          </p:stCondLst>
                                        </p:cTn>
                                        <p:tgtEl>
                                          <p:spTgt spid="5128"/>
                                        </p:tgtEl>
                                        <p:attrNameLst>
                                          <p:attrName>style.visibility</p:attrName>
                                        </p:attrNameLst>
                                      </p:cBhvr>
                                      <p:to>
                                        <p:strVal val="visible"/>
                                      </p:to>
                                    </p:set>
                                    <p:animEffect transition="in" filter="blinds(horizontal)">
                                      <p:cBhvr>
                                        <p:cTn id="64" dur="5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2"/>
          </a:xfrm>
        </p:spPr>
        <p:txBody>
          <a:bodyPr>
            <a:normAutofit fontScale="90000"/>
          </a:bodyPr>
          <a:lstStyle/>
          <a:p>
            <a:r>
              <a:rPr lang="zh-CN" altLang="zh-CN" dirty="0" smtClean="0"/>
              <a:t>自组无线局域网的配置</a:t>
            </a:r>
            <a:endParaRPr lang="zh-CN" altLang="en-US" dirty="0"/>
          </a:p>
        </p:txBody>
      </p:sp>
      <p:sp>
        <p:nvSpPr>
          <p:cNvPr id="3" name="内容占位符 2"/>
          <p:cNvSpPr>
            <a:spLocks noGrp="1"/>
          </p:cNvSpPr>
          <p:nvPr>
            <p:ph idx="1"/>
          </p:nvPr>
        </p:nvSpPr>
        <p:spPr>
          <a:xfrm>
            <a:off x="0" y="1000108"/>
            <a:ext cx="9144000" cy="5126055"/>
          </a:xfrm>
        </p:spPr>
        <p:txBody>
          <a:bodyPr>
            <a:normAutofit/>
          </a:bodyPr>
          <a:lstStyle/>
          <a:p>
            <a:r>
              <a:rPr lang="zh-CN" altLang="en-US" sz="2800" dirty="0" smtClean="0"/>
              <a:t>配置内容：</a:t>
            </a:r>
            <a:r>
              <a:rPr lang="zh-CN" altLang="zh-CN" sz="2800" dirty="0" smtClean="0"/>
              <a:t>名称、组网模式、</a:t>
            </a:r>
            <a:r>
              <a:rPr lang="en-US" altLang="zh-CN" sz="2800" dirty="0" smtClean="0"/>
              <a:t>IP</a:t>
            </a:r>
            <a:r>
              <a:rPr lang="zh-CN" altLang="zh-CN" sz="2800" dirty="0" smtClean="0"/>
              <a:t>地址和加密认证方法</a:t>
            </a:r>
            <a:r>
              <a:rPr lang="zh-CN" altLang="en-US" sz="2800" dirty="0" smtClean="0"/>
              <a:t>等</a:t>
            </a:r>
            <a:endParaRPr lang="zh-CN" altLang="en-US" sz="2800" dirty="0"/>
          </a:p>
        </p:txBody>
      </p:sp>
      <p:pic>
        <p:nvPicPr>
          <p:cNvPr id="6146" name="Picture 2"/>
          <p:cNvPicPr>
            <a:picLocks noChangeAspect="1" noChangeArrowheads="1"/>
          </p:cNvPicPr>
          <p:nvPr/>
        </p:nvPicPr>
        <p:blipFill>
          <a:blip r:embed="rId2" cstate="print"/>
          <a:srcRect/>
          <a:stretch>
            <a:fillRect/>
          </a:stretch>
        </p:blipFill>
        <p:spPr bwMode="auto">
          <a:xfrm>
            <a:off x="1071538" y="1643050"/>
            <a:ext cx="7096766" cy="4929222"/>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2357422" y="1571612"/>
            <a:ext cx="4572032" cy="5135382"/>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2357422" y="1571612"/>
            <a:ext cx="4572032" cy="5135382"/>
          </a:xfrm>
          <a:prstGeom prst="rect">
            <a:avLst/>
          </a:prstGeom>
          <a:noFill/>
          <a:ln w="9525">
            <a:noFill/>
            <a:miter lim="800000"/>
            <a:headEnd/>
            <a:tailEnd/>
          </a:ln>
        </p:spPr>
      </p:pic>
      <p:pic>
        <p:nvPicPr>
          <p:cNvPr id="6149" name="Picture 5"/>
          <p:cNvPicPr>
            <a:picLocks noChangeAspect="1" noChangeArrowheads="1"/>
          </p:cNvPicPr>
          <p:nvPr/>
        </p:nvPicPr>
        <p:blipFill>
          <a:blip r:embed="rId5" cstate="print"/>
          <a:srcRect/>
          <a:stretch>
            <a:fillRect/>
          </a:stretch>
        </p:blipFill>
        <p:spPr bwMode="auto">
          <a:xfrm>
            <a:off x="2357422" y="1571612"/>
            <a:ext cx="4554933" cy="5072098"/>
          </a:xfrm>
          <a:prstGeom prst="rect">
            <a:avLst/>
          </a:prstGeom>
          <a:noFill/>
          <a:ln w="9525">
            <a:noFill/>
            <a:miter lim="800000"/>
            <a:headEnd/>
            <a:tailEnd/>
          </a:ln>
        </p:spPr>
      </p:pic>
      <p:pic>
        <p:nvPicPr>
          <p:cNvPr id="6150" name="Picture 6"/>
          <p:cNvPicPr>
            <a:picLocks noChangeAspect="1" noChangeArrowheads="1"/>
          </p:cNvPicPr>
          <p:nvPr/>
        </p:nvPicPr>
        <p:blipFill>
          <a:blip r:embed="rId6" cstate="print"/>
          <a:srcRect/>
          <a:stretch>
            <a:fillRect/>
          </a:stretch>
        </p:blipFill>
        <p:spPr bwMode="auto">
          <a:xfrm>
            <a:off x="928662" y="1571612"/>
            <a:ext cx="7284820" cy="507209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linds(horizontal)">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6146"/>
                                        </p:tgtEl>
                                      </p:cBhvr>
                                    </p:animEffect>
                                    <p:set>
                                      <p:cBhvr>
                                        <p:cTn id="12" dur="1" fill="hold">
                                          <p:stCondLst>
                                            <p:cond delay="499"/>
                                          </p:stCondLst>
                                        </p:cTn>
                                        <p:tgtEl>
                                          <p:spTgt spid="6146"/>
                                        </p:tgtEl>
                                        <p:attrNameLst>
                                          <p:attrName>style.visibility</p:attrName>
                                        </p:attrNameLst>
                                      </p:cBhvr>
                                      <p:to>
                                        <p:strVal val="hidden"/>
                                      </p:to>
                                    </p:se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6147"/>
                                        </p:tgtEl>
                                        <p:attrNameLst>
                                          <p:attrName>style.visibility</p:attrName>
                                        </p:attrNameLst>
                                      </p:cBhvr>
                                      <p:to>
                                        <p:strVal val="visible"/>
                                      </p:to>
                                    </p:set>
                                    <p:animEffect transition="in" filter="blinds(horizontal)">
                                      <p:cBhvr>
                                        <p:cTn id="16" dur="500"/>
                                        <p:tgtEl>
                                          <p:spTgt spid="614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nodeType="clickEffect">
                                  <p:stCondLst>
                                    <p:cond delay="0"/>
                                  </p:stCondLst>
                                  <p:childTnLst>
                                    <p:animEffect transition="out" filter="blinds(horizontal)">
                                      <p:cBhvr>
                                        <p:cTn id="20" dur="500"/>
                                        <p:tgtEl>
                                          <p:spTgt spid="6147"/>
                                        </p:tgtEl>
                                      </p:cBhvr>
                                    </p:animEffect>
                                    <p:set>
                                      <p:cBhvr>
                                        <p:cTn id="21" dur="1" fill="hold">
                                          <p:stCondLst>
                                            <p:cond delay="499"/>
                                          </p:stCondLst>
                                        </p:cTn>
                                        <p:tgtEl>
                                          <p:spTgt spid="6147"/>
                                        </p:tgtEl>
                                        <p:attrNameLst>
                                          <p:attrName>style.visibility</p:attrName>
                                        </p:attrNameLst>
                                      </p:cBhvr>
                                      <p:to>
                                        <p:strVal val="hidden"/>
                                      </p:to>
                                    </p:set>
                                  </p:childTnLst>
                                </p:cTn>
                              </p:par>
                            </p:childTnLst>
                          </p:cTn>
                        </p:par>
                        <p:par>
                          <p:cTn id="22" fill="hold">
                            <p:stCondLst>
                              <p:cond delay="500"/>
                            </p:stCondLst>
                            <p:childTnLst>
                              <p:par>
                                <p:cTn id="23" presetID="3" presetClass="entr" presetSubtype="10" fill="hold" nodeType="afterEffect">
                                  <p:stCondLst>
                                    <p:cond delay="0"/>
                                  </p:stCondLst>
                                  <p:childTnLst>
                                    <p:set>
                                      <p:cBhvr>
                                        <p:cTn id="24" dur="1" fill="hold">
                                          <p:stCondLst>
                                            <p:cond delay="0"/>
                                          </p:stCondLst>
                                        </p:cTn>
                                        <p:tgtEl>
                                          <p:spTgt spid="6148"/>
                                        </p:tgtEl>
                                        <p:attrNameLst>
                                          <p:attrName>style.visibility</p:attrName>
                                        </p:attrNameLst>
                                      </p:cBhvr>
                                      <p:to>
                                        <p:strVal val="visible"/>
                                      </p:to>
                                    </p:set>
                                    <p:animEffect transition="in" filter="blinds(horizontal)">
                                      <p:cBhvr>
                                        <p:cTn id="25" dur="500"/>
                                        <p:tgtEl>
                                          <p:spTgt spid="614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xit" presetSubtype="10" fill="hold" nodeType="clickEffect">
                                  <p:stCondLst>
                                    <p:cond delay="0"/>
                                  </p:stCondLst>
                                  <p:childTnLst>
                                    <p:animEffect transition="out" filter="blinds(horizontal)">
                                      <p:cBhvr>
                                        <p:cTn id="29" dur="500"/>
                                        <p:tgtEl>
                                          <p:spTgt spid="6148"/>
                                        </p:tgtEl>
                                      </p:cBhvr>
                                    </p:animEffect>
                                    <p:set>
                                      <p:cBhvr>
                                        <p:cTn id="30" dur="1" fill="hold">
                                          <p:stCondLst>
                                            <p:cond delay="499"/>
                                          </p:stCondLst>
                                        </p:cTn>
                                        <p:tgtEl>
                                          <p:spTgt spid="6148"/>
                                        </p:tgtEl>
                                        <p:attrNameLst>
                                          <p:attrName>style.visibility</p:attrName>
                                        </p:attrNameLst>
                                      </p:cBhvr>
                                      <p:to>
                                        <p:strVal val="hidden"/>
                                      </p:to>
                                    </p:set>
                                  </p:childTnLst>
                                </p:cTn>
                              </p:par>
                            </p:childTnLst>
                          </p:cTn>
                        </p:par>
                        <p:par>
                          <p:cTn id="31" fill="hold">
                            <p:stCondLst>
                              <p:cond delay="500"/>
                            </p:stCondLst>
                            <p:childTnLst>
                              <p:par>
                                <p:cTn id="32" presetID="3" presetClass="entr" presetSubtype="10" fill="hold" nodeType="afterEffect">
                                  <p:stCondLst>
                                    <p:cond delay="0"/>
                                  </p:stCondLst>
                                  <p:childTnLst>
                                    <p:set>
                                      <p:cBhvr>
                                        <p:cTn id="33" dur="1" fill="hold">
                                          <p:stCondLst>
                                            <p:cond delay="0"/>
                                          </p:stCondLst>
                                        </p:cTn>
                                        <p:tgtEl>
                                          <p:spTgt spid="6149"/>
                                        </p:tgtEl>
                                        <p:attrNameLst>
                                          <p:attrName>style.visibility</p:attrName>
                                        </p:attrNameLst>
                                      </p:cBhvr>
                                      <p:to>
                                        <p:strVal val="visible"/>
                                      </p:to>
                                    </p:set>
                                    <p:animEffect transition="in" filter="blinds(horizontal)">
                                      <p:cBhvr>
                                        <p:cTn id="34" dur="500"/>
                                        <p:tgtEl>
                                          <p:spTgt spid="6149"/>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xit" presetSubtype="10" fill="hold" nodeType="clickEffect">
                                  <p:stCondLst>
                                    <p:cond delay="0"/>
                                  </p:stCondLst>
                                  <p:childTnLst>
                                    <p:animEffect transition="out" filter="blinds(horizontal)">
                                      <p:cBhvr>
                                        <p:cTn id="38" dur="500"/>
                                        <p:tgtEl>
                                          <p:spTgt spid="6149"/>
                                        </p:tgtEl>
                                      </p:cBhvr>
                                    </p:animEffect>
                                    <p:set>
                                      <p:cBhvr>
                                        <p:cTn id="39" dur="1" fill="hold">
                                          <p:stCondLst>
                                            <p:cond delay="499"/>
                                          </p:stCondLst>
                                        </p:cTn>
                                        <p:tgtEl>
                                          <p:spTgt spid="6149"/>
                                        </p:tgtEl>
                                        <p:attrNameLst>
                                          <p:attrName>style.visibility</p:attrName>
                                        </p:attrNameLst>
                                      </p:cBhvr>
                                      <p:to>
                                        <p:strVal val="hidden"/>
                                      </p:to>
                                    </p:set>
                                  </p:childTnLst>
                                </p:cTn>
                              </p:par>
                            </p:childTnLst>
                          </p:cTn>
                        </p:par>
                        <p:par>
                          <p:cTn id="40" fill="hold">
                            <p:stCondLst>
                              <p:cond delay="500"/>
                            </p:stCondLst>
                            <p:childTnLst>
                              <p:par>
                                <p:cTn id="41" presetID="3" presetClass="entr" presetSubtype="10" fill="hold" nodeType="afterEffect">
                                  <p:stCondLst>
                                    <p:cond delay="0"/>
                                  </p:stCondLst>
                                  <p:childTnLst>
                                    <p:set>
                                      <p:cBhvr>
                                        <p:cTn id="42" dur="1" fill="hold">
                                          <p:stCondLst>
                                            <p:cond delay="0"/>
                                          </p:stCondLst>
                                        </p:cTn>
                                        <p:tgtEl>
                                          <p:spTgt spid="6150"/>
                                        </p:tgtEl>
                                        <p:attrNameLst>
                                          <p:attrName>style.visibility</p:attrName>
                                        </p:attrNameLst>
                                      </p:cBhvr>
                                      <p:to>
                                        <p:strVal val="visible"/>
                                      </p:to>
                                    </p:set>
                                    <p:animEffect transition="in" filter="blinds(horizontal)">
                                      <p:cBhvr>
                                        <p:cTn id="43" dur="500"/>
                                        <p:tgtEl>
                                          <p:spTgt spid="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2"/>
          </a:xfrm>
        </p:spPr>
        <p:txBody>
          <a:bodyPr>
            <a:normAutofit fontScale="90000"/>
          </a:bodyPr>
          <a:lstStyle/>
          <a:p>
            <a:r>
              <a:rPr lang="zh-CN" altLang="en-US" dirty="0" smtClean="0"/>
              <a:t>无线传输技术</a:t>
            </a:r>
            <a:endParaRPr lang="zh-CN" altLang="en-US" dirty="0"/>
          </a:p>
        </p:txBody>
      </p:sp>
      <p:sp>
        <p:nvSpPr>
          <p:cNvPr id="3" name="内容占位符 2"/>
          <p:cNvSpPr>
            <a:spLocks noGrp="1"/>
          </p:cNvSpPr>
          <p:nvPr>
            <p:ph idx="1"/>
          </p:nvPr>
        </p:nvSpPr>
        <p:spPr>
          <a:xfrm>
            <a:off x="285720" y="1142984"/>
            <a:ext cx="8643998" cy="5214974"/>
          </a:xfrm>
        </p:spPr>
        <p:txBody>
          <a:bodyPr>
            <a:normAutofit/>
          </a:bodyPr>
          <a:lstStyle/>
          <a:p>
            <a:pPr>
              <a:spcBef>
                <a:spcPts val="1800"/>
              </a:spcBef>
            </a:pPr>
            <a:r>
              <a:rPr lang="zh-CN" altLang="en-US" sz="2800" dirty="0" smtClean="0"/>
              <a:t>目标：充分利用信道、提高抗干扰能力和可靠性</a:t>
            </a:r>
            <a:endParaRPr lang="en-US" altLang="zh-CN" sz="2800" dirty="0" smtClean="0"/>
          </a:p>
          <a:p>
            <a:pPr>
              <a:spcBef>
                <a:spcPts val="3000"/>
              </a:spcBef>
            </a:pPr>
            <a:r>
              <a:rPr lang="zh-CN" altLang="en-US" sz="2800" dirty="0" smtClean="0"/>
              <a:t>扩频（</a:t>
            </a:r>
            <a:r>
              <a:rPr lang="en-US" altLang="zh-CN" sz="2800" dirty="0" smtClean="0"/>
              <a:t>spread spectrum</a:t>
            </a:r>
            <a:r>
              <a:rPr lang="zh-CN" altLang="en-US" sz="2800" dirty="0" smtClean="0"/>
              <a:t>）</a:t>
            </a:r>
            <a:endParaRPr lang="en-US" altLang="zh-CN" sz="2800" dirty="0" smtClean="0"/>
          </a:p>
          <a:p>
            <a:pPr lvl="1">
              <a:spcBef>
                <a:spcPts val="600"/>
              </a:spcBef>
            </a:pPr>
            <a:r>
              <a:rPr lang="zh-CN" altLang="zh-CN" sz="2400" dirty="0" smtClean="0"/>
              <a:t>跳频扩频（</a:t>
            </a:r>
            <a:r>
              <a:rPr lang="en-US" altLang="zh-CN" sz="2400" dirty="0" smtClean="0"/>
              <a:t>FHSS</a:t>
            </a:r>
            <a:r>
              <a:rPr lang="zh-CN" altLang="zh-CN" sz="2400" dirty="0" smtClean="0"/>
              <a:t>，</a:t>
            </a:r>
            <a:r>
              <a:rPr lang="en-US" altLang="zh-CN" sz="2400" dirty="0" smtClean="0"/>
              <a:t>frequency hopping spread spectrum</a:t>
            </a:r>
            <a:r>
              <a:rPr lang="zh-CN" altLang="zh-CN" sz="2400" dirty="0" smtClean="0"/>
              <a:t>）</a:t>
            </a:r>
            <a:endParaRPr lang="en-US" altLang="zh-CN" sz="2400" dirty="0" smtClean="0"/>
          </a:p>
          <a:p>
            <a:pPr lvl="1">
              <a:spcBef>
                <a:spcPts val="600"/>
              </a:spcBef>
            </a:pPr>
            <a:r>
              <a:rPr lang="zh-CN" altLang="zh-CN" sz="2400" dirty="0" smtClean="0"/>
              <a:t>直接序列扩频（</a:t>
            </a:r>
            <a:r>
              <a:rPr lang="en-US" altLang="zh-CN" sz="2400" dirty="0" smtClean="0"/>
              <a:t>DSSS</a:t>
            </a:r>
            <a:r>
              <a:rPr lang="zh-CN" altLang="zh-CN" sz="2400" dirty="0" smtClean="0"/>
              <a:t>，</a:t>
            </a:r>
            <a:r>
              <a:rPr lang="en-US" altLang="zh-CN" sz="2400" dirty="0" smtClean="0"/>
              <a:t>direct sequence spread spectrum</a:t>
            </a:r>
            <a:r>
              <a:rPr lang="zh-CN" altLang="zh-CN" sz="2400" dirty="0" smtClean="0"/>
              <a:t>）</a:t>
            </a:r>
            <a:endParaRPr lang="en-US" altLang="zh-CN" sz="2400" dirty="0" smtClean="0"/>
          </a:p>
          <a:p>
            <a:pPr>
              <a:spcBef>
                <a:spcPts val="1800"/>
              </a:spcBef>
            </a:pPr>
            <a:r>
              <a:rPr lang="zh-CN" altLang="en-US" sz="2800" dirty="0" smtClean="0"/>
              <a:t>正交频分复用（</a:t>
            </a:r>
            <a:r>
              <a:rPr lang="en-US" altLang="zh-CN" sz="2800" dirty="0" smtClean="0"/>
              <a:t>OFDM</a:t>
            </a:r>
            <a:r>
              <a:rPr lang="zh-CN" altLang="en-US" sz="2800" dirty="0" smtClean="0"/>
              <a:t>，</a:t>
            </a:r>
            <a:r>
              <a:rPr lang="en-US" altLang="zh-CN" sz="2800" dirty="0" smtClean="0"/>
              <a:t>orthogonal frequency division multiplexing</a:t>
            </a:r>
            <a:r>
              <a:rPr lang="zh-CN" altLang="en-US" sz="2800" dirty="0" smtClean="0"/>
              <a:t>）</a:t>
            </a:r>
            <a:endParaRPr lang="en-US" altLang="zh-CN" sz="2800" dirty="0" smtClean="0"/>
          </a:p>
          <a:p>
            <a:pPr>
              <a:spcBef>
                <a:spcPts val="1800"/>
              </a:spcBef>
            </a:pPr>
            <a:r>
              <a:rPr lang="zh-CN" altLang="en-US" sz="2800" dirty="0" smtClean="0"/>
              <a:t>多入多出（</a:t>
            </a:r>
            <a:r>
              <a:rPr lang="en-US" altLang="zh-CN" sz="2800" dirty="0" smtClean="0"/>
              <a:t>MIMO</a:t>
            </a:r>
            <a:r>
              <a:rPr lang="zh-CN" altLang="en-US" sz="2800" dirty="0" smtClean="0"/>
              <a:t>，</a:t>
            </a:r>
            <a:r>
              <a:rPr lang="en-US" altLang="zh-CN" sz="2800" dirty="0" smtClean="0"/>
              <a:t>multiple input multiple output</a:t>
            </a:r>
            <a:r>
              <a:rPr lang="zh-CN" altLang="en-US" sz="2800" dirty="0" smtClean="0"/>
              <a:t>）</a:t>
            </a:r>
            <a:endParaRPr lang="en-US" altLang="zh-CN" sz="2800" dirty="0" smtClean="0"/>
          </a:p>
          <a:p>
            <a:pPr>
              <a:spcBef>
                <a:spcPts val="1800"/>
              </a:spcBef>
            </a:pPr>
            <a:r>
              <a:rPr lang="zh-CN" altLang="en-US" sz="2800" dirty="0" smtClean="0"/>
              <a:t>红外（</a:t>
            </a:r>
            <a:r>
              <a:rPr lang="en-US" altLang="zh-CN" sz="2800" dirty="0" smtClean="0"/>
              <a:t>IR</a:t>
            </a:r>
            <a:r>
              <a:rPr lang="zh-CN" altLang="en-US" sz="2800" dirty="0" smtClean="0"/>
              <a:t>，</a:t>
            </a:r>
            <a:r>
              <a:rPr lang="en-US" altLang="zh-CN" sz="2800" dirty="0" smtClean="0"/>
              <a:t>infrared radio</a:t>
            </a:r>
            <a:r>
              <a:rPr lang="zh-CN" altLang="en-US" sz="2800" dirty="0" smtClean="0"/>
              <a:t>）：目前很少使用</a:t>
            </a:r>
            <a:endParaRPr lang="zh-CN" altLang="en-US"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2"/>
          </a:xfrm>
        </p:spPr>
        <p:txBody>
          <a:bodyPr>
            <a:normAutofit fontScale="90000"/>
          </a:bodyPr>
          <a:lstStyle/>
          <a:p>
            <a:r>
              <a:rPr lang="zh-CN" altLang="zh-CN" dirty="0" smtClean="0"/>
              <a:t>自组无线局域网的配置</a:t>
            </a:r>
            <a:endParaRPr lang="zh-CN" altLang="en-US" dirty="0"/>
          </a:p>
        </p:txBody>
      </p:sp>
      <p:sp>
        <p:nvSpPr>
          <p:cNvPr id="3" name="内容占位符 2"/>
          <p:cNvSpPr>
            <a:spLocks noGrp="1"/>
          </p:cNvSpPr>
          <p:nvPr>
            <p:ph idx="1"/>
          </p:nvPr>
        </p:nvSpPr>
        <p:spPr>
          <a:xfrm>
            <a:off x="0" y="1000108"/>
            <a:ext cx="9144000" cy="5126055"/>
          </a:xfrm>
        </p:spPr>
        <p:txBody>
          <a:bodyPr>
            <a:normAutofit/>
          </a:bodyPr>
          <a:lstStyle/>
          <a:p>
            <a:endParaRPr lang="zh-CN" altLang="en-US" sz="2800" dirty="0"/>
          </a:p>
        </p:txBody>
      </p:sp>
      <p:pic>
        <p:nvPicPr>
          <p:cNvPr id="7170" name="Picture 2"/>
          <p:cNvPicPr>
            <a:picLocks noChangeAspect="1" noChangeArrowheads="1"/>
          </p:cNvPicPr>
          <p:nvPr/>
        </p:nvPicPr>
        <p:blipFill>
          <a:blip r:embed="rId2" cstate="print"/>
          <a:srcRect/>
          <a:stretch>
            <a:fillRect/>
          </a:stretch>
        </p:blipFill>
        <p:spPr bwMode="auto">
          <a:xfrm>
            <a:off x="1428728" y="1214422"/>
            <a:ext cx="6357982" cy="5089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2"/>
          </a:xfrm>
        </p:spPr>
        <p:txBody>
          <a:bodyPr>
            <a:normAutofit fontScale="90000"/>
          </a:bodyPr>
          <a:lstStyle/>
          <a:p>
            <a:r>
              <a:rPr lang="zh-CN" altLang="zh-CN" dirty="0" smtClean="0"/>
              <a:t>无线网络的连通性测试</a:t>
            </a:r>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2071670" y="1000108"/>
            <a:ext cx="5072098" cy="5697065"/>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500034" y="1285860"/>
            <a:ext cx="8143932" cy="484029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8194"/>
                                        </p:tgtEl>
                                      </p:cBhvr>
                                    </p:animEffect>
                                    <p:set>
                                      <p:cBhvr>
                                        <p:cTn id="7" dur="1" fill="hold">
                                          <p:stCondLst>
                                            <p:cond delay="499"/>
                                          </p:stCondLst>
                                        </p:cTn>
                                        <p:tgtEl>
                                          <p:spTgt spid="8194"/>
                                        </p:tgtEl>
                                        <p:attrNameLst>
                                          <p:attrName>style.visibility</p:attrName>
                                        </p:attrNameLst>
                                      </p:cBhvr>
                                      <p:to>
                                        <p:strVal val="hidden"/>
                                      </p:to>
                                    </p:se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8195"/>
                                        </p:tgtEl>
                                        <p:attrNameLst>
                                          <p:attrName>style.visibility</p:attrName>
                                        </p:attrNameLst>
                                      </p:cBhvr>
                                      <p:to>
                                        <p:strVal val="visible"/>
                                      </p:to>
                                    </p:set>
                                    <p:animEffect transition="in" filter="blinds(horizontal)">
                                      <p:cBhvr>
                                        <p:cTn id="11"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2217" y="188640"/>
            <a:ext cx="8229600" cy="490066"/>
          </a:xfrm>
        </p:spPr>
        <p:txBody>
          <a:bodyPr>
            <a:normAutofit fontScale="90000"/>
          </a:bodyPr>
          <a:lstStyle/>
          <a:p>
            <a:r>
              <a:rPr lang="zh-CN" altLang="en-US" dirty="0"/>
              <a:t>香</a:t>
            </a:r>
            <a:r>
              <a:rPr lang="zh-CN" altLang="en-US" dirty="0" smtClean="0"/>
              <a:t>农定理</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836712"/>
                <a:ext cx="8496944" cy="5616624"/>
              </a:xfrm>
            </p:spPr>
            <p:txBody>
              <a:bodyPr/>
              <a:lstStyle/>
              <a:p>
                <a:pPr>
                  <a:lnSpc>
                    <a:spcPct val="125000"/>
                  </a:lnSpc>
                </a:pPr>
                <a:r>
                  <a:rPr lang="zh-CN" altLang="en-US" sz="2400" dirty="0" smtClean="0"/>
                  <a:t>香农定理是扩频技术的理论基础</a:t>
                </a:r>
              </a:p>
              <a:p>
                <a:pPr>
                  <a:lnSpc>
                    <a:spcPct val="125000"/>
                  </a:lnSpc>
                </a:pPr>
                <a:r>
                  <a:rPr lang="zh-CN" altLang="en-US" sz="2400" dirty="0" smtClean="0"/>
                  <a:t>香农定理：在有限带宽、随机热噪声信道中，最大传输速率与信道带宽和信噪比之间的关系</a:t>
                </a:r>
                <a:endParaRPr lang="en-US" altLang="zh-CN" sz="2400" dirty="0" smtClean="0"/>
              </a:p>
              <a:p>
                <a:pPr>
                  <a:lnSpc>
                    <a:spcPct val="125000"/>
                  </a:lnSpc>
                </a:pPr>
                <a:r>
                  <a:rPr lang="en-US" altLang="zh-CN" sz="2400" dirty="0" smtClean="0"/>
                  <a:t>     </a:t>
                </a:r>
                <a14:m>
                  <m:oMath xmlns:m="http://schemas.openxmlformats.org/officeDocument/2006/math">
                    <m:r>
                      <m:rPr>
                        <m:sty m:val="p"/>
                      </m:rPr>
                      <a:rPr lang="en-US" altLang="zh-CN" sz="2400">
                        <a:latin typeface="Cambria Math" panose="02040503050406030204" pitchFamily="18" charset="0"/>
                      </a:rPr>
                      <m:t>C</m:t>
                    </m:r>
                    <m:r>
                      <a:rPr lang="en-US" altLang="zh-CN" sz="2400">
                        <a:latin typeface="Cambria Math" panose="02040503050406030204" pitchFamily="18" charset="0"/>
                      </a:rPr>
                      <m:t>=</m:t>
                    </m:r>
                    <m:r>
                      <m:rPr>
                        <m:sty m:val="p"/>
                      </m:rPr>
                      <a:rPr lang="en-US" altLang="zh-CN" sz="2400">
                        <a:latin typeface="Cambria Math" panose="02040503050406030204" pitchFamily="18" charset="0"/>
                      </a:rPr>
                      <m:t>B</m:t>
                    </m:r>
                    <m:r>
                      <a:rPr lang="en-US" altLang="zh-CN" sz="2400">
                        <a:latin typeface="Cambria Math" panose="02040503050406030204" pitchFamily="18" charset="0"/>
                      </a:rPr>
                      <m:t>×</m:t>
                    </m:r>
                    <m:sSub>
                      <m:sSubPr>
                        <m:ctrlPr>
                          <a:rPr lang="zh-CN" altLang="zh-CN" sz="2400" i="1">
                            <a:latin typeface="Cambria Math"/>
                          </a:rPr>
                        </m:ctrlPr>
                      </m:sSubPr>
                      <m:e>
                        <m:r>
                          <a:rPr lang="en-US" altLang="zh-CN" sz="2400" i="1">
                            <a:latin typeface="Cambria Math" panose="02040503050406030204" pitchFamily="18" charset="0"/>
                          </a:rPr>
                          <m:t>𝑙𝑜𝑔</m:t>
                        </m:r>
                      </m:e>
                      <m:sub>
                        <m:r>
                          <a:rPr lang="en-US" altLang="zh-CN" sz="2400" i="1">
                            <a:latin typeface="Cambria Math" panose="02040503050406030204" pitchFamily="18" charset="0"/>
                          </a:rPr>
                          <m:t>2</m:t>
                        </m:r>
                      </m:sub>
                    </m:sSub>
                    <m:d>
                      <m:dPr>
                        <m:ctrlPr>
                          <a:rPr lang="zh-CN" altLang="zh-CN" sz="2400" i="1">
                            <a:latin typeface="Cambria Math"/>
                          </a:rPr>
                        </m:ctrlPr>
                      </m:dPr>
                      <m:e>
                        <m:r>
                          <a:rPr lang="en-US" altLang="zh-CN" sz="2400" i="1">
                            <a:latin typeface="Cambria Math" panose="02040503050406030204" pitchFamily="18" charset="0"/>
                          </a:rPr>
                          <m:t>1+</m:t>
                        </m:r>
                        <m:f>
                          <m:fPr>
                            <m:ctrlPr>
                              <a:rPr lang="zh-CN" altLang="zh-CN" sz="2400" i="1">
                                <a:latin typeface="Cambria Math"/>
                              </a:rPr>
                            </m:ctrlPr>
                          </m:fPr>
                          <m:num>
                            <m:r>
                              <a:rPr lang="en-US" altLang="zh-CN" sz="2400" i="1">
                                <a:latin typeface="Cambria Math" panose="02040503050406030204" pitchFamily="18" charset="0"/>
                              </a:rPr>
                              <m:t>𝑆</m:t>
                            </m:r>
                          </m:num>
                          <m:den>
                            <m:r>
                              <a:rPr lang="en-US" altLang="zh-CN" sz="2400" i="1">
                                <a:latin typeface="Cambria Math" panose="02040503050406030204" pitchFamily="18" charset="0"/>
                              </a:rPr>
                              <m:t>𝑁</m:t>
                            </m:r>
                          </m:den>
                        </m:f>
                      </m:e>
                    </m:d>
                  </m:oMath>
                </a14:m>
                <a:endParaRPr lang="en-US" altLang="zh-CN" sz="2400" dirty="0" smtClean="0"/>
              </a:p>
              <a:p>
                <a:pPr lvl="2">
                  <a:lnSpc>
                    <a:spcPct val="125000"/>
                  </a:lnSpc>
                </a:pPr>
                <a:r>
                  <a:rPr lang="en-US" altLang="zh-CN" sz="1600" dirty="0" smtClean="0"/>
                  <a:t>C</a:t>
                </a:r>
                <a:r>
                  <a:rPr lang="zh-CN" altLang="en-US" sz="1600" dirty="0" smtClean="0"/>
                  <a:t>：信道的容量（最大传输速率，单位是</a:t>
                </a:r>
                <a:r>
                  <a:rPr lang="en-US" altLang="zh-CN" sz="1600" dirty="0" smtClean="0"/>
                  <a:t>b/s</a:t>
                </a:r>
                <a:r>
                  <a:rPr lang="zh-CN" altLang="en-US" sz="1600" dirty="0" smtClean="0"/>
                  <a:t>）</a:t>
                </a:r>
                <a:endParaRPr lang="en-US" altLang="zh-CN" sz="1600" dirty="0" smtClean="0"/>
              </a:p>
              <a:p>
                <a:pPr lvl="2">
                  <a:lnSpc>
                    <a:spcPct val="125000"/>
                  </a:lnSpc>
                </a:pPr>
                <a:r>
                  <a:rPr lang="en-US" altLang="zh-CN" sz="1600" dirty="0" smtClean="0"/>
                  <a:t>B</a:t>
                </a:r>
                <a:r>
                  <a:rPr lang="zh-CN" altLang="en-US" sz="1600" dirty="0" smtClean="0"/>
                  <a:t>：信道的带宽（单位是</a:t>
                </a:r>
                <a:r>
                  <a:rPr lang="en-US" altLang="zh-CN" sz="1600" dirty="0" smtClean="0"/>
                  <a:t>Hz</a:t>
                </a:r>
                <a:r>
                  <a:rPr lang="zh-CN" altLang="en-US" sz="1600" dirty="0" smtClean="0"/>
                  <a:t>）</a:t>
                </a:r>
                <a:endParaRPr lang="en-US" altLang="zh-CN" sz="1600" dirty="0" smtClean="0"/>
              </a:p>
              <a:p>
                <a:pPr lvl="2">
                  <a:lnSpc>
                    <a:spcPct val="125000"/>
                  </a:lnSpc>
                </a:pPr>
                <a:r>
                  <a:rPr lang="en-US" altLang="zh-CN" sz="1600" dirty="0" smtClean="0"/>
                  <a:t>S</a:t>
                </a:r>
                <a:r>
                  <a:rPr lang="zh-CN" altLang="en-US" sz="1600" dirty="0" smtClean="0"/>
                  <a:t>：平均信号功率（单位是</a:t>
                </a:r>
                <a:r>
                  <a:rPr lang="en-US" altLang="zh-CN" sz="1600" dirty="0" smtClean="0"/>
                  <a:t>w</a:t>
                </a:r>
                <a:r>
                  <a:rPr lang="zh-CN" altLang="en-US" sz="1600" dirty="0" smtClean="0"/>
                  <a:t>）</a:t>
                </a:r>
                <a:endParaRPr lang="en-US" altLang="zh-CN" sz="1600" dirty="0" smtClean="0"/>
              </a:p>
              <a:p>
                <a:pPr lvl="2">
                  <a:lnSpc>
                    <a:spcPct val="125000"/>
                  </a:lnSpc>
                </a:pPr>
                <a:r>
                  <a:rPr lang="en-US" altLang="zh-CN" sz="1600" dirty="0" smtClean="0"/>
                  <a:t>N</a:t>
                </a:r>
                <a:r>
                  <a:rPr lang="zh-CN" altLang="en-US" sz="1600" dirty="0" smtClean="0"/>
                  <a:t>：平均噪声功率（单位为</a:t>
                </a:r>
                <a:r>
                  <a:rPr lang="en-US" altLang="zh-CN" sz="1600" dirty="0" smtClean="0"/>
                  <a:t>w</a:t>
                </a:r>
                <a:r>
                  <a:rPr lang="zh-CN" altLang="en-US" sz="1600" dirty="0" smtClean="0"/>
                  <a:t>）</a:t>
                </a:r>
                <a:endParaRPr lang="en-US" altLang="zh-CN" sz="1600" dirty="0" smtClean="0"/>
              </a:p>
              <a:p>
                <a:pPr>
                  <a:lnSpc>
                    <a:spcPct val="125000"/>
                  </a:lnSpc>
                </a:pPr>
                <a:r>
                  <a:rPr lang="zh-CN" altLang="en-US" sz="2400" dirty="0" smtClean="0"/>
                  <a:t>信道容量、带宽和信噪比的转化</a:t>
                </a:r>
                <a:endParaRPr lang="en-US" altLang="zh-CN" sz="2400" dirty="0" smtClean="0"/>
              </a:p>
              <a:p>
                <a:pPr lvl="1">
                  <a:lnSpc>
                    <a:spcPct val="125000"/>
                  </a:lnSpc>
                </a:pPr>
                <a:r>
                  <a:rPr lang="zh-CN" altLang="en-US" sz="2000" dirty="0" smtClean="0">
                    <a:solidFill>
                      <a:srgbClr val="C00000"/>
                    </a:solidFill>
                    <a:latin typeface="黑体" panose="02010609060101010101" pitchFamily="49" charset="-122"/>
                    <a:ea typeface="黑体" panose="02010609060101010101" pitchFamily="49" charset="-122"/>
                  </a:rPr>
                  <a:t>如希望信道容量不变：增大信道的带宽</a:t>
                </a:r>
                <a:r>
                  <a:rPr lang="en-US" altLang="zh-CN" sz="2000" dirty="0" smtClean="0">
                    <a:solidFill>
                      <a:srgbClr val="C00000"/>
                    </a:solidFill>
                    <a:latin typeface="黑体" panose="02010609060101010101" pitchFamily="49" charset="-122"/>
                    <a:ea typeface="黑体" panose="02010609060101010101" pitchFamily="49" charset="-122"/>
                  </a:rPr>
                  <a:t>B</a:t>
                </a:r>
                <a:r>
                  <a:rPr lang="zh-CN" altLang="en-US" sz="2000" dirty="0" smtClean="0">
                    <a:solidFill>
                      <a:srgbClr val="C00000"/>
                    </a:solidFill>
                    <a:latin typeface="黑体" panose="02010609060101010101" pitchFamily="49" charset="-122"/>
                    <a:ea typeface="黑体" panose="02010609060101010101" pitchFamily="49" charset="-122"/>
                  </a:rPr>
                  <a:t>以降低对信噪比的要求</a:t>
                </a:r>
                <a:endParaRPr lang="en-US" altLang="zh-CN" sz="2000" dirty="0" smtClean="0">
                  <a:solidFill>
                    <a:srgbClr val="C00000"/>
                  </a:solidFill>
                  <a:latin typeface="黑体" panose="02010609060101010101" pitchFamily="49" charset="-122"/>
                  <a:ea typeface="黑体" panose="02010609060101010101" pitchFamily="49" charset="-122"/>
                </a:endParaRPr>
              </a:p>
              <a:p>
                <a:pPr lvl="1">
                  <a:lnSpc>
                    <a:spcPct val="125000"/>
                  </a:lnSpc>
                </a:pPr>
                <a:r>
                  <a:rPr lang="zh-CN" altLang="en-US" sz="2000" dirty="0" smtClean="0">
                    <a:solidFill>
                      <a:srgbClr val="C00000"/>
                    </a:solidFill>
                    <a:latin typeface="黑体" panose="02010609060101010101" pitchFamily="49" charset="-122"/>
                    <a:ea typeface="黑体" panose="02010609060101010101" pitchFamily="49" charset="-122"/>
                  </a:rPr>
                  <a:t>可通过扩展信道带宽，达到降低发送功率和提高抗干扰性</a:t>
                </a:r>
                <a:endParaRPr lang="zh-CN" altLang="en-US" sz="2000" dirty="0">
                  <a:solidFill>
                    <a:srgbClr val="C00000"/>
                  </a:solidFill>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836712"/>
                <a:ext cx="8496944" cy="5616624"/>
              </a:xfrm>
              <a:blipFill rotWithShape="0">
                <a:blip r:embed="rId2"/>
                <a:stretch>
                  <a:fillRect r="-5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148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跳频扩频</a:t>
            </a:r>
            <a:r>
              <a:rPr lang="en-US" altLang="zh-CN" dirty="0" smtClean="0"/>
              <a:t>FHSS</a:t>
            </a:r>
            <a:endParaRPr lang="zh-CN" altLang="en-US" dirty="0"/>
          </a:p>
        </p:txBody>
      </p:sp>
      <p:sp>
        <p:nvSpPr>
          <p:cNvPr id="3" name="内容占位符 2"/>
          <p:cNvSpPr>
            <a:spLocks noGrp="1"/>
          </p:cNvSpPr>
          <p:nvPr>
            <p:ph idx="1"/>
          </p:nvPr>
        </p:nvSpPr>
        <p:spPr/>
        <p:txBody>
          <a:bodyPr/>
          <a:lstStyle/>
          <a:p>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642910" y="1428736"/>
            <a:ext cx="7799174" cy="5072098"/>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直接序列扩频</a:t>
            </a:r>
            <a:r>
              <a:rPr lang="en-US" altLang="zh-CN" dirty="0" smtClean="0"/>
              <a:t>DSSS</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cstate="print"/>
          <a:srcRect/>
          <a:stretch>
            <a:fillRect/>
          </a:stretch>
        </p:blipFill>
        <p:spPr bwMode="auto">
          <a:xfrm>
            <a:off x="971452" y="1428736"/>
            <a:ext cx="7315324" cy="5000661"/>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90066"/>
          </a:xfrm>
        </p:spPr>
        <p:txBody>
          <a:bodyPr>
            <a:normAutofit fontScale="90000"/>
          </a:bodyPr>
          <a:lstStyle/>
          <a:p>
            <a:r>
              <a:rPr lang="zh-CN" altLang="en-US" dirty="0" smtClean="0"/>
              <a:t>正交扩频</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908720"/>
                <a:ext cx="8229600" cy="5217443"/>
              </a:xfrm>
              <a:ln>
                <a:noFill/>
              </a:ln>
            </p:spPr>
            <p:txBody>
              <a:bodyPr/>
              <a:lstStyle/>
              <a:p>
                <a:pPr>
                  <a:lnSpc>
                    <a:spcPct val="125000"/>
                  </a:lnSpc>
                </a:pPr>
                <a:r>
                  <a:rPr lang="zh-CN" altLang="en-US" sz="2800" dirty="0" smtClean="0"/>
                  <a:t>能否做到一个通信系统中的多个子系统同时在一个频带上通信而不相互干扰？</a:t>
                </a:r>
                <a:endParaRPr lang="en-US" altLang="zh-CN" sz="2800" dirty="0" smtClean="0"/>
              </a:p>
              <a:p>
                <a:pPr>
                  <a:lnSpc>
                    <a:spcPct val="125000"/>
                  </a:lnSpc>
                </a:pPr>
                <a:endParaRPr lang="en-US" altLang="zh-CN" sz="2800" dirty="0" smtClean="0"/>
              </a:p>
              <a:p>
                <a:pPr>
                  <a:lnSpc>
                    <a:spcPct val="125000"/>
                  </a:lnSpc>
                </a:pPr>
                <a:r>
                  <a:rPr lang="zh-CN" altLang="en-US" sz="2800" dirty="0" smtClean="0">
                    <a:solidFill>
                      <a:srgbClr val="C00000"/>
                    </a:solidFill>
                    <a:latin typeface="黑体" panose="02010609060101010101" pitchFamily="49" charset="-122"/>
                    <a:ea typeface="黑体" panose="02010609060101010101" pitchFamily="49" charset="-122"/>
                  </a:rPr>
                  <a:t>正交扩频码</a:t>
                </a:r>
                <a:endParaRPr lang="en-US" altLang="zh-CN" sz="2800" dirty="0" smtClean="0">
                  <a:solidFill>
                    <a:srgbClr val="C00000"/>
                  </a:solidFill>
                  <a:latin typeface="黑体" panose="02010609060101010101" pitchFamily="49" charset="-122"/>
                  <a:ea typeface="黑体" panose="02010609060101010101" pitchFamily="49" charset="-122"/>
                </a:endParaRPr>
              </a:p>
              <a:p>
                <a:pPr>
                  <a:lnSpc>
                    <a:spcPct val="125000"/>
                  </a:lnSpc>
                </a:pPr>
                <a:r>
                  <a:rPr lang="en-US" altLang="zh-CN" sz="2800" dirty="0" smtClean="0"/>
                  <a:t>x</a:t>
                </a:r>
                <a:r>
                  <a:rPr lang="zh-CN" altLang="en-US" sz="2800" dirty="0" smtClean="0"/>
                  <a:t>和</a:t>
                </a:r>
                <a:r>
                  <a:rPr lang="en-US" altLang="zh-CN" sz="2800" dirty="0" smtClean="0"/>
                  <a:t>y</a:t>
                </a:r>
                <a:r>
                  <a:rPr lang="zh-CN" altLang="en-US" sz="2800" dirty="0" smtClean="0"/>
                  <a:t>是两个扩频码：</a:t>
                </a:r>
                <a:endParaRPr lang="en-US" altLang="zh-CN" sz="2800" dirty="0" smtClean="0"/>
              </a:p>
              <a:p>
                <a:pPr lvl="1">
                  <a:lnSpc>
                    <a:spcPct val="125000"/>
                  </a:lnSpc>
                </a:pPr>
                <a14:m>
                  <m:oMath xmlns:m="http://schemas.openxmlformats.org/officeDocument/2006/math">
                    <m:d>
                      <m:dPr>
                        <m:begChr m:val="{"/>
                        <m:endChr m:val=""/>
                        <m:ctrlPr>
                          <a:rPr lang="zh-CN" altLang="zh-CN" sz="2400" i="1">
                            <a:latin typeface="Cambria Math"/>
                          </a:rPr>
                        </m:ctrlPr>
                      </m:dPr>
                      <m:e>
                        <m:eqArr>
                          <m:eqArrPr>
                            <m:ctrlPr>
                              <a:rPr lang="zh-CN" altLang="zh-CN" sz="2400" i="1">
                                <a:latin typeface="Cambria Math"/>
                              </a:rPr>
                            </m:ctrlPr>
                          </m:eqArrPr>
                          <m:e>
                            <m:r>
                              <a:rPr lang="en-US" altLang="zh-CN" sz="2400" i="1">
                                <a:latin typeface="Cambria Math" panose="02040503050406030204" pitchFamily="18" charset="0"/>
                              </a:rPr>
                              <m:t>𝑥</m:t>
                            </m:r>
                            <m:r>
                              <a:rPr lang="en-US" altLang="zh-CN" sz="2400">
                                <a:latin typeface="Cambria Math" panose="02040503050406030204" pitchFamily="18" charset="0"/>
                              </a:rPr>
                              <m:t>=</m:t>
                            </m:r>
                            <m:d>
                              <m:dPr>
                                <m:ctrlPr>
                                  <a:rPr lang="zh-CN" altLang="zh-CN" sz="2400" i="1">
                                    <a:latin typeface="Cambria Math"/>
                                  </a:rPr>
                                </m:ctrlPr>
                              </m:dPr>
                              <m:e>
                                <m:sSub>
                                  <m:sSubPr>
                                    <m:ctrlPr>
                                      <a:rPr lang="zh-CN" altLang="zh-CN" sz="2400" i="1">
                                        <a:latin typeface="Cambria Math"/>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r>
                                  <a:rPr lang="en-US" altLang="zh-CN" sz="2400">
                                    <a:latin typeface="Cambria Math" panose="02040503050406030204" pitchFamily="18" charset="0"/>
                                  </a:rPr>
                                  <m:t>, </m:t>
                                </m:r>
                                <m:sSub>
                                  <m:sSubPr>
                                    <m:ctrlPr>
                                      <a:rPr lang="zh-CN" altLang="zh-CN" sz="2400" i="1">
                                        <a:latin typeface="Cambria Math"/>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2</m:t>
                                    </m:r>
                                  </m:sub>
                                </m:sSub>
                                <m:r>
                                  <a:rPr lang="en-US" altLang="zh-CN" sz="2400">
                                    <a:latin typeface="Cambria Math" panose="02040503050406030204" pitchFamily="18" charset="0"/>
                                  </a:rPr>
                                  <m:t>, …,</m:t>
                                </m:r>
                                <m:sSub>
                                  <m:sSubPr>
                                    <m:ctrlPr>
                                      <a:rPr lang="zh-CN" altLang="zh-CN" sz="2400" i="1">
                                        <a:latin typeface="Cambria Math"/>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r>
                                  <a:rPr lang="en-US" altLang="zh-CN" sz="2400">
                                    <a:latin typeface="Cambria Math" panose="02040503050406030204" pitchFamily="18" charset="0"/>
                                  </a:rPr>
                                  <m:t>, …, </m:t>
                                </m:r>
                                <m:sSub>
                                  <m:sSubPr>
                                    <m:ctrlPr>
                                      <a:rPr lang="zh-CN" altLang="zh-CN" sz="2400" i="1">
                                        <a:latin typeface="Cambria Math"/>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𝑛</m:t>
                                    </m:r>
                                  </m:sub>
                                </m:sSub>
                              </m:e>
                            </m:d>
                          </m:e>
                          <m:e>
                            <m:r>
                              <a:rPr lang="en-US" altLang="zh-CN" sz="2400" i="1">
                                <a:latin typeface="Cambria Math" panose="02040503050406030204" pitchFamily="18" charset="0"/>
                              </a:rPr>
                              <m:t>𝑦</m:t>
                            </m:r>
                            <m:r>
                              <a:rPr lang="en-US" altLang="zh-CN" sz="2400">
                                <a:latin typeface="Cambria Math" panose="02040503050406030204" pitchFamily="18" charset="0"/>
                              </a:rPr>
                              <m:t>=(</m:t>
                            </m:r>
                            <m:sSub>
                              <m:sSubPr>
                                <m:ctrlPr>
                                  <a:rPr lang="zh-CN" altLang="zh-CN" sz="2400" i="1">
                                    <a:latin typeface="Cambria Math"/>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1</m:t>
                                </m:r>
                              </m:sub>
                            </m:sSub>
                            <m:r>
                              <a:rPr lang="en-US" altLang="zh-CN" sz="2400">
                                <a:latin typeface="Cambria Math" panose="02040503050406030204" pitchFamily="18" charset="0"/>
                              </a:rPr>
                              <m:t>, </m:t>
                            </m:r>
                            <m:sSub>
                              <m:sSubPr>
                                <m:ctrlPr>
                                  <a:rPr lang="zh-CN" altLang="zh-CN" sz="2400" i="1">
                                    <a:latin typeface="Cambria Math"/>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2</m:t>
                                </m:r>
                              </m:sub>
                            </m:sSub>
                            <m:r>
                              <a:rPr lang="en-US" altLang="zh-CN" sz="2400">
                                <a:latin typeface="Cambria Math" panose="02040503050406030204" pitchFamily="18" charset="0"/>
                              </a:rPr>
                              <m:t>, …, </m:t>
                            </m:r>
                            <m:sSub>
                              <m:sSubPr>
                                <m:ctrlPr>
                                  <a:rPr lang="zh-CN" altLang="zh-CN" sz="2400" i="1">
                                    <a:latin typeface="Cambria Math"/>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𝑖</m:t>
                                </m:r>
                              </m:sub>
                            </m:sSub>
                            <m:r>
                              <a:rPr lang="en-US" altLang="zh-CN" sz="2400">
                                <a:latin typeface="Cambria Math" panose="02040503050406030204" pitchFamily="18" charset="0"/>
                              </a:rPr>
                              <m:t>, …,</m:t>
                            </m:r>
                            <m:sSub>
                              <m:sSubPr>
                                <m:ctrlPr>
                                  <a:rPr lang="zh-CN" altLang="zh-CN" sz="2400" i="1">
                                    <a:latin typeface="Cambria Math"/>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𝑛</m:t>
                                </m:r>
                              </m:sub>
                            </m:sSub>
                            <m:r>
                              <a:rPr lang="en-US" altLang="zh-CN" sz="2400">
                                <a:latin typeface="Cambria Math" panose="02040503050406030204" pitchFamily="18" charset="0"/>
                              </a:rPr>
                              <m:t>)</m:t>
                            </m:r>
                          </m:e>
                        </m:eqArr>
                      </m:e>
                    </m:d>
                  </m:oMath>
                </a14:m>
                <a:r>
                  <a:rPr lang="zh-CN" altLang="pt-BR" sz="2400" dirty="0" smtClean="0"/>
                  <a:t>其中</a:t>
                </a:r>
                <a:r>
                  <a:rPr lang="pt-BR" altLang="zh-CN" sz="2400" dirty="0" smtClean="0"/>
                  <a:t>x_i,y_i∈{-1,+1},i=1,2,3,…,n</a:t>
                </a:r>
                <a:endParaRPr lang="zh-CN" altLang="en-US" sz="2400" dirty="0" smtClean="0"/>
              </a:p>
              <a:p>
                <a:pPr>
                  <a:lnSpc>
                    <a:spcPct val="125000"/>
                  </a:lnSpc>
                </a:pPr>
                <a:r>
                  <a:rPr lang="zh-CN" altLang="en-US" sz="2800" dirty="0" smtClean="0"/>
                  <a:t>如果</a:t>
                </a:r>
                <a14:m>
                  <m:oMath xmlns:m="http://schemas.openxmlformats.org/officeDocument/2006/math">
                    <m:r>
                      <a:rPr lang="en-US" altLang="zh-CN" sz="2800" i="1">
                        <a:latin typeface="Cambria Math" panose="02040503050406030204" pitchFamily="18" charset="0"/>
                      </a:rPr>
                      <m:t>𝜌</m:t>
                    </m:r>
                    <m:d>
                      <m:dPr>
                        <m:ctrlPr>
                          <a:rPr lang="zh-CN" altLang="zh-CN" sz="2800" i="1">
                            <a:latin typeface="Cambria Math"/>
                          </a:rPr>
                        </m:ctrlPr>
                      </m:dPr>
                      <m:e>
                        <m:r>
                          <a:rPr lang="en-US" altLang="zh-CN" sz="2800" i="1">
                            <a:latin typeface="Cambria Math" panose="02040503050406030204" pitchFamily="18" charset="0"/>
                          </a:rPr>
                          <m:t>𝑥</m:t>
                        </m:r>
                        <m:r>
                          <a:rPr lang="en-US" altLang="zh-CN" sz="2800">
                            <a:latin typeface="Cambria Math" panose="02040503050406030204" pitchFamily="18" charset="0"/>
                          </a:rPr>
                          <m:t>, </m:t>
                        </m:r>
                        <m:r>
                          <a:rPr lang="en-US" altLang="zh-CN" sz="2800" i="1">
                            <a:latin typeface="Cambria Math" panose="02040503050406030204" pitchFamily="18" charset="0"/>
                          </a:rPr>
                          <m:t>𝑦</m:t>
                        </m:r>
                      </m:e>
                    </m:d>
                    <m:r>
                      <a:rPr lang="en-US" altLang="zh-CN" sz="2800" i="1">
                        <a:latin typeface="Cambria Math" panose="02040503050406030204" pitchFamily="18" charset="0"/>
                      </a:rPr>
                      <m:t>=</m:t>
                    </m:r>
                    <m:f>
                      <m:fPr>
                        <m:ctrlPr>
                          <a:rPr lang="zh-CN" altLang="zh-CN" sz="2800" i="1">
                            <a:latin typeface="Cambria Math"/>
                          </a:rPr>
                        </m:ctrlPr>
                      </m:fPr>
                      <m:num>
                        <m:r>
                          <a:rPr lang="en-US" altLang="zh-CN" sz="2800" i="1">
                            <a:latin typeface="Cambria Math" panose="02040503050406030204" pitchFamily="18" charset="0"/>
                          </a:rPr>
                          <m:t>1</m:t>
                        </m:r>
                      </m:num>
                      <m:den>
                        <m:r>
                          <a:rPr lang="en-US" altLang="zh-CN" sz="2800" i="1">
                            <a:latin typeface="Cambria Math" panose="02040503050406030204" pitchFamily="18" charset="0"/>
                          </a:rPr>
                          <m:t>𝑛</m:t>
                        </m:r>
                      </m:den>
                    </m:f>
                    <m:nary>
                      <m:naryPr>
                        <m:chr m:val="∑"/>
                        <m:grow m:val="on"/>
                        <m:ctrlPr>
                          <a:rPr lang="zh-CN" altLang="zh-CN" sz="2800" i="1">
                            <a:latin typeface="Cambria Math"/>
                          </a:rPr>
                        </m:ctrlPr>
                      </m:naryPr>
                      <m:sub>
                        <m:r>
                          <a:rPr lang="en-US" altLang="zh-CN" sz="2800" i="1">
                            <a:latin typeface="Cambria Math" panose="02040503050406030204" pitchFamily="18" charset="0"/>
                          </a:rPr>
                          <m:t>𝑖</m:t>
                        </m:r>
                        <m:r>
                          <a:rPr lang="en-US" altLang="zh-CN" sz="2800" i="1">
                            <a:latin typeface="Cambria Math" panose="02040503050406030204" pitchFamily="18" charset="0"/>
                          </a:rPr>
                          <m:t>=1</m:t>
                        </m:r>
                      </m:sub>
                      <m:sup>
                        <m:r>
                          <a:rPr lang="en-US" altLang="zh-CN" sz="2800" i="1">
                            <a:latin typeface="Cambria Math" panose="02040503050406030204" pitchFamily="18" charset="0"/>
                          </a:rPr>
                          <m:t>𝑛</m:t>
                        </m:r>
                      </m:sup>
                      <m:e>
                        <m:sSub>
                          <m:sSubPr>
                            <m:ctrlPr>
                              <a:rPr lang="zh-CN" altLang="zh-CN" sz="2800" i="1">
                                <a:latin typeface="Cambria Math"/>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𝑖</m:t>
                            </m:r>
                          </m:sub>
                        </m:sSub>
                        <m:sSub>
                          <m:sSubPr>
                            <m:ctrlPr>
                              <a:rPr lang="zh-CN" altLang="zh-CN" sz="2800" i="1">
                                <a:latin typeface="Cambria Math"/>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𝑖</m:t>
                            </m:r>
                          </m:sub>
                        </m:sSub>
                        <m:r>
                          <a:rPr lang="en-US" altLang="zh-CN" sz="2800" b="0" i="1" smtClean="0">
                            <a:latin typeface="Cambria Math" panose="02040503050406030204" pitchFamily="18" charset="0"/>
                          </a:rPr>
                          <m:t>=0</m:t>
                        </m:r>
                      </m:e>
                    </m:nary>
                  </m:oMath>
                </a14:m>
                <a:r>
                  <a:rPr lang="zh-CN" altLang="en-US" sz="2800" dirty="0" smtClean="0"/>
                  <a:t>，则扩频码</a:t>
                </a:r>
                <a:r>
                  <a:rPr lang="en-US" altLang="zh-CN" sz="2800" dirty="0" smtClean="0"/>
                  <a:t>x</a:t>
                </a:r>
                <a:r>
                  <a:rPr lang="zh-CN" altLang="en-US" sz="2800" dirty="0" smtClean="0"/>
                  <a:t>和</a:t>
                </a:r>
                <a:r>
                  <a:rPr lang="en-US" altLang="zh-CN" sz="2800" dirty="0" smtClean="0"/>
                  <a:t>y</a:t>
                </a:r>
                <a:r>
                  <a:rPr lang="zh-CN" altLang="en-US" sz="2800" dirty="0" smtClean="0"/>
                  <a:t>正交</a:t>
                </a:r>
              </a:p>
              <a:p>
                <a:pPr>
                  <a:lnSpc>
                    <a:spcPct val="125000"/>
                  </a:lnSpc>
                </a:pPr>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908720"/>
                <a:ext cx="8229600" cy="5217443"/>
              </a:xfrm>
              <a:blipFill rotWithShape="0">
                <a:blip r:embed="rId2"/>
                <a:stretch>
                  <a:fillRect r="-519" b="-7009"/>
                </a:stretch>
              </a:blipFill>
              <a:ln>
                <a:noFill/>
              </a:ln>
            </p:spPr>
            <p:txBody>
              <a:bodyPr/>
              <a:lstStyle/>
              <a:p>
                <a:r>
                  <a:rPr lang="zh-CN" altLang="en-US">
                    <a:noFill/>
                  </a:rPr>
                  <a:t> </a:t>
                </a:r>
              </a:p>
            </p:txBody>
          </p:sp>
        </mc:Fallback>
      </mc:AlternateContent>
      <p:sp>
        <p:nvSpPr>
          <p:cNvPr id="5" name="下箭头 4"/>
          <p:cNvSpPr/>
          <p:nvPr/>
        </p:nvSpPr>
        <p:spPr>
          <a:xfrm>
            <a:off x="3995936" y="2060848"/>
            <a:ext cx="864096" cy="576064"/>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47140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barn(inVertical)">
                                      <p:cBhvr>
                                        <p:cTn id="14" dur="500"/>
                                        <p:tgtEl>
                                          <p:spTgt spid="3">
                                            <p:txEl>
                                              <p:pRg st="3" end="3"/>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arn(inVertical)">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C5F3D5"/>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5F3D5"/>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1677</TotalTime>
  <Words>2856</Words>
  <Application>Microsoft Office PowerPoint</Application>
  <PresentationFormat>全屏显示(4:3)</PresentationFormat>
  <Paragraphs>265</Paragraphs>
  <Slides>51</Slides>
  <Notes>0</Notes>
  <HiddenSlides>0</HiddenSlides>
  <MMClips>0</MMClips>
  <ScaleCrop>false</ScaleCrop>
  <HeadingPairs>
    <vt:vector size="4" baseType="variant">
      <vt:variant>
        <vt:lpstr>主题</vt:lpstr>
      </vt:variant>
      <vt:variant>
        <vt:i4>1</vt:i4>
      </vt:variant>
      <vt:variant>
        <vt:lpstr>幻灯片标题</vt:lpstr>
      </vt:variant>
      <vt:variant>
        <vt:i4>51</vt:i4>
      </vt:variant>
    </vt:vector>
  </HeadingPairs>
  <TitlesOfParts>
    <vt:vector size="52" baseType="lpstr">
      <vt:lpstr>龙腾四海</vt:lpstr>
      <vt:lpstr>PowerPoint 演示文稿</vt:lpstr>
      <vt:lpstr>第4章 无线局域网组网技术</vt:lpstr>
      <vt:lpstr>无线局域网WLAN</vt:lpstr>
      <vt:lpstr>无线传输与有线传输的主要区别</vt:lpstr>
      <vt:lpstr>无线传输技术</vt:lpstr>
      <vt:lpstr>香农定理</vt:lpstr>
      <vt:lpstr>跳频扩频FHSS</vt:lpstr>
      <vt:lpstr>直接序列扩频DSSS</vt:lpstr>
      <vt:lpstr>正交扩频</vt:lpstr>
      <vt:lpstr>正交扩频码</vt:lpstr>
      <vt:lpstr>正交扩频通信</vt:lpstr>
      <vt:lpstr>单一通信子系统独享扩频频带</vt:lpstr>
      <vt:lpstr>两通信子系统共享同一扩频频带（1）</vt:lpstr>
      <vt:lpstr>两通信子系统共享同一扩频频带（2）</vt:lpstr>
      <vt:lpstr>模拟系统中的正交</vt:lpstr>
      <vt:lpstr>正交函数</vt:lpstr>
      <vt:lpstr>正交频分复用OFDM</vt:lpstr>
      <vt:lpstr>传统频分复用与正交频分复用</vt:lpstr>
      <vt:lpstr>多入多出MIMO</vt:lpstr>
      <vt:lpstr>发射/接收分集</vt:lpstr>
      <vt:lpstr>空间复用</vt:lpstr>
      <vt:lpstr>无线局域网的信道</vt:lpstr>
      <vt:lpstr>802.11a和802.11g信道划分</vt:lpstr>
      <vt:lpstr>WLAN的基本组成部件</vt:lpstr>
      <vt:lpstr>基本服务集BSS—独立基本服务集IBSS</vt:lpstr>
      <vt:lpstr>基本服务集BSS—带AP基本服务集</vt:lpstr>
      <vt:lpstr>扩展服务集ESS</vt:lpstr>
      <vt:lpstr>与AP关联</vt:lpstr>
      <vt:lpstr>被动扫描</vt:lpstr>
      <vt:lpstr>主动扫描</vt:lpstr>
      <vt:lpstr>加入IBSS</vt:lpstr>
      <vt:lpstr>加入IBSS流程</vt:lpstr>
      <vt:lpstr>介质访问控制方法CSMA/CA</vt:lpstr>
      <vt:lpstr>信息发送过程</vt:lpstr>
      <vt:lpstr>信息发送过程举例</vt:lpstr>
      <vt:lpstr>RTS和CTS机制</vt:lpstr>
      <vt:lpstr>隐藏终端</vt:lpstr>
      <vt:lpstr>802.11帧格式</vt:lpstr>
      <vt:lpstr>802.11帧中的字段</vt:lpstr>
      <vt:lpstr>帧控制字段</vt:lpstr>
      <vt:lpstr>802.11帧中的地址含义</vt:lpstr>
      <vt:lpstr>802.11帧中的地址举例</vt:lpstr>
      <vt:lpstr>无线局域网的相关标准</vt:lpstr>
      <vt:lpstr>组网所需的器件和设备—无线网卡</vt:lpstr>
      <vt:lpstr>组网所需的器件和设备—无线访问接入点</vt:lpstr>
      <vt:lpstr>组网所需的器件和设备—天线</vt:lpstr>
      <vt:lpstr>组装简单的自组无线局域网</vt:lpstr>
      <vt:lpstr>安装无线网卡驱动程序</vt:lpstr>
      <vt:lpstr>自组无线局域网的配置</vt:lpstr>
      <vt:lpstr>自组无线局域网的配置</vt:lpstr>
      <vt:lpstr>无线网络的连通性测试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计算机网络技术与应用</dc:title>
  <dc:creator>Johnny</dc:creator>
  <cp:lastModifiedBy>Apple</cp:lastModifiedBy>
  <cp:revision>174</cp:revision>
  <dcterms:created xsi:type="dcterms:W3CDTF">2010-07-03T00:30:44Z</dcterms:created>
  <dcterms:modified xsi:type="dcterms:W3CDTF">2016-10-28T12:16:45Z</dcterms:modified>
</cp:coreProperties>
</file>