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373" r:id="rId2"/>
    <p:sldId id="286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71" r:id="rId12"/>
    <p:sldId id="366" r:id="rId13"/>
    <p:sldId id="368" r:id="rId14"/>
    <p:sldId id="369" r:id="rId15"/>
    <p:sldId id="3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A5A85-A22A-4441-91FE-45CE988D6B3A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3D25E-2DB3-4E4F-8E2C-9C7FFD229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7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5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9188" y="0"/>
            <a:ext cx="4143375" cy="6858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张建忠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徐敬东  编著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清华大学出版社  出版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ISBN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：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9787302436959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" y="188640"/>
            <a:ext cx="4620782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4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面向非连接的解决方案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8715436" cy="51641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 smtClean="0"/>
              <a:t>结点独立对待每一数据单元（每一数据单元都需经路由选择）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 smtClean="0"/>
              <a:t>优势：无状态（结点不需维护中间状态），实现简单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 smtClean="0"/>
              <a:t>劣势：无状态（需携带地址信息、不能保证经相同路径到达、不能保证按顺序到达）</a:t>
            </a:r>
            <a:endParaRPr lang="zh-CN" altLang="en-US" sz="2400" dirty="0"/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037" y="2786058"/>
            <a:ext cx="7407177" cy="39290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IPX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786874" cy="55721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IPX</a:t>
            </a:r>
            <a:r>
              <a:rPr lang="zh-CN" altLang="en-US" dirty="0" smtClean="0"/>
              <a:t>协议采用了面向非连接的解决方案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IPX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主要用于</a:t>
            </a:r>
            <a:r>
              <a:rPr lang="en-US" altLang="zh-CN" dirty="0" smtClean="0"/>
              <a:t>Novell</a:t>
            </a:r>
            <a:r>
              <a:rPr lang="zh-CN" altLang="en-US" dirty="0" smtClean="0"/>
              <a:t>网络，有些路由器也可支持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正逐渐被</a:t>
            </a:r>
            <a:r>
              <a:rPr lang="en-US" altLang="zh-CN" dirty="0" smtClean="0"/>
              <a:t>IP</a:t>
            </a:r>
            <a:r>
              <a:rPr lang="zh-CN" altLang="en-US" dirty="0" smtClean="0"/>
              <a:t>协议取代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IP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事实标准：众多著名的网络供应商（如</a:t>
            </a:r>
            <a:r>
              <a:rPr lang="en-US" altLang="zh-CN" dirty="0" smtClean="0"/>
              <a:t>IBM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Microsoft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Novell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Cisco</a:t>
            </a:r>
            <a:r>
              <a:rPr lang="zh-CN" altLang="en-US" dirty="0" smtClean="0"/>
              <a:t>等）采用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Internet</a:t>
            </a:r>
            <a:r>
              <a:rPr lang="zh-CN" altLang="en-US" dirty="0" smtClean="0"/>
              <a:t>：国际互联网，因特网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一种计算机互联网，运行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人们上网就是上的“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</a:t>
            </a:r>
            <a:r>
              <a:rPr lang="zh-CN" altLang="en-US"/>
              <a:t>协议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/>
              <a:t>IP</a:t>
            </a:r>
            <a:r>
              <a:rPr lang="zh-CN" altLang="en-US" sz="2800"/>
              <a:t>协议的主要特点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效率高、互操作性好、实现简单、比较适合于异构网络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工业标准</a:t>
            </a:r>
          </a:p>
          <a:p>
            <a:pPr>
              <a:lnSpc>
                <a:spcPct val="110000"/>
              </a:lnSpc>
            </a:pPr>
            <a:r>
              <a:rPr lang="en-US" altLang="zh-CN" sz="2800"/>
              <a:t>IP</a:t>
            </a:r>
            <a:r>
              <a:rPr lang="zh-CN" altLang="en-US" sz="2800"/>
              <a:t>协议定义的主要内容</a:t>
            </a:r>
          </a:p>
          <a:p>
            <a:pPr lvl="1">
              <a:lnSpc>
                <a:spcPct val="110000"/>
              </a:lnSpc>
            </a:pPr>
            <a:r>
              <a:rPr lang="en-US" altLang="zh-CN" sz="2400"/>
              <a:t>IP</a:t>
            </a:r>
            <a:r>
              <a:rPr lang="zh-CN" altLang="en-US" sz="2400"/>
              <a:t>数据报格式、数据报寻址和路由、数据报分片和重组、差错控制和处理</a:t>
            </a:r>
          </a:p>
          <a:p>
            <a:pPr>
              <a:lnSpc>
                <a:spcPct val="110000"/>
              </a:lnSpc>
            </a:pPr>
            <a:r>
              <a:rPr lang="en-US" altLang="zh-CN" sz="2800"/>
              <a:t>IP</a:t>
            </a:r>
            <a:r>
              <a:rPr lang="zh-CN" altLang="en-US" sz="2800"/>
              <a:t>路由器：支持</a:t>
            </a:r>
            <a:r>
              <a:rPr lang="en-US" altLang="zh-CN" sz="2800"/>
              <a:t>IP</a:t>
            </a:r>
            <a:r>
              <a:rPr lang="zh-CN" altLang="en-US" sz="2800"/>
              <a:t>协议的路由器</a:t>
            </a:r>
          </a:p>
          <a:p>
            <a:pPr>
              <a:lnSpc>
                <a:spcPct val="110000"/>
              </a:lnSpc>
            </a:pPr>
            <a:r>
              <a:rPr lang="en-US" altLang="zh-CN" sz="2800"/>
              <a:t>IP</a:t>
            </a:r>
            <a:r>
              <a:rPr lang="zh-CN" altLang="en-US" sz="2800"/>
              <a:t>数据报：</a:t>
            </a:r>
            <a:r>
              <a:rPr lang="en-US" altLang="zh-CN" sz="2800"/>
              <a:t>IP</a:t>
            </a:r>
            <a:r>
              <a:rPr lang="zh-CN" altLang="en-US" sz="2800"/>
              <a:t>协议处理的数据单元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868346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互联网的工作机理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8358246" cy="479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服务的特点</a:t>
            </a:r>
            <a:endParaRPr lang="zh-CN" alt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14422"/>
            <a:ext cx="8572560" cy="514353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不可靠的数据投递服务：</a:t>
            </a:r>
            <a:r>
              <a:rPr lang="en-US" altLang="zh-CN" dirty="0" smtClean="0"/>
              <a:t>IP</a:t>
            </a:r>
            <a:r>
              <a:rPr lang="zh-CN" altLang="en-US" dirty="0" smtClean="0"/>
              <a:t>协议不能保证数据报一定能正确地、无差错地到达目的地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面向无连接的传输服务：独立对待每一数据报，从源结点到目的结点的每个数据报可能经过不同的传输路径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尽最大努力投递服务：不随意的丢弃数据报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互联网的特点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505461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隐藏低层</a:t>
            </a:r>
            <a:r>
              <a:rPr lang="zh-CN" altLang="en-US" dirty="0"/>
              <a:t>物理网络细节</a:t>
            </a:r>
            <a:r>
              <a:rPr lang="zh-CN" altLang="en-US" dirty="0" smtClean="0"/>
              <a:t>，为</a:t>
            </a:r>
            <a:r>
              <a:rPr lang="zh-CN" altLang="en-US" dirty="0"/>
              <a:t>用户提供</a:t>
            </a:r>
            <a:r>
              <a:rPr lang="zh-CN" altLang="en-US" dirty="0" smtClean="0"/>
              <a:t>通用、</a:t>
            </a:r>
            <a:r>
              <a:rPr lang="zh-CN" altLang="en-US" dirty="0"/>
              <a:t>一致的网络服务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不</a:t>
            </a:r>
            <a:r>
              <a:rPr lang="zh-CN" altLang="en-US" dirty="0"/>
              <a:t>指定网络互联的拓扑结构</a:t>
            </a:r>
            <a:r>
              <a:rPr lang="zh-CN" altLang="en-US" dirty="0" smtClean="0"/>
              <a:t>，不</a:t>
            </a:r>
            <a:r>
              <a:rPr lang="zh-CN" altLang="en-US" dirty="0"/>
              <a:t>要求网络之间全互联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能</a:t>
            </a:r>
            <a:r>
              <a:rPr lang="zh-CN" altLang="en-US" dirty="0"/>
              <a:t>在物理网络之间转发数据，信息可以跨网传输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所有</a:t>
            </a:r>
            <a:r>
              <a:rPr lang="zh-CN" altLang="en-US" dirty="0"/>
              <a:t>计算机使用</a:t>
            </a:r>
            <a:r>
              <a:rPr lang="zh-CN" altLang="en-US" dirty="0" smtClean="0"/>
              <a:t>统一、</a:t>
            </a:r>
            <a:r>
              <a:rPr lang="zh-CN" altLang="en-US" dirty="0"/>
              <a:t>全局的地址描述法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平等</a:t>
            </a:r>
            <a:r>
              <a:rPr lang="zh-CN" altLang="en-US" dirty="0"/>
              <a:t>地对待互联网中的每个网络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602801"/>
            <a:ext cx="6196030" cy="304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8101042" cy="1470025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 </a:t>
            </a:r>
            <a:r>
              <a:rPr lang="zh-CN" altLang="zh-CN" dirty="0" smtClean="0"/>
              <a:t>互联网与</a:t>
            </a:r>
            <a:r>
              <a:rPr lang="en-US" altLang="zh-CN" dirty="0" smtClean="0"/>
              <a:t>IP</a:t>
            </a:r>
            <a:r>
              <a:rPr lang="zh-CN" altLang="zh-CN" dirty="0" smtClean="0"/>
              <a:t>协议</a:t>
            </a:r>
            <a:endParaRPr lang="zh-CN" altLang="en-US" dirty="0">
              <a:solidFill>
                <a:srgbClr val="00206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张建忠  徐敬东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南开大学计算机科学与技术系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zh-CN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4"/>
            <a:ext cx="8229600" cy="796908"/>
          </a:xfrm>
        </p:spPr>
        <p:txBody>
          <a:bodyPr>
            <a:noAutofit/>
          </a:bodyPr>
          <a:lstStyle/>
          <a:p>
            <a:r>
              <a:rPr lang="zh-CN" altLang="en-US" sz="5400" dirty="0"/>
              <a:t>多彩的网络世界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500174"/>
            <a:ext cx="8429684" cy="49292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/>
              <a:t>网络类型</a:t>
            </a:r>
            <a:r>
              <a:rPr lang="zh-CN" altLang="en-US" sz="3600" dirty="0" smtClean="0"/>
              <a:t>多种多样</a:t>
            </a:r>
            <a:endParaRPr lang="en-US" altLang="zh-CN" sz="3600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以太网、无线局域网、</a:t>
            </a:r>
            <a:r>
              <a:rPr lang="en-US" altLang="zh-CN" dirty="0" smtClean="0"/>
              <a:t>FDDI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ATM</a:t>
            </a:r>
            <a:r>
              <a:rPr lang="zh-CN" altLang="en-US" dirty="0" smtClean="0"/>
              <a:t>、帧中继</a:t>
            </a:r>
            <a:r>
              <a:rPr lang="en-US" altLang="zh-CN" dirty="0" smtClean="0"/>
              <a:t>……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zh-CN" altLang="en-US" sz="3600" dirty="0"/>
              <a:t>技术特点</a:t>
            </a:r>
            <a:r>
              <a:rPr lang="zh-CN" altLang="en-US" sz="3600" dirty="0" smtClean="0"/>
              <a:t>丰富多彩</a:t>
            </a:r>
            <a:endParaRPr lang="en-US" altLang="zh-CN" sz="3600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寻址机制、分组最大长度、差错恢复、状态报告、用户接入</a:t>
            </a:r>
            <a:r>
              <a:rPr lang="en-US" altLang="zh-CN" dirty="0" smtClean="0"/>
              <a:t>……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zh-CN" altLang="en-US" sz="36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没有一种网络能够“一统天下”</a:t>
            </a:r>
            <a:endParaRPr lang="zh-CN" altLang="en-US" sz="36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互联网的</a:t>
            </a:r>
            <a:r>
              <a:rPr lang="zh-CN" altLang="en-US" dirty="0"/>
              <a:t>提出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572560" cy="48101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网络孤岛：物理网络不能直接相连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网上的用户有与另一个网上用户通信的需要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网上的用户有共享另一个网上资源的需求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071810"/>
            <a:ext cx="860532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互联网</a:t>
            </a:r>
            <a:endParaRPr lang="zh-CN" alt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28670"/>
            <a:ext cx="8786874" cy="564360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dirty="0" smtClean="0"/>
              <a:t>互联网：利用互联设备将两个或多个物理网络相互连接而形成</a:t>
            </a:r>
            <a:endParaRPr lang="en-US" altLang="zh-CN" sz="2800" dirty="0" smtClean="0"/>
          </a:p>
          <a:p>
            <a:pPr>
              <a:spcBef>
                <a:spcPts val="1800"/>
              </a:spcBef>
            </a:pPr>
            <a:r>
              <a:rPr lang="zh-CN" altLang="en-US" sz="2800" dirty="0" smtClean="0"/>
              <a:t>互联设备称为路由器或</a:t>
            </a:r>
            <a:r>
              <a:rPr lang="en-US" altLang="zh-CN" sz="2800" dirty="0" smtClean="0"/>
              <a:t>Router</a:t>
            </a:r>
          </a:p>
          <a:p>
            <a:pPr>
              <a:spcBef>
                <a:spcPts val="1800"/>
              </a:spcBef>
            </a:pPr>
            <a:r>
              <a:rPr lang="zh-CN" altLang="zh-CN" sz="2800" dirty="0" smtClean="0"/>
              <a:t>路由器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具有两个</a:t>
            </a:r>
            <a:r>
              <a:rPr lang="zh-CN" altLang="en-US" sz="2800" dirty="0" smtClean="0"/>
              <a:t>以上</a:t>
            </a:r>
            <a:r>
              <a:rPr lang="zh-CN" altLang="zh-CN" sz="2800" dirty="0" smtClean="0"/>
              <a:t>物理网络接口，用于连接</a:t>
            </a:r>
            <a:r>
              <a:rPr lang="zh-CN" altLang="en-US" sz="2800" dirty="0" smtClean="0"/>
              <a:t>不同的</a:t>
            </a:r>
            <a:r>
              <a:rPr lang="zh-CN" altLang="zh-CN" sz="2800" dirty="0" smtClean="0"/>
              <a:t>网络</a:t>
            </a:r>
            <a:endParaRPr lang="en-US" altLang="zh-CN" sz="2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1" y="4071942"/>
            <a:ext cx="8715405" cy="172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dirty="0"/>
              <a:t>互联网的主要功能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50006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/>
              <a:t>屏蔽各个物理网络的</a:t>
            </a:r>
            <a:r>
              <a:rPr lang="zh-CN" altLang="en-US" sz="3600" dirty="0" smtClean="0"/>
              <a:t>差别：寻址机制、分组最大长度、差错恢复</a:t>
            </a:r>
            <a:endParaRPr lang="zh-CN" altLang="en-US" sz="3600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600" dirty="0"/>
              <a:t>隐藏各个物理网络实现细节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600" dirty="0"/>
              <a:t>为用户提供通用</a:t>
            </a:r>
            <a:r>
              <a:rPr lang="zh-CN" altLang="en-US" sz="3600" dirty="0" smtClean="0"/>
              <a:t>服务</a:t>
            </a:r>
            <a:endParaRPr lang="en-US" altLang="zh-CN" sz="3600" dirty="0" smtClean="0"/>
          </a:p>
          <a:p>
            <a:pPr>
              <a:lnSpc>
                <a:spcPct val="120000"/>
              </a:lnSpc>
              <a:spcBef>
                <a:spcPts val="1800"/>
              </a:spcBef>
              <a:buNone/>
            </a:pP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28"/>
            <a:ext cx="7772400" cy="6048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互联网之用户观点：虚拟网络</a:t>
            </a:r>
            <a:endParaRPr lang="zh-CN" alt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58" y="928670"/>
            <a:ext cx="8358246" cy="55721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800" dirty="0"/>
              <a:t>虚拟</a:t>
            </a:r>
            <a:r>
              <a:rPr lang="zh-CN" altLang="en-US" sz="2800" dirty="0" smtClean="0"/>
              <a:t>网络：对</a:t>
            </a:r>
            <a:r>
              <a:rPr lang="zh-CN" altLang="en-US" sz="2800" dirty="0"/>
              <a:t>互联网结构的</a:t>
            </a:r>
            <a:r>
              <a:rPr lang="zh-CN" altLang="en-US" sz="2800" dirty="0" smtClean="0"/>
              <a:t>抽象，能提供</a:t>
            </a:r>
            <a:r>
              <a:rPr lang="zh-CN" altLang="en-US" sz="2800" dirty="0"/>
              <a:t>通用的通信</a:t>
            </a:r>
            <a:r>
              <a:rPr lang="zh-CN" altLang="en-US" sz="2800" dirty="0" smtClean="0"/>
              <a:t>服务，可将所有主机互联</a:t>
            </a:r>
            <a:r>
              <a:rPr lang="zh-CN" altLang="en-US" sz="2800" dirty="0"/>
              <a:t>起来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229360"/>
            <a:ext cx="6357982" cy="44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214554"/>
            <a:ext cx="6357982" cy="442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dirty="0" smtClean="0"/>
              <a:t>互联网解决</a:t>
            </a:r>
            <a:r>
              <a:rPr lang="zh-CN" altLang="en-US" dirty="0"/>
              <a:t>方案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22"/>
            <a:ext cx="7772400" cy="488157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互联问题在哪个</a:t>
            </a:r>
            <a:r>
              <a:rPr lang="zh-CN" altLang="en-US" dirty="0"/>
              <a:t>层次</a:t>
            </a:r>
            <a:r>
              <a:rPr lang="zh-CN" altLang="en-US" dirty="0" smtClean="0"/>
              <a:t>解决？</a:t>
            </a:r>
            <a:endParaRPr lang="zh-CN" altLang="en-US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ISO/OSI</a:t>
            </a:r>
            <a:r>
              <a:rPr lang="zh-CN" altLang="en-US" dirty="0"/>
              <a:t>参考模型的网络层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TCP/IP</a:t>
            </a:r>
            <a:r>
              <a:rPr lang="zh-CN" altLang="en-US" dirty="0"/>
              <a:t>体系结构的互联层</a:t>
            </a:r>
          </a:p>
          <a:p>
            <a:pPr>
              <a:lnSpc>
                <a:spcPct val="160000"/>
              </a:lnSpc>
            </a:pPr>
            <a:r>
              <a:rPr lang="zh-CN" altLang="en-US" dirty="0" smtClean="0"/>
              <a:t>解决</a:t>
            </a:r>
            <a:r>
              <a:rPr lang="zh-CN" altLang="en-US" dirty="0"/>
              <a:t>方案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面向连接的解决方案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面向非连接的解决方案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面向连接的解决方案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643998" cy="509589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通信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需要进行路由选择，建立</a:t>
            </a:r>
            <a:r>
              <a:rPr lang="zh-CN" altLang="en-US" sz="2400" dirty="0"/>
              <a:t>一条逻辑通道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所有信息单元沿着建立的逻辑通道传送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优势：</a:t>
            </a:r>
            <a:r>
              <a:rPr lang="zh-CN" altLang="zh-CN" sz="2400" dirty="0" smtClean="0"/>
              <a:t>不需对后续数据路由选择，不需携带源</a:t>
            </a:r>
            <a:r>
              <a:rPr lang="zh-CN" altLang="en-US" sz="2400" dirty="0" smtClean="0"/>
              <a:t>和</a:t>
            </a:r>
            <a:r>
              <a:rPr lang="zh-CN" altLang="zh-CN" sz="2400" dirty="0" smtClean="0"/>
              <a:t>目的地址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劣势：需要维护通道状态，实现复杂</a:t>
            </a:r>
            <a:endParaRPr lang="en-US" altLang="zh-CN" sz="2400" dirty="0" smtClean="0"/>
          </a:p>
        </p:txBody>
      </p:sp>
      <p:pic>
        <p:nvPicPr>
          <p:cNvPr id="162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48077"/>
            <a:ext cx="7429552" cy="39670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C5F3D5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5F3D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2305</TotalTime>
  <Words>617</Words>
  <Application>Microsoft Office PowerPoint</Application>
  <PresentationFormat>全屏显示(4:3)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龙腾四海</vt:lpstr>
      <vt:lpstr>PowerPoint 演示文稿</vt:lpstr>
      <vt:lpstr>第5章  互联网与IP协议</vt:lpstr>
      <vt:lpstr>多彩的网络世界</vt:lpstr>
      <vt:lpstr>互联网的提出</vt:lpstr>
      <vt:lpstr>互联网</vt:lpstr>
      <vt:lpstr>互联网的主要功能</vt:lpstr>
      <vt:lpstr>互联网之用户观点：虚拟网络</vt:lpstr>
      <vt:lpstr>互联网解决方案</vt:lpstr>
      <vt:lpstr>面向连接的解决方案</vt:lpstr>
      <vt:lpstr>面向非连接的解决方案</vt:lpstr>
      <vt:lpstr>IP与IPX</vt:lpstr>
      <vt:lpstr>IP协议</vt:lpstr>
      <vt:lpstr>IP互联网的工作机理</vt:lpstr>
      <vt:lpstr>IP服务的特点</vt:lpstr>
      <vt:lpstr>IP互联网的特点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计算机网络技术与应用</dc:title>
  <dc:creator>Johnny</dc:creator>
  <cp:lastModifiedBy>Apple</cp:lastModifiedBy>
  <cp:revision>188</cp:revision>
  <dcterms:created xsi:type="dcterms:W3CDTF">2010-07-03T00:30:44Z</dcterms:created>
  <dcterms:modified xsi:type="dcterms:W3CDTF">2016-10-28T12:06:57Z</dcterms:modified>
</cp:coreProperties>
</file>