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421" r:id="rId2"/>
    <p:sldId id="286" r:id="rId3"/>
    <p:sldId id="372" r:id="rId4"/>
    <p:sldId id="373" r:id="rId5"/>
    <p:sldId id="374" r:id="rId6"/>
    <p:sldId id="417" r:id="rId7"/>
    <p:sldId id="418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401" r:id="rId27"/>
    <p:sldId id="393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6" r:id="rId37"/>
    <p:sldId id="410" r:id="rId38"/>
    <p:sldId id="411" r:id="rId39"/>
    <p:sldId id="412" r:id="rId40"/>
    <p:sldId id="413" r:id="rId41"/>
    <p:sldId id="414" r:id="rId42"/>
    <p:sldId id="41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5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3810000" cy="2120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73513"/>
            <a:ext cx="3810000" cy="2122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  <p:sldLayoutId id="2147483770" r:id="rId13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#m1"/><Relationship Id="rId2" Type="http://schemas.openxmlformats.org/officeDocument/2006/relationships/hyperlink" Target="#a4"/><Relationship Id="rId1" Type="http://schemas.openxmlformats.org/officeDocument/2006/relationships/slideLayout" Target="../slideLayouts/slideLayout2.xml"/><Relationship Id="rId5" Type="http://schemas.openxmlformats.org/officeDocument/2006/relationships/hyperlink" Target="#m4"/><Relationship Id="rId4" Type="http://schemas.openxmlformats.org/officeDocument/2006/relationships/hyperlink" Target="#m2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分片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15435" cy="5500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dirty="0"/>
              <a:t>分片：</a:t>
            </a:r>
            <a:r>
              <a:rPr lang="en-US" altLang="zh-CN" sz="2800" dirty="0"/>
              <a:t>IP</a:t>
            </a:r>
            <a:r>
              <a:rPr lang="zh-CN" altLang="en-US" sz="2800" dirty="0"/>
              <a:t>数据报的尺寸大于将发往网络的</a:t>
            </a:r>
            <a:r>
              <a:rPr lang="en-US" altLang="zh-CN" sz="2800" dirty="0"/>
              <a:t>MTU</a:t>
            </a:r>
            <a:r>
              <a:rPr lang="zh-CN" altLang="en-US" sz="2800" dirty="0"/>
              <a:t>值时，路由器将</a:t>
            </a:r>
            <a:r>
              <a:rPr lang="en-US" altLang="zh-CN" sz="2800" dirty="0"/>
              <a:t>IP</a:t>
            </a:r>
            <a:r>
              <a:rPr lang="zh-CN" altLang="en-US" sz="2800" dirty="0"/>
              <a:t>数据报分成若干较小的部分的过程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dirty="0" smtClean="0"/>
              <a:t>分片</a:t>
            </a:r>
            <a:r>
              <a:rPr lang="zh-CN" altLang="en-US" sz="2800" dirty="0"/>
              <a:t>由报头区和数据取两部分构成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dirty="0"/>
              <a:t>每个分片</a:t>
            </a:r>
            <a:r>
              <a:rPr lang="zh-CN" altLang="en-US" sz="2800" dirty="0" smtClean="0"/>
              <a:t>经</a:t>
            </a:r>
            <a:r>
              <a:rPr lang="zh-CN" altLang="en-US" sz="2800" dirty="0" smtClean="0">
                <a:solidFill>
                  <a:srgbClr val="A50021"/>
                </a:solidFill>
                <a:ea typeface="黑体" pitchFamily="2" charset="-122"/>
              </a:rPr>
              <a:t>独立的</a:t>
            </a:r>
            <a:r>
              <a:rPr lang="zh-CN" altLang="en-US" sz="2800" dirty="0"/>
              <a:t>路由选择等处理过程，最终到达目的主机</a:t>
            </a:r>
          </a:p>
        </p:txBody>
      </p:sp>
      <p:pic>
        <p:nvPicPr>
          <p:cNvPr id="211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653" y="4429132"/>
            <a:ext cx="8781503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重组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715436" cy="564360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重组：在接收到所有分片的基础上，主机对分片进行重新组装的过程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目的主机进行重组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减少了中间路由器的计算量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路由器可以为每个分片独立选路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中间路由器</a:t>
            </a:r>
            <a:r>
              <a:rPr lang="zh-CN" altLang="en-US" dirty="0"/>
              <a:t>不需要对分片进行重组，也不可能对分片进行重组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2285992"/>
            <a:ext cx="8928483" cy="250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dirty="0"/>
              <a:t>分片控制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15436" cy="542928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标识：源</a:t>
            </a:r>
            <a:r>
              <a:rPr lang="zh-CN" altLang="en-US" dirty="0"/>
              <a:t>主机赋予</a:t>
            </a:r>
            <a:r>
              <a:rPr lang="en-US" altLang="zh-CN" dirty="0"/>
              <a:t>IP</a:t>
            </a:r>
            <a:r>
              <a:rPr lang="zh-CN" altLang="en-US" dirty="0"/>
              <a:t>数据报的标识符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需复制</a:t>
            </a:r>
            <a:r>
              <a:rPr lang="zh-CN" altLang="en-US" dirty="0"/>
              <a:t>到新分片的报头中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目的主机利用此域和目的地址判断分片属于哪个数据报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标志：是否</a:t>
            </a:r>
            <a:r>
              <a:rPr lang="zh-CN" altLang="en-US" dirty="0"/>
              <a:t>已经分片，是否是最后一个分片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片偏移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本片数据在初始</a:t>
            </a:r>
            <a:r>
              <a:rPr lang="en-US" altLang="zh-CN" dirty="0"/>
              <a:t>IP</a:t>
            </a:r>
            <a:r>
              <a:rPr lang="zh-CN" altLang="en-US" dirty="0"/>
              <a:t>数据报数据区的位置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偏移量以</a:t>
            </a:r>
            <a:r>
              <a:rPr lang="en-US" altLang="zh-CN" dirty="0"/>
              <a:t>8</a:t>
            </a:r>
            <a:r>
              <a:rPr lang="zh-CN" altLang="en-US" dirty="0"/>
              <a:t>个字节为单位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数据报选项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00174"/>
            <a:ext cx="8715436" cy="50006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功能：主要用于控制和测试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用户可以使用也可以不使用</a:t>
            </a:r>
            <a:r>
              <a:rPr lang="en-US" altLang="zh-CN" dirty="0"/>
              <a:t>IP</a:t>
            </a:r>
            <a:r>
              <a:rPr lang="zh-CN" altLang="en-US" dirty="0" smtClean="0"/>
              <a:t>选项，但</a:t>
            </a:r>
            <a:r>
              <a:rPr lang="zh-CN" altLang="en-US" dirty="0"/>
              <a:t>所有实现</a:t>
            </a:r>
            <a:r>
              <a:rPr lang="en-US" altLang="zh-CN" dirty="0"/>
              <a:t>IP</a:t>
            </a:r>
            <a:r>
              <a:rPr lang="zh-CN" altLang="en-US" dirty="0"/>
              <a:t>协议的设备必须能处理</a:t>
            </a:r>
            <a:r>
              <a:rPr lang="en-US" altLang="zh-CN" dirty="0"/>
              <a:t>IP</a:t>
            </a:r>
            <a:r>
              <a:rPr lang="zh-CN" altLang="en-US" dirty="0"/>
              <a:t>选项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/>
              <a:t>IP</a:t>
            </a:r>
            <a:r>
              <a:rPr lang="zh-CN" altLang="en-US" dirty="0"/>
              <a:t>数据报选项由选项码、长度和选项数据三部分组成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dirty="0"/>
              <a:t>源路由选项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86874" cy="528641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/>
              <a:t>源路由：</a:t>
            </a:r>
            <a:r>
              <a:rPr lang="en-US" altLang="zh-CN" sz="2800" dirty="0"/>
              <a:t>IP</a:t>
            </a:r>
            <a:r>
              <a:rPr lang="zh-CN" altLang="en-US" sz="2800" dirty="0"/>
              <a:t>数据报穿越互联网所经过的路径是由源主机指定的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dirty="0"/>
              <a:t>应用场合：</a:t>
            </a:r>
            <a:r>
              <a:rPr lang="zh-CN" altLang="en-US" sz="2800" dirty="0" smtClean="0"/>
              <a:t>测试特定</a:t>
            </a:r>
            <a:r>
              <a:rPr lang="zh-CN" altLang="en-US" sz="2800" dirty="0"/>
              <a:t>网络的吞吐率、使数据报绕开出错网络等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dirty="0"/>
              <a:t>源路由选项分为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严格源路由选项：规定</a:t>
            </a:r>
            <a:r>
              <a:rPr lang="en-US" altLang="zh-CN" sz="2400" dirty="0"/>
              <a:t>IP</a:t>
            </a:r>
            <a:r>
              <a:rPr lang="zh-CN" altLang="en-US" sz="2400" dirty="0" smtClean="0"/>
              <a:t>数据报需经过的每个</a:t>
            </a:r>
            <a:r>
              <a:rPr lang="zh-CN" altLang="en-US" sz="2400" dirty="0"/>
              <a:t>路由器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松散源路由选项</a:t>
            </a:r>
            <a:r>
              <a:rPr lang="zh-CN" altLang="en-US" sz="2400" dirty="0" smtClean="0"/>
              <a:t>：给</a:t>
            </a:r>
            <a:r>
              <a:rPr lang="zh-CN" altLang="en-US" sz="2400" dirty="0"/>
              <a:t>出</a:t>
            </a:r>
            <a:r>
              <a:rPr lang="en-US" altLang="zh-CN" sz="2400" dirty="0"/>
              <a:t>IP</a:t>
            </a:r>
            <a:r>
              <a:rPr lang="zh-CN" altLang="en-US" sz="2400" dirty="0" smtClean="0"/>
              <a:t>数据报需经过的</a:t>
            </a:r>
            <a:r>
              <a:rPr lang="zh-CN" altLang="en-US" sz="2400" dirty="0"/>
              <a:t>一些“要点”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记录路由选项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8229600" cy="507209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记录路由：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IP</a:t>
            </a:r>
            <a:r>
              <a:rPr lang="zh-CN" altLang="en-US" dirty="0"/>
              <a:t>数据报从源主机到目的主机所经过路径上各个路由器的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dirty="0"/>
              <a:t>应用场合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查看</a:t>
            </a:r>
            <a:r>
              <a:rPr lang="en-US" altLang="zh-CN" dirty="0"/>
              <a:t>IP</a:t>
            </a:r>
            <a:r>
              <a:rPr lang="zh-CN" altLang="en-US" dirty="0"/>
              <a:t>数据报传输过程中所经过的路径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测试路由器的路由配置是否正确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/>
          <a:lstStyle/>
          <a:p>
            <a:r>
              <a:rPr lang="zh-CN" altLang="en-US" dirty="0"/>
              <a:t>时间戳选项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时间戳：记录</a:t>
            </a:r>
            <a:r>
              <a:rPr lang="en-US" altLang="zh-CN" dirty="0"/>
              <a:t>IP</a:t>
            </a:r>
            <a:r>
              <a:rPr lang="zh-CN" altLang="en-US" dirty="0"/>
              <a:t>数据报经过每一路由器时的当地时间</a:t>
            </a:r>
          </a:p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dirty="0"/>
              <a:t>应用场合：分析网络吞吐率、拥塞情况、负载情况等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dirty="0"/>
              <a:t>差错与控制报文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429684" cy="484030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互联网利用</a:t>
            </a:r>
            <a:r>
              <a:rPr lang="en-US" altLang="zh-CN" dirty="0"/>
              <a:t>ICMP</a:t>
            </a:r>
            <a:r>
              <a:rPr lang="zh-CN" altLang="en-US" dirty="0"/>
              <a:t>传输控制报文和差错报文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ICMP</a:t>
            </a:r>
            <a:r>
              <a:rPr lang="zh-CN" altLang="en-US" dirty="0" smtClean="0"/>
              <a:t>报文封装</a:t>
            </a:r>
            <a:r>
              <a:rPr lang="zh-CN" altLang="en-US" dirty="0"/>
              <a:t>在</a:t>
            </a:r>
            <a:r>
              <a:rPr lang="en-US" altLang="zh-CN" dirty="0"/>
              <a:t>IP</a:t>
            </a:r>
            <a:r>
              <a:rPr lang="zh-CN" altLang="en-US" dirty="0"/>
              <a:t>数据报</a:t>
            </a:r>
            <a:r>
              <a:rPr lang="zh-CN" altLang="en-US" dirty="0" smtClean="0"/>
              <a:t>中传递</a:t>
            </a:r>
            <a:endParaRPr lang="zh-CN" altLang="en-US" dirty="0"/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29" y="3571876"/>
            <a:ext cx="8459313" cy="2357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差错控制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286808" cy="51435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提供差错报告是</a:t>
            </a:r>
            <a:r>
              <a:rPr lang="en-US" altLang="zh-CN" dirty="0" smtClean="0"/>
              <a:t>ICMP</a:t>
            </a:r>
            <a:r>
              <a:rPr lang="zh-CN" altLang="en-US" dirty="0"/>
              <a:t>的基本功能</a:t>
            </a:r>
            <a:r>
              <a:rPr lang="zh-CN" altLang="en-US" dirty="0" smtClean="0"/>
              <a:t>之一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 smtClean="0"/>
              <a:t>ICMP</a:t>
            </a:r>
            <a:r>
              <a:rPr lang="zh-CN" altLang="en-US" dirty="0" smtClean="0"/>
              <a:t>不</a:t>
            </a:r>
            <a:r>
              <a:rPr lang="zh-CN" altLang="en-US" dirty="0"/>
              <a:t>严格</a:t>
            </a:r>
            <a:r>
              <a:rPr lang="zh-CN" altLang="en-US" dirty="0" smtClean="0"/>
              <a:t>规定如何处理差错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/>
              <a:t>ICMP</a:t>
            </a:r>
            <a:r>
              <a:rPr lang="zh-CN" altLang="en-US" dirty="0"/>
              <a:t>差错</a:t>
            </a:r>
            <a:r>
              <a:rPr lang="zh-CN" altLang="en-US" dirty="0" smtClean="0"/>
              <a:t>报告采用</a:t>
            </a:r>
            <a:r>
              <a:rPr lang="zh-CN" altLang="en-US" dirty="0"/>
              <a:t>路由器到源</a:t>
            </a:r>
            <a:r>
              <a:rPr lang="zh-CN" altLang="en-US" dirty="0" smtClean="0"/>
              <a:t>主机模式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IP</a:t>
            </a:r>
            <a:r>
              <a:rPr lang="zh-CN" altLang="en-US" dirty="0" smtClean="0"/>
              <a:t>数据报只</a:t>
            </a:r>
            <a:r>
              <a:rPr lang="zh-CN" altLang="en-US" dirty="0"/>
              <a:t>包含源主机地址和目的主机地址，错误报告给目的主机没有意义（有时也不可能）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路由器独立选路，发现错误的路由器</a:t>
            </a:r>
            <a:r>
              <a:rPr lang="zh-CN" altLang="en-US" dirty="0" smtClean="0"/>
              <a:t>不知道数据报</a:t>
            </a:r>
            <a:r>
              <a:rPr lang="zh-CN" altLang="en-US" dirty="0"/>
              <a:t>经过的路径，</a:t>
            </a:r>
            <a:r>
              <a:rPr lang="zh-CN" altLang="en-US" dirty="0" smtClean="0"/>
              <a:t>无法通知</a:t>
            </a:r>
            <a:r>
              <a:rPr lang="zh-CN" altLang="en-US" dirty="0"/>
              <a:t>相应路由器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差错报文的主要特点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9"/>
            <a:ext cx="8715436" cy="514353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/>
              <a:t>ICMP</a:t>
            </a:r>
            <a:r>
              <a:rPr lang="zh-CN" altLang="en-US" dirty="0"/>
              <a:t>差错报告作为一般数据传输，不享受特别优先权和可靠性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/>
              <a:t>ICMP</a:t>
            </a:r>
            <a:r>
              <a:rPr lang="zh-CN" altLang="en-US" dirty="0"/>
              <a:t>差错报告数据中除包含故障</a:t>
            </a:r>
            <a:r>
              <a:rPr lang="en-US" altLang="zh-CN" dirty="0"/>
              <a:t>IP</a:t>
            </a:r>
            <a:r>
              <a:rPr lang="zh-CN" altLang="en-US" dirty="0"/>
              <a:t>数据报报头外，还包含故障</a:t>
            </a:r>
            <a:r>
              <a:rPr lang="en-US" altLang="zh-CN" dirty="0"/>
              <a:t>IP</a:t>
            </a:r>
            <a:r>
              <a:rPr lang="zh-CN" altLang="en-US" dirty="0"/>
              <a:t>数据报数据区的前</a:t>
            </a:r>
            <a:r>
              <a:rPr lang="en-US" altLang="zh-CN" dirty="0"/>
              <a:t>64bit</a:t>
            </a:r>
            <a:r>
              <a:rPr lang="zh-CN" altLang="en-US" dirty="0"/>
              <a:t>数据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/>
              <a:t>ICMP</a:t>
            </a:r>
            <a:r>
              <a:rPr lang="zh-CN" altLang="en-US" dirty="0"/>
              <a:t>差错报告是伴随着抛弃出错</a:t>
            </a:r>
            <a:r>
              <a:rPr lang="en-US" altLang="zh-CN" dirty="0"/>
              <a:t>IP</a:t>
            </a:r>
            <a:r>
              <a:rPr lang="zh-CN" altLang="en-US" dirty="0"/>
              <a:t>数据报而产生的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dirty="0" smtClean="0"/>
              <a:t>6</a:t>
            </a:r>
            <a:r>
              <a:rPr lang="zh-CN" altLang="en-US" sz="5400" smtClean="0"/>
              <a:t>章  </a:t>
            </a:r>
            <a:r>
              <a:rPr lang="en-US" altLang="zh-CN" sz="5400" dirty="0" smtClean="0"/>
              <a:t>IP</a:t>
            </a:r>
            <a:r>
              <a:rPr lang="zh-CN" altLang="zh-CN" sz="5400" dirty="0" smtClean="0"/>
              <a:t>数据报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主要差错报告类型</a:t>
            </a:r>
            <a:endParaRPr lang="zh-CN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21497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目的地不可达报告：网络不可达、主机不可达、协议和端口不可达等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超时报告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参数出错报告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000372"/>
            <a:ext cx="860526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控制报文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zh-CN" altLang="en-US" sz="3600" dirty="0"/>
              <a:t>拥塞控制与源抑制报文</a:t>
            </a:r>
          </a:p>
          <a:p>
            <a:pPr>
              <a:lnSpc>
                <a:spcPct val="210000"/>
              </a:lnSpc>
            </a:pPr>
            <a:r>
              <a:rPr lang="zh-CN" altLang="en-US" sz="3600" dirty="0"/>
              <a:t>路由控制与重定向报文</a:t>
            </a:r>
          </a:p>
          <a:p>
            <a:pPr>
              <a:lnSpc>
                <a:spcPct val="210000"/>
              </a:lnSpc>
            </a:pPr>
            <a:r>
              <a:rPr lang="en-US" altLang="zh-CN" sz="3600" dirty="0"/>
              <a:t>ICMP</a:t>
            </a:r>
            <a:r>
              <a:rPr lang="zh-CN" altLang="en-US" sz="3600" dirty="0"/>
              <a:t>请求</a:t>
            </a:r>
            <a:r>
              <a:rPr lang="en-US" altLang="zh-CN" sz="3600" dirty="0"/>
              <a:t>/</a:t>
            </a:r>
            <a:r>
              <a:rPr lang="zh-CN" altLang="en-US" sz="3600" dirty="0"/>
              <a:t>应答报文对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拥塞控制与源抑制报文（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643998" cy="521497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拥塞：路由器被大量涌入的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数据报“淹没”的现象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拥塞原因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路由器的处理速度太慢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路由器传入数据速率大于传出数据速率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拥塞控制：源站抑制（</a:t>
            </a:r>
            <a:r>
              <a:rPr lang="zh-CN" altLang="en-US" sz="3200" dirty="0" smtClean="0"/>
              <a:t>抑制源主机发送速率）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/>
              <a:t>拥塞控制与源抑制报文（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21497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发送源站抑制报文策略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输出</a:t>
            </a:r>
            <a:r>
              <a:rPr lang="zh-CN" altLang="en-US" dirty="0"/>
              <a:t>队列溢出后，抛弃新来的数据报</a:t>
            </a:r>
            <a:r>
              <a:rPr lang="zh-CN" altLang="en-US" dirty="0" smtClean="0"/>
              <a:t>，而后发送</a:t>
            </a:r>
            <a:endParaRPr lang="zh-CN" altLang="en-US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设置</a:t>
            </a:r>
            <a:r>
              <a:rPr lang="zh-CN" altLang="en-US" dirty="0"/>
              <a:t>阈值，</a:t>
            </a:r>
            <a:r>
              <a:rPr lang="zh-CN" altLang="en-US" dirty="0" smtClean="0"/>
              <a:t>超过后</a:t>
            </a:r>
            <a:r>
              <a:rPr lang="zh-CN" altLang="en-US" dirty="0"/>
              <a:t>抛弃新来的数据报</a:t>
            </a:r>
            <a:r>
              <a:rPr lang="zh-CN" altLang="en-US" dirty="0" smtClean="0"/>
              <a:t>，而后发送</a:t>
            </a:r>
            <a:endParaRPr lang="zh-CN" altLang="en-US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有选择地抑制</a:t>
            </a:r>
            <a:r>
              <a:rPr lang="en-US" altLang="zh-CN" dirty="0"/>
              <a:t>IP</a:t>
            </a:r>
            <a:r>
              <a:rPr lang="zh-CN" altLang="en-US" dirty="0"/>
              <a:t>数据报发送率较高的源主机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接收源站抑制报文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可降低</a:t>
            </a:r>
            <a:r>
              <a:rPr lang="zh-CN" altLang="en-US" dirty="0"/>
              <a:t>发送</a:t>
            </a:r>
            <a:r>
              <a:rPr lang="en-US" altLang="zh-CN" dirty="0"/>
              <a:t>IP</a:t>
            </a:r>
            <a:r>
              <a:rPr lang="zh-CN" altLang="en-US" dirty="0"/>
              <a:t>数据报的速率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2060"/>
                </a:solidFill>
                <a:ea typeface="黑体" pitchFamily="2" charset="-122"/>
              </a:rPr>
              <a:t>注意：拥塞解除后路由器不主动通知源主机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/>
              <a:t>路由控制与重定向报文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572560" cy="5357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ICMP</a:t>
            </a:r>
            <a:r>
              <a:rPr lang="zh-CN" altLang="en-US" dirty="0"/>
              <a:t>重定向机制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主机在启动时具有一定的路由信息，但不一定是最优的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路由器检测到</a:t>
            </a:r>
            <a:r>
              <a:rPr lang="en-US" altLang="zh-CN" dirty="0"/>
              <a:t>IP</a:t>
            </a:r>
            <a:r>
              <a:rPr lang="zh-CN" altLang="en-US" dirty="0"/>
              <a:t>数据报经非优路由传输，就通知主机去往该目的地的最优路径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功能：保证主机拥有动态的、既小且优的路由表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dirty="0"/>
              <a:t>ICMP</a:t>
            </a:r>
            <a:r>
              <a:rPr lang="zh-CN" altLang="en-US" dirty="0"/>
              <a:t>重定向机制只能在同一网络的路由器与主机之间使用</a:t>
            </a:r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0240"/>
            <a:ext cx="8594064" cy="2884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495276" y="3143248"/>
            <a:ext cx="647700" cy="6492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2352664" y="3500438"/>
            <a:ext cx="647700" cy="6492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2357422" y="2571744"/>
            <a:ext cx="647700" cy="6492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>
            <a:off x="4929190" y="3614738"/>
            <a:ext cx="647700" cy="649287"/>
          </a:xfrm>
          <a:prstGeom prst="ellipse">
            <a:avLst/>
          </a:prstGeom>
          <a:solidFill>
            <a:srgbClr val="339933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Oval 9"/>
          <p:cNvSpPr>
            <a:spLocks noChangeArrowheads="1"/>
          </p:cNvSpPr>
          <p:nvPr/>
        </p:nvSpPr>
        <p:spPr bwMode="auto">
          <a:xfrm>
            <a:off x="6143636" y="2351085"/>
            <a:ext cx="647700" cy="649287"/>
          </a:xfrm>
          <a:prstGeom prst="ellipse">
            <a:avLst/>
          </a:prstGeom>
          <a:solidFill>
            <a:srgbClr val="339933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Oval 10"/>
          <p:cNvSpPr>
            <a:spLocks noChangeArrowheads="1"/>
          </p:cNvSpPr>
          <p:nvPr/>
        </p:nvSpPr>
        <p:spPr bwMode="auto">
          <a:xfrm>
            <a:off x="7643834" y="3143248"/>
            <a:ext cx="647700" cy="649288"/>
          </a:xfrm>
          <a:prstGeom prst="ellipse">
            <a:avLst/>
          </a:prstGeom>
          <a:solidFill>
            <a:srgbClr val="339933">
              <a:alpha val="5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  <p:bldP spid="226310" grpId="0" animBg="1"/>
      <p:bldP spid="226311" grpId="0" animBg="1"/>
      <p:bldP spid="226312" grpId="0" animBg="1"/>
      <p:bldP spid="226313" grpId="0" animBg="1"/>
      <p:bldP spid="2263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应答报文对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8"/>
            <a:ext cx="8501122" cy="514353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回应请求与</a:t>
            </a:r>
            <a:r>
              <a:rPr lang="zh-CN" altLang="en-US" dirty="0" smtClean="0"/>
              <a:t>应答：测试</a:t>
            </a:r>
            <a:r>
              <a:rPr lang="zh-CN" altLang="en-US" dirty="0"/>
              <a:t>目的主机或路由器的可达性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时戳请求与</a:t>
            </a:r>
            <a:r>
              <a:rPr lang="zh-CN" altLang="en-US" dirty="0" smtClean="0"/>
              <a:t>应答：获取</a:t>
            </a:r>
            <a:r>
              <a:rPr lang="zh-CN" altLang="en-US" dirty="0"/>
              <a:t>其他设备的当前时间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掩码请求与</a:t>
            </a:r>
            <a:r>
              <a:rPr lang="zh-CN" altLang="en-US" dirty="0" smtClean="0"/>
              <a:t>应答：从</a:t>
            </a:r>
            <a:r>
              <a:rPr lang="zh-CN" altLang="en-US" dirty="0"/>
              <a:t>路由器获取本网的子网掩码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39962"/>
            <a:ext cx="7643866" cy="390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回应请求与</a:t>
            </a:r>
            <a:r>
              <a:rPr lang="zh-CN" altLang="en-US" dirty="0" smtClean="0"/>
              <a:t>应答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的机理</a:t>
            </a:r>
            <a:endParaRPr lang="zh-CN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643997" cy="55721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dirty="0" smtClean="0"/>
              <a:t>请求</a:t>
            </a:r>
            <a:r>
              <a:rPr lang="zh-CN" altLang="en-US" sz="2800" dirty="0"/>
              <a:t>者向特定目的</a:t>
            </a:r>
            <a:r>
              <a:rPr lang="en-US" altLang="zh-CN" sz="2800" dirty="0"/>
              <a:t>IP</a:t>
            </a:r>
            <a:r>
              <a:rPr lang="zh-CN" altLang="en-US" sz="2800" dirty="0"/>
              <a:t>地址发送包含任选数据区的回应请求报文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目的主机或路由器</a:t>
            </a:r>
            <a:r>
              <a:rPr lang="zh-CN" altLang="en-US" sz="2800" dirty="0" smtClean="0"/>
              <a:t>收到后响应应答</a:t>
            </a:r>
            <a:r>
              <a:rPr lang="zh-CN" altLang="en-US" sz="2800" dirty="0"/>
              <a:t>报文（包含请求报文中任选数据的拷贝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357562"/>
            <a:ext cx="6572296" cy="335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请求者成功收到应答可说明什么？</a:t>
            </a:r>
            <a:endParaRPr lang="zh-CN" alt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428736"/>
            <a:ext cx="8643997" cy="514353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 smtClean="0"/>
              <a:t>目的</a:t>
            </a:r>
            <a:r>
              <a:rPr lang="zh-CN" altLang="en-US" dirty="0"/>
              <a:t>主机（或路由器）可以到达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源主机与目的主机（或路由器）的</a:t>
            </a:r>
            <a:r>
              <a:rPr lang="en-US" altLang="zh-CN" dirty="0"/>
              <a:t>ICMP</a:t>
            </a:r>
            <a:r>
              <a:rPr lang="zh-CN" altLang="en-US" dirty="0"/>
              <a:t>软件和</a:t>
            </a:r>
            <a:r>
              <a:rPr lang="en-US" altLang="zh-CN" dirty="0"/>
              <a:t>IP </a:t>
            </a:r>
            <a:r>
              <a:rPr lang="zh-CN" altLang="en-US" dirty="0"/>
              <a:t>软件工作正常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回应请求与应答</a:t>
            </a:r>
            <a:r>
              <a:rPr lang="en-US" altLang="zh-CN" dirty="0"/>
              <a:t>ICMP</a:t>
            </a:r>
            <a:r>
              <a:rPr lang="zh-CN" altLang="en-US" dirty="0"/>
              <a:t>报文经过的中间路由器的路由选择功能正常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zh-CN" altLang="zh-CN" dirty="0" smtClean="0"/>
              <a:t>实验： </a:t>
            </a:r>
            <a:r>
              <a:rPr lang="en-US" altLang="zh-CN" dirty="0" smtClean="0"/>
              <a:t>IP</a:t>
            </a:r>
            <a:r>
              <a:rPr lang="zh-CN" altLang="zh-CN" dirty="0" smtClean="0"/>
              <a:t>数据报捕获与分析</a:t>
            </a:r>
            <a:endParaRPr lang="zh-CN" altLang="en-US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715436" cy="55721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实验环境：以太网环境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实验方法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现有</a:t>
            </a:r>
            <a:r>
              <a:rPr lang="zh-CN" altLang="zh-CN" dirty="0" smtClean="0"/>
              <a:t>监听与分析工具（如</a:t>
            </a:r>
            <a:r>
              <a:rPr lang="en-US" altLang="zh-CN" dirty="0" smtClean="0"/>
              <a:t>snort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iris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tcpdump</a:t>
            </a:r>
            <a:r>
              <a:rPr lang="zh-CN" altLang="zh-CN" dirty="0" smtClean="0"/>
              <a:t>等）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WinPcap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LibPcap</a:t>
            </a:r>
            <a:r>
              <a:rPr lang="zh-CN" altLang="en-US" dirty="0" smtClean="0"/>
              <a:t>编写捕获与分析程序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学习网络数据包捕获方法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zh-CN" dirty="0" smtClean="0"/>
              <a:t>初步掌握网络监听与分析技术的实现过程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理解</a:t>
            </a:r>
            <a:r>
              <a:rPr lang="en-US" altLang="zh-CN" dirty="0" smtClean="0"/>
              <a:t>IP</a:t>
            </a:r>
            <a:r>
              <a:rPr lang="zh-CN" altLang="zh-CN" dirty="0" smtClean="0"/>
              <a:t>数据报校验和计算方法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marL="838200" indent="-838200"/>
            <a:r>
              <a:rPr lang="en-US" altLang="zh-CN" dirty="0" err="1" smtClean="0"/>
              <a:t>WinPcap</a:t>
            </a:r>
            <a:endParaRPr lang="zh-CN" altLang="en-US" dirty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5" cy="557216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是一个开源的、运行于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平台的体系结构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zh-CN" dirty="0" smtClean="0"/>
              <a:t>主要功能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数据包捕获和网络分析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packet.dll</a:t>
            </a:r>
            <a:r>
              <a:rPr lang="zh-CN" altLang="en-US" dirty="0" smtClean="0"/>
              <a:t>：内核级、低层次的包过滤动态连接库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wpcap.dll</a:t>
            </a:r>
            <a:r>
              <a:rPr lang="zh-CN" altLang="en-US" dirty="0" smtClean="0"/>
              <a:t>：高级别系统无关函数库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安装和使用：</a:t>
            </a:r>
            <a:r>
              <a:rPr lang="en-US" altLang="zh-CN" dirty="0" smtClean="0"/>
              <a:t>http://winpcap.polito.it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安装</a:t>
            </a:r>
            <a:r>
              <a:rPr lang="en-US" altLang="zh-CN" dirty="0" err="1"/>
              <a:t>WinPcap</a:t>
            </a:r>
            <a:r>
              <a:rPr lang="zh-CN" altLang="en-US" dirty="0"/>
              <a:t>驱动程序和</a:t>
            </a:r>
            <a:r>
              <a:rPr lang="en-US" altLang="zh-CN" dirty="0"/>
              <a:t>DLL</a:t>
            </a:r>
            <a:r>
              <a:rPr lang="zh-CN" altLang="en-US" dirty="0" smtClean="0"/>
              <a:t>程序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开发工具包：库</a:t>
            </a:r>
            <a:r>
              <a:rPr lang="zh-CN" altLang="en-US" dirty="0"/>
              <a:t>文件、包含文件、简单的示例程序代码和帮助文件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500306"/>
            <a:ext cx="8417621" cy="417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数据报的格式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00108"/>
            <a:ext cx="8643998" cy="5643602"/>
          </a:xfrm>
        </p:spPr>
        <p:txBody>
          <a:bodyPr/>
          <a:lstStyle/>
          <a:p>
            <a:r>
              <a:rPr lang="en-US" altLang="zh-CN" sz="2800" dirty="0"/>
              <a:t>IP</a:t>
            </a:r>
            <a:r>
              <a:rPr lang="zh-CN" altLang="en-US" sz="2800" dirty="0"/>
              <a:t>数据报包含报头区和数据区两部份</a:t>
            </a:r>
          </a:p>
          <a:p>
            <a:pPr lvl="1"/>
            <a:r>
              <a:rPr lang="zh-CN" altLang="en-US" sz="2400" dirty="0"/>
              <a:t>数据区：高层传输的数据</a:t>
            </a:r>
          </a:p>
          <a:p>
            <a:pPr lvl="1"/>
            <a:r>
              <a:rPr lang="zh-CN" altLang="en-US" sz="2400" dirty="0"/>
              <a:t>报头区：为了正确传输高层数据而增加的控制信息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428596" y="2714620"/>
            <a:ext cx="7715304" cy="292895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428596" y="5643578"/>
            <a:ext cx="7715304" cy="1000132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214290"/>
            <a:ext cx="7772400" cy="4286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获取设备列表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87" name="Group 27"/>
          <p:cNvGraphicFramePr>
            <a:graphicFrameLocks noGrp="1"/>
          </p:cNvGraphicFramePr>
          <p:nvPr/>
        </p:nvGraphicFramePr>
        <p:xfrm>
          <a:off x="214282" y="714356"/>
          <a:ext cx="8715436" cy="173736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pcap_findalldevs_ex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char *source,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pcap_rmtauth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auth,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pcap_if_t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88" name="Group 28"/>
          <p:cNvGraphicFramePr>
            <a:graphicFrameLocks noGrp="1"/>
          </p:cNvGraphicFramePr>
          <p:nvPr/>
        </p:nvGraphicFramePr>
        <p:xfrm>
          <a:off x="214282" y="2500306"/>
          <a:ext cx="8715436" cy="428625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4286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" action="ppaction://hlinkfile"/>
                        </a:rPr>
                        <a:t>pcap_if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rId2" action="ppaction://hlinkfile"/>
                        </a:rPr>
                        <a:t>pcap_if_t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" action="ppaction://hlinkfile"/>
                        </a:rPr>
                        <a:t>pcap_if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{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" action="ppaction://hlinkfile"/>
                        </a:rPr>
                        <a:t>pcap_if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*next;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rId3" action="ppaction://hlinkfile"/>
                        </a:rPr>
                        <a:t>name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rId4" action="ppaction://hlinkfile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" action="ppaction://hlinkfile"/>
                        </a:rPr>
                        <a:t>pcap_addr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*addresses;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u_int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rId5" action="ppaction://hlinkfile"/>
                        </a:rPr>
                        <a:t>flags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   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" action="ppaction://hlinkfile"/>
                        </a:rPr>
                        <a:t>pcap_addr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" action="ppaction://hlinkfile"/>
                        </a:rPr>
                        <a:t>pcap_addr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*next;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 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netmask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broadaddr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dstaddr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73113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释放设备</a:t>
            </a:r>
            <a:r>
              <a:rPr lang="zh-CN" altLang="en-US" dirty="0"/>
              <a:t>列表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4" name="Group 20"/>
          <p:cNvGraphicFramePr>
            <a:graphicFrameLocks noGrp="1"/>
          </p:cNvGraphicFramePr>
          <p:nvPr/>
        </p:nvGraphicFramePr>
        <p:xfrm>
          <a:off x="500034" y="3068638"/>
          <a:ext cx="8501122" cy="45720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pcap_freealldevs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pcap_if_t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*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alldevsp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例：本机接口和</a:t>
            </a:r>
            <a:r>
              <a:rPr lang="en-US" altLang="zh-CN" dirty="0"/>
              <a:t>IP</a:t>
            </a:r>
            <a:r>
              <a:rPr lang="zh-CN" altLang="en-US" dirty="0"/>
              <a:t>地址的获取</a:t>
            </a:r>
          </a:p>
        </p:txBody>
      </p:sp>
      <p:sp>
        <p:nvSpPr>
          <p:cNvPr id="17644" name="Rectangle 236"/>
          <p:cNvSpPr>
            <a:spLocks noChangeArrowheads="1"/>
          </p:cNvSpPr>
          <p:nvPr/>
        </p:nvSpPr>
        <p:spPr bwMode="auto">
          <a:xfrm>
            <a:off x="0" y="-1206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58" name="Group 250"/>
          <p:cNvGraphicFramePr>
            <a:graphicFrameLocks noGrp="1"/>
          </p:cNvGraphicFramePr>
          <p:nvPr/>
        </p:nvGraphicFramePr>
        <p:xfrm>
          <a:off x="142876" y="71414"/>
          <a:ext cx="8858280" cy="6675120"/>
        </p:xfrm>
        <a:graphic>
          <a:graphicData uri="http://schemas.openxmlformats.org/drawingml/2006/table">
            <a:tbl>
              <a:tblPr/>
              <a:tblGrid>
                <a:gridCol w="8858280"/>
              </a:tblGrid>
              <a:tr h="6357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pcap_if_t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alldevs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 	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指向设备链表首部的指针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pcap_if_t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*d;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pcap_addr_t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*a;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char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errbuf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[PCAP_ERRBUF_SIZE];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错误信息缓冲区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获得本机的设备列表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pcap_findalldevs_ex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(PCAP_SRC_IF_STRING, 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获取本机的接口设备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NULL,			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无需认证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&amp;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 		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指向设备列表首部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出错信息保存缓存区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 == -1)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	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错误处理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for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(d=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d != NULL; d= d-&gt;next)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  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显示接口列表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d-&gt;name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获取该网络接口设备的名字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d-&gt;description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获取该网络接口设备的描述信息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获取该网络接口设备的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地址信息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for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(a=d-&gt;addresses; a!=NULL; a=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-&gt;next)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if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(a-&gt;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sa_family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==AF_INET)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判断该地址是否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netmask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获取网络掩码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broadaddr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获取广播地址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dstaddr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获取目的地址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pcap_freealldevs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释放设备列表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打开网络接口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/>
        </p:nvGraphicFramePr>
        <p:xfrm>
          <a:off x="500034" y="2054554"/>
          <a:ext cx="8137525" cy="3017520"/>
        </p:xfrm>
        <a:graphic>
          <a:graphicData uri="http://schemas.openxmlformats.org/drawingml/2006/table">
            <a:tbl>
              <a:tblPr/>
              <a:tblGrid>
                <a:gridCol w="8137525"/>
              </a:tblGrid>
              <a:tr h="1311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pcap_open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const char *source,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snaplen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flags,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read_timeout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pcap_rmtauth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*auth,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char *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捕获网络数据包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9273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51" name="Group 19"/>
          <p:cNvGraphicFramePr>
            <a:graphicFrameLocks noGrp="1"/>
          </p:cNvGraphicFramePr>
          <p:nvPr/>
        </p:nvGraphicFramePr>
        <p:xfrm>
          <a:off x="214282" y="2527940"/>
          <a:ext cx="8715436" cy="161544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pcap_next_ex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* p,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pcap_pkthdr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pkt_header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u_char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pkt_data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36"/>
          </a:xfrm>
        </p:spPr>
        <p:txBody>
          <a:bodyPr/>
          <a:lstStyle/>
          <a:p>
            <a:r>
              <a:rPr lang="zh-CN" altLang="en-US" dirty="0"/>
              <a:t>创建基于</a:t>
            </a:r>
            <a:r>
              <a:rPr lang="en-US" altLang="zh-CN" dirty="0" err="1"/>
              <a:t>WinPcap</a:t>
            </a:r>
            <a:r>
              <a:rPr lang="zh-CN" altLang="en-US" dirty="0"/>
              <a:t>的应用程序 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00213"/>
            <a:ext cx="7773988" cy="4395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/>
              <a:t>添加</a:t>
            </a:r>
            <a:r>
              <a:rPr lang="en-US" altLang="zh-CN" sz="2000"/>
              <a:t>pcap.h</a:t>
            </a:r>
            <a:r>
              <a:rPr lang="zh-CN" altLang="en-US" sz="2000"/>
              <a:t>包含文件：在使用</a:t>
            </a:r>
            <a:r>
              <a:rPr lang="en-US" altLang="zh-CN" sz="2000"/>
              <a:t>WinPcap</a:t>
            </a:r>
            <a:r>
              <a:rPr lang="zh-CN" altLang="en-US" sz="2000"/>
              <a:t>函数的所有源文件中添加</a:t>
            </a:r>
            <a:r>
              <a:rPr lang="en-US" altLang="zh-CN" sz="2000"/>
              <a:t>pcap.h</a:t>
            </a:r>
          </a:p>
          <a:p>
            <a:pPr lvl="1">
              <a:lnSpc>
                <a:spcPct val="120000"/>
              </a:lnSpc>
            </a:pPr>
            <a:r>
              <a:rPr lang="en-US" altLang="zh-CN" sz="1800">
                <a:latin typeface="Times New Roman"/>
              </a:rPr>
              <a:t>“</a:t>
            </a:r>
            <a:r>
              <a:rPr lang="en-US" altLang="zh-CN" sz="1800"/>
              <a:t>#include "pcap.h</a:t>
            </a:r>
            <a:r>
              <a:rPr lang="en-US" altLang="zh-CN" sz="1800">
                <a:latin typeface="Times New Roman"/>
              </a:rPr>
              <a:t>”</a:t>
            </a:r>
            <a:endParaRPr lang="en-US" altLang="zh-CN" sz="1800"/>
          </a:p>
          <a:p>
            <a:pPr>
              <a:lnSpc>
                <a:spcPct val="120000"/>
              </a:lnSpc>
            </a:pPr>
            <a:r>
              <a:rPr lang="zh-CN" altLang="en-US" sz="2000"/>
              <a:t>增加与</a:t>
            </a:r>
            <a:r>
              <a:rPr lang="en-US" altLang="zh-CN" sz="2000"/>
              <a:t>WinPcap</a:t>
            </a:r>
            <a:r>
              <a:rPr lang="zh-CN" altLang="en-US" sz="2000"/>
              <a:t>有关的预处理器定义：</a:t>
            </a:r>
            <a:r>
              <a:rPr lang="en-US" altLang="zh-CN" sz="2000"/>
              <a:t>WPCAP</a:t>
            </a:r>
            <a:r>
              <a:rPr lang="zh-CN" altLang="en-US" sz="2000"/>
              <a:t>和</a:t>
            </a:r>
            <a:r>
              <a:rPr lang="en-US" altLang="zh-CN" sz="2000"/>
              <a:t>HAVE_REMOTE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选择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配置属性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树中的</a:t>
            </a:r>
            <a:r>
              <a:rPr lang="zh-CN" altLang="en-US" sz="1800">
                <a:latin typeface="Times New Roman"/>
              </a:rPr>
              <a:t>“</a:t>
            </a:r>
            <a:r>
              <a:rPr lang="en-US" altLang="zh-CN" sz="1800"/>
              <a:t>C/C++ → </a:t>
            </a:r>
            <a:r>
              <a:rPr lang="zh-CN" altLang="en-US" sz="1800"/>
              <a:t>预处理器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选项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添加包含文件目录：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执行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工具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菜单中的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选项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命令后选择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项目 → </a:t>
            </a:r>
            <a:r>
              <a:rPr lang="en-US" altLang="zh-CN" sz="1800"/>
              <a:t>VC++</a:t>
            </a:r>
            <a:r>
              <a:rPr lang="zh-CN" altLang="en-US" sz="1800"/>
              <a:t>目录 → 包含文件</a:t>
            </a:r>
            <a:r>
              <a:rPr lang="zh-CN" altLang="en-US" sz="1800">
                <a:latin typeface="Times New Roman"/>
              </a:rPr>
              <a:t>”</a:t>
            </a:r>
            <a:endParaRPr lang="zh-CN" altLang="en-US" sz="1800"/>
          </a:p>
          <a:p>
            <a:pPr>
              <a:lnSpc>
                <a:spcPct val="120000"/>
              </a:lnSpc>
            </a:pPr>
            <a:r>
              <a:rPr lang="zh-CN" altLang="en-US" sz="2000"/>
              <a:t> 添加</a:t>
            </a:r>
            <a:r>
              <a:rPr lang="en-US" altLang="zh-CN" sz="2000"/>
              <a:t>wpcap.lib</a:t>
            </a:r>
            <a:r>
              <a:rPr lang="zh-CN" altLang="en-US" sz="2000"/>
              <a:t>库文件：</a:t>
            </a:r>
          </a:p>
          <a:p>
            <a:pPr lvl="1">
              <a:lnSpc>
                <a:spcPct val="120000"/>
              </a:lnSpc>
            </a:pPr>
            <a:r>
              <a:rPr lang="zh-CN" altLang="en-US" sz="1800"/>
              <a:t>执行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项目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菜单中的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添加现有项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命令，在</a:t>
            </a:r>
            <a:r>
              <a:rPr lang="zh-CN" altLang="en-US" sz="1800">
                <a:latin typeface="Times New Roman"/>
              </a:rPr>
              <a:t>“</a:t>
            </a:r>
            <a:r>
              <a:rPr lang="zh-CN" altLang="en-US" sz="1800"/>
              <a:t>添加现有项</a:t>
            </a:r>
            <a:r>
              <a:rPr lang="zh-CN" altLang="en-US" sz="1800">
                <a:latin typeface="Times New Roman"/>
              </a:rPr>
              <a:t>”</a:t>
            </a:r>
            <a:r>
              <a:rPr lang="zh-CN" altLang="en-US" sz="1800"/>
              <a:t>对话框中选择并添加</a:t>
            </a:r>
            <a:r>
              <a:rPr lang="en-US" altLang="zh-CN" sz="1800"/>
              <a:t>wpcap.lib</a:t>
            </a:r>
          </a:p>
        </p:txBody>
      </p:sp>
      <p:pic>
        <p:nvPicPr>
          <p:cNvPr id="19468" name="Picture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03350" y="1700213"/>
            <a:ext cx="6192838" cy="4424362"/>
          </a:xfrm>
          <a:noFill/>
          <a:ln/>
        </p:spPr>
      </p:pic>
      <p:pic>
        <p:nvPicPr>
          <p:cNvPr id="19470" name="Picture 1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0113" y="1773238"/>
            <a:ext cx="7345362" cy="4364037"/>
          </a:xfrm>
          <a:noFill/>
          <a:ln/>
        </p:spPr>
      </p:pic>
      <p:pic>
        <p:nvPicPr>
          <p:cNvPr id="1947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773238"/>
            <a:ext cx="78486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创建数据包捕获工作者线程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42844" y="1071546"/>
            <a:ext cx="8786874" cy="5572164"/>
          </a:xfrm>
        </p:spPr>
        <p:txBody>
          <a:bodyPr/>
          <a:lstStyle/>
          <a:p>
            <a:r>
              <a:rPr lang="zh-CN" altLang="en-US" dirty="0" smtClean="0"/>
              <a:t>创建函数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数据包捕获工作者线程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2844" y="1714488"/>
          <a:ext cx="8858312" cy="2194560"/>
        </p:xfrm>
        <a:graphic>
          <a:graphicData uri="http://schemas.openxmlformats.org/drawingml/2006/table">
            <a:tbl>
              <a:tblPr/>
              <a:tblGrid>
                <a:gridCol w="8858312"/>
              </a:tblGrid>
              <a:tr h="2143140">
                <a:tc>
                  <a:txBody>
                    <a:bodyPr/>
                    <a:lstStyle/>
                    <a:p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CWinThread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*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AfxBeginThread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</a:p>
                    <a:p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AFX_THREADPROC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pfnThreadProc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</a:p>
                    <a:p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LPVOID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pParam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</a:p>
                    <a:p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nPriority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= THREAD_PRIORITY_NORMAL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</a:p>
                    <a:p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UINT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nStackSize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= 0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</a:p>
                    <a:p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DWORD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dwCreateFlags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= 0</a:t>
                      </a:r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,</a:t>
                      </a:r>
                    </a:p>
                    <a:p>
                      <a:r>
                        <a:rPr lang="en-US" sz="1800" b="1" kern="100" dirty="0" smtClean="0">
                          <a:latin typeface="Courier New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LPSECURITY_ATTRIBUTES </a:t>
                      </a:r>
                      <a:r>
                        <a:rPr lang="en-US" sz="1800" b="1" kern="100" dirty="0" err="1">
                          <a:latin typeface="Courier New"/>
                          <a:ea typeface="宋体"/>
                          <a:cs typeface="Times New Roman"/>
                        </a:rPr>
                        <a:t>lpSecurityAttrs</a:t>
                      </a:r>
                      <a:r>
                        <a:rPr lang="en-US" sz="1800" b="1" kern="100" dirty="0">
                          <a:latin typeface="Courier New"/>
                          <a:ea typeface="宋体"/>
                          <a:cs typeface="Times New Roman"/>
                        </a:rPr>
                        <a:t> = NULL );</a:t>
                      </a:r>
                      <a:endParaRPr lang="zh-CN" sz="18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2844" y="4643446"/>
          <a:ext cx="9001156" cy="1920240"/>
        </p:xfrm>
        <a:graphic>
          <a:graphicData uri="http://schemas.openxmlformats.org/drawingml/2006/table">
            <a:tbl>
              <a:tblPr/>
              <a:tblGrid>
                <a:gridCol w="9001156"/>
              </a:tblGrid>
              <a:tr h="1857388">
                <a:tc>
                  <a:txBody>
                    <a:bodyPr/>
                    <a:lstStyle/>
                    <a:p>
                      <a:r>
                        <a:rPr kumimoji="0"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m_Capturer</a:t>
                      </a:r>
                      <a:r>
                        <a:rPr kumimoji="0"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=</a:t>
                      </a:r>
                      <a:r>
                        <a:rPr kumimoji="0"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AfxBeginThread</a:t>
                      </a:r>
                      <a:r>
                        <a:rPr kumimoji="0" lang="en-US" sz="1800" b="1" kern="100" dirty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(</a:t>
                      </a:r>
                      <a:r>
                        <a:rPr kumimoji="0" lang="en-US" sz="1800" b="1" kern="100" dirty="0" err="1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Capturer,NULL,THREAD_PRIORITY_NORMAL</a:t>
                      </a:r>
                      <a:r>
                        <a:rPr kumimoji="0" lang="en-US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);</a:t>
                      </a:r>
                    </a:p>
                    <a:p>
                      <a:endParaRPr kumimoji="0"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新宋体"/>
                        <a:cs typeface="Times New Roman"/>
                      </a:endParaRPr>
                    </a:p>
                    <a:p>
                      <a:endParaRPr kumimoji="0" lang="en-US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新宋体"/>
                        <a:cs typeface="Times New Roman"/>
                      </a:endParaRPr>
                    </a:p>
                    <a:p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UINT Capturer(PVOID </a:t>
                      </a:r>
                      <a:r>
                        <a:rPr kumimoji="0" lang="en-US" altLang="zh-CN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hWnd</a:t>
                      </a:r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)</a:t>
                      </a: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新宋体"/>
                        <a:cs typeface="Times New Roman"/>
                      </a:endParaRPr>
                    </a:p>
                    <a:p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{</a:t>
                      </a:r>
                      <a:endParaRPr kumimoji="0" lang="zh-CN" altLang="zh-CN" sz="1800" b="1" kern="100" dirty="0" smtClean="0">
                        <a:solidFill>
                          <a:schemeClr val="tx1"/>
                        </a:solidFill>
                        <a:latin typeface="Courier New"/>
                        <a:ea typeface="新宋体"/>
                        <a:cs typeface="Times New Roman"/>
                      </a:endParaRPr>
                    </a:p>
                    <a:p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	……		//</a:t>
                      </a:r>
                      <a:r>
                        <a:rPr kumimoji="0" lang="zh-CN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利用</a:t>
                      </a:r>
                      <a:r>
                        <a:rPr kumimoji="0" lang="en-US" altLang="zh-CN" sz="1800" b="1" kern="100" dirty="0" err="1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pcap_next_ex</a:t>
                      </a:r>
                      <a:r>
                        <a:rPr kumimoji="0" lang="zh-CN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函数捕获数据包</a:t>
                      </a:r>
                    </a:p>
                    <a:p>
                      <a:r>
                        <a:rPr kumimoji="0" lang="en-US" altLang="zh-CN" sz="1800" b="1" kern="100" dirty="0" smtClean="0">
                          <a:solidFill>
                            <a:schemeClr val="tx1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}</a:t>
                      </a:r>
                      <a:endParaRPr kumimoji="0" lang="zh-CN" sz="1800" b="1" kern="100" dirty="0">
                        <a:solidFill>
                          <a:schemeClr val="tx1"/>
                        </a:solidFill>
                        <a:latin typeface="Courier New"/>
                        <a:ea typeface="新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/>
              <a:t>消息处理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79" y="1000108"/>
            <a:ext cx="8353425" cy="542928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定义用户自定义的消息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声明和编写消息处理函数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将消息和消息处理函数联系在一起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/>
              <a:t>向窗口发送消息：</a:t>
            </a:r>
            <a:r>
              <a:rPr lang="en-US" altLang="zh-CN" sz="2400" dirty="0" err="1"/>
              <a:t>PostMessage</a:t>
            </a:r>
            <a:r>
              <a:rPr lang="en-US" altLang="zh-CN" sz="2400" dirty="0"/>
              <a:t>( )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SendMessage</a:t>
            </a:r>
            <a:r>
              <a:rPr lang="en-US" altLang="zh-CN" sz="2400" dirty="0"/>
              <a:t>( )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8" name="Group 16"/>
          <p:cNvGraphicFramePr>
            <a:graphicFrameLocks noGrp="1"/>
          </p:cNvGraphicFramePr>
          <p:nvPr/>
        </p:nvGraphicFramePr>
        <p:xfrm>
          <a:off x="357158" y="3500438"/>
          <a:ext cx="8286808" cy="39624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#define	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WM_MYMESSAGE		WM_USER+1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20" name="Group 28"/>
          <p:cNvGraphicFramePr>
            <a:graphicFrameLocks noGrp="1"/>
          </p:cNvGraphicFramePr>
          <p:nvPr/>
        </p:nvGraphicFramePr>
        <p:xfrm>
          <a:off x="357158" y="3429000"/>
          <a:ext cx="8643998" cy="36576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afx_msg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LRESULT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OnMyUserMessage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(WPARAM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wParam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, LPARAM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lParam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32" name="Group 40"/>
          <p:cNvGraphicFramePr>
            <a:graphicFrameLocks noGrp="1"/>
          </p:cNvGraphicFramePr>
          <p:nvPr/>
        </p:nvGraphicFramePr>
        <p:xfrm>
          <a:off x="857224" y="3857628"/>
          <a:ext cx="8072493" cy="1310640"/>
        </p:xfrm>
        <a:graphic>
          <a:graphicData uri="http://schemas.openxmlformats.org/drawingml/2006/table">
            <a:tbl>
              <a:tblPr/>
              <a:tblGrid>
                <a:gridCol w="8072493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BEGIN_MESSAGE_MAP(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CMyWnd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CMyParentWndClass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ON_MESSAGE( WM_MYMESSAGE,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OnMyMessage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...		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其他的消息映射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END_MESSAGE_MAP( 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0" y="30797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0" y="30797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58" name="Group 66"/>
          <p:cNvGraphicFramePr>
            <a:graphicFrameLocks noGrp="1"/>
          </p:cNvGraphicFramePr>
          <p:nvPr/>
        </p:nvGraphicFramePr>
        <p:xfrm>
          <a:off x="857256" y="3929066"/>
          <a:ext cx="7072330" cy="2834640"/>
        </p:xfrm>
        <a:graphic>
          <a:graphicData uri="http://schemas.openxmlformats.org/drawingml/2006/table">
            <a:tbl>
              <a:tblPr/>
              <a:tblGrid>
                <a:gridCol w="7072330"/>
              </a:tblGrid>
              <a:tr h="186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BOOL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PostMessage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(UINT message,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              WPARAM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wParam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              LPARAM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lParam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             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LRESULT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SendMessage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(UINT message,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                 WPARAM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wParam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                    LPARAM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lParam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07945"/>
            <a:ext cx="7772400" cy="36353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例：消息处理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2697163"/>
            <a:ext cx="9144000" cy="0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0" y="11747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46" name="Group 42"/>
          <p:cNvGraphicFramePr>
            <a:graphicFrameLocks noGrp="1"/>
          </p:cNvGraphicFramePr>
          <p:nvPr/>
        </p:nvGraphicFramePr>
        <p:xfrm>
          <a:off x="142844" y="642918"/>
          <a:ext cx="8858312" cy="6072230"/>
        </p:xfrm>
        <a:graphic>
          <a:graphicData uri="http://schemas.openxmlformats.org/drawingml/2006/table">
            <a:tbl>
              <a:tblPr/>
              <a:tblGrid>
                <a:gridCol w="8858312"/>
              </a:tblGrid>
              <a:tr h="6072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新宋体" pitchFamily="49" charset="-122"/>
                          <a:cs typeface="Courier New" pitchFamily="49" charset="0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#define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WM_PACKET	WM_USER+1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  <a:cs typeface="Courier New" pitchFamily="49" charset="0"/>
                        </a:rPr>
                        <a:t>定义消息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ea typeface="新宋体" pitchFamily="49" charset="-122"/>
                          <a:cs typeface="Courier New" pitchFamily="49" charset="0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protected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: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 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声明消息处理函数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afx_msg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LRESULT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OnPacket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(WPARAM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wParam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 LPARAM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lParam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BEGIN_MESSAGE_MAP(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CCapturePacketDlg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CDialog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ON_MESSAGE(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WM_PACKET,OnPacket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进行消息映射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END_MESSAGE_MAP()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消息处理函数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LRESULT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CCapturePacketDlg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::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OnPacket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(WPARAM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wParam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 LPARAM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lParam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处理捕获到的数据包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数据包捕获工作者线程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UINT Capturer(PVOID 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hWnd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pcap_next_ex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函数捕获数据包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利用窗口的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PostMessage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新宋体" pitchFamily="49" charset="-122"/>
                          <a:ea typeface="新宋体" pitchFamily="49" charset="-122"/>
                        </a:rPr>
                        <a:t>函数发送消息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AfxGetApp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()-&gt;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m_pMainWnd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-&gt;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PostMessage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(WM_PACKET,0,0);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	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……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}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/>
              <a:t>字节顺序 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67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7772400" cy="492922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网络序→主机序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ntohs</a:t>
            </a:r>
            <a:r>
              <a:rPr lang="en-US" altLang="zh-CN" dirty="0"/>
              <a:t>(</a:t>
            </a:r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netshort</a:t>
            </a:r>
            <a:r>
              <a:rPr lang="en-US" altLang="zh-CN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u_long</a:t>
            </a:r>
            <a:r>
              <a:rPr lang="en-US" altLang="zh-CN" dirty="0"/>
              <a:t> </a:t>
            </a:r>
            <a:r>
              <a:rPr lang="en-US" altLang="zh-CN" dirty="0" err="1"/>
              <a:t>ntohl</a:t>
            </a:r>
            <a:r>
              <a:rPr lang="en-US" altLang="zh-CN" dirty="0"/>
              <a:t>(</a:t>
            </a:r>
            <a:r>
              <a:rPr lang="en-US" altLang="zh-CN" dirty="0" err="1"/>
              <a:t>u_long</a:t>
            </a:r>
            <a:r>
              <a:rPr lang="en-US" altLang="zh-CN" dirty="0"/>
              <a:t> </a:t>
            </a:r>
            <a:r>
              <a:rPr lang="en-US" altLang="zh-CN" dirty="0" err="1"/>
              <a:t>netlong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主机序→网络序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htons</a:t>
            </a:r>
            <a:r>
              <a:rPr lang="en-US" altLang="zh-CN" dirty="0"/>
              <a:t>(</a:t>
            </a:r>
            <a:r>
              <a:rPr lang="en-US" altLang="zh-CN" dirty="0" err="1"/>
              <a:t>u_short</a:t>
            </a:r>
            <a:r>
              <a:rPr lang="en-US" altLang="zh-CN" dirty="0"/>
              <a:t> </a:t>
            </a:r>
            <a:r>
              <a:rPr lang="en-US" altLang="zh-CN" dirty="0" err="1"/>
              <a:t>hostshort</a:t>
            </a:r>
            <a:r>
              <a:rPr lang="en-US" altLang="zh-CN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zh-CN" dirty="0" err="1"/>
              <a:t>u_long</a:t>
            </a:r>
            <a:r>
              <a:rPr lang="en-US" altLang="zh-CN" dirty="0"/>
              <a:t> </a:t>
            </a:r>
            <a:r>
              <a:rPr lang="en-US" altLang="zh-CN" dirty="0" err="1"/>
              <a:t>htonl</a:t>
            </a:r>
            <a:r>
              <a:rPr lang="en-US" altLang="zh-CN" dirty="0"/>
              <a:t>(</a:t>
            </a:r>
            <a:r>
              <a:rPr lang="en-US" altLang="zh-CN" dirty="0" err="1"/>
              <a:t>u_long</a:t>
            </a:r>
            <a:r>
              <a:rPr lang="en-US" altLang="zh-CN" dirty="0"/>
              <a:t> </a:t>
            </a:r>
            <a:r>
              <a:rPr lang="en-US" altLang="zh-CN" dirty="0" err="1"/>
              <a:t>hostlong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报头中各主要字段的功能（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5007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版本与协议类型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版本：数据报对应的</a:t>
            </a:r>
            <a:r>
              <a:rPr lang="en-US" altLang="zh-CN" sz="2400" dirty="0"/>
              <a:t>IP</a:t>
            </a:r>
            <a:r>
              <a:rPr lang="zh-CN" altLang="en-US" sz="2400" dirty="0"/>
              <a:t>协议版本号（目前使用的</a:t>
            </a:r>
            <a:r>
              <a:rPr lang="en-US" altLang="zh-CN" sz="2400" dirty="0"/>
              <a:t>IP</a:t>
            </a:r>
            <a:r>
              <a:rPr lang="zh-CN" altLang="en-US" sz="2400" dirty="0"/>
              <a:t>协议版本号为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协议类型：数据报数据区数据的高级协议类型（如</a:t>
            </a:r>
            <a:r>
              <a:rPr lang="en-US" altLang="zh-CN" sz="2400" dirty="0"/>
              <a:t>TCP</a:t>
            </a:r>
            <a:r>
              <a:rPr lang="zh-CN" altLang="en-US" sz="2400" dirty="0"/>
              <a:t>）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dirty="0"/>
              <a:t>长度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报头长度：报头区的长度（以</a:t>
            </a:r>
            <a:r>
              <a:rPr lang="en-US" altLang="zh-CN" sz="2400" dirty="0"/>
              <a:t>32bit</a:t>
            </a:r>
            <a:r>
              <a:rPr lang="zh-CN" altLang="en-US" sz="2400" dirty="0"/>
              <a:t>双字为单位）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总长度：整个</a:t>
            </a:r>
            <a:r>
              <a:rPr lang="en-US" altLang="zh-CN" sz="2400" dirty="0"/>
              <a:t>IP</a:t>
            </a:r>
            <a:r>
              <a:rPr lang="zh-CN" altLang="en-US" sz="2400" dirty="0"/>
              <a:t>数据报的长度（以</a:t>
            </a:r>
            <a:r>
              <a:rPr lang="en-US" altLang="zh-CN" sz="2400" dirty="0"/>
              <a:t>8bit</a:t>
            </a:r>
            <a:r>
              <a:rPr lang="zh-CN" altLang="en-US" sz="2400" dirty="0"/>
              <a:t>字节为单位）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dirty="0"/>
              <a:t>服务类型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转发过程中对该数据报的处理方式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以太网帧和</a:t>
            </a:r>
            <a:r>
              <a:rPr lang="en-US" altLang="zh-CN" sz="4000" dirty="0"/>
              <a:t>IP</a:t>
            </a:r>
            <a:r>
              <a:rPr lang="zh-CN" altLang="en-US" sz="4000" dirty="0"/>
              <a:t>数据报的结构定义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02" name="Group 14"/>
          <p:cNvGraphicFramePr>
            <a:graphicFrameLocks noGrp="1"/>
          </p:cNvGraphicFramePr>
          <p:nvPr/>
        </p:nvGraphicFramePr>
        <p:xfrm>
          <a:off x="936625" y="928670"/>
          <a:ext cx="7635903" cy="5699760"/>
        </p:xfrm>
        <a:graphic>
          <a:graphicData uri="http://schemas.openxmlformats.org/drawingml/2006/table">
            <a:tbl>
              <a:tblPr/>
              <a:tblGrid>
                <a:gridCol w="7635903"/>
              </a:tblGrid>
              <a:tr h="359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#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pragma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pack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(1)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进入字节对齐方式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{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帧首部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DesMAC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目的地址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 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SrcMAC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源地址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WORD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FrameType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帧类型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首部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BYTE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Ver_HLen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TOS;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TotalLen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ID;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Flag_Segment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TTL;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Protocol;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Checksum;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ULONG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SrcIP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ULONG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DstIP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包含帧首部和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首部的数据包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#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pragma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pack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()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恢复缺省对齐方式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804" y="500042"/>
            <a:ext cx="8229600" cy="1143000"/>
          </a:xfrm>
        </p:spPr>
        <p:txBody>
          <a:bodyPr/>
          <a:lstStyle/>
          <a:p>
            <a:r>
              <a:rPr lang="zh-CN" altLang="en-US" sz="4000" dirty="0"/>
              <a:t>例：提取源</a:t>
            </a:r>
            <a:r>
              <a:rPr lang="en-US" altLang="zh-CN" sz="4000" dirty="0"/>
              <a:t>IP</a:t>
            </a:r>
            <a:r>
              <a:rPr lang="zh-CN" altLang="en-US" sz="4000" dirty="0"/>
              <a:t>地址和目的</a:t>
            </a:r>
            <a:r>
              <a:rPr lang="en-US" altLang="zh-CN" sz="4000" dirty="0"/>
              <a:t>IP</a:t>
            </a:r>
            <a:r>
              <a:rPr lang="zh-CN" altLang="en-US" sz="4000" dirty="0"/>
              <a:t>地址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105" name="Group 49"/>
          <p:cNvGraphicFramePr>
            <a:graphicFrameLocks noGrp="1"/>
          </p:cNvGraphicFramePr>
          <p:nvPr/>
        </p:nvGraphicFramePr>
        <p:xfrm>
          <a:off x="571440" y="2071678"/>
          <a:ext cx="8215402" cy="3383280"/>
        </p:xfrm>
        <a:graphic>
          <a:graphicData uri="http://schemas.openxmlformats.org/drawingml/2006/table">
            <a:tbl>
              <a:tblPr/>
              <a:tblGrid>
                <a:gridCol w="8215402"/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Data_t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ULONG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SourceIP,DestinationIP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= 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*)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pkt_data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SourceIP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ntohl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IPHeader.SrcIP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DestinationIP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ntohl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IPHeader.DstIP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捕获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数据报并验证其正确性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28736"/>
            <a:ext cx="758396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报头中各主要字段的功能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501122" cy="521497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生存周期：</a:t>
            </a:r>
            <a:r>
              <a:rPr lang="en-US" altLang="zh-CN" sz="2800" dirty="0" smtClean="0"/>
              <a:t>IP</a:t>
            </a:r>
            <a:r>
              <a:rPr lang="zh-CN" altLang="en-US" sz="2800" dirty="0"/>
              <a:t>数据报在互联网中的存活时间（避免死循环）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zh-CN" altLang="en-US" dirty="0"/>
              <a:t>头部</a:t>
            </a:r>
            <a:r>
              <a:rPr lang="zh-CN" altLang="en-US" dirty="0" smtClean="0"/>
              <a:t>校验和：</a:t>
            </a:r>
            <a:r>
              <a:rPr lang="zh-CN" altLang="en-US" sz="2800" dirty="0" smtClean="0"/>
              <a:t>保证</a:t>
            </a:r>
            <a:r>
              <a:rPr lang="en-US" altLang="zh-CN" sz="2800" dirty="0"/>
              <a:t>IP</a:t>
            </a:r>
            <a:r>
              <a:rPr lang="zh-CN" altLang="en-US" sz="2800" dirty="0"/>
              <a:t>数据报报头的完整性</a:t>
            </a:r>
          </a:p>
          <a:p>
            <a:pPr>
              <a:lnSpc>
                <a:spcPct val="140000"/>
              </a:lnSpc>
              <a:spcBef>
                <a:spcPts val="1200"/>
              </a:spcBef>
            </a:pPr>
            <a:r>
              <a:rPr lang="zh-CN" altLang="en-US" dirty="0" smtClean="0"/>
              <a:t>地址：</a:t>
            </a:r>
            <a:r>
              <a:rPr lang="en-US" altLang="zh-CN" dirty="0" smtClean="0"/>
              <a:t> IP</a:t>
            </a:r>
            <a:r>
              <a:rPr lang="zh-CN" altLang="zh-CN" dirty="0" smtClean="0"/>
              <a:t>地址采用</a:t>
            </a:r>
            <a:r>
              <a:rPr lang="en-US" altLang="zh-CN" dirty="0" smtClean="0"/>
              <a:t>32</a:t>
            </a:r>
            <a:r>
              <a:rPr lang="zh-CN" altLang="zh-CN" dirty="0" smtClean="0"/>
              <a:t>位的地址形式</a:t>
            </a:r>
            <a:endParaRPr lang="zh-CN" altLang="en-US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源</a:t>
            </a:r>
            <a:r>
              <a:rPr lang="en-US" altLang="zh-CN" dirty="0"/>
              <a:t>IP</a:t>
            </a:r>
            <a:r>
              <a:rPr lang="zh-CN" altLang="en-US" dirty="0"/>
              <a:t>地址：数据报的发送者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地址：数据报的接收者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头部校验和算法（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8858312" cy="507209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zh-CN" altLang="en-US" dirty="0" smtClean="0"/>
              <a:t>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头部看成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位字组成的二进制数据序列，把头部校验和字段置为</a:t>
            </a:r>
            <a:r>
              <a:rPr lang="en-US" altLang="zh-CN" dirty="0" smtClean="0"/>
              <a:t>0</a:t>
            </a:r>
            <a:endParaRPr lang="zh-CN" altLang="en-US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头部中每个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位字进行求和运算。如果求和过程中遇到溢出则进行回卷（即如果求和过程中遇到进位，则将进位加至结果的最低位）</a:t>
            </a:r>
          </a:p>
          <a:p>
            <a:pPr>
              <a:spcBef>
                <a:spcPts val="2400"/>
              </a:spcBef>
            </a:pPr>
            <a:r>
              <a:rPr lang="zh-CN" altLang="en-US" dirty="0" smtClean="0"/>
              <a:t>对求和的结果取反，得到最终的头部校验和值</a:t>
            </a:r>
          </a:p>
          <a:p>
            <a:pPr>
              <a:spcBef>
                <a:spcPts val="240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头部校验和算法（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22163" cy="550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数据报的封装</a:t>
            </a:r>
            <a:endParaRPr lang="zh-CN" altLang="en-US" dirty="0"/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290"/>
            <a:ext cx="6072230" cy="644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MTU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024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MTU</a:t>
            </a:r>
            <a:r>
              <a:rPr lang="zh-CN" altLang="en-US" dirty="0" smtClean="0"/>
              <a:t>：一</a:t>
            </a:r>
            <a:r>
              <a:rPr lang="zh-CN" altLang="en-US" dirty="0"/>
              <a:t>个帧最多能够携带的数据量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IP</a:t>
            </a:r>
            <a:r>
              <a:rPr lang="zh-CN" altLang="en-US" dirty="0"/>
              <a:t>数据报的长度只有小于或等于网络的</a:t>
            </a:r>
            <a:r>
              <a:rPr lang="en-US" altLang="zh-CN" dirty="0"/>
              <a:t>MTU</a:t>
            </a:r>
            <a:r>
              <a:rPr lang="zh-CN" altLang="en-US" dirty="0"/>
              <a:t>，才能在这个网络传输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与路由器连接的各个网络的</a:t>
            </a:r>
            <a:r>
              <a:rPr lang="en-US" altLang="zh-CN" dirty="0"/>
              <a:t>MTU</a:t>
            </a:r>
            <a:r>
              <a:rPr lang="zh-CN" altLang="en-US" dirty="0"/>
              <a:t>可能不同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000636"/>
            <a:ext cx="8929749" cy="62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3227</TotalTime>
  <Words>1695</Words>
  <Application>Microsoft Office PowerPoint</Application>
  <PresentationFormat>全屏显示(4:3)</PresentationFormat>
  <Paragraphs>338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龙腾四海</vt:lpstr>
      <vt:lpstr>PowerPoint 演示文稿</vt:lpstr>
      <vt:lpstr>第6章  IP数据报</vt:lpstr>
      <vt:lpstr>IP数据报的格式</vt:lpstr>
      <vt:lpstr>报头中各主要字段的功能（1/2）</vt:lpstr>
      <vt:lpstr>报头中各主要字段的功能（2/2）</vt:lpstr>
      <vt:lpstr>IP头部校验和算法（1/2）</vt:lpstr>
      <vt:lpstr>IP头部校验和算法（2/2）</vt:lpstr>
      <vt:lpstr>IP数据报的封装</vt:lpstr>
      <vt:lpstr>MTU</vt:lpstr>
      <vt:lpstr>分片</vt:lpstr>
      <vt:lpstr>重组</vt:lpstr>
      <vt:lpstr>分片控制</vt:lpstr>
      <vt:lpstr>IP数据报选项</vt:lpstr>
      <vt:lpstr>源路由选项</vt:lpstr>
      <vt:lpstr>记录路由选项</vt:lpstr>
      <vt:lpstr>时间戳选项</vt:lpstr>
      <vt:lpstr>差错与控制报文</vt:lpstr>
      <vt:lpstr>ICMP差错控制</vt:lpstr>
      <vt:lpstr>ICMP差错报文的主要特点</vt:lpstr>
      <vt:lpstr>ICMP主要差错报告类型</vt:lpstr>
      <vt:lpstr>ICMP控制报文</vt:lpstr>
      <vt:lpstr>拥塞控制与源抑制报文（1/2）</vt:lpstr>
      <vt:lpstr>拥塞控制与源抑制报文（2/2）</vt:lpstr>
      <vt:lpstr>路由控制与重定向报文</vt:lpstr>
      <vt:lpstr>ICMP请求/应答报文对</vt:lpstr>
      <vt:lpstr>回应请求与应答ICMP的机理</vt:lpstr>
      <vt:lpstr>请求者成功收到应答可说明什么？</vt:lpstr>
      <vt:lpstr>实验： IP数据报捕获与分析</vt:lpstr>
      <vt:lpstr>WinPcap</vt:lpstr>
      <vt:lpstr>获取设备列表</vt:lpstr>
      <vt:lpstr>释放设备列表 </vt:lpstr>
      <vt:lpstr>例：本机接口和IP地址的获取</vt:lpstr>
      <vt:lpstr>打开网络接口</vt:lpstr>
      <vt:lpstr>捕获网络数据包 </vt:lpstr>
      <vt:lpstr>创建基于WinPcap的应用程序 </vt:lpstr>
      <vt:lpstr>创建数据包捕获工作者线程</vt:lpstr>
      <vt:lpstr>消息处理</vt:lpstr>
      <vt:lpstr>例：消息处理</vt:lpstr>
      <vt:lpstr>字节顺序 </vt:lpstr>
      <vt:lpstr>以太网帧和IP数据报的结构定义 </vt:lpstr>
      <vt:lpstr>例：提取源IP地址和目的IP地址</vt:lpstr>
      <vt:lpstr>捕获IP数据报并验证其正确性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216</cp:revision>
  <dcterms:created xsi:type="dcterms:W3CDTF">2010-07-03T00:30:44Z</dcterms:created>
  <dcterms:modified xsi:type="dcterms:W3CDTF">2016-10-28T12:07:17Z</dcterms:modified>
</cp:coreProperties>
</file>