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8"/>
  </p:notesMasterIdLst>
  <p:sldIdLst>
    <p:sldId id="478" r:id="rId2"/>
    <p:sldId id="286" r:id="rId3"/>
    <p:sldId id="420" r:id="rId4"/>
    <p:sldId id="421" r:id="rId5"/>
    <p:sldId id="422" r:id="rId6"/>
    <p:sldId id="423" r:id="rId7"/>
    <p:sldId id="424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50" r:id="rId26"/>
    <p:sldId id="451" r:id="rId27"/>
    <p:sldId id="452" r:id="rId28"/>
    <p:sldId id="453" r:id="rId29"/>
    <p:sldId id="454" r:id="rId30"/>
    <p:sldId id="455" r:id="rId31"/>
    <p:sldId id="456" r:id="rId32"/>
    <p:sldId id="457" r:id="rId33"/>
    <p:sldId id="462" r:id="rId34"/>
    <p:sldId id="463" r:id="rId35"/>
    <p:sldId id="464" r:id="rId36"/>
    <p:sldId id="465" r:id="rId37"/>
    <p:sldId id="466" r:id="rId38"/>
    <p:sldId id="467" r:id="rId39"/>
    <p:sldId id="475" r:id="rId40"/>
    <p:sldId id="474" r:id="rId41"/>
    <p:sldId id="468" r:id="rId42"/>
    <p:sldId id="469" r:id="rId43"/>
    <p:sldId id="470" r:id="rId44"/>
    <p:sldId id="471" r:id="rId45"/>
    <p:sldId id="472" r:id="rId46"/>
    <p:sldId id="476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5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A5A85-A22A-4441-91FE-45CE988D6B3A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3D25E-2DB3-4E4F-8E2C-9C7FFD2295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5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700213"/>
            <a:ext cx="3810000" cy="439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3810000" cy="439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152400" y="6400800"/>
            <a:ext cx="3505200" cy="3048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700213"/>
            <a:ext cx="3810000" cy="4395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700213"/>
            <a:ext cx="3810000" cy="43957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152400" y="6400800"/>
            <a:ext cx="3505200" cy="3048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5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6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52C11-ED12-4C99-BE0E-105B42E20186}" type="datetimeFigureOut">
              <a:rPr lang="zh-CN" altLang="en-US" smtClean="0"/>
              <a:pPr/>
              <a:t>2016-10-28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A9907-9DA1-489A-99F7-6818062551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9" r:id="rId12"/>
    <p:sldLayoutId id="2147483771" r:id="rId13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file:///F:\winpcap\WpdPack\docs\html\group__wpcap__def.html#a4" TargetMode="External"/><Relationship Id="rId7" Type="http://schemas.openxmlformats.org/officeDocument/2006/relationships/hyperlink" Target="file:///F:\winpcap\WpdPack\docs\html\structpcap__if.html#m4" TargetMode="External"/><Relationship Id="rId2" Type="http://schemas.openxmlformats.org/officeDocument/2006/relationships/hyperlink" Target="file:///F:\winpcap\WpdPack\docs\html\structpcap__if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F:\winpcap\WpdPack\docs\html\structpcap__addr.html" TargetMode="External"/><Relationship Id="rId5" Type="http://schemas.openxmlformats.org/officeDocument/2006/relationships/hyperlink" Target="file:///F:\winpcap\WpdPack\docs\html\structpcap__if.html#m2" TargetMode="External"/><Relationship Id="rId4" Type="http://schemas.openxmlformats.org/officeDocument/2006/relationships/hyperlink" Target="file:///F:\winpcap\WpdPack\docs\html\structpcap__if.html#m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29188" y="0"/>
            <a:ext cx="4143375" cy="6858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张建忠</a:t>
            </a: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徐敬东  编著</a:t>
            </a:r>
            <a:endParaRPr lang="en-US" altLang="zh-CN" sz="3200" b="1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清华大学出版社  出版</a:t>
            </a:r>
            <a:endParaRPr lang="en-US" altLang="zh-CN" sz="3200" b="1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ISBN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：</a:t>
            </a: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9787302436959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zh-CN" alt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2" y="188640"/>
            <a:ext cx="4620782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4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zh-CN" altLang="en-US" dirty="0" smtClean="0"/>
              <a:t>的点分十进制标记法</a:t>
            </a:r>
            <a:endParaRPr lang="zh-CN" altLang="en-US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7"/>
            <a:ext cx="8715436" cy="502445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将</a:t>
            </a:r>
            <a:r>
              <a:rPr lang="en-US" altLang="zh-CN" dirty="0"/>
              <a:t>4</a:t>
            </a:r>
            <a:r>
              <a:rPr lang="zh-CN" altLang="en-US" dirty="0"/>
              <a:t>个字节的二进制数值转换成</a:t>
            </a:r>
            <a:r>
              <a:rPr lang="en-US" altLang="zh-CN" dirty="0"/>
              <a:t>4</a:t>
            </a:r>
            <a:r>
              <a:rPr lang="zh-CN" altLang="en-US" dirty="0"/>
              <a:t>个十进制数值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每个十进制数值小于等于</a:t>
            </a:r>
            <a:r>
              <a:rPr lang="en-US" altLang="zh-CN" dirty="0"/>
              <a:t>255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4</a:t>
            </a:r>
            <a:r>
              <a:rPr lang="zh-CN" altLang="en-US" dirty="0"/>
              <a:t>个十进制数值间用“</a:t>
            </a:r>
            <a:r>
              <a:rPr lang="en-US" altLang="zh-CN" dirty="0"/>
              <a:t>.”</a:t>
            </a:r>
            <a:r>
              <a:rPr lang="zh-CN" altLang="en-US" dirty="0"/>
              <a:t>隔开</a:t>
            </a:r>
          </a:p>
        </p:txBody>
      </p:sp>
      <p:pic>
        <p:nvPicPr>
          <p:cNvPr id="1792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552" y="3571876"/>
            <a:ext cx="8627728" cy="27146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357158" y="3714752"/>
            <a:ext cx="2071702" cy="1000132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2428860" y="3714752"/>
            <a:ext cx="2143140" cy="1000132"/>
          </a:xfrm>
          <a:prstGeom prst="rect">
            <a:avLst/>
          </a:prstGeom>
          <a:solidFill>
            <a:srgbClr val="FF0000">
              <a:alpha val="20000"/>
            </a:srgbClr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4572000" y="3714752"/>
            <a:ext cx="2071702" cy="1000132"/>
          </a:xfrm>
          <a:prstGeom prst="rect">
            <a:avLst/>
          </a:prstGeom>
          <a:solidFill>
            <a:srgbClr val="339933">
              <a:alpha val="20000"/>
            </a:srgbClr>
          </a:solidFill>
          <a:ln w="9525" algn="ctr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08" name="Rectangle 8"/>
          <p:cNvSpPr>
            <a:spLocks noChangeArrowheads="1"/>
          </p:cNvSpPr>
          <p:nvPr/>
        </p:nvSpPr>
        <p:spPr bwMode="auto">
          <a:xfrm>
            <a:off x="6643702" y="3714752"/>
            <a:ext cx="2071702" cy="1000132"/>
          </a:xfrm>
          <a:prstGeom prst="rect">
            <a:avLst/>
          </a:prstGeom>
          <a:solidFill>
            <a:srgbClr val="FFFF00">
              <a:alpha val="20000"/>
            </a:srgbClr>
          </a:solidFill>
          <a:ln w="9525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09" name="Oval 9"/>
          <p:cNvSpPr>
            <a:spLocks noChangeArrowheads="1"/>
          </p:cNvSpPr>
          <p:nvPr/>
        </p:nvSpPr>
        <p:spPr bwMode="auto">
          <a:xfrm>
            <a:off x="3571868" y="5783282"/>
            <a:ext cx="288925" cy="360362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0" name="Oval 10"/>
          <p:cNvSpPr>
            <a:spLocks noChangeArrowheads="1"/>
          </p:cNvSpPr>
          <p:nvPr/>
        </p:nvSpPr>
        <p:spPr bwMode="auto">
          <a:xfrm>
            <a:off x="4140199" y="5783282"/>
            <a:ext cx="288925" cy="360362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1" name="Oval 11"/>
          <p:cNvSpPr>
            <a:spLocks noChangeArrowheads="1"/>
          </p:cNvSpPr>
          <p:nvPr/>
        </p:nvSpPr>
        <p:spPr bwMode="auto">
          <a:xfrm>
            <a:off x="4640265" y="5783282"/>
            <a:ext cx="288925" cy="360362"/>
          </a:xfrm>
          <a:prstGeom prst="ellipse">
            <a:avLst/>
          </a:prstGeom>
          <a:solidFill>
            <a:srgbClr val="339933">
              <a:alpha val="20000"/>
            </a:srgbClr>
          </a:solidFill>
          <a:ln w="9525" algn="ctr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2" name="Oval 12"/>
          <p:cNvSpPr>
            <a:spLocks noChangeArrowheads="1"/>
          </p:cNvSpPr>
          <p:nvPr/>
        </p:nvSpPr>
        <p:spPr bwMode="auto">
          <a:xfrm>
            <a:off x="5214942" y="5783282"/>
            <a:ext cx="288925" cy="360362"/>
          </a:xfrm>
          <a:prstGeom prst="ellipse">
            <a:avLst/>
          </a:prstGeom>
          <a:solidFill>
            <a:srgbClr val="FFFF00">
              <a:alpha val="20000"/>
            </a:srgbClr>
          </a:solidFill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zh-CN" altLang="en-US" sz="4000" dirty="0"/>
              <a:t>点分十进制标记法举例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357298"/>
            <a:ext cx="8572560" cy="476886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二进制</a:t>
            </a:r>
            <a:r>
              <a:rPr lang="en-US" altLang="zh-CN" dirty="0"/>
              <a:t>IP</a:t>
            </a:r>
            <a:r>
              <a:rPr lang="zh-CN" altLang="en-US" dirty="0" smtClean="0"/>
              <a:t>地址：</a:t>
            </a:r>
            <a:endParaRPr lang="zh-CN" altLang="en-US" dirty="0"/>
          </a:p>
          <a:p>
            <a:pPr>
              <a:lnSpc>
                <a:spcPct val="140000"/>
              </a:lnSpc>
              <a:buFontTx/>
              <a:buNone/>
            </a:pPr>
            <a:endParaRPr lang="zh-CN" altLang="en-US" dirty="0"/>
          </a:p>
          <a:p>
            <a:pPr>
              <a:lnSpc>
                <a:spcPct val="140000"/>
              </a:lnSpc>
            </a:pPr>
            <a:endParaRPr lang="zh-CN" altLang="en-US" dirty="0"/>
          </a:p>
          <a:p>
            <a:pPr>
              <a:lnSpc>
                <a:spcPct val="140000"/>
              </a:lnSpc>
            </a:pPr>
            <a:endParaRPr lang="zh-CN" altLang="en-US" dirty="0"/>
          </a:p>
          <a:p>
            <a:pPr>
              <a:lnSpc>
                <a:spcPct val="140000"/>
              </a:lnSpc>
            </a:pPr>
            <a:r>
              <a:rPr lang="zh-CN" altLang="en-US" dirty="0"/>
              <a:t>用点分十进制表示法</a:t>
            </a:r>
            <a:r>
              <a:rPr lang="zh-CN" altLang="en-US" dirty="0" smtClean="0"/>
              <a:t>表示：</a:t>
            </a:r>
            <a:endParaRPr lang="zh-CN" altLang="en-US" dirty="0"/>
          </a:p>
          <a:p>
            <a:pPr>
              <a:lnSpc>
                <a:spcPct val="140000"/>
              </a:lnSpc>
              <a:buFontTx/>
              <a:buNone/>
            </a:pPr>
            <a:r>
              <a:rPr lang="zh-CN" altLang="en-US" dirty="0"/>
              <a:t>		</a:t>
            </a:r>
            <a:r>
              <a:rPr lang="en-US" altLang="zh-CN" dirty="0"/>
              <a:t>202.93.120.44</a:t>
            </a: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1928794" y="2285992"/>
          <a:ext cx="5040312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2381486" imgH="840902" progId="Visio.Drawing.11">
                  <p:embed/>
                </p:oleObj>
              </mc:Choice>
              <mc:Fallback>
                <p:oleObj name="Visio" r:id="rId3" imgW="2381486" imgH="840902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2285992"/>
                        <a:ext cx="5040312" cy="177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54098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网络地址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714488"/>
            <a:ext cx="8429684" cy="44116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600" dirty="0" smtClean="0"/>
              <a:t>构成：一</a:t>
            </a:r>
            <a:r>
              <a:rPr lang="zh-CN" altLang="en-US" sz="3600" dirty="0"/>
              <a:t>个有效的网络号和一个全“</a:t>
            </a:r>
            <a:r>
              <a:rPr lang="en-US" altLang="zh-CN" sz="3600" dirty="0"/>
              <a:t>0”</a:t>
            </a:r>
            <a:r>
              <a:rPr lang="zh-CN" altLang="en-US" sz="3600" dirty="0"/>
              <a:t>的主机号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600" dirty="0" smtClean="0"/>
              <a:t>例：</a:t>
            </a:r>
            <a:r>
              <a:rPr lang="en-US" altLang="zh-CN" sz="3600" dirty="0" smtClean="0"/>
              <a:t>IP</a:t>
            </a:r>
            <a:r>
              <a:rPr lang="zh-CN" altLang="en-US" sz="3600" dirty="0"/>
              <a:t>地址为</a:t>
            </a:r>
            <a:r>
              <a:rPr lang="en-US" altLang="zh-CN" sz="3600" dirty="0"/>
              <a:t>202.93.120.44</a:t>
            </a:r>
            <a:r>
              <a:rPr lang="zh-CN" altLang="en-US" sz="3600" dirty="0"/>
              <a:t>的主机所处的网络为</a:t>
            </a:r>
            <a:r>
              <a:rPr lang="en-US" altLang="zh-CN" sz="3600" dirty="0"/>
              <a:t>202.93.120.0</a:t>
            </a:r>
            <a:r>
              <a:rPr lang="zh-CN" altLang="en-US" sz="3600" dirty="0"/>
              <a:t>，主机号为</a:t>
            </a:r>
            <a:r>
              <a:rPr lang="en-US" altLang="zh-CN" sz="3600" dirty="0"/>
              <a:t>44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zh-CN" altLang="en-US" dirty="0"/>
              <a:t>广播地址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2984"/>
            <a:ext cx="9144000" cy="550072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直接</a:t>
            </a:r>
            <a:r>
              <a:rPr lang="zh-CN" altLang="en-US" dirty="0" smtClean="0"/>
              <a:t>广播：主机</a:t>
            </a:r>
            <a:r>
              <a:rPr lang="zh-CN" altLang="en-US" dirty="0"/>
              <a:t>向其他网络的所有节点广播信息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构成：一个有效的网络号和一个全“</a:t>
            </a:r>
            <a:r>
              <a:rPr lang="en-US" altLang="zh-CN" dirty="0"/>
              <a:t>1”</a:t>
            </a:r>
            <a:r>
              <a:rPr lang="zh-CN" altLang="en-US" dirty="0"/>
              <a:t>的主机号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例</a:t>
            </a:r>
            <a:r>
              <a:rPr lang="zh-CN" altLang="en-US" dirty="0"/>
              <a:t>：</a:t>
            </a:r>
            <a:r>
              <a:rPr lang="en-US" altLang="zh-CN" dirty="0"/>
              <a:t>202.93.120.255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发送直接广播前需要</a:t>
            </a:r>
            <a:r>
              <a:rPr lang="zh-CN" altLang="en-US" dirty="0"/>
              <a:t>知道目的网络的网络号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dirty="0"/>
              <a:t>有限</a:t>
            </a:r>
            <a:r>
              <a:rPr lang="zh-CN" altLang="en-US" dirty="0" smtClean="0"/>
              <a:t>广播：</a:t>
            </a:r>
            <a:r>
              <a:rPr lang="zh-CN" altLang="en-US" sz="2800" dirty="0" smtClean="0"/>
              <a:t>将</a:t>
            </a:r>
            <a:r>
              <a:rPr lang="zh-CN" altLang="en-US" sz="2800" dirty="0"/>
              <a:t>广播限制在最小的范围内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标准的</a:t>
            </a:r>
            <a:r>
              <a:rPr lang="en-US" altLang="zh-CN" dirty="0"/>
              <a:t>IP</a:t>
            </a:r>
            <a:r>
              <a:rPr lang="zh-CN" altLang="en-US" dirty="0"/>
              <a:t>编址：广播将被限制在本网络之中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子网编址：广播被限制在本子网之中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构成：</a:t>
            </a:r>
            <a:r>
              <a:rPr lang="en-US" altLang="zh-CN" dirty="0"/>
              <a:t>255.255.255.255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发送有限广播前不需要知道网络号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回送地址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643050"/>
            <a:ext cx="8643998" cy="448311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zh-CN" altLang="en-US" dirty="0"/>
              <a:t>回送地址：</a:t>
            </a:r>
            <a:r>
              <a:rPr lang="en-US" altLang="zh-CN" dirty="0"/>
              <a:t>127.0.0.0</a:t>
            </a:r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zh-CN" altLang="en-US" dirty="0" smtClean="0"/>
              <a:t>作用：网络软件测试和本地</a:t>
            </a:r>
            <a:r>
              <a:rPr lang="zh-CN" altLang="en-US" dirty="0"/>
              <a:t>机器进程间通信</a:t>
            </a:r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002060"/>
                </a:solidFill>
                <a:latin typeface="+mj-lt"/>
                <a:ea typeface="黑体" pitchFamily="49" charset="-122"/>
              </a:rPr>
              <a:t>含有网络号</a:t>
            </a:r>
            <a:r>
              <a:rPr lang="en-US" altLang="zh-CN" dirty="0">
                <a:solidFill>
                  <a:srgbClr val="002060"/>
                </a:solidFill>
                <a:latin typeface="+mj-lt"/>
                <a:ea typeface="黑体" pitchFamily="49" charset="-122"/>
              </a:rPr>
              <a:t>127</a:t>
            </a:r>
            <a:r>
              <a:rPr lang="zh-CN" altLang="en-US" dirty="0">
                <a:solidFill>
                  <a:srgbClr val="002060"/>
                </a:solidFill>
                <a:latin typeface="+mj-lt"/>
                <a:ea typeface="黑体" pitchFamily="49" charset="-122"/>
              </a:rPr>
              <a:t>的数据报不可能出现在网络上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编址实例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843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1773238"/>
            <a:ext cx="7915275" cy="3800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IP</a:t>
            </a:r>
            <a:r>
              <a:rPr lang="zh-CN" altLang="en-US"/>
              <a:t>分配需注意的问题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134350" cy="43957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/>
              <a:t>小型网络使用</a:t>
            </a:r>
            <a:r>
              <a:rPr lang="en-US" altLang="zh-CN" sz="2800"/>
              <a:t>C</a:t>
            </a:r>
            <a:r>
              <a:rPr lang="zh-CN" altLang="en-US" sz="2800"/>
              <a:t>类地址，中型网络使用</a:t>
            </a:r>
            <a:r>
              <a:rPr lang="en-US" altLang="zh-CN" sz="2800"/>
              <a:t>B</a:t>
            </a:r>
            <a:r>
              <a:rPr lang="zh-CN" altLang="en-US" sz="2800"/>
              <a:t>类地址，大型网络使用</a:t>
            </a:r>
            <a:r>
              <a:rPr lang="en-US" altLang="zh-CN" sz="2800"/>
              <a:t>A</a:t>
            </a:r>
            <a:r>
              <a:rPr lang="zh-CN" altLang="en-US" sz="2800"/>
              <a:t>类地址</a:t>
            </a:r>
          </a:p>
          <a:p>
            <a:pPr>
              <a:lnSpc>
                <a:spcPct val="120000"/>
              </a:lnSpc>
            </a:pPr>
            <a:r>
              <a:rPr lang="zh-CN" altLang="en-US" sz="2800"/>
              <a:t>主机</a:t>
            </a:r>
          </a:p>
          <a:p>
            <a:pPr lvl="1">
              <a:lnSpc>
                <a:spcPct val="120000"/>
              </a:lnSpc>
            </a:pPr>
            <a:r>
              <a:rPr lang="zh-CN" altLang="en-US" sz="2400"/>
              <a:t>连接到同一网络中所有主机的</a:t>
            </a:r>
            <a:r>
              <a:rPr lang="en-US" altLang="zh-CN" sz="2400"/>
              <a:t>IP</a:t>
            </a:r>
            <a:r>
              <a:rPr lang="zh-CN" altLang="en-US" sz="2400"/>
              <a:t>地址共享同一</a:t>
            </a:r>
            <a:r>
              <a:rPr lang="en-US" altLang="zh-CN" sz="2400"/>
              <a:t>netid</a:t>
            </a:r>
          </a:p>
          <a:p>
            <a:pPr>
              <a:lnSpc>
                <a:spcPct val="120000"/>
              </a:lnSpc>
            </a:pPr>
            <a:r>
              <a:rPr lang="zh-CN" altLang="en-US" sz="2800"/>
              <a:t>路由器</a:t>
            </a:r>
          </a:p>
          <a:p>
            <a:pPr lvl="1">
              <a:lnSpc>
                <a:spcPct val="120000"/>
              </a:lnSpc>
            </a:pPr>
            <a:r>
              <a:rPr lang="zh-CN" altLang="en-US" sz="2400"/>
              <a:t>路由器可以连接多个物理网络</a:t>
            </a:r>
          </a:p>
          <a:p>
            <a:pPr lvl="1">
              <a:lnSpc>
                <a:spcPct val="120000"/>
              </a:lnSpc>
            </a:pPr>
            <a:r>
              <a:rPr lang="zh-CN" altLang="en-US" sz="2400"/>
              <a:t>每个连接都拥有自己的</a:t>
            </a:r>
            <a:r>
              <a:rPr lang="en-US" altLang="zh-CN" sz="2400"/>
              <a:t>IP</a:t>
            </a:r>
            <a:r>
              <a:rPr lang="zh-CN" altLang="en-US" sz="2400"/>
              <a:t>地址</a:t>
            </a:r>
          </a:p>
          <a:p>
            <a:pPr lvl="1">
              <a:lnSpc>
                <a:spcPct val="120000"/>
              </a:lnSpc>
            </a:pPr>
            <a:r>
              <a:rPr lang="zh-CN" altLang="en-US" sz="2400"/>
              <a:t>每个连接</a:t>
            </a:r>
            <a:r>
              <a:rPr lang="en-US" altLang="zh-CN" sz="2400"/>
              <a:t>IP</a:t>
            </a:r>
            <a:r>
              <a:rPr lang="zh-CN" altLang="en-US" sz="2400"/>
              <a:t>地址的</a:t>
            </a:r>
            <a:r>
              <a:rPr lang="en-US" altLang="zh-CN" sz="2400"/>
              <a:t>netid</a:t>
            </a:r>
            <a:r>
              <a:rPr lang="zh-CN" altLang="en-US" sz="2400"/>
              <a:t>应与这个网络的</a:t>
            </a:r>
            <a:r>
              <a:rPr lang="en-US" altLang="zh-CN" sz="2400"/>
              <a:t>netid</a:t>
            </a:r>
            <a:r>
              <a:rPr lang="zh-CN" altLang="en-US" sz="2400"/>
              <a:t>相同</a:t>
            </a:r>
          </a:p>
        </p:txBody>
      </p:sp>
      <p:pic>
        <p:nvPicPr>
          <p:cNvPr id="18535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844675"/>
            <a:ext cx="7993063" cy="4248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85351" name="Oval 7"/>
          <p:cNvSpPr>
            <a:spLocks noChangeArrowheads="1"/>
          </p:cNvSpPr>
          <p:nvPr/>
        </p:nvSpPr>
        <p:spPr bwMode="auto">
          <a:xfrm>
            <a:off x="827088" y="2205038"/>
            <a:ext cx="2016125" cy="720725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52" name="Oval 8"/>
          <p:cNvSpPr>
            <a:spLocks noChangeArrowheads="1"/>
          </p:cNvSpPr>
          <p:nvPr/>
        </p:nvSpPr>
        <p:spPr bwMode="auto">
          <a:xfrm>
            <a:off x="6300788" y="2205038"/>
            <a:ext cx="2016125" cy="720725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53" name="Oval 9"/>
          <p:cNvSpPr>
            <a:spLocks noChangeArrowheads="1"/>
          </p:cNvSpPr>
          <p:nvPr/>
        </p:nvSpPr>
        <p:spPr bwMode="auto">
          <a:xfrm>
            <a:off x="827088" y="4221163"/>
            <a:ext cx="2016125" cy="720725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54" name="Oval 10"/>
          <p:cNvSpPr>
            <a:spLocks noChangeArrowheads="1"/>
          </p:cNvSpPr>
          <p:nvPr/>
        </p:nvSpPr>
        <p:spPr bwMode="auto">
          <a:xfrm>
            <a:off x="5076825" y="4005263"/>
            <a:ext cx="3382963" cy="1223962"/>
          </a:xfrm>
          <a:prstGeom prst="ellipse">
            <a:avLst/>
          </a:prstGeom>
          <a:solidFill>
            <a:srgbClr val="FFFF00">
              <a:alpha val="2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56" name="Oval 12"/>
          <p:cNvSpPr>
            <a:spLocks noChangeArrowheads="1"/>
          </p:cNvSpPr>
          <p:nvPr/>
        </p:nvSpPr>
        <p:spPr bwMode="auto">
          <a:xfrm>
            <a:off x="827088" y="2997200"/>
            <a:ext cx="576262" cy="647700"/>
          </a:xfrm>
          <a:prstGeom prst="ellipse">
            <a:avLst/>
          </a:prstGeom>
          <a:solidFill>
            <a:srgbClr val="FFFF00">
              <a:alpha val="2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57" name="Oval 13"/>
          <p:cNvSpPr>
            <a:spLocks noChangeArrowheads="1"/>
          </p:cNvSpPr>
          <p:nvPr/>
        </p:nvSpPr>
        <p:spPr bwMode="auto">
          <a:xfrm>
            <a:off x="1979613" y="2997200"/>
            <a:ext cx="576262" cy="647700"/>
          </a:xfrm>
          <a:prstGeom prst="ellipse">
            <a:avLst/>
          </a:prstGeom>
          <a:solidFill>
            <a:srgbClr val="FFFF00">
              <a:alpha val="2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58" name="Oval 14"/>
          <p:cNvSpPr>
            <a:spLocks noChangeArrowheads="1"/>
          </p:cNvSpPr>
          <p:nvPr/>
        </p:nvSpPr>
        <p:spPr bwMode="auto">
          <a:xfrm>
            <a:off x="5292725" y="5300663"/>
            <a:ext cx="576263" cy="6477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60" name="Oval 16"/>
          <p:cNvSpPr>
            <a:spLocks noChangeArrowheads="1"/>
          </p:cNvSpPr>
          <p:nvPr/>
        </p:nvSpPr>
        <p:spPr bwMode="auto">
          <a:xfrm>
            <a:off x="6516688" y="5300663"/>
            <a:ext cx="576262" cy="6477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61" name="Oval 17"/>
          <p:cNvSpPr>
            <a:spLocks noChangeArrowheads="1"/>
          </p:cNvSpPr>
          <p:nvPr/>
        </p:nvSpPr>
        <p:spPr bwMode="auto">
          <a:xfrm>
            <a:off x="7667625" y="5300663"/>
            <a:ext cx="576263" cy="6477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62" name="Oval 18"/>
          <p:cNvSpPr>
            <a:spLocks noChangeArrowheads="1"/>
          </p:cNvSpPr>
          <p:nvPr/>
        </p:nvSpPr>
        <p:spPr bwMode="auto">
          <a:xfrm>
            <a:off x="827088" y="5300663"/>
            <a:ext cx="576262" cy="647700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63" name="Oval 19"/>
          <p:cNvSpPr>
            <a:spLocks noChangeArrowheads="1"/>
          </p:cNvSpPr>
          <p:nvPr/>
        </p:nvSpPr>
        <p:spPr bwMode="auto">
          <a:xfrm>
            <a:off x="2051050" y="5302250"/>
            <a:ext cx="576263" cy="647700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64" name="Oval 20"/>
          <p:cNvSpPr>
            <a:spLocks noChangeArrowheads="1"/>
          </p:cNvSpPr>
          <p:nvPr/>
        </p:nvSpPr>
        <p:spPr bwMode="auto">
          <a:xfrm>
            <a:off x="6516688" y="2997200"/>
            <a:ext cx="576262" cy="647700"/>
          </a:xfrm>
          <a:prstGeom prst="ellipse">
            <a:avLst/>
          </a:prstGeom>
          <a:solidFill>
            <a:srgbClr val="0000FF">
              <a:alpha val="2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65" name="Oval 21"/>
          <p:cNvSpPr>
            <a:spLocks noChangeArrowheads="1"/>
          </p:cNvSpPr>
          <p:nvPr/>
        </p:nvSpPr>
        <p:spPr bwMode="auto">
          <a:xfrm>
            <a:off x="7740650" y="2997200"/>
            <a:ext cx="576263" cy="647700"/>
          </a:xfrm>
          <a:prstGeom prst="ellipse">
            <a:avLst/>
          </a:prstGeom>
          <a:solidFill>
            <a:srgbClr val="0000FF">
              <a:alpha val="2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66" name="Oval 22"/>
          <p:cNvSpPr>
            <a:spLocks noChangeArrowheads="1"/>
          </p:cNvSpPr>
          <p:nvPr/>
        </p:nvSpPr>
        <p:spPr bwMode="auto">
          <a:xfrm>
            <a:off x="4067175" y="2060575"/>
            <a:ext cx="865188" cy="936625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67" name="Oval 23"/>
          <p:cNvSpPr>
            <a:spLocks noChangeArrowheads="1"/>
          </p:cNvSpPr>
          <p:nvPr/>
        </p:nvSpPr>
        <p:spPr bwMode="auto">
          <a:xfrm>
            <a:off x="3419475" y="4076700"/>
            <a:ext cx="865188" cy="936625"/>
          </a:xfrm>
          <a:prstGeom prst="ellipse">
            <a:avLst/>
          </a:prstGeom>
          <a:solidFill>
            <a:srgbClr val="FF0000">
              <a:alpha val="2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185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185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185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185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185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185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185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4" dur="500"/>
                                        <p:tgtEl>
                                          <p:spTgt spid="185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1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4" dur="500"/>
                                        <p:tgtEl>
                                          <p:spTgt spid="185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7" dur="500"/>
                                        <p:tgtEl>
                                          <p:spTgt spid="185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1" grpId="0" animBg="1"/>
      <p:bldP spid="185351" grpId="1" animBg="1"/>
      <p:bldP spid="185352" grpId="0" animBg="1"/>
      <p:bldP spid="185352" grpId="1" animBg="1"/>
      <p:bldP spid="185353" grpId="0" animBg="1"/>
      <p:bldP spid="185353" grpId="1" animBg="1"/>
      <p:bldP spid="185354" grpId="0" animBg="1"/>
      <p:bldP spid="185354" grpId="1" animBg="1"/>
      <p:bldP spid="185356" grpId="0" animBg="1"/>
      <p:bldP spid="185356" grpId="1" animBg="1"/>
      <p:bldP spid="185357" grpId="0" animBg="1"/>
      <p:bldP spid="185357" grpId="1" animBg="1"/>
      <p:bldP spid="185358" grpId="0" animBg="1"/>
      <p:bldP spid="185358" grpId="1" animBg="1"/>
      <p:bldP spid="185360" grpId="0" animBg="1"/>
      <p:bldP spid="185360" grpId="1" animBg="1"/>
      <p:bldP spid="185361" grpId="0" animBg="1"/>
      <p:bldP spid="185361" grpId="1" animBg="1"/>
      <p:bldP spid="185362" grpId="0" animBg="1"/>
      <p:bldP spid="185362" grpId="1" animBg="1"/>
      <p:bldP spid="185363" grpId="0" animBg="1"/>
      <p:bldP spid="185363" grpId="1" animBg="1"/>
      <p:bldP spid="185364" grpId="0" animBg="1"/>
      <p:bldP spid="185364" grpId="1" animBg="1"/>
      <p:bldP spid="185365" grpId="0" animBg="1"/>
      <p:bldP spid="185365" grpId="1" animBg="1"/>
      <p:bldP spid="185366" grpId="0" animBg="1"/>
      <p:bldP spid="185366" grpId="1" animBg="1"/>
      <p:bldP spid="185367" grpId="0" animBg="1"/>
      <p:bldP spid="18536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zh-CN" altLang="en-US" dirty="0"/>
              <a:t>子网编址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14422"/>
            <a:ext cx="8643998" cy="514353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1800"/>
              </a:spcBef>
            </a:pPr>
            <a:r>
              <a:rPr lang="en-US" altLang="zh-CN" dirty="0" smtClean="0"/>
              <a:t>IP</a:t>
            </a:r>
            <a:r>
              <a:rPr lang="zh-CN" altLang="en-US" dirty="0" smtClean="0"/>
              <a:t>地址可适应不同</a:t>
            </a:r>
            <a:r>
              <a:rPr lang="zh-CN" altLang="en-US" dirty="0"/>
              <a:t>的网络规模</a:t>
            </a:r>
          </a:p>
          <a:p>
            <a:pPr>
              <a:lnSpc>
                <a:spcPct val="140000"/>
              </a:lnSpc>
              <a:spcBef>
                <a:spcPts val="1800"/>
              </a:spcBef>
            </a:pPr>
            <a:r>
              <a:rPr lang="zh-CN" altLang="en-US" dirty="0"/>
              <a:t>个人电脑普及使小型网络（特别是小型局域网络）越来越多</a:t>
            </a:r>
          </a:p>
          <a:p>
            <a:pPr>
              <a:lnSpc>
                <a:spcPct val="140000"/>
              </a:lnSpc>
              <a:spcBef>
                <a:spcPts val="1800"/>
              </a:spcBef>
            </a:pPr>
            <a:r>
              <a:rPr lang="zh-CN" altLang="en-US" dirty="0"/>
              <a:t>浪费</a:t>
            </a:r>
            <a:r>
              <a:rPr lang="en-US" altLang="zh-CN" dirty="0"/>
              <a:t>IP</a:t>
            </a:r>
            <a:r>
              <a:rPr lang="zh-CN" altLang="en-US" dirty="0"/>
              <a:t>地址（即使采用</a:t>
            </a:r>
            <a:r>
              <a:rPr lang="en-US" altLang="zh-CN" dirty="0"/>
              <a:t>C</a:t>
            </a:r>
            <a:r>
              <a:rPr lang="zh-CN" altLang="en-US" dirty="0"/>
              <a:t>类地址）</a:t>
            </a:r>
          </a:p>
          <a:p>
            <a:pPr>
              <a:lnSpc>
                <a:spcPct val="140000"/>
              </a:lnSpc>
              <a:spcBef>
                <a:spcPts val="1800"/>
              </a:spcBef>
            </a:pPr>
            <a:r>
              <a:rPr lang="zh-CN" altLang="en-US" dirty="0"/>
              <a:t>子网编址：克服</a:t>
            </a:r>
            <a:r>
              <a:rPr lang="en-US" altLang="zh-CN" dirty="0"/>
              <a:t>IP</a:t>
            </a:r>
            <a:r>
              <a:rPr lang="zh-CN" altLang="en-US" dirty="0"/>
              <a:t>地址浪费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子网编址方法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857232"/>
            <a:ext cx="8715436" cy="552451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/>
              <a:t>IP</a:t>
            </a:r>
            <a:r>
              <a:rPr lang="zh-CN" altLang="en-US" sz="2800" dirty="0"/>
              <a:t>地址具有层次结构：网络号和主机号</a:t>
            </a:r>
          </a:p>
          <a:p>
            <a:pPr>
              <a:lnSpc>
                <a:spcPct val="130000"/>
              </a:lnSpc>
            </a:pPr>
            <a:r>
              <a:rPr lang="zh-CN" altLang="en-US" sz="2800" dirty="0"/>
              <a:t>子网编址方法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将</a:t>
            </a:r>
            <a:r>
              <a:rPr lang="en-US" altLang="zh-CN" sz="2400" dirty="0"/>
              <a:t>IP</a:t>
            </a:r>
            <a:r>
              <a:rPr lang="zh-CN" altLang="en-US" sz="2400" dirty="0"/>
              <a:t>地址的主机号部分进一步划分成子网部分和主机部分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 smtClean="0"/>
              <a:t>从主机</a:t>
            </a:r>
            <a:r>
              <a:rPr lang="zh-CN" altLang="en-US" sz="2400" dirty="0"/>
              <a:t>号部分“借”位并把它们指定为子网号部分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在“借”用时必须给主机号部分剩余</a:t>
            </a:r>
            <a:r>
              <a:rPr lang="en-US" altLang="zh-CN" sz="2400" dirty="0"/>
              <a:t>2</a:t>
            </a:r>
            <a:r>
              <a:rPr lang="zh-CN" altLang="en-US" sz="2400" dirty="0"/>
              <a:t>位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在“借”用时至少要借用</a:t>
            </a:r>
            <a:r>
              <a:rPr lang="en-US" altLang="zh-CN" sz="2400" dirty="0"/>
              <a:t>2</a:t>
            </a:r>
            <a:r>
              <a:rPr lang="zh-CN" altLang="en-US" sz="2400" dirty="0"/>
              <a:t>位</a:t>
            </a:r>
          </a:p>
        </p:txBody>
      </p:sp>
      <p:pic>
        <p:nvPicPr>
          <p:cNvPr id="1873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25" y="4311670"/>
            <a:ext cx="5473700" cy="1974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子网编址方法举例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884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553" y="1500174"/>
            <a:ext cx="8309851" cy="47863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8101042" cy="1470025"/>
          </a:xfrm>
        </p:spPr>
        <p:txBody>
          <a:bodyPr>
            <a:noAutofit/>
          </a:bodyPr>
          <a:lstStyle/>
          <a:p>
            <a:r>
              <a:rPr lang="zh-CN" altLang="en-US" sz="5400" dirty="0" smtClean="0"/>
              <a:t>第</a:t>
            </a:r>
            <a:r>
              <a:rPr lang="en-US" altLang="zh-CN" sz="5400" dirty="0" smtClean="0"/>
              <a:t>7</a:t>
            </a:r>
            <a:r>
              <a:rPr lang="zh-CN" altLang="en-US" sz="5400" dirty="0" smtClean="0"/>
              <a:t>章  </a:t>
            </a:r>
            <a:r>
              <a:rPr lang="en-US" altLang="zh-CN" sz="5400" dirty="0" smtClean="0"/>
              <a:t>IP</a:t>
            </a:r>
            <a:r>
              <a:rPr lang="zh-CN" altLang="zh-CN" sz="5400" dirty="0" smtClean="0"/>
              <a:t>地址与</a:t>
            </a:r>
            <a:r>
              <a:rPr lang="en-US" altLang="zh-CN" sz="5400" dirty="0" smtClean="0"/>
              <a:t>ARP</a:t>
            </a:r>
            <a:r>
              <a:rPr lang="zh-CN" altLang="zh-CN" sz="5400" dirty="0" smtClean="0"/>
              <a:t>协议</a:t>
            </a:r>
            <a:endParaRPr lang="zh-CN" altLang="en-US" sz="5400" dirty="0">
              <a:solidFill>
                <a:srgbClr val="00206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zh-CN" sz="2400" dirty="0" smtClean="0">
              <a:solidFill>
                <a:srgbClr val="002060"/>
              </a:solidFill>
            </a:endParaRPr>
          </a:p>
          <a:p>
            <a:endParaRPr lang="en-US" altLang="zh-CN" sz="2400" dirty="0" smtClean="0">
              <a:solidFill>
                <a:srgbClr val="002060"/>
              </a:solidFill>
            </a:endParaRPr>
          </a:p>
          <a:p>
            <a:r>
              <a:rPr lang="zh-CN" altLang="en-US" sz="2400" dirty="0" smtClean="0">
                <a:solidFill>
                  <a:srgbClr val="002060"/>
                </a:solidFill>
              </a:rPr>
              <a:t>张建忠  徐敬东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r>
              <a:rPr lang="zh-CN" altLang="en-US" sz="2400" dirty="0" smtClean="0">
                <a:solidFill>
                  <a:srgbClr val="002060"/>
                </a:solidFill>
              </a:rPr>
              <a:t>南开大学计算机科学与技术系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endParaRPr lang="zh-CN" alt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zh-CN" altLang="en-US" dirty="0"/>
              <a:t>子网地址和子网广播地址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357298"/>
            <a:ext cx="8715436" cy="495142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dirty="0"/>
              <a:t>子网</a:t>
            </a:r>
            <a:r>
              <a:rPr lang="zh-CN" altLang="en-US" dirty="0" smtClean="0"/>
              <a:t>地址：以</a:t>
            </a:r>
            <a:r>
              <a:rPr lang="zh-CN" altLang="en-US" dirty="0"/>
              <a:t>二进制全“</a:t>
            </a:r>
            <a:r>
              <a:rPr lang="en-US" altLang="zh-CN" dirty="0"/>
              <a:t>0”</a:t>
            </a:r>
            <a:r>
              <a:rPr lang="zh-CN" altLang="en-US" dirty="0"/>
              <a:t>结尾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dirty="0"/>
              <a:t>子网直接</a:t>
            </a:r>
            <a:r>
              <a:rPr lang="zh-CN" altLang="en-US" dirty="0" smtClean="0"/>
              <a:t>广播地址：以</a:t>
            </a:r>
            <a:r>
              <a:rPr lang="zh-CN" altLang="en-US" dirty="0"/>
              <a:t>二进制全“</a:t>
            </a:r>
            <a:r>
              <a:rPr lang="en-US" altLang="zh-CN" dirty="0"/>
              <a:t>1”</a:t>
            </a:r>
            <a:r>
              <a:rPr lang="zh-CN" altLang="en-US" dirty="0"/>
              <a:t>结尾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dirty="0"/>
              <a:t>有限</a:t>
            </a:r>
            <a:r>
              <a:rPr lang="zh-CN" altLang="en-US" dirty="0" smtClean="0"/>
              <a:t>广播地址： </a:t>
            </a:r>
            <a:r>
              <a:rPr lang="en-US" altLang="zh-CN" dirty="0"/>
              <a:t>32</a:t>
            </a:r>
            <a:r>
              <a:rPr lang="zh-CN" altLang="en-US" dirty="0"/>
              <a:t>比特全为“</a:t>
            </a:r>
            <a:r>
              <a:rPr lang="en-US" altLang="zh-CN" dirty="0"/>
              <a:t>1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（广播</a:t>
            </a:r>
            <a:r>
              <a:rPr lang="zh-CN" altLang="en-US" dirty="0"/>
              <a:t>被限制在本子网</a:t>
            </a:r>
            <a:r>
              <a:rPr lang="zh-CN" altLang="en-US" dirty="0" smtClean="0"/>
              <a:t>内）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altLang="zh-CN" dirty="0" smtClean="0"/>
              <a:t>RFC</a:t>
            </a:r>
            <a:r>
              <a:rPr lang="zh-CN" altLang="zh-CN" dirty="0" smtClean="0"/>
              <a:t>规定二进制全“</a:t>
            </a:r>
            <a:r>
              <a:rPr lang="en-US" altLang="zh-CN" dirty="0" smtClean="0"/>
              <a:t>0</a:t>
            </a:r>
            <a:r>
              <a:rPr lang="zh-CN" altLang="zh-CN" dirty="0" smtClean="0"/>
              <a:t>”或全“</a:t>
            </a:r>
            <a:r>
              <a:rPr lang="en-US" altLang="zh-CN" dirty="0" smtClean="0"/>
              <a:t>1</a:t>
            </a:r>
            <a:r>
              <a:rPr lang="zh-CN" altLang="zh-CN" dirty="0" smtClean="0"/>
              <a:t>”的子网号不应分配给实际的子网</a:t>
            </a:r>
            <a:r>
              <a:rPr lang="zh-CN" altLang="en-US" dirty="0" smtClean="0"/>
              <a:t>（但在实际应用中可以分配）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0050"/>
            <a:ext cx="8229600" cy="1143000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类网络的子网划分</a:t>
            </a:r>
          </a:p>
        </p:txBody>
      </p:sp>
      <p:pic>
        <p:nvPicPr>
          <p:cNvPr id="1904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2276475"/>
            <a:ext cx="8115300" cy="3219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zh-CN" altLang="en-US" dirty="0"/>
              <a:t>子网表示</a:t>
            </a:r>
            <a:r>
              <a:rPr lang="zh-CN" altLang="en-US" dirty="0" smtClean="0"/>
              <a:t>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子网掩码法</a:t>
            </a:r>
            <a:endParaRPr lang="zh-CN" altLang="en-US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715436" cy="5143536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 smtClean="0"/>
              <a:t>子网</a:t>
            </a:r>
            <a:r>
              <a:rPr lang="zh-CN" altLang="en-US" dirty="0"/>
              <a:t>掩码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32</a:t>
            </a:r>
            <a:r>
              <a:rPr lang="zh-CN" altLang="en-US" dirty="0"/>
              <a:t>位二进制数值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与</a:t>
            </a:r>
            <a:r>
              <a:rPr lang="en-US" altLang="zh-CN" dirty="0"/>
              <a:t>IP</a:t>
            </a:r>
            <a:r>
              <a:rPr lang="zh-CN" altLang="en-US" dirty="0"/>
              <a:t>地址的网络号和子网号相对应的位用“</a:t>
            </a:r>
            <a:r>
              <a:rPr lang="en-US" altLang="zh-CN" dirty="0"/>
              <a:t>1”</a:t>
            </a:r>
            <a:r>
              <a:rPr lang="zh-CN" altLang="en-US" dirty="0"/>
              <a:t>表示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与</a:t>
            </a:r>
            <a:r>
              <a:rPr lang="en-US" altLang="zh-CN" dirty="0"/>
              <a:t>IP</a:t>
            </a:r>
            <a:r>
              <a:rPr lang="zh-CN" altLang="en-US" dirty="0"/>
              <a:t>地址的主机号相对应的位用“</a:t>
            </a:r>
            <a:r>
              <a:rPr lang="en-US" altLang="zh-CN" dirty="0"/>
              <a:t>0”</a:t>
            </a:r>
            <a:r>
              <a:rPr lang="zh-CN" altLang="en-US" dirty="0"/>
              <a:t>表示</a:t>
            </a:r>
          </a:p>
          <a:p>
            <a:pPr>
              <a:lnSpc>
                <a:spcPct val="160000"/>
              </a:lnSpc>
            </a:pPr>
            <a:r>
              <a:rPr lang="zh-CN" altLang="en-US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结合</a:t>
            </a:r>
            <a:r>
              <a:rPr lang="en-US" altLang="zh-CN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地址和其子网掩码可以判断</a:t>
            </a:r>
            <a:r>
              <a:rPr lang="en-US" altLang="zh-CN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地址的网络号、子网号和主机</a:t>
            </a:r>
            <a:r>
              <a:rPr lang="zh-CN" altLang="en-US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号</a:t>
            </a:r>
            <a:endParaRPr lang="zh-CN" altLang="en-US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子网掩码表示</a:t>
            </a:r>
            <a:r>
              <a:rPr lang="zh-CN" altLang="en-US" dirty="0"/>
              <a:t>法举例（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借用</a:t>
            </a:r>
            <a:r>
              <a:rPr lang="en-US" altLang="zh-CN" dirty="0"/>
              <a:t>B</a:t>
            </a:r>
            <a:r>
              <a:rPr lang="zh-CN" altLang="en-US" dirty="0"/>
              <a:t>类</a:t>
            </a:r>
            <a:r>
              <a:rPr lang="en-US" altLang="zh-CN" dirty="0"/>
              <a:t>IP</a:t>
            </a:r>
            <a:r>
              <a:rPr lang="zh-CN" altLang="en-US" dirty="0"/>
              <a:t>地址的</a:t>
            </a:r>
            <a:r>
              <a:rPr lang="en-US" altLang="zh-CN" dirty="0"/>
              <a:t>8</a:t>
            </a:r>
            <a:r>
              <a:rPr lang="zh-CN" altLang="en-US" dirty="0"/>
              <a:t>位表示子网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子网掩码：</a:t>
            </a:r>
            <a:r>
              <a:rPr lang="en-US" altLang="zh-CN" dirty="0" smtClean="0"/>
              <a:t>255.255.255.0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子网</a:t>
            </a:r>
            <a:r>
              <a:rPr lang="zh-CN" altLang="en-US" dirty="0"/>
              <a:t>号：</a:t>
            </a:r>
            <a:r>
              <a:rPr lang="en-US" altLang="zh-CN" dirty="0"/>
              <a:t>25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643314"/>
            <a:ext cx="880589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子网掩码表示</a:t>
            </a:r>
            <a:r>
              <a:rPr lang="zh-CN" altLang="en-US" dirty="0"/>
              <a:t>法举例（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借用</a:t>
            </a:r>
            <a:r>
              <a:rPr lang="en-US" altLang="zh-CN" dirty="0"/>
              <a:t>B</a:t>
            </a:r>
            <a:r>
              <a:rPr lang="zh-CN" altLang="en-US" dirty="0"/>
              <a:t>类</a:t>
            </a:r>
            <a:r>
              <a:rPr lang="en-US" altLang="zh-CN" dirty="0"/>
              <a:t>IP</a:t>
            </a:r>
            <a:r>
              <a:rPr lang="zh-CN" altLang="en-US" dirty="0"/>
              <a:t>地址的</a:t>
            </a:r>
            <a:r>
              <a:rPr lang="en-US" altLang="zh-CN" dirty="0"/>
              <a:t>4</a:t>
            </a:r>
            <a:r>
              <a:rPr lang="zh-CN" altLang="en-US" dirty="0"/>
              <a:t>位表示子网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子网掩码：</a:t>
            </a:r>
            <a:r>
              <a:rPr lang="en-US" altLang="zh-CN" dirty="0" smtClean="0"/>
              <a:t>255.255.240.0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 smtClean="0"/>
              <a:t>子网</a:t>
            </a:r>
            <a:r>
              <a:rPr lang="zh-CN" altLang="en-US" dirty="0"/>
              <a:t>号：</a:t>
            </a:r>
            <a:r>
              <a:rPr lang="en-US" altLang="zh-CN" dirty="0"/>
              <a:t>1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550682"/>
            <a:ext cx="8643997" cy="195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子网表示法</a:t>
            </a:r>
            <a:r>
              <a:rPr lang="en-US" altLang="zh-CN" dirty="0" smtClean="0"/>
              <a:t>—</a:t>
            </a:r>
            <a:r>
              <a:rPr lang="zh-CN" altLang="zh-CN" dirty="0" smtClean="0"/>
              <a:t>斜杠标记表示法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通过“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</a:t>
            </a:r>
            <a:r>
              <a:rPr lang="en-US" altLang="zh-CN" dirty="0" smtClean="0"/>
              <a:t>/n</a:t>
            </a:r>
            <a:r>
              <a:rPr lang="zh-CN" altLang="zh-CN" dirty="0" smtClean="0"/>
              <a:t>”的方法表示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/n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</a:t>
            </a:r>
            <a:r>
              <a:rPr lang="zh-CN" altLang="en-US" dirty="0" smtClean="0"/>
              <a:t>前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位为网络号和子网号</a:t>
            </a:r>
            <a:endParaRPr lang="en-US" altLang="zh-CN" dirty="0" smtClean="0"/>
          </a:p>
          <a:p>
            <a:pPr>
              <a:spcBef>
                <a:spcPts val="2400"/>
              </a:spcBef>
            </a:pPr>
            <a:r>
              <a:rPr lang="zh-CN" altLang="en-US" dirty="0" smtClean="0"/>
              <a:t>例如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128.22.25.6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子网掩码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255.255.255.0 &gt;&gt; 128.22.25.6/24</a:t>
            </a:r>
          </a:p>
          <a:p>
            <a:pPr lvl="1"/>
            <a:r>
              <a:rPr lang="en-US" altLang="zh-CN" dirty="0" smtClean="0"/>
              <a:t>IP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128.22.25.6</a:t>
            </a:r>
            <a:r>
              <a:rPr lang="zh-CN" altLang="zh-CN" dirty="0" smtClean="0"/>
              <a:t>，子网掩码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255.255.240.0 &gt;&gt; 128.22.25.6/20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858312" cy="72547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无类别</a:t>
            </a:r>
            <a:r>
              <a:rPr lang="en-US" altLang="zh-CN" dirty="0" smtClean="0"/>
              <a:t>IP</a:t>
            </a:r>
            <a:r>
              <a:rPr lang="zh-CN" altLang="en-US" dirty="0" smtClean="0"/>
              <a:t>编址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子网编址的延伸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550072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zh-CN" altLang="en-US" dirty="0" smtClean="0"/>
              <a:t>无类别</a:t>
            </a:r>
            <a:r>
              <a:rPr lang="en-US" altLang="zh-CN" dirty="0" smtClean="0"/>
              <a:t>IP</a:t>
            </a:r>
            <a:r>
              <a:rPr lang="zh-CN" altLang="en-US" dirty="0" smtClean="0"/>
              <a:t>编址抛弃了分类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地址的概念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zh-CN" altLang="en-US" dirty="0" smtClean="0"/>
              <a:t>通过 “网络前缀”指定网络号部分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zh-CN" altLang="en-US" dirty="0" smtClean="0"/>
              <a:t>无类别</a:t>
            </a:r>
            <a:r>
              <a:rPr lang="en-US" altLang="zh-CN" dirty="0" smtClean="0"/>
              <a:t>IP</a:t>
            </a:r>
            <a:r>
              <a:rPr lang="zh-CN" altLang="en-US" dirty="0" smtClean="0"/>
              <a:t>编址可使用掩码或斜杠标记法表示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zh-CN" altLang="en-US" dirty="0" smtClean="0"/>
              <a:t>无类别</a:t>
            </a:r>
            <a:r>
              <a:rPr lang="en-US" altLang="zh-CN" dirty="0" smtClean="0"/>
              <a:t>IP</a:t>
            </a:r>
            <a:r>
              <a:rPr lang="zh-CN" altLang="en-US" dirty="0" smtClean="0"/>
              <a:t>编址方式是一种通用的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编址方式：分类</a:t>
            </a:r>
            <a:r>
              <a:rPr lang="en-US" altLang="zh-CN" dirty="0" smtClean="0"/>
              <a:t>IP</a:t>
            </a:r>
            <a:r>
              <a:rPr lang="zh-CN" altLang="en-US" dirty="0" smtClean="0"/>
              <a:t>编址、子网编址都可通过其表示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zh-CN" altLang="en-US" dirty="0" smtClean="0"/>
              <a:t>优点：可按照网络的规模分配和申请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地址、能在一定程度上减少路由表表项，提高路由转发速度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54032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例：将</a:t>
            </a:r>
            <a:r>
              <a:rPr lang="en-US" altLang="zh-CN" sz="3200" dirty="0" smtClean="0"/>
              <a:t>IP</a:t>
            </a:r>
            <a:r>
              <a:rPr lang="zh-CN" altLang="en-US" sz="3200" dirty="0" smtClean="0"/>
              <a:t>地址块</a:t>
            </a:r>
            <a:r>
              <a:rPr lang="en-US" altLang="zh-CN" sz="3200" dirty="0" smtClean="0"/>
              <a:t>202.113.48.0/20</a:t>
            </a:r>
            <a:r>
              <a:rPr lang="zh-CN" altLang="en-US" sz="3200" dirty="0" smtClean="0"/>
              <a:t>平均分给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个部门</a:t>
            </a:r>
            <a:endParaRPr lang="zh-CN" altLang="en-US" sz="3200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61" y="1071546"/>
            <a:ext cx="8995533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2843" y="4286256"/>
          <a:ext cx="8858315" cy="2286014"/>
        </p:xfrm>
        <a:graphic>
          <a:graphicData uri="http://schemas.openxmlformats.org/drawingml/2006/table">
            <a:tbl>
              <a:tblPr/>
              <a:tblGrid>
                <a:gridCol w="1771247"/>
                <a:gridCol w="1771247"/>
                <a:gridCol w="1771247"/>
                <a:gridCol w="1772287"/>
                <a:gridCol w="1772287"/>
              </a:tblGrid>
              <a:tr h="310476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部门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部门</a:t>
                      </a: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部门</a:t>
                      </a:r>
                      <a:r>
                        <a:rPr lang="en-US" sz="1400" b="1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部门</a:t>
                      </a: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部门</a:t>
                      </a: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65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网络前缀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202.113.48.0/22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202.113.52.0/22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202.113.56.0/22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202.113.60.0/22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1365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掩码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255.255.252.0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255.255.252.0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255.255.252.0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255.255.252.0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365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可分配</a:t>
                      </a: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IP</a:t>
                      </a:r>
                      <a:r>
                        <a:rPr lang="zh-CN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地址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.48.1~.51.254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.52.1~.55.254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.56.1~.59.254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.60.1~.63.254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728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可分配的</a:t>
                      </a: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IP</a:t>
                      </a:r>
                      <a:r>
                        <a:rPr lang="zh-CN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地址数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1022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1022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1022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1022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365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网络地址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202.113.48.0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202.113.52.0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202.113.56.0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202.113.60.0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365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广播地址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202.113.51.255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202.113.55.255</a:t>
                      </a:r>
                      <a:endParaRPr lang="zh-CN" sz="18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202.113.59.255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202.113.63.255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地址解析协议</a:t>
            </a:r>
            <a:endParaRPr lang="zh-CN" altLang="en-US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071546"/>
            <a:ext cx="8715436" cy="542928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2800" dirty="0"/>
              <a:t>IP</a:t>
            </a:r>
            <a:r>
              <a:rPr lang="zh-CN" altLang="en-US" sz="2800" dirty="0"/>
              <a:t>地址屏蔽物理网络地址的差异，为上层用户提供“统一”的地址形式</a:t>
            </a:r>
          </a:p>
          <a:p>
            <a:pPr>
              <a:lnSpc>
                <a:spcPct val="140000"/>
              </a:lnSpc>
              <a:spcBef>
                <a:spcPts val="1800"/>
              </a:spcBef>
            </a:pPr>
            <a:r>
              <a:rPr lang="en-US" altLang="zh-CN" sz="2800" dirty="0"/>
              <a:t>IP</a:t>
            </a:r>
            <a:r>
              <a:rPr lang="zh-CN" altLang="en-US" sz="2800" dirty="0"/>
              <a:t>地址屏蔽物理网络地址差异通过在物理网络上覆盖一层</a:t>
            </a:r>
            <a:r>
              <a:rPr lang="en-US" altLang="zh-CN" sz="2800" dirty="0"/>
              <a:t>IP</a:t>
            </a:r>
            <a:r>
              <a:rPr lang="zh-CN" altLang="en-US" sz="2800" dirty="0"/>
              <a:t>软件实现</a:t>
            </a:r>
          </a:p>
          <a:p>
            <a:pPr>
              <a:lnSpc>
                <a:spcPct val="140000"/>
              </a:lnSpc>
              <a:spcBef>
                <a:spcPts val="1800"/>
              </a:spcBef>
            </a:pPr>
            <a:r>
              <a:rPr lang="zh-CN" altLang="en-US" sz="2800" dirty="0"/>
              <a:t>互联网不对物理地址做任何修改</a:t>
            </a:r>
          </a:p>
          <a:p>
            <a:pPr lvl="1">
              <a:lnSpc>
                <a:spcPct val="140000"/>
              </a:lnSpc>
            </a:pPr>
            <a:r>
              <a:rPr lang="zh-CN" altLang="en-US" sz="2400" dirty="0"/>
              <a:t>高层软件利用</a:t>
            </a:r>
            <a:r>
              <a:rPr lang="en-US" altLang="zh-CN" sz="2400" dirty="0"/>
              <a:t>IP</a:t>
            </a:r>
            <a:r>
              <a:rPr lang="zh-CN" altLang="en-US" sz="2400" dirty="0"/>
              <a:t>地址指定源地址和目的地址</a:t>
            </a:r>
          </a:p>
          <a:p>
            <a:pPr lvl="1">
              <a:lnSpc>
                <a:spcPct val="140000"/>
              </a:lnSpc>
            </a:pPr>
            <a:r>
              <a:rPr lang="zh-CN" altLang="en-US" sz="2400" dirty="0"/>
              <a:t>低层物理网络利用物理地址指定源地址和目的地址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IP</a:t>
            </a:r>
            <a:r>
              <a:rPr lang="zh-CN" altLang="en-US" sz="4000"/>
              <a:t>地址映射到物理地址的实现方法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357298"/>
            <a:ext cx="8572560" cy="4929222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物理网络可以根据自身的特点选择适合的实现</a:t>
            </a:r>
            <a:r>
              <a:rPr lang="zh-CN" altLang="en-US" dirty="0" smtClean="0"/>
              <a:t>方法：静态</a:t>
            </a:r>
            <a:r>
              <a:rPr lang="zh-CN" altLang="en-US" dirty="0"/>
              <a:t>表格、直接映射、动态映射等</a:t>
            </a:r>
          </a:p>
          <a:p>
            <a:pPr>
              <a:lnSpc>
                <a:spcPct val="160000"/>
              </a:lnSpc>
              <a:spcBef>
                <a:spcPts val="3000"/>
              </a:spcBef>
            </a:pPr>
            <a:r>
              <a:rPr lang="zh-CN" altLang="en-US" dirty="0"/>
              <a:t>以太网采用的</a:t>
            </a:r>
            <a:r>
              <a:rPr lang="zh-CN" altLang="en-US" dirty="0" smtClean="0"/>
              <a:t>方法：地址</a:t>
            </a:r>
            <a:r>
              <a:rPr lang="zh-CN" altLang="en-US" dirty="0"/>
              <a:t>解析协议</a:t>
            </a:r>
            <a:r>
              <a:rPr lang="en-US" altLang="zh-CN" dirty="0"/>
              <a:t>ARP</a:t>
            </a:r>
          </a:p>
          <a:p>
            <a:pPr lvl="1">
              <a:lnSpc>
                <a:spcPct val="160000"/>
              </a:lnSpc>
            </a:pPr>
            <a:r>
              <a:rPr lang="en-US" altLang="zh-CN" dirty="0"/>
              <a:t>ARP</a:t>
            </a:r>
            <a:r>
              <a:rPr lang="zh-CN" altLang="en-US" dirty="0"/>
              <a:t>充分利用以太网的广播能力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zh-CN" altLang="en-US" dirty="0" smtClean="0"/>
              <a:t>为什么需要</a:t>
            </a:r>
            <a:r>
              <a:rPr lang="en-US" altLang="zh-CN" dirty="0" smtClean="0"/>
              <a:t>IP</a:t>
            </a:r>
            <a:r>
              <a:rPr lang="zh-CN" altLang="en-US" dirty="0"/>
              <a:t>地址？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142984"/>
            <a:ext cx="8572560" cy="53578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3600" dirty="0"/>
              <a:t>屏蔽各种物理网络的地址差异</a:t>
            </a: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sz="3200" dirty="0"/>
              <a:t>每种物理网络都有各自的技术特点，其物理地址也各不相同</a:t>
            </a: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sz="3200" dirty="0"/>
              <a:t>统一物理地址的表示方法不现实</a:t>
            </a: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zh-CN" altLang="en-US" sz="3200" dirty="0"/>
              <a:t>互联网对各种物理网络地址的“统一”通过</a:t>
            </a:r>
            <a:r>
              <a:rPr lang="en-US" altLang="zh-CN" sz="3200" dirty="0"/>
              <a:t>IP</a:t>
            </a:r>
            <a:r>
              <a:rPr lang="zh-CN" altLang="en-US" sz="3200" dirty="0"/>
              <a:t>地址在</a:t>
            </a:r>
            <a:r>
              <a:rPr lang="en-US" altLang="zh-CN" sz="3200" dirty="0"/>
              <a:t>IP</a:t>
            </a:r>
            <a:r>
              <a:rPr lang="zh-CN" altLang="en-US" sz="3200" dirty="0"/>
              <a:t>层完成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ARP</a:t>
            </a:r>
            <a:r>
              <a:rPr lang="zh-CN" altLang="en-US"/>
              <a:t>协议的基本思想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501579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ARP</a:t>
            </a:r>
            <a:r>
              <a:rPr lang="zh-CN" altLang="en-US" dirty="0"/>
              <a:t>协议的改进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785794"/>
            <a:ext cx="8715436" cy="585791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/>
              <a:t>高速缓存技术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主机使用</a:t>
            </a:r>
            <a:r>
              <a:rPr lang="en-US" altLang="zh-CN" sz="2400" dirty="0"/>
              <a:t>cache</a:t>
            </a:r>
            <a:r>
              <a:rPr lang="zh-CN" altLang="en-US" sz="2400" dirty="0"/>
              <a:t>保存已知的</a:t>
            </a:r>
            <a:r>
              <a:rPr lang="en-US" altLang="zh-CN" sz="2400" dirty="0"/>
              <a:t>ARP</a:t>
            </a:r>
            <a:r>
              <a:rPr lang="zh-CN" altLang="en-US" sz="2400" dirty="0"/>
              <a:t>表项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主机获得其他</a:t>
            </a:r>
            <a:r>
              <a:rPr lang="en-US" altLang="zh-CN" sz="2400" dirty="0"/>
              <a:t>IP</a:t>
            </a:r>
            <a:r>
              <a:rPr lang="zh-CN" altLang="en-US" sz="2400" dirty="0"/>
              <a:t>地址与物理地址映射关系</a:t>
            </a:r>
            <a:r>
              <a:rPr lang="zh-CN" altLang="en-US" sz="2400" dirty="0" smtClean="0"/>
              <a:t>后存入</a:t>
            </a:r>
            <a:r>
              <a:rPr lang="zh-CN" altLang="en-US" sz="2400" dirty="0"/>
              <a:t>该</a:t>
            </a:r>
            <a:r>
              <a:rPr lang="en-US" altLang="zh-CN" sz="2400" dirty="0"/>
              <a:t>cache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发送时先检索</a:t>
            </a:r>
            <a:r>
              <a:rPr lang="en-US" altLang="zh-CN" sz="2400" dirty="0"/>
              <a:t>cache</a:t>
            </a:r>
            <a:r>
              <a:rPr lang="zh-CN" altLang="en-US" sz="2400" dirty="0"/>
              <a:t>，若找不到再利用</a:t>
            </a:r>
            <a:r>
              <a:rPr lang="en-US" altLang="zh-CN" sz="2400" dirty="0"/>
              <a:t>ARP</a:t>
            </a:r>
            <a:r>
              <a:rPr lang="zh-CN" altLang="en-US" sz="2400" dirty="0"/>
              <a:t>解析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利用计时器保证</a:t>
            </a:r>
            <a:r>
              <a:rPr lang="en-US" altLang="zh-CN" sz="2400" dirty="0"/>
              <a:t>cache</a:t>
            </a:r>
            <a:r>
              <a:rPr lang="zh-CN" altLang="en-US" sz="2400" dirty="0"/>
              <a:t>中</a:t>
            </a:r>
            <a:r>
              <a:rPr lang="en-US" altLang="zh-CN" sz="2400" dirty="0"/>
              <a:t>ARP</a:t>
            </a:r>
            <a:r>
              <a:rPr lang="zh-CN" altLang="en-US" sz="2400" dirty="0"/>
              <a:t>表项的“新鲜性”</a:t>
            </a:r>
          </a:p>
          <a:p>
            <a:pPr>
              <a:lnSpc>
                <a:spcPct val="130000"/>
              </a:lnSpc>
            </a:pPr>
            <a:r>
              <a:rPr lang="zh-CN" altLang="en-US" sz="2800" dirty="0"/>
              <a:t>其他改进技术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收到</a:t>
            </a:r>
            <a:r>
              <a:rPr lang="en-US" altLang="zh-CN" sz="2400" dirty="0"/>
              <a:t>ARP</a:t>
            </a:r>
            <a:r>
              <a:rPr lang="zh-CN" altLang="en-US" sz="2400" dirty="0"/>
              <a:t>请求后</a:t>
            </a:r>
            <a:r>
              <a:rPr lang="en-US" altLang="zh-CN" sz="2400" dirty="0"/>
              <a:t>,</a:t>
            </a:r>
            <a:r>
              <a:rPr lang="zh-CN" altLang="en-US" sz="2400" dirty="0"/>
              <a:t>目的主机将源主机的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地址与物理地址的映射关系存入自己</a:t>
            </a:r>
            <a:r>
              <a:rPr lang="en-US" altLang="zh-CN" sz="2400" dirty="0"/>
              <a:t>cache</a:t>
            </a:r>
            <a:r>
              <a:rPr lang="zh-CN" altLang="en-US" sz="2400" dirty="0"/>
              <a:t>中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 smtClean="0"/>
              <a:t>广播</a:t>
            </a:r>
            <a:r>
              <a:rPr lang="zh-CN" altLang="en-US" sz="2400" dirty="0"/>
              <a:t>发送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ARP</a:t>
            </a:r>
            <a:r>
              <a:rPr lang="zh-CN" altLang="en-US" sz="2400" dirty="0" smtClean="0"/>
              <a:t>请求，</a:t>
            </a:r>
            <a:r>
              <a:rPr lang="zh-CN" altLang="en-US" sz="2400" dirty="0"/>
              <a:t>所有主机都会</a:t>
            </a:r>
            <a:r>
              <a:rPr lang="zh-CN" altLang="en-US" sz="2400" dirty="0" smtClean="0"/>
              <a:t>收到。这些主机可</a:t>
            </a:r>
            <a:r>
              <a:rPr lang="zh-CN" altLang="en-US" sz="2400" dirty="0"/>
              <a:t>将</a:t>
            </a:r>
            <a:r>
              <a:rPr lang="zh-CN" altLang="en-US" sz="2400" dirty="0" smtClean="0"/>
              <a:t>该映射</a:t>
            </a:r>
            <a:r>
              <a:rPr lang="zh-CN" altLang="en-US" sz="2400" dirty="0"/>
              <a:t>关系存入各自的</a:t>
            </a:r>
            <a:r>
              <a:rPr lang="en-US" altLang="zh-CN" sz="2400" dirty="0"/>
              <a:t>cache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主机启动时</a:t>
            </a:r>
            <a:r>
              <a:rPr lang="zh-CN" altLang="en-US" sz="2400" dirty="0" smtClean="0"/>
              <a:t>可主动</a:t>
            </a:r>
            <a:r>
              <a:rPr lang="zh-CN" altLang="en-US" sz="2400" dirty="0"/>
              <a:t>广播</a:t>
            </a:r>
            <a:r>
              <a:rPr lang="zh-CN" altLang="en-US" sz="2400" dirty="0" smtClean="0"/>
              <a:t>自己</a:t>
            </a:r>
            <a:r>
              <a:rPr lang="en-US" altLang="zh-CN" sz="2400" dirty="0" smtClean="0"/>
              <a:t>IP</a:t>
            </a:r>
            <a:r>
              <a:rPr lang="zh-CN" altLang="en-US" sz="2400" dirty="0"/>
              <a:t>地址与物理地址的映射关系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完整的</a:t>
            </a:r>
            <a:r>
              <a:rPr lang="en-US" altLang="zh-CN"/>
              <a:t>ARP</a:t>
            </a:r>
            <a:r>
              <a:rPr lang="zh-CN" altLang="en-US"/>
              <a:t>工作过程</a:t>
            </a:r>
          </a:p>
        </p:txBody>
      </p:sp>
      <p:pic>
        <p:nvPicPr>
          <p:cNvPr id="2007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173" y="1560534"/>
            <a:ext cx="8248231" cy="4868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428604"/>
            <a:ext cx="7772400" cy="857257"/>
          </a:xfrm>
        </p:spPr>
        <p:txBody>
          <a:bodyPr>
            <a:normAutofit/>
          </a:bodyPr>
          <a:lstStyle/>
          <a:p>
            <a:r>
              <a:rPr lang="zh-CN" altLang="en-US" dirty="0"/>
              <a:t>以太网中</a:t>
            </a:r>
            <a:r>
              <a:rPr lang="en-US" altLang="zh-CN" dirty="0"/>
              <a:t>ARP</a:t>
            </a:r>
            <a:r>
              <a:rPr lang="zh-CN" altLang="en-US" dirty="0"/>
              <a:t>的报文格式</a:t>
            </a:r>
          </a:p>
        </p:txBody>
      </p:sp>
      <p:pic>
        <p:nvPicPr>
          <p:cNvPr id="19866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35951" y="1500174"/>
            <a:ext cx="6965073" cy="486571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4290"/>
            <a:ext cx="7772400" cy="587375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ARP</a:t>
            </a:r>
            <a:r>
              <a:rPr lang="zh-CN" altLang="en-US" sz="4000" dirty="0"/>
              <a:t>报文中各字段的意义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857232"/>
            <a:ext cx="8572560" cy="578647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dirty="0"/>
              <a:t>硬件类型：以太网接口类型为</a:t>
            </a:r>
            <a:r>
              <a:rPr lang="en-US" altLang="zh-CN" sz="2400" dirty="0"/>
              <a:t>1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dirty="0"/>
              <a:t>协议类型：</a:t>
            </a:r>
            <a:r>
              <a:rPr lang="en-US" altLang="zh-CN" sz="2400" dirty="0"/>
              <a:t>IP</a:t>
            </a:r>
            <a:r>
              <a:rPr lang="zh-CN" altLang="en-US" sz="2400" dirty="0"/>
              <a:t>协议类型为</a:t>
            </a:r>
            <a:r>
              <a:rPr lang="en-US" altLang="zh-CN" sz="2400" dirty="0"/>
              <a:t>0800</a:t>
            </a:r>
            <a:r>
              <a:rPr lang="en-US" altLang="zh-CN" sz="2400" baseline="-25000" dirty="0"/>
              <a:t>16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dirty="0"/>
              <a:t>操作：</a:t>
            </a:r>
            <a:r>
              <a:rPr lang="en-US" altLang="zh-CN" sz="2400" dirty="0"/>
              <a:t>ARP</a:t>
            </a:r>
            <a:r>
              <a:rPr lang="zh-CN" altLang="en-US" sz="2400" dirty="0"/>
              <a:t>请求为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ARP</a:t>
            </a:r>
            <a:r>
              <a:rPr lang="zh-CN" altLang="en-US" sz="2400" dirty="0"/>
              <a:t>应答为</a:t>
            </a:r>
            <a:r>
              <a:rPr lang="en-US" altLang="zh-CN" sz="2400" dirty="0"/>
              <a:t>2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dirty="0"/>
              <a:t>硬件地址长度：</a:t>
            </a:r>
            <a:r>
              <a:rPr lang="en-US" altLang="zh-CN" sz="2400" dirty="0"/>
              <a:t>MAC</a:t>
            </a:r>
            <a:r>
              <a:rPr lang="zh-CN" altLang="en-US" sz="2400" dirty="0"/>
              <a:t>地址长度为</a:t>
            </a:r>
            <a:r>
              <a:rPr lang="en-US" altLang="zh-CN" sz="2400" dirty="0"/>
              <a:t>6B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dirty="0"/>
              <a:t>协议地址长度：</a:t>
            </a:r>
            <a:r>
              <a:rPr lang="en-US" altLang="zh-CN" sz="2400" dirty="0"/>
              <a:t>IP</a:t>
            </a:r>
            <a:r>
              <a:rPr lang="zh-CN" altLang="en-US" sz="2400" dirty="0"/>
              <a:t>地址长度为</a:t>
            </a:r>
            <a:r>
              <a:rPr lang="en-US" altLang="zh-CN" sz="2400" dirty="0"/>
              <a:t>4B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dirty="0"/>
              <a:t>源</a:t>
            </a:r>
            <a:r>
              <a:rPr lang="en-US" altLang="zh-CN" sz="2400" dirty="0"/>
              <a:t>MAC</a:t>
            </a:r>
            <a:r>
              <a:rPr lang="zh-CN" altLang="en-US" sz="2400" dirty="0"/>
              <a:t>地址：发送方的</a:t>
            </a:r>
            <a:r>
              <a:rPr lang="en-US" altLang="zh-CN" sz="2400" dirty="0"/>
              <a:t>MAC</a:t>
            </a:r>
            <a:r>
              <a:rPr lang="zh-CN" altLang="en-US" sz="2400" dirty="0"/>
              <a:t>地址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dirty="0"/>
              <a:t>源</a:t>
            </a:r>
            <a:r>
              <a:rPr lang="en-US" altLang="zh-CN" sz="2400" dirty="0"/>
              <a:t>IP</a:t>
            </a:r>
            <a:r>
              <a:rPr lang="zh-CN" altLang="en-US" sz="2400" dirty="0"/>
              <a:t>地址：发送方的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dirty="0"/>
              <a:t>目的</a:t>
            </a:r>
            <a:r>
              <a:rPr lang="en-US" altLang="zh-CN" sz="2400" dirty="0"/>
              <a:t>MAC</a:t>
            </a:r>
            <a:r>
              <a:rPr lang="zh-CN" altLang="en-US" sz="2400" dirty="0"/>
              <a:t>地址：</a:t>
            </a:r>
            <a:r>
              <a:rPr lang="en-US" altLang="zh-CN" sz="2400" dirty="0"/>
              <a:t>ARP</a:t>
            </a:r>
            <a:r>
              <a:rPr lang="zh-CN" altLang="en-US" sz="2400" dirty="0"/>
              <a:t>请求中该字段没有意义；</a:t>
            </a:r>
            <a:r>
              <a:rPr lang="en-US" altLang="zh-CN" sz="2400" dirty="0"/>
              <a:t>ARP</a:t>
            </a:r>
            <a:r>
              <a:rPr lang="zh-CN" altLang="en-US" sz="2400" dirty="0"/>
              <a:t>响应中为接收方的</a:t>
            </a:r>
            <a:r>
              <a:rPr lang="en-US" altLang="zh-CN" sz="2400" dirty="0"/>
              <a:t>MAC</a:t>
            </a:r>
            <a:r>
              <a:rPr lang="zh-CN" altLang="en-US" sz="2400" dirty="0"/>
              <a:t>地址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dirty="0"/>
              <a:t>目的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地址：</a:t>
            </a:r>
            <a:r>
              <a:rPr lang="en-US" altLang="zh-CN" sz="2400" dirty="0"/>
              <a:t>ARP</a:t>
            </a:r>
            <a:r>
              <a:rPr lang="zh-CN" altLang="en-US" sz="2400" dirty="0"/>
              <a:t>请求中为请求解析的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地址；</a:t>
            </a:r>
            <a:r>
              <a:rPr lang="en-US" altLang="zh-CN" sz="2400" dirty="0"/>
              <a:t>ARP</a:t>
            </a:r>
            <a:r>
              <a:rPr lang="zh-CN" altLang="en-US" sz="2400" dirty="0"/>
              <a:t>响应中为接收方的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8271"/>
            <a:ext cx="7772400" cy="731837"/>
          </a:xfrm>
        </p:spPr>
        <p:txBody>
          <a:bodyPr/>
          <a:lstStyle/>
          <a:p>
            <a:r>
              <a:rPr lang="en-US" altLang="zh-CN" sz="4000" dirty="0"/>
              <a:t>ARP</a:t>
            </a:r>
            <a:r>
              <a:rPr lang="zh-CN" altLang="en-US" sz="4000" dirty="0"/>
              <a:t>命令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857232"/>
            <a:ext cx="8715436" cy="57150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功能</a:t>
            </a:r>
            <a:r>
              <a:rPr lang="zh-CN" altLang="en-US" sz="2800" dirty="0" smtClean="0"/>
              <a:t>：查看</a:t>
            </a:r>
            <a:r>
              <a:rPr lang="zh-CN" altLang="en-US" sz="2800" dirty="0"/>
              <a:t>、添加和删除高速缓存区中的</a:t>
            </a:r>
            <a:r>
              <a:rPr lang="en-US" altLang="zh-CN" sz="2800" dirty="0"/>
              <a:t>ARP</a:t>
            </a:r>
            <a:r>
              <a:rPr lang="zh-CN" altLang="en-US" sz="2800" dirty="0"/>
              <a:t>表项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高速缓冲区中的</a:t>
            </a:r>
            <a:r>
              <a:rPr lang="en-US" altLang="zh-CN" sz="2800" dirty="0"/>
              <a:t>ARP</a:t>
            </a:r>
            <a:r>
              <a:rPr lang="zh-CN" altLang="en-US" sz="2800" dirty="0"/>
              <a:t>表项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动态表项：随时间推移自动添加和删除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静态表项：一直保留，直到人为删除或重新启动计算机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800" dirty="0"/>
              <a:t>Windows</a:t>
            </a:r>
            <a:r>
              <a:rPr lang="zh-CN" altLang="en-US" sz="2800" dirty="0"/>
              <a:t>中</a:t>
            </a:r>
            <a:r>
              <a:rPr lang="en-US" altLang="zh-CN" sz="2800" dirty="0"/>
              <a:t>ARP</a:t>
            </a:r>
            <a:r>
              <a:rPr lang="zh-CN" altLang="en-US" sz="2800" dirty="0"/>
              <a:t>表项的潜在生命周期：</a:t>
            </a:r>
            <a:r>
              <a:rPr lang="en-US" altLang="zh-CN" sz="2800" dirty="0"/>
              <a:t>10</a:t>
            </a:r>
            <a:r>
              <a:rPr lang="zh-CN" altLang="en-US" sz="2800" dirty="0"/>
              <a:t>分钟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新表项加入时定时器开始计时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表项添加后两分钟内没有被再次使用：删除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表项被再次使用：增加</a:t>
            </a:r>
            <a:r>
              <a:rPr lang="en-US" altLang="zh-CN" sz="2400" dirty="0"/>
              <a:t>2</a:t>
            </a:r>
            <a:r>
              <a:rPr lang="zh-CN" altLang="en-US" sz="2400" dirty="0"/>
              <a:t>分钟的生命周期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表项始终在使用：最长生命周期为</a:t>
            </a:r>
            <a:r>
              <a:rPr lang="en-US" altLang="zh-CN" sz="2400" dirty="0"/>
              <a:t>10</a:t>
            </a:r>
            <a:r>
              <a:rPr lang="zh-CN" altLang="en-US" sz="2400" dirty="0"/>
              <a:t>分钟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显示高速</a:t>
            </a:r>
            <a:r>
              <a:rPr lang="en-US" altLang="zh-CN"/>
              <a:t>cache</a:t>
            </a:r>
            <a:r>
              <a:rPr lang="zh-CN" altLang="en-US"/>
              <a:t>中的</a:t>
            </a:r>
            <a:r>
              <a:rPr lang="en-US" altLang="zh-CN"/>
              <a:t>ARP</a:t>
            </a:r>
            <a:r>
              <a:rPr lang="zh-CN" altLang="en-US"/>
              <a:t>表</a:t>
            </a:r>
          </a:p>
        </p:txBody>
      </p:sp>
      <p:pic>
        <p:nvPicPr>
          <p:cNvPr id="20275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77972" y="1500174"/>
            <a:ext cx="6337300" cy="4557712"/>
          </a:xfrm>
          <a:noFill/>
          <a:ln/>
        </p:spPr>
      </p:pic>
      <p:pic>
        <p:nvPicPr>
          <p:cNvPr id="20275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57290" y="1500174"/>
            <a:ext cx="6408737" cy="46196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zh-CN" altLang="en-US" dirty="0"/>
              <a:t>添加和删除</a:t>
            </a:r>
            <a:r>
              <a:rPr lang="en-US" altLang="zh-CN" dirty="0"/>
              <a:t>ARP</a:t>
            </a:r>
            <a:r>
              <a:rPr lang="zh-CN" altLang="en-US" dirty="0"/>
              <a:t>表项 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85860"/>
            <a:ext cx="7772400" cy="514353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添加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命令：</a:t>
            </a:r>
            <a:r>
              <a:rPr lang="en-US" altLang="zh-CN" dirty="0" err="1"/>
              <a:t>arp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/>
              </a:rPr>
              <a:t>–</a:t>
            </a:r>
            <a:r>
              <a:rPr lang="en-US" altLang="zh-CN" dirty="0"/>
              <a:t>s </a:t>
            </a:r>
            <a:r>
              <a:rPr lang="en-US" altLang="zh-CN" dirty="0" err="1"/>
              <a:t>inet_addr</a:t>
            </a:r>
            <a:r>
              <a:rPr lang="en-US" altLang="zh-CN" dirty="0"/>
              <a:t> </a:t>
            </a:r>
            <a:r>
              <a:rPr lang="en-US" altLang="zh-CN" dirty="0" err="1"/>
              <a:t>eth_addr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人为增加</a:t>
            </a:r>
            <a:r>
              <a:rPr lang="en-US" altLang="zh-CN" dirty="0"/>
              <a:t>ARP</a:t>
            </a:r>
            <a:r>
              <a:rPr lang="zh-CN" altLang="en-US" dirty="0"/>
              <a:t>表项一定要确保</a:t>
            </a:r>
            <a:r>
              <a:rPr lang="en-US" altLang="zh-CN" dirty="0"/>
              <a:t>IP</a:t>
            </a:r>
            <a:r>
              <a:rPr lang="zh-CN" altLang="en-US" dirty="0"/>
              <a:t>地址与</a:t>
            </a:r>
            <a:r>
              <a:rPr lang="en-US" altLang="zh-CN" dirty="0"/>
              <a:t>MAC</a:t>
            </a:r>
            <a:r>
              <a:rPr lang="zh-CN" altLang="en-US" dirty="0"/>
              <a:t>地址的对应关系是正确的</a:t>
            </a: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/>
              <a:t>删除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命令：</a:t>
            </a:r>
            <a:r>
              <a:rPr lang="en-US" altLang="zh-CN" dirty="0" err="1"/>
              <a:t>arp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/>
              </a:rPr>
              <a:t>–</a:t>
            </a:r>
            <a:r>
              <a:rPr lang="en-US" altLang="zh-CN" dirty="0"/>
              <a:t>d </a:t>
            </a:r>
            <a:r>
              <a:rPr lang="en-US" altLang="zh-CN" dirty="0" err="1"/>
              <a:t>inet_addr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err="1"/>
              <a:t>Inet_addr</a:t>
            </a:r>
            <a:r>
              <a:rPr lang="zh-CN" altLang="en-US" dirty="0"/>
              <a:t>为</a:t>
            </a:r>
            <a:r>
              <a:rPr lang="zh-CN" altLang="en-US" dirty="0">
                <a:latin typeface="Times New Roman"/>
              </a:rPr>
              <a:t>“</a:t>
            </a:r>
            <a:r>
              <a:rPr lang="zh-CN" altLang="en-US" dirty="0"/>
              <a:t>*</a:t>
            </a:r>
            <a:r>
              <a:rPr lang="zh-CN" altLang="en-US" dirty="0">
                <a:latin typeface="Times New Roman"/>
              </a:rPr>
              <a:t>”</a:t>
            </a:r>
            <a:r>
              <a:rPr lang="zh-CN" altLang="en-US" dirty="0"/>
              <a:t>时删除所有表项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利用</a:t>
            </a:r>
            <a:r>
              <a:rPr lang="en-US" altLang="zh-CN" sz="3600" dirty="0" err="1"/>
              <a:t>WinPcap</a:t>
            </a:r>
            <a:r>
              <a:rPr lang="zh-CN" altLang="en-US" sz="3600" dirty="0"/>
              <a:t>获取</a:t>
            </a:r>
            <a:r>
              <a:rPr lang="en-US" altLang="zh-CN" sz="3600" dirty="0"/>
              <a:t>IP-MAC</a:t>
            </a:r>
            <a:r>
              <a:rPr lang="zh-CN" altLang="en-US" sz="3600" dirty="0"/>
              <a:t>的对应关系 </a:t>
            </a:r>
          </a:p>
        </p:txBody>
      </p:sp>
      <p:pic>
        <p:nvPicPr>
          <p:cNvPr id="2068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57224" y="1500174"/>
            <a:ext cx="7477839" cy="500066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获取本机网络接口的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graphicFrame>
        <p:nvGraphicFramePr>
          <p:cNvPr id="4" name="Group 27"/>
          <p:cNvGraphicFramePr>
            <a:graphicFrameLocks noGrp="1"/>
          </p:cNvGraphicFramePr>
          <p:nvPr/>
        </p:nvGraphicFramePr>
        <p:xfrm>
          <a:off x="571472" y="1000108"/>
          <a:ext cx="8072494" cy="1737360"/>
        </p:xfrm>
        <a:graphic>
          <a:graphicData uri="http://schemas.openxmlformats.org/drawingml/2006/table">
            <a:tbl>
              <a:tblPr/>
              <a:tblGrid>
                <a:gridCol w="8072494"/>
              </a:tblGrid>
              <a:tr h="1714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pcap_findalldevs_ex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(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宋体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	char *source,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struct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pcap_rmtauth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auth,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pcap_if_t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 **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alldevs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,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		char *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errbuf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</a:rPr>
                        <a:t>);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34" y="2928934"/>
          <a:ext cx="8143932" cy="3714776"/>
        </p:xfrm>
        <a:graphic>
          <a:graphicData uri="http://schemas.openxmlformats.org/drawingml/2006/table">
            <a:tbl>
              <a:tblPr/>
              <a:tblGrid>
                <a:gridCol w="8143932"/>
              </a:tblGrid>
              <a:tr h="37147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latin typeface="Courier New"/>
                          <a:ea typeface="新宋体"/>
                          <a:cs typeface="Times New Roman"/>
                        </a:rPr>
                        <a:t>Typedef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 </a:t>
                      </a:r>
                      <a:r>
                        <a:rPr lang="en-US" sz="1800" b="1" kern="0" dirty="0" err="1">
                          <a:latin typeface="Courier New"/>
                          <a:ea typeface="新宋体"/>
                          <a:cs typeface="Times New Roman"/>
                        </a:rPr>
                        <a:t>struct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 </a:t>
                      </a:r>
                      <a:r>
                        <a:rPr lang="en-US" sz="1800" b="1" u="none" strike="noStrike" kern="0" dirty="0" err="1">
                          <a:solidFill>
                            <a:srgbClr val="0000FF"/>
                          </a:solidFill>
                          <a:latin typeface="Courier New"/>
                          <a:ea typeface="新宋体"/>
                          <a:cs typeface="Times New Roman"/>
                          <a:hlinkClick r:id="rId2"/>
                        </a:rPr>
                        <a:t>pcap_if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 </a:t>
                      </a:r>
                      <a:r>
                        <a:rPr lang="en-US" sz="1800" b="1" u="none" strike="noStrike" kern="0" dirty="0" err="1">
                          <a:solidFill>
                            <a:srgbClr val="0000FF"/>
                          </a:solidFill>
                          <a:latin typeface="Courier New"/>
                          <a:ea typeface="新宋体"/>
                          <a:cs typeface="Times New Roman"/>
                          <a:hlinkClick r:id="rId3"/>
                        </a:rPr>
                        <a:t>pcap_if_t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;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latin typeface="Courier New"/>
                          <a:ea typeface="新宋体"/>
                          <a:cs typeface="Times New Roman"/>
                        </a:rPr>
                        <a:t>struct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 </a:t>
                      </a:r>
                      <a:r>
                        <a:rPr lang="en-US" sz="1800" b="1" u="none" strike="noStrike" kern="0" dirty="0" err="1">
                          <a:solidFill>
                            <a:srgbClr val="0000FF"/>
                          </a:solidFill>
                          <a:latin typeface="Courier New"/>
                          <a:ea typeface="新宋体"/>
                          <a:cs typeface="Times New Roman"/>
                          <a:hlinkClick r:id="rId2"/>
                        </a:rPr>
                        <a:t>pcap_if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 {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		</a:t>
                      </a:r>
                      <a:r>
                        <a:rPr lang="en-US" sz="1800" b="1" kern="0" dirty="0" err="1">
                          <a:latin typeface="Courier New"/>
                          <a:ea typeface="新宋体"/>
                          <a:cs typeface="Times New Roman"/>
                        </a:rPr>
                        <a:t>struct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 </a:t>
                      </a:r>
                      <a:r>
                        <a:rPr lang="en-US" sz="1800" b="1" u="none" strike="noStrike" kern="0" dirty="0" err="1">
                          <a:solidFill>
                            <a:srgbClr val="0000FF"/>
                          </a:solidFill>
                          <a:latin typeface="Courier New"/>
                          <a:ea typeface="新宋体"/>
                          <a:cs typeface="Times New Roman"/>
                          <a:hlinkClick r:id="rId2"/>
                        </a:rPr>
                        <a:t>pcap_if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 *next; 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		char *</a:t>
                      </a:r>
                      <a:r>
                        <a:rPr lang="en-US" sz="1800" b="1" u="none" strike="noStrike" kern="0" dirty="0">
                          <a:solidFill>
                            <a:srgbClr val="0000FF"/>
                          </a:solidFill>
                          <a:latin typeface="Courier New"/>
                          <a:ea typeface="新宋体"/>
                          <a:cs typeface="Times New Roman"/>
                          <a:hlinkClick r:id="rId4"/>
                        </a:rPr>
                        <a:t>name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;     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		char *</a:t>
                      </a:r>
                      <a:r>
                        <a:rPr lang="en-US" sz="1800" b="1" u="none" strike="noStrike" kern="0" dirty="0">
                          <a:solidFill>
                            <a:srgbClr val="0000FF"/>
                          </a:solidFill>
                          <a:latin typeface="Courier New"/>
                          <a:ea typeface="新宋体"/>
                          <a:cs typeface="Times New Roman"/>
                          <a:hlinkClick r:id="rId5"/>
                        </a:rPr>
                        <a:t>description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;  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		</a:t>
                      </a:r>
                      <a:r>
                        <a:rPr lang="en-US" sz="1800" b="1" kern="0" dirty="0" err="1">
                          <a:latin typeface="Courier New"/>
                          <a:ea typeface="新宋体"/>
                          <a:cs typeface="Times New Roman"/>
                        </a:rPr>
                        <a:t>struct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 </a:t>
                      </a:r>
                      <a:r>
                        <a:rPr lang="en-US" sz="1800" b="1" u="none" strike="noStrike" kern="0" dirty="0" err="1">
                          <a:solidFill>
                            <a:srgbClr val="0000FF"/>
                          </a:solidFill>
                          <a:latin typeface="Courier New"/>
                          <a:ea typeface="新宋体"/>
                          <a:cs typeface="Times New Roman"/>
                          <a:hlinkClick r:id="rId6"/>
                        </a:rPr>
                        <a:t>pcap_addr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 *addresses; 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		</a:t>
                      </a:r>
                      <a:r>
                        <a:rPr lang="en-US" sz="1800" b="1" kern="0" dirty="0" err="1">
                          <a:latin typeface="Courier New"/>
                          <a:ea typeface="新宋体"/>
                          <a:cs typeface="Times New Roman"/>
                        </a:rPr>
                        <a:t>u_int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 </a:t>
                      </a:r>
                      <a:r>
                        <a:rPr lang="en-US" sz="1800" b="1" u="none" strike="noStrike" kern="0" dirty="0">
                          <a:solidFill>
                            <a:srgbClr val="0000FF"/>
                          </a:solidFill>
                          <a:latin typeface="Courier New"/>
                          <a:ea typeface="新宋体"/>
                          <a:cs typeface="Times New Roman"/>
                          <a:hlinkClick r:id="rId7"/>
                        </a:rPr>
                        <a:t>flags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;        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};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latin typeface="Courier New"/>
                          <a:ea typeface="新宋体"/>
                          <a:cs typeface="Times New Roman"/>
                        </a:rPr>
                        <a:t>struct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 </a:t>
                      </a:r>
                      <a:r>
                        <a:rPr lang="en-US" sz="1800" b="1" u="none" strike="noStrike" kern="0" dirty="0" err="1">
                          <a:solidFill>
                            <a:srgbClr val="0000FF"/>
                          </a:solidFill>
                          <a:latin typeface="Courier New"/>
                          <a:ea typeface="新宋体"/>
                          <a:cs typeface="Times New Roman"/>
                          <a:hlinkClick r:id="rId6"/>
                        </a:rPr>
                        <a:t>pcap_addr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 {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		</a:t>
                      </a:r>
                      <a:r>
                        <a:rPr lang="en-US" sz="1800" b="1" kern="0" dirty="0" err="1">
                          <a:latin typeface="Courier New"/>
                          <a:ea typeface="新宋体"/>
                          <a:cs typeface="Times New Roman"/>
                        </a:rPr>
                        <a:t>struct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 </a:t>
                      </a:r>
                      <a:r>
                        <a:rPr lang="en-US" sz="1800" b="1" u="none" strike="noStrike" kern="0" dirty="0" err="1">
                          <a:solidFill>
                            <a:srgbClr val="0000FF"/>
                          </a:solidFill>
                          <a:latin typeface="Courier New"/>
                          <a:ea typeface="新宋体"/>
                          <a:cs typeface="Times New Roman"/>
                          <a:hlinkClick r:id="rId6"/>
                        </a:rPr>
                        <a:t>pcap_addr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 *next; 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		</a:t>
                      </a:r>
                      <a:r>
                        <a:rPr lang="en-US" sz="1800" b="1" kern="0" dirty="0" err="1">
                          <a:latin typeface="Courier New"/>
                          <a:ea typeface="新宋体"/>
                          <a:cs typeface="Times New Roman"/>
                        </a:rPr>
                        <a:t>struct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 </a:t>
                      </a:r>
                      <a:r>
                        <a:rPr lang="en-US" sz="1800" b="1" kern="0" dirty="0" err="1">
                          <a:latin typeface="Courier New"/>
                          <a:ea typeface="新宋体"/>
                          <a:cs typeface="Times New Roman"/>
                        </a:rPr>
                        <a:t>sockaddr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 *</a:t>
                      </a:r>
                      <a:r>
                        <a:rPr lang="en-US" sz="1800" b="1" kern="0" dirty="0" err="1">
                          <a:latin typeface="Courier New"/>
                          <a:ea typeface="新宋体"/>
                          <a:cs typeface="Times New Roman"/>
                        </a:rPr>
                        <a:t>addr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;      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		</a:t>
                      </a:r>
                      <a:r>
                        <a:rPr lang="en-US" sz="1800" b="1" kern="0" dirty="0" err="1">
                          <a:latin typeface="Courier New"/>
                          <a:ea typeface="新宋体"/>
                          <a:cs typeface="Times New Roman"/>
                        </a:rPr>
                        <a:t>struct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 </a:t>
                      </a:r>
                      <a:r>
                        <a:rPr lang="en-US" sz="1800" b="1" kern="0" dirty="0" err="1">
                          <a:latin typeface="Courier New"/>
                          <a:ea typeface="新宋体"/>
                          <a:cs typeface="Times New Roman"/>
                        </a:rPr>
                        <a:t>sockaddr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 *</a:t>
                      </a:r>
                      <a:r>
                        <a:rPr lang="en-US" sz="1800" b="1" kern="0" dirty="0" err="1">
                          <a:latin typeface="Courier New"/>
                          <a:ea typeface="新宋体"/>
                          <a:cs typeface="Times New Roman"/>
                        </a:rPr>
                        <a:t>netmask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;   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		</a:t>
                      </a:r>
                      <a:r>
                        <a:rPr lang="en-US" sz="1800" b="1" kern="0" dirty="0" err="1">
                          <a:latin typeface="Courier New"/>
                          <a:ea typeface="新宋体"/>
                          <a:cs typeface="Times New Roman"/>
                        </a:rPr>
                        <a:t>struct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 </a:t>
                      </a:r>
                      <a:r>
                        <a:rPr lang="en-US" sz="1800" b="1" kern="0" dirty="0" err="1">
                          <a:latin typeface="Courier New"/>
                          <a:ea typeface="新宋体"/>
                          <a:cs typeface="Times New Roman"/>
                        </a:rPr>
                        <a:t>sockaddr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 *</a:t>
                      </a:r>
                      <a:r>
                        <a:rPr lang="en-US" sz="1800" b="1" kern="0" dirty="0" err="1">
                          <a:latin typeface="Courier New"/>
                          <a:ea typeface="新宋体"/>
                          <a:cs typeface="Times New Roman"/>
                        </a:rPr>
                        <a:t>broadaddr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; 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		</a:t>
                      </a:r>
                      <a:r>
                        <a:rPr lang="en-US" sz="1800" b="1" kern="0" dirty="0" err="1">
                          <a:latin typeface="Courier New"/>
                          <a:ea typeface="新宋体"/>
                          <a:cs typeface="Times New Roman"/>
                        </a:rPr>
                        <a:t>struct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 </a:t>
                      </a:r>
                      <a:r>
                        <a:rPr lang="en-US" sz="1800" b="1" kern="0" dirty="0" err="1">
                          <a:latin typeface="Courier New"/>
                          <a:ea typeface="新宋体"/>
                          <a:cs typeface="Times New Roman"/>
                        </a:rPr>
                        <a:t>sockaddr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 *</a:t>
                      </a:r>
                      <a:r>
                        <a:rPr lang="en-US" sz="1800" b="1" kern="0" dirty="0" err="1">
                          <a:latin typeface="Courier New"/>
                          <a:ea typeface="新宋体"/>
                          <a:cs typeface="Times New Roman"/>
                        </a:rPr>
                        <a:t>dstaddr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;   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};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地址的作用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857232"/>
            <a:ext cx="8786874" cy="526893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800" dirty="0"/>
              <a:t>指定计算机到互联网的一个连接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800" dirty="0"/>
              <a:t>与互联网有多个物理连接</a:t>
            </a:r>
            <a:r>
              <a:rPr lang="zh-CN" altLang="en-US" sz="2800" dirty="0" smtClean="0"/>
              <a:t>的主机有</a:t>
            </a:r>
            <a:r>
              <a:rPr lang="zh-CN" altLang="en-US" sz="2800" dirty="0"/>
              <a:t>多个</a:t>
            </a:r>
            <a:r>
              <a:rPr lang="en-US" altLang="zh-CN" sz="2800" dirty="0"/>
              <a:t>IP</a:t>
            </a:r>
            <a:r>
              <a:rPr lang="zh-CN" altLang="en-US" sz="2800" dirty="0" smtClean="0"/>
              <a:t>地址</a:t>
            </a:r>
            <a:endParaRPr lang="zh-CN" altLang="en-US" sz="2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800" dirty="0"/>
              <a:t>多个</a:t>
            </a:r>
            <a:r>
              <a:rPr lang="en-US" altLang="zh-CN" sz="2800" dirty="0"/>
              <a:t>IP</a:t>
            </a:r>
            <a:r>
              <a:rPr lang="zh-CN" altLang="en-US" sz="2800" dirty="0"/>
              <a:t>地址</a:t>
            </a:r>
            <a:r>
              <a:rPr lang="zh-CN" altLang="en-US" sz="2800" dirty="0" smtClean="0"/>
              <a:t>可绑定</a:t>
            </a:r>
            <a:r>
              <a:rPr lang="zh-CN" altLang="en-US" sz="2800" dirty="0"/>
              <a:t>到一条物理连接上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4634" y="2500306"/>
            <a:ext cx="572057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例：获取本机网络接口的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282" y="1014434"/>
          <a:ext cx="8643998" cy="548640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4064000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latin typeface="Courier New"/>
                          <a:ea typeface="新宋体"/>
                          <a:cs typeface="Times New Roman"/>
                        </a:rPr>
                        <a:t>pcap_if_t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		*</a:t>
                      </a:r>
                      <a:r>
                        <a:rPr lang="en-US" sz="1800" b="1" kern="0" dirty="0" err="1">
                          <a:latin typeface="Courier New"/>
                          <a:ea typeface="新宋体"/>
                          <a:cs typeface="Times New Roman"/>
                        </a:rPr>
                        <a:t>alldevs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; 	</a:t>
                      </a:r>
                      <a:r>
                        <a:rPr lang="en-US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//</a:t>
                      </a:r>
                      <a:r>
                        <a:rPr lang="zh-CN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Courier New"/>
                        </a:rPr>
                        <a:t>指向设备链表首部的指针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latin typeface="Courier New"/>
                          <a:ea typeface="新宋体"/>
                          <a:cs typeface="Times New Roman"/>
                        </a:rPr>
                        <a:t>pcap_if_t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		*d; 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latin typeface="Courier New"/>
                          <a:ea typeface="新宋体"/>
                          <a:cs typeface="Times New Roman"/>
                        </a:rPr>
                        <a:t>pcap_addr_t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	</a:t>
                      </a:r>
                      <a:r>
                        <a:rPr lang="en-US" altLang="zh-CN" sz="1800" b="1" kern="0" dirty="0" smtClean="0">
                          <a:latin typeface="Courier New"/>
                          <a:ea typeface="新宋体"/>
                          <a:cs typeface="Times New Roman"/>
                        </a:rPr>
                        <a:t>	</a:t>
                      </a:r>
                      <a:r>
                        <a:rPr lang="en-US" sz="1800" b="1" kern="0" dirty="0" smtClean="0">
                          <a:latin typeface="Courier New"/>
                          <a:ea typeface="新宋体"/>
                          <a:cs typeface="Times New Roman"/>
                        </a:rPr>
                        <a:t>*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a; 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FF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char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			</a:t>
                      </a:r>
                      <a:r>
                        <a:rPr lang="en-US" sz="1800" b="1" kern="0" dirty="0" err="1">
                          <a:latin typeface="Courier New"/>
                          <a:ea typeface="新宋体"/>
                          <a:cs typeface="Times New Roman"/>
                        </a:rPr>
                        <a:t>errbuf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[PCAP_ERRBUF_SIZE];	</a:t>
                      </a:r>
                      <a:r>
                        <a:rPr lang="en-US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//</a:t>
                      </a:r>
                      <a:r>
                        <a:rPr lang="zh-CN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Courier New"/>
                        </a:rPr>
                        <a:t>错误信息缓冲区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0" dirty="0" smtClean="0">
                        <a:solidFill>
                          <a:srgbClr val="0000FF"/>
                        </a:solidFill>
                        <a:latin typeface="Courier New"/>
                        <a:ea typeface="新宋体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0" dirty="0" smtClean="0">
                          <a:solidFill>
                            <a:srgbClr val="0000FF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if</a:t>
                      </a:r>
                      <a:r>
                        <a:rPr lang="en-US" sz="1800" b="1" kern="0" dirty="0" smtClean="0">
                          <a:latin typeface="Courier New"/>
                          <a:ea typeface="新宋体"/>
                          <a:cs typeface="Times New Roman"/>
                        </a:rPr>
                        <a:t> 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(</a:t>
                      </a:r>
                      <a:r>
                        <a:rPr lang="en-US" sz="1800" b="1" kern="0" dirty="0" err="1" smtClean="0">
                          <a:latin typeface="Courier New"/>
                          <a:ea typeface="新宋体"/>
                          <a:cs typeface="Times New Roman"/>
                        </a:rPr>
                        <a:t>pcap_findalldevs_ex</a:t>
                      </a:r>
                      <a:r>
                        <a:rPr lang="en-US" sz="1800" b="1" kern="0" dirty="0" smtClean="0">
                          <a:latin typeface="Courier New"/>
                          <a:ea typeface="新宋体"/>
                          <a:cs typeface="Times New Roman"/>
                        </a:rPr>
                        <a:t>( …… ) 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== -1</a:t>
                      </a:r>
                      <a:r>
                        <a:rPr lang="en-US" sz="1800" b="1" kern="0" dirty="0" smtClean="0">
                          <a:latin typeface="Courier New"/>
                          <a:ea typeface="新宋体"/>
                          <a:cs typeface="Times New Roman"/>
                        </a:rPr>
                        <a:t>) { …… }</a:t>
                      </a:r>
                      <a:r>
                        <a:rPr lang="en-US" altLang="zh-CN" sz="1800" b="1" kern="0" dirty="0" smtClean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 //</a:t>
                      </a:r>
                      <a:r>
                        <a:rPr lang="zh-CN" altLang="zh-CN" sz="1800" b="1" kern="0" dirty="0" smtClean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Courier New"/>
                        </a:rPr>
                        <a:t>获得本机的设备列表</a:t>
                      </a:r>
                      <a:endParaRPr lang="zh-CN" altLang="zh-CN" sz="1800" b="1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    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0" dirty="0" smtClean="0">
                          <a:solidFill>
                            <a:srgbClr val="0000FF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for</a:t>
                      </a:r>
                      <a:r>
                        <a:rPr lang="en-US" sz="1800" b="1" kern="0" dirty="0" smtClean="0">
                          <a:latin typeface="Courier New"/>
                          <a:ea typeface="新宋体"/>
                          <a:cs typeface="Times New Roman"/>
                        </a:rPr>
                        <a:t>(d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= </a:t>
                      </a:r>
                      <a:r>
                        <a:rPr lang="en-US" sz="1800" b="1" kern="0" dirty="0" err="1">
                          <a:latin typeface="Courier New"/>
                          <a:ea typeface="新宋体"/>
                          <a:cs typeface="Times New Roman"/>
                        </a:rPr>
                        <a:t>alldevs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; d != NULL; d= d-&gt;next</a:t>
                      </a:r>
                      <a:r>
                        <a:rPr lang="en-US" sz="1800" b="1" kern="0" dirty="0" smtClean="0">
                          <a:latin typeface="Courier New"/>
                          <a:ea typeface="新宋体"/>
                          <a:cs typeface="Times New Roman"/>
                        </a:rPr>
                        <a:t>)</a:t>
                      </a:r>
                      <a:r>
                        <a:rPr lang="en-US" altLang="zh-CN" sz="1800" b="1" kern="0" dirty="0" smtClean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 //</a:t>
                      </a:r>
                      <a:r>
                        <a:rPr lang="zh-CN" altLang="zh-CN" sz="1800" b="1" kern="0" dirty="0" smtClean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Courier New"/>
                        </a:rPr>
                        <a:t>显示接口列表</a:t>
                      </a:r>
                      <a:endParaRPr lang="zh-CN" altLang="zh-CN" sz="1800" b="1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latin typeface="Courier New"/>
                          <a:ea typeface="新宋体"/>
                          <a:cs typeface="Times New Roman"/>
                        </a:rPr>
                        <a:t>{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	……	</a:t>
                      </a:r>
                      <a:r>
                        <a:rPr lang="en-US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//</a:t>
                      </a:r>
                      <a:r>
                        <a:rPr lang="zh-CN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Courier New"/>
                        </a:rPr>
                        <a:t>利用</a:t>
                      </a:r>
                      <a:r>
                        <a:rPr lang="en-US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d-&gt;</a:t>
                      </a:r>
                      <a:r>
                        <a:rPr lang="en-US" sz="1800" b="1" kern="0" dirty="0" smtClean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name</a:t>
                      </a:r>
                      <a:r>
                        <a:rPr lang="zh-CN" sz="1800" b="1" kern="0" dirty="0" smtClean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Courier New"/>
                        </a:rPr>
                        <a:t>获取</a:t>
                      </a:r>
                      <a:r>
                        <a:rPr lang="zh-CN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Courier New"/>
                        </a:rPr>
                        <a:t>该网络接口设备的名字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	……	</a:t>
                      </a:r>
                      <a:r>
                        <a:rPr lang="en-US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//</a:t>
                      </a:r>
                      <a:r>
                        <a:rPr lang="zh-CN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Courier New"/>
                        </a:rPr>
                        <a:t>利用</a:t>
                      </a:r>
                      <a:r>
                        <a:rPr lang="en-US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d-&gt;description</a:t>
                      </a:r>
                      <a:r>
                        <a:rPr lang="zh-CN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Courier New"/>
                        </a:rPr>
                        <a:t>获取该网络接口设备的描述信息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FF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	for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(a=d-&gt;addresses; a!=NULL; a=</a:t>
                      </a:r>
                      <a:r>
                        <a:rPr lang="en-US" sz="1800" b="1" kern="0" dirty="0" err="1">
                          <a:latin typeface="Courier New"/>
                          <a:ea typeface="新宋体"/>
                          <a:cs typeface="Times New Roman"/>
                        </a:rPr>
                        <a:t>addr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-&gt;next</a:t>
                      </a:r>
                      <a:r>
                        <a:rPr lang="en-US" sz="1800" b="1" kern="0" dirty="0" smtClean="0">
                          <a:latin typeface="Courier New"/>
                          <a:ea typeface="新宋体"/>
                          <a:cs typeface="Times New Roman"/>
                        </a:rPr>
                        <a:t>)</a:t>
                      </a:r>
                      <a:r>
                        <a:rPr lang="en-US" altLang="zh-CN" sz="1800" b="1" kern="0" dirty="0" smtClean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 //</a:t>
                      </a:r>
                      <a:r>
                        <a:rPr lang="zh-CN" altLang="zh-CN" sz="1800" b="1" kern="0" dirty="0" smtClean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Courier New"/>
                        </a:rPr>
                        <a:t>获取</a:t>
                      </a:r>
                      <a:r>
                        <a:rPr lang="en-US" altLang="zh-CN" sz="1800" b="1" kern="0" dirty="0" smtClean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IP</a:t>
                      </a:r>
                      <a:r>
                        <a:rPr lang="zh-CN" altLang="zh-CN" sz="1800" b="1" kern="0" dirty="0" smtClean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Courier New"/>
                        </a:rPr>
                        <a:t>地址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	{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FF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		if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 (a-&gt;</a:t>
                      </a:r>
                      <a:r>
                        <a:rPr lang="en-US" sz="1800" b="1" kern="0" dirty="0" err="1">
                          <a:latin typeface="Courier New"/>
                          <a:ea typeface="新宋体"/>
                          <a:cs typeface="Times New Roman"/>
                        </a:rPr>
                        <a:t>addr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-&gt;</a:t>
                      </a:r>
                      <a:r>
                        <a:rPr lang="en-US" sz="1800" b="1" kern="0" dirty="0" err="1">
                          <a:latin typeface="Courier New"/>
                          <a:ea typeface="新宋体"/>
                          <a:cs typeface="Times New Roman"/>
                        </a:rPr>
                        <a:t>sa_family</a:t>
                      </a: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==AF_INET)	</a:t>
                      </a:r>
                      <a:r>
                        <a:rPr lang="en-US" sz="1800" b="1" kern="0" dirty="0" smtClean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//</a:t>
                      </a:r>
                      <a:r>
                        <a:rPr lang="zh-CN" sz="1800" b="1" kern="0" dirty="0" smtClean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Courier New"/>
                        </a:rPr>
                        <a:t>该</a:t>
                      </a:r>
                      <a:r>
                        <a:rPr lang="zh-CN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Courier New"/>
                        </a:rPr>
                        <a:t>地址是否</a:t>
                      </a:r>
                      <a:r>
                        <a:rPr lang="en-US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IP</a:t>
                      </a:r>
                      <a:r>
                        <a:rPr lang="zh-CN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Courier New"/>
                        </a:rPr>
                        <a:t>地址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		{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			……	</a:t>
                      </a:r>
                      <a:r>
                        <a:rPr lang="en-US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//</a:t>
                      </a:r>
                      <a:r>
                        <a:rPr lang="zh-CN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Courier New"/>
                        </a:rPr>
                        <a:t>利用</a:t>
                      </a:r>
                      <a:r>
                        <a:rPr lang="en-US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a-&gt;</a:t>
                      </a:r>
                      <a:r>
                        <a:rPr lang="en-US" sz="1800" b="1" kern="0" dirty="0" err="1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addr</a:t>
                      </a:r>
                      <a:r>
                        <a:rPr lang="zh-CN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Courier New"/>
                        </a:rPr>
                        <a:t>获取</a:t>
                      </a:r>
                      <a:r>
                        <a:rPr lang="en-US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IP</a:t>
                      </a:r>
                      <a:r>
                        <a:rPr lang="zh-CN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Courier New"/>
                        </a:rPr>
                        <a:t>地址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			……	</a:t>
                      </a:r>
                      <a:r>
                        <a:rPr lang="en-US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//</a:t>
                      </a:r>
                      <a:r>
                        <a:rPr lang="zh-CN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Courier New"/>
                        </a:rPr>
                        <a:t>利用</a:t>
                      </a:r>
                      <a:r>
                        <a:rPr lang="en-US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a-&gt;</a:t>
                      </a:r>
                      <a:r>
                        <a:rPr lang="en-US" sz="1800" b="1" kern="0" dirty="0" err="1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netmask</a:t>
                      </a:r>
                      <a:r>
                        <a:rPr lang="zh-CN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Courier New"/>
                        </a:rPr>
                        <a:t>获取网络掩码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			……	</a:t>
                      </a:r>
                      <a:r>
                        <a:rPr lang="en-US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//</a:t>
                      </a:r>
                      <a:r>
                        <a:rPr lang="zh-CN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Courier New"/>
                        </a:rPr>
                        <a:t>利用</a:t>
                      </a:r>
                      <a:r>
                        <a:rPr lang="en-US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a-&gt;</a:t>
                      </a:r>
                      <a:r>
                        <a:rPr lang="en-US" sz="1800" b="1" kern="0" dirty="0" err="1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broadaddr</a:t>
                      </a:r>
                      <a:r>
                        <a:rPr lang="zh-CN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Courier New"/>
                        </a:rPr>
                        <a:t>获取广播地址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			……	</a:t>
                      </a:r>
                      <a:r>
                        <a:rPr lang="en-US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//</a:t>
                      </a:r>
                      <a:r>
                        <a:rPr lang="zh-CN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Courier New"/>
                        </a:rPr>
                        <a:t>利用</a:t>
                      </a:r>
                      <a:r>
                        <a:rPr lang="en-US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a-&gt;</a:t>
                      </a:r>
                      <a:r>
                        <a:rPr lang="en-US" sz="1800" b="1" kern="0" dirty="0" err="1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dstaddr</a:t>
                      </a:r>
                      <a:r>
                        <a:rPr lang="en-US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)</a:t>
                      </a:r>
                      <a:r>
                        <a:rPr lang="zh-CN" sz="1800" b="1" kern="0" dirty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Courier New"/>
                        </a:rPr>
                        <a:t>获取目的地址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		}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latin typeface="Courier New"/>
                          <a:ea typeface="新宋体"/>
                          <a:cs typeface="Times New Roman"/>
                        </a:rPr>
                        <a:t>    }</a:t>
                      </a: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0" dirty="0" err="1" smtClean="0">
                          <a:latin typeface="Courier New"/>
                          <a:ea typeface="新宋体"/>
                          <a:cs typeface="Times New Roman"/>
                        </a:rPr>
                        <a:t>pcap_freealldevs</a:t>
                      </a:r>
                      <a:r>
                        <a:rPr lang="en-US" sz="1800" b="1" kern="0" dirty="0" smtClean="0">
                          <a:latin typeface="Courier New"/>
                          <a:ea typeface="新宋体"/>
                          <a:cs typeface="Times New Roman"/>
                        </a:rPr>
                        <a:t>(</a:t>
                      </a:r>
                      <a:r>
                        <a:rPr lang="en-US" sz="1800" b="1" kern="0" dirty="0" err="1" smtClean="0">
                          <a:latin typeface="Courier New"/>
                          <a:ea typeface="新宋体"/>
                          <a:cs typeface="Times New Roman"/>
                        </a:rPr>
                        <a:t>alldevs</a:t>
                      </a:r>
                      <a:r>
                        <a:rPr lang="en-US" sz="1800" b="1" kern="0" dirty="0" smtClean="0">
                          <a:latin typeface="Courier New"/>
                          <a:ea typeface="新宋体"/>
                          <a:cs typeface="Times New Roman"/>
                        </a:rPr>
                        <a:t>);</a:t>
                      </a:r>
                      <a:r>
                        <a:rPr lang="en-US" altLang="zh-CN" sz="1800" b="1" kern="0" dirty="0" smtClean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Times New Roman"/>
                        </a:rPr>
                        <a:t> //</a:t>
                      </a:r>
                      <a:r>
                        <a:rPr lang="zh-CN" altLang="zh-CN" sz="1800" b="1" kern="0" dirty="0" smtClean="0">
                          <a:solidFill>
                            <a:srgbClr val="008000"/>
                          </a:solidFill>
                          <a:latin typeface="Courier New"/>
                          <a:ea typeface="新宋体"/>
                          <a:cs typeface="Courier New"/>
                        </a:rPr>
                        <a:t>释放设备列表</a:t>
                      </a:r>
                      <a:endParaRPr lang="zh-CN" altLang="zh-CN" sz="1800" b="1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26504" marR="265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zh-CN" altLang="en-US" dirty="0"/>
              <a:t>获取本机网卡的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1/2)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285860"/>
            <a:ext cx="8715436" cy="521497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NetBIOS</a:t>
            </a:r>
            <a:r>
              <a:rPr lang="zh-CN" altLang="en-US" dirty="0"/>
              <a:t>编程接口与</a:t>
            </a:r>
            <a:r>
              <a:rPr lang="en-US" altLang="zh-CN" dirty="0" err="1"/>
              <a:t>winsock</a:t>
            </a:r>
            <a:r>
              <a:rPr lang="zh-CN" altLang="en-US" dirty="0"/>
              <a:t>的</a:t>
            </a:r>
            <a:r>
              <a:rPr lang="en-US" altLang="zh-CN" dirty="0" err="1"/>
              <a:t>gethostbyname</a:t>
            </a:r>
            <a:r>
              <a:rPr lang="zh-CN" altLang="en-US" dirty="0" smtClean="0"/>
              <a:t>函数</a:t>
            </a:r>
            <a:r>
              <a:rPr lang="zh-CN" altLang="en-US" sz="2800" dirty="0" smtClean="0"/>
              <a:t>（获取</a:t>
            </a:r>
            <a:r>
              <a:rPr lang="zh-CN" altLang="en-US" sz="2800" dirty="0"/>
              <a:t>的</a:t>
            </a:r>
            <a:r>
              <a:rPr lang="en-US" altLang="zh-CN" sz="2800" dirty="0"/>
              <a:t>MAC</a:t>
            </a:r>
            <a:r>
              <a:rPr lang="zh-CN" altLang="en-US" sz="2800" dirty="0"/>
              <a:t>地址和</a:t>
            </a:r>
            <a:r>
              <a:rPr lang="en-US" altLang="zh-CN" sz="2800" dirty="0"/>
              <a:t>IP</a:t>
            </a:r>
            <a:r>
              <a:rPr lang="zh-CN" altLang="en-US" sz="2800" dirty="0"/>
              <a:t>地址很难与</a:t>
            </a:r>
            <a:r>
              <a:rPr lang="en-US" altLang="zh-CN" sz="2800" dirty="0" err="1"/>
              <a:t>WinPcap</a:t>
            </a:r>
            <a:r>
              <a:rPr lang="zh-CN" altLang="en-US" sz="2800" dirty="0"/>
              <a:t>获取的设备接口名</a:t>
            </a:r>
            <a:r>
              <a:rPr lang="zh-CN" altLang="en-US" sz="2800" dirty="0" smtClean="0"/>
              <a:t>对应）</a:t>
            </a:r>
            <a:endParaRPr lang="zh-CN" altLang="en-US" dirty="0"/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altLang="zh-CN" dirty="0" err="1"/>
              <a:t>pcap_findalldevs_ex</a:t>
            </a:r>
            <a:r>
              <a:rPr lang="zh-CN" altLang="en-US" dirty="0" smtClean="0"/>
              <a:t>可获取</a:t>
            </a:r>
            <a:r>
              <a:rPr lang="zh-CN" altLang="en-US" dirty="0"/>
              <a:t>本机的网络接口设备列表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包含了本机所有网络接口和接口上绑定的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不包含接口的物理地址 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获取本机网卡的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2/2)</a:t>
            </a:r>
            <a:endParaRPr lang="zh-CN" altLang="en-US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1357298"/>
            <a:ext cx="8715436" cy="5143536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spcBef>
                <a:spcPts val="1800"/>
              </a:spcBef>
            </a:pPr>
            <a:r>
              <a:rPr lang="zh-CN" altLang="en-US" sz="2800" dirty="0"/>
              <a:t>获取本机网络接口和接口上绑定的</a:t>
            </a:r>
            <a:r>
              <a:rPr lang="en-US" altLang="zh-CN" sz="2800" dirty="0"/>
              <a:t>IP</a:t>
            </a:r>
            <a:r>
              <a:rPr lang="zh-CN" altLang="en-US" sz="2800" dirty="0"/>
              <a:t>地址</a:t>
            </a:r>
          </a:p>
          <a:p>
            <a:pPr>
              <a:lnSpc>
                <a:spcPct val="160000"/>
              </a:lnSpc>
              <a:spcBef>
                <a:spcPts val="1800"/>
              </a:spcBef>
            </a:pPr>
            <a:r>
              <a:rPr lang="zh-CN" altLang="en-US" sz="2800" dirty="0"/>
              <a:t>发送</a:t>
            </a:r>
            <a:r>
              <a:rPr lang="en-US" altLang="zh-CN" sz="2800" dirty="0"/>
              <a:t>ARP</a:t>
            </a:r>
            <a:r>
              <a:rPr lang="zh-CN" altLang="en-US" sz="2800" dirty="0"/>
              <a:t>请求，请求本机网络接口上绑定的</a:t>
            </a:r>
            <a:r>
              <a:rPr lang="en-US" altLang="zh-CN" sz="2800" dirty="0"/>
              <a:t>IP</a:t>
            </a:r>
            <a:r>
              <a:rPr lang="zh-CN" altLang="en-US" sz="2800" dirty="0"/>
              <a:t>地址与</a:t>
            </a:r>
            <a:r>
              <a:rPr lang="en-US" altLang="zh-CN" sz="2800" dirty="0"/>
              <a:t>MAC</a:t>
            </a:r>
            <a:r>
              <a:rPr lang="zh-CN" altLang="en-US" sz="2800" dirty="0"/>
              <a:t>地址的对应关系：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本地主机模拟一个远端主机，发送一个</a:t>
            </a:r>
            <a:r>
              <a:rPr lang="en-US" altLang="zh-CN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ARP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请求报文，该请求报文请求本机网络接口上绑定的</a:t>
            </a:r>
            <a:r>
              <a:rPr lang="en-US" altLang="zh-CN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地址与</a:t>
            </a:r>
            <a:r>
              <a:rPr lang="en-US" altLang="zh-CN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MAC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地址的对应关系</a:t>
            </a:r>
          </a:p>
          <a:p>
            <a:pPr>
              <a:lnSpc>
                <a:spcPct val="160000"/>
              </a:lnSpc>
              <a:spcBef>
                <a:spcPts val="1800"/>
              </a:spcBef>
            </a:pPr>
            <a:r>
              <a:rPr lang="zh-CN" altLang="en-US" sz="2800" dirty="0"/>
              <a:t>捕获本机的</a:t>
            </a:r>
            <a:r>
              <a:rPr lang="en-US" altLang="zh-CN" sz="2800" dirty="0"/>
              <a:t>ARP</a:t>
            </a:r>
            <a:r>
              <a:rPr lang="zh-CN" altLang="en-US" sz="2800" dirty="0"/>
              <a:t>响应，获取本机网络</a:t>
            </a:r>
            <a:r>
              <a:rPr lang="zh-CN" altLang="en-US" sz="2800" dirty="0" smtClean="0"/>
              <a:t>接口的</a:t>
            </a:r>
            <a:r>
              <a:rPr lang="en-US" altLang="zh-CN" sz="2800" dirty="0"/>
              <a:t>MAC</a:t>
            </a:r>
            <a:r>
              <a:rPr lang="zh-CN" altLang="en-US" sz="2800" dirty="0"/>
              <a:t>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发送数据包 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0" y="3001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zh-CN" altLang="zh-CN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0949" name="Rectangle 5"/>
          <p:cNvSpPr>
            <a:spLocks noChangeArrowheads="1"/>
          </p:cNvSpPr>
          <p:nvPr/>
        </p:nvSpPr>
        <p:spPr bwMode="auto">
          <a:xfrm>
            <a:off x="0" y="3001963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0960" name="Group 16"/>
          <p:cNvGraphicFramePr>
            <a:graphicFrameLocks noGrp="1"/>
          </p:cNvGraphicFramePr>
          <p:nvPr/>
        </p:nvGraphicFramePr>
        <p:xfrm>
          <a:off x="684213" y="2420938"/>
          <a:ext cx="7775575" cy="1920240"/>
        </p:xfrm>
        <a:graphic>
          <a:graphicData uri="http://schemas.openxmlformats.org/drawingml/2006/table">
            <a:tbl>
              <a:tblPr/>
              <a:tblGrid>
                <a:gridCol w="7775575"/>
              </a:tblGrid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pcap_sendpacket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(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		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pcap_t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* p,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		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u_char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buf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,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		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	size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};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285728"/>
            <a:ext cx="7772400" cy="500066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发送</a:t>
            </a:r>
            <a:r>
              <a:rPr lang="en-US" altLang="zh-CN" sz="4000" dirty="0"/>
              <a:t>ARP</a:t>
            </a:r>
            <a:r>
              <a:rPr lang="zh-CN" altLang="en-US" sz="4000" dirty="0"/>
              <a:t>请求的例子（</a:t>
            </a:r>
            <a:r>
              <a:rPr lang="en-US" altLang="zh-CN" sz="4000" dirty="0"/>
              <a:t>1</a:t>
            </a:r>
            <a:r>
              <a:rPr lang="zh-CN" altLang="en-US" sz="4000" dirty="0"/>
              <a:t>）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0" y="-1797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zh-CN" altLang="zh-CN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1973" name="Rectangle 5"/>
          <p:cNvSpPr>
            <a:spLocks noChangeArrowheads="1"/>
          </p:cNvSpPr>
          <p:nvPr/>
        </p:nvSpPr>
        <p:spPr bwMode="auto">
          <a:xfrm>
            <a:off x="0" y="-1797050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1999" name="Group 31"/>
          <p:cNvGraphicFramePr>
            <a:graphicFrameLocks noGrp="1"/>
          </p:cNvGraphicFramePr>
          <p:nvPr/>
        </p:nvGraphicFramePr>
        <p:xfrm>
          <a:off x="214283" y="857232"/>
          <a:ext cx="8715436" cy="581787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5643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#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pragma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pack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(1)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typedef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struct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FrameHeader_t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 {	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帧首部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BYTE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DesMAC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[6];	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   BYTE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SrcMAC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[6];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   WORD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FrameType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}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FrameHeader_t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typedef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struct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ARPFrame_t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{		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//ARP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帧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FrameHeader_t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FrameHeader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   	WORD		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HardwareType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WORD		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ProtocolType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BYTE		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HLen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BYTE		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PLen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WORD			Operation;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BYTE		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SendHa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[6];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DWORD		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SendIP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BYTE		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RecvHa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[6];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DWORD			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RecvIP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} 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ARPFrame_t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;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#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pragma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pack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()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4290"/>
            <a:ext cx="7772400" cy="371475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发送</a:t>
            </a:r>
            <a:r>
              <a:rPr lang="en-US" altLang="zh-CN" sz="3200" dirty="0"/>
              <a:t>ARP</a:t>
            </a:r>
            <a:r>
              <a:rPr lang="zh-CN" altLang="en-US" sz="3200" dirty="0"/>
              <a:t>请求的例子（</a:t>
            </a:r>
            <a:r>
              <a:rPr lang="en-US" altLang="zh-CN" sz="3200" dirty="0"/>
              <a:t>2</a:t>
            </a:r>
            <a:r>
              <a:rPr lang="zh-CN" altLang="en-US" sz="3200" dirty="0"/>
              <a:t>）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0" y="-1797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0" lang="zh-CN" altLang="zh-CN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0" y="-1797050"/>
            <a:ext cx="9144000" cy="0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3008" name="Group 16"/>
          <p:cNvGraphicFramePr>
            <a:graphicFrameLocks noGrp="1"/>
          </p:cNvGraphicFramePr>
          <p:nvPr/>
        </p:nvGraphicFramePr>
        <p:xfrm>
          <a:off x="142844" y="714356"/>
          <a:ext cx="8858311" cy="6000792"/>
        </p:xfrm>
        <a:graphic>
          <a:graphicData uri="http://schemas.openxmlformats.org/drawingml/2006/table">
            <a:tbl>
              <a:tblPr/>
              <a:tblGrid>
                <a:gridCol w="8858311"/>
              </a:tblGrid>
              <a:tr h="60007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ARPFrame_t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ARPFrame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;		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将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ARPFrame.FrameHeader.DesMAC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设置为广播地址。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将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ARPFrame.FrameHeader.SrcMAC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设置为本机网卡的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MAC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地址。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ARPFrame.FrameHeader.FrameType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=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htons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(0x0806);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帧类型为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ARP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ARPFrame.HardwareType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=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htons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(0x0001);	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硬件类型为以太网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ARPFrame.ProtocolType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=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htons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(0x0800);	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协议类型为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IP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ARPFrame.HLen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=6;									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硬件地址长度为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ARPFrame.PLen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=4;									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协议地址长度为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ARPFrame.Operation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=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htons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(0x0001);			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操作为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ARP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请求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将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ARPFrame.SendHa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设置为本机网卡的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MAC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地址。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将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ARPFrame.SendIP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设置为本机网卡上绑定的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IP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地址。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将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ARPFrame.RecvHa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设置为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。	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将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ARPFrame.RecvIP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设置为请求的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IP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地址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;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if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(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pcap_sendpacket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adhandle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, (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u_char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*) &amp;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ARPFrame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sizeof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ARPFrame_t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)!= 0)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{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……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发送错误处理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}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else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{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	……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//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发送成功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40100" algn="l"/>
                        </a:tabLst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宋体" pitchFamily="49" charset="-122"/>
                          <a:cs typeface="Courier New" pitchFamily="49" charset="0"/>
                        </a:rPr>
                        <a:t>}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程序界面举例 </a:t>
            </a:r>
            <a:endParaRPr lang="zh-CN" altLang="en-US" sz="3600" dirty="0"/>
          </a:p>
        </p:txBody>
      </p:sp>
      <p:pic>
        <p:nvPicPr>
          <p:cNvPr id="2068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57224" y="1500174"/>
            <a:ext cx="7477839" cy="500066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互联网的层次结构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71612"/>
            <a:ext cx="8245784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04"/>
            <a:ext cx="8229600" cy="989034"/>
          </a:xfrm>
        </p:spPr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地址的组成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908" y="3214686"/>
            <a:ext cx="9001092" cy="335758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 smtClean="0"/>
              <a:t>IP</a:t>
            </a:r>
            <a:r>
              <a:rPr lang="zh-CN" altLang="en-US" dirty="0"/>
              <a:t>地址的长度为</a:t>
            </a:r>
            <a:r>
              <a:rPr lang="en-US" altLang="zh-CN" dirty="0"/>
              <a:t>32</a:t>
            </a:r>
            <a:r>
              <a:rPr lang="zh-CN" altLang="en-US" dirty="0"/>
              <a:t>位二进制数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/>
              <a:t>网络号</a:t>
            </a:r>
            <a:r>
              <a:rPr lang="en-US" altLang="zh-CN" dirty="0" err="1" smtClean="0"/>
              <a:t>netid</a:t>
            </a:r>
            <a:r>
              <a:rPr lang="zh-CN" altLang="en-US" dirty="0" smtClean="0"/>
              <a:t>：标识</a:t>
            </a:r>
            <a:r>
              <a:rPr lang="zh-CN" altLang="en-US" dirty="0"/>
              <a:t>互联网中一个特定网络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/>
              <a:t>主机号</a:t>
            </a:r>
            <a:r>
              <a:rPr lang="en-US" altLang="zh-CN" dirty="0" err="1" smtClean="0"/>
              <a:t>hostid</a:t>
            </a:r>
            <a:r>
              <a:rPr lang="zh-CN" altLang="en-US" dirty="0" smtClean="0"/>
              <a:t>：标示</a:t>
            </a:r>
            <a:r>
              <a:rPr lang="zh-CN" altLang="en-US" dirty="0"/>
              <a:t>网络中主机的一个特定</a:t>
            </a:r>
            <a:r>
              <a:rPr lang="zh-CN" altLang="en-US" dirty="0" smtClean="0"/>
              <a:t>连接</a:t>
            </a:r>
            <a:endParaRPr lang="en-US" altLang="zh-CN" dirty="0" smtClean="0"/>
          </a:p>
        </p:txBody>
      </p:sp>
      <p:pic>
        <p:nvPicPr>
          <p:cNvPr id="1740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9142" y="1922458"/>
            <a:ext cx="5040312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编制的特点</a:t>
            </a:r>
            <a:endParaRPr lang="zh-CN" altLang="en-U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071546"/>
            <a:ext cx="8858312" cy="505461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优点：</a:t>
            </a:r>
            <a:r>
              <a:rPr lang="en-US" altLang="zh-CN" dirty="0" smtClean="0"/>
              <a:t>IP</a:t>
            </a:r>
            <a:r>
              <a:rPr lang="zh-CN" altLang="en-US" dirty="0" smtClean="0"/>
              <a:t>编址方式携带了位置信息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给</a:t>
            </a:r>
            <a:r>
              <a:rPr lang="zh-CN" altLang="en-US" dirty="0"/>
              <a:t>出</a:t>
            </a:r>
            <a:r>
              <a:rPr lang="en-US" altLang="zh-CN" dirty="0"/>
              <a:t>IP</a:t>
            </a:r>
            <a:r>
              <a:rPr lang="zh-CN" altLang="en-US" dirty="0"/>
              <a:t>地址就能知道它位于哪个网络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路由简单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 smtClean="0"/>
              <a:t>缺点：主机</a:t>
            </a:r>
            <a:r>
              <a:rPr lang="zh-CN" altLang="en-US" dirty="0"/>
              <a:t>在网络间移动，</a:t>
            </a:r>
            <a:r>
              <a:rPr lang="en-US" altLang="zh-CN" dirty="0"/>
              <a:t>IP</a:t>
            </a:r>
            <a:r>
              <a:rPr lang="zh-CN" altLang="en-US" dirty="0" smtClean="0"/>
              <a:t>地址须</a:t>
            </a:r>
            <a:r>
              <a:rPr lang="zh-CN" altLang="en-US" dirty="0"/>
              <a:t>跟随变化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972" y="3571876"/>
            <a:ext cx="8601308" cy="3124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地址的分类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142984"/>
            <a:ext cx="6786610" cy="554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IP</a:t>
            </a:r>
            <a:r>
              <a:rPr lang="zh-CN" altLang="en-US"/>
              <a:t>地址分类的优越性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1714488"/>
            <a:ext cx="8858312" cy="441167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既能适应不同的网络规模又具有一定的</a:t>
            </a:r>
            <a:r>
              <a:rPr lang="zh-CN" altLang="en-US" dirty="0" smtClean="0"/>
              <a:t>灵活性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286124"/>
            <a:ext cx="8628383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C5F3D5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5F3D5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3537</TotalTime>
  <Words>1754</Words>
  <Application>Microsoft Office PowerPoint</Application>
  <PresentationFormat>全屏显示(4:3)</PresentationFormat>
  <Paragraphs>312</Paragraphs>
  <Slides>46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8" baseType="lpstr">
      <vt:lpstr>龙腾四海</vt:lpstr>
      <vt:lpstr>Visio</vt:lpstr>
      <vt:lpstr>PowerPoint 演示文稿</vt:lpstr>
      <vt:lpstr>第7章  IP地址与ARP协议</vt:lpstr>
      <vt:lpstr>为什么需要IP地址？</vt:lpstr>
      <vt:lpstr>IP地址的作用</vt:lpstr>
      <vt:lpstr>互联网的层次结构</vt:lpstr>
      <vt:lpstr>IP地址的组成</vt:lpstr>
      <vt:lpstr>IP编制的特点</vt:lpstr>
      <vt:lpstr>IP地址的分类</vt:lpstr>
      <vt:lpstr>IP地址分类的优越性</vt:lpstr>
      <vt:lpstr>IP地址的点分十进制标记法</vt:lpstr>
      <vt:lpstr>点分十进制标记法举例</vt:lpstr>
      <vt:lpstr>网络地址</vt:lpstr>
      <vt:lpstr>广播地址</vt:lpstr>
      <vt:lpstr>回送地址</vt:lpstr>
      <vt:lpstr>编址实例</vt:lpstr>
      <vt:lpstr>IP分配需注意的问题</vt:lpstr>
      <vt:lpstr>子网编址</vt:lpstr>
      <vt:lpstr>子网编址方法</vt:lpstr>
      <vt:lpstr>子网编址方法举例</vt:lpstr>
      <vt:lpstr>子网地址和子网广播地址</vt:lpstr>
      <vt:lpstr>C类网络的子网划分</vt:lpstr>
      <vt:lpstr>子网表示法—子网掩码法</vt:lpstr>
      <vt:lpstr>子网掩码表示法举例（1）</vt:lpstr>
      <vt:lpstr>子网掩码表示法举例（2）</vt:lpstr>
      <vt:lpstr>子网表示法—斜杠标记表示法</vt:lpstr>
      <vt:lpstr>无类别IP编址—子网编址的延伸</vt:lpstr>
      <vt:lpstr>例：将IP地址块202.113.48.0/20平均分给4个部门</vt:lpstr>
      <vt:lpstr>地址解析协议</vt:lpstr>
      <vt:lpstr>IP地址映射到物理地址的实现方法</vt:lpstr>
      <vt:lpstr>ARP协议的基本思想</vt:lpstr>
      <vt:lpstr>ARP协议的改进</vt:lpstr>
      <vt:lpstr>完整的ARP工作过程</vt:lpstr>
      <vt:lpstr>以太网中ARP的报文格式</vt:lpstr>
      <vt:lpstr>ARP报文中各字段的意义</vt:lpstr>
      <vt:lpstr>ARP命令</vt:lpstr>
      <vt:lpstr>显示高速cache中的ARP表</vt:lpstr>
      <vt:lpstr>添加和删除ARP表项 </vt:lpstr>
      <vt:lpstr>利用WinPcap获取IP-MAC的对应关系 </vt:lpstr>
      <vt:lpstr>获取本机网络接口的IP地址</vt:lpstr>
      <vt:lpstr>例：获取本机网络接口的IP地址</vt:lpstr>
      <vt:lpstr>获取本机网卡的MAC（1/2) </vt:lpstr>
      <vt:lpstr>获取本机网卡的MAC（2/2)</vt:lpstr>
      <vt:lpstr>发送数据包 </vt:lpstr>
      <vt:lpstr>发送ARP请求的例子（1）</vt:lpstr>
      <vt:lpstr>发送ARP请求的例子（2）</vt:lpstr>
      <vt:lpstr>程序界面举例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计算机网络技术与应用</dc:title>
  <dc:creator>Johnny</dc:creator>
  <cp:lastModifiedBy>Apple</cp:lastModifiedBy>
  <cp:revision>245</cp:revision>
  <dcterms:created xsi:type="dcterms:W3CDTF">2010-07-03T00:30:44Z</dcterms:created>
  <dcterms:modified xsi:type="dcterms:W3CDTF">2016-10-28T12:07:40Z</dcterms:modified>
</cp:coreProperties>
</file>