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69"/>
  </p:notesMasterIdLst>
  <p:sldIdLst>
    <p:sldId id="565" r:id="rId2"/>
    <p:sldId id="286" r:id="rId3"/>
    <p:sldId id="477" r:id="rId4"/>
    <p:sldId id="478" r:id="rId5"/>
    <p:sldId id="479" r:id="rId6"/>
    <p:sldId id="480" r:id="rId7"/>
    <p:sldId id="481" r:id="rId8"/>
    <p:sldId id="482" r:id="rId9"/>
    <p:sldId id="483" r:id="rId10"/>
    <p:sldId id="484" r:id="rId11"/>
    <p:sldId id="485" r:id="rId12"/>
    <p:sldId id="486" r:id="rId13"/>
    <p:sldId id="487" r:id="rId14"/>
    <p:sldId id="488" r:id="rId15"/>
    <p:sldId id="542" r:id="rId16"/>
    <p:sldId id="543" r:id="rId17"/>
    <p:sldId id="544" r:id="rId18"/>
    <p:sldId id="545" r:id="rId19"/>
    <p:sldId id="546" r:id="rId20"/>
    <p:sldId id="489" r:id="rId21"/>
    <p:sldId id="490" r:id="rId22"/>
    <p:sldId id="491" r:id="rId23"/>
    <p:sldId id="492" r:id="rId24"/>
    <p:sldId id="564" r:id="rId25"/>
    <p:sldId id="493" r:id="rId26"/>
    <p:sldId id="494" r:id="rId27"/>
    <p:sldId id="495" r:id="rId28"/>
    <p:sldId id="496" r:id="rId29"/>
    <p:sldId id="497" r:id="rId30"/>
    <p:sldId id="498" r:id="rId31"/>
    <p:sldId id="499" r:id="rId32"/>
    <p:sldId id="500" r:id="rId33"/>
    <p:sldId id="501" r:id="rId34"/>
    <p:sldId id="502" r:id="rId35"/>
    <p:sldId id="503" r:id="rId36"/>
    <p:sldId id="504" r:id="rId37"/>
    <p:sldId id="505" r:id="rId38"/>
    <p:sldId id="506" r:id="rId39"/>
    <p:sldId id="507" r:id="rId40"/>
    <p:sldId id="508" r:id="rId41"/>
    <p:sldId id="509" r:id="rId42"/>
    <p:sldId id="510" r:id="rId43"/>
    <p:sldId id="511" r:id="rId44"/>
    <p:sldId id="512" r:id="rId45"/>
    <p:sldId id="513" r:id="rId46"/>
    <p:sldId id="514" r:id="rId47"/>
    <p:sldId id="515" r:id="rId48"/>
    <p:sldId id="516" r:id="rId49"/>
    <p:sldId id="517" r:id="rId50"/>
    <p:sldId id="518" r:id="rId51"/>
    <p:sldId id="519" r:id="rId52"/>
    <p:sldId id="547" r:id="rId53"/>
    <p:sldId id="548" r:id="rId54"/>
    <p:sldId id="549" r:id="rId55"/>
    <p:sldId id="550" r:id="rId56"/>
    <p:sldId id="551" r:id="rId57"/>
    <p:sldId id="552" r:id="rId58"/>
    <p:sldId id="553" r:id="rId59"/>
    <p:sldId id="554" r:id="rId60"/>
    <p:sldId id="555" r:id="rId61"/>
    <p:sldId id="556" r:id="rId62"/>
    <p:sldId id="557" r:id="rId63"/>
    <p:sldId id="558" r:id="rId64"/>
    <p:sldId id="559" r:id="rId65"/>
    <p:sldId id="560" r:id="rId66"/>
    <p:sldId id="561" r:id="rId67"/>
    <p:sldId id="562" r:id="rId6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723" y="-27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2A5A85-A22A-4441-91FE-45CE988D6B3A}" type="datetimeFigureOut">
              <a:rPr lang="zh-CN" altLang="en-US" smtClean="0"/>
              <a:pPr/>
              <a:t>2016-10-28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C3D25E-2DB3-4E4F-8E2C-9C7FFD22959E}" type="slidenum">
              <a:rPr lang="zh-CN" altLang="en-US" smtClean="0"/>
              <a:pPr/>
              <a:t>‹#›</a:t>
            </a:fld>
            <a:endParaRPr lang="zh-CN" altLang="en-US"/>
          </a:p>
        </p:txBody>
      </p:sp>
    </p:spTree>
    <p:extLst>
      <p:ext uri="{BB962C8B-B14F-4D97-AF65-F5344CB8AC3E}">
        <p14:creationId xmlns:p14="http://schemas.microsoft.com/office/powerpoint/2010/main" val="2056812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C3D25E-2DB3-4E4F-8E2C-9C7FFD22959E}" type="slidenum">
              <a:rPr lang="zh-CN" altLang="en-US" smtClean="0"/>
              <a:pPr/>
              <a:t>42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700213"/>
            <a:ext cx="3810000" cy="4395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00213"/>
            <a:ext cx="3810000" cy="4395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152400" y="6400800"/>
            <a:ext cx="3505200" cy="304800"/>
          </a:xfrm>
        </p:spPr>
        <p:txBody>
          <a:bodyPr/>
          <a:lstStyle>
            <a:lvl1pPr>
              <a:defRPr/>
            </a:lvl1pPr>
          </a:lstStyle>
          <a:p>
            <a:endParaRPr lang="ko-KR"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700213"/>
            <a:ext cx="3810000" cy="4395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700213"/>
            <a:ext cx="3810000" cy="4395787"/>
          </a:xfrm>
        </p:spPr>
        <p:txBody>
          <a:bodyPr/>
          <a:lstStyle/>
          <a:p>
            <a:endParaRPr lang="zh-CN" altLang="en-US"/>
          </a:p>
        </p:txBody>
      </p:sp>
      <p:sp>
        <p:nvSpPr>
          <p:cNvPr id="5" name="页脚占位符 4"/>
          <p:cNvSpPr>
            <a:spLocks noGrp="1"/>
          </p:cNvSpPr>
          <p:nvPr>
            <p:ph type="ftr" sz="quarter" idx="10"/>
          </p:nvPr>
        </p:nvSpPr>
        <p:spPr>
          <a:xfrm>
            <a:off x="152400" y="6400800"/>
            <a:ext cx="3505200" cy="304800"/>
          </a:xfrm>
        </p:spPr>
        <p:txBody>
          <a:bodyPr/>
          <a:lstStyle>
            <a:lvl1pPr>
              <a:defRPr/>
            </a:lvl1pPr>
          </a:lstStyle>
          <a:p>
            <a:endParaRPr lang="ko-KR"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700213"/>
            <a:ext cx="7772400" cy="2120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85800" y="3973513"/>
            <a:ext cx="7772400" cy="2122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152400" y="6400800"/>
            <a:ext cx="3505200" cy="304800"/>
          </a:xfrm>
        </p:spPr>
        <p:txBody>
          <a:bodyPr/>
          <a:lstStyle>
            <a:lvl1pPr>
              <a:defRPr/>
            </a:lvl1pPr>
          </a:lstStyle>
          <a:p>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DA9907-9DA1-489A-99F7-6818062551E8}"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6"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7"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52DA9907-9DA1-489A-99F7-6818062551E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9" r:id="rId12"/>
    <p:sldLayoutId id="2147483771" r:id="rId13"/>
    <p:sldLayoutId id="2147483772" r:id="rId14"/>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929188" y="0"/>
            <a:ext cx="4143375" cy="6858000"/>
          </a:xfrm>
        </p:spPr>
        <p:txBody>
          <a:bodyPr rtlCol="0">
            <a:noAutofit/>
          </a:bodyPr>
          <a:lstStyle/>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r>
              <a:rPr lang="zh-CN" altLang="en-US" sz="3200" b="1" dirty="0" smtClean="0">
                <a:solidFill>
                  <a:schemeClr val="bg2">
                    <a:lumMod val="10000"/>
                  </a:schemeClr>
                </a:solidFill>
                <a:effectLst>
                  <a:outerShdw blurRad="38100" dist="38100" dir="2700000" algn="tl">
                    <a:srgbClr val="000000">
                      <a:alpha val="43137"/>
                    </a:srgbClr>
                  </a:outerShdw>
                </a:effectLst>
                <a:latin typeface="+mn-ea"/>
              </a:rPr>
              <a:t>张建忠</a:t>
            </a:r>
            <a:r>
              <a:rPr lang="zh-CN" altLang="en-US" sz="3200" b="1" dirty="0" smtClean="0">
                <a:solidFill>
                  <a:schemeClr val="bg2">
                    <a:lumMod val="10000"/>
                  </a:schemeClr>
                </a:solidFill>
                <a:effectLst>
                  <a:outerShdw blurRad="38100" dist="38100" dir="2700000" algn="tl">
                    <a:srgbClr val="000000">
                      <a:alpha val="43137"/>
                    </a:srgbClr>
                  </a:outerShdw>
                </a:effectLst>
                <a:latin typeface="黑体" pitchFamily="49" charset="-122"/>
                <a:ea typeface="黑体" pitchFamily="49" charset="-122"/>
              </a:rPr>
              <a:t>  </a:t>
            </a:r>
            <a:r>
              <a:rPr lang="zh-CN" altLang="en-US" sz="3200" b="1" dirty="0" smtClean="0">
                <a:solidFill>
                  <a:schemeClr val="bg2">
                    <a:lumMod val="10000"/>
                  </a:schemeClr>
                </a:solidFill>
                <a:effectLst>
                  <a:outerShdw blurRad="38100" dist="38100" dir="2700000" algn="tl">
                    <a:srgbClr val="000000">
                      <a:alpha val="43137"/>
                    </a:srgbClr>
                  </a:outerShdw>
                </a:effectLst>
                <a:latin typeface="+mn-ea"/>
              </a:rPr>
              <a:t>徐敬东  编著</a:t>
            </a:r>
            <a:endParaRPr lang="en-US" altLang="zh-CN" sz="3200" b="1" dirty="0" smtClean="0">
              <a:solidFill>
                <a:schemeClr val="bg2">
                  <a:lumMod val="10000"/>
                </a:schemeClr>
              </a:solidFill>
              <a:effectLst>
                <a:outerShdw blurRad="38100" dist="38100" dir="2700000" algn="tl">
                  <a:srgbClr val="000000">
                    <a:alpha val="43137"/>
                  </a:srgbClr>
                </a:outerShdw>
              </a:effectLst>
              <a:latin typeface="+mn-ea"/>
            </a:endParaRPr>
          </a:p>
          <a:p>
            <a:pPr fontAlgn="auto">
              <a:spcAft>
                <a:spcPts val="0"/>
              </a:spcAft>
              <a:buFont typeface="Wingdings 2"/>
              <a:buNone/>
              <a:defRPr/>
            </a:pPr>
            <a:r>
              <a:rPr lang="zh-CN" altLang="en-US" sz="3200" b="1" dirty="0" smtClean="0">
                <a:solidFill>
                  <a:schemeClr val="bg2">
                    <a:lumMod val="10000"/>
                  </a:schemeClr>
                </a:solidFill>
                <a:effectLst>
                  <a:outerShdw blurRad="38100" dist="38100" dir="2700000" algn="tl">
                    <a:srgbClr val="000000">
                      <a:alpha val="43137"/>
                    </a:srgbClr>
                  </a:outerShdw>
                </a:effectLst>
                <a:latin typeface="+mn-ea"/>
              </a:rPr>
              <a:t>清华大学出版社  出版</a:t>
            </a:r>
            <a:endParaRPr lang="en-US" altLang="zh-CN" sz="3200" b="1" dirty="0" smtClean="0">
              <a:solidFill>
                <a:schemeClr val="bg2">
                  <a:lumMod val="10000"/>
                </a:schemeClr>
              </a:solidFill>
              <a:effectLst>
                <a:outerShdw blurRad="38100" dist="38100" dir="2700000" algn="tl">
                  <a:srgbClr val="000000">
                    <a:alpha val="43137"/>
                  </a:srgbClr>
                </a:outerShdw>
              </a:effectLst>
              <a:latin typeface="+mn-ea"/>
            </a:endParaRPr>
          </a:p>
          <a:p>
            <a:pPr fontAlgn="auto">
              <a:spcBef>
                <a:spcPts val="1200"/>
              </a:spcBef>
              <a:spcAft>
                <a:spcPts val="0"/>
              </a:spcAft>
              <a:defRPr/>
            </a:pPr>
            <a:r>
              <a:rPr lang="en-US" altLang="zh-CN" b="1" dirty="0" smtClean="0">
                <a:solidFill>
                  <a:schemeClr val="bg2">
                    <a:lumMod val="10000"/>
                  </a:schemeClr>
                </a:solidFill>
                <a:effectLst>
                  <a:outerShdw blurRad="38100" dist="38100" dir="2700000" algn="tl">
                    <a:srgbClr val="000000">
                      <a:alpha val="43137"/>
                    </a:srgbClr>
                  </a:outerShdw>
                </a:effectLst>
                <a:latin typeface="+mj-lt"/>
              </a:rPr>
              <a:t>ISBN</a:t>
            </a:r>
            <a:r>
              <a:rPr lang="zh-CN" altLang="en-US" b="1" dirty="0" smtClean="0">
                <a:solidFill>
                  <a:schemeClr val="bg2">
                    <a:lumMod val="10000"/>
                  </a:schemeClr>
                </a:solidFill>
                <a:effectLst>
                  <a:outerShdw blurRad="38100" dist="38100" dir="2700000" algn="tl">
                    <a:srgbClr val="000000">
                      <a:alpha val="43137"/>
                    </a:srgbClr>
                  </a:outerShdw>
                </a:effectLst>
                <a:latin typeface="+mj-lt"/>
              </a:rPr>
              <a:t>：</a:t>
            </a:r>
            <a:r>
              <a:rPr lang="en-US" altLang="zh-CN" b="1" dirty="0" smtClean="0">
                <a:solidFill>
                  <a:schemeClr val="bg2">
                    <a:lumMod val="10000"/>
                  </a:schemeClr>
                </a:solidFill>
                <a:effectLst>
                  <a:outerShdw blurRad="38100" dist="38100" dir="2700000" algn="tl">
                    <a:srgbClr val="000000">
                      <a:alpha val="43137"/>
                    </a:srgbClr>
                  </a:outerShdw>
                </a:effectLst>
                <a:latin typeface="+mj-lt"/>
              </a:rPr>
              <a:t>9787302436959</a:t>
            </a:r>
          </a:p>
          <a:p>
            <a:pPr fontAlgn="auto">
              <a:spcAft>
                <a:spcPts val="0"/>
              </a:spcAft>
              <a:buFont typeface="Wingdings 2"/>
              <a:buNone/>
              <a:defRPr/>
            </a:pPr>
            <a:endParaRPr lang="zh-CN" altLang="en-US" b="1" dirty="0">
              <a:solidFill>
                <a:srgbClr val="002060"/>
              </a:solidFill>
              <a:effectLst>
                <a:outerShdw blurRad="38100" dist="38100" dir="2700000" algn="tl">
                  <a:srgbClr val="000000">
                    <a:alpha val="43137"/>
                  </a:srgbClr>
                </a:outerShdw>
              </a:effectLst>
              <a:latin typeface="黑体" pitchFamily="49" charset="-122"/>
              <a:ea typeface="黑体" pitchFamily="49"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242" y="188640"/>
            <a:ext cx="4620782" cy="6480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6475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457200" y="274638"/>
            <a:ext cx="8229600" cy="582594"/>
          </a:xfrm>
        </p:spPr>
        <p:txBody>
          <a:bodyPr>
            <a:normAutofit fontScale="90000"/>
          </a:bodyPr>
          <a:lstStyle/>
          <a:p>
            <a:r>
              <a:rPr lang="zh-CN" altLang="zh-CN" dirty="0" smtClean="0"/>
              <a:t>无类别域间路由</a:t>
            </a:r>
            <a:endParaRPr lang="zh-CN" altLang="en-US" dirty="0"/>
          </a:p>
        </p:txBody>
      </p:sp>
      <p:sp>
        <p:nvSpPr>
          <p:cNvPr id="230403" name="Rectangle 3"/>
          <p:cNvSpPr>
            <a:spLocks noGrp="1" noChangeArrowheads="1"/>
          </p:cNvSpPr>
          <p:nvPr>
            <p:ph type="body" idx="1"/>
          </p:nvPr>
        </p:nvSpPr>
        <p:spPr>
          <a:xfrm>
            <a:off x="214283" y="928670"/>
            <a:ext cx="8786874" cy="5715040"/>
          </a:xfrm>
        </p:spPr>
        <p:txBody>
          <a:bodyPr>
            <a:noAutofit/>
          </a:bodyPr>
          <a:lstStyle/>
          <a:p>
            <a:pPr>
              <a:lnSpc>
                <a:spcPct val="120000"/>
              </a:lnSpc>
              <a:spcBef>
                <a:spcPts val="0"/>
              </a:spcBef>
            </a:pPr>
            <a:r>
              <a:rPr lang="zh-CN" altLang="en-US" dirty="0" smtClean="0"/>
              <a:t>是</a:t>
            </a:r>
            <a:r>
              <a:rPr lang="zh-CN" altLang="zh-CN" dirty="0" smtClean="0"/>
              <a:t>标准路由选择算法的扩充</a:t>
            </a:r>
            <a:endParaRPr lang="en-US" altLang="zh-CN" dirty="0" smtClean="0"/>
          </a:p>
          <a:p>
            <a:pPr>
              <a:lnSpc>
                <a:spcPct val="120000"/>
              </a:lnSpc>
              <a:spcBef>
                <a:spcPts val="1800"/>
              </a:spcBef>
            </a:pPr>
            <a:r>
              <a:rPr lang="zh-CN" altLang="en-US" dirty="0" smtClean="0"/>
              <a:t>路由</a:t>
            </a:r>
            <a:r>
              <a:rPr lang="zh-CN" altLang="en-US" dirty="0"/>
              <a:t>表：（</a:t>
            </a:r>
            <a:r>
              <a:rPr lang="en-US" altLang="zh-CN" dirty="0"/>
              <a:t>M</a:t>
            </a:r>
            <a:r>
              <a:rPr lang="zh-CN" altLang="en-US" dirty="0"/>
              <a:t>，</a:t>
            </a:r>
            <a:r>
              <a:rPr lang="en-US" altLang="zh-CN" dirty="0"/>
              <a:t>N</a:t>
            </a:r>
            <a:r>
              <a:rPr lang="zh-CN" altLang="en-US" dirty="0"/>
              <a:t>，</a:t>
            </a:r>
            <a:r>
              <a:rPr lang="en-US" altLang="zh-CN" dirty="0"/>
              <a:t>R</a:t>
            </a:r>
            <a:r>
              <a:rPr lang="zh-CN" altLang="en-US" dirty="0"/>
              <a:t>）三元组</a:t>
            </a:r>
          </a:p>
          <a:p>
            <a:pPr lvl="1">
              <a:lnSpc>
                <a:spcPct val="120000"/>
              </a:lnSpc>
              <a:spcBef>
                <a:spcPts val="0"/>
              </a:spcBef>
            </a:pPr>
            <a:r>
              <a:rPr lang="en-US" altLang="zh-CN" dirty="0"/>
              <a:t>M</a:t>
            </a:r>
            <a:r>
              <a:rPr lang="zh-CN" altLang="en-US" dirty="0" smtClean="0"/>
              <a:t>：掩码；</a:t>
            </a:r>
            <a:r>
              <a:rPr lang="en-US" altLang="zh-CN" dirty="0" smtClean="0"/>
              <a:t>N</a:t>
            </a:r>
            <a:r>
              <a:rPr lang="zh-CN" altLang="en-US" dirty="0"/>
              <a:t>：</a:t>
            </a:r>
            <a:r>
              <a:rPr lang="zh-CN" altLang="en-US" dirty="0" smtClean="0"/>
              <a:t>目的地址；</a:t>
            </a:r>
            <a:r>
              <a:rPr lang="en-US" altLang="zh-CN" dirty="0" smtClean="0"/>
              <a:t>R</a:t>
            </a:r>
            <a:r>
              <a:rPr lang="zh-CN" altLang="en-US" dirty="0"/>
              <a:t>：</a:t>
            </a:r>
            <a:r>
              <a:rPr lang="zh-CN" altLang="en-US" dirty="0" smtClean="0"/>
              <a:t>到</a:t>
            </a:r>
            <a:r>
              <a:rPr lang="en-US" altLang="zh-CN" dirty="0" smtClean="0"/>
              <a:t>N</a:t>
            </a:r>
            <a:r>
              <a:rPr lang="zh-CN" altLang="en-US" dirty="0"/>
              <a:t>路径</a:t>
            </a:r>
            <a:r>
              <a:rPr lang="zh-CN" altLang="en-US" dirty="0" smtClean="0"/>
              <a:t>上“下一个”路由器</a:t>
            </a:r>
            <a:r>
              <a:rPr lang="zh-CN" altLang="en-US" dirty="0"/>
              <a:t>的</a:t>
            </a:r>
            <a:r>
              <a:rPr lang="en-US" altLang="zh-CN" dirty="0"/>
              <a:t>IP</a:t>
            </a:r>
            <a:r>
              <a:rPr lang="zh-CN" altLang="en-US" dirty="0"/>
              <a:t>地址</a:t>
            </a:r>
          </a:p>
          <a:p>
            <a:pPr>
              <a:lnSpc>
                <a:spcPct val="120000"/>
              </a:lnSpc>
              <a:spcBef>
                <a:spcPts val="1800"/>
              </a:spcBef>
            </a:pPr>
            <a:r>
              <a:rPr lang="zh-CN" altLang="en-US" dirty="0" smtClean="0"/>
              <a:t>路由方法：取出</a:t>
            </a:r>
            <a:r>
              <a:rPr lang="en-US" altLang="zh-CN" dirty="0"/>
              <a:t>IP</a:t>
            </a:r>
            <a:r>
              <a:rPr lang="zh-CN" altLang="en-US" dirty="0"/>
              <a:t>数据报中的目的</a:t>
            </a:r>
            <a:r>
              <a:rPr lang="en-US" altLang="zh-CN" dirty="0"/>
              <a:t>IP</a:t>
            </a:r>
            <a:r>
              <a:rPr lang="zh-CN" altLang="en-US" dirty="0"/>
              <a:t>地址，与路由</a:t>
            </a:r>
            <a:r>
              <a:rPr lang="zh-CN" altLang="en-US" dirty="0" smtClean="0"/>
              <a:t>表的“掩码”</a:t>
            </a:r>
            <a:r>
              <a:rPr lang="zh-CN" altLang="en-US" dirty="0"/>
              <a:t>逐位相“与”，结果再与表目中</a:t>
            </a:r>
            <a:r>
              <a:rPr lang="zh-CN" altLang="en-US" dirty="0" smtClean="0"/>
              <a:t>“目的地址”比较。如果</a:t>
            </a:r>
            <a:r>
              <a:rPr lang="zh-CN" altLang="en-US" dirty="0"/>
              <a:t>相同，说明选路成功，数据报沿“下一站地址”转发出去</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357290" y="3214686"/>
            <a:ext cx="6352025" cy="3224215"/>
          </a:xfrm>
          <a:prstGeom prst="rect">
            <a:avLst/>
          </a:prstGeom>
          <a:noFill/>
          <a:ln w="9525">
            <a:noFill/>
            <a:miter lim="800000"/>
            <a:headEnd/>
            <a:tailEnd/>
          </a:ln>
        </p:spPr>
      </p:pic>
      <p:sp>
        <p:nvSpPr>
          <p:cNvPr id="231426" name="Rectangle 2"/>
          <p:cNvSpPr>
            <a:spLocks noGrp="1" noChangeArrowheads="1"/>
          </p:cNvSpPr>
          <p:nvPr>
            <p:ph type="title"/>
          </p:nvPr>
        </p:nvSpPr>
        <p:spPr>
          <a:xfrm>
            <a:off x="457200" y="274638"/>
            <a:ext cx="8229600" cy="868346"/>
          </a:xfrm>
        </p:spPr>
        <p:txBody>
          <a:bodyPr/>
          <a:lstStyle/>
          <a:p>
            <a:r>
              <a:rPr lang="zh-CN" altLang="zh-CN" dirty="0" smtClean="0"/>
              <a:t>无类别域间路由</a:t>
            </a:r>
            <a:r>
              <a:rPr lang="zh-CN" altLang="en-US" dirty="0" smtClean="0"/>
              <a:t>举例</a:t>
            </a:r>
            <a:endParaRPr lang="zh-CN" altLang="en-US" dirty="0"/>
          </a:p>
        </p:txBody>
      </p:sp>
      <p:sp>
        <p:nvSpPr>
          <p:cNvPr id="231427" name="Rectangle 3"/>
          <p:cNvSpPr>
            <a:spLocks noGrp="1" noChangeArrowheads="1"/>
          </p:cNvSpPr>
          <p:nvPr>
            <p:ph type="body" idx="1"/>
          </p:nvPr>
        </p:nvSpPr>
        <p:spPr/>
        <p:txBody>
          <a:bodyPr/>
          <a:lstStyle/>
          <a:p>
            <a:endParaRPr lang="zh-CN" altLang="zh-CN" dirty="0"/>
          </a:p>
        </p:txBody>
      </p:sp>
      <p:pic>
        <p:nvPicPr>
          <p:cNvPr id="231428" name="Picture 4"/>
          <p:cNvPicPr>
            <a:picLocks noChangeAspect="1" noChangeArrowheads="1"/>
          </p:cNvPicPr>
          <p:nvPr/>
        </p:nvPicPr>
        <p:blipFill>
          <a:blip r:embed="rId3" cstate="print"/>
          <a:srcRect/>
          <a:stretch>
            <a:fillRect/>
          </a:stretch>
        </p:blipFill>
        <p:spPr bwMode="auto">
          <a:xfrm>
            <a:off x="94808" y="1500174"/>
            <a:ext cx="8834910" cy="1464669"/>
          </a:xfrm>
          <a:prstGeom prst="rect">
            <a:avLst/>
          </a:prstGeom>
          <a:noFill/>
          <a:ln w="9525" algn="ctr">
            <a:noFill/>
            <a:miter lim="800000"/>
            <a:headEnd/>
            <a:tailEnd/>
          </a:ln>
          <a:effectLst/>
        </p:spPr>
      </p:pic>
      <p:sp>
        <p:nvSpPr>
          <p:cNvPr id="231430" name="Rectangle 6"/>
          <p:cNvSpPr>
            <a:spLocks noChangeArrowheads="1"/>
          </p:cNvSpPr>
          <p:nvPr/>
        </p:nvSpPr>
        <p:spPr bwMode="auto">
          <a:xfrm flipV="1">
            <a:off x="3357554" y="3214686"/>
            <a:ext cx="2643206" cy="357190"/>
          </a:xfrm>
          <a:prstGeom prst="rect">
            <a:avLst/>
          </a:prstGeom>
          <a:solidFill>
            <a:schemeClr val="accent1">
              <a:alpha val="30000"/>
            </a:schemeClr>
          </a:solidFill>
          <a:ln w="9525" algn="ctr">
            <a:noFill/>
            <a:miter lim="800000"/>
            <a:headEnd/>
            <a:tailEnd/>
          </a:ln>
          <a:effectLst/>
        </p:spPr>
        <p:txBody>
          <a:bodyPr wrap="none" anchor="ctr"/>
          <a:lstStyle/>
          <a:p>
            <a:endParaRPr lang="zh-CN" altLang="en-US"/>
          </a:p>
        </p:txBody>
      </p:sp>
      <p:sp>
        <p:nvSpPr>
          <p:cNvPr id="231432" name="AutoShape 8"/>
          <p:cNvSpPr>
            <a:spLocks noChangeArrowheads="1"/>
          </p:cNvSpPr>
          <p:nvPr/>
        </p:nvSpPr>
        <p:spPr bwMode="auto">
          <a:xfrm>
            <a:off x="4000496" y="1785927"/>
            <a:ext cx="928694" cy="928694"/>
          </a:xfrm>
          <a:prstGeom prst="star16">
            <a:avLst>
              <a:gd name="adj" fmla="val 37500"/>
            </a:avLst>
          </a:prstGeom>
          <a:solidFill>
            <a:schemeClr val="accent1">
              <a:alpha val="30000"/>
            </a:schemeClr>
          </a:solidFill>
          <a:ln w="9525" algn="ctr">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21600000">
                                      <p:cBhvr>
                                        <p:cTn id="6" dur="2000" fill="hold"/>
                                        <p:tgtEl>
                                          <p:spTgt spid="231432"/>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314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30" grpId="0" animBg="1"/>
      <p:bldP spid="2314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457200" y="274638"/>
            <a:ext cx="8229600" cy="725470"/>
          </a:xfrm>
        </p:spPr>
        <p:txBody>
          <a:bodyPr>
            <a:normAutofit fontScale="90000"/>
          </a:bodyPr>
          <a:lstStyle/>
          <a:p>
            <a:r>
              <a:rPr lang="zh-CN" altLang="en-US" dirty="0"/>
              <a:t>路由表中的特殊路由</a:t>
            </a:r>
          </a:p>
        </p:txBody>
      </p:sp>
      <p:sp>
        <p:nvSpPr>
          <p:cNvPr id="232451" name="Rectangle 3"/>
          <p:cNvSpPr>
            <a:spLocks noGrp="1" noChangeArrowheads="1"/>
          </p:cNvSpPr>
          <p:nvPr>
            <p:ph type="body" idx="1"/>
          </p:nvPr>
        </p:nvSpPr>
        <p:spPr>
          <a:xfrm>
            <a:off x="142844" y="1071546"/>
            <a:ext cx="8858312" cy="5572164"/>
          </a:xfrm>
        </p:spPr>
        <p:txBody>
          <a:bodyPr>
            <a:noAutofit/>
          </a:bodyPr>
          <a:lstStyle/>
          <a:p>
            <a:pPr>
              <a:lnSpc>
                <a:spcPct val="120000"/>
              </a:lnSpc>
              <a:spcBef>
                <a:spcPts val="600"/>
              </a:spcBef>
            </a:pPr>
            <a:r>
              <a:rPr lang="zh-CN" altLang="en-US" dirty="0"/>
              <a:t>默认路由</a:t>
            </a:r>
          </a:p>
          <a:p>
            <a:pPr lvl="1">
              <a:lnSpc>
                <a:spcPct val="120000"/>
              </a:lnSpc>
              <a:spcBef>
                <a:spcPts val="600"/>
              </a:spcBef>
            </a:pPr>
            <a:r>
              <a:rPr lang="zh-CN" altLang="en-US" dirty="0"/>
              <a:t>如果路由表没有明确指明一条到达目的网络的路由信息，就将数据报转发到默认路由指定的路由器</a:t>
            </a:r>
          </a:p>
          <a:p>
            <a:pPr lvl="1">
              <a:lnSpc>
                <a:spcPct val="120000"/>
              </a:lnSpc>
              <a:spcBef>
                <a:spcPts val="600"/>
              </a:spcBef>
            </a:pPr>
            <a:r>
              <a:rPr lang="zh-CN" altLang="en-US" dirty="0" smtClean="0"/>
              <a:t>目的</a:t>
            </a:r>
            <a:r>
              <a:rPr lang="zh-CN" altLang="en-US" dirty="0"/>
              <a:t>：缩短路由表的长度、减少路由计算时间</a:t>
            </a:r>
          </a:p>
          <a:p>
            <a:pPr>
              <a:lnSpc>
                <a:spcPct val="120000"/>
              </a:lnSpc>
              <a:spcBef>
                <a:spcPts val="1800"/>
              </a:spcBef>
            </a:pPr>
            <a:r>
              <a:rPr lang="zh-CN" altLang="en-US" dirty="0"/>
              <a:t>特定主机路由</a:t>
            </a:r>
          </a:p>
          <a:p>
            <a:pPr lvl="1">
              <a:lnSpc>
                <a:spcPct val="120000"/>
              </a:lnSpc>
              <a:spcBef>
                <a:spcPts val="600"/>
              </a:spcBef>
            </a:pPr>
            <a:r>
              <a:rPr lang="zh-CN" altLang="en-US" dirty="0"/>
              <a:t>对单个主机（而不是网络）指定一条特别的路径</a:t>
            </a:r>
          </a:p>
          <a:p>
            <a:pPr lvl="1">
              <a:lnSpc>
                <a:spcPct val="120000"/>
              </a:lnSpc>
              <a:spcBef>
                <a:spcPts val="600"/>
              </a:spcBef>
            </a:pPr>
            <a:r>
              <a:rPr lang="zh-CN" altLang="en-US" dirty="0" smtClean="0"/>
              <a:t>目的</a:t>
            </a:r>
            <a:r>
              <a:rPr lang="zh-CN" altLang="en-US" dirty="0"/>
              <a:t>：增强安全性、进行网络连通性调试和判断路由表的正确性</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457200" y="274638"/>
            <a:ext cx="8229600" cy="796908"/>
          </a:xfrm>
        </p:spPr>
        <p:txBody>
          <a:bodyPr/>
          <a:lstStyle/>
          <a:p>
            <a:r>
              <a:rPr lang="zh-CN" altLang="en-US" dirty="0"/>
              <a:t>统一路由选择算法中的路由表</a:t>
            </a:r>
          </a:p>
        </p:txBody>
      </p:sp>
      <p:sp>
        <p:nvSpPr>
          <p:cNvPr id="233475" name="Rectangle 3"/>
          <p:cNvSpPr>
            <a:spLocks noGrp="1" noChangeArrowheads="1"/>
          </p:cNvSpPr>
          <p:nvPr>
            <p:ph type="body" idx="1"/>
          </p:nvPr>
        </p:nvSpPr>
        <p:spPr>
          <a:xfrm>
            <a:off x="214282" y="1071546"/>
            <a:ext cx="8786874" cy="5643602"/>
          </a:xfrm>
        </p:spPr>
        <p:txBody>
          <a:bodyPr>
            <a:noAutofit/>
          </a:bodyPr>
          <a:lstStyle/>
          <a:p>
            <a:pPr>
              <a:lnSpc>
                <a:spcPct val="120000"/>
              </a:lnSpc>
              <a:spcBef>
                <a:spcPts val="0"/>
              </a:spcBef>
            </a:pPr>
            <a:r>
              <a:rPr lang="zh-CN" altLang="en-US" sz="2800" dirty="0"/>
              <a:t>特定主机路由表项</a:t>
            </a:r>
          </a:p>
          <a:p>
            <a:pPr lvl="1">
              <a:lnSpc>
                <a:spcPct val="120000"/>
              </a:lnSpc>
              <a:spcBef>
                <a:spcPts val="0"/>
              </a:spcBef>
            </a:pPr>
            <a:r>
              <a:rPr lang="zh-CN" altLang="en-US" sz="2400" dirty="0"/>
              <a:t>掩码：</a:t>
            </a:r>
            <a:r>
              <a:rPr lang="en-US" altLang="zh-CN" sz="2400" dirty="0"/>
              <a:t>255.255.255.255</a:t>
            </a:r>
            <a:r>
              <a:rPr lang="zh-CN" altLang="en-US" sz="2400" dirty="0"/>
              <a:t>，目的地址：目的主机</a:t>
            </a:r>
            <a:r>
              <a:rPr lang="en-US" altLang="zh-CN" sz="2400" dirty="0"/>
              <a:t>IP</a:t>
            </a:r>
            <a:r>
              <a:rPr lang="zh-CN" altLang="en-US" sz="2400" dirty="0"/>
              <a:t>地址</a:t>
            </a:r>
          </a:p>
          <a:p>
            <a:pPr>
              <a:lnSpc>
                <a:spcPct val="120000"/>
              </a:lnSpc>
              <a:spcBef>
                <a:spcPts val="1800"/>
              </a:spcBef>
            </a:pPr>
            <a:r>
              <a:rPr lang="zh-CN" altLang="en-US" sz="2800" dirty="0"/>
              <a:t>默认路由表项</a:t>
            </a:r>
          </a:p>
          <a:p>
            <a:pPr lvl="1">
              <a:lnSpc>
                <a:spcPct val="120000"/>
              </a:lnSpc>
              <a:spcBef>
                <a:spcPts val="0"/>
              </a:spcBef>
            </a:pPr>
            <a:r>
              <a:rPr lang="zh-CN" altLang="en-US" sz="2400" dirty="0"/>
              <a:t>掩码：</a:t>
            </a:r>
            <a:r>
              <a:rPr lang="en-US" altLang="zh-CN" sz="2400" dirty="0"/>
              <a:t>0.0.0.0</a:t>
            </a:r>
            <a:r>
              <a:rPr lang="zh-CN" altLang="en-US" sz="2400" dirty="0"/>
              <a:t>，目的地址</a:t>
            </a:r>
            <a:r>
              <a:rPr lang="zh-CN" altLang="en-US" sz="2400" dirty="0" smtClean="0"/>
              <a:t>：</a:t>
            </a:r>
            <a:r>
              <a:rPr lang="en-US" altLang="zh-CN" sz="2400" dirty="0" smtClean="0"/>
              <a:t>0.0.0.0</a:t>
            </a:r>
            <a:endParaRPr lang="zh-CN" altLang="en-US" sz="2400" dirty="0"/>
          </a:p>
          <a:p>
            <a:pPr>
              <a:lnSpc>
                <a:spcPct val="120000"/>
              </a:lnSpc>
              <a:spcBef>
                <a:spcPts val="1800"/>
              </a:spcBef>
            </a:pPr>
            <a:r>
              <a:rPr lang="zh-CN" altLang="en-US" sz="2800" dirty="0"/>
              <a:t>标准网络路由表项</a:t>
            </a:r>
          </a:p>
          <a:p>
            <a:pPr lvl="1">
              <a:lnSpc>
                <a:spcPct val="120000"/>
              </a:lnSpc>
              <a:spcBef>
                <a:spcPts val="0"/>
              </a:spcBef>
            </a:pPr>
            <a:r>
              <a:rPr lang="en-US" altLang="zh-CN" sz="2400" dirty="0"/>
              <a:t>A</a:t>
            </a:r>
            <a:r>
              <a:rPr lang="zh-CN" altLang="en-US" sz="2400" dirty="0" smtClean="0"/>
              <a:t>类 </a:t>
            </a:r>
            <a:r>
              <a:rPr lang="en-US" altLang="zh-CN" sz="2400" dirty="0"/>
              <a:t>– </a:t>
            </a:r>
            <a:r>
              <a:rPr lang="zh-CN" altLang="en-US" sz="2400" dirty="0"/>
              <a:t>掩码：</a:t>
            </a:r>
            <a:r>
              <a:rPr lang="en-US" altLang="zh-CN" sz="2400" dirty="0"/>
              <a:t>255.0.0.0</a:t>
            </a:r>
            <a:r>
              <a:rPr lang="zh-CN" altLang="en-US" sz="2400" dirty="0"/>
              <a:t>，目的地址：</a:t>
            </a:r>
            <a:r>
              <a:rPr lang="zh-CN" altLang="en-US" sz="2400" dirty="0" smtClean="0"/>
              <a:t>目的网络</a:t>
            </a:r>
            <a:r>
              <a:rPr lang="en-US" altLang="zh-CN" sz="2400" dirty="0" smtClean="0"/>
              <a:t>IP</a:t>
            </a:r>
            <a:r>
              <a:rPr lang="zh-CN" altLang="en-US" sz="2400" dirty="0"/>
              <a:t>地址</a:t>
            </a:r>
          </a:p>
          <a:p>
            <a:pPr lvl="1">
              <a:lnSpc>
                <a:spcPct val="120000"/>
              </a:lnSpc>
              <a:spcBef>
                <a:spcPts val="0"/>
              </a:spcBef>
            </a:pPr>
            <a:r>
              <a:rPr lang="en-US" altLang="zh-CN" sz="2400" dirty="0"/>
              <a:t>B</a:t>
            </a:r>
            <a:r>
              <a:rPr lang="zh-CN" altLang="en-US" sz="2400" dirty="0" smtClean="0"/>
              <a:t>类 </a:t>
            </a:r>
            <a:r>
              <a:rPr lang="en-US" altLang="zh-CN" sz="2400" dirty="0"/>
              <a:t>– </a:t>
            </a:r>
            <a:r>
              <a:rPr lang="zh-CN" altLang="en-US" sz="2400" dirty="0"/>
              <a:t>掩码：</a:t>
            </a:r>
            <a:r>
              <a:rPr lang="en-US" altLang="zh-CN" sz="2400" dirty="0"/>
              <a:t>255.255.0.0</a:t>
            </a:r>
            <a:r>
              <a:rPr lang="zh-CN" altLang="en-US" sz="2400" dirty="0"/>
              <a:t>，目的地址：</a:t>
            </a:r>
            <a:r>
              <a:rPr lang="zh-CN" altLang="en-US" sz="2400" dirty="0" smtClean="0"/>
              <a:t>目的网络</a:t>
            </a:r>
            <a:r>
              <a:rPr lang="en-US" altLang="zh-CN" sz="2400" dirty="0" smtClean="0"/>
              <a:t>IP</a:t>
            </a:r>
            <a:r>
              <a:rPr lang="zh-CN" altLang="en-US" sz="2400" dirty="0"/>
              <a:t>地址</a:t>
            </a:r>
          </a:p>
          <a:p>
            <a:pPr lvl="1">
              <a:lnSpc>
                <a:spcPct val="120000"/>
              </a:lnSpc>
              <a:spcBef>
                <a:spcPts val="0"/>
              </a:spcBef>
            </a:pPr>
            <a:r>
              <a:rPr lang="en-US" altLang="zh-CN" sz="2400" dirty="0"/>
              <a:t>C</a:t>
            </a:r>
            <a:r>
              <a:rPr lang="zh-CN" altLang="en-US" sz="2400" dirty="0" smtClean="0"/>
              <a:t>类 </a:t>
            </a:r>
            <a:r>
              <a:rPr lang="en-US" altLang="zh-CN" sz="2400" dirty="0"/>
              <a:t>– </a:t>
            </a:r>
            <a:r>
              <a:rPr lang="zh-CN" altLang="en-US" sz="2400" dirty="0"/>
              <a:t>掩码：</a:t>
            </a:r>
            <a:r>
              <a:rPr lang="en-US" altLang="zh-CN" sz="2400" dirty="0"/>
              <a:t>255.255.255.0</a:t>
            </a:r>
            <a:r>
              <a:rPr lang="zh-CN" altLang="en-US" sz="2400" dirty="0"/>
              <a:t>，目的地址：</a:t>
            </a:r>
            <a:r>
              <a:rPr lang="zh-CN" altLang="en-US" sz="2400" dirty="0" smtClean="0"/>
              <a:t>目的网络</a:t>
            </a:r>
            <a:r>
              <a:rPr lang="en-US" altLang="zh-CN" sz="2400" dirty="0" smtClean="0"/>
              <a:t>IP</a:t>
            </a:r>
            <a:r>
              <a:rPr lang="zh-CN" altLang="en-US" sz="2400" dirty="0"/>
              <a:t>地址</a:t>
            </a:r>
          </a:p>
          <a:p>
            <a:pPr>
              <a:lnSpc>
                <a:spcPct val="120000"/>
              </a:lnSpc>
              <a:spcBef>
                <a:spcPts val="1800"/>
              </a:spcBef>
            </a:pPr>
            <a:r>
              <a:rPr lang="zh-CN" altLang="zh-CN" sz="2800" dirty="0" smtClean="0"/>
              <a:t>无类别域间路由</a:t>
            </a:r>
            <a:r>
              <a:rPr lang="zh-CN" altLang="en-US" sz="2800" dirty="0" smtClean="0"/>
              <a:t>：</a:t>
            </a:r>
            <a:r>
              <a:rPr lang="zh-CN" altLang="en-US" sz="2400" dirty="0" smtClean="0"/>
              <a:t>掩码、目的地址</a:t>
            </a:r>
            <a:endParaRPr lang="zh-CN" alt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457200" y="274638"/>
            <a:ext cx="8229600" cy="868346"/>
          </a:xfrm>
        </p:spPr>
        <p:txBody>
          <a:bodyPr/>
          <a:lstStyle/>
          <a:p>
            <a:r>
              <a:rPr lang="zh-CN" altLang="en-US" dirty="0"/>
              <a:t>统一的路由选择算法</a:t>
            </a:r>
          </a:p>
        </p:txBody>
      </p:sp>
      <p:sp>
        <p:nvSpPr>
          <p:cNvPr id="234499" name="Rectangle 3"/>
          <p:cNvSpPr>
            <a:spLocks noGrp="1" noChangeArrowheads="1"/>
          </p:cNvSpPr>
          <p:nvPr>
            <p:ph type="body" idx="1"/>
          </p:nvPr>
        </p:nvSpPr>
        <p:spPr/>
        <p:txBody>
          <a:bodyPr/>
          <a:lstStyle/>
          <a:p>
            <a:endParaRPr lang="zh-CN" altLang="zh-CN"/>
          </a:p>
        </p:txBody>
      </p:sp>
      <p:pic>
        <p:nvPicPr>
          <p:cNvPr id="2050" name="Picture 2"/>
          <p:cNvPicPr>
            <a:picLocks noChangeAspect="1" noChangeArrowheads="1"/>
          </p:cNvPicPr>
          <p:nvPr/>
        </p:nvPicPr>
        <p:blipFill>
          <a:blip r:embed="rId2" cstate="print"/>
          <a:srcRect/>
          <a:stretch>
            <a:fillRect/>
          </a:stretch>
        </p:blipFill>
        <p:spPr bwMode="auto">
          <a:xfrm>
            <a:off x="571472" y="1142984"/>
            <a:ext cx="8001056" cy="55985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39784"/>
          </a:xfrm>
        </p:spPr>
        <p:txBody>
          <a:bodyPr>
            <a:normAutofit/>
          </a:bodyPr>
          <a:lstStyle/>
          <a:p>
            <a:r>
              <a:rPr lang="en-US" altLang="zh-CN" dirty="0" smtClean="0"/>
              <a:t>CIDR</a:t>
            </a:r>
            <a:r>
              <a:rPr lang="zh-CN" altLang="zh-CN" dirty="0" smtClean="0"/>
              <a:t>路由聚合</a:t>
            </a:r>
            <a:r>
              <a:rPr lang="zh-CN" altLang="en-US" dirty="0" smtClean="0"/>
              <a:t>（</a:t>
            </a:r>
            <a:r>
              <a:rPr lang="en-US" altLang="zh-CN" dirty="0" smtClean="0"/>
              <a:t>1/2)</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85693" y="1500174"/>
            <a:ext cx="8915463" cy="4929222"/>
          </a:xfrm>
          <a:prstGeom prst="rect">
            <a:avLst/>
          </a:prstGeom>
          <a:noFill/>
          <a:ln w="9525">
            <a:noFill/>
            <a:miter lim="800000"/>
            <a:headEnd/>
            <a:tailEnd/>
          </a:ln>
        </p:spPr>
      </p:pic>
      <p:sp>
        <p:nvSpPr>
          <p:cNvPr id="5" name="十二角星 4"/>
          <p:cNvSpPr/>
          <p:nvPr/>
        </p:nvSpPr>
        <p:spPr>
          <a:xfrm>
            <a:off x="3929058" y="2357430"/>
            <a:ext cx="1214446" cy="1071570"/>
          </a:xfrm>
          <a:prstGeom prst="star12">
            <a:avLst/>
          </a:prstGeom>
          <a:solidFill>
            <a:srgbClr val="C00000">
              <a:alpha val="1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8" presetClass="emph" presetSubtype="0" fill="hold" grpId="0" nodeType="afterEffect">
                                  <p:stCondLst>
                                    <p:cond delay="0"/>
                                  </p:stCondLst>
                                  <p:childTnLst>
                                    <p:animRot by="21600000">
                                      <p:cBhvr>
                                        <p:cTn id="10"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39784"/>
          </a:xfrm>
        </p:spPr>
        <p:txBody>
          <a:bodyPr>
            <a:normAutofit/>
          </a:bodyPr>
          <a:lstStyle/>
          <a:p>
            <a:r>
              <a:rPr lang="en-US" altLang="zh-CN" dirty="0" smtClean="0"/>
              <a:t>CIDR</a:t>
            </a:r>
            <a:r>
              <a:rPr lang="zh-CN" altLang="zh-CN" dirty="0" smtClean="0"/>
              <a:t>路由聚合</a:t>
            </a:r>
            <a:r>
              <a:rPr lang="zh-CN" altLang="en-US" dirty="0" smtClean="0"/>
              <a:t>（</a:t>
            </a:r>
            <a:r>
              <a:rPr lang="en-US" altLang="zh-CN" dirty="0" smtClean="0"/>
              <a:t>2/2)</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857224" y="1643051"/>
            <a:ext cx="7438080" cy="4572031"/>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1643042" y="3857628"/>
            <a:ext cx="7176771" cy="2714644"/>
          </a:xfrm>
          <a:prstGeom prst="rect">
            <a:avLst/>
          </a:prstGeom>
          <a:noFill/>
          <a:ln w="9525">
            <a:noFill/>
            <a:miter lim="800000"/>
            <a:headEnd/>
            <a:tailEnd/>
          </a:ln>
        </p:spPr>
      </p:pic>
      <p:sp>
        <p:nvSpPr>
          <p:cNvPr id="8" name="左弧形箭头 7"/>
          <p:cNvSpPr/>
          <p:nvPr/>
        </p:nvSpPr>
        <p:spPr>
          <a:xfrm rot="20798998">
            <a:off x="475038" y="3438209"/>
            <a:ext cx="823508" cy="2389192"/>
          </a:xfrm>
          <a:prstGeom prst="curved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右弧形箭头 8"/>
          <p:cNvSpPr/>
          <p:nvPr/>
        </p:nvSpPr>
        <p:spPr>
          <a:xfrm rot="18236510">
            <a:off x="4373610" y="1178402"/>
            <a:ext cx="1089951" cy="2857520"/>
          </a:xfrm>
          <a:prstGeom prst="curved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7" name="Picture 2"/>
          <p:cNvPicPr>
            <a:picLocks noChangeAspect="1" noChangeArrowheads="1"/>
          </p:cNvPicPr>
          <p:nvPr/>
        </p:nvPicPr>
        <p:blipFill>
          <a:blip r:embed="rId2" cstate="print"/>
          <a:srcRect/>
          <a:stretch>
            <a:fillRect/>
          </a:stretch>
        </p:blipFill>
        <p:spPr bwMode="auto">
          <a:xfrm>
            <a:off x="214282" y="1142984"/>
            <a:ext cx="4000528" cy="245904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4098"/>
                                        </p:tgtEl>
                                      </p:cBhvr>
                                    </p:animEffect>
                                    <p:set>
                                      <p:cBhvr>
                                        <p:cTn id="7" dur="1" fill="hold">
                                          <p:stCondLst>
                                            <p:cond delay="499"/>
                                          </p:stCondLst>
                                        </p:cTn>
                                        <p:tgtEl>
                                          <p:spTgt spid="4098"/>
                                        </p:tgtEl>
                                        <p:attrNameLst>
                                          <p:attrName>style.visibility</p:attrName>
                                        </p:attrNameLst>
                                      </p:cBhvr>
                                      <p:to>
                                        <p:strVal val="hidden"/>
                                      </p:to>
                                    </p:se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par>
                          <p:cTn id="19" fill="hold">
                            <p:stCondLst>
                              <p:cond delay="1500"/>
                            </p:stCondLst>
                            <p:childTnLst>
                              <p:par>
                                <p:cTn id="20" presetID="3" presetClass="entr" presetSubtype="10" fill="hold" nodeType="afterEffect">
                                  <p:stCondLst>
                                    <p:cond delay="0"/>
                                  </p:stCondLst>
                                  <p:childTnLst>
                                    <p:set>
                                      <p:cBhvr>
                                        <p:cTn id="21" dur="1" fill="hold">
                                          <p:stCondLst>
                                            <p:cond delay="0"/>
                                          </p:stCondLst>
                                        </p:cTn>
                                        <p:tgtEl>
                                          <p:spTgt spid="4099"/>
                                        </p:tgtEl>
                                        <p:attrNameLst>
                                          <p:attrName>style.visibility</p:attrName>
                                        </p:attrNameLst>
                                      </p:cBhvr>
                                      <p:to>
                                        <p:strVal val="visible"/>
                                      </p:to>
                                    </p:set>
                                    <p:animEffect transition="in" filter="blinds(horizontal)">
                                      <p:cBhvr>
                                        <p:cTn id="22"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最长匹配原则</a:t>
            </a:r>
            <a:r>
              <a:rPr lang="zh-CN" altLang="en-US" dirty="0" smtClean="0"/>
              <a:t>（</a:t>
            </a:r>
            <a:r>
              <a:rPr lang="en-US" altLang="zh-CN" dirty="0" smtClean="0"/>
              <a:t>1/2)</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Picture 2"/>
          <p:cNvPicPr>
            <a:picLocks noChangeAspect="1" noChangeArrowheads="1"/>
          </p:cNvPicPr>
          <p:nvPr/>
        </p:nvPicPr>
        <p:blipFill>
          <a:blip r:embed="rId2" cstate="print"/>
          <a:srcRect/>
          <a:stretch>
            <a:fillRect/>
          </a:stretch>
        </p:blipFill>
        <p:spPr bwMode="auto">
          <a:xfrm>
            <a:off x="157131" y="1643050"/>
            <a:ext cx="8915463" cy="4929222"/>
          </a:xfrm>
          <a:prstGeom prst="rect">
            <a:avLst/>
          </a:prstGeom>
          <a:noFill/>
          <a:ln w="9525">
            <a:noFill/>
            <a:miter lim="800000"/>
            <a:headEnd/>
            <a:tailEnd/>
          </a:ln>
        </p:spPr>
      </p:pic>
      <p:cxnSp>
        <p:nvCxnSpPr>
          <p:cNvPr id="7" name="直接连接符 6"/>
          <p:cNvCxnSpPr/>
          <p:nvPr/>
        </p:nvCxnSpPr>
        <p:spPr>
          <a:xfrm>
            <a:off x="4929190" y="3071810"/>
            <a:ext cx="3357586"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flipH="1" flipV="1">
            <a:off x="7322363" y="4036223"/>
            <a:ext cx="1928826"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3" cstate="print"/>
          <a:srcRect/>
          <a:stretch>
            <a:fillRect/>
          </a:stretch>
        </p:blipFill>
        <p:spPr bwMode="auto">
          <a:xfrm>
            <a:off x="7943878" y="3929066"/>
            <a:ext cx="628650" cy="57150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linds(horizontal)">
                                      <p:cBhvr>
                                        <p:cTn id="7" dur="500"/>
                                        <p:tgtEl>
                                          <p:spTgt spid="5122"/>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par>
                                <p:cTn id="12" presetID="3" presetClass="entr" presetSubtype="1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linds(horizontal)">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最长匹配原则</a:t>
            </a:r>
            <a:r>
              <a:rPr lang="zh-CN" altLang="en-US" dirty="0" smtClean="0"/>
              <a:t>（</a:t>
            </a:r>
            <a:r>
              <a:rPr lang="en-US" altLang="zh-CN" dirty="0" smtClean="0"/>
              <a:t>2/2)</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740930" y="1785926"/>
            <a:ext cx="7617284" cy="3500462"/>
          </a:xfrm>
          <a:prstGeom prst="rect">
            <a:avLst/>
          </a:prstGeom>
          <a:noFill/>
          <a:ln w="9525">
            <a:noFill/>
            <a:miter lim="800000"/>
            <a:headEnd/>
            <a:tailEnd/>
          </a:ln>
        </p:spPr>
      </p:pic>
      <p:sp>
        <p:nvSpPr>
          <p:cNvPr id="5" name="圆角矩形 4"/>
          <p:cNvSpPr/>
          <p:nvPr/>
        </p:nvSpPr>
        <p:spPr>
          <a:xfrm>
            <a:off x="714348" y="3500438"/>
            <a:ext cx="7715304" cy="1143008"/>
          </a:xfrm>
          <a:prstGeom prst="roundRect">
            <a:avLst/>
          </a:prstGeom>
          <a:solidFill>
            <a:schemeClr val="accent1">
              <a:tint val="100000"/>
              <a:shade val="100000"/>
              <a:hueMod val="100000"/>
              <a:satMod val="10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714348" y="4071942"/>
            <a:ext cx="7715304" cy="571504"/>
          </a:xfrm>
          <a:prstGeom prst="roundRect">
            <a:avLst/>
          </a:prstGeom>
          <a:solidFill>
            <a:srgbClr val="C00000">
              <a:alpha val="28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8229600" cy="725470"/>
          </a:xfrm>
        </p:spPr>
        <p:txBody>
          <a:bodyPr>
            <a:normAutofit fontScale="90000"/>
          </a:bodyPr>
          <a:lstStyle/>
          <a:p>
            <a:r>
              <a:rPr lang="zh-CN" altLang="zh-CN" dirty="0" smtClean="0"/>
              <a:t>遵循最长匹配原则的路由算法</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071538" y="857232"/>
            <a:ext cx="7046924" cy="58578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8101042" cy="1470025"/>
          </a:xfrm>
        </p:spPr>
        <p:txBody>
          <a:bodyPr>
            <a:noAutofit/>
          </a:bodyPr>
          <a:lstStyle/>
          <a:p>
            <a:r>
              <a:rPr lang="zh-CN" altLang="en-US" sz="5400" dirty="0" smtClean="0"/>
              <a:t>第</a:t>
            </a:r>
            <a:r>
              <a:rPr lang="en-US" altLang="zh-CN" sz="5400" dirty="0" smtClean="0"/>
              <a:t>8</a:t>
            </a:r>
            <a:r>
              <a:rPr lang="zh-CN" altLang="en-US" sz="5400" smtClean="0"/>
              <a:t>章  </a:t>
            </a:r>
            <a:r>
              <a:rPr lang="zh-CN" altLang="zh-CN" sz="5400" dirty="0" smtClean="0"/>
              <a:t>路由器与路由选择</a:t>
            </a:r>
            <a:endParaRPr lang="zh-CN" altLang="en-US" sz="5400" dirty="0">
              <a:solidFill>
                <a:srgbClr val="002060"/>
              </a:solidFill>
              <a:latin typeface="华文琥珀" pitchFamily="2" charset="-122"/>
              <a:ea typeface="华文琥珀" pitchFamily="2" charset="-122"/>
            </a:endParaRPr>
          </a:p>
        </p:txBody>
      </p:sp>
      <p:sp>
        <p:nvSpPr>
          <p:cNvPr id="3" name="副标题 2"/>
          <p:cNvSpPr>
            <a:spLocks noGrp="1"/>
          </p:cNvSpPr>
          <p:nvPr>
            <p:ph type="subTitle" idx="1"/>
          </p:nvPr>
        </p:nvSpPr>
        <p:spPr/>
        <p:txBody>
          <a:bodyPr>
            <a:noAutofit/>
          </a:bodyPr>
          <a:lstStyle/>
          <a:p>
            <a:endParaRPr lang="en-US" altLang="zh-CN" sz="2400" dirty="0" smtClean="0">
              <a:solidFill>
                <a:srgbClr val="002060"/>
              </a:solidFill>
            </a:endParaRPr>
          </a:p>
          <a:p>
            <a:endParaRPr lang="en-US" altLang="zh-CN" sz="2400" dirty="0" smtClean="0">
              <a:solidFill>
                <a:srgbClr val="002060"/>
              </a:solidFill>
            </a:endParaRPr>
          </a:p>
          <a:p>
            <a:r>
              <a:rPr lang="zh-CN" altLang="en-US" sz="2400" dirty="0" smtClean="0">
                <a:solidFill>
                  <a:srgbClr val="002060"/>
                </a:solidFill>
              </a:rPr>
              <a:t>张建忠  徐敬东</a:t>
            </a:r>
            <a:endParaRPr lang="en-US" altLang="zh-CN" sz="2400" dirty="0" smtClean="0">
              <a:solidFill>
                <a:srgbClr val="002060"/>
              </a:solidFill>
            </a:endParaRPr>
          </a:p>
          <a:p>
            <a:r>
              <a:rPr lang="zh-CN" altLang="en-US" sz="2400" dirty="0" smtClean="0">
                <a:solidFill>
                  <a:srgbClr val="002060"/>
                </a:solidFill>
              </a:rPr>
              <a:t>南开大学计算机科学与技术系</a:t>
            </a:r>
            <a:endParaRPr lang="en-US" altLang="zh-CN" sz="2400" dirty="0" smtClean="0">
              <a:solidFill>
                <a:srgbClr val="002060"/>
              </a:solidFill>
            </a:endParaRPr>
          </a:p>
          <a:p>
            <a:endParaRPr lang="zh-CN" altLang="en-US" sz="2400" dirty="0">
              <a:solidFill>
                <a:srgbClr val="00206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zh-CN" dirty="0"/>
              <a:t>IP</a:t>
            </a:r>
            <a:r>
              <a:rPr lang="zh-CN" altLang="en-US" dirty="0"/>
              <a:t>数据报传输与处理过程（</a:t>
            </a:r>
            <a:r>
              <a:rPr lang="en-US" altLang="zh-CN" dirty="0" smtClean="0"/>
              <a:t>1/3</a:t>
            </a:r>
            <a:r>
              <a:rPr lang="zh-CN" altLang="en-US" dirty="0" smtClean="0"/>
              <a:t>）</a:t>
            </a:r>
            <a:endParaRPr lang="zh-CN" altLang="en-US" dirty="0"/>
          </a:p>
        </p:txBody>
      </p:sp>
      <p:sp>
        <p:nvSpPr>
          <p:cNvPr id="235523" name="Rectangle 3"/>
          <p:cNvSpPr>
            <a:spLocks noGrp="1" noChangeArrowheads="1"/>
          </p:cNvSpPr>
          <p:nvPr>
            <p:ph type="body" idx="1"/>
          </p:nvPr>
        </p:nvSpPr>
        <p:spPr/>
        <p:txBody>
          <a:bodyPr/>
          <a:lstStyle/>
          <a:p>
            <a:endParaRPr lang="zh-CN" altLang="zh-CN"/>
          </a:p>
        </p:txBody>
      </p:sp>
      <p:pic>
        <p:nvPicPr>
          <p:cNvPr id="235524" name="Picture 4"/>
          <p:cNvPicPr>
            <a:picLocks noChangeAspect="1" noChangeArrowheads="1"/>
          </p:cNvPicPr>
          <p:nvPr/>
        </p:nvPicPr>
        <p:blipFill>
          <a:blip r:embed="rId2" cstate="print"/>
          <a:srcRect/>
          <a:stretch>
            <a:fillRect/>
          </a:stretch>
        </p:blipFill>
        <p:spPr bwMode="auto">
          <a:xfrm>
            <a:off x="1403350" y="1557338"/>
            <a:ext cx="6337300" cy="4794250"/>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ltLang="zh-CN" dirty="0"/>
              <a:t>IP</a:t>
            </a:r>
            <a:r>
              <a:rPr lang="zh-CN" altLang="en-US" dirty="0"/>
              <a:t>数据报传输与处理过程（</a:t>
            </a:r>
            <a:r>
              <a:rPr lang="en-US" altLang="zh-CN" dirty="0" smtClean="0"/>
              <a:t>2/3</a:t>
            </a:r>
            <a:r>
              <a:rPr lang="zh-CN" altLang="en-US" dirty="0" smtClean="0"/>
              <a:t>）</a:t>
            </a:r>
            <a:endParaRPr lang="zh-CN" altLang="en-US" dirty="0"/>
          </a:p>
        </p:txBody>
      </p:sp>
      <p:pic>
        <p:nvPicPr>
          <p:cNvPr id="236549" name="Picture 5"/>
          <p:cNvPicPr>
            <a:picLocks noChangeAspect="1" noChangeArrowheads="1"/>
          </p:cNvPicPr>
          <p:nvPr/>
        </p:nvPicPr>
        <p:blipFill>
          <a:blip r:embed="rId2" cstate="print"/>
          <a:srcRect/>
          <a:stretch>
            <a:fillRect/>
          </a:stretch>
        </p:blipFill>
        <p:spPr bwMode="auto">
          <a:xfrm>
            <a:off x="2379663" y="2047875"/>
            <a:ext cx="3848100" cy="1381125"/>
          </a:xfrm>
          <a:prstGeom prst="rect">
            <a:avLst/>
          </a:prstGeom>
          <a:noFill/>
          <a:ln w="9525" algn="ctr">
            <a:noFill/>
            <a:miter lim="800000"/>
            <a:headEnd/>
            <a:tailEnd/>
          </a:ln>
          <a:effectLst/>
        </p:spPr>
      </p:pic>
      <p:pic>
        <p:nvPicPr>
          <p:cNvPr id="236551" name="Picture 7"/>
          <p:cNvPicPr>
            <a:picLocks noChangeAspect="1" noChangeArrowheads="1"/>
          </p:cNvPicPr>
          <p:nvPr/>
        </p:nvPicPr>
        <p:blipFill>
          <a:blip r:embed="rId3" cstate="print"/>
          <a:srcRect/>
          <a:stretch>
            <a:fillRect/>
          </a:stretch>
        </p:blipFill>
        <p:spPr bwMode="auto">
          <a:xfrm>
            <a:off x="2338388" y="4076700"/>
            <a:ext cx="3857625" cy="1390650"/>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ltLang="zh-CN" dirty="0"/>
              <a:t>IP</a:t>
            </a:r>
            <a:r>
              <a:rPr lang="zh-CN" altLang="en-US" dirty="0"/>
              <a:t>数据报传输与处理过程</a:t>
            </a:r>
            <a:r>
              <a:rPr lang="zh-CN" altLang="en-US" dirty="0" smtClean="0"/>
              <a:t>（</a:t>
            </a:r>
            <a:r>
              <a:rPr lang="en-US" altLang="zh-CN" dirty="0" smtClean="0"/>
              <a:t>3/3</a:t>
            </a:r>
            <a:r>
              <a:rPr lang="zh-CN" altLang="en-US" dirty="0" smtClean="0"/>
              <a:t>）</a:t>
            </a:r>
            <a:endParaRPr lang="zh-CN" altLang="en-US" dirty="0"/>
          </a:p>
        </p:txBody>
      </p:sp>
      <p:pic>
        <p:nvPicPr>
          <p:cNvPr id="238596" name="Picture 4"/>
          <p:cNvPicPr>
            <a:picLocks noChangeAspect="1" noChangeArrowheads="1"/>
          </p:cNvPicPr>
          <p:nvPr/>
        </p:nvPicPr>
        <p:blipFill>
          <a:blip r:embed="rId2" cstate="print"/>
          <a:srcRect/>
          <a:stretch>
            <a:fillRect/>
          </a:stretch>
        </p:blipFill>
        <p:spPr bwMode="auto">
          <a:xfrm>
            <a:off x="2595563" y="1849438"/>
            <a:ext cx="3848100" cy="1724025"/>
          </a:xfrm>
          <a:prstGeom prst="rect">
            <a:avLst/>
          </a:prstGeom>
          <a:noFill/>
          <a:ln w="9525" algn="ctr">
            <a:noFill/>
            <a:miter lim="800000"/>
            <a:headEnd/>
            <a:tailEnd/>
          </a:ln>
          <a:effectLst/>
        </p:spPr>
      </p:pic>
      <p:pic>
        <p:nvPicPr>
          <p:cNvPr id="238597" name="Picture 5"/>
          <p:cNvPicPr>
            <a:picLocks noChangeAspect="1" noChangeArrowheads="1"/>
          </p:cNvPicPr>
          <p:nvPr/>
        </p:nvPicPr>
        <p:blipFill>
          <a:blip r:embed="rId3" cstate="print"/>
          <a:srcRect/>
          <a:stretch>
            <a:fillRect/>
          </a:stretch>
        </p:blipFill>
        <p:spPr bwMode="auto">
          <a:xfrm>
            <a:off x="611188" y="4071938"/>
            <a:ext cx="3838575" cy="1733550"/>
          </a:xfrm>
          <a:prstGeom prst="rect">
            <a:avLst/>
          </a:prstGeom>
          <a:noFill/>
          <a:ln w="9525" algn="ctr">
            <a:noFill/>
            <a:miter lim="800000"/>
            <a:headEnd/>
            <a:tailEnd/>
          </a:ln>
          <a:effectLst/>
        </p:spPr>
      </p:pic>
      <p:pic>
        <p:nvPicPr>
          <p:cNvPr id="238598" name="Picture 6"/>
          <p:cNvPicPr>
            <a:picLocks noChangeAspect="1" noChangeArrowheads="1"/>
          </p:cNvPicPr>
          <p:nvPr/>
        </p:nvPicPr>
        <p:blipFill>
          <a:blip r:embed="rId4" cstate="print"/>
          <a:srcRect/>
          <a:stretch>
            <a:fillRect/>
          </a:stretch>
        </p:blipFill>
        <p:spPr bwMode="auto">
          <a:xfrm>
            <a:off x="4572000" y="4065588"/>
            <a:ext cx="3848100" cy="1733550"/>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zh-CN" altLang="en-US" sz="3200" dirty="0"/>
              <a:t>主机</a:t>
            </a:r>
            <a:r>
              <a:rPr lang="en-US" altLang="zh-CN" sz="3200" dirty="0"/>
              <a:t>A</a:t>
            </a:r>
            <a:r>
              <a:rPr lang="zh-CN" altLang="en-US" sz="3200" dirty="0"/>
              <a:t>向主机</a:t>
            </a:r>
            <a:r>
              <a:rPr lang="en-US" altLang="zh-CN" sz="3200" dirty="0"/>
              <a:t>B</a:t>
            </a:r>
            <a:r>
              <a:rPr lang="zh-CN" altLang="en-US" sz="3200" dirty="0"/>
              <a:t>发送 </a:t>
            </a:r>
            <a:r>
              <a:rPr lang="en-US" altLang="zh-CN" sz="3200" dirty="0"/>
              <a:t>- </a:t>
            </a:r>
            <a:r>
              <a:rPr lang="zh-CN" altLang="en-US" sz="2800" dirty="0">
                <a:solidFill>
                  <a:schemeClr val="accent2"/>
                </a:solidFill>
              </a:rPr>
              <a:t>主机</a:t>
            </a:r>
            <a:r>
              <a:rPr lang="en-US" altLang="zh-CN" sz="2800" dirty="0">
                <a:solidFill>
                  <a:schemeClr val="accent2"/>
                </a:solidFill>
              </a:rPr>
              <a:t>A</a:t>
            </a:r>
            <a:r>
              <a:rPr lang="zh-CN" altLang="en-US" sz="2800" dirty="0">
                <a:solidFill>
                  <a:schemeClr val="accent2"/>
                </a:solidFill>
              </a:rPr>
              <a:t>发送</a:t>
            </a:r>
            <a:r>
              <a:rPr lang="en-US" altLang="zh-CN" sz="2800" dirty="0">
                <a:solidFill>
                  <a:schemeClr val="accent2"/>
                </a:solidFill>
              </a:rPr>
              <a:t>IP</a:t>
            </a:r>
            <a:r>
              <a:rPr lang="zh-CN" altLang="en-US" sz="2800" dirty="0">
                <a:solidFill>
                  <a:schemeClr val="accent2"/>
                </a:solidFill>
              </a:rPr>
              <a:t>数据报</a:t>
            </a:r>
          </a:p>
        </p:txBody>
      </p:sp>
      <p:sp>
        <p:nvSpPr>
          <p:cNvPr id="239619" name="Rectangle 3"/>
          <p:cNvSpPr>
            <a:spLocks noGrp="1" noChangeArrowheads="1"/>
          </p:cNvSpPr>
          <p:nvPr>
            <p:ph type="body" idx="1"/>
          </p:nvPr>
        </p:nvSpPr>
        <p:spPr/>
        <p:txBody>
          <a:bodyPr/>
          <a:lstStyle/>
          <a:p>
            <a:endParaRPr lang="zh-CN" altLang="zh-CN"/>
          </a:p>
        </p:txBody>
      </p:sp>
      <p:pic>
        <p:nvPicPr>
          <p:cNvPr id="239620" name="Picture 4"/>
          <p:cNvPicPr>
            <a:picLocks noChangeAspect="1" noChangeArrowheads="1"/>
          </p:cNvPicPr>
          <p:nvPr/>
        </p:nvPicPr>
        <p:blipFill>
          <a:blip r:embed="rId2" cstate="print"/>
          <a:srcRect/>
          <a:stretch>
            <a:fillRect/>
          </a:stretch>
        </p:blipFill>
        <p:spPr bwMode="auto">
          <a:xfrm>
            <a:off x="1474788" y="1484313"/>
            <a:ext cx="6337300" cy="4794250"/>
          </a:xfrm>
          <a:prstGeom prst="rect">
            <a:avLst/>
          </a:prstGeom>
          <a:noFill/>
          <a:ln w="9525" algn="ctr">
            <a:noFill/>
            <a:miter lim="800000"/>
            <a:headEnd/>
            <a:tailEnd/>
          </a:ln>
          <a:effectLst/>
        </p:spPr>
      </p:pic>
      <p:sp>
        <p:nvSpPr>
          <p:cNvPr id="239621" name="AutoShape 5"/>
          <p:cNvSpPr>
            <a:spLocks noChangeArrowheads="1"/>
          </p:cNvSpPr>
          <p:nvPr/>
        </p:nvSpPr>
        <p:spPr bwMode="auto">
          <a:xfrm>
            <a:off x="2325688" y="1341438"/>
            <a:ext cx="576262" cy="576262"/>
          </a:xfrm>
          <a:prstGeom prst="star16">
            <a:avLst>
              <a:gd name="adj" fmla="val 37500"/>
            </a:avLst>
          </a:prstGeom>
          <a:solidFill>
            <a:schemeClr val="accent1">
              <a:alpha val="30000"/>
            </a:schemeClr>
          </a:solidFill>
          <a:ln w="9525" algn="ctr">
            <a:noFill/>
            <a:miter lim="800000"/>
            <a:headEnd/>
            <a:tailEnd/>
          </a:ln>
          <a:effectLst/>
        </p:spPr>
        <p:txBody>
          <a:bodyPr wrap="none" anchor="ctr"/>
          <a:lstStyle/>
          <a:p>
            <a:endParaRPr lang="zh-CN" altLang="en-US"/>
          </a:p>
        </p:txBody>
      </p:sp>
      <p:pic>
        <p:nvPicPr>
          <p:cNvPr id="239622" name="Picture 6"/>
          <p:cNvPicPr>
            <a:picLocks noChangeAspect="1" noChangeArrowheads="1"/>
          </p:cNvPicPr>
          <p:nvPr/>
        </p:nvPicPr>
        <p:blipFill>
          <a:blip r:embed="rId3" cstate="print"/>
          <a:srcRect/>
          <a:stretch>
            <a:fillRect/>
          </a:stretch>
        </p:blipFill>
        <p:spPr bwMode="auto">
          <a:xfrm>
            <a:off x="684213" y="4724400"/>
            <a:ext cx="3848100" cy="1381125"/>
          </a:xfrm>
          <a:prstGeom prst="rect">
            <a:avLst/>
          </a:prstGeom>
          <a:noFill/>
          <a:ln w="9525" algn="ctr">
            <a:noFill/>
            <a:miter lim="800000"/>
            <a:headEnd/>
            <a:tailEnd/>
          </a:ln>
          <a:effectLst/>
        </p:spPr>
      </p:pic>
      <p:sp>
        <p:nvSpPr>
          <p:cNvPr id="239623" name="Rectangle 7"/>
          <p:cNvSpPr>
            <a:spLocks noChangeArrowheads="1"/>
          </p:cNvSpPr>
          <p:nvPr/>
        </p:nvSpPr>
        <p:spPr bwMode="auto">
          <a:xfrm>
            <a:off x="684213" y="4652963"/>
            <a:ext cx="3887787" cy="1512887"/>
          </a:xfrm>
          <a:prstGeom prst="rect">
            <a:avLst/>
          </a:prstGeom>
          <a:solidFill>
            <a:srgbClr val="339933">
              <a:alpha val="30000"/>
            </a:srgbClr>
          </a:solidFill>
          <a:ln w="9525" algn="ctr">
            <a:noFill/>
            <a:miter lim="800000"/>
            <a:headEnd/>
            <a:tailEnd/>
          </a:ln>
          <a:effectLst/>
        </p:spPr>
        <p:txBody>
          <a:bodyPr wrap="none" anchor="ctr"/>
          <a:lstStyle/>
          <a:p>
            <a:endParaRPr lang="zh-CN" altLang="en-US"/>
          </a:p>
        </p:txBody>
      </p:sp>
      <p:sp>
        <p:nvSpPr>
          <p:cNvPr id="239624" name="Rectangle 8"/>
          <p:cNvSpPr>
            <a:spLocks noChangeArrowheads="1"/>
          </p:cNvSpPr>
          <p:nvPr/>
        </p:nvSpPr>
        <p:spPr bwMode="auto">
          <a:xfrm>
            <a:off x="6042025" y="1498600"/>
            <a:ext cx="1727200" cy="431800"/>
          </a:xfrm>
          <a:prstGeom prst="rect">
            <a:avLst/>
          </a:prstGeom>
          <a:solidFill>
            <a:srgbClr val="FFFF00">
              <a:alpha val="20000"/>
            </a:srgbClr>
          </a:solidFill>
          <a:ln w="9525" algn="ctr">
            <a:noFill/>
            <a:miter lim="800000"/>
            <a:headEnd/>
            <a:tailEnd/>
          </a:ln>
          <a:effectLst/>
        </p:spPr>
        <p:txBody>
          <a:bodyPr wrap="none" anchor="ctr"/>
          <a:lstStyle/>
          <a:p>
            <a:endParaRPr lang="zh-CN" altLang="en-US"/>
          </a:p>
        </p:txBody>
      </p:sp>
      <p:sp>
        <p:nvSpPr>
          <p:cNvPr id="239625" name="Rectangle 9"/>
          <p:cNvSpPr>
            <a:spLocks noChangeArrowheads="1"/>
          </p:cNvSpPr>
          <p:nvPr/>
        </p:nvSpPr>
        <p:spPr bwMode="auto">
          <a:xfrm>
            <a:off x="6057900" y="2133600"/>
            <a:ext cx="1727200" cy="431800"/>
          </a:xfrm>
          <a:prstGeom prst="rect">
            <a:avLst/>
          </a:prstGeom>
          <a:solidFill>
            <a:srgbClr val="FFFF00">
              <a:alpha val="20000"/>
            </a:srgbClr>
          </a:solidFill>
          <a:ln w="9525" algn="ctr">
            <a:noFill/>
            <a:miter lim="800000"/>
            <a:headEnd/>
            <a:tailEnd/>
          </a:ln>
          <a:effectLst/>
        </p:spPr>
        <p:txBody>
          <a:bodyPr wrap="none" anchor="ctr"/>
          <a:lstStyle/>
          <a:p>
            <a:endParaRPr lang="zh-CN" altLang="en-US"/>
          </a:p>
        </p:txBody>
      </p:sp>
      <p:sp>
        <p:nvSpPr>
          <p:cNvPr id="239626" name="Rectangle 10"/>
          <p:cNvSpPr>
            <a:spLocks noChangeArrowheads="1"/>
          </p:cNvSpPr>
          <p:nvPr/>
        </p:nvSpPr>
        <p:spPr bwMode="auto">
          <a:xfrm>
            <a:off x="6042025" y="2938463"/>
            <a:ext cx="1727200" cy="431800"/>
          </a:xfrm>
          <a:prstGeom prst="rect">
            <a:avLst/>
          </a:prstGeom>
          <a:solidFill>
            <a:srgbClr val="FFFF00">
              <a:alpha val="20000"/>
            </a:srgbClr>
          </a:solidFill>
          <a:ln w="9525" algn="ctr">
            <a:noFill/>
            <a:miter lim="800000"/>
            <a:headEnd/>
            <a:tailEnd/>
          </a:ln>
          <a:effectLst/>
        </p:spPr>
        <p:txBody>
          <a:bodyPr wrap="none" anchor="ctr"/>
          <a:lstStyle/>
          <a:p>
            <a:endParaRPr lang="zh-CN" altLang="en-US"/>
          </a:p>
        </p:txBody>
      </p:sp>
      <p:sp>
        <p:nvSpPr>
          <p:cNvPr id="239627" name="Rectangle 11"/>
          <p:cNvSpPr>
            <a:spLocks noChangeArrowheads="1"/>
          </p:cNvSpPr>
          <p:nvPr/>
        </p:nvSpPr>
        <p:spPr bwMode="auto">
          <a:xfrm>
            <a:off x="4932363" y="2133600"/>
            <a:ext cx="1152525" cy="431800"/>
          </a:xfrm>
          <a:prstGeom prst="rect">
            <a:avLst/>
          </a:prstGeom>
          <a:solidFill>
            <a:srgbClr val="FF0000">
              <a:alpha val="20000"/>
            </a:srgbClr>
          </a:solidFill>
          <a:ln w="9525" algn="ctr">
            <a:noFill/>
            <a:miter lim="800000"/>
            <a:headEnd/>
            <a:tailEnd/>
          </a:ln>
          <a:effectLst/>
        </p:spPr>
        <p:txBody>
          <a:bodyPr wrap="none" anchor="ctr"/>
          <a:lstStyle/>
          <a:p>
            <a:endParaRPr lang="zh-CN" altLang="en-US"/>
          </a:p>
        </p:txBody>
      </p:sp>
      <p:sp>
        <p:nvSpPr>
          <p:cNvPr id="239628" name="AutoShape 12"/>
          <p:cNvSpPr>
            <a:spLocks noChangeArrowheads="1"/>
          </p:cNvSpPr>
          <p:nvPr/>
        </p:nvSpPr>
        <p:spPr bwMode="auto">
          <a:xfrm>
            <a:off x="2714625" y="2909888"/>
            <a:ext cx="576263" cy="576262"/>
          </a:xfrm>
          <a:prstGeom prst="star16">
            <a:avLst>
              <a:gd name="adj" fmla="val 37500"/>
            </a:avLst>
          </a:prstGeom>
          <a:solidFill>
            <a:srgbClr val="FF33CC">
              <a:alpha val="30000"/>
            </a:srgbClr>
          </a:solidFill>
          <a:ln w="9525" algn="ctr">
            <a:noFill/>
            <a:miter lim="800000"/>
            <a:headEnd/>
            <a:tailEnd/>
          </a:ln>
          <a:effectLst/>
        </p:spPr>
        <p:txBody>
          <a:bodyPr wrap="none" anchor="ctr"/>
          <a:lstStyle/>
          <a:p>
            <a:endParaRPr lang="zh-CN" altLang="en-US"/>
          </a:p>
        </p:txBody>
      </p:sp>
      <p:sp>
        <p:nvSpPr>
          <p:cNvPr id="239629" name="Rectangle 13"/>
          <p:cNvSpPr>
            <a:spLocks noChangeArrowheads="1"/>
          </p:cNvSpPr>
          <p:nvPr/>
        </p:nvSpPr>
        <p:spPr bwMode="auto">
          <a:xfrm>
            <a:off x="684213" y="5734050"/>
            <a:ext cx="3887787" cy="358775"/>
          </a:xfrm>
          <a:prstGeom prst="rect">
            <a:avLst/>
          </a:prstGeom>
          <a:solidFill>
            <a:srgbClr val="339933">
              <a:alpha val="50000"/>
            </a:srgbClr>
          </a:solidFill>
          <a:ln w="9525" algn="ctr">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21600000">
                                      <p:cBhvr>
                                        <p:cTn id="6" dur="2000" fill="hold"/>
                                        <p:tgtEl>
                                          <p:spTgt spid="239621"/>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39623"/>
                                        </p:tgtEl>
                                        <p:attrNameLst>
                                          <p:attrName>style.visibility</p:attrName>
                                        </p:attrNameLst>
                                      </p:cBhvr>
                                      <p:to>
                                        <p:strVal val="visible"/>
                                      </p:to>
                                    </p:set>
                                    <p:anim calcmode="lin" valueType="num">
                                      <p:cBhvr additive="base">
                                        <p:cTn id="11" dur="500" fill="hold"/>
                                        <p:tgtEl>
                                          <p:spTgt spid="239623"/>
                                        </p:tgtEl>
                                        <p:attrNameLst>
                                          <p:attrName>ppt_x</p:attrName>
                                        </p:attrNameLst>
                                      </p:cBhvr>
                                      <p:tavLst>
                                        <p:tav tm="0">
                                          <p:val>
                                            <p:strVal val="#ppt_x"/>
                                          </p:val>
                                        </p:tav>
                                        <p:tav tm="100000">
                                          <p:val>
                                            <p:strVal val="#ppt_x"/>
                                          </p:val>
                                        </p:tav>
                                      </p:tavLst>
                                    </p:anim>
                                    <p:anim calcmode="lin" valueType="num">
                                      <p:cBhvr additive="base">
                                        <p:cTn id="12" dur="500" fill="hold"/>
                                        <p:tgtEl>
                                          <p:spTgt spid="23962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9622"/>
                                        </p:tgtEl>
                                        <p:attrNameLst>
                                          <p:attrName>style.visibility</p:attrName>
                                        </p:attrNameLst>
                                      </p:cBhvr>
                                      <p:to>
                                        <p:strVal val="visible"/>
                                      </p:to>
                                    </p:set>
                                    <p:anim calcmode="lin" valueType="num">
                                      <p:cBhvr additive="base">
                                        <p:cTn id="15" dur="500" fill="hold"/>
                                        <p:tgtEl>
                                          <p:spTgt spid="239622"/>
                                        </p:tgtEl>
                                        <p:attrNameLst>
                                          <p:attrName>ppt_x</p:attrName>
                                        </p:attrNameLst>
                                      </p:cBhvr>
                                      <p:tavLst>
                                        <p:tav tm="0">
                                          <p:val>
                                            <p:strVal val="#ppt_x"/>
                                          </p:val>
                                        </p:tav>
                                        <p:tav tm="100000">
                                          <p:val>
                                            <p:strVal val="#ppt_x"/>
                                          </p:val>
                                        </p:tav>
                                      </p:tavLst>
                                    </p:anim>
                                    <p:anim calcmode="lin" valueType="num">
                                      <p:cBhvr additive="base">
                                        <p:cTn id="16" dur="500" fill="hold"/>
                                        <p:tgtEl>
                                          <p:spTgt spid="23962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8" presetClass="emph" presetSubtype="0" fill="hold" grpId="1" nodeType="afterEffect">
                                  <p:stCondLst>
                                    <p:cond delay="0"/>
                                  </p:stCondLst>
                                  <p:childTnLst>
                                    <p:animRot by="21600000">
                                      <p:cBhvr>
                                        <p:cTn id="19" dur="2000" fill="hold"/>
                                        <p:tgtEl>
                                          <p:spTgt spid="239623"/>
                                        </p:tgtEl>
                                        <p:attrNameLst>
                                          <p:attrName>r</p:attrName>
                                        </p:attrNameLst>
                                      </p:cBhvr>
                                    </p:animRot>
                                  </p:childTnLst>
                                </p:cTn>
                              </p:par>
                              <p:par>
                                <p:cTn id="20" presetID="8" presetClass="emph" presetSubtype="0" fill="hold" nodeType="withEffect">
                                  <p:stCondLst>
                                    <p:cond delay="0"/>
                                  </p:stCondLst>
                                  <p:childTnLst>
                                    <p:animRot by="21600000">
                                      <p:cBhvr>
                                        <p:cTn id="21" dur="2000" fill="hold"/>
                                        <p:tgtEl>
                                          <p:spTgt spid="239622"/>
                                        </p:tgtEl>
                                        <p:attrNameLst>
                                          <p:attrName>r</p:attrName>
                                        </p:attrNameLst>
                                      </p:cBhvr>
                                    </p:animRot>
                                  </p:childTnLst>
                                </p:cTn>
                              </p:par>
                            </p:childTnLst>
                          </p:cTn>
                        </p:par>
                        <p:par>
                          <p:cTn id="22" fill="hold">
                            <p:stCondLst>
                              <p:cond delay="2500"/>
                            </p:stCondLst>
                            <p:childTnLst>
                              <p:par>
                                <p:cTn id="23" presetID="2" presetClass="entr" presetSubtype="4" fill="hold" grpId="0" nodeType="afterEffect">
                                  <p:stCondLst>
                                    <p:cond delay="0"/>
                                  </p:stCondLst>
                                  <p:childTnLst>
                                    <p:set>
                                      <p:cBhvr>
                                        <p:cTn id="24" dur="1" fill="hold">
                                          <p:stCondLst>
                                            <p:cond delay="0"/>
                                          </p:stCondLst>
                                        </p:cTn>
                                        <p:tgtEl>
                                          <p:spTgt spid="239629"/>
                                        </p:tgtEl>
                                        <p:attrNameLst>
                                          <p:attrName>style.visibility</p:attrName>
                                        </p:attrNameLst>
                                      </p:cBhvr>
                                      <p:to>
                                        <p:strVal val="visible"/>
                                      </p:to>
                                    </p:set>
                                    <p:anim calcmode="lin" valueType="num">
                                      <p:cBhvr additive="base">
                                        <p:cTn id="25" dur="500" fill="hold"/>
                                        <p:tgtEl>
                                          <p:spTgt spid="239629"/>
                                        </p:tgtEl>
                                        <p:attrNameLst>
                                          <p:attrName>ppt_x</p:attrName>
                                        </p:attrNameLst>
                                      </p:cBhvr>
                                      <p:tavLst>
                                        <p:tav tm="0">
                                          <p:val>
                                            <p:strVal val="#ppt_x"/>
                                          </p:val>
                                        </p:tav>
                                        <p:tav tm="100000">
                                          <p:val>
                                            <p:strVal val="#ppt_x"/>
                                          </p:val>
                                        </p:tav>
                                      </p:tavLst>
                                    </p:anim>
                                    <p:anim calcmode="lin" valueType="num">
                                      <p:cBhvr additive="base">
                                        <p:cTn id="26" dur="500" fill="hold"/>
                                        <p:tgtEl>
                                          <p:spTgt spid="239629"/>
                                        </p:tgtEl>
                                        <p:attrNameLst>
                                          <p:attrName>ppt_y</p:attrName>
                                        </p:attrNameLst>
                                      </p:cBhvr>
                                      <p:tavLst>
                                        <p:tav tm="0">
                                          <p:val>
                                            <p:strVal val="1+#ppt_h/2"/>
                                          </p:val>
                                        </p:tav>
                                        <p:tav tm="100000">
                                          <p:val>
                                            <p:strVal val="#ppt_y"/>
                                          </p:val>
                                        </p:tav>
                                      </p:tavLst>
                                    </p:anim>
                                  </p:childTnLst>
                                </p:cTn>
                              </p:par>
                            </p:childTnLst>
                          </p:cTn>
                        </p:par>
                        <p:par>
                          <p:cTn id="27" fill="hold">
                            <p:stCondLst>
                              <p:cond delay="3000"/>
                            </p:stCondLst>
                            <p:childTnLst>
                              <p:par>
                                <p:cTn id="28" presetID="26" presetClass="emph" presetSubtype="0" fill="hold" grpId="1" nodeType="afterEffect">
                                  <p:stCondLst>
                                    <p:cond delay="0"/>
                                  </p:stCondLst>
                                  <p:childTnLst>
                                    <p:animEffect transition="out" filter="fade">
                                      <p:cBhvr>
                                        <p:cTn id="29" dur="500" tmFilter="0, 0; .2, .5; .8, .5; 1, 0"/>
                                        <p:tgtEl>
                                          <p:spTgt spid="239629"/>
                                        </p:tgtEl>
                                      </p:cBhvr>
                                    </p:animEffect>
                                    <p:animScale>
                                      <p:cBhvr>
                                        <p:cTn id="30" dur="250" autoRev="1" fill="hold"/>
                                        <p:tgtEl>
                                          <p:spTgt spid="239629"/>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239624"/>
                                        </p:tgtEl>
                                        <p:attrNameLst>
                                          <p:attrName>style.visibility</p:attrName>
                                        </p:attrNameLst>
                                      </p:cBhvr>
                                      <p:to>
                                        <p:strVal val="visible"/>
                                      </p:to>
                                    </p:set>
                                    <p:animEffect transition="in" filter="box(in)">
                                      <p:cBhvr>
                                        <p:cTn id="35" dur="2000"/>
                                        <p:tgtEl>
                                          <p:spTgt spid="239624"/>
                                        </p:tgtEl>
                                      </p:cBhvr>
                                    </p:animEffect>
                                  </p:childTnLst>
                                </p:cTn>
                              </p:par>
                            </p:childTnLst>
                          </p:cTn>
                        </p:par>
                        <p:par>
                          <p:cTn id="36" fill="hold">
                            <p:stCondLst>
                              <p:cond delay="2000"/>
                            </p:stCondLst>
                            <p:childTnLst>
                              <p:par>
                                <p:cTn id="37" presetID="4" presetClass="entr" presetSubtype="16" fill="hold" grpId="0" nodeType="afterEffect">
                                  <p:stCondLst>
                                    <p:cond delay="0"/>
                                  </p:stCondLst>
                                  <p:childTnLst>
                                    <p:set>
                                      <p:cBhvr>
                                        <p:cTn id="38" dur="1" fill="hold">
                                          <p:stCondLst>
                                            <p:cond delay="0"/>
                                          </p:stCondLst>
                                        </p:cTn>
                                        <p:tgtEl>
                                          <p:spTgt spid="239627"/>
                                        </p:tgtEl>
                                        <p:attrNameLst>
                                          <p:attrName>style.visibility</p:attrName>
                                        </p:attrNameLst>
                                      </p:cBhvr>
                                      <p:to>
                                        <p:strVal val="visible"/>
                                      </p:to>
                                    </p:set>
                                    <p:animEffect transition="in" filter="box(in)">
                                      <p:cBhvr>
                                        <p:cTn id="39" dur="2000"/>
                                        <p:tgtEl>
                                          <p:spTgt spid="239627"/>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239625"/>
                                        </p:tgtEl>
                                        <p:attrNameLst>
                                          <p:attrName>style.visibility</p:attrName>
                                        </p:attrNameLst>
                                      </p:cBhvr>
                                      <p:to>
                                        <p:strVal val="visible"/>
                                      </p:to>
                                    </p:set>
                                    <p:animEffect transition="in" filter="box(in)">
                                      <p:cBhvr>
                                        <p:cTn id="42" dur="2000"/>
                                        <p:tgtEl>
                                          <p:spTgt spid="239625"/>
                                        </p:tgtEl>
                                      </p:cBhvr>
                                    </p:animEffect>
                                  </p:childTnLst>
                                </p:cTn>
                              </p:par>
                            </p:childTnLst>
                          </p:cTn>
                        </p:par>
                        <p:par>
                          <p:cTn id="43" fill="hold">
                            <p:stCondLst>
                              <p:cond delay="4000"/>
                            </p:stCondLst>
                            <p:childTnLst>
                              <p:par>
                                <p:cTn id="44" presetID="4" presetClass="entr" presetSubtype="16" fill="hold" grpId="0" nodeType="afterEffect">
                                  <p:stCondLst>
                                    <p:cond delay="0"/>
                                  </p:stCondLst>
                                  <p:childTnLst>
                                    <p:set>
                                      <p:cBhvr>
                                        <p:cTn id="45" dur="1" fill="hold">
                                          <p:stCondLst>
                                            <p:cond delay="0"/>
                                          </p:stCondLst>
                                        </p:cTn>
                                        <p:tgtEl>
                                          <p:spTgt spid="239626"/>
                                        </p:tgtEl>
                                        <p:attrNameLst>
                                          <p:attrName>style.visibility</p:attrName>
                                        </p:attrNameLst>
                                      </p:cBhvr>
                                      <p:to>
                                        <p:strVal val="visible"/>
                                      </p:to>
                                    </p:set>
                                    <p:animEffect transition="in" filter="box(in)">
                                      <p:cBhvr>
                                        <p:cTn id="46" dur="2000"/>
                                        <p:tgtEl>
                                          <p:spTgt spid="239626"/>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39628"/>
                                        </p:tgtEl>
                                        <p:attrNameLst>
                                          <p:attrName>style.visibility</p:attrName>
                                        </p:attrNameLst>
                                      </p:cBhvr>
                                      <p:to>
                                        <p:strVal val="visible"/>
                                      </p:to>
                                    </p:set>
                                    <p:anim calcmode="lin" valueType="num">
                                      <p:cBhvr additive="base">
                                        <p:cTn id="51" dur="500" fill="hold"/>
                                        <p:tgtEl>
                                          <p:spTgt spid="239628"/>
                                        </p:tgtEl>
                                        <p:attrNameLst>
                                          <p:attrName>ppt_x</p:attrName>
                                        </p:attrNameLst>
                                      </p:cBhvr>
                                      <p:tavLst>
                                        <p:tav tm="0">
                                          <p:val>
                                            <p:strVal val="#ppt_x"/>
                                          </p:val>
                                        </p:tav>
                                        <p:tav tm="100000">
                                          <p:val>
                                            <p:strVal val="#ppt_x"/>
                                          </p:val>
                                        </p:tav>
                                      </p:tavLst>
                                    </p:anim>
                                    <p:anim calcmode="lin" valueType="num">
                                      <p:cBhvr additive="base">
                                        <p:cTn id="52" dur="500" fill="hold"/>
                                        <p:tgtEl>
                                          <p:spTgt spid="239628"/>
                                        </p:tgtEl>
                                        <p:attrNameLst>
                                          <p:attrName>ppt_y</p:attrName>
                                        </p:attrNameLst>
                                      </p:cBhvr>
                                      <p:tavLst>
                                        <p:tav tm="0">
                                          <p:val>
                                            <p:strVal val="1+#ppt_h/2"/>
                                          </p:val>
                                        </p:tav>
                                        <p:tav tm="100000">
                                          <p:val>
                                            <p:strVal val="#ppt_y"/>
                                          </p:val>
                                        </p:tav>
                                      </p:tavLst>
                                    </p:anim>
                                  </p:childTnLst>
                                </p:cTn>
                              </p:par>
                            </p:childTnLst>
                          </p:cTn>
                        </p:par>
                        <p:par>
                          <p:cTn id="53" fill="hold">
                            <p:stCondLst>
                              <p:cond delay="500"/>
                            </p:stCondLst>
                            <p:childTnLst>
                              <p:par>
                                <p:cTn id="54" presetID="8" presetClass="emph" presetSubtype="0" fill="hold" grpId="1" nodeType="afterEffect">
                                  <p:stCondLst>
                                    <p:cond delay="0"/>
                                  </p:stCondLst>
                                  <p:childTnLst>
                                    <p:animRot by="21600000">
                                      <p:cBhvr>
                                        <p:cTn id="55" dur="2000" fill="hold"/>
                                        <p:tgtEl>
                                          <p:spTgt spid="2396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1" grpId="0" animBg="1"/>
      <p:bldP spid="239623" grpId="0" animBg="1"/>
      <p:bldP spid="239623" grpId="1" animBg="1"/>
      <p:bldP spid="239624" grpId="0" animBg="1"/>
      <p:bldP spid="239625" grpId="0" animBg="1"/>
      <p:bldP spid="239626" grpId="0" animBg="1"/>
      <p:bldP spid="239627" grpId="0" animBg="1"/>
      <p:bldP spid="239628" grpId="0" animBg="1"/>
      <p:bldP spid="239628" grpId="1" animBg="1"/>
      <p:bldP spid="239629" grpId="0" animBg="1"/>
      <p:bldP spid="239629"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684213" y="260648"/>
            <a:ext cx="7772400" cy="1143000"/>
          </a:xfrm>
        </p:spPr>
        <p:txBody>
          <a:bodyPr/>
          <a:lstStyle/>
          <a:p>
            <a:r>
              <a:rPr lang="zh-CN" altLang="en-US" sz="2800" dirty="0"/>
              <a:t>主机</a:t>
            </a:r>
            <a:r>
              <a:rPr lang="en-US" altLang="zh-CN" sz="2800" dirty="0"/>
              <a:t>A</a:t>
            </a:r>
            <a:r>
              <a:rPr lang="zh-CN" altLang="en-US" sz="2800" dirty="0"/>
              <a:t>向主机</a:t>
            </a:r>
            <a:r>
              <a:rPr lang="en-US" altLang="zh-CN" sz="2800" dirty="0"/>
              <a:t>B</a:t>
            </a:r>
            <a:r>
              <a:rPr lang="zh-CN" altLang="en-US" sz="2800" dirty="0"/>
              <a:t>发送 </a:t>
            </a:r>
            <a:r>
              <a:rPr lang="en-US" altLang="zh-CN" sz="2800" dirty="0"/>
              <a:t>- </a:t>
            </a:r>
            <a:r>
              <a:rPr lang="zh-CN" altLang="zh-CN" sz="2400" dirty="0">
                <a:solidFill>
                  <a:schemeClr val="accent2"/>
                </a:solidFill>
              </a:rPr>
              <a:t>路由器R2处理和转发IP数据报</a:t>
            </a:r>
            <a:endParaRPr lang="zh-CN" altLang="en-US" sz="2400" dirty="0">
              <a:solidFill>
                <a:schemeClr val="accent2"/>
              </a:solidFill>
            </a:endParaRPr>
          </a:p>
        </p:txBody>
      </p:sp>
      <p:pic>
        <p:nvPicPr>
          <p:cNvPr id="240644" name="Picture 4"/>
          <p:cNvPicPr>
            <a:picLocks noChangeAspect="1" noChangeArrowheads="1"/>
          </p:cNvPicPr>
          <p:nvPr/>
        </p:nvPicPr>
        <p:blipFill>
          <a:blip r:embed="rId2" cstate="print"/>
          <a:srcRect/>
          <a:stretch>
            <a:fillRect/>
          </a:stretch>
        </p:blipFill>
        <p:spPr bwMode="auto">
          <a:xfrm>
            <a:off x="1474788" y="1484313"/>
            <a:ext cx="6337300" cy="4794250"/>
          </a:xfrm>
          <a:prstGeom prst="rect">
            <a:avLst/>
          </a:prstGeom>
          <a:noFill/>
          <a:ln w="9525" algn="ctr">
            <a:noFill/>
            <a:miter lim="800000"/>
            <a:headEnd/>
            <a:tailEnd/>
          </a:ln>
          <a:effectLst/>
        </p:spPr>
      </p:pic>
      <p:sp>
        <p:nvSpPr>
          <p:cNvPr id="240645" name="AutoShape 5"/>
          <p:cNvSpPr>
            <a:spLocks noChangeArrowheads="1"/>
          </p:cNvSpPr>
          <p:nvPr/>
        </p:nvSpPr>
        <p:spPr bwMode="auto">
          <a:xfrm>
            <a:off x="2771602" y="2852936"/>
            <a:ext cx="576262" cy="576262"/>
          </a:xfrm>
          <a:prstGeom prst="star16">
            <a:avLst>
              <a:gd name="adj" fmla="val 37500"/>
            </a:avLst>
          </a:prstGeom>
          <a:solidFill>
            <a:schemeClr val="accent1">
              <a:alpha val="30000"/>
            </a:schemeClr>
          </a:solidFill>
          <a:ln w="9525" algn="ctr">
            <a:noFill/>
            <a:miter lim="800000"/>
            <a:headEnd/>
            <a:tailEnd/>
          </a:ln>
          <a:effectLst/>
        </p:spPr>
        <p:txBody>
          <a:bodyPr wrap="none" anchor="ctr"/>
          <a:lstStyle/>
          <a:p>
            <a:endParaRPr lang="zh-CN" altLang="en-US"/>
          </a:p>
        </p:txBody>
      </p:sp>
      <p:sp>
        <p:nvSpPr>
          <p:cNvPr id="240648" name="Rectangle 8"/>
          <p:cNvSpPr>
            <a:spLocks noChangeArrowheads="1"/>
          </p:cNvSpPr>
          <p:nvPr/>
        </p:nvSpPr>
        <p:spPr bwMode="auto">
          <a:xfrm>
            <a:off x="6084888" y="2996952"/>
            <a:ext cx="1654472" cy="340766"/>
          </a:xfrm>
          <a:prstGeom prst="rect">
            <a:avLst/>
          </a:prstGeom>
          <a:solidFill>
            <a:srgbClr val="FFFF00">
              <a:alpha val="20000"/>
            </a:srgbClr>
          </a:solidFill>
          <a:ln w="9525" algn="ctr">
            <a:noFill/>
            <a:miter lim="800000"/>
            <a:headEnd/>
            <a:tailEnd/>
          </a:ln>
          <a:effectLst/>
        </p:spPr>
        <p:txBody>
          <a:bodyPr wrap="none" anchor="ctr"/>
          <a:lstStyle/>
          <a:p>
            <a:endParaRPr lang="zh-CN" altLang="en-US"/>
          </a:p>
        </p:txBody>
      </p:sp>
      <p:sp>
        <p:nvSpPr>
          <p:cNvPr id="240649" name="Rectangle 9"/>
          <p:cNvSpPr>
            <a:spLocks noChangeArrowheads="1"/>
          </p:cNvSpPr>
          <p:nvPr/>
        </p:nvSpPr>
        <p:spPr bwMode="auto">
          <a:xfrm>
            <a:off x="6042024" y="3789288"/>
            <a:ext cx="1697335" cy="359792"/>
          </a:xfrm>
          <a:prstGeom prst="rect">
            <a:avLst/>
          </a:prstGeom>
          <a:solidFill>
            <a:srgbClr val="FFFF00">
              <a:alpha val="20000"/>
            </a:srgbClr>
          </a:solidFill>
          <a:ln w="9525" algn="ctr">
            <a:noFill/>
            <a:miter lim="800000"/>
            <a:headEnd/>
            <a:tailEnd/>
          </a:ln>
          <a:effectLst/>
        </p:spPr>
        <p:txBody>
          <a:bodyPr wrap="none" anchor="ctr"/>
          <a:lstStyle/>
          <a:p>
            <a:endParaRPr lang="zh-CN" altLang="en-US"/>
          </a:p>
        </p:txBody>
      </p:sp>
      <p:sp>
        <p:nvSpPr>
          <p:cNvPr id="240650" name="Rectangle 10"/>
          <p:cNvSpPr>
            <a:spLocks noChangeArrowheads="1"/>
          </p:cNvSpPr>
          <p:nvPr/>
        </p:nvSpPr>
        <p:spPr bwMode="auto">
          <a:xfrm>
            <a:off x="6042025" y="4437112"/>
            <a:ext cx="1727200" cy="431800"/>
          </a:xfrm>
          <a:prstGeom prst="rect">
            <a:avLst/>
          </a:prstGeom>
          <a:solidFill>
            <a:srgbClr val="FFFF00">
              <a:alpha val="20000"/>
            </a:srgbClr>
          </a:solidFill>
          <a:ln w="9525" algn="ctr">
            <a:noFill/>
            <a:miter lim="800000"/>
            <a:headEnd/>
            <a:tailEnd/>
          </a:ln>
          <a:effectLst/>
        </p:spPr>
        <p:txBody>
          <a:bodyPr wrap="none" anchor="ctr"/>
          <a:lstStyle/>
          <a:p>
            <a:endParaRPr lang="zh-CN" altLang="en-US"/>
          </a:p>
        </p:txBody>
      </p:sp>
      <p:sp>
        <p:nvSpPr>
          <p:cNvPr id="240651" name="Rectangle 11"/>
          <p:cNvSpPr>
            <a:spLocks noChangeArrowheads="1"/>
          </p:cNvSpPr>
          <p:nvPr/>
        </p:nvSpPr>
        <p:spPr bwMode="auto">
          <a:xfrm>
            <a:off x="4932363" y="3789040"/>
            <a:ext cx="1152525" cy="360040"/>
          </a:xfrm>
          <a:prstGeom prst="rect">
            <a:avLst/>
          </a:prstGeom>
          <a:solidFill>
            <a:srgbClr val="FF0000">
              <a:alpha val="20000"/>
            </a:srgbClr>
          </a:solidFill>
          <a:ln w="9525" algn="ctr">
            <a:noFill/>
            <a:miter lim="800000"/>
            <a:headEnd/>
            <a:tailEnd/>
          </a:ln>
          <a:effectLst/>
        </p:spPr>
        <p:txBody>
          <a:bodyPr wrap="none" anchor="ctr"/>
          <a:lstStyle/>
          <a:p>
            <a:endParaRPr lang="zh-CN" altLang="en-US"/>
          </a:p>
        </p:txBody>
      </p:sp>
      <p:sp>
        <p:nvSpPr>
          <p:cNvPr id="240652" name="AutoShape 12"/>
          <p:cNvSpPr>
            <a:spLocks noChangeArrowheads="1"/>
          </p:cNvSpPr>
          <p:nvPr/>
        </p:nvSpPr>
        <p:spPr bwMode="auto">
          <a:xfrm>
            <a:off x="2555577" y="4365104"/>
            <a:ext cx="576263" cy="576263"/>
          </a:xfrm>
          <a:prstGeom prst="star16">
            <a:avLst>
              <a:gd name="adj" fmla="val 37500"/>
            </a:avLst>
          </a:prstGeom>
          <a:solidFill>
            <a:srgbClr val="FF33CC">
              <a:alpha val="30000"/>
            </a:srgbClr>
          </a:solidFill>
          <a:ln w="9525" algn="ctr">
            <a:noFill/>
            <a:miter lim="800000"/>
            <a:headEnd/>
            <a:tailEnd/>
          </a:ln>
          <a:effectLst/>
        </p:spPr>
        <p:txBody>
          <a:bodyPr wrap="none" anchor="ctr"/>
          <a:lstStyle/>
          <a:p>
            <a:endParaRPr lang="zh-CN" altLang="en-US"/>
          </a:p>
        </p:txBody>
      </p:sp>
      <p:pic>
        <p:nvPicPr>
          <p:cNvPr id="13" name="Picture 5"/>
          <p:cNvPicPr>
            <a:picLocks noChangeAspect="1" noChangeArrowheads="1"/>
          </p:cNvPicPr>
          <p:nvPr/>
        </p:nvPicPr>
        <p:blipFill>
          <a:blip r:embed="rId3" cstate="print"/>
          <a:srcRect/>
          <a:stretch>
            <a:fillRect/>
          </a:stretch>
        </p:blipFill>
        <p:spPr bwMode="auto">
          <a:xfrm>
            <a:off x="157287" y="1309606"/>
            <a:ext cx="3838575" cy="1733550"/>
          </a:xfrm>
          <a:prstGeom prst="rect">
            <a:avLst/>
          </a:prstGeom>
          <a:noFill/>
          <a:ln w="9525" algn="ctr">
            <a:noFill/>
            <a:miter lim="800000"/>
            <a:headEnd/>
            <a:tailEnd/>
          </a:ln>
          <a:effectLst/>
        </p:spPr>
      </p:pic>
      <p:sp>
        <p:nvSpPr>
          <p:cNvPr id="240647" name="Rectangle 7"/>
          <p:cNvSpPr>
            <a:spLocks noChangeArrowheads="1"/>
          </p:cNvSpPr>
          <p:nvPr/>
        </p:nvSpPr>
        <p:spPr bwMode="auto">
          <a:xfrm>
            <a:off x="179512" y="1304132"/>
            <a:ext cx="3816350" cy="1728787"/>
          </a:xfrm>
          <a:prstGeom prst="rect">
            <a:avLst/>
          </a:prstGeom>
          <a:solidFill>
            <a:srgbClr val="339933">
              <a:alpha val="30000"/>
            </a:srgbClr>
          </a:solidFill>
          <a:ln w="9525" algn="ctr">
            <a:noFill/>
            <a:miter lim="800000"/>
            <a:headEnd/>
            <a:tailEnd/>
          </a:ln>
          <a:effectLst/>
        </p:spPr>
        <p:txBody>
          <a:bodyPr wrap="none" anchor="ctr"/>
          <a:lstStyle/>
          <a:p>
            <a:endParaRPr lang="zh-CN" altLang="en-US" dirty="0"/>
          </a:p>
        </p:txBody>
      </p:sp>
      <p:sp>
        <p:nvSpPr>
          <p:cNvPr id="240654" name="Rectangle 14"/>
          <p:cNvSpPr>
            <a:spLocks noChangeArrowheads="1"/>
          </p:cNvSpPr>
          <p:nvPr/>
        </p:nvSpPr>
        <p:spPr bwMode="auto">
          <a:xfrm>
            <a:off x="157287" y="2655616"/>
            <a:ext cx="3816350" cy="360362"/>
          </a:xfrm>
          <a:prstGeom prst="rect">
            <a:avLst/>
          </a:prstGeom>
          <a:solidFill>
            <a:srgbClr val="339933">
              <a:alpha val="50000"/>
            </a:srgbClr>
          </a:solidFill>
          <a:ln w="9525" algn="ctr">
            <a:no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338429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21600000">
                                      <p:cBhvr>
                                        <p:cTn id="6" dur="2000" fill="hold"/>
                                        <p:tgtEl>
                                          <p:spTgt spid="240645"/>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40647"/>
                                        </p:tgtEl>
                                        <p:attrNameLst>
                                          <p:attrName>style.visibility</p:attrName>
                                        </p:attrNameLst>
                                      </p:cBhvr>
                                      <p:to>
                                        <p:strVal val="visible"/>
                                      </p:to>
                                    </p:set>
                                    <p:anim calcmode="lin" valueType="num">
                                      <p:cBhvr additive="base">
                                        <p:cTn id="11" dur="500" fill="hold"/>
                                        <p:tgtEl>
                                          <p:spTgt spid="240647"/>
                                        </p:tgtEl>
                                        <p:attrNameLst>
                                          <p:attrName>ppt_x</p:attrName>
                                        </p:attrNameLst>
                                      </p:cBhvr>
                                      <p:tavLst>
                                        <p:tav tm="0">
                                          <p:val>
                                            <p:strVal val="#ppt_x"/>
                                          </p:val>
                                        </p:tav>
                                        <p:tav tm="100000">
                                          <p:val>
                                            <p:strVal val="#ppt_x"/>
                                          </p:val>
                                        </p:tav>
                                      </p:tavLst>
                                    </p:anim>
                                    <p:anim calcmode="lin" valueType="num">
                                      <p:cBhvr additive="base">
                                        <p:cTn id="12" dur="500" fill="hold"/>
                                        <p:tgtEl>
                                          <p:spTgt spid="240647"/>
                                        </p:tgtEl>
                                        <p:attrNameLst>
                                          <p:attrName>ppt_y</p:attrName>
                                        </p:attrNameLst>
                                      </p:cBhvr>
                                      <p:tavLst>
                                        <p:tav tm="0">
                                          <p:val>
                                            <p:strVal val="1+#ppt_h/2"/>
                                          </p:val>
                                        </p:tav>
                                        <p:tav tm="100000">
                                          <p:val>
                                            <p:strVal val="#ppt_y"/>
                                          </p:val>
                                        </p:tav>
                                      </p:tavLst>
                                    </p:anim>
                                  </p:childTnLst>
                                </p:cTn>
                              </p:par>
                              <p:par>
                                <p:cTn id="13" presetID="45"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2000"/>
                                        <p:tgtEl>
                                          <p:spTgt spid="13"/>
                                        </p:tgtEl>
                                      </p:cBhvr>
                                    </p:animEffect>
                                    <p:anim calcmode="lin" valueType="num">
                                      <p:cBhvr>
                                        <p:cTn id="16" dur="2000" fill="hold"/>
                                        <p:tgtEl>
                                          <p:spTgt spid="13"/>
                                        </p:tgtEl>
                                        <p:attrNameLst>
                                          <p:attrName>ppt_w</p:attrName>
                                        </p:attrNameLst>
                                      </p:cBhvr>
                                      <p:tavLst>
                                        <p:tav tm="0" fmla="#ppt_w*sin(2.5*pi*$)">
                                          <p:val>
                                            <p:fltVal val="0"/>
                                          </p:val>
                                        </p:tav>
                                        <p:tav tm="100000">
                                          <p:val>
                                            <p:fltVal val="1"/>
                                          </p:val>
                                        </p:tav>
                                      </p:tavLst>
                                    </p:anim>
                                    <p:anim calcmode="lin" valueType="num">
                                      <p:cBhvr>
                                        <p:cTn id="17" dur="2000" fill="hold"/>
                                        <p:tgtEl>
                                          <p:spTgt spid="13"/>
                                        </p:tgtEl>
                                        <p:attrNameLst>
                                          <p:attrName>ppt_h</p:attrName>
                                        </p:attrNameLst>
                                      </p:cBhvr>
                                      <p:tavLst>
                                        <p:tav tm="0">
                                          <p:val>
                                            <p:strVal val="#ppt_h"/>
                                          </p:val>
                                        </p:tav>
                                        <p:tav tm="100000">
                                          <p:val>
                                            <p:strVal val="#ppt_h"/>
                                          </p:val>
                                        </p:tav>
                                      </p:tavLst>
                                    </p:anim>
                                  </p:childTnLst>
                                </p:cTn>
                              </p:par>
                            </p:childTnLst>
                          </p:cTn>
                        </p:par>
                        <p:par>
                          <p:cTn id="18" fill="hold">
                            <p:stCondLst>
                              <p:cond delay="2000"/>
                            </p:stCondLst>
                            <p:childTnLst>
                              <p:par>
                                <p:cTn id="19" presetID="8" presetClass="emph" presetSubtype="0" fill="hold" grpId="1" nodeType="afterEffect">
                                  <p:stCondLst>
                                    <p:cond delay="0"/>
                                  </p:stCondLst>
                                  <p:childTnLst>
                                    <p:animRot by="21600000">
                                      <p:cBhvr>
                                        <p:cTn id="20" dur="2000" fill="hold"/>
                                        <p:tgtEl>
                                          <p:spTgt spid="240647"/>
                                        </p:tgtEl>
                                        <p:attrNameLst>
                                          <p:attrName>r</p:attrName>
                                        </p:attrNameLst>
                                      </p:cBhvr>
                                    </p:animRot>
                                  </p:childTnLst>
                                </p:cTn>
                              </p:par>
                              <p:par>
                                <p:cTn id="21" presetID="8" presetClass="emph" presetSubtype="0" fill="hold" nodeType="withEffect">
                                  <p:stCondLst>
                                    <p:cond delay="0"/>
                                  </p:stCondLst>
                                  <p:childTnLst>
                                    <p:animRot by="21600000">
                                      <p:cBhvr>
                                        <p:cTn id="22" dur="2000" fill="hold"/>
                                        <p:tgtEl>
                                          <p:spTgt spid="13"/>
                                        </p:tgtEl>
                                        <p:attrNameLst>
                                          <p:attrName>r</p:attrName>
                                        </p:attrNameLst>
                                      </p:cBhvr>
                                    </p:animRot>
                                  </p:childTnLst>
                                </p:cTn>
                              </p:par>
                            </p:childTnLst>
                          </p:cTn>
                        </p:par>
                        <p:par>
                          <p:cTn id="23" fill="hold">
                            <p:stCondLst>
                              <p:cond delay="4000"/>
                            </p:stCondLst>
                            <p:childTnLst>
                              <p:par>
                                <p:cTn id="24" presetID="2" presetClass="entr" presetSubtype="4" fill="hold" grpId="0" nodeType="afterEffect">
                                  <p:stCondLst>
                                    <p:cond delay="0"/>
                                  </p:stCondLst>
                                  <p:childTnLst>
                                    <p:set>
                                      <p:cBhvr>
                                        <p:cTn id="25" dur="1" fill="hold">
                                          <p:stCondLst>
                                            <p:cond delay="0"/>
                                          </p:stCondLst>
                                        </p:cTn>
                                        <p:tgtEl>
                                          <p:spTgt spid="240654"/>
                                        </p:tgtEl>
                                        <p:attrNameLst>
                                          <p:attrName>style.visibility</p:attrName>
                                        </p:attrNameLst>
                                      </p:cBhvr>
                                      <p:to>
                                        <p:strVal val="visible"/>
                                      </p:to>
                                    </p:set>
                                    <p:anim calcmode="lin" valueType="num">
                                      <p:cBhvr additive="base">
                                        <p:cTn id="26" dur="500" fill="hold"/>
                                        <p:tgtEl>
                                          <p:spTgt spid="240654"/>
                                        </p:tgtEl>
                                        <p:attrNameLst>
                                          <p:attrName>ppt_x</p:attrName>
                                        </p:attrNameLst>
                                      </p:cBhvr>
                                      <p:tavLst>
                                        <p:tav tm="0">
                                          <p:val>
                                            <p:strVal val="#ppt_x"/>
                                          </p:val>
                                        </p:tav>
                                        <p:tav tm="100000">
                                          <p:val>
                                            <p:strVal val="#ppt_x"/>
                                          </p:val>
                                        </p:tav>
                                      </p:tavLst>
                                    </p:anim>
                                    <p:anim calcmode="lin" valueType="num">
                                      <p:cBhvr additive="base">
                                        <p:cTn id="27" dur="500" fill="hold"/>
                                        <p:tgtEl>
                                          <p:spTgt spid="240654"/>
                                        </p:tgtEl>
                                        <p:attrNameLst>
                                          <p:attrName>ppt_y</p:attrName>
                                        </p:attrNameLst>
                                      </p:cBhvr>
                                      <p:tavLst>
                                        <p:tav tm="0">
                                          <p:val>
                                            <p:strVal val="1+#ppt_h/2"/>
                                          </p:val>
                                        </p:tav>
                                        <p:tav tm="100000">
                                          <p:val>
                                            <p:strVal val="#ppt_y"/>
                                          </p:val>
                                        </p:tav>
                                      </p:tavLst>
                                    </p:anim>
                                  </p:childTnLst>
                                </p:cTn>
                              </p:par>
                            </p:childTnLst>
                          </p:cTn>
                        </p:par>
                        <p:par>
                          <p:cTn id="28" fill="hold">
                            <p:stCondLst>
                              <p:cond delay="4500"/>
                            </p:stCondLst>
                            <p:childTnLst>
                              <p:par>
                                <p:cTn id="29" presetID="26" presetClass="emph" presetSubtype="0" fill="hold" grpId="1" nodeType="afterEffect">
                                  <p:stCondLst>
                                    <p:cond delay="0"/>
                                  </p:stCondLst>
                                  <p:childTnLst>
                                    <p:animEffect transition="out" filter="fade">
                                      <p:cBhvr>
                                        <p:cTn id="30" dur="500" tmFilter="0, 0; .2, .5; .8, .5; 1, 0"/>
                                        <p:tgtEl>
                                          <p:spTgt spid="240654"/>
                                        </p:tgtEl>
                                      </p:cBhvr>
                                    </p:animEffect>
                                    <p:animScale>
                                      <p:cBhvr>
                                        <p:cTn id="31" dur="250" autoRev="1" fill="hold"/>
                                        <p:tgtEl>
                                          <p:spTgt spid="240654"/>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40648"/>
                                        </p:tgtEl>
                                        <p:attrNameLst>
                                          <p:attrName>style.visibility</p:attrName>
                                        </p:attrNameLst>
                                      </p:cBhvr>
                                      <p:to>
                                        <p:strVal val="visible"/>
                                      </p:to>
                                    </p:set>
                                    <p:animEffect transition="in" filter="box(in)">
                                      <p:cBhvr>
                                        <p:cTn id="36" dur="2000"/>
                                        <p:tgtEl>
                                          <p:spTgt spid="240648"/>
                                        </p:tgtEl>
                                      </p:cBhvr>
                                    </p:animEffect>
                                  </p:childTnLst>
                                </p:cTn>
                              </p:par>
                            </p:childTnLst>
                          </p:cTn>
                        </p:par>
                        <p:par>
                          <p:cTn id="37" fill="hold">
                            <p:stCondLst>
                              <p:cond delay="2000"/>
                            </p:stCondLst>
                            <p:childTnLst>
                              <p:par>
                                <p:cTn id="38" presetID="4" presetClass="entr" presetSubtype="16" fill="hold" grpId="0" nodeType="afterEffect">
                                  <p:stCondLst>
                                    <p:cond delay="0"/>
                                  </p:stCondLst>
                                  <p:childTnLst>
                                    <p:set>
                                      <p:cBhvr>
                                        <p:cTn id="39" dur="1" fill="hold">
                                          <p:stCondLst>
                                            <p:cond delay="0"/>
                                          </p:stCondLst>
                                        </p:cTn>
                                        <p:tgtEl>
                                          <p:spTgt spid="240651"/>
                                        </p:tgtEl>
                                        <p:attrNameLst>
                                          <p:attrName>style.visibility</p:attrName>
                                        </p:attrNameLst>
                                      </p:cBhvr>
                                      <p:to>
                                        <p:strVal val="visible"/>
                                      </p:to>
                                    </p:set>
                                    <p:animEffect transition="in" filter="box(in)">
                                      <p:cBhvr>
                                        <p:cTn id="40" dur="2000"/>
                                        <p:tgtEl>
                                          <p:spTgt spid="240651"/>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240649"/>
                                        </p:tgtEl>
                                        <p:attrNameLst>
                                          <p:attrName>style.visibility</p:attrName>
                                        </p:attrNameLst>
                                      </p:cBhvr>
                                      <p:to>
                                        <p:strVal val="visible"/>
                                      </p:to>
                                    </p:set>
                                    <p:animEffect transition="in" filter="box(in)">
                                      <p:cBhvr>
                                        <p:cTn id="43" dur="2000"/>
                                        <p:tgtEl>
                                          <p:spTgt spid="240649"/>
                                        </p:tgtEl>
                                      </p:cBhvr>
                                    </p:animEffect>
                                  </p:childTnLst>
                                </p:cTn>
                              </p:par>
                            </p:childTnLst>
                          </p:cTn>
                        </p:par>
                        <p:par>
                          <p:cTn id="44" fill="hold">
                            <p:stCondLst>
                              <p:cond delay="4000"/>
                            </p:stCondLst>
                            <p:childTnLst>
                              <p:par>
                                <p:cTn id="45" presetID="4" presetClass="entr" presetSubtype="16" fill="hold" grpId="0" nodeType="afterEffect">
                                  <p:stCondLst>
                                    <p:cond delay="0"/>
                                  </p:stCondLst>
                                  <p:childTnLst>
                                    <p:set>
                                      <p:cBhvr>
                                        <p:cTn id="46" dur="1" fill="hold">
                                          <p:stCondLst>
                                            <p:cond delay="0"/>
                                          </p:stCondLst>
                                        </p:cTn>
                                        <p:tgtEl>
                                          <p:spTgt spid="240650"/>
                                        </p:tgtEl>
                                        <p:attrNameLst>
                                          <p:attrName>style.visibility</p:attrName>
                                        </p:attrNameLst>
                                      </p:cBhvr>
                                      <p:to>
                                        <p:strVal val="visible"/>
                                      </p:to>
                                    </p:set>
                                    <p:animEffect transition="in" filter="box(in)">
                                      <p:cBhvr>
                                        <p:cTn id="47" dur="2000"/>
                                        <p:tgtEl>
                                          <p:spTgt spid="240650"/>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40652"/>
                                        </p:tgtEl>
                                        <p:attrNameLst>
                                          <p:attrName>style.visibility</p:attrName>
                                        </p:attrNameLst>
                                      </p:cBhvr>
                                      <p:to>
                                        <p:strVal val="visible"/>
                                      </p:to>
                                    </p:set>
                                    <p:anim calcmode="lin" valueType="num">
                                      <p:cBhvr additive="base">
                                        <p:cTn id="52" dur="500" fill="hold"/>
                                        <p:tgtEl>
                                          <p:spTgt spid="240652"/>
                                        </p:tgtEl>
                                        <p:attrNameLst>
                                          <p:attrName>ppt_x</p:attrName>
                                        </p:attrNameLst>
                                      </p:cBhvr>
                                      <p:tavLst>
                                        <p:tav tm="0">
                                          <p:val>
                                            <p:strVal val="#ppt_x"/>
                                          </p:val>
                                        </p:tav>
                                        <p:tav tm="100000">
                                          <p:val>
                                            <p:strVal val="#ppt_x"/>
                                          </p:val>
                                        </p:tav>
                                      </p:tavLst>
                                    </p:anim>
                                    <p:anim calcmode="lin" valueType="num">
                                      <p:cBhvr additive="base">
                                        <p:cTn id="53" dur="500" fill="hold"/>
                                        <p:tgtEl>
                                          <p:spTgt spid="240652"/>
                                        </p:tgtEl>
                                        <p:attrNameLst>
                                          <p:attrName>ppt_y</p:attrName>
                                        </p:attrNameLst>
                                      </p:cBhvr>
                                      <p:tavLst>
                                        <p:tav tm="0">
                                          <p:val>
                                            <p:strVal val="1+#ppt_h/2"/>
                                          </p:val>
                                        </p:tav>
                                        <p:tav tm="100000">
                                          <p:val>
                                            <p:strVal val="#ppt_y"/>
                                          </p:val>
                                        </p:tav>
                                      </p:tavLst>
                                    </p:anim>
                                  </p:childTnLst>
                                </p:cTn>
                              </p:par>
                            </p:childTnLst>
                          </p:cTn>
                        </p:par>
                        <p:par>
                          <p:cTn id="54" fill="hold">
                            <p:stCondLst>
                              <p:cond delay="500"/>
                            </p:stCondLst>
                            <p:childTnLst>
                              <p:par>
                                <p:cTn id="55" presetID="8" presetClass="emph" presetSubtype="0" fill="hold" grpId="1" nodeType="afterEffect">
                                  <p:stCondLst>
                                    <p:cond delay="0"/>
                                  </p:stCondLst>
                                  <p:childTnLst>
                                    <p:animRot by="21600000">
                                      <p:cBhvr>
                                        <p:cTn id="56" dur="2000" fill="hold"/>
                                        <p:tgtEl>
                                          <p:spTgt spid="2406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5" grpId="0" animBg="1"/>
      <p:bldP spid="240648" grpId="0" animBg="1"/>
      <p:bldP spid="240649" grpId="0" animBg="1"/>
      <p:bldP spid="240650" grpId="0" animBg="1"/>
      <p:bldP spid="240651" grpId="0" animBg="1"/>
      <p:bldP spid="240652" grpId="0" animBg="1"/>
      <p:bldP spid="240652" grpId="1" animBg="1"/>
      <p:bldP spid="240647" grpId="0" animBg="1"/>
      <p:bldP spid="240647" grpId="1" animBg="1"/>
      <p:bldP spid="240654" grpId="0" animBg="1"/>
      <p:bldP spid="240654"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684213" y="414338"/>
            <a:ext cx="7772400" cy="1143000"/>
          </a:xfrm>
        </p:spPr>
        <p:txBody>
          <a:bodyPr/>
          <a:lstStyle/>
          <a:p>
            <a:r>
              <a:rPr lang="zh-CN" altLang="en-US" sz="2800" dirty="0"/>
              <a:t>主机</a:t>
            </a:r>
            <a:r>
              <a:rPr lang="en-US" altLang="zh-CN" sz="2800" dirty="0"/>
              <a:t>A</a:t>
            </a:r>
            <a:r>
              <a:rPr lang="zh-CN" altLang="en-US" sz="2800" dirty="0"/>
              <a:t>向主机</a:t>
            </a:r>
            <a:r>
              <a:rPr lang="en-US" altLang="zh-CN" sz="2800" dirty="0"/>
              <a:t>B</a:t>
            </a:r>
            <a:r>
              <a:rPr lang="zh-CN" altLang="en-US" sz="2800" dirty="0"/>
              <a:t>发送 </a:t>
            </a:r>
            <a:r>
              <a:rPr lang="en-US" altLang="zh-CN" sz="2800" dirty="0"/>
              <a:t>- </a:t>
            </a:r>
            <a:r>
              <a:rPr lang="zh-CN" altLang="zh-CN" sz="2400" dirty="0">
                <a:solidFill>
                  <a:schemeClr val="accent2"/>
                </a:solidFill>
              </a:rPr>
              <a:t>路由器</a:t>
            </a:r>
            <a:r>
              <a:rPr lang="zh-CN" altLang="zh-CN" sz="2400" dirty="0" smtClean="0">
                <a:solidFill>
                  <a:schemeClr val="accent2"/>
                </a:solidFill>
              </a:rPr>
              <a:t>R</a:t>
            </a:r>
            <a:r>
              <a:rPr lang="en-US" altLang="zh-CN" sz="2400" dirty="0" smtClean="0">
                <a:solidFill>
                  <a:schemeClr val="accent2"/>
                </a:solidFill>
              </a:rPr>
              <a:t>3</a:t>
            </a:r>
            <a:r>
              <a:rPr lang="zh-CN" altLang="zh-CN" sz="2400" dirty="0" smtClean="0">
                <a:solidFill>
                  <a:schemeClr val="accent2"/>
                </a:solidFill>
              </a:rPr>
              <a:t>处理</a:t>
            </a:r>
            <a:r>
              <a:rPr lang="zh-CN" altLang="zh-CN" sz="2400" dirty="0">
                <a:solidFill>
                  <a:schemeClr val="accent2"/>
                </a:solidFill>
              </a:rPr>
              <a:t>和转发IP数据报</a:t>
            </a:r>
            <a:endParaRPr lang="zh-CN" altLang="en-US" sz="2400" dirty="0">
              <a:solidFill>
                <a:schemeClr val="accent2"/>
              </a:solidFill>
            </a:endParaRPr>
          </a:p>
        </p:txBody>
      </p:sp>
      <p:pic>
        <p:nvPicPr>
          <p:cNvPr id="240644" name="Picture 4"/>
          <p:cNvPicPr>
            <a:picLocks noChangeAspect="1" noChangeArrowheads="1"/>
          </p:cNvPicPr>
          <p:nvPr/>
        </p:nvPicPr>
        <p:blipFill>
          <a:blip r:embed="rId2" cstate="print"/>
          <a:srcRect/>
          <a:stretch>
            <a:fillRect/>
          </a:stretch>
        </p:blipFill>
        <p:spPr bwMode="auto">
          <a:xfrm>
            <a:off x="1474788" y="1484313"/>
            <a:ext cx="6337300" cy="4794250"/>
          </a:xfrm>
          <a:prstGeom prst="rect">
            <a:avLst/>
          </a:prstGeom>
          <a:noFill/>
          <a:ln w="9525" algn="ctr">
            <a:noFill/>
            <a:miter lim="800000"/>
            <a:headEnd/>
            <a:tailEnd/>
          </a:ln>
          <a:effectLst/>
        </p:spPr>
      </p:pic>
      <p:sp>
        <p:nvSpPr>
          <p:cNvPr id="240645" name="AutoShape 5"/>
          <p:cNvSpPr>
            <a:spLocks noChangeArrowheads="1"/>
          </p:cNvSpPr>
          <p:nvPr/>
        </p:nvSpPr>
        <p:spPr bwMode="auto">
          <a:xfrm>
            <a:off x="2513013" y="4379913"/>
            <a:ext cx="576262" cy="576262"/>
          </a:xfrm>
          <a:prstGeom prst="star16">
            <a:avLst>
              <a:gd name="adj" fmla="val 37500"/>
            </a:avLst>
          </a:prstGeom>
          <a:solidFill>
            <a:schemeClr val="accent1">
              <a:alpha val="30000"/>
            </a:schemeClr>
          </a:solidFill>
          <a:ln w="9525" algn="ctr">
            <a:noFill/>
            <a:miter lim="800000"/>
            <a:headEnd/>
            <a:tailEnd/>
          </a:ln>
          <a:effectLst/>
        </p:spPr>
        <p:txBody>
          <a:bodyPr wrap="none" anchor="ctr"/>
          <a:lstStyle/>
          <a:p>
            <a:endParaRPr lang="zh-CN" altLang="en-US"/>
          </a:p>
        </p:txBody>
      </p:sp>
      <p:sp>
        <p:nvSpPr>
          <p:cNvPr id="240648" name="Rectangle 8"/>
          <p:cNvSpPr>
            <a:spLocks noChangeArrowheads="1"/>
          </p:cNvSpPr>
          <p:nvPr/>
        </p:nvSpPr>
        <p:spPr bwMode="auto">
          <a:xfrm>
            <a:off x="6042025" y="4408488"/>
            <a:ext cx="1727200" cy="431800"/>
          </a:xfrm>
          <a:prstGeom prst="rect">
            <a:avLst/>
          </a:prstGeom>
          <a:solidFill>
            <a:srgbClr val="FFFF00">
              <a:alpha val="20000"/>
            </a:srgbClr>
          </a:solidFill>
          <a:ln w="9525" algn="ctr">
            <a:noFill/>
            <a:miter lim="800000"/>
            <a:headEnd/>
            <a:tailEnd/>
          </a:ln>
          <a:effectLst/>
        </p:spPr>
        <p:txBody>
          <a:bodyPr wrap="none" anchor="ctr"/>
          <a:lstStyle/>
          <a:p>
            <a:endParaRPr lang="zh-CN" altLang="en-US"/>
          </a:p>
        </p:txBody>
      </p:sp>
      <p:sp>
        <p:nvSpPr>
          <p:cNvPr id="240649" name="Rectangle 9"/>
          <p:cNvSpPr>
            <a:spLocks noChangeArrowheads="1"/>
          </p:cNvSpPr>
          <p:nvPr/>
        </p:nvSpPr>
        <p:spPr bwMode="auto">
          <a:xfrm>
            <a:off x="6057900" y="5141913"/>
            <a:ext cx="1727200" cy="431800"/>
          </a:xfrm>
          <a:prstGeom prst="rect">
            <a:avLst/>
          </a:prstGeom>
          <a:solidFill>
            <a:srgbClr val="FFFF00">
              <a:alpha val="20000"/>
            </a:srgbClr>
          </a:solidFill>
          <a:ln w="9525" algn="ctr">
            <a:noFill/>
            <a:miter lim="800000"/>
            <a:headEnd/>
            <a:tailEnd/>
          </a:ln>
          <a:effectLst/>
        </p:spPr>
        <p:txBody>
          <a:bodyPr wrap="none" anchor="ctr"/>
          <a:lstStyle/>
          <a:p>
            <a:endParaRPr lang="zh-CN" altLang="en-US"/>
          </a:p>
        </p:txBody>
      </p:sp>
      <p:sp>
        <p:nvSpPr>
          <p:cNvPr id="240650" name="Rectangle 10"/>
          <p:cNvSpPr>
            <a:spLocks noChangeArrowheads="1"/>
          </p:cNvSpPr>
          <p:nvPr/>
        </p:nvSpPr>
        <p:spPr bwMode="auto">
          <a:xfrm>
            <a:off x="6042025" y="5791200"/>
            <a:ext cx="1727200" cy="431800"/>
          </a:xfrm>
          <a:prstGeom prst="rect">
            <a:avLst/>
          </a:prstGeom>
          <a:solidFill>
            <a:srgbClr val="FFFF00">
              <a:alpha val="20000"/>
            </a:srgbClr>
          </a:solidFill>
          <a:ln w="9525" algn="ctr">
            <a:noFill/>
            <a:miter lim="800000"/>
            <a:headEnd/>
            <a:tailEnd/>
          </a:ln>
          <a:effectLst/>
        </p:spPr>
        <p:txBody>
          <a:bodyPr wrap="none" anchor="ctr"/>
          <a:lstStyle/>
          <a:p>
            <a:endParaRPr lang="zh-CN" altLang="en-US"/>
          </a:p>
        </p:txBody>
      </p:sp>
      <p:sp>
        <p:nvSpPr>
          <p:cNvPr id="240651" name="Rectangle 11"/>
          <p:cNvSpPr>
            <a:spLocks noChangeArrowheads="1"/>
          </p:cNvSpPr>
          <p:nvPr/>
        </p:nvSpPr>
        <p:spPr bwMode="auto">
          <a:xfrm>
            <a:off x="4932363" y="5141913"/>
            <a:ext cx="1152525" cy="431800"/>
          </a:xfrm>
          <a:prstGeom prst="rect">
            <a:avLst/>
          </a:prstGeom>
          <a:solidFill>
            <a:srgbClr val="FF0000">
              <a:alpha val="20000"/>
            </a:srgbClr>
          </a:solidFill>
          <a:ln w="9525" algn="ctr">
            <a:noFill/>
            <a:miter lim="800000"/>
            <a:headEnd/>
            <a:tailEnd/>
          </a:ln>
          <a:effectLst/>
        </p:spPr>
        <p:txBody>
          <a:bodyPr wrap="none" anchor="ctr"/>
          <a:lstStyle/>
          <a:p>
            <a:endParaRPr lang="zh-CN" altLang="en-US"/>
          </a:p>
        </p:txBody>
      </p:sp>
      <p:sp>
        <p:nvSpPr>
          <p:cNvPr id="240652" name="AutoShape 12"/>
          <p:cNvSpPr>
            <a:spLocks noChangeArrowheads="1"/>
          </p:cNvSpPr>
          <p:nvPr/>
        </p:nvSpPr>
        <p:spPr bwMode="auto">
          <a:xfrm>
            <a:off x="2238375" y="5718175"/>
            <a:ext cx="576263" cy="576263"/>
          </a:xfrm>
          <a:prstGeom prst="star16">
            <a:avLst>
              <a:gd name="adj" fmla="val 37500"/>
            </a:avLst>
          </a:prstGeom>
          <a:solidFill>
            <a:srgbClr val="FF33CC">
              <a:alpha val="30000"/>
            </a:srgbClr>
          </a:solidFill>
          <a:ln w="9525" algn="ctr">
            <a:noFill/>
            <a:miter lim="800000"/>
            <a:headEnd/>
            <a:tailEnd/>
          </a:ln>
          <a:effectLst/>
        </p:spPr>
        <p:txBody>
          <a:bodyPr wrap="none" anchor="ctr"/>
          <a:lstStyle/>
          <a:p>
            <a:endParaRPr lang="zh-CN" altLang="en-US"/>
          </a:p>
        </p:txBody>
      </p:sp>
      <p:pic>
        <p:nvPicPr>
          <p:cNvPr id="240655" name="Picture 15"/>
          <p:cNvPicPr>
            <a:picLocks noChangeAspect="1" noChangeArrowheads="1"/>
          </p:cNvPicPr>
          <p:nvPr/>
        </p:nvPicPr>
        <p:blipFill>
          <a:blip r:embed="rId3" cstate="print"/>
          <a:srcRect/>
          <a:stretch>
            <a:fillRect/>
          </a:stretch>
        </p:blipFill>
        <p:spPr bwMode="auto">
          <a:xfrm>
            <a:off x="684213" y="1628775"/>
            <a:ext cx="3848100" cy="1733550"/>
          </a:xfrm>
          <a:prstGeom prst="rect">
            <a:avLst/>
          </a:prstGeom>
          <a:noFill/>
          <a:ln w="9525" algn="ctr">
            <a:noFill/>
            <a:miter lim="800000"/>
            <a:headEnd/>
            <a:tailEnd/>
          </a:ln>
          <a:effectLst/>
        </p:spPr>
      </p:pic>
      <p:sp>
        <p:nvSpPr>
          <p:cNvPr id="240647" name="Rectangle 7"/>
          <p:cNvSpPr>
            <a:spLocks noChangeArrowheads="1"/>
          </p:cNvSpPr>
          <p:nvPr/>
        </p:nvSpPr>
        <p:spPr bwMode="auto">
          <a:xfrm>
            <a:off x="684213" y="1614488"/>
            <a:ext cx="3816350" cy="1728787"/>
          </a:xfrm>
          <a:prstGeom prst="rect">
            <a:avLst/>
          </a:prstGeom>
          <a:solidFill>
            <a:srgbClr val="339933">
              <a:alpha val="30000"/>
            </a:srgbClr>
          </a:solidFill>
          <a:ln w="9525" algn="ctr">
            <a:noFill/>
            <a:miter lim="800000"/>
            <a:headEnd/>
            <a:tailEnd/>
          </a:ln>
          <a:effectLst/>
        </p:spPr>
        <p:txBody>
          <a:bodyPr wrap="none" anchor="ctr"/>
          <a:lstStyle/>
          <a:p>
            <a:endParaRPr lang="zh-CN" altLang="en-US"/>
          </a:p>
        </p:txBody>
      </p:sp>
      <p:sp>
        <p:nvSpPr>
          <p:cNvPr id="240654" name="Rectangle 14"/>
          <p:cNvSpPr>
            <a:spLocks noChangeArrowheads="1"/>
          </p:cNvSpPr>
          <p:nvPr/>
        </p:nvSpPr>
        <p:spPr bwMode="auto">
          <a:xfrm>
            <a:off x="684213" y="2636838"/>
            <a:ext cx="3816350" cy="360362"/>
          </a:xfrm>
          <a:prstGeom prst="rect">
            <a:avLst/>
          </a:prstGeom>
          <a:solidFill>
            <a:srgbClr val="339933">
              <a:alpha val="50000"/>
            </a:srgbClr>
          </a:solidFill>
          <a:ln w="9525" algn="ctr">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21600000">
                                      <p:cBhvr>
                                        <p:cTn id="6" dur="2000" fill="hold"/>
                                        <p:tgtEl>
                                          <p:spTgt spid="240645"/>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40647"/>
                                        </p:tgtEl>
                                        <p:attrNameLst>
                                          <p:attrName>style.visibility</p:attrName>
                                        </p:attrNameLst>
                                      </p:cBhvr>
                                      <p:to>
                                        <p:strVal val="visible"/>
                                      </p:to>
                                    </p:set>
                                    <p:anim calcmode="lin" valueType="num">
                                      <p:cBhvr additive="base">
                                        <p:cTn id="11" dur="500" fill="hold"/>
                                        <p:tgtEl>
                                          <p:spTgt spid="240647"/>
                                        </p:tgtEl>
                                        <p:attrNameLst>
                                          <p:attrName>ppt_x</p:attrName>
                                        </p:attrNameLst>
                                      </p:cBhvr>
                                      <p:tavLst>
                                        <p:tav tm="0">
                                          <p:val>
                                            <p:strVal val="#ppt_x"/>
                                          </p:val>
                                        </p:tav>
                                        <p:tav tm="100000">
                                          <p:val>
                                            <p:strVal val="#ppt_x"/>
                                          </p:val>
                                        </p:tav>
                                      </p:tavLst>
                                    </p:anim>
                                    <p:anim calcmode="lin" valueType="num">
                                      <p:cBhvr additive="base">
                                        <p:cTn id="12" dur="500" fill="hold"/>
                                        <p:tgtEl>
                                          <p:spTgt spid="24064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40655"/>
                                        </p:tgtEl>
                                        <p:attrNameLst>
                                          <p:attrName>style.visibility</p:attrName>
                                        </p:attrNameLst>
                                      </p:cBhvr>
                                      <p:to>
                                        <p:strVal val="visible"/>
                                      </p:to>
                                    </p:set>
                                    <p:anim calcmode="lin" valueType="num">
                                      <p:cBhvr additive="base">
                                        <p:cTn id="15" dur="500" fill="hold"/>
                                        <p:tgtEl>
                                          <p:spTgt spid="240655"/>
                                        </p:tgtEl>
                                        <p:attrNameLst>
                                          <p:attrName>ppt_x</p:attrName>
                                        </p:attrNameLst>
                                      </p:cBhvr>
                                      <p:tavLst>
                                        <p:tav tm="0">
                                          <p:val>
                                            <p:strVal val="#ppt_x"/>
                                          </p:val>
                                        </p:tav>
                                        <p:tav tm="100000">
                                          <p:val>
                                            <p:strVal val="#ppt_x"/>
                                          </p:val>
                                        </p:tav>
                                      </p:tavLst>
                                    </p:anim>
                                    <p:anim calcmode="lin" valueType="num">
                                      <p:cBhvr additive="base">
                                        <p:cTn id="16" dur="500" fill="hold"/>
                                        <p:tgtEl>
                                          <p:spTgt spid="240655"/>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8" presetClass="emph" presetSubtype="0" fill="hold" grpId="1" nodeType="afterEffect">
                                  <p:stCondLst>
                                    <p:cond delay="0"/>
                                  </p:stCondLst>
                                  <p:childTnLst>
                                    <p:animRot by="21600000">
                                      <p:cBhvr>
                                        <p:cTn id="19" dur="2000" fill="hold"/>
                                        <p:tgtEl>
                                          <p:spTgt spid="240647"/>
                                        </p:tgtEl>
                                        <p:attrNameLst>
                                          <p:attrName>r</p:attrName>
                                        </p:attrNameLst>
                                      </p:cBhvr>
                                    </p:animRot>
                                  </p:childTnLst>
                                </p:cTn>
                              </p:par>
                              <p:par>
                                <p:cTn id="20" presetID="8" presetClass="emph" presetSubtype="0" fill="hold" nodeType="withEffect">
                                  <p:stCondLst>
                                    <p:cond delay="0"/>
                                  </p:stCondLst>
                                  <p:childTnLst>
                                    <p:animRot by="21600000">
                                      <p:cBhvr>
                                        <p:cTn id="21" dur="2000" fill="hold"/>
                                        <p:tgtEl>
                                          <p:spTgt spid="240655"/>
                                        </p:tgtEl>
                                        <p:attrNameLst>
                                          <p:attrName>r</p:attrName>
                                        </p:attrNameLst>
                                      </p:cBhvr>
                                    </p:animRot>
                                  </p:childTnLst>
                                </p:cTn>
                              </p:par>
                            </p:childTnLst>
                          </p:cTn>
                        </p:par>
                        <p:par>
                          <p:cTn id="22" fill="hold">
                            <p:stCondLst>
                              <p:cond delay="2500"/>
                            </p:stCondLst>
                            <p:childTnLst>
                              <p:par>
                                <p:cTn id="23" presetID="2" presetClass="entr" presetSubtype="4" fill="hold" grpId="0" nodeType="afterEffect">
                                  <p:stCondLst>
                                    <p:cond delay="0"/>
                                  </p:stCondLst>
                                  <p:childTnLst>
                                    <p:set>
                                      <p:cBhvr>
                                        <p:cTn id="24" dur="1" fill="hold">
                                          <p:stCondLst>
                                            <p:cond delay="0"/>
                                          </p:stCondLst>
                                        </p:cTn>
                                        <p:tgtEl>
                                          <p:spTgt spid="240654"/>
                                        </p:tgtEl>
                                        <p:attrNameLst>
                                          <p:attrName>style.visibility</p:attrName>
                                        </p:attrNameLst>
                                      </p:cBhvr>
                                      <p:to>
                                        <p:strVal val="visible"/>
                                      </p:to>
                                    </p:set>
                                    <p:anim calcmode="lin" valueType="num">
                                      <p:cBhvr additive="base">
                                        <p:cTn id="25" dur="500" fill="hold"/>
                                        <p:tgtEl>
                                          <p:spTgt spid="240654"/>
                                        </p:tgtEl>
                                        <p:attrNameLst>
                                          <p:attrName>ppt_x</p:attrName>
                                        </p:attrNameLst>
                                      </p:cBhvr>
                                      <p:tavLst>
                                        <p:tav tm="0">
                                          <p:val>
                                            <p:strVal val="#ppt_x"/>
                                          </p:val>
                                        </p:tav>
                                        <p:tav tm="100000">
                                          <p:val>
                                            <p:strVal val="#ppt_x"/>
                                          </p:val>
                                        </p:tav>
                                      </p:tavLst>
                                    </p:anim>
                                    <p:anim calcmode="lin" valueType="num">
                                      <p:cBhvr additive="base">
                                        <p:cTn id="26" dur="500" fill="hold"/>
                                        <p:tgtEl>
                                          <p:spTgt spid="240654"/>
                                        </p:tgtEl>
                                        <p:attrNameLst>
                                          <p:attrName>ppt_y</p:attrName>
                                        </p:attrNameLst>
                                      </p:cBhvr>
                                      <p:tavLst>
                                        <p:tav tm="0">
                                          <p:val>
                                            <p:strVal val="1+#ppt_h/2"/>
                                          </p:val>
                                        </p:tav>
                                        <p:tav tm="100000">
                                          <p:val>
                                            <p:strVal val="#ppt_y"/>
                                          </p:val>
                                        </p:tav>
                                      </p:tavLst>
                                    </p:anim>
                                  </p:childTnLst>
                                </p:cTn>
                              </p:par>
                            </p:childTnLst>
                          </p:cTn>
                        </p:par>
                        <p:par>
                          <p:cTn id="27" fill="hold">
                            <p:stCondLst>
                              <p:cond delay="3000"/>
                            </p:stCondLst>
                            <p:childTnLst>
                              <p:par>
                                <p:cTn id="28" presetID="26" presetClass="emph" presetSubtype="0" fill="hold" grpId="1" nodeType="afterEffect">
                                  <p:stCondLst>
                                    <p:cond delay="0"/>
                                  </p:stCondLst>
                                  <p:childTnLst>
                                    <p:animEffect transition="out" filter="fade">
                                      <p:cBhvr>
                                        <p:cTn id="29" dur="500" tmFilter="0, 0; .2, .5; .8, .5; 1, 0"/>
                                        <p:tgtEl>
                                          <p:spTgt spid="240654"/>
                                        </p:tgtEl>
                                      </p:cBhvr>
                                    </p:animEffect>
                                    <p:animScale>
                                      <p:cBhvr>
                                        <p:cTn id="30" dur="250" autoRev="1" fill="hold"/>
                                        <p:tgtEl>
                                          <p:spTgt spid="240654"/>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240648"/>
                                        </p:tgtEl>
                                        <p:attrNameLst>
                                          <p:attrName>style.visibility</p:attrName>
                                        </p:attrNameLst>
                                      </p:cBhvr>
                                      <p:to>
                                        <p:strVal val="visible"/>
                                      </p:to>
                                    </p:set>
                                    <p:animEffect transition="in" filter="box(in)">
                                      <p:cBhvr>
                                        <p:cTn id="35" dur="2000"/>
                                        <p:tgtEl>
                                          <p:spTgt spid="240648"/>
                                        </p:tgtEl>
                                      </p:cBhvr>
                                    </p:animEffect>
                                  </p:childTnLst>
                                </p:cTn>
                              </p:par>
                            </p:childTnLst>
                          </p:cTn>
                        </p:par>
                        <p:par>
                          <p:cTn id="36" fill="hold">
                            <p:stCondLst>
                              <p:cond delay="2000"/>
                            </p:stCondLst>
                            <p:childTnLst>
                              <p:par>
                                <p:cTn id="37" presetID="4" presetClass="entr" presetSubtype="16" fill="hold" grpId="0" nodeType="afterEffect">
                                  <p:stCondLst>
                                    <p:cond delay="0"/>
                                  </p:stCondLst>
                                  <p:childTnLst>
                                    <p:set>
                                      <p:cBhvr>
                                        <p:cTn id="38" dur="1" fill="hold">
                                          <p:stCondLst>
                                            <p:cond delay="0"/>
                                          </p:stCondLst>
                                        </p:cTn>
                                        <p:tgtEl>
                                          <p:spTgt spid="240651"/>
                                        </p:tgtEl>
                                        <p:attrNameLst>
                                          <p:attrName>style.visibility</p:attrName>
                                        </p:attrNameLst>
                                      </p:cBhvr>
                                      <p:to>
                                        <p:strVal val="visible"/>
                                      </p:to>
                                    </p:set>
                                    <p:animEffect transition="in" filter="box(in)">
                                      <p:cBhvr>
                                        <p:cTn id="39" dur="2000"/>
                                        <p:tgtEl>
                                          <p:spTgt spid="240651"/>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240649"/>
                                        </p:tgtEl>
                                        <p:attrNameLst>
                                          <p:attrName>style.visibility</p:attrName>
                                        </p:attrNameLst>
                                      </p:cBhvr>
                                      <p:to>
                                        <p:strVal val="visible"/>
                                      </p:to>
                                    </p:set>
                                    <p:animEffect transition="in" filter="box(in)">
                                      <p:cBhvr>
                                        <p:cTn id="42" dur="2000"/>
                                        <p:tgtEl>
                                          <p:spTgt spid="240649"/>
                                        </p:tgtEl>
                                      </p:cBhvr>
                                    </p:animEffect>
                                  </p:childTnLst>
                                </p:cTn>
                              </p:par>
                            </p:childTnLst>
                          </p:cTn>
                        </p:par>
                        <p:par>
                          <p:cTn id="43" fill="hold">
                            <p:stCondLst>
                              <p:cond delay="4000"/>
                            </p:stCondLst>
                            <p:childTnLst>
                              <p:par>
                                <p:cTn id="44" presetID="4" presetClass="entr" presetSubtype="16" fill="hold" grpId="0" nodeType="afterEffect">
                                  <p:stCondLst>
                                    <p:cond delay="0"/>
                                  </p:stCondLst>
                                  <p:childTnLst>
                                    <p:set>
                                      <p:cBhvr>
                                        <p:cTn id="45" dur="1" fill="hold">
                                          <p:stCondLst>
                                            <p:cond delay="0"/>
                                          </p:stCondLst>
                                        </p:cTn>
                                        <p:tgtEl>
                                          <p:spTgt spid="240650"/>
                                        </p:tgtEl>
                                        <p:attrNameLst>
                                          <p:attrName>style.visibility</p:attrName>
                                        </p:attrNameLst>
                                      </p:cBhvr>
                                      <p:to>
                                        <p:strVal val="visible"/>
                                      </p:to>
                                    </p:set>
                                    <p:animEffect transition="in" filter="box(in)">
                                      <p:cBhvr>
                                        <p:cTn id="46" dur="2000"/>
                                        <p:tgtEl>
                                          <p:spTgt spid="240650"/>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40652"/>
                                        </p:tgtEl>
                                        <p:attrNameLst>
                                          <p:attrName>style.visibility</p:attrName>
                                        </p:attrNameLst>
                                      </p:cBhvr>
                                      <p:to>
                                        <p:strVal val="visible"/>
                                      </p:to>
                                    </p:set>
                                    <p:anim calcmode="lin" valueType="num">
                                      <p:cBhvr additive="base">
                                        <p:cTn id="51" dur="500" fill="hold"/>
                                        <p:tgtEl>
                                          <p:spTgt spid="240652"/>
                                        </p:tgtEl>
                                        <p:attrNameLst>
                                          <p:attrName>ppt_x</p:attrName>
                                        </p:attrNameLst>
                                      </p:cBhvr>
                                      <p:tavLst>
                                        <p:tav tm="0">
                                          <p:val>
                                            <p:strVal val="#ppt_x"/>
                                          </p:val>
                                        </p:tav>
                                        <p:tav tm="100000">
                                          <p:val>
                                            <p:strVal val="#ppt_x"/>
                                          </p:val>
                                        </p:tav>
                                      </p:tavLst>
                                    </p:anim>
                                    <p:anim calcmode="lin" valueType="num">
                                      <p:cBhvr additive="base">
                                        <p:cTn id="52" dur="500" fill="hold"/>
                                        <p:tgtEl>
                                          <p:spTgt spid="240652"/>
                                        </p:tgtEl>
                                        <p:attrNameLst>
                                          <p:attrName>ppt_y</p:attrName>
                                        </p:attrNameLst>
                                      </p:cBhvr>
                                      <p:tavLst>
                                        <p:tav tm="0">
                                          <p:val>
                                            <p:strVal val="1+#ppt_h/2"/>
                                          </p:val>
                                        </p:tav>
                                        <p:tav tm="100000">
                                          <p:val>
                                            <p:strVal val="#ppt_y"/>
                                          </p:val>
                                        </p:tav>
                                      </p:tavLst>
                                    </p:anim>
                                  </p:childTnLst>
                                </p:cTn>
                              </p:par>
                            </p:childTnLst>
                          </p:cTn>
                        </p:par>
                        <p:par>
                          <p:cTn id="53" fill="hold">
                            <p:stCondLst>
                              <p:cond delay="500"/>
                            </p:stCondLst>
                            <p:childTnLst>
                              <p:par>
                                <p:cTn id="54" presetID="8" presetClass="emph" presetSubtype="0" fill="hold" grpId="1" nodeType="afterEffect">
                                  <p:stCondLst>
                                    <p:cond delay="0"/>
                                  </p:stCondLst>
                                  <p:childTnLst>
                                    <p:animRot by="21600000">
                                      <p:cBhvr>
                                        <p:cTn id="55" dur="2000" fill="hold"/>
                                        <p:tgtEl>
                                          <p:spTgt spid="2406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5" grpId="0" animBg="1"/>
      <p:bldP spid="240648" grpId="0" animBg="1"/>
      <p:bldP spid="240649" grpId="0" animBg="1"/>
      <p:bldP spid="240650" grpId="0" animBg="1"/>
      <p:bldP spid="240651" grpId="0" animBg="1"/>
      <p:bldP spid="240652" grpId="0" animBg="1"/>
      <p:bldP spid="240652" grpId="1" animBg="1"/>
      <p:bldP spid="240647" grpId="0" animBg="1"/>
      <p:bldP spid="240647" grpId="1" animBg="1"/>
      <p:bldP spid="240654" grpId="0" animBg="1"/>
      <p:bldP spid="240654"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684213" y="414338"/>
            <a:ext cx="7772400" cy="1143000"/>
          </a:xfrm>
        </p:spPr>
        <p:txBody>
          <a:bodyPr/>
          <a:lstStyle/>
          <a:p>
            <a:r>
              <a:rPr lang="zh-CN" altLang="en-US" sz="2800" dirty="0"/>
              <a:t>主机</a:t>
            </a:r>
            <a:r>
              <a:rPr lang="en-US" altLang="zh-CN" sz="2800" dirty="0"/>
              <a:t>A</a:t>
            </a:r>
            <a:r>
              <a:rPr lang="zh-CN" altLang="en-US" sz="2800" dirty="0"/>
              <a:t>向主机</a:t>
            </a:r>
            <a:r>
              <a:rPr lang="en-US" altLang="zh-CN" sz="2800" dirty="0"/>
              <a:t>B</a:t>
            </a:r>
            <a:r>
              <a:rPr lang="zh-CN" altLang="en-US" sz="2800" dirty="0"/>
              <a:t>发送 </a:t>
            </a:r>
            <a:r>
              <a:rPr lang="en-US" altLang="zh-CN" sz="2800" dirty="0"/>
              <a:t>- </a:t>
            </a:r>
            <a:r>
              <a:rPr lang="en-US" altLang="zh-CN" sz="2400" dirty="0">
                <a:solidFill>
                  <a:schemeClr val="accent2"/>
                </a:solidFill>
              </a:rPr>
              <a:t>IP</a:t>
            </a:r>
            <a:r>
              <a:rPr lang="zh-CN" altLang="en-US" sz="2400" dirty="0">
                <a:solidFill>
                  <a:schemeClr val="accent2"/>
                </a:solidFill>
              </a:rPr>
              <a:t>数据报的完整转发过程</a:t>
            </a:r>
          </a:p>
        </p:txBody>
      </p:sp>
      <p:pic>
        <p:nvPicPr>
          <p:cNvPr id="241667" name="Picture 3"/>
          <p:cNvPicPr>
            <a:picLocks noChangeAspect="1" noChangeArrowheads="1"/>
          </p:cNvPicPr>
          <p:nvPr/>
        </p:nvPicPr>
        <p:blipFill>
          <a:blip r:embed="rId2" cstate="print"/>
          <a:srcRect/>
          <a:stretch>
            <a:fillRect/>
          </a:stretch>
        </p:blipFill>
        <p:spPr bwMode="auto">
          <a:xfrm>
            <a:off x="1474788" y="1484313"/>
            <a:ext cx="6337300" cy="4794250"/>
          </a:xfrm>
          <a:prstGeom prst="rect">
            <a:avLst/>
          </a:prstGeom>
          <a:noFill/>
          <a:ln w="9525" algn="ctr">
            <a:noFill/>
            <a:miter lim="800000"/>
            <a:headEnd/>
            <a:tailEnd/>
          </a:ln>
          <a:effectLst/>
        </p:spPr>
      </p:pic>
      <p:sp>
        <p:nvSpPr>
          <p:cNvPr id="241668" name="AutoShape 4"/>
          <p:cNvSpPr>
            <a:spLocks noChangeArrowheads="1"/>
          </p:cNvSpPr>
          <p:nvPr/>
        </p:nvSpPr>
        <p:spPr bwMode="auto">
          <a:xfrm>
            <a:off x="2311400" y="1341438"/>
            <a:ext cx="576263" cy="576262"/>
          </a:xfrm>
          <a:prstGeom prst="star16">
            <a:avLst>
              <a:gd name="adj" fmla="val 37500"/>
            </a:avLst>
          </a:prstGeom>
          <a:solidFill>
            <a:schemeClr val="accent1">
              <a:alpha val="30000"/>
            </a:schemeClr>
          </a:solidFill>
          <a:ln w="9525" algn="ctr">
            <a:noFill/>
            <a:miter lim="800000"/>
            <a:headEnd/>
            <a:tailEnd/>
          </a:ln>
          <a:effectLst/>
        </p:spPr>
        <p:txBody>
          <a:bodyPr wrap="none" anchor="ctr"/>
          <a:lstStyle/>
          <a:p>
            <a:endParaRPr lang="zh-CN" altLang="en-US"/>
          </a:p>
        </p:txBody>
      </p:sp>
      <p:sp>
        <p:nvSpPr>
          <p:cNvPr id="241669" name="Rectangle 5"/>
          <p:cNvSpPr>
            <a:spLocks noChangeArrowheads="1"/>
          </p:cNvSpPr>
          <p:nvPr/>
        </p:nvSpPr>
        <p:spPr bwMode="auto">
          <a:xfrm>
            <a:off x="6070600" y="1500188"/>
            <a:ext cx="1727200" cy="431800"/>
          </a:xfrm>
          <a:prstGeom prst="rect">
            <a:avLst/>
          </a:prstGeom>
          <a:solidFill>
            <a:srgbClr val="FFFF00">
              <a:alpha val="20000"/>
            </a:srgbClr>
          </a:solidFill>
          <a:ln w="9525" algn="ctr">
            <a:noFill/>
            <a:miter lim="800000"/>
            <a:headEnd/>
            <a:tailEnd/>
          </a:ln>
          <a:effectLst/>
        </p:spPr>
        <p:txBody>
          <a:bodyPr wrap="none" anchor="ctr"/>
          <a:lstStyle/>
          <a:p>
            <a:endParaRPr lang="zh-CN" altLang="en-US"/>
          </a:p>
        </p:txBody>
      </p:sp>
      <p:sp>
        <p:nvSpPr>
          <p:cNvPr id="241672" name="Rectangle 8"/>
          <p:cNvSpPr>
            <a:spLocks noChangeArrowheads="1"/>
          </p:cNvSpPr>
          <p:nvPr/>
        </p:nvSpPr>
        <p:spPr bwMode="auto">
          <a:xfrm>
            <a:off x="4932363" y="2147888"/>
            <a:ext cx="1152525" cy="431800"/>
          </a:xfrm>
          <a:prstGeom prst="rect">
            <a:avLst/>
          </a:prstGeom>
          <a:solidFill>
            <a:srgbClr val="FF0000">
              <a:alpha val="20000"/>
            </a:srgbClr>
          </a:solidFill>
          <a:ln w="9525" algn="ctr">
            <a:noFill/>
            <a:miter lim="800000"/>
            <a:headEnd/>
            <a:tailEnd/>
          </a:ln>
          <a:effectLst/>
        </p:spPr>
        <p:txBody>
          <a:bodyPr wrap="none" anchor="ctr"/>
          <a:lstStyle/>
          <a:p>
            <a:endParaRPr lang="zh-CN" altLang="en-US"/>
          </a:p>
        </p:txBody>
      </p:sp>
      <p:sp>
        <p:nvSpPr>
          <p:cNvPr id="241677" name="Rectangle 13"/>
          <p:cNvSpPr>
            <a:spLocks noChangeArrowheads="1"/>
          </p:cNvSpPr>
          <p:nvPr/>
        </p:nvSpPr>
        <p:spPr bwMode="auto">
          <a:xfrm>
            <a:off x="6084888" y="2133600"/>
            <a:ext cx="1727200" cy="431800"/>
          </a:xfrm>
          <a:prstGeom prst="rect">
            <a:avLst/>
          </a:prstGeom>
          <a:solidFill>
            <a:srgbClr val="FFFF00">
              <a:alpha val="20000"/>
            </a:srgbClr>
          </a:solidFill>
          <a:ln w="9525" algn="ctr">
            <a:noFill/>
            <a:miter lim="800000"/>
            <a:headEnd/>
            <a:tailEnd/>
          </a:ln>
          <a:effectLst/>
        </p:spPr>
        <p:txBody>
          <a:bodyPr wrap="none" anchor="ctr"/>
          <a:lstStyle/>
          <a:p>
            <a:endParaRPr lang="zh-CN" altLang="en-US"/>
          </a:p>
        </p:txBody>
      </p:sp>
      <p:sp>
        <p:nvSpPr>
          <p:cNvPr id="241678" name="Rectangle 14"/>
          <p:cNvSpPr>
            <a:spLocks noChangeArrowheads="1"/>
          </p:cNvSpPr>
          <p:nvPr/>
        </p:nvSpPr>
        <p:spPr bwMode="auto">
          <a:xfrm>
            <a:off x="4932363" y="5157788"/>
            <a:ext cx="1152525" cy="431800"/>
          </a:xfrm>
          <a:prstGeom prst="rect">
            <a:avLst/>
          </a:prstGeom>
          <a:solidFill>
            <a:srgbClr val="FF0000">
              <a:alpha val="20000"/>
            </a:srgbClr>
          </a:solidFill>
          <a:ln w="9525" algn="ctr">
            <a:noFill/>
            <a:miter lim="800000"/>
            <a:headEnd/>
            <a:tailEnd/>
          </a:ln>
          <a:effectLst/>
        </p:spPr>
        <p:txBody>
          <a:bodyPr wrap="none" anchor="ctr"/>
          <a:lstStyle/>
          <a:p>
            <a:endParaRPr lang="zh-CN" altLang="en-US"/>
          </a:p>
        </p:txBody>
      </p:sp>
      <p:sp>
        <p:nvSpPr>
          <p:cNvPr id="241679" name="Rectangle 15"/>
          <p:cNvSpPr>
            <a:spLocks noChangeArrowheads="1"/>
          </p:cNvSpPr>
          <p:nvPr/>
        </p:nvSpPr>
        <p:spPr bwMode="auto">
          <a:xfrm>
            <a:off x="6084888" y="2924175"/>
            <a:ext cx="1727200" cy="431800"/>
          </a:xfrm>
          <a:prstGeom prst="rect">
            <a:avLst/>
          </a:prstGeom>
          <a:solidFill>
            <a:srgbClr val="FFFF00">
              <a:alpha val="20000"/>
            </a:srgbClr>
          </a:solidFill>
          <a:ln w="9525" algn="ctr">
            <a:noFill/>
            <a:miter lim="800000"/>
            <a:headEnd/>
            <a:tailEnd/>
          </a:ln>
          <a:effectLst/>
        </p:spPr>
        <p:txBody>
          <a:bodyPr wrap="none" anchor="ctr"/>
          <a:lstStyle/>
          <a:p>
            <a:endParaRPr lang="zh-CN" altLang="en-US"/>
          </a:p>
        </p:txBody>
      </p:sp>
      <p:sp>
        <p:nvSpPr>
          <p:cNvPr id="241680" name="Rectangle 16"/>
          <p:cNvSpPr>
            <a:spLocks noChangeArrowheads="1"/>
          </p:cNvSpPr>
          <p:nvPr/>
        </p:nvSpPr>
        <p:spPr bwMode="auto">
          <a:xfrm>
            <a:off x="4932363" y="3744913"/>
            <a:ext cx="1152525" cy="431800"/>
          </a:xfrm>
          <a:prstGeom prst="rect">
            <a:avLst/>
          </a:prstGeom>
          <a:solidFill>
            <a:srgbClr val="FF0000">
              <a:alpha val="20000"/>
            </a:srgbClr>
          </a:solidFill>
          <a:ln w="9525" algn="ctr">
            <a:noFill/>
            <a:miter lim="800000"/>
            <a:headEnd/>
            <a:tailEnd/>
          </a:ln>
          <a:effectLst/>
        </p:spPr>
        <p:txBody>
          <a:bodyPr wrap="none" anchor="ctr"/>
          <a:lstStyle/>
          <a:p>
            <a:endParaRPr lang="zh-CN" altLang="en-US"/>
          </a:p>
        </p:txBody>
      </p:sp>
      <p:sp>
        <p:nvSpPr>
          <p:cNvPr id="241681" name="Rectangle 17"/>
          <p:cNvSpPr>
            <a:spLocks noChangeArrowheads="1"/>
          </p:cNvSpPr>
          <p:nvPr/>
        </p:nvSpPr>
        <p:spPr bwMode="auto">
          <a:xfrm>
            <a:off x="6070600" y="3746500"/>
            <a:ext cx="1727200" cy="431800"/>
          </a:xfrm>
          <a:prstGeom prst="rect">
            <a:avLst/>
          </a:prstGeom>
          <a:solidFill>
            <a:srgbClr val="FFFF00">
              <a:alpha val="20000"/>
            </a:srgbClr>
          </a:solidFill>
          <a:ln w="9525" algn="ctr">
            <a:noFill/>
            <a:miter lim="800000"/>
            <a:headEnd/>
            <a:tailEnd/>
          </a:ln>
          <a:effectLst/>
        </p:spPr>
        <p:txBody>
          <a:bodyPr wrap="none" anchor="ctr"/>
          <a:lstStyle/>
          <a:p>
            <a:endParaRPr lang="zh-CN" altLang="en-US"/>
          </a:p>
        </p:txBody>
      </p:sp>
      <p:sp>
        <p:nvSpPr>
          <p:cNvPr id="241682" name="Rectangle 18"/>
          <p:cNvSpPr>
            <a:spLocks noChangeArrowheads="1"/>
          </p:cNvSpPr>
          <p:nvPr/>
        </p:nvSpPr>
        <p:spPr bwMode="auto">
          <a:xfrm>
            <a:off x="6070600" y="4422775"/>
            <a:ext cx="1727200" cy="431800"/>
          </a:xfrm>
          <a:prstGeom prst="rect">
            <a:avLst/>
          </a:prstGeom>
          <a:solidFill>
            <a:srgbClr val="FFFF00">
              <a:alpha val="20000"/>
            </a:srgbClr>
          </a:solidFill>
          <a:ln w="9525" algn="ctr">
            <a:noFill/>
            <a:miter lim="800000"/>
            <a:headEnd/>
            <a:tailEnd/>
          </a:ln>
          <a:effectLst/>
        </p:spPr>
        <p:txBody>
          <a:bodyPr wrap="none" anchor="ctr"/>
          <a:lstStyle/>
          <a:p>
            <a:endParaRPr lang="zh-CN" altLang="en-US"/>
          </a:p>
        </p:txBody>
      </p:sp>
      <p:sp>
        <p:nvSpPr>
          <p:cNvPr id="241683" name="Rectangle 19"/>
          <p:cNvSpPr>
            <a:spLocks noChangeArrowheads="1"/>
          </p:cNvSpPr>
          <p:nvPr/>
        </p:nvSpPr>
        <p:spPr bwMode="auto">
          <a:xfrm>
            <a:off x="6084888" y="5141913"/>
            <a:ext cx="1727200" cy="431800"/>
          </a:xfrm>
          <a:prstGeom prst="rect">
            <a:avLst/>
          </a:prstGeom>
          <a:solidFill>
            <a:srgbClr val="FFFF00">
              <a:alpha val="20000"/>
            </a:srgbClr>
          </a:solidFill>
          <a:ln w="9525" algn="ctr">
            <a:noFill/>
            <a:miter lim="800000"/>
            <a:headEnd/>
            <a:tailEnd/>
          </a:ln>
          <a:effectLst/>
        </p:spPr>
        <p:txBody>
          <a:bodyPr wrap="none" anchor="ctr"/>
          <a:lstStyle/>
          <a:p>
            <a:endParaRPr lang="zh-CN" altLang="en-US"/>
          </a:p>
        </p:txBody>
      </p:sp>
      <p:sp>
        <p:nvSpPr>
          <p:cNvPr id="241684" name="Rectangle 20"/>
          <p:cNvSpPr>
            <a:spLocks noChangeArrowheads="1"/>
          </p:cNvSpPr>
          <p:nvPr/>
        </p:nvSpPr>
        <p:spPr bwMode="auto">
          <a:xfrm>
            <a:off x="6054725" y="5805488"/>
            <a:ext cx="1727200" cy="431800"/>
          </a:xfrm>
          <a:prstGeom prst="rect">
            <a:avLst/>
          </a:prstGeom>
          <a:solidFill>
            <a:srgbClr val="FFFF00">
              <a:alpha val="20000"/>
            </a:srgbClr>
          </a:solidFill>
          <a:ln w="9525" algn="ctr">
            <a:noFill/>
            <a:miter lim="800000"/>
            <a:headEnd/>
            <a:tailEnd/>
          </a:ln>
          <a:effectLst/>
        </p:spPr>
        <p:txBody>
          <a:bodyPr wrap="none" anchor="ctr"/>
          <a:lstStyle/>
          <a:p>
            <a:endParaRPr lang="zh-CN" altLang="en-US"/>
          </a:p>
        </p:txBody>
      </p:sp>
      <p:sp>
        <p:nvSpPr>
          <p:cNvPr id="241687" name="AutoShape 23"/>
          <p:cNvSpPr>
            <a:spLocks noChangeArrowheads="1"/>
          </p:cNvSpPr>
          <p:nvPr/>
        </p:nvSpPr>
        <p:spPr bwMode="auto">
          <a:xfrm>
            <a:off x="2714625" y="2909888"/>
            <a:ext cx="576263" cy="576262"/>
          </a:xfrm>
          <a:prstGeom prst="star16">
            <a:avLst>
              <a:gd name="adj" fmla="val 37500"/>
            </a:avLst>
          </a:prstGeom>
          <a:solidFill>
            <a:schemeClr val="accent1">
              <a:alpha val="30000"/>
            </a:schemeClr>
          </a:solidFill>
          <a:ln w="9525" algn="ctr">
            <a:noFill/>
            <a:miter lim="800000"/>
            <a:headEnd/>
            <a:tailEnd/>
          </a:ln>
          <a:effectLst/>
        </p:spPr>
        <p:txBody>
          <a:bodyPr wrap="none" anchor="ctr"/>
          <a:lstStyle/>
          <a:p>
            <a:endParaRPr lang="zh-CN" altLang="en-US"/>
          </a:p>
        </p:txBody>
      </p:sp>
      <p:sp>
        <p:nvSpPr>
          <p:cNvPr id="241688" name="AutoShape 24"/>
          <p:cNvSpPr>
            <a:spLocks noChangeArrowheads="1"/>
          </p:cNvSpPr>
          <p:nvPr/>
        </p:nvSpPr>
        <p:spPr bwMode="auto">
          <a:xfrm>
            <a:off x="2513013" y="4379913"/>
            <a:ext cx="576262" cy="576262"/>
          </a:xfrm>
          <a:prstGeom prst="star16">
            <a:avLst>
              <a:gd name="adj" fmla="val 37500"/>
            </a:avLst>
          </a:prstGeom>
          <a:solidFill>
            <a:schemeClr val="accent1">
              <a:alpha val="30000"/>
            </a:schemeClr>
          </a:solidFill>
          <a:ln w="9525" algn="ctr">
            <a:noFill/>
            <a:miter lim="800000"/>
            <a:headEnd/>
            <a:tailEnd/>
          </a:ln>
          <a:effectLst/>
        </p:spPr>
        <p:txBody>
          <a:bodyPr wrap="none" anchor="ctr"/>
          <a:lstStyle/>
          <a:p>
            <a:endParaRPr lang="zh-CN" altLang="en-US"/>
          </a:p>
        </p:txBody>
      </p:sp>
      <p:sp>
        <p:nvSpPr>
          <p:cNvPr id="241689" name="AutoShape 25"/>
          <p:cNvSpPr>
            <a:spLocks noChangeArrowheads="1"/>
          </p:cNvSpPr>
          <p:nvPr/>
        </p:nvSpPr>
        <p:spPr bwMode="auto">
          <a:xfrm>
            <a:off x="2239963" y="5748338"/>
            <a:ext cx="576262" cy="576262"/>
          </a:xfrm>
          <a:prstGeom prst="star16">
            <a:avLst>
              <a:gd name="adj" fmla="val 37500"/>
            </a:avLst>
          </a:prstGeom>
          <a:solidFill>
            <a:schemeClr val="accent1">
              <a:alpha val="30000"/>
            </a:schemeClr>
          </a:solidFill>
          <a:ln w="9525" algn="ctr">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241668"/>
                                        </p:tgtEl>
                                        <p:attrNameLst>
                                          <p:attrName>style.visibility</p:attrName>
                                        </p:attrNameLst>
                                      </p:cBhvr>
                                      <p:to>
                                        <p:strVal val="visible"/>
                                      </p:to>
                                    </p:set>
                                    <p:animEffect transition="in" filter="diamond(in)">
                                      <p:cBhvr>
                                        <p:cTn id="7" dur="2000"/>
                                        <p:tgtEl>
                                          <p:spTgt spid="241668"/>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241669"/>
                                        </p:tgtEl>
                                        <p:attrNameLst>
                                          <p:attrName>style.visibility</p:attrName>
                                        </p:attrNameLst>
                                      </p:cBhvr>
                                      <p:to>
                                        <p:strVal val="visible"/>
                                      </p:to>
                                    </p:set>
                                    <p:animEffect transition="in" filter="diamond(in)">
                                      <p:cBhvr>
                                        <p:cTn id="10" dur="2000"/>
                                        <p:tgtEl>
                                          <p:spTgt spid="241669"/>
                                        </p:tgtEl>
                                      </p:cBhvr>
                                    </p:animEffect>
                                  </p:childTnLst>
                                </p:cTn>
                              </p:par>
                            </p:childTnLst>
                          </p:cTn>
                        </p:par>
                        <p:par>
                          <p:cTn id="11" fill="hold">
                            <p:stCondLst>
                              <p:cond delay="2000"/>
                            </p:stCondLst>
                            <p:childTnLst>
                              <p:par>
                                <p:cTn id="12" presetID="8" presetClass="emph" presetSubtype="0" fill="hold" grpId="1" nodeType="afterEffect">
                                  <p:stCondLst>
                                    <p:cond delay="0"/>
                                  </p:stCondLst>
                                  <p:childTnLst>
                                    <p:animRot by="21600000">
                                      <p:cBhvr>
                                        <p:cTn id="13" dur="2000" fill="hold"/>
                                        <p:tgtEl>
                                          <p:spTgt spid="241668"/>
                                        </p:tgtEl>
                                        <p:attrNameLst>
                                          <p:attrName>r</p:attrName>
                                        </p:attrNameLst>
                                      </p:cBhvr>
                                    </p:animRot>
                                  </p:childTnLst>
                                </p:cTn>
                              </p:par>
                              <p:par>
                                <p:cTn id="14" presetID="8" presetClass="emph" presetSubtype="0" fill="hold" grpId="1" nodeType="withEffect">
                                  <p:stCondLst>
                                    <p:cond delay="0"/>
                                  </p:stCondLst>
                                  <p:childTnLst>
                                    <p:animRot by="21600000">
                                      <p:cBhvr>
                                        <p:cTn id="15" dur="2000" fill="hold"/>
                                        <p:tgtEl>
                                          <p:spTgt spid="241669"/>
                                        </p:tgtEl>
                                        <p:attrNameLst>
                                          <p:attrName>r</p:attrName>
                                        </p:attrNameLst>
                                      </p:cBhvr>
                                    </p:animRot>
                                  </p:childTnLst>
                                </p:cTn>
                              </p:par>
                            </p:childTnLst>
                          </p:cTn>
                        </p:par>
                        <p:par>
                          <p:cTn id="16" fill="hold">
                            <p:stCondLst>
                              <p:cond delay="4000"/>
                            </p:stCondLst>
                            <p:childTnLst>
                              <p:par>
                                <p:cTn id="17" presetID="8" presetClass="exit" presetSubtype="16" fill="hold" grpId="2" nodeType="afterEffect">
                                  <p:stCondLst>
                                    <p:cond delay="0"/>
                                  </p:stCondLst>
                                  <p:childTnLst>
                                    <p:animEffect transition="out" filter="diamond(in)">
                                      <p:cBhvr>
                                        <p:cTn id="18" dur="2000"/>
                                        <p:tgtEl>
                                          <p:spTgt spid="241668"/>
                                        </p:tgtEl>
                                      </p:cBhvr>
                                    </p:animEffect>
                                    <p:set>
                                      <p:cBhvr>
                                        <p:cTn id="19" dur="1" fill="hold">
                                          <p:stCondLst>
                                            <p:cond delay="1999"/>
                                          </p:stCondLst>
                                        </p:cTn>
                                        <p:tgtEl>
                                          <p:spTgt spid="241668"/>
                                        </p:tgtEl>
                                        <p:attrNameLst>
                                          <p:attrName>style.visibility</p:attrName>
                                        </p:attrNameLst>
                                      </p:cBhvr>
                                      <p:to>
                                        <p:strVal val="hidden"/>
                                      </p:to>
                                    </p:set>
                                  </p:childTnLst>
                                </p:cTn>
                              </p:par>
                              <p:par>
                                <p:cTn id="20" presetID="8" presetClass="exit" presetSubtype="16" fill="hold" grpId="2" nodeType="withEffect">
                                  <p:stCondLst>
                                    <p:cond delay="0"/>
                                  </p:stCondLst>
                                  <p:childTnLst>
                                    <p:animEffect transition="out" filter="diamond(in)">
                                      <p:cBhvr>
                                        <p:cTn id="21" dur="2000"/>
                                        <p:tgtEl>
                                          <p:spTgt spid="241669"/>
                                        </p:tgtEl>
                                      </p:cBhvr>
                                    </p:animEffect>
                                    <p:set>
                                      <p:cBhvr>
                                        <p:cTn id="22" dur="1" fill="hold">
                                          <p:stCondLst>
                                            <p:cond delay="1999"/>
                                          </p:stCondLst>
                                        </p:cTn>
                                        <p:tgtEl>
                                          <p:spTgt spid="241669"/>
                                        </p:tgtEl>
                                        <p:attrNameLst>
                                          <p:attrName>style.visibility</p:attrName>
                                        </p:attrNameLst>
                                      </p:cBhvr>
                                      <p:to>
                                        <p:strVal val="hidden"/>
                                      </p:to>
                                    </p:set>
                                  </p:childTnLst>
                                </p:cTn>
                              </p:par>
                            </p:childTnLst>
                          </p:cTn>
                        </p:par>
                        <p:par>
                          <p:cTn id="23" fill="hold">
                            <p:stCondLst>
                              <p:cond delay="6000"/>
                            </p:stCondLst>
                            <p:childTnLst>
                              <p:par>
                                <p:cTn id="24" presetID="8" presetClass="entr" presetSubtype="16" fill="hold" grpId="0" nodeType="afterEffect">
                                  <p:stCondLst>
                                    <p:cond delay="0"/>
                                  </p:stCondLst>
                                  <p:childTnLst>
                                    <p:set>
                                      <p:cBhvr>
                                        <p:cTn id="25" dur="1" fill="hold">
                                          <p:stCondLst>
                                            <p:cond delay="0"/>
                                          </p:stCondLst>
                                        </p:cTn>
                                        <p:tgtEl>
                                          <p:spTgt spid="241672"/>
                                        </p:tgtEl>
                                        <p:attrNameLst>
                                          <p:attrName>style.visibility</p:attrName>
                                        </p:attrNameLst>
                                      </p:cBhvr>
                                      <p:to>
                                        <p:strVal val="visible"/>
                                      </p:to>
                                    </p:set>
                                    <p:animEffect transition="in" filter="diamond(in)">
                                      <p:cBhvr>
                                        <p:cTn id="26" dur="2000"/>
                                        <p:tgtEl>
                                          <p:spTgt spid="241672"/>
                                        </p:tgtEl>
                                      </p:cBhvr>
                                    </p:animEffect>
                                  </p:childTnLst>
                                </p:cTn>
                              </p:par>
                              <p:par>
                                <p:cTn id="27" presetID="8" presetClass="entr" presetSubtype="16" fill="hold" grpId="0" nodeType="withEffect">
                                  <p:stCondLst>
                                    <p:cond delay="0"/>
                                  </p:stCondLst>
                                  <p:childTnLst>
                                    <p:set>
                                      <p:cBhvr>
                                        <p:cTn id="28" dur="1" fill="hold">
                                          <p:stCondLst>
                                            <p:cond delay="0"/>
                                          </p:stCondLst>
                                        </p:cTn>
                                        <p:tgtEl>
                                          <p:spTgt spid="241677"/>
                                        </p:tgtEl>
                                        <p:attrNameLst>
                                          <p:attrName>style.visibility</p:attrName>
                                        </p:attrNameLst>
                                      </p:cBhvr>
                                      <p:to>
                                        <p:strVal val="visible"/>
                                      </p:to>
                                    </p:set>
                                    <p:animEffect transition="in" filter="diamond(in)">
                                      <p:cBhvr>
                                        <p:cTn id="29" dur="2000"/>
                                        <p:tgtEl>
                                          <p:spTgt spid="241677"/>
                                        </p:tgtEl>
                                      </p:cBhvr>
                                    </p:animEffect>
                                  </p:childTnLst>
                                </p:cTn>
                              </p:par>
                            </p:childTnLst>
                          </p:cTn>
                        </p:par>
                        <p:par>
                          <p:cTn id="30" fill="hold">
                            <p:stCondLst>
                              <p:cond delay="8000"/>
                            </p:stCondLst>
                            <p:childTnLst>
                              <p:par>
                                <p:cTn id="31" presetID="8" presetClass="emph" presetSubtype="0" fill="hold" grpId="1" nodeType="afterEffect">
                                  <p:stCondLst>
                                    <p:cond delay="0"/>
                                  </p:stCondLst>
                                  <p:childTnLst>
                                    <p:animRot by="21600000">
                                      <p:cBhvr>
                                        <p:cTn id="32" dur="2000" fill="hold"/>
                                        <p:tgtEl>
                                          <p:spTgt spid="241672"/>
                                        </p:tgtEl>
                                        <p:attrNameLst>
                                          <p:attrName>r</p:attrName>
                                        </p:attrNameLst>
                                      </p:cBhvr>
                                    </p:animRot>
                                  </p:childTnLst>
                                </p:cTn>
                              </p:par>
                              <p:par>
                                <p:cTn id="33" presetID="8" presetClass="emph" presetSubtype="0" fill="hold" grpId="1" nodeType="withEffect">
                                  <p:stCondLst>
                                    <p:cond delay="0"/>
                                  </p:stCondLst>
                                  <p:childTnLst>
                                    <p:animRot by="21600000">
                                      <p:cBhvr>
                                        <p:cTn id="34" dur="2000" fill="hold"/>
                                        <p:tgtEl>
                                          <p:spTgt spid="241677"/>
                                        </p:tgtEl>
                                        <p:attrNameLst>
                                          <p:attrName>r</p:attrName>
                                        </p:attrNameLst>
                                      </p:cBhvr>
                                    </p:animRot>
                                  </p:childTnLst>
                                </p:cTn>
                              </p:par>
                            </p:childTnLst>
                          </p:cTn>
                        </p:par>
                        <p:par>
                          <p:cTn id="35" fill="hold">
                            <p:stCondLst>
                              <p:cond delay="10000"/>
                            </p:stCondLst>
                            <p:childTnLst>
                              <p:par>
                                <p:cTn id="36" presetID="8" presetClass="exit" presetSubtype="16" fill="hold" grpId="2" nodeType="afterEffect">
                                  <p:stCondLst>
                                    <p:cond delay="0"/>
                                  </p:stCondLst>
                                  <p:childTnLst>
                                    <p:animEffect transition="out" filter="diamond(in)">
                                      <p:cBhvr>
                                        <p:cTn id="37" dur="2000"/>
                                        <p:tgtEl>
                                          <p:spTgt spid="241672"/>
                                        </p:tgtEl>
                                      </p:cBhvr>
                                    </p:animEffect>
                                    <p:set>
                                      <p:cBhvr>
                                        <p:cTn id="38" dur="1" fill="hold">
                                          <p:stCondLst>
                                            <p:cond delay="1999"/>
                                          </p:stCondLst>
                                        </p:cTn>
                                        <p:tgtEl>
                                          <p:spTgt spid="241672"/>
                                        </p:tgtEl>
                                        <p:attrNameLst>
                                          <p:attrName>style.visibility</p:attrName>
                                        </p:attrNameLst>
                                      </p:cBhvr>
                                      <p:to>
                                        <p:strVal val="hidden"/>
                                      </p:to>
                                    </p:set>
                                  </p:childTnLst>
                                </p:cTn>
                              </p:par>
                              <p:par>
                                <p:cTn id="39" presetID="8" presetClass="exit" presetSubtype="16" fill="hold" grpId="2" nodeType="withEffect">
                                  <p:stCondLst>
                                    <p:cond delay="0"/>
                                  </p:stCondLst>
                                  <p:childTnLst>
                                    <p:animEffect transition="out" filter="diamond(in)">
                                      <p:cBhvr>
                                        <p:cTn id="40" dur="2000"/>
                                        <p:tgtEl>
                                          <p:spTgt spid="241677"/>
                                        </p:tgtEl>
                                      </p:cBhvr>
                                    </p:animEffect>
                                    <p:set>
                                      <p:cBhvr>
                                        <p:cTn id="41" dur="1" fill="hold">
                                          <p:stCondLst>
                                            <p:cond delay="1999"/>
                                          </p:stCondLst>
                                        </p:cTn>
                                        <p:tgtEl>
                                          <p:spTgt spid="241677"/>
                                        </p:tgtEl>
                                        <p:attrNameLst>
                                          <p:attrName>style.visibility</p:attrName>
                                        </p:attrNameLst>
                                      </p:cBhvr>
                                      <p:to>
                                        <p:strVal val="hidden"/>
                                      </p:to>
                                    </p:set>
                                  </p:childTnLst>
                                </p:cTn>
                              </p:par>
                            </p:childTnLst>
                          </p:cTn>
                        </p:par>
                        <p:par>
                          <p:cTn id="42" fill="hold">
                            <p:stCondLst>
                              <p:cond delay="12000"/>
                            </p:stCondLst>
                            <p:childTnLst>
                              <p:par>
                                <p:cTn id="43" presetID="8" presetClass="entr" presetSubtype="16" fill="hold" grpId="0" nodeType="afterEffect">
                                  <p:stCondLst>
                                    <p:cond delay="0"/>
                                  </p:stCondLst>
                                  <p:childTnLst>
                                    <p:set>
                                      <p:cBhvr>
                                        <p:cTn id="44" dur="1" fill="hold">
                                          <p:stCondLst>
                                            <p:cond delay="0"/>
                                          </p:stCondLst>
                                        </p:cTn>
                                        <p:tgtEl>
                                          <p:spTgt spid="241687"/>
                                        </p:tgtEl>
                                        <p:attrNameLst>
                                          <p:attrName>style.visibility</p:attrName>
                                        </p:attrNameLst>
                                      </p:cBhvr>
                                      <p:to>
                                        <p:strVal val="visible"/>
                                      </p:to>
                                    </p:set>
                                    <p:animEffect transition="in" filter="diamond(in)">
                                      <p:cBhvr>
                                        <p:cTn id="45" dur="2000"/>
                                        <p:tgtEl>
                                          <p:spTgt spid="241687"/>
                                        </p:tgtEl>
                                      </p:cBhvr>
                                    </p:animEffect>
                                  </p:childTnLst>
                                </p:cTn>
                              </p:par>
                              <p:par>
                                <p:cTn id="46" presetID="8" presetClass="entr" presetSubtype="16" fill="hold" grpId="0" nodeType="withEffect">
                                  <p:stCondLst>
                                    <p:cond delay="0"/>
                                  </p:stCondLst>
                                  <p:childTnLst>
                                    <p:set>
                                      <p:cBhvr>
                                        <p:cTn id="47" dur="1" fill="hold">
                                          <p:stCondLst>
                                            <p:cond delay="0"/>
                                          </p:stCondLst>
                                        </p:cTn>
                                        <p:tgtEl>
                                          <p:spTgt spid="241679"/>
                                        </p:tgtEl>
                                        <p:attrNameLst>
                                          <p:attrName>style.visibility</p:attrName>
                                        </p:attrNameLst>
                                      </p:cBhvr>
                                      <p:to>
                                        <p:strVal val="visible"/>
                                      </p:to>
                                    </p:set>
                                    <p:animEffect transition="in" filter="diamond(in)">
                                      <p:cBhvr>
                                        <p:cTn id="48" dur="2000"/>
                                        <p:tgtEl>
                                          <p:spTgt spid="241679"/>
                                        </p:tgtEl>
                                      </p:cBhvr>
                                    </p:animEffect>
                                  </p:childTnLst>
                                </p:cTn>
                              </p:par>
                            </p:childTnLst>
                          </p:cTn>
                        </p:par>
                        <p:par>
                          <p:cTn id="49" fill="hold">
                            <p:stCondLst>
                              <p:cond delay="14000"/>
                            </p:stCondLst>
                            <p:childTnLst>
                              <p:par>
                                <p:cTn id="50" presetID="8" presetClass="emph" presetSubtype="0" fill="hold" grpId="1" nodeType="afterEffect">
                                  <p:stCondLst>
                                    <p:cond delay="0"/>
                                  </p:stCondLst>
                                  <p:childTnLst>
                                    <p:animRot by="21600000">
                                      <p:cBhvr>
                                        <p:cTn id="51" dur="2000" fill="hold"/>
                                        <p:tgtEl>
                                          <p:spTgt spid="241687"/>
                                        </p:tgtEl>
                                        <p:attrNameLst>
                                          <p:attrName>r</p:attrName>
                                        </p:attrNameLst>
                                      </p:cBhvr>
                                    </p:animRot>
                                  </p:childTnLst>
                                </p:cTn>
                              </p:par>
                              <p:par>
                                <p:cTn id="52" presetID="8" presetClass="emph" presetSubtype="0" fill="hold" grpId="1" nodeType="withEffect">
                                  <p:stCondLst>
                                    <p:cond delay="0"/>
                                  </p:stCondLst>
                                  <p:childTnLst>
                                    <p:animRot by="21600000">
                                      <p:cBhvr>
                                        <p:cTn id="53" dur="2000" fill="hold"/>
                                        <p:tgtEl>
                                          <p:spTgt spid="241679"/>
                                        </p:tgtEl>
                                        <p:attrNameLst>
                                          <p:attrName>r</p:attrName>
                                        </p:attrNameLst>
                                      </p:cBhvr>
                                    </p:animRot>
                                  </p:childTnLst>
                                </p:cTn>
                              </p:par>
                            </p:childTnLst>
                          </p:cTn>
                        </p:par>
                        <p:par>
                          <p:cTn id="54" fill="hold">
                            <p:stCondLst>
                              <p:cond delay="16000"/>
                            </p:stCondLst>
                            <p:childTnLst>
                              <p:par>
                                <p:cTn id="55" presetID="8" presetClass="exit" presetSubtype="16" fill="hold" grpId="2" nodeType="afterEffect">
                                  <p:stCondLst>
                                    <p:cond delay="0"/>
                                  </p:stCondLst>
                                  <p:childTnLst>
                                    <p:animEffect transition="out" filter="diamond(in)">
                                      <p:cBhvr>
                                        <p:cTn id="56" dur="2000"/>
                                        <p:tgtEl>
                                          <p:spTgt spid="241687"/>
                                        </p:tgtEl>
                                      </p:cBhvr>
                                    </p:animEffect>
                                    <p:set>
                                      <p:cBhvr>
                                        <p:cTn id="57" dur="1" fill="hold">
                                          <p:stCondLst>
                                            <p:cond delay="1999"/>
                                          </p:stCondLst>
                                        </p:cTn>
                                        <p:tgtEl>
                                          <p:spTgt spid="241687"/>
                                        </p:tgtEl>
                                        <p:attrNameLst>
                                          <p:attrName>style.visibility</p:attrName>
                                        </p:attrNameLst>
                                      </p:cBhvr>
                                      <p:to>
                                        <p:strVal val="hidden"/>
                                      </p:to>
                                    </p:set>
                                  </p:childTnLst>
                                </p:cTn>
                              </p:par>
                              <p:par>
                                <p:cTn id="58" presetID="8" presetClass="exit" presetSubtype="16" fill="hold" grpId="2" nodeType="withEffect">
                                  <p:stCondLst>
                                    <p:cond delay="0"/>
                                  </p:stCondLst>
                                  <p:childTnLst>
                                    <p:animEffect transition="out" filter="diamond(in)">
                                      <p:cBhvr>
                                        <p:cTn id="59" dur="2000"/>
                                        <p:tgtEl>
                                          <p:spTgt spid="241679"/>
                                        </p:tgtEl>
                                      </p:cBhvr>
                                    </p:animEffect>
                                    <p:set>
                                      <p:cBhvr>
                                        <p:cTn id="60" dur="1" fill="hold">
                                          <p:stCondLst>
                                            <p:cond delay="1999"/>
                                          </p:stCondLst>
                                        </p:cTn>
                                        <p:tgtEl>
                                          <p:spTgt spid="241679"/>
                                        </p:tgtEl>
                                        <p:attrNameLst>
                                          <p:attrName>style.visibility</p:attrName>
                                        </p:attrNameLst>
                                      </p:cBhvr>
                                      <p:to>
                                        <p:strVal val="hidden"/>
                                      </p:to>
                                    </p:set>
                                  </p:childTnLst>
                                </p:cTn>
                              </p:par>
                            </p:childTnLst>
                          </p:cTn>
                        </p:par>
                        <p:par>
                          <p:cTn id="61" fill="hold">
                            <p:stCondLst>
                              <p:cond delay="18000"/>
                            </p:stCondLst>
                            <p:childTnLst>
                              <p:par>
                                <p:cTn id="62" presetID="8" presetClass="entr" presetSubtype="16" fill="hold" grpId="0" nodeType="afterEffect">
                                  <p:stCondLst>
                                    <p:cond delay="0"/>
                                  </p:stCondLst>
                                  <p:childTnLst>
                                    <p:set>
                                      <p:cBhvr>
                                        <p:cTn id="63" dur="1" fill="hold">
                                          <p:stCondLst>
                                            <p:cond delay="0"/>
                                          </p:stCondLst>
                                        </p:cTn>
                                        <p:tgtEl>
                                          <p:spTgt spid="241680"/>
                                        </p:tgtEl>
                                        <p:attrNameLst>
                                          <p:attrName>style.visibility</p:attrName>
                                        </p:attrNameLst>
                                      </p:cBhvr>
                                      <p:to>
                                        <p:strVal val="visible"/>
                                      </p:to>
                                    </p:set>
                                    <p:animEffect transition="in" filter="diamond(in)">
                                      <p:cBhvr>
                                        <p:cTn id="64" dur="2000"/>
                                        <p:tgtEl>
                                          <p:spTgt spid="241680"/>
                                        </p:tgtEl>
                                      </p:cBhvr>
                                    </p:animEffect>
                                  </p:childTnLst>
                                </p:cTn>
                              </p:par>
                              <p:par>
                                <p:cTn id="65" presetID="8" presetClass="entr" presetSubtype="16" fill="hold" grpId="0" nodeType="withEffect">
                                  <p:stCondLst>
                                    <p:cond delay="0"/>
                                  </p:stCondLst>
                                  <p:childTnLst>
                                    <p:set>
                                      <p:cBhvr>
                                        <p:cTn id="66" dur="1" fill="hold">
                                          <p:stCondLst>
                                            <p:cond delay="0"/>
                                          </p:stCondLst>
                                        </p:cTn>
                                        <p:tgtEl>
                                          <p:spTgt spid="241681"/>
                                        </p:tgtEl>
                                        <p:attrNameLst>
                                          <p:attrName>style.visibility</p:attrName>
                                        </p:attrNameLst>
                                      </p:cBhvr>
                                      <p:to>
                                        <p:strVal val="visible"/>
                                      </p:to>
                                    </p:set>
                                    <p:animEffect transition="in" filter="diamond(in)">
                                      <p:cBhvr>
                                        <p:cTn id="67" dur="2000"/>
                                        <p:tgtEl>
                                          <p:spTgt spid="241681"/>
                                        </p:tgtEl>
                                      </p:cBhvr>
                                    </p:animEffect>
                                  </p:childTnLst>
                                </p:cTn>
                              </p:par>
                            </p:childTnLst>
                          </p:cTn>
                        </p:par>
                        <p:par>
                          <p:cTn id="68" fill="hold">
                            <p:stCondLst>
                              <p:cond delay="20000"/>
                            </p:stCondLst>
                            <p:childTnLst>
                              <p:par>
                                <p:cTn id="69" presetID="8" presetClass="emph" presetSubtype="0" fill="hold" grpId="1" nodeType="afterEffect">
                                  <p:stCondLst>
                                    <p:cond delay="0"/>
                                  </p:stCondLst>
                                  <p:childTnLst>
                                    <p:animRot by="21600000">
                                      <p:cBhvr>
                                        <p:cTn id="70" dur="2000" fill="hold"/>
                                        <p:tgtEl>
                                          <p:spTgt spid="241680"/>
                                        </p:tgtEl>
                                        <p:attrNameLst>
                                          <p:attrName>r</p:attrName>
                                        </p:attrNameLst>
                                      </p:cBhvr>
                                    </p:animRot>
                                  </p:childTnLst>
                                </p:cTn>
                              </p:par>
                              <p:par>
                                <p:cTn id="71" presetID="8" presetClass="emph" presetSubtype="0" fill="hold" grpId="1" nodeType="withEffect">
                                  <p:stCondLst>
                                    <p:cond delay="0"/>
                                  </p:stCondLst>
                                  <p:childTnLst>
                                    <p:animRot by="21600000">
                                      <p:cBhvr>
                                        <p:cTn id="72" dur="2000" fill="hold"/>
                                        <p:tgtEl>
                                          <p:spTgt spid="241681"/>
                                        </p:tgtEl>
                                        <p:attrNameLst>
                                          <p:attrName>r</p:attrName>
                                        </p:attrNameLst>
                                      </p:cBhvr>
                                    </p:animRot>
                                  </p:childTnLst>
                                </p:cTn>
                              </p:par>
                            </p:childTnLst>
                          </p:cTn>
                        </p:par>
                        <p:par>
                          <p:cTn id="73" fill="hold">
                            <p:stCondLst>
                              <p:cond delay="22000"/>
                            </p:stCondLst>
                            <p:childTnLst>
                              <p:par>
                                <p:cTn id="74" presetID="8" presetClass="exit" presetSubtype="16" fill="hold" grpId="2" nodeType="afterEffect">
                                  <p:stCondLst>
                                    <p:cond delay="0"/>
                                  </p:stCondLst>
                                  <p:childTnLst>
                                    <p:animEffect transition="out" filter="diamond(in)">
                                      <p:cBhvr>
                                        <p:cTn id="75" dur="2000"/>
                                        <p:tgtEl>
                                          <p:spTgt spid="241680"/>
                                        </p:tgtEl>
                                      </p:cBhvr>
                                    </p:animEffect>
                                    <p:set>
                                      <p:cBhvr>
                                        <p:cTn id="76" dur="1" fill="hold">
                                          <p:stCondLst>
                                            <p:cond delay="1999"/>
                                          </p:stCondLst>
                                        </p:cTn>
                                        <p:tgtEl>
                                          <p:spTgt spid="241680"/>
                                        </p:tgtEl>
                                        <p:attrNameLst>
                                          <p:attrName>style.visibility</p:attrName>
                                        </p:attrNameLst>
                                      </p:cBhvr>
                                      <p:to>
                                        <p:strVal val="hidden"/>
                                      </p:to>
                                    </p:set>
                                  </p:childTnLst>
                                </p:cTn>
                              </p:par>
                              <p:par>
                                <p:cTn id="77" presetID="8" presetClass="exit" presetSubtype="16" fill="hold" grpId="2" nodeType="withEffect">
                                  <p:stCondLst>
                                    <p:cond delay="0"/>
                                  </p:stCondLst>
                                  <p:childTnLst>
                                    <p:animEffect transition="out" filter="diamond(in)">
                                      <p:cBhvr>
                                        <p:cTn id="78" dur="2000"/>
                                        <p:tgtEl>
                                          <p:spTgt spid="241681"/>
                                        </p:tgtEl>
                                      </p:cBhvr>
                                    </p:animEffect>
                                    <p:set>
                                      <p:cBhvr>
                                        <p:cTn id="79" dur="1" fill="hold">
                                          <p:stCondLst>
                                            <p:cond delay="1999"/>
                                          </p:stCondLst>
                                        </p:cTn>
                                        <p:tgtEl>
                                          <p:spTgt spid="241681"/>
                                        </p:tgtEl>
                                        <p:attrNameLst>
                                          <p:attrName>style.visibility</p:attrName>
                                        </p:attrNameLst>
                                      </p:cBhvr>
                                      <p:to>
                                        <p:strVal val="hidden"/>
                                      </p:to>
                                    </p:set>
                                  </p:childTnLst>
                                </p:cTn>
                              </p:par>
                            </p:childTnLst>
                          </p:cTn>
                        </p:par>
                        <p:par>
                          <p:cTn id="80" fill="hold">
                            <p:stCondLst>
                              <p:cond delay="24000"/>
                            </p:stCondLst>
                            <p:childTnLst>
                              <p:par>
                                <p:cTn id="81" presetID="8" presetClass="entr" presetSubtype="16" fill="hold" grpId="0" nodeType="afterEffect">
                                  <p:stCondLst>
                                    <p:cond delay="0"/>
                                  </p:stCondLst>
                                  <p:childTnLst>
                                    <p:set>
                                      <p:cBhvr>
                                        <p:cTn id="82" dur="1" fill="hold">
                                          <p:stCondLst>
                                            <p:cond delay="0"/>
                                          </p:stCondLst>
                                        </p:cTn>
                                        <p:tgtEl>
                                          <p:spTgt spid="241688"/>
                                        </p:tgtEl>
                                        <p:attrNameLst>
                                          <p:attrName>style.visibility</p:attrName>
                                        </p:attrNameLst>
                                      </p:cBhvr>
                                      <p:to>
                                        <p:strVal val="visible"/>
                                      </p:to>
                                    </p:set>
                                    <p:animEffect transition="in" filter="diamond(in)">
                                      <p:cBhvr>
                                        <p:cTn id="83" dur="2000"/>
                                        <p:tgtEl>
                                          <p:spTgt spid="241688"/>
                                        </p:tgtEl>
                                      </p:cBhvr>
                                    </p:animEffect>
                                  </p:childTnLst>
                                </p:cTn>
                              </p:par>
                              <p:par>
                                <p:cTn id="84" presetID="8" presetClass="entr" presetSubtype="16" fill="hold" grpId="0" nodeType="withEffect">
                                  <p:stCondLst>
                                    <p:cond delay="0"/>
                                  </p:stCondLst>
                                  <p:childTnLst>
                                    <p:set>
                                      <p:cBhvr>
                                        <p:cTn id="85" dur="1" fill="hold">
                                          <p:stCondLst>
                                            <p:cond delay="0"/>
                                          </p:stCondLst>
                                        </p:cTn>
                                        <p:tgtEl>
                                          <p:spTgt spid="241682"/>
                                        </p:tgtEl>
                                        <p:attrNameLst>
                                          <p:attrName>style.visibility</p:attrName>
                                        </p:attrNameLst>
                                      </p:cBhvr>
                                      <p:to>
                                        <p:strVal val="visible"/>
                                      </p:to>
                                    </p:set>
                                    <p:animEffect transition="in" filter="diamond(in)">
                                      <p:cBhvr>
                                        <p:cTn id="86" dur="2000"/>
                                        <p:tgtEl>
                                          <p:spTgt spid="241682"/>
                                        </p:tgtEl>
                                      </p:cBhvr>
                                    </p:animEffect>
                                  </p:childTnLst>
                                </p:cTn>
                              </p:par>
                            </p:childTnLst>
                          </p:cTn>
                        </p:par>
                        <p:par>
                          <p:cTn id="87" fill="hold">
                            <p:stCondLst>
                              <p:cond delay="26000"/>
                            </p:stCondLst>
                            <p:childTnLst>
                              <p:par>
                                <p:cTn id="88" presetID="8" presetClass="emph" presetSubtype="0" fill="hold" grpId="1" nodeType="afterEffect">
                                  <p:stCondLst>
                                    <p:cond delay="0"/>
                                  </p:stCondLst>
                                  <p:childTnLst>
                                    <p:animRot by="21600000">
                                      <p:cBhvr>
                                        <p:cTn id="89" dur="2000" fill="hold"/>
                                        <p:tgtEl>
                                          <p:spTgt spid="241688"/>
                                        </p:tgtEl>
                                        <p:attrNameLst>
                                          <p:attrName>r</p:attrName>
                                        </p:attrNameLst>
                                      </p:cBhvr>
                                    </p:animRot>
                                  </p:childTnLst>
                                </p:cTn>
                              </p:par>
                              <p:par>
                                <p:cTn id="90" presetID="8" presetClass="emph" presetSubtype="0" fill="hold" grpId="1" nodeType="withEffect">
                                  <p:stCondLst>
                                    <p:cond delay="0"/>
                                  </p:stCondLst>
                                  <p:childTnLst>
                                    <p:animRot by="21600000">
                                      <p:cBhvr>
                                        <p:cTn id="91" dur="2000" fill="hold"/>
                                        <p:tgtEl>
                                          <p:spTgt spid="241682"/>
                                        </p:tgtEl>
                                        <p:attrNameLst>
                                          <p:attrName>r</p:attrName>
                                        </p:attrNameLst>
                                      </p:cBhvr>
                                    </p:animRot>
                                  </p:childTnLst>
                                </p:cTn>
                              </p:par>
                            </p:childTnLst>
                          </p:cTn>
                        </p:par>
                        <p:par>
                          <p:cTn id="92" fill="hold">
                            <p:stCondLst>
                              <p:cond delay="28000"/>
                            </p:stCondLst>
                            <p:childTnLst>
                              <p:par>
                                <p:cTn id="93" presetID="8" presetClass="exit" presetSubtype="16" fill="hold" grpId="2" nodeType="afterEffect">
                                  <p:stCondLst>
                                    <p:cond delay="0"/>
                                  </p:stCondLst>
                                  <p:childTnLst>
                                    <p:animEffect transition="out" filter="diamond(in)">
                                      <p:cBhvr>
                                        <p:cTn id="94" dur="2000"/>
                                        <p:tgtEl>
                                          <p:spTgt spid="241688"/>
                                        </p:tgtEl>
                                      </p:cBhvr>
                                    </p:animEffect>
                                    <p:set>
                                      <p:cBhvr>
                                        <p:cTn id="95" dur="1" fill="hold">
                                          <p:stCondLst>
                                            <p:cond delay="1999"/>
                                          </p:stCondLst>
                                        </p:cTn>
                                        <p:tgtEl>
                                          <p:spTgt spid="241688"/>
                                        </p:tgtEl>
                                        <p:attrNameLst>
                                          <p:attrName>style.visibility</p:attrName>
                                        </p:attrNameLst>
                                      </p:cBhvr>
                                      <p:to>
                                        <p:strVal val="hidden"/>
                                      </p:to>
                                    </p:set>
                                  </p:childTnLst>
                                </p:cTn>
                              </p:par>
                              <p:par>
                                <p:cTn id="96" presetID="8" presetClass="exit" presetSubtype="16" fill="hold" grpId="2" nodeType="withEffect">
                                  <p:stCondLst>
                                    <p:cond delay="0"/>
                                  </p:stCondLst>
                                  <p:childTnLst>
                                    <p:animEffect transition="out" filter="diamond(in)">
                                      <p:cBhvr>
                                        <p:cTn id="97" dur="2000"/>
                                        <p:tgtEl>
                                          <p:spTgt spid="241682"/>
                                        </p:tgtEl>
                                      </p:cBhvr>
                                    </p:animEffect>
                                    <p:set>
                                      <p:cBhvr>
                                        <p:cTn id="98" dur="1" fill="hold">
                                          <p:stCondLst>
                                            <p:cond delay="1999"/>
                                          </p:stCondLst>
                                        </p:cTn>
                                        <p:tgtEl>
                                          <p:spTgt spid="241682"/>
                                        </p:tgtEl>
                                        <p:attrNameLst>
                                          <p:attrName>style.visibility</p:attrName>
                                        </p:attrNameLst>
                                      </p:cBhvr>
                                      <p:to>
                                        <p:strVal val="hidden"/>
                                      </p:to>
                                    </p:set>
                                  </p:childTnLst>
                                </p:cTn>
                              </p:par>
                            </p:childTnLst>
                          </p:cTn>
                        </p:par>
                        <p:par>
                          <p:cTn id="99" fill="hold">
                            <p:stCondLst>
                              <p:cond delay="30000"/>
                            </p:stCondLst>
                            <p:childTnLst>
                              <p:par>
                                <p:cTn id="100" presetID="8" presetClass="entr" presetSubtype="16" fill="hold" grpId="0" nodeType="afterEffect">
                                  <p:stCondLst>
                                    <p:cond delay="0"/>
                                  </p:stCondLst>
                                  <p:childTnLst>
                                    <p:set>
                                      <p:cBhvr>
                                        <p:cTn id="101" dur="1" fill="hold">
                                          <p:stCondLst>
                                            <p:cond delay="0"/>
                                          </p:stCondLst>
                                        </p:cTn>
                                        <p:tgtEl>
                                          <p:spTgt spid="241678"/>
                                        </p:tgtEl>
                                        <p:attrNameLst>
                                          <p:attrName>style.visibility</p:attrName>
                                        </p:attrNameLst>
                                      </p:cBhvr>
                                      <p:to>
                                        <p:strVal val="visible"/>
                                      </p:to>
                                    </p:set>
                                    <p:animEffect transition="in" filter="diamond(in)">
                                      <p:cBhvr>
                                        <p:cTn id="102" dur="2000"/>
                                        <p:tgtEl>
                                          <p:spTgt spid="241678"/>
                                        </p:tgtEl>
                                      </p:cBhvr>
                                    </p:animEffect>
                                  </p:childTnLst>
                                </p:cTn>
                              </p:par>
                              <p:par>
                                <p:cTn id="103" presetID="8" presetClass="entr" presetSubtype="16" fill="hold" grpId="0" nodeType="withEffect">
                                  <p:stCondLst>
                                    <p:cond delay="0"/>
                                  </p:stCondLst>
                                  <p:childTnLst>
                                    <p:set>
                                      <p:cBhvr>
                                        <p:cTn id="104" dur="1" fill="hold">
                                          <p:stCondLst>
                                            <p:cond delay="0"/>
                                          </p:stCondLst>
                                        </p:cTn>
                                        <p:tgtEl>
                                          <p:spTgt spid="241683"/>
                                        </p:tgtEl>
                                        <p:attrNameLst>
                                          <p:attrName>style.visibility</p:attrName>
                                        </p:attrNameLst>
                                      </p:cBhvr>
                                      <p:to>
                                        <p:strVal val="visible"/>
                                      </p:to>
                                    </p:set>
                                    <p:animEffect transition="in" filter="diamond(in)">
                                      <p:cBhvr>
                                        <p:cTn id="105" dur="2000"/>
                                        <p:tgtEl>
                                          <p:spTgt spid="241683"/>
                                        </p:tgtEl>
                                      </p:cBhvr>
                                    </p:animEffect>
                                  </p:childTnLst>
                                </p:cTn>
                              </p:par>
                            </p:childTnLst>
                          </p:cTn>
                        </p:par>
                        <p:par>
                          <p:cTn id="106" fill="hold">
                            <p:stCondLst>
                              <p:cond delay="32000"/>
                            </p:stCondLst>
                            <p:childTnLst>
                              <p:par>
                                <p:cTn id="107" presetID="8" presetClass="emph" presetSubtype="0" fill="hold" grpId="1" nodeType="afterEffect">
                                  <p:stCondLst>
                                    <p:cond delay="0"/>
                                  </p:stCondLst>
                                  <p:childTnLst>
                                    <p:animRot by="21600000">
                                      <p:cBhvr>
                                        <p:cTn id="108" dur="2000" fill="hold"/>
                                        <p:tgtEl>
                                          <p:spTgt spid="241678"/>
                                        </p:tgtEl>
                                        <p:attrNameLst>
                                          <p:attrName>r</p:attrName>
                                        </p:attrNameLst>
                                      </p:cBhvr>
                                    </p:animRot>
                                  </p:childTnLst>
                                </p:cTn>
                              </p:par>
                              <p:par>
                                <p:cTn id="109" presetID="8" presetClass="emph" presetSubtype="0" fill="hold" grpId="1" nodeType="withEffect">
                                  <p:stCondLst>
                                    <p:cond delay="0"/>
                                  </p:stCondLst>
                                  <p:childTnLst>
                                    <p:animRot by="21600000">
                                      <p:cBhvr>
                                        <p:cTn id="110" dur="2000" fill="hold"/>
                                        <p:tgtEl>
                                          <p:spTgt spid="241683"/>
                                        </p:tgtEl>
                                        <p:attrNameLst>
                                          <p:attrName>r</p:attrName>
                                        </p:attrNameLst>
                                      </p:cBhvr>
                                    </p:animRot>
                                  </p:childTnLst>
                                </p:cTn>
                              </p:par>
                            </p:childTnLst>
                          </p:cTn>
                        </p:par>
                        <p:par>
                          <p:cTn id="111" fill="hold">
                            <p:stCondLst>
                              <p:cond delay="34000"/>
                            </p:stCondLst>
                            <p:childTnLst>
                              <p:par>
                                <p:cTn id="112" presetID="8" presetClass="exit" presetSubtype="16" fill="hold" grpId="2" nodeType="afterEffect">
                                  <p:stCondLst>
                                    <p:cond delay="0"/>
                                  </p:stCondLst>
                                  <p:childTnLst>
                                    <p:animEffect transition="out" filter="diamond(in)">
                                      <p:cBhvr>
                                        <p:cTn id="113" dur="2000"/>
                                        <p:tgtEl>
                                          <p:spTgt spid="241678"/>
                                        </p:tgtEl>
                                      </p:cBhvr>
                                    </p:animEffect>
                                    <p:set>
                                      <p:cBhvr>
                                        <p:cTn id="114" dur="1" fill="hold">
                                          <p:stCondLst>
                                            <p:cond delay="1999"/>
                                          </p:stCondLst>
                                        </p:cTn>
                                        <p:tgtEl>
                                          <p:spTgt spid="241678"/>
                                        </p:tgtEl>
                                        <p:attrNameLst>
                                          <p:attrName>style.visibility</p:attrName>
                                        </p:attrNameLst>
                                      </p:cBhvr>
                                      <p:to>
                                        <p:strVal val="hidden"/>
                                      </p:to>
                                    </p:set>
                                  </p:childTnLst>
                                </p:cTn>
                              </p:par>
                              <p:par>
                                <p:cTn id="115" presetID="8" presetClass="exit" presetSubtype="16" fill="hold" grpId="2" nodeType="withEffect">
                                  <p:stCondLst>
                                    <p:cond delay="0"/>
                                  </p:stCondLst>
                                  <p:childTnLst>
                                    <p:animEffect transition="out" filter="diamond(in)">
                                      <p:cBhvr>
                                        <p:cTn id="116" dur="2000"/>
                                        <p:tgtEl>
                                          <p:spTgt spid="241683"/>
                                        </p:tgtEl>
                                      </p:cBhvr>
                                    </p:animEffect>
                                    <p:set>
                                      <p:cBhvr>
                                        <p:cTn id="117" dur="1" fill="hold">
                                          <p:stCondLst>
                                            <p:cond delay="1999"/>
                                          </p:stCondLst>
                                        </p:cTn>
                                        <p:tgtEl>
                                          <p:spTgt spid="241683"/>
                                        </p:tgtEl>
                                        <p:attrNameLst>
                                          <p:attrName>style.visibility</p:attrName>
                                        </p:attrNameLst>
                                      </p:cBhvr>
                                      <p:to>
                                        <p:strVal val="hidden"/>
                                      </p:to>
                                    </p:set>
                                  </p:childTnLst>
                                </p:cTn>
                              </p:par>
                            </p:childTnLst>
                          </p:cTn>
                        </p:par>
                        <p:par>
                          <p:cTn id="118" fill="hold">
                            <p:stCondLst>
                              <p:cond delay="36000"/>
                            </p:stCondLst>
                            <p:childTnLst>
                              <p:par>
                                <p:cTn id="119" presetID="8" presetClass="entr" presetSubtype="16" fill="hold" grpId="0" nodeType="afterEffect">
                                  <p:stCondLst>
                                    <p:cond delay="0"/>
                                  </p:stCondLst>
                                  <p:childTnLst>
                                    <p:set>
                                      <p:cBhvr>
                                        <p:cTn id="120" dur="1" fill="hold">
                                          <p:stCondLst>
                                            <p:cond delay="0"/>
                                          </p:stCondLst>
                                        </p:cTn>
                                        <p:tgtEl>
                                          <p:spTgt spid="241689"/>
                                        </p:tgtEl>
                                        <p:attrNameLst>
                                          <p:attrName>style.visibility</p:attrName>
                                        </p:attrNameLst>
                                      </p:cBhvr>
                                      <p:to>
                                        <p:strVal val="visible"/>
                                      </p:to>
                                    </p:set>
                                    <p:animEffect transition="in" filter="diamond(in)">
                                      <p:cBhvr>
                                        <p:cTn id="121" dur="2000"/>
                                        <p:tgtEl>
                                          <p:spTgt spid="241689"/>
                                        </p:tgtEl>
                                      </p:cBhvr>
                                    </p:animEffect>
                                  </p:childTnLst>
                                </p:cTn>
                              </p:par>
                              <p:par>
                                <p:cTn id="122" presetID="8" presetClass="entr" presetSubtype="16" fill="hold" grpId="0" nodeType="withEffect">
                                  <p:stCondLst>
                                    <p:cond delay="0"/>
                                  </p:stCondLst>
                                  <p:childTnLst>
                                    <p:set>
                                      <p:cBhvr>
                                        <p:cTn id="123" dur="1" fill="hold">
                                          <p:stCondLst>
                                            <p:cond delay="0"/>
                                          </p:stCondLst>
                                        </p:cTn>
                                        <p:tgtEl>
                                          <p:spTgt spid="241684"/>
                                        </p:tgtEl>
                                        <p:attrNameLst>
                                          <p:attrName>style.visibility</p:attrName>
                                        </p:attrNameLst>
                                      </p:cBhvr>
                                      <p:to>
                                        <p:strVal val="visible"/>
                                      </p:to>
                                    </p:set>
                                    <p:animEffect transition="in" filter="diamond(in)">
                                      <p:cBhvr>
                                        <p:cTn id="124" dur="2000"/>
                                        <p:tgtEl>
                                          <p:spTgt spid="241684"/>
                                        </p:tgtEl>
                                      </p:cBhvr>
                                    </p:animEffect>
                                  </p:childTnLst>
                                </p:cTn>
                              </p:par>
                            </p:childTnLst>
                          </p:cTn>
                        </p:par>
                        <p:par>
                          <p:cTn id="125" fill="hold">
                            <p:stCondLst>
                              <p:cond delay="38000"/>
                            </p:stCondLst>
                            <p:childTnLst>
                              <p:par>
                                <p:cTn id="126" presetID="8" presetClass="emph" presetSubtype="0" fill="hold" grpId="1" nodeType="afterEffect">
                                  <p:stCondLst>
                                    <p:cond delay="0"/>
                                  </p:stCondLst>
                                  <p:childTnLst>
                                    <p:animRot by="21600000">
                                      <p:cBhvr>
                                        <p:cTn id="127" dur="2000" fill="hold"/>
                                        <p:tgtEl>
                                          <p:spTgt spid="241689"/>
                                        </p:tgtEl>
                                        <p:attrNameLst>
                                          <p:attrName>r</p:attrName>
                                        </p:attrNameLst>
                                      </p:cBhvr>
                                    </p:animRot>
                                  </p:childTnLst>
                                </p:cTn>
                              </p:par>
                              <p:par>
                                <p:cTn id="128" presetID="8" presetClass="emph" presetSubtype="0" fill="hold" grpId="1" nodeType="withEffect">
                                  <p:stCondLst>
                                    <p:cond delay="0"/>
                                  </p:stCondLst>
                                  <p:childTnLst>
                                    <p:animRot by="21600000">
                                      <p:cBhvr>
                                        <p:cTn id="129" dur="2000" fill="hold"/>
                                        <p:tgtEl>
                                          <p:spTgt spid="241684"/>
                                        </p:tgtEl>
                                        <p:attrNameLst>
                                          <p:attrName>r</p:attrName>
                                        </p:attrNameLst>
                                      </p:cBhvr>
                                    </p:animRot>
                                  </p:childTnLst>
                                </p:cTn>
                              </p:par>
                            </p:childTnLst>
                          </p:cTn>
                        </p:par>
                        <p:par>
                          <p:cTn id="130" fill="hold">
                            <p:stCondLst>
                              <p:cond delay="40000"/>
                            </p:stCondLst>
                            <p:childTnLst>
                              <p:par>
                                <p:cTn id="131" presetID="8" presetClass="exit" presetSubtype="16" fill="hold" grpId="2" nodeType="afterEffect">
                                  <p:stCondLst>
                                    <p:cond delay="0"/>
                                  </p:stCondLst>
                                  <p:childTnLst>
                                    <p:animEffect transition="out" filter="diamond(in)">
                                      <p:cBhvr>
                                        <p:cTn id="132" dur="2000"/>
                                        <p:tgtEl>
                                          <p:spTgt spid="241689"/>
                                        </p:tgtEl>
                                      </p:cBhvr>
                                    </p:animEffect>
                                    <p:set>
                                      <p:cBhvr>
                                        <p:cTn id="133" dur="1" fill="hold">
                                          <p:stCondLst>
                                            <p:cond delay="1999"/>
                                          </p:stCondLst>
                                        </p:cTn>
                                        <p:tgtEl>
                                          <p:spTgt spid="241689"/>
                                        </p:tgtEl>
                                        <p:attrNameLst>
                                          <p:attrName>style.visibility</p:attrName>
                                        </p:attrNameLst>
                                      </p:cBhvr>
                                      <p:to>
                                        <p:strVal val="hidden"/>
                                      </p:to>
                                    </p:set>
                                  </p:childTnLst>
                                </p:cTn>
                              </p:par>
                              <p:par>
                                <p:cTn id="134" presetID="8" presetClass="exit" presetSubtype="16" fill="hold" grpId="2" nodeType="withEffect">
                                  <p:stCondLst>
                                    <p:cond delay="0"/>
                                  </p:stCondLst>
                                  <p:childTnLst>
                                    <p:animEffect transition="out" filter="diamond(in)">
                                      <p:cBhvr>
                                        <p:cTn id="135" dur="2000"/>
                                        <p:tgtEl>
                                          <p:spTgt spid="241684"/>
                                        </p:tgtEl>
                                      </p:cBhvr>
                                    </p:animEffect>
                                    <p:set>
                                      <p:cBhvr>
                                        <p:cTn id="136" dur="1" fill="hold">
                                          <p:stCondLst>
                                            <p:cond delay="1999"/>
                                          </p:stCondLst>
                                        </p:cTn>
                                        <p:tgtEl>
                                          <p:spTgt spid="24168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8" grpId="0" animBg="1"/>
      <p:bldP spid="241668" grpId="1" animBg="1"/>
      <p:bldP spid="241668" grpId="2" animBg="1"/>
      <p:bldP spid="241669" grpId="0" animBg="1"/>
      <p:bldP spid="241669" grpId="1" animBg="1"/>
      <p:bldP spid="241669" grpId="2" animBg="1"/>
      <p:bldP spid="241672" grpId="0" animBg="1"/>
      <p:bldP spid="241672" grpId="1" animBg="1"/>
      <p:bldP spid="241672" grpId="2" animBg="1"/>
      <p:bldP spid="241677" grpId="0" animBg="1"/>
      <p:bldP spid="241677" grpId="1" animBg="1"/>
      <p:bldP spid="241677" grpId="2" animBg="1"/>
      <p:bldP spid="241678" grpId="0" animBg="1"/>
      <p:bldP spid="241678" grpId="1" animBg="1"/>
      <p:bldP spid="241678" grpId="2" animBg="1"/>
      <p:bldP spid="241679" grpId="0" animBg="1"/>
      <p:bldP spid="241679" grpId="1" animBg="1"/>
      <p:bldP spid="241679" grpId="2" animBg="1"/>
      <p:bldP spid="241680" grpId="0" animBg="1"/>
      <p:bldP spid="241680" grpId="1" animBg="1"/>
      <p:bldP spid="241680" grpId="2" animBg="1"/>
      <p:bldP spid="241681" grpId="0" animBg="1"/>
      <p:bldP spid="241681" grpId="1" animBg="1"/>
      <p:bldP spid="241681" grpId="2" animBg="1"/>
      <p:bldP spid="241682" grpId="0" animBg="1"/>
      <p:bldP spid="241682" grpId="1" animBg="1"/>
      <p:bldP spid="241682" grpId="2" animBg="1"/>
      <p:bldP spid="241683" grpId="0" animBg="1"/>
      <p:bldP spid="241683" grpId="1" animBg="1"/>
      <p:bldP spid="241683" grpId="2" animBg="1"/>
      <p:bldP spid="241684" grpId="0" animBg="1"/>
      <p:bldP spid="241684" grpId="1" animBg="1"/>
      <p:bldP spid="241684" grpId="2" animBg="1"/>
      <p:bldP spid="241687" grpId="0" animBg="1"/>
      <p:bldP spid="241687" grpId="1" animBg="1"/>
      <p:bldP spid="241687" grpId="2" animBg="1"/>
      <p:bldP spid="241688" grpId="0" animBg="1"/>
      <p:bldP spid="241688" grpId="1" animBg="1"/>
      <p:bldP spid="241688" grpId="2" animBg="1"/>
      <p:bldP spid="241689" grpId="0" animBg="1"/>
      <p:bldP spid="241689" grpId="1" animBg="1"/>
      <p:bldP spid="241689" grpId="2"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zh-CN" altLang="en-US"/>
              <a:t>路由表的建立与刷新</a:t>
            </a:r>
          </a:p>
        </p:txBody>
      </p:sp>
      <p:sp>
        <p:nvSpPr>
          <p:cNvPr id="242691" name="Rectangle 3"/>
          <p:cNvSpPr>
            <a:spLocks noGrp="1" noChangeArrowheads="1"/>
          </p:cNvSpPr>
          <p:nvPr>
            <p:ph type="body" idx="1"/>
          </p:nvPr>
        </p:nvSpPr>
        <p:spPr/>
        <p:txBody>
          <a:bodyPr>
            <a:normAutofit/>
          </a:bodyPr>
          <a:lstStyle/>
          <a:p>
            <a:pPr>
              <a:lnSpc>
                <a:spcPct val="180000"/>
              </a:lnSpc>
            </a:pPr>
            <a:r>
              <a:rPr lang="zh-CN" altLang="en-US" sz="3600" dirty="0"/>
              <a:t>静态路由</a:t>
            </a:r>
          </a:p>
          <a:p>
            <a:pPr lvl="1">
              <a:lnSpc>
                <a:spcPct val="180000"/>
              </a:lnSpc>
            </a:pPr>
            <a:r>
              <a:rPr lang="zh-CN" altLang="en-US" sz="3200" dirty="0"/>
              <a:t>人工指定的路由</a:t>
            </a:r>
          </a:p>
          <a:p>
            <a:pPr>
              <a:lnSpc>
                <a:spcPct val="180000"/>
              </a:lnSpc>
            </a:pPr>
            <a:r>
              <a:rPr lang="zh-CN" altLang="en-US" sz="3600" dirty="0"/>
              <a:t>动态路由</a:t>
            </a:r>
          </a:p>
          <a:p>
            <a:pPr lvl="1">
              <a:lnSpc>
                <a:spcPct val="180000"/>
              </a:lnSpc>
            </a:pPr>
            <a:r>
              <a:rPr lang="zh-CN" altLang="en-US" sz="3200" dirty="0"/>
              <a:t>路由器通过自己学习得到的路由</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zh-CN" altLang="en-US" dirty="0"/>
              <a:t>静态路由</a:t>
            </a:r>
          </a:p>
        </p:txBody>
      </p:sp>
      <p:sp>
        <p:nvSpPr>
          <p:cNvPr id="243715" name="Rectangle 3"/>
          <p:cNvSpPr>
            <a:spLocks noGrp="1" noChangeArrowheads="1"/>
          </p:cNvSpPr>
          <p:nvPr>
            <p:ph type="body" idx="1"/>
          </p:nvPr>
        </p:nvSpPr>
        <p:spPr>
          <a:xfrm>
            <a:off x="457200" y="1500174"/>
            <a:ext cx="8229600" cy="4625989"/>
          </a:xfrm>
        </p:spPr>
        <p:txBody>
          <a:bodyPr>
            <a:normAutofit/>
          </a:bodyPr>
          <a:lstStyle/>
          <a:p>
            <a:pPr>
              <a:lnSpc>
                <a:spcPct val="210000"/>
              </a:lnSpc>
            </a:pPr>
            <a:r>
              <a:rPr lang="zh-CN" altLang="en-US" dirty="0"/>
              <a:t>静态路由是由人工建立和管理的</a:t>
            </a:r>
          </a:p>
          <a:p>
            <a:pPr>
              <a:lnSpc>
                <a:spcPct val="210000"/>
              </a:lnSpc>
            </a:pPr>
            <a:r>
              <a:rPr lang="zh-CN" altLang="en-US" dirty="0"/>
              <a:t>静态路由不会自动发生变化</a:t>
            </a:r>
          </a:p>
          <a:p>
            <a:pPr>
              <a:lnSpc>
                <a:spcPct val="210000"/>
              </a:lnSpc>
            </a:pPr>
            <a:r>
              <a:rPr lang="zh-CN" altLang="en-US" dirty="0"/>
              <a:t>静态路由必须手工更新以反映互联网拓扑结构或连接方式变化</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zh-CN" altLang="en-US"/>
              <a:t>静态路由的特点</a:t>
            </a:r>
          </a:p>
        </p:txBody>
      </p:sp>
      <p:sp>
        <p:nvSpPr>
          <p:cNvPr id="244739" name="Rectangle 3"/>
          <p:cNvSpPr>
            <a:spLocks noGrp="1" noChangeArrowheads="1"/>
          </p:cNvSpPr>
          <p:nvPr>
            <p:ph type="body" idx="1"/>
          </p:nvPr>
        </p:nvSpPr>
        <p:spPr>
          <a:xfrm>
            <a:off x="539750" y="1843088"/>
            <a:ext cx="8064500" cy="4538662"/>
          </a:xfrm>
        </p:spPr>
        <p:txBody>
          <a:bodyPr/>
          <a:lstStyle/>
          <a:p>
            <a:pPr>
              <a:lnSpc>
                <a:spcPct val="120000"/>
              </a:lnSpc>
            </a:pPr>
            <a:r>
              <a:rPr lang="zh-CN" altLang="en-US" sz="2800"/>
              <a:t>优势</a:t>
            </a:r>
          </a:p>
          <a:p>
            <a:pPr lvl="1">
              <a:lnSpc>
                <a:spcPct val="120000"/>
              </a:lnSpc>
            </a:pPr>
            <a:r>
              <a:rPr lang="zh-CN" altLang="en-US" sz="2400"/>
              <a:t>安全可靠、简单直观，避免了动态路由选择的开销</a:t>
            </a:r>
          </a:p>
          <a:p>
            <a:pPr>
              <a:lnSpc>
                <a:spcPct val="120000"/>
              </a:lnSpc>
            </a:pPr>
            <a:r>
              <a:rPr lang="zh-CN" altLang="en-US" sz="2800"/>
              <a:t>适用环境</a:t>
            </a:r>
          </a:p>
          <a:p>
            <a:pPr lvl="1">
              <a:lnSpc>
                <a:spcPct val="120000"/>
              </a:lnSpc>
            </a:pPr>
            <a:r>
              <a:rPr lang="zh-CN" altLang="en-US" sz="2400"/>
              <a:t>不太复杂的互联网结构</a:t>
            </a:r>
          </a:p>
          <a:p>
            <a:pPr>
              <a:lnSpc>
                <a:spcPct val="120000"/>
              </a:lnSpc>
            </a:pPr>
            <a:r>
              <a:rPr lang="zh-CN" altLang="en-US" sz="2800"/>
              <a:t>劣势</a:t>
            </a:r>
          </a:p>
          <a:p>
            <a:pPr lvl="1">
              <a:lnSpc>
                <a:spcPct val="120000"/>
              </a:lnSpc>
            </a:pPr>
            <a:r>
              <a:rPr lang="zh-CN" altLang="en-US" sz="2400"/>
              <a:t>不适用于复杂的互联网结构：建立和维护工作量大，容易出现路由环</a:t>
            </a:r>
          </a:p>
          <a:p>
            <a:pPr lvl="1">
              <a:lnSpc>
                <a:spcPct val="120000"/>
              </a:lnSpc>
            </a:pPr>
            <a:r>
              <a:rPr lang="zh-CN" altLang="en-US" sz="2400"/>
              <a:t>互联网出现故障，静态路由不会自动做出更改</a:t>
            </a:r>
            <a:endParaRPr lang="zh-CN" altLang="en-US"/>
          </a:p>
        </p:txBody>
      </p:sp>
      <p:pic>
        <p:nvPicPr>
          <p:cNvPr id="244743" name="Picture 7"/>
          <p:cNvPicPr>
            <a:picLocks noChangeAspect="1" noChangeArrowheads="1"/>
          </p:cNvPicPr>
          <p:nvPr/>
        </p:nvPicPr>
        <p:blipFill>
          <a:blip r:embed="rId2" cstate="print"/>
          <a:srcRect/>
          <a:stretch>
            <a:fillRect/>
          </a:stretch>
        </p:blipFill>
        <p:spPr bwMode="auto">
          <a:xfrm>
            <a:off x="611188" y="1628775"/>
            <a:ext cx="8064500" cy="2520950"/>
          </a:xfrm>
          <a:prstGeom prst="rect">
            <a:avLst/>
          </a:prstGeom>
          <a:noFill/>
          <a:ln w="9525" algn="ctr">
            <a:noFill/>
            <a:miter lim="800000"/>
            <a:headEnd/>
            <a:tailEnd/>
          </a:ln>
          <a:effectLst/>
        </p:spPr>
      </p:pic>
      <p:sp>
        <p:nvSpPr>
          <p:cNvPr id="244744" name="Rectangle 8"/>
          <p:cNvSpPr>
            <a:spLocks noChangeArrowheads="1"/>
          </p:cNvSpPr>
          <p:nvPr/>
        </p:nvSpPr>
        <p:spPr bwMode="auto">
          <a:xfrm>
            <a:off x="669925" y="1989138"/>
            <a:ext cx="2317750" cy="144462"/>
          </a:xfrm>
          <a:prstGeom prst="rect">
            <a:avLst/>
          </a:prstGeom>
          <a:solidFill>
            <a:srgbClr val="FF0000">
              <a:alpha val="30000"/>
            </a:srgbClr>
          </a:solidFill>
          <a:ln w="9525" algn="ctr">
            <a:noFill/>
            <a:miter lim="800000"/>
            <a:headEnd/>
            <a:tailEnd/>
          </a:ln>
          <a:effectLst/>
        </p:spPr>
        <p:txBody>
          <a:bodyPr wrap="none" anchor="ctr"/>
          <a:lstStyle/>
          <a:p>
            <a:endParaRPr lang="zh-CN" altLang="en-US"/>
          </a:p>
        </p:txBody>
      </p:sp>
      <p:sp>
        <p:nvSpPr>
          <p:cNvPr id="244745" name="Rectangle 9"/>
          <p:cNvSpPr>
            <a:spLocks noChangeArrowheads="1"/>
          </p:cNvSpPr>
          <p:nvPr/>
        </p:nvSpPr>
        <p:spPr bwMode="auto">
          <a:xfrm>
            <a:off x="6443663" y="1989138"/>
            <a:ext cx="2160587" cy="144462"/>
          </a:xfrm>
          <a:prstGeom prst="rect">
            <a:avLst/>
          </a:prstGeom>
          <a:solidFill>
            <a:srgbClr val="FF0000">
              <a:alpha val="30000"/>
            </a:srgbClr>
          </a:solidFill>
          <a:ln w="9525" algn="ctr">
            <a:noFill/>
            <a:miter lim="800000"/>
            <a:headEnd/>
            <a:tailEnd/>
          </a:ln>
          <a:effectLst/>
        </p:spPr>
        <p:txBody>
          <a:bodyPr wrap="none" anchor="ctr"/>
          <a:lstStyle/>
          <a:p>
            <a:endParaRPr lang="zh-CN" altLang="en-US"/>
          </a:p>
        </p:txBody>
      </p:sp>
      <p:pic>
        <p:nvPicPr>
          <p:cNvPr id="244746" name="Picture 10"/>
          <p:cNvPicPr>
            <a:picLocks noChangeAspect="1" noChangeArrowheads="1"/>
          </p:cNvPicPr>
          <p:nvPr/>
        </p:nvPicPr>
        <p:blipFill>
          <a:blip r:embed="rId3" cstate="print"/>
          <a:srcRect/>
          <a:stretch>
            <a:fillRect/>
          </a:stretch>
        </p:blipFill>
        <p:spPr bwMode="auto">
          <a:xfrm>
            <a:off x="611188" y="1557338"/>
            <a:ext cx="7993062" cy="2592387"/>
          </a:xfrm>
          <a:prstGeom prst="rect">
            <a:avLst/>
          </a:prstGeom>
          <a:noFill/>
          <a:ln w="9525" algn="ctr">
            <a:noFill/>
            <a:miter lim="800000"/>
            <a:headEnd/>
            <a:tailEnd/>
          </a:ln>
          <a:effectLst/>
        </p:spPr>
      </p:pic>
      <p:sp>
        <p:nvSpPr>
          <p:cNvPr id="244747" name="AutoShape 11"/>
          <p:cNvSpPr>
            <a:spLocks noChangeArrowheads="1"/>
          </p:cNvSpPr>
          <p:nvPr/>
        </p:nvSpPr>
        <p:spPr bwMode="auto">
          <a:xfrm>
            <a:off x="3852863" y="1628775"/>
            <a:ext cx="1295400" cy="792163"/>
          </a:xfrm>
          <a:prstGeom prst="irregularSeal1">
            <a:avLst/>
          </a:prstGeom>
          <a:solidFill>
            <a:srgbClr val="FF0000">
              <a:alpha val="50000"/>
            </a:srgbClr>
          </a:solidFill>
          <a:ln w="9525" algn="ctr">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4739">
                                            <p:txEl>
                                              <p:pRg st="5" end="5"/>
                                            </p:txEl>
                                          </p:spTgt>
                                        </p:tgtEl>
                                        <p:attrNameLst>
                                          <p:attrName>style.visibility</p:attrName>
                                        </p:attrNameLst>
                                      </p:cBhvr>
                                      <p:to>
                                        <p:strVal val="visible"/>
                                      </p:to>
                                    </p:set>
                                    <p:anim calcmode="lin" valueType="num">
                                      <p:cBhvr additive="base">
                                        <p:cTn id="7" dur="500" fill="hold"/>
                                        <p:tgtEl>
                                          <p:spTgt spid="24473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4739">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4744"/>
                                        </p:tgtEl>
                                        <p:attrNameLst>
                                          <p:attrName>style.visibility</p:attrName>
                                        </p:attrNameLst>
                                      </p:cBhvr>
                                      <p:to>
                                        <p:strVal val="visible"/>
                                      </p:to>
                                    </p:set>
                                    <p:anim calcmode="lin" valueType="num">
                                      <p:cBhvr additive="base">
                                        <p:cTn id="11" dur="500" fill="hold"/>
                                        <p:tgtEl>
                                          <p:spTgt spid="244744"/>
                                        </p:tgtEl>
                                        <p:attrNameLst>
                                          <p:attrName>ppt_x</p:attrName>
                                        </p:attrNameLst>
                                      </p:cBhvr>
                                      <p:tavLst>
                                        <p:tav tm="0">
                                          <p:val>
                                            <p:strVal val="#ppt_x"/>
                                          </p:val>
                                        </p:tav>
                                        <p:tav tm="100000">
                                          <p:val>
                                            <p:strVal val="#ppt_x"/>
                                          </p:val>
                                        </p:tav>
                                      </p:tavLst>
                                    </p:anim>
                                    <p:anim calcmode="lin" valueType="num">
                                      <p:cBhvr additive="base">
                                        <p:cTn id="12" dur="500" fill="hold"/>
                                        <p:tgtEl>
                                          <p:spTgt spid="24474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4745"/>
                                        </p:tgtEl>
                                        <p:attrNameLst>
                                          <p:attrName>style.visibility</p:attrName>
                                        </p:attrNameLst>
                                      </p:cBhvr>
                                      <p:to>
                                        <p:strVal val="visible"/>
                                      </p:to>
                                    </p:set>
                                    <p:anim calcmode="lin" valueType="num">
                                      <p:cBhvr additive="base">
                                        <p:cTn id="15" dur="500" fill="hold"/>
                                        <p:tgtEl>
                                          <p:spTgt spid="244745"/>
                                        </p:tgtEl>
                                        <p:attrNameLst>
                                          <p:attrName>ppt_x</p:attrName>
                                        </p:attrNameLst>
                                      </p:cBhvr>
                                      <p:tavLst>
                                        <p:tav tm="0">
                                          <p:val>
                                            <p:strVal val="#ppt_x"/>
                                          </p:val>
                                        </p:tav>
                                        <p:tav tm="100000">
                                          <p:val>
                                            <p:strVal val="#ppt_x"/>
                                          </p:val>
                                        </p:tav>
                                      </p:tavLst>
                                    </p:anim>
                                    <p:anim calcmode="lin" valueType="num">
                                      <p:cBhvr additive="base">
                                        <p:cTn id="16" dur="500" fill="hold"/>
                                        <p:tgtEl>
                                          <p:spTgt spid="24474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44743"/>
                                        </p:tgtEl>
                                        <p:attrNameLst>
                                          <p:attrName>style.visibility</p:attrName>
                                        </p:attrNameLst>
                                      </p:cBhvr>
                                      <p:to>
                                        <p:strVal val="visible"/>
                                      </p:to>
                                    </p:set>
                                    <p:anim calcmode="lin" valueType="num">
                                      <p:cBhvr additive="base">
                                        <p:cTn id="19" dur="500" fill="hold"/>
                                        <p:tgtEl>
                                          <p:spTgt spid="244743"/>
                                        </p:tgtEl>
                                        <p:attrNameLst>
                                          <p:attrName>ppt_x</p:attrName>
                                        </p:attrNameLst>
                                      </p:cBhvr>
                                      <p:tavLst>
                                        <p:tav tm="0">
                                          <p:val>
                                            <p:strVal val="#ppt_x"/>
                                          </p:val>
                                        </p:tav>
                                        <p:tav tm="100000">
                                          <p:val>
                                            <p:strVal val="#ppt_x"/>
                                          </p:val>
                                        </p:tav>
                                      </p:tavLst>
                                    </p:anim>
                                    <p:anim calcmode="lin" valueType="num">
                                      <p:cBhvr additive="base">
                                        <p:cTn id="20" dur="500" fill="hold"/>
                                        <p:tgtEl>
                                          <p:spTgt spid="244743"/>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8" presetClass="emph" presetSubtype="0" fill="hold" grpId="1" nodeType="afterEffect">
                                  <p:stCondLst>
                                    <p:cond delay="0"/>
                                  </p:stCondLst>
                                  <p:childTnLst>
                                    <p:animRot by="21600000">
                                      <p:cBhvr>
                                        <p:cTn id="23" dur="2000" fill="hold"/>
                                        <p:tgtEl>
                                          <p:spTgt spid="244744"/>
                                        </p:tgtEl>
                                        <p:attrNameLst>
                                          <p:attrName>r</p:attrName>
                                        </p:attrNameLst>
                                      </p:cBhvr>
                                    </p:animRot>
                                  </p:childTnLst>
                                </p:cTn>
                              </p:par>
                              <p:par>
                                <p:cTn id="24" presetID="8" presetClass="emph" presetSubtype="0" fill="hold" grpId="1" nodeType="withEffect">
                                  <p:stCondLst>
                                    <p:cond delay="0"/>
                                  </p:stCondLst>
                                  <p:childTnLst>
                                    <p:animRot by="21600000">
                                      <p:cBhvr>
                                        <p:cTn id="25" dur="2000" fill="hold"/>
                                        <p:tgtEl>
                                          <p:spTgt spid="244745"/>
                                        </p:tgtEl>
                                        <p:attrNameLst>
                                          <p:attrName>r</p:attrName>
                                        </p:attrNameLst>
                                      </p:cBhvr>
                                    </p:animRot>
                                  </p:childTnLst>
                                </p:cTn>
                              </p:par>
                            </p:childTnLst>
                          </p:cTn>
                        </p:par>
                      </p:childTnLst>
                    </p:cTn>
                  </p:par>
                  <p:par>
                    <p:cTn id="26" fill="hold">
                      <p:stCondLst>
                        <p:cond delay="indefinite"/>
                      </p:stCondLst>
                      <p:childTnLst>
                        <p:par>
                          <p:cTn id="27" fill="hold">
                            <p:stCondLst>
                              <p:cond delay="0"/>
                            </p:stCondLst>
                            <p:childTnLst>
                              <p:par>
                                <p:cTn id="28" presetID="3" presetClass="exit" presetSubtype="10" fill="hold" nodeType="clickEffect">
                                  <p:stCondLst>
                                    <p:cond delay="0"/>
                                  </p:stCondLst>
                                  <p:childTnLst>
                                    <p:animEffect transition="out" filter="blinds(horizontal)">
                                      <p:cBhvr>
                                        <p:cTn id="29" dur="500"/>
                                        <p:tgtEl>
                                          <p:spTgt spid="244743"/>
                                        </p:tgtEl>
                                      </p:cBhvr>
                                    </p:animEffect>
                                    <p:set>
                                      <p:cBhvr>
                                        <p:cTn id="30" dur="1" fill="hold">
                                          <p:stCondLst>
                                            <p:cond delay="499"/>
                                          </p:stCondLst>
                                        </p:cTn>
                                        <p:tgtEl>
                                          <p:spTgt spid="244743"/>
                                        </p:tgtEl>
                                        <p:attrNameLst>
                                          <p:attrName>style.visibility</p:attrName>
                                        </p:attrNameLst>
                                      </p:cBhvr>
                                      <p:to>
                                        <p:strVal val="hidden"/>
                                      </p:to>
                                    </p:set>
                                  </p:childTnLst>
                                </p:cTn>
                              </p:par>
                              <p:par>
                                <p:cTn id="31" presetID="3" presetClass="exit" presetSubtype="10" fill="hold" grpId="2" nodeType="withEffect">
                                  <p:stCondLst>
                                    <p:cond delay="0"/>
                                  </p:stCondLst>
                                  <p:childTnLst>
                                    <p:animEffect transition="out" filter="blinds(horizontal)">
                                      <p:cBhvr>
                                        <p:cTn id="32" dur="500"/>
                                        <p:tgtEl>
                                          <p:spTgt spid="244744"/>
                                        </p:tgtEl>
                                      </p:cBhvr>
                                    </p:animEffect>
                                    <p:set>
                                      <p:cBhvr>
                                        <p:cTn id="33" dur="1" fill="hold">
                                          <p:stCondLst>
                                            <p:cond delay="499"/>
                                          </p:stCondLst>
                                        </p:cTn>
                                        <p:tgtEl>
                                          <p:spTgt spid="244744"/>
                                        </p:tgtEl>
                                        <p:attrNameLst>
                                          <p:attrName>style.visibility</p:attrName>
                                        </p:attrNameLst>
                                      </p:cBhvr>
                                      <p:to>
                                        <p:strVal val="hidden"/>
                                      </p:to>
                                    </p:set>
                                  </p:childTnLst>
                                </p:cTn>
                              </p:par>
                              <p:par>
                                <p:cTn id="34" presetID="3" presetClass="exit" presetSubtype="10" fill="hold" grpId="2" nodeType="withEffect">
                                  <p:stCondLst>
                                    <p:cond delay="0"/>
                                  </p:stCondLst>
                                  <p:childTnLst>
                                    <p:animEffect transition="out" filter="blinds(horizontal)">
                                      <p:cBhvr>
                                        <p:cTn id="35" dur="500"/>
                                        <p:tgtEl>
                                          <p:spTgt spid="244745"/>
                                        </p:tgtEl>
                                      </p:cBhvr>
                                    </p:animEffect>
                                    <p:set>
                                      <p:cBhvr>
                                        <p:cTn id="36" dur="1" fill="hold">
                                          <p:stCondLst>
                                            <p:cond delay="499"/>
                                          </p:stCondLst>
                                        </p:cTn>
                                        <p:tgtEl>
                                          <p:spTgt spid="244745"/>
                                        </p:tgtEl>
                                        <p:attrNameLst>
                                          <p:attrName>style.visibility</p:attrName>
                                        </p:attrNameLst>
                                      </p:cBhvr>
                                      <p:to>
                                        <p:strVal val="hidden"/>
                                      </p:to>
                                    </p:set>
                                  </p:childTnLst>
                                </p:cTn>
                              </p:par>
                            </p:childTnLst>
                          </p:cTn>
                        </p:par>
                        <p:par>
                          <p:cTn id="37" fill="hold">
                            <p:stCondLst>
                              <p:cond delay="500"/>
                            </p:stCondLst>
                            <p:childTnLst>
                              <p:par>
                                <p:cTn id="38" presetID="2" presetClass="entr" presetSubtype="4" fill="hold" nodeType="afterEffect">
                                  <p:stCondLst>
                                    <p:cond delay="0"/>
                                  </p:stCondLst>
                                  <p:childTnLst>
                                    <p:set>
                                      <p:cBhvr>
                                        <p:cTn id="39" dur="1" fill="hold">
                                          <p:stCondLst>
                                            <p:cond delay="0"/>
                                          </p:stCondLst>
                                        </p:cTn>
                                        <p:tgtEl>
                                          <p:spTgt spid="244739">
                                            <p:txEl>
                                              <p:pRg st="6" end="6"/>
                                            </p:txEl>
                                          </p:spTgt>
                                        </p:tgtEl>
                                        <p:attrNameLst>
                                          <p:attrName>style.visibility</p:attrName>
                                        </p:attrNameLst>
                                      </p:cBhvr>
                                      <p:to>
                                        <p:strVal val="visible"/>
                                      </p:to>
                                    </p:set>
                                    <p:anim calcmode="lin" valueType="num">
                                      <p:cBhvr additive="base">
                                        <p:cTn id="40" dur="500" fill="hold"/>
                                        <p:tgtEl>
                                          <p:spTgt spid="244739">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44739">
                                            <p:txEl>
                                              <p:pRg st="6" end="6"/>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244746"/>
                                        </p:tgtEl>
                                        <p:attrNameLst>
                                          <p:attrName>style.visibility</p:attrName>
                                        </p:attrNameLst>
                                      </p:cBhvr>
                                      <p:to>
                                        <p:strVal val="visible"/>
                                      </p:to>
                                    </p:set>
                                    <p:anim calcmode="lin" valueType="num">
                                      <p:cBhvr additive="base">
                                        <p:cTn id="44" dur="500" fill="hold"/>
                                        <p:tgtEl>
                                          <p:spTgt spid="244746"/>
                                        </p:tgtEl>
                                        <p:attrNameLst>
                                          <p:attrName>ppt_x</p:attrName>
                                        </p:attrNameLst>
                                      </p:cBhvr>
                                      <p:tavLst>
                                        <p:tav tm="0">
                                          <p:val>
                                            <p:strVal val="#ppt_x"/>
                                          </p:val>
                                        </p:tav>
                                        <p:tav tm="100000">
                                          <p:val>
                                            <p:strVal val="#ppt_x"/>
                                          </p:val>
                                        </p:tav>
                                      </p:tavLst>
                                    </p:anim>
                                    <p:anim calcmode="lin" valueType="num">
                                      <p:cBhvr additive="base">
                                        <p:cTn id="45" dur="500" fill="hold"/>
                                        <p:tgtEl>
                                          <p:spTgt spid="244746"/>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244747"/>
                                        </p:tgtEl>
                                        <p:attrNameLst>
                                          <p:attrName>style.visibility</p:attrName>
                                        </p:attrNameLst>
                                      </p:cBhvr>
                                      <p:to>
                                        <p:strVal val="visible"/>
                                      </p:to>
                                    </p:set>
                                    <p:anim calcmode="lin" valueType="num">
                                      <p:cBhvr additive="base">
                                        <p:cTn id="48" dur="500" fill="hold"/>
                                        <p:tgtEl>
                                          <p:spTgt spid="244747"/>
                                        </p:tgtEl>
                                        <p:attrNameLst>
                                          <p:attrName>ppt_x</p:attrName>
                                        </p:attrNameLst>
                                      </p:cBhvr>
                                      <p:tavLst>
                                        <p:tav tm="0">
                                          <p:val>
                                            <p:strVal val="#ppt_x"/>
                                          </p:val>
                                        </p:tav>
                                        <p:tav tm="100000">
                                          <p:val>
                                            <p:strVal val="#ppt_x"/>
                                          </p:val>
                                        </p:tav>
                                      </p:tavLst>
                                    </p:anim>
                                    <p:anim calcmode="lin" valueType="num">
                                      <p:cBhvr additive="base">
                                        <p:cTn id="49" dur="500" fill="hold"/>
                                        <p:tgtEl>
                                          <p:spTgt spid="244747"/>
                                        </p:tgtEl>
                                        <p:attrNameLst>
                                          <p:attrName>ppt_y</p:attrName>
                                        </p:attrNameLst>
                                      </p:cBhvr>
                                      <p:tavLst>
                                        <p:tav tm="0">
                                          <p:val>
                                            <p:strVal val="1+#ppt_h/2"/>
                                          </p:val>
                                        </p:tav>
                                        <p:tav tm="100000">
                                          <p:val>
                                            <p:strVal val="#ppt_y"/>
                                          </p:val>
                                        </p:tav>
                                      </p:tavLst>
                                    </p:anim>
                                  </p:childTnLst>
                                </p:cTn>
                              </p:par>
                            </p:childTnLst>
                          </p:cTn>
                        </p:par>
                        <p:par>
                          <p:cTn id="50" fill="hold">
                            <p:stCondLst>
                              <p:cond delay="1000"/>
                            </p:stCondLst>
                            <p:childTnLst>
                              <p:par>
                                <p:cTn id="51" presetID="8" presetClass="emph" presetSubtype="0" fill="hold" grpId="1" nodeType="afterEffect">
                                  <p:stCondLst>
                                    <p:cond delay="0"/>
                                  </p:stCondLst>
                                  <p:childTnLst>
                                    <p:animRot by="21600000">
                                      <p:cBhvr>
                                        <p:cTn id="52" dur="2000" fill="hold"/>
                                        <p:tgtEl>
                                          <p:spTgt spid="244747"/>
                                        </p:tgtEl>
                                        <p:attrNameLst>
                                          <p:attrName>r</p:attrName>
                                        </p:attrNameLst>
                                      </p:cBhvr>
                                    </p:animRo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nodeType="clickEffect">
                                  <p:stCondLst>
                                    <p:cond delay="0"/>
                                  </p:stCondLst>
                                  <p:childTnLst>
                                    <p:animEffect transition="out" filter="blinds(horizontal)">
                                      <p:cBhvr>
                                        <p:cTn id="56" dur="500"/>
                                        <p:tgtEl>
                                          <p:spTgt spid="244746"/>
                                        </p:tgtEl>
                                      </p:cBhvr>
                                    </p:animEffect>
                                    <p:set>
                                      <p:cBhvr>
                                        <p:cTn id="57" dur="1" fill="hold">
                                          <p:stCondLst>
                                            <p:cond delay="499"/>
                                          </p:stCondLst>
                                        </p:cTn>
                                        <p:tgtEl>
                                          <p:spTgt spid="244746"/>
                                        </p:tgtEl>
                                        <p:attrNameLst>
                                          <p:attrName>style.visibility</p:attrName>
                                        </p:attrNameLst>
                                      </p:cBhvr>
                                      <p:to>
                                        <p:strVal val="hidden"/>
                                      </p:to>
                                    </p:set>
                                  </p:childTnLst>
                                </p:cTn>
                              </p:par>
                              <p:par>
                                <p:cTn id="58" presetID="3" presetClass="exit" presetSubtype="10" fill="hold" grpId="2" nodeType="withEffect">
                                  <p:stCondLst>
                                    <p:cond delay="0"/>
                                  </p:stCondLst>
                                  <p:childTnLst>
                                    <p:animEffect transition="out" filter="blinds(horizontal)">
                                      <p:cBhvr>
                                        <p:cTn id="59" dur="500"/>
                                        <p:tgtEl>
                                          <p:spTgt spid="244747"/>
                                        </p:tgtEl>
                                      </p:cBhvr>
                                    </p:animEffect>
                                    <p:set>
                                      <p:cBhvr>
                                        <p:cTn id="60" dur="1" fill="hold">
                                          <p:stCondLst>
                                            <p:cond delay="499"/>
                                          </p:stCondLst>
                                        </p:cTn>
                                        <p:tgtEl>
                                          <p:spTgt spid="2447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4" grpId="0" animBg="1"/>
      <p:bldP spid="244744" grpId="1" animBg="1"/>
      <p:bldP spid="244744" grpId="2" animBg="1"/>
      <p:bldP spid="244745" grpId="0" animBg="1"/>
      <p:bldP spid="244745" grpId="1" animBg="1"/>
      <p:bldP spid="244745" grpId="2" animBg="1"/>
      <p:bldP spid="244747" grpId="0" animBg="1"/>
      <p:bldP spid="244747" grpId="1" animBg="1"/>
      <p:bldP spid="244747" grpId="2"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457200" y="274638"/>
            <a:ext cx="8229600" cy="796908"/>
          </a:xfrm>
        </p:spPr>
        <p:txBody>
          <a:bodyPr/>
          <a:lstStyle/>
          <a:p>
            <a:r>
              <a:rPr lang="zh-CN" altLang="en-US" dirty="0"/>
              <a:t>路由选择和路由器</a:t>
            </a:r>
          </a:p>
        </p:txBody>
      </p:sp>
      <p:sp>
        <p:nvSpPr>
          <p:cNvPr id="223235" name="Rectangle 3"/>
          <p:cNvSpPr>
            <a:spLocks noGrp="1" noChangeArrowheads="1"/>
          </p:cNvSpPr>
          <p:nvPr>
            <p:ph type="body" idx="1"/>
          </p:nvPr>
        </p:nvSpPr>
        <p:spPr>
          <a:xfrm>
            <a:off x="285720" y="1142984"/>
            <a:ext cx="8572560" cy="5165741"/>
          </a:xfrm>
        </p:spPr>
        <p:txBody>
          <a:bodyPr>
            <a:noAutofit/>
          </a:bodyPr>
          <a:lstStyle/>
          <a:p>
            <a:pPr>
              <a:lnSpc>
                <a:spcPct val="130000"/>
              </a:lnSpc>
              <a:spcBef>
                <a:spcPts val="1800"/>
              </a:spcBef>
            </a:pPr>
            <a:r>
              <a:rPr lang="zh-CN" altLang="en-US" dirty="0" smtClean="0"/>
              <a:t>路由选择：选择</a:t>
            </a:r>
            <a:r>
              <a:rPr lang="zh-CN" altLang="en-US" dirty="0"/>
              <a:t>一条路径</a:t>
            </a:r>
            <a:r>
              <a:rPr lang="zh-CN" altLang="en-US" dirty="0" smtClean="0"/>
              <a:t>发送数据报</a:t>
            </a:r>
            <a:r>
              <a:rPr lang="zh-CN" altLang="en-US" dirty="0"/>
              <a:t>的过程</a:t>
            </a:r>
          </a:p>
          <a:p>
            <a:pPr>
              <a:lnSpc>
                <a:spcPct val="130000"/>
              </a:lnSpc>
              <a:spcBef>
                <a:spcPts val="1800"/>
              </a:spcBef>
            </a:pPr>
            <a:r>
              <a:rPr lang="zh-CN" altLang="en-US" dirty="0" smtClean="0"/>
              <a:t>路由器：进行</a:t>
            </a:r>
            <a:r>
              <a:rPr lang="zh-CN" altLang="en-US" dirty="0"/>
              <a:t>路由选择的计算机</a:t>
            </a:r>
          </a:p>
          <a:p>
            <a:pPr>
              <a:lnSpc>
                <a:spcPct val="130000"/>
              </a:lnSpc>
              <a:spcBef>
                <a:spcPts val="1800"/>
              </a:spcBef>
            </a:pPr>
            <a:r>
              <a:rPr lang="en-US" altLang="zh-CN" dirty="0" smtClean="0"/>
              <a:t>IP</a:t>
            </a:r>
            <a:r>
              <a:rPr lang="zh-CN" altLang="en-US" dirty="0" smtClean="0"/>
              <a:t>互联网：运行</a:t>
            </a:r>
            <a:r>
              <a:rPr lang="en-US" altLang="zh-CN" dirty="0" smtClean="0"/>
              <a:t>IP</a:t>
            </a:r>
            <a:r>
              <a:rPr lang="zh-CN" altLang="en-US" dirty="0" smtClean="0"/>
              <a:t>协议，由</a:t>
            </a:r>
            <a:r>
              <a:rPr lang="zh-CN" altLang="en-US" dirty="0"/>
              <a:t>路由器将多个网络相互</a:t>
            </a:r>
            <a:r>
              <a:rPr lang="zh-CN" altLang="en-US" dirty="0" smtClean="0"/>
              <a:t>联接而形成</a:t>
            </a:r>
            <a:endParaRPr lang="zh-CN" altLang="en-US" dirty="0"/>
          </a:p>
          <a:p>
            <a:pPr>
              <a:lnSpc>
                <a:spcPct val="130000"/>
              </a:lnSpc>
              <a:spcBef>
                <a:spcPts val="1800"/>
              </a:spcBef>
            </a:pPr>
            <a:r>
              <a:rPr lang="en-US" altLang="zh-CN" dirty="0"/>
              <a:t>IP</a:t>
            </a:r>
            <a:r>
              <a:rPr lang="zh-CN" altLang="en-US" dirty="0"/>
              <a:t>互联网采用面向非连接</a:t>
            </a:r>
            <a:r>
              <a:rPr lang="zh-CN" altLang="en-US" dirty="0" smtClean="0"/>
              <a:t>的互联网</a:t>
            </a:r>
            <a:r>
              <a:rPr lang="zh-CN" altLang="en-US" dirty="0"/>
              <a:t>解决方案</a:t>
            </a:r>
          </a:p>
          <a:p>
            <a:pPr lvl="1">
              <a:lnSpc>
                <a:spcPct val="120000"/>
              </a:lnSpc>
              <a:spcBef>
                <a:spcPts val="0"/>
              </a:spcBef>
            </a:pPr>
            <a:r>
              <a:rPr lang="zh-CN" altLang="en-US" dirty="0"/>
              <a:t>路由器自治：各个路由器</a:t>
            </a:r>
            <a:r>
              <a:rPr lang="zh-CN" altLang="en-US" dirty="0" smtClean="0"/>
              <a:t>独立对待</a:t>
            </a:r>
            <a:r>
              <a:rPr lang="zh-CN" altLang="en-US" dirty="0"/>
              <a:t>每个</a:t>
            </a:r>
            <a:r>
              <a:rPr lang="en-US" altLang="zh-CN" dirty="0"/>
              <a:t>IP</a:t>
            </a:r>
            <a:r>
              <a:rPr lang="zh-CN" altLang="en-US" dirty="0"/>
              <a:t>数据报</a:t>
            </a:r>
          </a:p>
          <a:p>
            <a:pPr lvl="1">
              <a:lnSpc>
                <a:spcPct val="120000"/>
              </a:lnSpc>
              <a:spcBef>
                <a:spcPts val="0"/>
              </a:spcBef>
            </a:pPr>
            <a:r>
              <a:rPr lang="zh-CN" altLang="en-US" dirty="0" smtClean="0"/>
              <a:t>路由器为</a:t>
            </a:r>
            <a:r>
              <a:rPr lang="zh-CN" altLang="en-US" dirty="0"/>
              <a:t>每个</a:t>
            </a:r>
            <a:r>
              <a:rPr lang="en-US" altLang="zh-CN" dirty="0"/>
              <a:t>IP</a:t>
            </a:r>
            <a:r>
              <a:rPr lang="zh-CN" altLang="en-US" dirty="0"/>
              <a:t>数据报选择</a:t>
            </a:r>
            <a:r>
              <a:rPr lang="zh-CN" altLang="en-US" dirty="0" smtClean="0"/>
              <a:t>它所认为</a:t>
            </a:r>
            <a:r>
              <a:rPr lang="zh-CN" altLang="en-US" dirty="0"/>
              <a:t>的最佳路径</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zh-CN" altLang="en-US"/>
              <a:t>动态路由</a:t>
            </a:r>
          </a:p>
        </p:txBody>
      </p:sp>
      <p:sp>
        <p:nvSpPr>
          <p:cNvPr id="245763" name="Rectangle 3"/>
          <p:cNvSpPr>
            <a:spLocks noGrp="1" noChangeArrowheads="1"/>
          </p:cNvSpPr>
          <p:nvPr>
            <p:ph type="body" idx="1"/>
          </p:nvPr>
        </p:nvSpPr>
        <p:spPr>
          <a:xfrm>
            <a:off x="685800" y="1484313"/>
            <a:ext cx="7773988" cy="4824412"/>
          </a:xfrm>
        </p:spPr>
        <p:txBody>
          <a:bodyPr/>
          <a:lstStyle/>
          <a:p>
            <a:pPr>
              <a:lnSpc>
                <a:spcPct val="200000"/>
              </a:lnSpc>
            </a:pPr>
            <a:r>
              <a:rPr lang="zh-CN" altLang="en-US" sz="2400"/>
              <a:t>动态路由可以通过自身学习，自动修改和刷新路由表</a:t>
            </a:r>
          </a:p>
          <a:p>
            <a:pPr>
              <a:lnSpc>
                <a:spcPct val="200000"/>
              </a:lnSpc>
            </a:pPr>
            <a:r>
              <a:rPr lang="zh-CN" altLang="en-US" sz="2400"/>
              <a:t>动态路由要求路由器之间不断地交换路由信息</a:t>
            </a:r>
          </a:p>
          <a:p>
            <a:pPr>
              <a:lnSpc>
                <a:spcPct val="200000"/>
              </a:lnSpc>
            </a:pPr>
            <a:r>
              <a:rPr lang="zh-CN" altLang="en-US" sz="2400"/>
              <a:t>优势：更多的自主性和灵活性</a:t>
            </a:r>
          </a:p>
          <a:p>
            <a:pPr>
              <a:lnSpc>
                <a:spcPct val="200000"/>
              </a:lnSpc>
            </a:pPr>
            <a:r>
              <a:rPr lang="zh-CN" altLang="en-US" sz="2400"/>
              <a:t>适用环境：拓扑结构复杂、网络规模庞大的互联网</a:t>
            </a:r>
          </a:p>
          <a:p>
            <a:pPr lvl="1">
              <a:lnSpc>
                <a:spcPct val="200000"/>
              </a:lnSpc>
            </a:pPr>
            <a:r>
              <a:rPr lang="zh-CN" altLang="en-US" sz="2000"/>
              <a:t>自动排除错误路径</a:t>
            </a:r>
          </a:p>
          <a:p>
            <a:pPr lvl="1">
              <a:lnSpc>
                <a:spcPct val="200000"/>
              </a:lnSpc>
            </a:pPr>
            <a:r>
              <a:rPr lang="zh-CN" altLang="en-US" sz="2000"/>
              <a:t>自动选择性能更优的路径</a:t>
            </a:r>
          </a:p>
        </p:txBody>
      </p:sp>
      <p:pic>
        <p:nvPicPr>
          <p:cNvPr id="245764" name="Picture 4"/>
          <p:cNvPicPr>
            <a:picLocks noChangeAspect="1" noChangeArrowheads="1"/>
          </p:cNvPicPr>
          <p:nvPr/>
        </p:nvPicPr>
        <p:blipFill>
          <a:blip r:embed="rId2" cstate="print"/>
          <a:srcRect/>
          <a:stretch>
            <a:fillRect/>
          </a:stretch>
        </p:blipFill>
        <p:spPr bwMode="auto">
          <a:xfrm>
            <a:off x="755650" y="1484313"/>
            <a:ext cx="7704138" cy="2674937"/>
          </a:xfrm>
          <a:prstGeom prst="rect">
            <a:avLst/>
          </a:prstGeom>
          <a:noFill/>
          <a:ln w="9525" algn="ctr">
            <a:noFill/>
            <a:miter lim="800000"/>
            <a:headEnd/>
            <a:tailEnd/>
          </a:ln>
          <a:effectLst/>
        </p:spPr>
      </p:pic>
      <p:sp>
        <p:nvSpPr>
          <p:cNvPr id="245765" name="AutoShape 5"/>
          <p:cNvSpPr>
            <a:spLocks noChangeArrowheads="1"/>
          </p:cNvSpPr>
          <p:nvPr/>
        </p:nvSpPr>
        <p:spPr bwMode="auto">
          <a:xfrm>
            <a:off x="4067175" y="1628775"/>
            <a:ext cx="936625" cy="792163"/>
          </a:xfrm>
          <a:prstGeom prst="irregularSeal1">
            <a:avLst/>
          </a:prstGeom>
          <a:solidFill>
            <a:srgbClr val="FF0000">
              <a:alpha val="50000"/>
            </a:srgbClr>
          </a:solidFill>
          <a:ln w="9525" algn="ctr">
            <a:noFill/>
            <a:miter lim="800000"/>
            <a:headEnd/>
            <a:tailEnd/>
          </a:ln>
          <a:effectLst/>
        </p:spPr>
        <p:txBody>
          <a:bodyPr wrap="none" anchor="ctr"/>
          <a:lstStyle/>
          <a:p>
            <a:endParaRPr lang="zh-CN" altLang="en-US"/>
          </a:p>
        </p:txBody>
      </p:sp>
      <p:pic>
        <p:nvPicPr>
          <p:cNvPr id="245766" name="Picture 6"/>
          <p:cNvPicPr>
            <a:picLocks noChangeAspect="1" noChangeArrowheads="1"/>
          </p:cNvPicPr>
          <p:nvPr/>
        </p:nvPicPr>
        <p:blipFill>
          <a:blip r:embed="rId3" cstate="print"/>
          <a:srcRect/>
          <a:stretch>
            <a:fillRect/>
          </a:stretch>
        </p:blipFill>
        <p:spPr bwMode="auto">
          <a:xfrm>
            <a:off x="755650" y="1514475"/>
            <a:ext cx="7704138" cy="2706688"/>
          </a:xfrm>
          <a:prstGeom prst="rect">
            <a:avLst/>
          </a:prstGeom>
          <a:noFill/>
          <a:ln w="9525" algn="ctr">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63">
                                            <p:txEl>
                                              <p:pRg st="4" end="4"/>
                                            </p:txEl>
                                          </p:spTgt>
                                        </p:tgtEl>
                                        <p:attrNameLst>
                                          <p:attrName>style.visibility</p:attrName>
                                        </p:attrNameLst>
                                      </p:cBhvr>
                                      <p:to>
                                        <p:strVal val="visible"/>
                                      </p:to>
                                    </p:set>
                                    <p:anim calcmode="lin" valueType="num">
                                      <p:cBhvr additive="base">
                                        <p:cTn id="7" dur="500" fill="hold"/>
                                        <p:tgtEl>
                                          <p:spTgt spid="24576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6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5764"/>
                                        </p:tgtEl>
                                        <p:attrNameLst>
                                          <p:attrName>style.visibility</p:attrName>
                                        </p:attrNameLst>
                                      </p:cBhvr>
                                      <p:to>
                                        <p:strVal val="visible"/>
                                      </p:to>
                                    </p:set>
                                    <p:anim calcmode="lin" valueType="num">
                                      <p:cBhvr additive="base">
                                        <p:cTn id="11" dur="500" fill="hold"/>
                                        <p:tgtEl>
                                          <p:spTgt spid="245764"/>
                                        </p:tgtEl>
                                        <p:attrNameLst>
                                          <p:attrName>ppt_x</p:attrName>
                                        </p:attrNameLst>
                                      </p:cBhvr>
                                      <p:tavLst>
                                        <p:tav tm="0">
                                          <p:val>
                                            <p:strVal val="#ppt_x"/>
                                          </p:val>
                                        </p:tav>
                                        <p:tav tm="100000">
                                          <p:val>
                                            <p:strVal val="#ppt_x"/>
                                          </p:val>
                                        </p:tav>
                                      </p:tavLst>
                                    </p:anim>
                                    <p:anim calcmode="lin" valueType="num">
                                      <p:cBhvr additive="base">
                                        <p:cTn id="12" dur="500" fill="hold"/>
                                        <p:tgtEl>
                                          <p:spTgt spid="24576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5765"/>
                                        </p:tgtEl>
                                        <p:attrNameLst>
                                          <p:attrName>style.visibility</p:attrName>
                                        </p:attrNameLst>
                                      </p:cBhvr>
                                      <p:to>
                                        <p:strVal val="visible"/>
                                      </p:to>
                                    </p:set>
                                    <p:anim calcmode="lin" valueType="num">
                                      <p:cBhvr additive="base">
                                        <p:cTn id="15" dur="500" fill="hold"/>
                                        <p:tgtEl>
                                          <p:spTgt spid="245765"/>
                                        </p:tgtEl>
                                        <p:attrNameLst>
                                          <p:attrName>ppt_x</p:attrName>
                                        </p:attrNameLst>
                                      </p:cBhvr>
                                      <p:tavLst>
                                        <p:tav tm="0">
                                          <p:val>
                                            <p:strVal val="#ppt_x"/>
                                          </p:val>
                                        </p:tav>
                                        <p:tav tm="100000">
                                          <p:val>
                                            <p:strVal val="#ppt_x"/>
                                          </p:val>
                                        </p:tav>
                                      </p:tavLst>
                                    </p:anim>
                                    <p:anim calcmode="lin" valueType="num">
                                      <p:cBhvr additive="base">
                                        <p:cTn id="16" dur="500" fill="hold"/>
                                        <p:tgtEl>
                                          <p:spTgt spid="245765"/>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8" presetClass="emph" presetSubtype="0" fill="hold" grpId="1" nodeType="afterEffect">
                                  <p:stCondLst>
                                    <p:cond delay="0"/>
                                  </p:stCondLst>
                                  <p:childTnLst>
                                    <p:animRot by="21600000">
                                      <p:cBhvr>
                                        <p:cTn id="19" dur="2000" fill="hold"/>
                                        <p:tgtEl>
                                          <p:spTgt spid="245765"/>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nodeType="clickEffect">
                                  <p:stCondLst>
                                    <p:cond delay="0"/>
                                  </p:stCondLst>
                                  <p:childTnLst>
                                    <p:animEffect transition="out" filter="blinds(horizontal)">
                                      <p:cBhvr>
                                        <p:cTn id="23" dur="500"/>
                                        <p:tgtEl>
                                          <p:spTgt spid="245764"/>
                                        </p:tgtEl>
                                      </p:cBhvr>
                                    </p:animEffect>
                                    <p:set>
                                      <p:cBhvr>
                                        <p:cTn id="24" dur="1" fill="hold">
                                          <p:stCondLst>
                                            <p:cond delay="499"/>
                                          </p:stCondLst>
                                        </p:cTn>
                                        <p:tgtEl>
                                          <p:spTgt spid="245764"/>
                                        </p:tgtEl>
                                        <p:attrNameLst>
                                          <p:attrName>style.visibility</p:attrName>
                                        </p:attrNameLst>
                                      </p:cBhvr>
                                      <p:to>
                                        <p:strVal val="hidden"/>
                                      </p:to>
                                    </p:set>
                                  </p:childTnLst>
                                </p:cTn>
                              </p:par>
                              <p:par>
                                <p:cTn id="25" presetID="3" presetClass="exit" presetSubtype="10" fill="hold" grpId="2" nodeType="withEffect">
                                  <p:stCondLst>
                                    <p:cond delay="0"/>
                                  </p:stCondLst>
                                  <p:childTnLst>
                                    <p:animEffect transition="out" filter="blinds(horizontal)">
                                      <p:cBhvr>
                                        <p:cTn id="26" dur="500"/>
                                        <p:tgtEl>
                                          <p:spTgt spid="245765"/>
                                        </p:tgtEl>
                                      </p:cBhvr>
                                    </p:animEffect>
                                    <p:set>
                                      <p:cBhvr>
                                        <p:cTn id="27" dur="1" fill="hold">
                                          <p:stCondLst>
                                            <p:cond delay="499"/>
                                          </p:stCondLst>
                                        </p:cTn>
                                        <p:tgtEl>
                                          <p:spTgt spid="245765"/>
                                        </p:tgtEl>
                                        <p:attrNameLst>
                                          <p:attrName>style.visibility</p:attrName>
                                        </p:attrNameLst>
                                      </p:cBhvr>
                                      <p:to>
                                        <p:strVal val="hidden"/>
                                      </p:to>
                                    </p:set>
                                  </p:childTnLst>
                                </p:cTn>
                              </p:par>
                            </p:childTnLst>
                          </p:cTn>
                        </p:par>
                        <p:par>
                          <p:cTn id="28" fill="hold">
                            <p:stCondLst>
                              <p:cond delay="500"/>
                            </p:stCondLst>
                            <p:childTnLst>
                              <p:par>
                                <p:cTn id="29" presetID="2" presetClass="entr" presetSubtype="4" fill="hold" nodeType="afterEffect">
                                  <p:stCondLst>
                                    <p:cond delay="0"/>
                                  </p:stCondLst>
                                  <p:childTnLst>
                                    <p:set>
                                      <p:cBhvr>
                                        <p:cTn id="30" dur="1" fill="hold">
                                          <p:stCondLst>
                                            <p:cond delay="0"/>
                                          </p:stCondLst>
                                        </p:cTn>
                                        <p:tgtEl>
                                          <p:spTgt spid="245763">
                                            <p:txEl>
                                              <p:pRg st="5" end="5"/>
                                            </p:txEl>
                                          </p:spTgt>
                                        </p:tgtEl>
                                        <p:attrNameLst>
                                          <p:attrName>style.visibility</p:attrName>
                                        </p:attrNameLst>
                                      </p:cBhvr>
                                      <p:to>
                                        <p:strVal val="visible"/>
                                      </p:to>
                                    </p:set>
                                    <p:anim calcmode="lin" valueType="num">
                                      <p:cBhvr additive="base">
                                        <p:cTn id="31" dur="500" fill="hold"/>
                                        <p:tgtEl>
                                          <p:spTgt spid="24576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576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45766"/>
                                        </p:tgtEl>
                                        <p:attrNameLst>
                                          <p:attrName>style.visibility</p:attrName>
                                        </p:attrNameLst>
                                      </p:cBhvr>
                                      <p:to>
                                        <p:strVal val="visible"/>
                                      </p:to>
                                    </p:set>
                                    <p:anim calcmode="lin" valueType="num">
                                      <p:cBhvr additive="base">
                                        <p:cTn id="35" dur="500" fill="hold"/>
                                        <p:tgtEl>
                                          <p:spTgt spid="245766"/>
                                        </p:tgtEl>
                                        <p:attrNameLst>
                                          <p:attrName>ppt_x</p:attrName>
                                        </p:attrNameLst>
                                      </p:cBhvr>
                                      <p:tavLst>
                                        <p:tav tm="0">
                                          <p:val>
                                            <p:strVal val="#ppt_x"/>
                                          </p:val>
                                        </p:tav>
                                        <p:tav tm="100000">
                                          <p:val>
                                            <p:strVal val="#ppt_x"/>
                                          </p:val>
                                        </p:tav>
                                      </p:tavLst>
                                    </p:anim>
                                    <p:anim calcmode="lin" valueType="num">
                                      <p:cBhvr additive="base">
                                        <p:cTn id="36" dur="500" fill="hold"/>
                                        <p:tgtEl>
                                          <p:spTgt spid="24576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xit" presetSubtype="10" fill="hold" nodeType="clickEffect">
                                  <p:stCondLst>
                                    <p:cond delay="0"/>
                                  </p:stCondLst>
                                  <p:childTnLst>
                                    <p:animEffect transition="out" filter="blinds(horizontal)">
                                      <p:cBhvr>
                                        <p:cTn id="40" dur="500"/>
                                        <p:tgtEl>
                                          <p:spTgt spid="245766"/>
                                        </p:tgtEl>
                                      </p:cBhvr>
                                    </p:animEffect>
                                    <p:set>
                                      <p:cBhvr>
                                        <p:cTn id="41" dur="1" fill="hold">
                                          <p:stCondLst>
                                            <p:cond delay="499"/>
                                          </p:stCondLst>
                                        </p:cTn>
                                        <p:tgtEl>
                                          <p:spTgt spid="2457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5" grpId="0" animBg="1"/>
      <p:bldP spid="245765" grpId="1" animBg="1"/>
      <p:bldP spid="245765" grpId="2"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685800" y="609600"/>
            <a:ext cx="7772400" cy="874713"/>
          </a:xfrm>
        </p:spPr>
        <p:txBody>
          <a:bodyPr/>
          <a:lstStyle/>
          <a:p>
            <a:r>
              <a:rPr lang="zh-CN" altLang="en-US"/>
              <a:t>路径度量值</a:t>
            </a:r>
            <a:r>
              <a:rPr lang="en-US" altLang="zh-CN"/>
              <a:t>metric</a:t>
            </a:r>
          </a:p>
        </p:txBody>
      </p:sp>
      <p:sp>
        <p:nvSpPr>
          <p:cNvPr id="246787" name="Rectangle 3"/>
          <p:cNvSpPr>
            <a:spLocks noGrp="1" noChangeArrowheads="1"/>
          </p:cNvSpPr>
          <p:nvPr>
            <p:ph type="body" idx="1"/>
          </p:nvPr>
        </p:nvSpPr>
        <p:spPr>
          <a:xfrm>
            <a:off x="395288" y="1412875"/>
            <a:ext cx="8280400" cy="4968875"/>
          </a:xfrm>
        </p:spPr>
        <p:txBody>
          <a:bodyPr/>
          <a:lstStyle/>
          <a:p>
            <a:pPr>
              <a:lnSpc>
                <a:spcPct val="120000"/>
              </a:lnSpc>
            </a:pPr>
            <a:r>
              <a:rPr lang="en-US" altLang="zh-CN" sz="2400"/>
              <a:t>metric</a:t>
            </a:r>
            <a:r>
              <a:rPr lang="zh-CN" altLang="en-US" sz="2400"/>
              <a:t>：表征路径优劣的数值</a:t>
            </a:r>
          </a:p>
          <a:p>
            <a:pPr>
              <a:lnSpc>
                <a:spcPct val="120000"/>
              </a:lnSpc>
            </a:pPr>
            <a:r>
              <a:rPr lang="en-US" altLang="zh-CN" sz="2400"/>
              <a:t>metric</a:t>
            </a:r>
            <a:r>
              <a:rPr lang="zh-CN" altLang="en-US" sz="2400"/>
              <a:t>越小，说明路径越好</a:t>
            </a:r>
          </a:p>
          <a:p>
            <a:pPr>
              <a:lnSpc>
                <a:spcPct val="120000"/>
              </a:lnSpc>
            </a:pPr>
            <a:r>
              <a:rPr lang="en-US" altLang="zh-CN" sz="2400"/>
              <a:t>metric</a:t>
            </a:r>
            <a:r>
              <a:rPr lang="zh-CN" altLang="en-US" sz="2400"/>
              <a:t>的计算可以基于路径的一个特征，也可以基于路径的多个特征</a:t>
            </a:r>
          </a:p>
          <a:p>
            <a:pPr lvl="1">
              <a:lnSpc>
                <a:spcPct val="120000"/>
              </a:lnSpc>
            </a:pPr>
            <a:r>
              <a:rPr lang="zh-CN" altLang="en-US" sz="2000"/>
              <a:t>跳数（</a:t>
            </a:r>
            <a:r>
              <a:rPr lang="en-US" altLang="zh-CN" sz="2000"/>
              <a:t>hop count</a:t>
            </a:r>
            <a:r>
              <a:rPr lang="zh-CN" altLang="en-US" sz="2000"/>
              <a:t>）：</a:t>
            </a:r>
            <a:r>
              <a:rPr lang="en-US" altLang="zh-CN" sz="2000"/>
              <a:t>IP</a:t>
            </a:r>
            <a:r>
              <a:rPr lang="zh-CN" altLang="en-US" sz="2000"/>
              <a:t>数据报到达目的地必须经过的路由器个数</a:t>
            </a:r>
          </a:p>
          <a:p>
            <a:pPr lvl="1">
              <a:lnSpc>
                <a:spcPct val="120000"/>
              </a:lnSpc>
            </a:pPr>
            <a:r>
              <a:rPr lang="zh-CN" altLang="en-US" sz="2000"/>
              <a:t>带宽（</a:t>
            </a:r>
            <a:r>
              <a:rPr lang="en-US" altLang="zh-CN" sz="2000"/>
              <a:t>bandwidth</a:t>
            </a:r>
            <a:r>
              <a:rPr lang="zh-CN" altLang="en-US" sz="2000"/>
              <a:t>）：链路的数据能力</a:t>
            </a:r>
          </a:p>
          <a:p>
            <a:pPr lvl="1">
              <a:lnSpc>
                <a:spcPct val="120000"/>
              </a:lnSpc>
            </a:pPr>
            <a:r>
              <a:rPr lang="zh-CN" altLang="en-US" sz="2000"/>
              <a:t>延迟（</a:t>
            </a:r>
            <a:r>
              <a:rPr lang="en-US" altLang="zh-CN" sz="2000"/>
              <a:t>delay</a:t>
            </a:r>
            <a:r>
              <a:rPr lang="zh-CN" altLang="en-US" sz="2000"/>
              <a:t>）：将数据从源送到目的地所需的时间</a:t>
            </a:r>
          </a:p>
          <a:p>
            <a:pPr lvl="1">
              <a:lnSpc>
                <a:spcPct val="120000"/>
              </a:lnSpc>
            </a:pPr>
            <a:r>
              <a:rPr lang="zh-CN" altLang="en-US" sz="2000"/>
              <a:t>负载（</a:t>
            </a:r>
            <a:r>
              <a:rPr lang="en-US" altLang="zh-CN" sz="2000"/>
              <a:t>load</a:t>
            </a:r>
            <a:r>
              <a:rPr lang="zh-CN" altLang="en-US" sz="2000"/>
              <a:t>）：网络中（如路由器中或链路中）信息流的活动数量</a:t>
            </a:r>
          </a:p>
          <a:p>
            <a:pPr lvl="1">
              <a:lnSpc>
                <a:spcPct val="120000"/>
              </a:lnSpc>
            </a:pPr>
            <a:r>
              <a:rPr lang="zh-CN" altLang="en-US" sz="2000"/>
              <a:t>可靠性（</a:t>
            </a:r>
            <a:r>
              <a:rPr lang="en-US" altLang="zh-CN" sz="2000"/>
              <a:t>reliability</a:t>
            </a:r>
            <a:r>
              <a:rPr lang="zh-CN" altLang="en-US" sz="2000"/>
              <a:t>）：数据传输过程中的差错率</a:t>
            </a:r>
          </a:p>
          <a:p>
            <a:pPr lvl="1">
              <a:lnSpc>
                <a:spcPct val="120000"/>
              </a:lnSpc>
            </a:pPr>
            <a:r>
              <a:rPr lang="zh-CN" altLang="en-US" sz="2000"/>
              <a:t>开销（</a:t>
            </a:r>
            <a:r>
              <a:rPr lang="en-US" altLang="zh-CN" sz="2000"/>
              <a:t>cost</a:t>
            </a:r>
            <a:r>
              <a:rPr lang="zh-CN" altLang="en-US" sz="2000"/>
              <a:t>）：一个变化的数值，通常可以根据带宽、建设费用、维护费用、使用费用等因素由网络管理员指定</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zh-CN" altLang="en-US"/>
              <a:t>动态路由的劣势</a:t>
            </a:r>
          </a:p>
        </p:txBody>
      </p:sp>
      <p:sp>
        <p:nvSpPr>
          <p:cNvPr id="247811" name="Rectangle 3"/>
          <p:cNvSpPr>
            <a:spLocks noGrp="1" noChangeArrowheads="1"/>
          </p:cNvSpPr>
          <p:nvPr>
            <p:ph type="body" idx="1"/>
          </p:nvPr>
        </p:nvSpPr>
        <p:spPr/>
        <p:txBody>
          <a:bodyPr/>
          <a:lstStyle/>
          <a:p>
            <a:pPr>
              <a:lnSpc>
                <a:spcPct val="250000"/>
              </a:lnSpc>
            </a:pPr>
            <a:r>
              <a:rPr lang="zh-CN" altLang="en-US" sz="2800"/>
              <a:t>交换路由信息需要占用网络的带宽</a:t>
            </a:r>
          </a:p>
          <a:p>
            <a:pPr>
              <a:lnSpc>
                <a:spcPct val="250000"/>
              </a:lnSpc>
            </a:pPr>
            <a:r>
              <a:rPr lang="zh-CN" altLang="en-US" sz="2800"/>
              <a:t>路由表的动态修改和刷新需要占用路由器的内存和</a:t>
            </a:r>
            <a:r>
              <a:rPr lang="en-US" altLang="zh-CN" sz="2800"/>
              <a:t>CPU</a:t>
            </a:r>
            <a:r>
              <a:rPr lang="zh-CN" altLang="en-US" sz="2800"/>
              <a:t>处理时间，消耗路由器的资源</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457200" y="274638"/>
            <a:ext cx="8229600" cy="868346"/>
          </a:xfrm>
        </p:spPr>
        <p:txBody>
          <a:bodyPr/>
          <a:lstStyle/>
          <a:p>
            <a:r>
              <a:rPr lang="zh-CN" altLang="en-US" dirty="0"/>
              <a:t>路由选择协议</a:t>
            </a:r>
          </a:p>
        </p:txBody>
      </p:sp>
      <p:sp>
        <p:nvSpPr>
          <p:cNvPr id="248835" name="Rectangle 3"/>
          <p:cNvSpPr>
            <a:spLocks noGrp="1" noChangeArrowheads="1"/>
          </p:cNvSpPr>
          <p:nvPr>
            <p:ph type="body" idx="1"/>
          </p:nvPr>
        </p:nvSpPr>
        <p:spPr>
          <a:xfrm>
            <a:off x="285720" y="1071546"/>
            <a:ext cx="8572560" cy="5500726"/>
          </a:xfrm>
        </p:spPr>
        <p:txBody>
          <a:bodyPr>
            <a:noAutofit/>
          </a:bodyPr>
          <a:lstStyle/>
          <a:p>
            <a:pPr>
              <a:lnSpc>
                <a:spcPct val="140000"/>
              </a:lnSpc>
            </a:pPr>
            <a:r>
              <a:rPr lang="zh-CN" altLang="en-US" sz="2800" dirty="0"/>
              <a:t>使用动态路由的基本条件</a:t>
            </a:r>
          </a:p>
          <a:p>
            <a:pPr lvl="1">
              <a:lnSpc>
                <a:spcPct val="140000"/>
              </a:lnSpc>
            </a:pPr>
            <a:r>
              <a:rPr lang="zh-CN" altLang="en-US" sz="2400" dirty="0"/>
              <a:t>路由器运行</a:t>
            </a:r>
            <a:r>
              <a:rPr lang="zh-CN" altLang="en-US" sz="2400" dirty="0" smtClean="0"/>
              <a:t>相同路由选择</a:t>
            </a:r>
            <a:r>
              <a:rPr lang="zh-CN" altLang="en-US" sz="2400" dirty="0"/>
              <a:t>协议，执行</a:t>
            </a:r>
            <a:r>
              <a:rPr lang="zh-CN" altLang="en-US" sz="2400" dirty="0" smtClean="0"/>
              <a:t>相同路由选择</a:t>
            </a:r>
            <a:r>
              <a:rPr lang="zh-CN" altLang="en-US" sz="2400" dirty="0"/>
              <a:t>算法</a:t>
            </a:r>
          </a:p>
          <a:p>
            <a:pPr>
              <a:lnSpc>
                <a:spcPct val="140000"/>
              </a:lnSpc>
            </a:pPr>
            <a:r>
              <a:rPr lang="zh-CN" altLang="en-US" sz="2800" dirty="0"/>
              <a:t>广泛采用的路由选择协议</a:t>
            </a:r>
          </a:p>
          <a:p>
            <a:pPr lvl="1">
              <a:lnSpc>
                <a:spcPct val="140000"/>
              </a:lnSpc>
            </a:pPr>
            <a:r>
              <a:rPr lang="zh-CN" altLang="en-US" sz="2400" dirty="0"/>
              <a:t>路由信息协议</a:t>
            </a:r>
            <a:r>
              <a:rPr lang="en-US" altLang="zh-CN" sz="2400" dirty="0"/>
              <a:t>RIP</a:t>
            </a:r>
            <a:r>
              <a:rPr lang="zh-CN" altLang="en-US" sz="2400" dirty="0"/>
              <a:t>： 利用向量</a:t>
            </a:r>
            <a:r>
              <a:rPr lang="en-US" altLang="zh-CN" sz="2400" dirty="0"/>
              <a:t>-</a:t>
            </a:r>
            <a:r>
              <a:rPr lang="zh-CN" altLang="en-US" sz="2400" dirty="0"/>
              <a:t>距离算法</a:t>
            </a:r>
          </a:p>
          <a:p>
            <a:pPr lvl="1">
              <a:lnSpc>
                <a:spcPct val="140000"/>
              </a:lnSpc>
            </a:pPr>
            <a:r>
              <a:rPr lang="zh-CN" altLang="en-US" sz="2400" dirty="0"/>
              <a:t>开放式最短路径优先协议</a:t>
            </a:r>
            <a:r>
              <a:rPr lang="en-US" altLang="zh-CN" sz="2400" dirty="0"/>
              <a:t>OSPF</a:t>
            </a:r>
            <a:r>
              <a:rPr lang="zh-CN" altLang="en-US" sz="2400" dirty="0"/>
              <a:t>：利用链路</a:t>
            </a:r>
            <a:r>
              <a:rPr lang="en-US" altLang="zh-CN" sz="2400" dirty="0"/>
              <a:t>-</a:t>
            </a:r>
            <a:r>
              <a:rPr lang="zh-CN" altLang="en-US" sz="2400" dirty="0"/>
              <a:t>状态算法</a:t>
            </a:r>
          </a:p>
          <a:p>
            <a:pPr>
              <a:lnSpc>
                <a:spcPct val="140000"/>
              </a:lnSpc>
            </a:pPr>
            <a:r>
              <a:rPr lang="zh-CN" altLang="en-US" sz="2800" dirty="0"/>
              <a:t>路由收敛（</a:t>
            </a:r>
            <a:r>
              <a:rPr lang="en-US" altLang="zh-CN" sz="2800" dirty="0"/>
              <a:t>convergence</a:t>
            </a:r>
            <a:r>
              <a:rPr lang="zh-CN" altLang="en-US" sz="2800" dirty="0"/>
              <a:t>）</a:t>
            </a:r>
          </a:p>
          <a:p>
            <a:pPr lvl="1">
              <a:lnSpc>
                <a:spcPct val="140000"/>
              </a:lnSpc>
            </a:pPr>
            <a:r>
              <a:rPr lang="zh-CN" altLang="en-US" sz="2400" dirty="0"/>
              <a:t>含义：互联网中的所有路由器都运行着相同的、精确的、足以反映当前互联网拓扑结构的路由信息</a:t>
            </a:r>
          </a:p>
          <a:p>
            <a:pPr lvl="1">
              <a:lnSpc>
                <a:spcPct val="140000"/>
              </a:lnSpc>
            </a:pPr>
            <a:r>
              <a:rPr lang="zh-CN" altLang="en-US" sz="2400" dirty="0"/>
              <a:t>快速收敛是路由选择协议最希望具有的特征</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685800" y="609600"/>
            <a:ext cx="7772400" cy="874713"/>
          </a:xfrm>
        </p:spPr>
        <p:txBody>
          <a:bodyPr/>
          <a:lstStyle/>
          <a:p>
            <a:r>
              <a:rPr lang="zh-CN" altLang="en-US" sz="3600"/>
              <a:t>向量</a:t>
            </a:r>
            <a:r>
              <a:rPr lang="en-US" altLang="zh-CN" sz="3600"/>
              <a:t>-</a:t>
            </a:r>
            <a:r>
              <a:rPr lang="zh-CN" altLang="en-US" sz="3600"/>
              <a:t>距离路由选择算法的基本思想</a:t>
            </a:r>
          </a:p>
        </p:txBody>
      </p:sp>
      <p:sp>
        <p:nvSpPr>
          <p:cNvPr id="249859" name="Rectangle 3"/>
          <p:cNvSpPr>
            <a:spLocks noGrp="1" noChangeArrowheads="1"/>
          </p:cNvSpPr>
          <p:nvPr>
            <p:ph type="body" idx="1"/>
          </p:nvPr>
        </p:nvSpPr>
        <p:spPr>
          <a:xfrm>
            <a:off x="685800" y="1484313"/>
            <a:ext cx="7772400" cy="4611687"/>
          </a:xfrm>
        </p:spPr>
        <p:txBody>
          <a:bodyPr/>
          <a:lstStyle/>
          <a:p>
            <a:pPr>
              <a:lnSpc>
                <a:spcPct val="200000"/>
              </a:lnSpc>
            </a:pPr>
            <a:r>
              <a:rPr lang="zh-CN" altLang="en-US" sz="2800"/>
              <a:t>路由器周期性地向其相邻路由器广播自己知道的路由信息，用于通知相邻路由器自己可以到达的网络以及到达该网络的距离</a:t>
            </a:r>
          </a:p>
          <a:p>
            <a:pPr>
              <a:lnSpc>
                <a:spcPct val="200000"/>
              </a:lnSpc>
            </a:pPr>
            <a:r>
              <a:rPr lang="zh-CN" altLang="en-US" sz="2800"/>
              <a:t>相邻路由器可以根据收到的路由信息修改和刷新自己的路由表</a:t>
            </a:r>
          </a:p>
        </p:txBody>
      </p:sp>
      <p:pic>
        <p:nvPicPr>
          <p:cNvPr id="249860" name="Picture 4"/>
          <p:cNvPicPr>
            <a:picLocks noChangeAspect="1" noChangeArrowheads="1"/>
          </p:cNvPicPr>
          <p:nvPr/>
        </p:nvPicPr>
        <p:blipFill>
          <a:blip r:embed="rId2" cstate="print"/>
          <a:srcRect/>
          <a:stretch>
            <a:fillRect/>
          </a:stretch>
        </p:blipFill>
        <p:spPr bwMode="auto">
          <a:xfrm>
            <a:off x="611188" y="2060575"/>
            <a:ext cx="7829550" cy="3133725"/>
          </a:xfrm>
          <a:prstGeom prst="rect">
            <a:avLst/>
          </a:prstGeom>
          <a:noFill/>
          <a:ln w="9525" algn="ctr">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249859">
                                            <p:txEl>
                                              <p:pRg st="0" end="0"/>
                                            </p:txEl>
                                          </p:spTgt>
                                        </p:tgtEl>
                                      </p:cBhvr>
                                    </p:animEffect>
                                    <p:set>
                                      <p:cBhvr>
                                        <p:cTn id="7" dur="1" fill="hold">
                                          <p:stCondLst>
                                            <p:cond delay="499"/>
                                          </p:stCondLst>
                                        </p:cTn>
                                        <p:tgtEl>
                                          <p:spTgt spid="249859">
                                            <p:txEl>
                                              <p:pRg st="0" end="0"/>
                                            </p:txEl>
                                          </p:spTgt>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249859">
                                            <p:txEl>
                                              <p:pRg st="1" end="1"/>
                                            </p:txEl>
                                          </p:spTgt>
                                        </p:tgtEl>
                                      </p:cBhvr>
                                    </p:animEffect>
                                    <p:set>
                                      <p:cBhvr>
                                        <p:cTn id="10" dur="1" fill="hold">
                                          <p:stCondLst>
                                            <p:cond delay="499"/>
                                          </p:stCondLst>
                                        </p:cTn>
                                        <p:tgtEl>
                                          <p:spTgt spid="249859">
                                            <p:txEl>
                                              <p:pRg st="1" end="1"/>
                                            </p:txEl>
                                          </p:spTgt>
                                        </p:tgtEl>
                                        <p:attrNameLst>
                                          <p:attrName>style.visibility</p:attrName>
                                        </p:attrNameLst>
                                      </p:cBhvr>
                                      <p:to>
                                        <p:strVal val="hidden"/>
                                      </p:to>
                                    </p:set>
                                  </p:childTnLst>
                                </p:cTn>
                              </p:par>
                            </p:childTnLst>
                          </p:cTn>
                        </p:par>
                        <p:par>
                          <p:cTn id="11" fill="hold">
                            <p:stCondLst>
                              <p:cond delay="500"/>
                            </p:stCondLst>
                            <p:childTnLst>
                              <p:par>
                                <p:cTn id="12" presetID="2" presetClass="entr" presetSubtype="4" fill="hold" nodeType="afterEffect">
                                  <p:stCondLst>
                                    <p:cond delay="0"/>
                                  </p:stCondLst>
                                  <p:childTnLst>
                                    <p:set>
                                      <p:cBhvr>
                                        <p:cTn id="13" dur="1" fill="hold">
                                          <p:stCondLst>
                                            <p:cond delay="0"/>
                                          </p:stCondLst>
                                        </p:cTn>
                                        <p:tgtEl>
                                          <p:spTgt spid="249860"/>
                                        </p:tgtEl>
                                        <p:attrNameLst>
                                          <p:attrName>style.visibility</p:attrName>
                                        </p:attrNameLst>
                                      </p:cBhvr>
                                      <p:to>
                                        <p:strVal val="visible"/>
                                      </p:to>
                                    </p:set>
                                    <p:anim calcmode="lin" valueType="num">
                                      <p:cBhvr additive="base">
                                        <p:cTn id="14" dur="500" fill="hold"/>
                                        <p:tgtEl>
                                          <p:spTgt spid="249860"/>
                                        </p:tgtEl>
                                        <p:attrNameLst>
                                          <p:attrName>ppt_x</p:attrName>
                                        </p:attrNameLst>
                                      </p:cBhvr>
                                      <p:tavLst>
                                        <p:tav tm="0">
                                          <p:val>
                                            <p:strVal val="#ppt_x"/>
                                          </p:val>
                                        </p:tav>
                                        <p:tav tm="100000">
                                          <p:val>
                                            <p:strVal val="#ppt_x"/>
                                          </p:val>
                                        </p:tav>
                                      </p:tavLst>
                                    </p:anim>
                                    <p:anim calcmode="lin" valueType="num">
                                      <p:cBhvr additive="base">
                                        <p:cTn id="15" dur="500" fill="hold"/>
                                        <p:tgtEl>
                                          <p:spTgt spid="2498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685800" y="198418"/>
            <a:ext cx="7772400" cy="515938"/>
          </a:xfrm>
        </p:spPr>
        <p:txBody>
          <a:bodyPr>
            <a:normAutofit fontScale="90000"/>
          </a:bodyPr>
          <a:lstStyle/>
          <a:p>
            <a:r>
              <a:rPr lang="zh-CN" altLang="en-US" sz="3200" dirty="0"/>
              <a:t>向量</a:t>
            </a:r>
            <a:r>
              <a:rPr lang="en-US" altLang="zh-CN" sz="3200" dirty="0"/>
              <a:t>-</a:t>
            </a:r>
            <a:r>
              <a:rPr lang="zh-CN" altLang="en-US" sz="3200" dirty="0"/>
              <a:t>距离算法</a:t>
            </a:r>
          </a:p>
        </p:txBody>
      </p:sp>
      <p:sp>
        <p:nvSpPr>
          <p:cNvPr id="250883" name="Rectangle 3"/>
          <p:cNvSpPr>
            <a:spLocks noGrp="1" noChangeArrowheads="1"/>
          </p:cNvSpPr>
          <p:nvPr>
            <p:ph type="body" idx="1"/>
          </p:nvPr>
        </p:nvSpPr>
        <p:spPr>
          <a:xfrm>
            <a:off x="142844" y="714356"/>
            <a:ext cx="8858312" cy="6000791"/>
          </a:xfrm>
        </p:spPr>
        <p:txBody>
          <a:bodyPr>
            <a:noAutofit/>
          </a:bodyPr>
          <a:lstStyle/>
          <a:p>
            <a:pPr>
              <a:lnSpc>
                <a:spcPct val="140000"/>
              </a:lnSpc>
            </a:pPr>
            <a:r>
              <a:rPr lang="zh-CN" altLang="en-US" sz="2000" dirty="0"/>
              <a:t>路由器启动时初始化自己的路由表</a:t>
            </a:r>
          </a:p>
          <a:p>
            <a:pPr lvl="1">
              <a:lnSpc>
                <a:spcPct val="120000"/>
              </a:lnSpc>
              <a:spcBef>
                <a:spcPts val="600"/>
              </a:spcBef>
            </a:pPr>
            <a:r>
              <a:rPr lang="zh-CN" altLang="en-US" sz="1800" dirty="0"/>
              <a:t>初始路由表包含所有去往与该路由器直接相连的网络路径</a:t>
            </a:r>
          </a:p>
          <a:p>
            <a:pPr lvl="1">
              <a:lnSpc>
                <a:spcPct val="120000"/>
              </a:lnSpc>
              <a:spcBef>
                <a:spcPts val="600"/>
              </a:spcBef>
            </a:pPr>
            <a:r>
              <a:rPr lang="zh-CN" altLang="en-US" sz="1800" dirty="0"/>
              <a:t>初始路由表中各路径的距离均为</a:t>
            </a:r>
            <a:r>
              <a:rPr lang="en-US" altLang="zh-CN" sz="1800" dirty="0"/>
              <a:t>0</a:t>
            </a:r>
          </a:p>
          <a:p>
            <a:pPr>
              <a:lnSpc>
                <a:spcPct val="140000"/>
              </a:lnSpc>
              <a:spcBef>
                <a:spcPts val="1800"/>
              </a:spcBef>
            </a:pPr>
            <a:r>
              <a:rPr lang="zh-CN" altLang="en-US" sz="2000" dirty="0"/>
              <a:t>各路由器周期性地向其相邻的路由器广播自己的路由表信息</a:t>
            </a:r>
          </a:p>
          <a:p>
            <a:pPr>
              <a:lnSpc>
                <a:spcPct val="140000"/>
              </a:lnSpc>
              <a:spcBef>
                <a:spcPts val="1800"/>
              </a:spcBef>
            </a:pPr>
            <a:r>
              <a:rPr lang="zh-CN" altLang="en-US" sz="2000" dirty="0"/>
              <a:t>路由器收到其他路由器广播的路由信息后，刷新自己的路由表（假设</a:t>
            </a:r>
            <a:r>
              <a:rPr lang="en-US" altLang="zh-CN" sz="2000" dirty="0" err="1"/>
              <a:t>Ri</a:t>
            </a:r>
            <a:r>
              <a:rPr lang="zh-CN" altLang="en-US" sz="2000" dirty="0"/>
              <a:t>收到</a:t>
            </a:r>
            <a:r>
              <a:rPr lang="en-US" altLang="zh-CN" sz="2000" dirty="0" err="1"/>
              <a:t>Rj</a:t>
            </a:r>
            <a:r>
              <a:rPr lang="zh-CN" altLang="en-US" sz="2000" dirty="0"/>
              <a:t>的路由信息报文）：</a:t>
            </a:r>
          </a:p>
          <a:p>
            <a:pPr lvl="1">
              <a:lnSpc>
                <a:spcPct val="120000"/>
              </a:lnSpc>
              <a:spcBef>
                <a:spcPts val="600"/>
              </a:spcBef>
            </a:pPr>
            <a:r>
              <a:rPr lang="en-US" altLang="zh-CN" sz="1800" dirty="0" err="1"/>
              <a:t>Rj</a:t>
            </a:r>
            <a:r>
              <a:rPr lang="zh-CN" altLang="en-US" sz="1800" dirty="0"/>
              <a:t>列出的某表目</a:t>
            </a:r>
            <a:r>
              <a:rPr lang="en-US" altLang="zh-CN" sz="1800" dirty="0" err="1"/>
              <a:t>Ri</a:t>
            </a:r>
            <a:r>
              <a:rPr lang="zh-CN" altLang="en-US" sz="1800" dirty="0"/>
              <a:t>中没有：</a:t>
            </a:r>
            <a:r>
              <a:rPr lang="en-US" altLang="zh-CN" sz="1800" dirty="0" err="1"/>
              <a:t>Ri</a:t>
            </a:r>
            <a:r>
              <a:rPr lang="zh-CN" altLang="en-US" sz="1800" dirty="0"/>
              <a:t>须增加相应表目，其“目的网络”是</a:t>
            </a:r>
            <a:r>
              <a:rPr lang="en-US" altLang="zh-CN" sz="1800" dirty="0" err="1"/>
              <a:t>Rj</a:t>
            </a:r>
            <a:r>
              <a:rPr lang="zh-CN" altLang="en-US" sz="1800" dirty="0"/>
              <a:t>表目中的“目的网络”，其“距离”为</a:t>
            </a:r>
            <a:r>
              <a:rPr lang="en-US" altLang="zh-CN" sz="1800" dirty="0" err="1"/>
              <a:t>Rj</a:t>
            </a:r>
            <a:r>
              <a:rPr lang="zh-CN" altLang="en-US" sz="1800" dirty="0"/>
              <a:t>表目中的距离加</a:t>
            </a:r>
            <a:r>
              <a:rPr lang="en-US" altLang="zh-CN" sz="1800" dirty="0"/>
              <a:t>1</a:t>
            </a:r>
            <a:r>
              <a:rPr lang="zh-CN" altLang="en-US" sz="1800" dirty="0"/>
              <a:t>，而“路径”则为</a:t>
            </a:r>
            <a:r>
              <a:rPr lang="en-US" altLang="zh-CN" sz="1800" dirty="0" err="1"/>
              <a:t>Rj</a:t>
            </a:r>
            <a:endParaRPr lang="en-US" altLang="zh-CN" sz="1800" dirty="0"/>
          </a:p>
          <a:p>
            <a:pPr lvl="1">
              <a:lnSpc>
                <a:spcPct val="120000"/>
              </a:lnSpc>
              <a:spcBef>
                <a:spcPts val="600"/>
              </a:spcBef>
            </a:pPr>
            <a:r>
              <a:rPr lang="en-US" altLang="zh-CN" sz="1800" dirty="0" err="1"/>
              <a:t>Rj</a:t>
            </a:r>
            <a:r>
              <a:rPr lang="zh-CN" altLang="en-US" sz="1800" dirty="0"/>
              <a:t>去往某目的地的距离比</a:t>
            </a:r>
            <a:r>
              <a:rPr lang="en-US" altLang="zh-CN" sz="1800" dirty="0" err="1"/>
              <a:t>Ri</a:t>
            </a:r>
            <a:r>
              <a:rPr lang="zh-CN" altLang="en-US" sz="1800" dirty="0"/>
              <a:t>去往该目的地的距离减</a:t>
            </a:r>
            <a:r>
              <a:rPr lang="en-US" altLang="zh-CN" sz="1800" dirty="0"/>
              <a:t>1</a:t>
            </a:r>
            <a:r>
              <a:rPr lang="zh-CN" altLang="en-US" sz="1800" dirty="0"/>
              <a:t>还小：</a:t>
            </a:r>
            <a:r>
              <a:rPr lang="en-US" altLang="zh-CN" sz="1800" dirty="0" err="1"/>
              <a:t>Ri</a:t>
            </a:r>
            <a:r>
              <a:rPr lang="zh-CN" altLang="en-US" sz="1800" dirty="0"/>
              <a:t>修改本表目，其“目的网络”不变，“距离”为</a:t>
            </a:r>
            <a:r>
              <a:rPr lang="en-US" altLang="zh-CN" sz="1800" dirty="0" err="1"/>
              <a:t>Rj</a:t>
            </a:r>
            <a:r>
              <a:rPr lang="zh-CN" altLang="en-US" sz="1800" dirty="0"/>
              <a:t>表目中的距离加</a:t>
            </a:r>
            <a:r>
              <a:rPr lang="en-US" altLang="zh-CN" sz="1800" dirty="0"/>
              <a:t>1</a:t>
            </a:r>
            <a:r>
              <a:rPr lang="zh-CN" altLang="en-US" sz="1800" dirty="0"/>
              <a:t>，“路径”为</a:t>
            </a:r>
            <a:r>
              <a:rPr lang="en-US" altLang="zh-CN" sz="1800" dirty="0" err="1"/>
              <a:t>Rj</a:t>
            </a:r>
            <a:r>
              <a:rPr lang="zh-CN" altLang="en-US" sz="1800" dirty="0"/>
              <a:t>。</a:t>
            </a:r>
          </a:p>
          <a:p>
            <a:pPr lvl="1">
              <a:lnSpc>
                <a:spcPct val="120000"/>
              </a:lnSpc>
              <a:spcBef>
                <a:spcPts val="600"/>
              </a:spcBef>
            </a:pPr>
            <a:r>
              <a:rPr lang="en-US" altLang="zh-CN" sz="1800" dirty="0" err="1"/>
              <a:t>Ri</a:t>
            </a:r>
            <a:r>
              <a:rPr lang="zh-CN" altLang="en-US" sz="1800" dirty="0"/>
              <a:t>去往某目的地经过</a:t>
            </a:r>
            <a:r>
              <a:rPr lang="en-US" altLang="zh-CN" sz="1800" dirty="0" err="1"/>
              <a:t>Rj</a:t>
            </a:r>
            <a:r>
              <a:rPr lang="zh-CN" altLang="en-US" sz="1800" dirty="0"/>
              <a:t>，而</a:t>
            </a:r>
            <a:r>
              <a:rPr lang="en-US" altLang="zh-CN" sz="1800" dirty="0" err="1"/>
              <a:t>Rj</a:t>
            </a:r>
            <a:r>
              <a:rPr lang="zh-CN" altLang="en-US" sz="1800" dirty="0"/>
              <a:t>去往该目的地的路径发生变化</a:t>
            </a:r>
          </a:p>
          <a:p>
            <a:pPr lvl="2">
              <a:lnSpc>
                <a:spcPct val="120000"/>
              </a:lnSpc>
              <a:spcBef>
                <a:spcPts val="600"/>
              </a:spcBef>
            </a:pPr>
            <a:r>
              <a:rPr lang="en-US" altLang="zh-CN" sz="1600" dirty="0" err="1"/>
              <a:t>Rj</a:t>
            </a:r>
            <a:r>
              <a:rPr lang="zh-CN" altLang="en-US" sz="1600" dirty="0"/>
              <a:t>不再包含去往某目的地的路径：</a:t>
            </a:r>
            <a:r>
              <a:rPr lang="en-US" altLang="zh-CN" sz="1600" dirty="0" err="1"/>
              <a:t>Ri</a:t>
            </a:r>
            <a:r>
              <a:rPr lang="zh-CN" altLang="en-US" sz="1600" dirty="0"/>
              <a:t>中相应路径须删除</a:t>
            </a:r>
          </a:p>
          <a:p>
            <a:pPr lvl="2">
              <a:lnSpc>
                <a:spcPct val="120000"/>
              </a:lnSpc>
              <a:spcBef>
                <a:spcPts val="600"/>
              </a:spcBef>
            </a:pPr>
            <a:r>
              <a:rPr lang="en-US" altLang="zh-CN" sz="1600" dirty="0" err="1"/>
              <a:t>Rj</a:t>
            </a:r>
            <a:r>
              <a:rPr lang="zh-CN" altLang="en-US" sz="1600" dirty="0"/>
              <a:t>去往某目的地的距离发生变化：</a:t>
            </a:r>
            <a:r>
              <a:rPr lang="en-US" altLang="zh-CN" sz="1600" dirty="0" err="1"/>
              <a:t>Ri</a:t>
            </a:r>
            <a:r>
              <a:rPr lang="zh-CN" altLang="en-US" sz="1600" dirty="0"/>
              <a:t>中相应表目的“距离”须修改，以</a:t>
            </a:r>
            <a:r>
              <a:rPr lang="en-US" altLang="zh-CN" sz="1600" dirty="0" err="1"/>
              <a:t>Rj</a:t>
            </a:r>
            <a:r>
              <a:rPr lang="zh-CN" altLang="en-US" sz="1600" dirty="0"/>
              <a:t>中的“距离”加</a:t>
            </a:r>
            <a:r>
              <a:rPr lang="en-US" altLang="zh-CN" sz="1600" dirty="0"/>
              <a:t>1</a:t>
            </a:r>
            <a:r>
              <a:rPr lang="zh-CN" altLang="en-US" sz="1600" dirty="0"/>
              <a:t>取代之</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685800" y="609600"/>
            <a:ext cx="7772400" cy="1019175"/>
          </a:xfrm>
        </p:spPr>
        <p:txBody>
          <a:bodyPr/>
          <a:lstStyle/>
          <a:p>
            <a:r>
              <a:rPr lang="zh-CN" altLang="en-US" sz="4000"/>
              <a:t>路由器启动时初始化路由表举例</a:t>
            </a:r>
          </a:p>
        </p:txBody>
      </p:sp>
      <p:pic>
        <p:nvPicPr>
          <p:cNvPr id="251908" name="Picture 4"/>
          <p:cNvPicPr>
            <a:picLocks noChangeAspect="1" noChangeArrowheads="1"/>
          </p:cNvPicPr>
          <p:nvPr/>
        </p:nvPicPr>
        <p:blipFill>
          <a:blip r:embed="rId2" cstate="print"/>
          <a:srcRect/>
          <a:stretch>
            <a:fillRect/>
          </a:stretch>
        </p:blipFill>
        <p:spPr bwMode="auto">
          <a:xfrm>
            <a:off x="611188" y="2420938"/>
            <a:ext cx="7743825" cy="2095500"/>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685800" y="609600"/>
            <a:ext cx="7772400" cy="1019175"/>
          </a:xfrm>
        </p:spPr>
        <p:txBody>
          <a:bodyPr/>
          <a:lstStyle/>
          <a:p>
            <a:r>
              <a:rPr lang="zh-CN" altLang="en-US" sz="2800"/>
              <a:t>按照向量</a:t>
            </a:r>
            <a:r>
              <a:rPr lang="en-US" altLang="zh-CN" sz="2800"/>
              <a:t>-</a:t>
            </a:r>
            <a:r>
              <a:rPr lang="zh-CN" altLang="en-US" sz="2800"/>
              <a:t>距离路由选择算法更新路由表举例</a:t>
            </a:r>
          </a:p>
        </p:txBody>
      </p:sp>
      <p:pic>
        <p:nvPicPr>
          <p:cNvPr id="252932" name="Picture 4"/>
          <p:cNvPicPr>
            <a:picLocks noChangeAspect="1" noChangeArrowheads="1"/>
          </p:cNvPicPr>
          <p:nvPr/>
        </p:nvPicPr>
        <p:blipFill>
          <a:blip r:embed="rId2" cstate="print"/>
          <a:srcRect/>
          <a:stretch>
            <a:fillRect/>
          </a:stretch>
        </p:blipFill>
        <p:spPr bwMode="auto">
          <a:xfrm>
            <a:off x="612775" y="1844675"/>
            <a:ext cx="7775575" cy="3656013"/>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685800" y="357166"/>
            <a:ext cx="7772400" cy="747698"/>
          </a:xfrm>
        </p:spPr>
        <p:txBody>
          <a:bodyPr>
            <a:normAutofit fontScale="90000"/>
          </a:bodyPr>
          <a:lstStyle/>
          <a:p>
            <a:r>
              <a:rPr lang="zh-CN" altLang="en-US" dirty="0"/>
              <a:t>向量</a:t>
            </a:r>
            <a:r>
              <a:rPr lang="en-US" altLang="zh-CN" dirty="0"/>
              <a:t>-</a:t>
            </a:r>
            <a:r>
              <a:rPr lang="zh-CN" altLang="en-US" dirty="0"/>
              <a:t>距离路由选择算法的特点</a:t>
            </a:r>
          </a:p>
        </p:txBody>
      </p:sp>
      <p:sp>
        <p:nvSpPr>
          <p:cNvPr id="253955" name="Rectangle 3"/>
          <p:cNvSpPr>
            <a:spLocks noGrp="1" noChangeArrowheads="1"/>
          </p:cNvSpPr>
          <p:nvPr>
            <p:ph type="body" idx="1"/>
          </p:nvPr>
        </p:nvSpPr>
        <p:spPr>
          <a:xfrm>
            <a:off x="214282" y="1071546"/>
            <a:ext cx="8715436" cy="5500725"/>
          </a:xfrm>
        </p:spPr>
        <p:txBody>
          <a:bodyPr>
            <a:normAutofit/>
          </a:bodyPr>
          <a:lstStyle/>
          <a:p>
            <a:pPr>
              <a:lnSpc>
                <a:spcPct val="130000"/>
              </a:lnSpc>
            </a:pPr>
            <a:r>
              <a:rPr lang="zh-CN" altLang="en-US" dirty="0" smtClean="0"/>
              <a:t>优点：算法</a:t>
            </a:r>
            <a:r>
              <a:rPr lang="zh-CN" altLang="en-US" dirty="0"/>
              <a:t>简单、易于实现</a:t>
            </a:r>
          </a:p>
          <a:p>
            <a:pPr>
              <a:lnSpc>
                <a:spcPct val="130000"/>
              </a:lnSpc>
              <a:spcBef>
                <a:spcPts val="1200"/>
              </a:spcBef>
            </a:pPr>
            <a:r>
              <a:rPr lang="zh-CN" altLang="en-US" dirty="0"/>
              <a:t>缺点：</a:t>
            </a:r>
          </a:p>
          <a:p>
            <a:pPr lvl="1">
              <a:lnSpc>
                <a:spcPct val="130000"/>
              </a:lnSpc>
            </a:pPr>
            <a:r>
              <a:rPr lang="zh-CN" altLang="en-US" dirty="0"/>
              <a:t>慢收敛问题：路由器的路径变化需要像波浪一样从相邻路由器传播出去，过程缓慢</a:t>
            </a:r>
          </a:p>
          <a:p>
            <a:pPr lvl="1">
              <a:lnSpc>
                <a:spcPct val="130000"/>
              </a:lnSpc>
            </a:pPr>
            <a:r>
              <a:rPr lang="zh-CN" altLang="en-US" dirty="0"/>
              <a:t>需要交换的信息量较大：与自己路由</a:t>
            </a:r>
            <a:r>
              <a:rPr lang="zh-CN" altLang="en-US" dirty="0" smtClean="0"/>
              <a:t>表大小</a:t>
            </a:r>
            <a:r>
              <a:rPr lang="zh-CN" altLang="en-US" dirty="0"/>
              <a:t>相似</a:t>
            </a:r>
          </a:p>
          <a:p>
            <a:pPr>
              <a:lnSpc>
                <a:spcPct val="130000"/>
              </a:lnSpc>
              <a:spcBef>
                <a:spcPts val="1200"/>
              </a:spcBef>
            </a:pPr>
            <a:r>
              <a:rPr lang="zh-CN" altLang="en-US" dirty="0"/>
              <a:t>适用环境</a:t>
            </a:r>
          </a:p>
          <a:p>
            <a:pPr lvl="1">
              <a:lnSpc>
                <a:spcPct val="130000"/>
              </a:lnSpc>
            </a:pPr>
            <a:r>
              <a:rPr lang="zh-CN" altLang="en-US" dirty="0"/>
              <a:t>路由变化不剧烈的中小型互联网</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457200" y="274638"/>
            <a:ext cx="8229600" cy="796908"/>
          </a:xfrm>
        </p:spPr>
        <p:txBody>
          <a:bodyPr/>
          <a:lstStyle/>
          <a:p>
            <a:r>
              <a:rPr lang="en-US" altLang="zh-CN" dirty="0"/>
              <a:t>RIP</a:t>
            </a:r>
            <a:r>
              <a:rPr lang="zh-CN" altLang="en-US" dirty="0"/>
              <a:t>协议</a:t>
            </a:r>
          </a:p>
        </p:txBody>
      </p:sp>
      <p:sp>
        <p:nvSpPr>
          <p:cNvPr id="254979" name="Rectangle 3"/>
          <p:cNvSpPr>
            <a:spLocks noGrp="1" noChangeArrowheads="1"/>
          </p:cNvSpPr>
          <p:nvPr>
            <p:ph type="body" idx="1"/>
          </p:nvPr>
        </p:nvSpPr>
        <p:spPr>
          <a:xfrm>
            <a:off x="214282" y="1142984"/>
            <a:ext cx="8715436" cy="5500726"/>
          </a:xfrm>
        </p:spPr>
        <p:txBody>
          <a:bodyPr>
            <a:normAutofit/>
          </a:bodyPr>
          <a:lstStyle/>
          <a:p>
            <a:pPr>
              <a:lnSpc>
                <a:spcPct val="130000"/>
              </a:lnSpc>
            </a:pPr>
            <a:r>
              <a:rPr lang="en-US" altLang="zh-CN" dirty="0"/>
              <a:t>RIP</a:t>
            </a:r>
            <a:r>
              <a:rPr lang="zh-CN" altLang="en-US" dirty="0"/>
              <a:t>协议是向量</a:t>
            </a:r>
            <a:r>
              <a:rPr lang="en-US" altLang="zh-CN" dirty="0"/>
              <a:t>-</a:t>
            </a:r>
            <a:r>
              <a:rPr lang="zh-CN" altLang="en-US" dirty="0"/>
              <a:t>距离路由选择算法在局域网上的直接实现</a:t>
            </a:r>
          </a:p>
          <a:p>
            <a:pPr>
              <a:lnSpc>
                <a:spcPct val="130000"/>
              </a:lnSpc>
              <a:spcBef>
                <a:spcPts val="1800"/>
              </a:spcBef>
            </a:pPr>
            <a:r>
              <a:rPr lang="en-US" altLang="zh-CN" dirty="0"/>
              <a:t>RIP</a:t>
            </a:r>
            <a:r>
              <a:rPr lang="zh-CN" altLang="en-US" dirty="0"/>
              <a:t>协议规定了路由器之间交换路由信息的时间、交换信息的格式、错误的处理等内容</a:t>
            </a:r>
          </a:p>
          <a:p>
            <a:pPr lvl="1">
              <a:lnSpc>
                <a:spcPct val="130000"/>
              </a:lnSpc>
              <a:spcBef>
                <a:spcPts val="0"/>
              </a:spcBef>
            </a:pPr>
            <a:r>
              <a:rPr lang="zh-CN" altLang="en-US" dirty="0"/>
              <a:t>相邻的路由器之间每</a:t>
            </a:r>
            <a:r>
              <a:rPr lang="en-US" altLang="zh-CN" dirty="0"/>
              <a:t>30</a:t>
            </a:r>
            <a:r>
              <a:rPr lang="zh-CN" altLang="en-US" dirty="0"/>
              <a:t>秒交换一次路由信息</a:t>
            </a:r>
          </a:p>
          <a:p>
            <a:pPr lvl="1">
              <a:lnSpc>
                <a:spcPct val="130000"/>
              </a:lnSpc>
              <a:spcBef>
                <a:spcPts val="0"/>
              </a:spcBef>
            </a:pPr>
            <a:r>
              <a:rPr lang="zh-CN" altLang="en-US" dirty="0"/>
              <a:t>路由信息来源于本地路由表</a:t>
            </a:r>
          </a:p>
          <a:p>
            <a:pPr lvl="1">
              <a:lnSpc>
                <a:spcPct val="130000"/>
              </a:lnSpc>
              <a:spcBef>
                <a:spcPts val="0"/>
              </a:spcBef>
            </a:pPr>
            <a:r>
              <a:rPr lang="zh-CN" altLang="en-US" dirty="0"/>
              <a:t>路由器到达目的网络的距离以“跳数”计算</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zh-CN" altLang="en-US" sz="3600"/>
              <a:t>什么设备需要具备路由选择功能？</a:t>
            </a:r>
          </a:p>
        </p:txBody>
      </p:sp>
      <p:sp>
        <p:nvSpPr>
          <p:cNvPr id="224259" name="Rectangle 3"/>
          <p:cNvSpPr>
            <a:spLocks noGrp="1" noChangeArrowheads="1"/>
          </p:cNvSpPr>
          <p:nvPr>
            <p:ph type="body" idx="1"/>
          </p:nvPr>
        </p:nvSpPr>
        <p:spPr/>
        <p:txBody>
          <a:bodyPr/>
          <a:lstStyle/>
          <a:p>
            <a:pPr>
              <a:lnSpc>
                <a:spcPct val="130000"/>
              </a:lnSpc>
            </a:pPr>
            <a:r>
              <a:rPr lang="zh-CN" altLang="en-US" sz="2400"/>
              <a:t>路由器</a:t>
            </a:r>
          </a:p>
          <a:p>
            <a:pPr lvl="1">
              <a:lnSpc>
                <a:spcPct val="130000"/>
              </a:lnSpc>
            </a:pPr>
            <a:r>
              <a:rPr lang="zh-CN" altLang="en-US" sz="2000"/>
              <a:t>主要任务就是路由选择</a:t>
            </a:r>
          </a:p>
          <a:p>
            <a:pPr>
              <a:lnSpc>
                <a:spcPct val="130000"/>
              </a:lnSpc>
            </a:pPr>
            <a:r>
              <a:rPr lang="zh-CN" altLang="en-US" sz="2400"/>
              <a:t>多宿主主机</a:t>
            </a:r>
          </a:p>
          <a:p>
            <a:pPr lvl="1">
              <a:lnSpc>
                <a:spcPct val="130000"/>
              </a:lnSpc>
            </a:pPr>
            <a:r>
              <a:rPr lang="zh-CN" altLang="en-US" sz="2000"/>
              <a:t>具有多个物理连接</a:t>
            </a:r>
          </a:p>
          <a:p>
            <a:pPr lvl="1">
              <a:lnSpc>
                <a:spcPct val="130000"/>
              </a:lnSpc>
            </a:pPr>
            <a:r>
              <a:rPr lang="zh-CN" altLang="en-US" sz="2000"/>
              <a:t>发送</a:t>
            </a:r>
            <a:r>
              <a:rPr lang="en-US" altLang="zh-CN" sz="2000"/>
              <a:t>IP</a:t>
            </a:r>
            <a:r>
              <a:rPr lang="zh-CN" altLang="en-US" sz="2000"/>
              <a:t>数据报前，需要决定发送到哪个物理连接更好</a:t>
            </a:r>
          </a:p>
          <a:p>
            <a:pPr>
              <a:lnSpc>
                <a:spcPct val="130000"/>
              </a:lnSpc>
            </a:pPr>
            <a:r>
              <a:rPr lang="zh-CN" altLang="en-US" sz="2400"/>
              <a:t>普通主机</a:t>
            </a:r>
          </a:p>
          <a:p>
            <a:pPr lvl="1">
              <a:lnSpc>
                <a:spcPct val="130000"/>
              </a:lnSpc>
            </a:pPr>
            <a:r>
              <a:rPr lang="zh-CN" altLang="en-US" sz="2000"/>
              <a:t>具有单个物理连接</a:t>
            </a:r>
          </a:p>
          <a:p>
            <a:pPr lvl="1">
              <a:lnSpc>
                <a:spcPct val="130000"/>
              </a:lnSpc>
            </a:pPr>
            <a:r>
              <a:rPr lang="zh-CN" altLang="en-US" sz="2000"/>
              <a:t>通过网络与多个路由器相连时，发送</a:t>
            </a:r>
            <a:r>
              <a:rPr lang="en-US" altLang="zh-CN" sz="2000"/>
              <a:t>IP</a:t>
            </a:r>
            <a:r>
              <a:rPr lang="zh-CN" altLang="en-US" sz="2000"/>
              <a:t>数据报前需要决定发送给哪个路由器更优</a:t>
            </a:r>
          </a:p>
        </p:txBody>
      </p:sp>
      <p:pic>
        <p:nvPicPr>
          <p:cNvPr id="224260" name="Picture 4"/>
          <p:cNvPicPr>
            <a:picLocks noChangeAspect="1" noChangeArrowheads="1"/>
          </p:cNvPicPr>
          <p:nvPr/>
        </p:nvPicPr>
        <p:blipFill>
          <a:blip r:embed="rId2" cstate="print"/>
          <a:srcRect/>
          <a:stretch>
            <a:fillRect/>
          </a:stretch>
        </p:blipFill>
        <p:spPr bwMode="auto">
          <a:xfrm>
            <a:off x="971550" y="2565400"/>
            <a:ext cx="7343775" cy="2514600"/>
          </a:xfrm>
          <a:prstGeom prst="rect">
            <a:avLst/>
          </a:prstGeom>
          <a:noFill/>
          <a:ln w="9525" algn="ctr">
            <a:noFill/>
            <a:miter lim="800000"/>
            <a:headEnd/>
            <a:tailEnd/>
          </a:ln>
          <a:effectLst/>
        </p:spPr>
      </p:pic>
      <p:sp>
        <p:nvSpPr>
          <p:cNvPr id="224261" name="Text Box 5"/>
          <p:cNvSpPr txBox="1">
            <a:spLocks noChangeArrowheads="1"/>
          </p:cNvSpPr>
          <p:nvPr/>
        </p:nvSpPr>
        <p:spPr bwMode="auto">
          <a:xfrm>
            <a:off x="2771775" y="3068638"/>
            <a:ext cx="503238" cy="641350"/>
          </a:xfrm>
          <a:prstGeom prst="rect">
            <a:avLst/>
          </a:prstGeom>
          <a:noFill/>
          <a:ln w="9525" algn="ctr">
            <a:noFill/>
            <a:miter lim="800000"/>
            <a:headEnd/>
            <a:tailEnd/>
          </a:ln>
          <a:effectLst/>
        </p:spPr>
        <p:txBody>
          <a:bodyPr>
            <a:spAutoFit/>
          </a:bodyPr>
          <a:lstStyle/>
          <a:p>
            <a:pPr marL="342900" indent="-342900">
              <a:spcBef>
                <a:spcPct val="50000"/>
              </a:spcBef>
              <a:buFontTx/>
              <a:buNone/>
            </a:pPr>
            <a:r>
              <a:rPr lang="zh-CN" altLang="en-US" sz="3600" b="1">
                <a:solidFill>
                  <a:srgbClr val="FF0000"/>
                </a:solidFill>
              </a:rPr>
              <a:t>？</a:t>
            </a:r>
          </a:p>
        </p:txBody>
      </p:sp>
      <p:sp>
        <p:nvSpPr>
          <p:cNvPr id="224262" name="Text Box 6"/>
          <p:cNvSpPr txBox="1">
            <a:spLocks noChangeArrowheads="1"/>
          </p:cNvSpPr>
          <p:nvPr/>
        </p:nvSpPr>
        <p:spPr bwMode="auto">
          <a:xfrm>
            <a:off x="971550" y="3500438"/>
            <a:ext cx="503238" cy="641350"/>
          </a:xfrm>
          <a:prstGeom prst="rect">
            <a:avLst/>
          </a:prstGeom>
          <a:noFill/>
          <a:ln w="9525" algn="ctr">
            <a:noFill/>
            <a:miter lim="800000"/>
            <a:headEnd/>
            <a:tailEnd/>
          </a:ln>
          <a:effectLst/>
        </p:spPr>
        <p:txBody>
          <a:bodyPr>
            <a:spAutoFit/>
          </a:bodyPr>
          <a:lstStyle/>
          <a:p>
            <a:pPr marL="342900" indent="-342900">
              <a:spcBef>
                <a:spcPct val="50000"/>
              </a:spcBef>
              <a:buFontTx/>
              <a:buNone/>
            </a:pPr>
            <a:r>
              <a:rPr lang="zh-CN" altLang="en-US" sz="3600" b="1">
                <a:solidFill>
                  <a:srgbClr val="FF0000"/>
                </a:solidFill>
              </a:rPr>
              <a:t>？</a:t>
            </a:r>
          </a:p>
        </p:txBody>
      </p:sp>
      <p:sp>
        <p:nvSpPr>
          <p:cNvPr id="224263" name="Text Box 7"/>
          <p:cNvSpPr txBox="1">
            <a:spLocks noChangeArrowheads="1"/>
          </p:cNvSpPr>
          <p:nvPr/>
        </p:nvSpPr>
        <p:spPr bwMode="auto">
          <a:xfrm>
            <a:off x="4645025" y="2636838"/>
            <a:ext cx="503238" cy="641350"/>
          </a:xfrm>
          <a:prstGeom prst="rect">
            <a:avLst/>
          </a:prstGeom>
          <a:noFill/>
          <a:ln w="9525" algn="ctr">
            <a:noFill/>
            <a:miter lim="800000"/>
            <a:headEnd/>
            <a:tailEnd/>
          </a:ln>
          <a:effectLst/>
        </p:spPr>
        <p:txBody>
          <a:bodyPr>
            <a:spAutoFit/>
          </a:bodyPr>
          <a:lstStyle/>
          <a:p>
            <a:pPr marL="342900" indent="-342900">
              <a:spcBef>
                <a:spcPct val="50000"/>
              </a:spcBef>
              <a:buFontTx/>
              <a:buNone/>
            </a:pPr>
            <a:r>
              <a:rPr lang="zh-CN" altLang="en-US" sz="3600" b="1">
                <a:solidFill>
                  <a:srgbClr val="FF0000"/>
                </a:solidFill>
              </a:rPr>
              <a:t>？</a:t>
            </a:r>
          </a:p>
        </p:txBody>
      </p:sp>
      <p:sp>
        <p:nvSpPr>
          <p:cNvPr id="224264" name="Text Box 8"/>
          <p:cNvSpPr txBox="1">
            <a:spLocks noChangeArrowheads="1"/>
          </p:cNvSpPr>
          <p:nvPr/>
        </p:nvSpPr>
        <p:spPr bwMode="auto">
          <a:xfrm>
            <a:off x="2773363" y="3933825"/>
            <a:ext cx="503237" cy="641350"/>
          </a:xfrm>
          <a:prstGeom prst="rect">
            <a:avLst/>
          </a:prstGeom>
          <a:noFill/>
          <a:ln w="9525" algn="ctr">
            <a:noFill/>
            <a:miter lim="800000"/>
            <a:headEnd/>
            <a:tailEnd/>
          </a:ln>
          <a:effectLst/>
        </p:spPr>
        <p:txBody>
          <a:bodyPr>
            <a:spAutoFit/>
          </a:bodyPr>
          <a:lstStyle/>
          <a:p>
            <a:pPr marL="342900" indent="-342900">
              <a:spcBef>
                <a:spcPct val="50000"/>
              </a:spcBef>
              <a:buFontTx/>
              <a:buNone/>
            </a:pPr>
            <a:r>
              <a:rPr lang="zh-CN" altLang="en-US" sz="3600" b="1">
                <a:solidFill>
                  <a:srgbClr val="FF0000"/>
                </a:solidFill>
              </a:rPr>
              <a:t>？</a:t>
            </a:r>
          </a:p>
        </p:txBody>
      </p:sp>
      <p:sp>
        <p:nvSpPr>
          <p:cNvPr id="224265" name="Text Box 9"/>
          <p:cNvSpPr txBox="1">
            <a:spLocks noChangeArrowheads="1"/>
          </p:cNvSpPr>
          <p:nvPr/>
        </p:nvSpPr>
        <p:spPr bwMode="auto">
          <a:xfrm>
            <a:off x="6443663" y="2852738"/>
            <a:ext cx="503237" cy="641350"/>
          </a:xfrm>
          <a:prstGeom prst="rect">
            <a:avLst/>
          </a:prstGeom>
          <a:noFill/>
          <a:ln w="9525" algn="ctr">
            <a:noFill/>
            <a:miter lim="800000"/>
            <a:headEnd/>
            <a:tailEnd/>
          </a:ln>
          <a:effectLst/>
        </p:spPr>
        <p:txBody>
          <a:bodyPr>
            <a:spAutoFit/>
          </a:bodyPr>
          <a:lstStyle/>
          <a:p>
            <a:pPr marL="342900" indent="-342900">
              <a:spcBef>
                <a:spcPct val="50000"/>
              </a:spcBef>
              <a:buFontTx/>
              <a:buNone/>
            </a:pPr>
            <a:r>
              <a:rPr lang="zh-CN" altLang="en-US" sz="3600" b="1">
                <a:solidFill>
                  <a:srgbClr val="FF0000"/>
                </a:solidFill>
              </a:rPr>
              <a:t>？</a:t>
            </a:r>
          </a:p>
        </p:txBody>
      </p:sp>
      <p:sp>
        <p:nvSpPr>
          <p:cNvPr id="224266" name="Text Box 10"/>
          <p:cNvSpPr txBox="1">
            <a:spLocks noChangeArrowheads="1"/>
          </p:cNvSpPr>
          <p:nvPr/>
        </p:nvSpPr>
        <p:spPr bwMode="auto">
          <a:xfrm>
            <a:off x="5221288" y="4076700"/>
            <a:ext cx="503237" cy="641350"/>
          </a:xfrm>
          <a:prstGeom prst="rect">
            <a:avLst/>
          </a:prstGeom>
          <a:noFill/>
          <a:ln w="9525" algn="ctr">
            <a:noFill/>
            <a:miter lim="800000"/>
            <a:headEnd/>
            <a:tailEnd/>
          </a:ln>
          <a:effectLst/>
        </p:spPr>
        <p:txBody>
          <a:bodyPr>
            <a:spAutoFit/>
          </a:bodyPr>
          <a:lstStyle/>
          <a:p>
            <a:pPr marL="342900" indent="-342900">
              <a:spcBef>
                <a:spcPct val="50000"/>
              </a:spcBef>
              <a:buFontTx/>
              <a:buNone/>
            </a:pPr>
            <a:r>
              <a:rPr lang="zh-CN" altLang="en-US" sz="3600" b="1">
                <a:solidFill>
                  <a:srgbClr val="FF0000"/>
                </a:solidFill>
              </a:rPr>
              <a:t>？</a:t>
            </a:r>
          </a:p>
        </p:txBody>
      </p:sp>
      <p:sp>
        <p:nvSpPr>
          <p:cNvPr id="224267" name="Text Box 11"/>
          <p:cNvSpPr txBox="1">
            <a:spLocks noChangeArrowheads="1"/>
          </p:cNvSpPr>
          <p:nvPr/>
        </p:nvSpPr>
        <p:spPr bwMode="auto">
          <a:xfrm>
            <a:off x="7812088" y="3573463"/>
            <a:ext cx="503237" cy="641350"/>
          </a:xfrm>
          <a:prstGeom prst="rect">
            <a:avLst/>
          </a:prstGeom>
          <a:noFill/>
          <a:ln w="9525" algn="ctr">
            <a:noFill/>
            <a:miter lim="800000"/>
            <a:headEnd/>
            <a:tailEnd/>
          </a:ln>
          <a:effectLst/>
        </p:spPr>
        <p:txBody>
          <a:bodyPr>
            <a:spAutoFit/>
          </a:bodyPr>
          <a:lstStyle/>
          <a:p>
            <a:pPr marL="342900" indent="-342900">
              <a:spcBef>
                <a:spcPct val="50000"/>
              </a:spcBef>
              <a:buFontTx/>
              <a:buNone/>
            </a:pPr>
            <a:r>
              <a:rPr lang="zh-CN" altLang="en-US" sz="3600" b="1">
                <a:solidFill>
                  <a:srgbClr val="FF0000"/>
                </a:solidFill>
              </a:rPr>
              <a:t>？</a:t>
            </a:r>
          </a:p>
        </p:txBody>
      </p:sp>
      <p:pic>
        <p:nvPicPr>
          <p:cNvPr id="224268" name="Picture 12"/>
          <p:cNvPicPr>
            <a:picLocks noChangeAspect="1" noChangeArrowheads="1"/>
          </p:cNvPicPr>
          <p:nvPr/>
        </p:nvPicPr>
        <p:blipFill>
          <a:blip r:embed="rId3" cstate="print"/>
          <a:srcRect/>
          <a:stretch>
            <a:fillRect/>
          </a:stretch>
        </p:blipFill>
        <p:spPr bwMode="auto">
          <a:xfrm>
            <a:off x="971550" y="3141663"/>
            <a:ext cx="7343775" cy="2514600"/>
          </a:xfrm>
          <a:prstGeom prst="rect">
            <a:avLst/>
          </a:prstGeom>
          <a:noFill/>
          <a:ln w="9525" algn="ctr">
            <a:noFill/>
            <a:miter lim="800000"/>
            <a:headEnd/>
            <a:tailEnd/>
          </a:ln>
          <a:effectLst/>
        </p:spPr>
      </p:pic>
      <p:sp>
        <p:nvSpPr>
          <p:cNvPr id="224269" name="Text Box 13"/>
          <p:cNvSpPr txBox="1">
            <a:spLocks noChangeArrowheads="1"/>
          </p:cNvSpPr>
          <p:nvPr/>
        </p:nvSpPr>
        <p:spPr bwMode="auto">
          <a:xfrm>
            <a:off x="2627313" y="3644900"/>
            <a:ext cx="503237" cy="641350"/>
          </a:xfrm>
          <a:prstGeom prst="rect">
            <a:avLst/>
          </a:prstGeom>
          <a:noFill/>
          <a:ln w="9525" algn="ctr">
            <a:noFill/>
            <a:miter lim="800000"/>
            <a:headEnd/>
            <a:tailEnd/>
          </a:ln>
          <a:effectLst/>
        </p:spPr>
        <p:txBody>
          <a:bodyPr>
            <a:spAutoFit/>
          </a:bodyPr>
          <a:lstStyle/>
          <a:p>
            <a:pPr marL="342900" indent="-342900">
              <a:spcBef>
                <a:spcPct val="50000"/>
              </a:spcBef>
              <a:buFontTx/>
              <a:buNone/>
            </a:pPr>
            <a:r>
              <a:rPr lang="en-US" altLang="zh-CN" sz="3600" b="1">
                <a:solidFill>
                  <a:srgbClr val="FF0000"/>
                </a:solidFill>
                <a:cs typeface="Times New Roman" pitchFamily="18" charset="0"/>
              </a:rPr>
              <a:t>√</a:t>
            </a:r>
          </a:p>
        </p:txBody>
      </p:sp>
      <p:sp>
        <p:nvSpPr>
          <p:cNvPr id="224271" name="Text Box 15"/>
          <p:cNvSpPr txBox="1">
            <a:spLocks noChangeArrowheads="1"/>
          </p:cNvSpPr>
          <p:nvPr/>
        </p:nvSpPr>
        <p:spPr bwMode="auto">
          <a:xfrm>
            <a:off x="2627313" y="4516438"/>
            <a:ext cx="503237" cy="641350"/>
          </a:xfrm>
          <a:prstGeom prst="rect">
            <a:avLst/>
          </a:prstGeom>
          <a:noFill/>
          <a:ln w="9525" algn="ctr">
            <a:noFill/>
            <a:miter lim="800000"/>
            <a:headEnd/>
            <a:tailEnd/>
          </a:ln>
          <a:effectLst/>
        </p:spPr>
        <p:txBody>
          <a:bodyPr>
            <a:spAutoFit/>
          </a:bodyPr>
          <a:lstStyle/>
          <a:p>
            <a:pPr marL="342900" indent="-342900">
              <a:spcBef>
                <a:spcPct val="50000"/>
              </a:spcBef>
              <a:buFontTx/>
              <a:buNone/>
            </a:pPr>
            <a:r>
              <a:rPr lang="en-US" altLang="zh-CN" sz="3600" b="1">
                <a:solidFill>
                  <a:srgbClr val="FF0000"/>
                </a:solidFill>
                <a:cs typeface="Times New Roman" pitchFamily="18" charset="0"/>
              </a:rPr>
              <a:t>√</a:t>
            </a:r>
          </a:p>
        </p:txBody>
      </p:sp>
      <p:sp>
        <p:nvSpPr>
          <p:cNvPr id="224272" name="Text Box 16"/>
          <p:cNvSpPr txBox="1">
            <a:spLocks noChangeArrowheads="1"/>
          </p:cNvSpPr>
          <p:nvPr/>
        </p:nvSpPr>
        <p:spPr bwMode="auto">
          <a:xfrm>
            <a:off x="4573588" y="3213100"/>
            <a:ext cx="503237" cy="641350"/>
          </a:xfrm>
          <a:prstGeom prst="rect">
            <a:avLst/>
          </a:prstGeom>
          <a:noFill/>
          <a:ln w="9525" algn="ctr">
            <a:noFill/>
            <a:miter lim="800000"/>
            <a:headEnd/>
            <a:tailEnd/>
          </a:ln>
          <a:effectLst/>
        </p:spPr>
        <p:txBody>
          <a:bodyPr>
            <a:spAutoFit/>
          </a:bodyPr>
          <a:lstStyle/>
          <a:p>
            <a:pPr marL="342900" indent="-342900">
              <a:spcBef>
                <a:spcPct val="50000"/>
              </a:spcBef>
              <a:buFontTx/>
              <a:buNone/>
            </a:pPr>
            <a:r>
              <a:rPr lang="en-US" altLang="zh-CN" sz="3600" b="1">
                <a:solidFill>
                  <a:srgbClr val="FF0000"/>
                </a:solidFill>
                <a:cs typeface="Times New Roman" pitchFamily="18" charset="0"/>
              </a:rPr>
              <a:t>√</a:t>
            </a:r>
          </a:p>
        </p:txBody>
      </p:sp>
      <p:sp>
        <p:nvSpPr>
          <p:cNvPr id="224273" name="Text Box 17"/>
          <p:cNvSpPr txBox="1">
            <a:spLocks noChangeArrowheads="1"/>
          </p:cNvSpPr>
          <p:nvPr/>
        </p:nvSpPr>
        <p:spPr bwMode="auto">
          <a:xfrm>
            <a:off x="6300788" y="3500438"/>
            <a:ext cx="503237" cy="641350"/>
          </a:xfrm>
          <a:prstGeom prst="rect">
            <a:avLst/>
          </a:prstGeom>
          <a:noFill/>
          <a:ln w="9525" algn="ctr">
            <a:noFill/>
            <a:miter lim="800000"/>
            <a:headEnd/>
            <a:tailEnd/>
          </a:ln>
          <a:effectLst/>
        </p:spPr>
        <p:txBody>
          <a:bodyPr>
            <a:spAutoFit/>
          </a:bodyPr>
          <a:lstStyle/>
          <a:p>
            <a:pPr marL="342900" indent="-342900">
              <a:spcBef>
                <a:spcPct val="50000"/>
              </a:spcBef>
              <a:buFontTx/>
              <a:buNone/>
            </a:pPr>
            <a:r>
              <a:rPr lang="en-US" altLang="zh-CN" sz="3600" b="1">
                <a:solidFill>
                  <a:srgbClr val="FF0000"/>
                </a:solidFill>
                <a:cs typeface="Times New Roman" pitchFamily="18" charset="0"/>
              </a:rPr>
              <a:t>√</a:t>
            </a:r>
          </a:p>
        </p:txBody>
      </p:sp>
      <p:pic>
        <p:nvPicPr>
          <p:cNvPr id="224274" name="Picture 18"/>
          <p:cNvPicPr>
            <a:picLocks noChangeAspect="1" noChangeArrowheads="1"/>
          </p:cNvPicPr>
          <p:nvPr/>
        </p:nvPicPr>
        <p:blipFill>
          <a:blip r:embed="rId3" cstate="print"/>
          <a:srcRect/>
          <a:stretch>
            <a:fillRect/>
          </a:stretch>
        </p:blipFill>
        <p:spPr bwMode="auto">
          <a:xfrm>
            <a:off x="973138" y="4149725"/>
            <a:ext cx="7343775" cy="2225675"/>
          </a:xfrm>
          <a:prstGeom prst="rect">
            <a:avLst/>
          </a:prstGeom>
          <a:noFill/>
          <a:ln w="9525" algn="ctr">
            <a:noFill/>
            <a:miter lim="800000"/>
            <a:headEnd/>
            <a:tailEnd/>
          </a:ln>
          <a:effectLst/>
        </p:spPr>
      </p:pic>
      <p:sp>
        <p:nvSpPr>
          <p:cNvPr id="224275" name="Text Box 19"/>
          <p:cNvSpPr txBox="1">
            <a:spLocks noChangeArrowheads="1"/>
          </p:cNvSpPr>
          <p:nvPr/>
        </p:nvSpPr>
        <p:spPr bwMode="auto">
          <a:xfrm>
            <a:off x="5219700" y="5524500"/>
            <a:ext cx="503238" cy="641350"/>
          </a:xfrm>
          <a:prstGeom prst="rect">
            <a:avLst/>
          </a:prstGeom>
          <a:noFill/>
          <a:ln w="9525" algn="ctr">
            <a:noFill/>
            <a:miter lim="800000"/>
            <a:headEnd/>
            <a:tailEnd/>
          </a:ln>
          <a:effectLst/>
        </p:spPr>
        <p:txBody>
          <a:bodyPr>
            <a:spAutoFit/>
          </a:bodyPr>
          <a:lstStyle/>
          <a:p>
            <a:pPr marL="342900" indent="-342900">
              <a:spcBef>
                <a:spcPct val="50000"/>
              </a:spcBef>
              <a:buFontTx/>
              <a:buNone/>
            </a:pPr>
            <a:r>
              <a:rPr lang="en-US" altLang="zh-CN" sz="3600" b="1">
                <a:solidFill>
                  <a:srgbClr val="FF0000"/>
                </a:solidFill>
                <a:cs typeface="Times New Roman" pitchFamily="18" charset="0"/>
              </a:rPr>
              <a:t>√</a:t>
            </a:r>
          </a:p>
        </p:txBody>
      </p:sp>
      <p:pic>
        <p:nvPicPr>
          <p:cNvPr id="224276" name="Picture 20"/>
          <p:cNvPicPr>
            <a:picLocks noChangeAspect="1" noChangeArrowheads="1"/>
          </p:cNvPicPr>
          <p:nvPr/>
        </p:nvPicPr>
        <p:blipFill>
          <a:blip r:embed="rId3" cstate="print"/>
          <a:srcRect/>
          <a:stretch>
            <a:fillRect/>
          </a:stretch>
        </p:blipFill>
        <p:spPr bwMode="auto">
          <a:xfrm>
            <a:off x="757238" y="1571612"/>
            <a:ext cx="7343775" cy="2514600"/>
          </a:xfrm>
          <a:prstGeom prst="rect">
            <a:avLst/>
          </a:prstGeom>
          <a:noFill/>
          <a:ln w="9525" algn="ctr">
            <a:noFill/>
            <a:miter lim="800000"/>
            <a:headEnd/>
            <a:tailEnd/>
          </a:ln>
          <a:effectLst/>
        </p:spPr>
      </p:pic>
      <p:sp>
        <p:nvSpPr>
          <p:cNvPr id="224277" name="Text Box 21"/>
          <p:cNvSpPr txBox="1">
            <a:spLocks noChangeArrowheads="1"/>
          </p:cNvSpPr>
          <p:nvPr/>
        </p:nvSpPr>
        <p:spPr bwMode="auto">
          <a:xfrm>
            <a:off x="684213" y="2714620"/>
            <a:ext cx="503237" cy="641350"/>
          </a:xfrm>
          <a:prstGeom prst="rect">
            <a:avLst/>
          </a:prstGeom>
          <a:noFill/>
          <a:ln w="9525" algn="ctr">
            <a:noFill/>
            <a:miter lim="800000"/>
            <a:headEnd/>
            <a:tailEnd/>
          </a:ln>
          <a:effectLst/>
        </p:spPr>
        <p:txBody>
          <a:bodyPr>
            <a:spAutoFit/>
          </a:bodyPr>
          <a:lstStyle/>
          <a:p>
            <a:pPr marL="342900" indent="-342900">
              <a:spcBef>
                <a:spcPct val="50000"/>
              </a:spcBef>
              <a:buFontTx/>
              <a:buNone/>
            </a:pPr>
            <a:r>
              <a:rPr lang="en-US" altLang="zh-CN" sz="3600" b="1" dirty="0">
                <a:solidFill>
                  <a:srgbClr val="FF0000"/>
                </a:solidFill>
                <a:cs typeface="Times New Roman" pitchFamily="18" charset="0"/>
              </a:rPr>
              <a:t>√</a:t>
            </a:r>
          </a:p>
        </p:txBody>
      </p:sp>
      <p:sp>
        <p:nvSpPr>
          <p:cNvPr id="224278" name="Text Box 22"/>
          <p:cNvSpPr txBox="1">
            <a:spLocks noChangeArrowheads="1"/>
          </p:cNvSpPr>
          <p:nvPr/>
        </p:nvSpPr>
        <p:spPr bwMode="auto">
          <a:xfrm>
            <a:off x="7524750" y="2714620"/>
            <a:ext cx="503238" cy="641350"/>
          </a:xfrm>
          <a:prstGeom prst="rect">
            <a:avLst/>
          </a:prstGeom>
          <a:noFill/>
          <a:ln w="9525" algn="ctr">
            <a:noFill/>
            <a:miter lim="800000"/>
            <a:headEnd/>
            <a:tailEnd/>
          </a:ln>
          <a:effectLst/>
        </p:spPr>
        <p:txBody>
          <a:bodyPr>
            <a:spAutoFit/>
          </a:bodyPr>
          <a:lstStyle/>
          <a:p>
            <a:pPr marL="342900" indent="-342900">
              <a:spcBef>
                <a:spcPct val="50000"/>
              </a:spcBef>
              <a:buFontTx/>
              <a:buNone/>
            </a:pPr>
            <a:r>
              <a:rPr lang="en-US" altLang="zh-CN" sz="3600" b="1" dirty="0">
                <a:solidFill>
                  <a:srgbClr val="FF0000"/>
                </a:solidFill>
                <a:cs typeface="Times New Roman" pitchFamily="18" charset="0"/>
              </a:rPr>
              <a:t>√</a:t>
            </a:r>
          </a:p>
        </p:txBody>
      </p:sp>
      <p:pic>
        <p:nvPicPr>
          <p:cNvPr id="224279" name="Picture 23"/>
          <p:cNvPicPr>
            <a:picLocks noChangeAspect="1" noChangeArrowheads="1"/>
          </p:cNvPicPr>
          <p:nvPr/>
        </p:nvPicPr>
        <p:blipFill>
          <a:blip r:embed="rId3" cstate="print"/>
          <a:srcRect/>
          <a:stretch>
            <a:fillRect/>
          </a:stretch>
        </p:blipFill>
        <p:spPr bwMode="auto">
          <a:xfrm>
            <a:off x="901700" y="2857496"/>
            <a:ext cx="7343775" cy="2225675"/>
          </a:xfrm>
          <a:prstGeom prst="rect">
            <a:avLst/>
          </a:prstGeom>
          <a:noFill/>
          <a:ln w="9525" algn="ctr">
            <a:noFill/>
            <a:miter lim="800000"/>
            <a:headEnd/>
            <a:tailEnd/>
          </a:ln>
          <a:effectLst/>
        </p:spPr>
      </p:pic>
      <p:sp>
        <p:nvSpPr>
          <p:cNvPr id="224280" name="Text Box 24"/>
          <p:cNvSpPr txBox="1">
            <a:spLocks noChangeArrowheads="1"/>
          </p:cNvSpPr>
          <p:nvPr/>
        </p:nvSpPr>
        <p:spPr bwMode="auto">
          <a:xfrm>
            <a:off x="828675" y="3579813"/>
            <a:ext cx="503238" cy="641350"/>
          </a:xfrm>
          <a:prstGeom prst="rect">
            <a:avLst/>
          </a:prstGeom>
          <a:noFill/>
          <a:ln w="9525" algn="ctr">
            <a:noFill/>
            <a:miter lim="800000"/>
            <a:headEnd/>
            <a:tailEnd/>
          </a:ln>
          <a:effectLst/>
        </p:spPr>
        <p:txBody>
          <a:bodyPr>
            <a:spAutoFit/>
          </a:bodyPr>
          <a:lstStyle/>
          <a:p>
            <a:pPr marL="342900" indent="-342900">
              <a:spcBef>
                <a:spcPct val="50000"/>
              </a:spcBef>
              <a:buFontTx/>
              <a:buNone/>
            </a:pPr>
            <a:r>
              <a:rPr lang="en-US" altLang="zh-CN" sz="3600" b="1">
                <a:solidFill>
                  <a:srgbClr val="FF0000"/>
                </a:solidFill>
                <a:cs typeface="Times New Roman" pitchFamily="18" charset="0"/>
              </a:rPr>
              <a:t>√</a:t>
            </a:r>
          </a:p>
        </p:txBody>
      </p:sp>
      <p:sp>
        <p:nvSpPr>
          <p:cNvPr id="224281" name="Text Box 25"/>
          <p:cNvSpPr txBox="1">
            <a:spLocks noChangeArrowheads="1"/>
          </p:cNvSpPr>
          <p:nvPr/>
        </p:nvSpPr>
        <p:spPr bwMode="auto">
          <a:xfrm>
            <a:off x="2555875" y="3940175"/>
            <a:ext cx="503238" cy="641350"/>
          </a:xfrm>
          <a:prstGeom prst="rect">
            <a:avLst/>
          </a:prstGeom>
          <a:noFill/>
          <a:ln w="9525" algn="ctr">
            <a:noFill/>
            <a:miter lim="800000"/>
            <a:headEnd/>
            <a:tailEnd/>
          </a:ln>
          <a:effectLst/>
        </p:spPr>
        <p:txBody>
          <a:bodyPr>
            <a:spAutoFit/>
          </a:bodyPr>
          <a:lstStyle/>
          <a:p>
            <a:pPr marL="342900" indent="-342900">
              <a:spcBef>
                <a:spcPct val="50000"/>
              </a:spcBef>
              <a:buFontTx/>
              <a:buNone/>
            </a:pPr>
            <a:r>
              <a:rPr lang="en-US" altLang="zh-CN" sz="3600" b="1">
                <a:solidFill>
                  <a:srgbClr val="FF0000"/>
                </a:solidFill>
                <a:cs typeface="Times New Roman" pitchFamily="18" charset="0"/>
              </a:rPr>
              <a:t>√</a:t>
            </a:r>
          </a:p>
        </p:txBody>
      </p:sp>
      <p:sp>
        <p:nvSpPr>
          <p:cNvPr id="224282" name="Text Box 26"/>
          <p:cNvSpPr txBox="1">
            <a:spLocks noChangeArrowheads="1"/>
          </p:cNvSpPr>
          <p:nvPr/>
        </p:nvSpPr>
        <p:spPr bwMode="auto">
          <a:xfrm>
            <a:off x="2555875" y="3141663"/>
            <a:ext cx="503238" cy="641350"/>
          </a:xfrm>
          <a:prstGeom prst="rect">
            <a:avLst/>
          </a:prstGeom>
          <a:noFill/>
          <a:ln w="9525" algn="ctr">
            <a:noFill/>
            <a:miter lim="800000"/>
            <a:headEnd/>
            <a:tailEnd/>
          </a:ln>
          <a:effectLst/>
        </p:spPr>
        <p:txBody>
          <a:bodyPr>
            <a:spAutoFit/>
          </a:bodyPr>
          <a:lstStyle/>
          <a:p>
            <a:pPr marL="342900" indent="-342900">
              <a:spcBef>
                <a:spcPct val="50000"/>
              </a:spcBef>
              <a:buFontTx/>
              <a:buNone/>
            </a:pPr>
            <a:r>
              <a:rPr lang="en-US" altLang="zh-CN" sz="3600" b="1">
                <a:solidFill>
                  <a:srgbClr val="FF0000"/>
                </a:solidFill>
                <a:cs typeface="Times New Roman" pitchFamily="18" charset="0"/>
              </a:rPr>
              <a:t>√</a:t>
            </a:r>
          </a:p>
        </p:txBody>
      </p:sp>
      <p:sp>
        <p:nvSpPr>
          <p:cNvPr id="224283" name="Text Box 27"/>
          <p:cNvSpPr txBox="1">
            <a:spLocks noChangeArrowheads="1"/>
          </p:cNvSpPr>
          <p:nvPr/>
        </p:nvSpPr>
        <p:spPr bwMode="auto">
          <a:xfrm>
            <a:off x="5148263" y="4156075"/>
            <a:ext cx="503237" cy="641350"/>
          </a:xfrm>
          <a:prstGeom prst="rect">
            <a:avLst/>
          </a:prstGeom>
          <a:noFill/>
          <a:ln w="9525" algn="ctr">
            <a:noFill/>
            <a:miter lim="800000"/>
            <a:headEnd/>
            <a:tailEnd/>
          </a:ln>
          <a:effectLst/>
        </p:spPr>
        <p:txBody>
          <a:bodyPr>
            <a:spAutoFit/>
          </a:bodyPr>
          <a:lstStyle/>
          <a:p>
            <a:pPr marL="342900" indent="-342900">
              <a:spcBef>
                <a:spcPct val="50000"/>
              </a:spcBef>
              <a:buFontTx/>
              <a:buNone/>
            </a:pPr>
            <a:r>
              <a:rPr lang="en-US" altLang="zh-CN" sz="3600" b="1">
                <a:solidFill>
                  <a:srgbClr val="FF0000"/>
                </a:solidFill>
                <a:cs typeface="Times New Roman" pitchFamily="18" charset="0"/>
              </a:rPr>
              <a:t>√</a:t>
            </a:r>
          </a:p>
        </p:txBody>
      </p:sp>
      <p:sp>
        <p:nvSpPr>
          <p:cNvPr id="224284" name="Text Box 28"/>
          <p:cNvSpPr txBox="1">
            <a:spLocks noChangeArrowheads="1"/>
          </p:cNvSpPr>
          <p:nvPr/>
        </p:nvSpPr>
        <p:spPr bwMode="auto">
          <a:xfrm>
            <a:off x="4429125" y="2852738"/>
            <a:ext cx="503238" cy="641350"/>
          </a:xfrm>
          <a:prstGeom prst="rect">
            <a:avLst/>
          </a:prstGeom>
          <a:noFill/>
          <a:ln w="9525" algn="ctr">
            <a:noFill/>
            <a:miter lim="800000"/>
            <a:headEnd/>
            <a:tailEnd/>
          </a:ln>
          <a:effectLst/>
        </p:spPr>
        <p:txBody>
          <a:bodyPr>
            <a:spAutoFit/>
          </a:bodyPr>
          <a:lstStyle/>
          <a:p>
            <a:pPr marL="342900" indent="-342900">
              <a:spcBef>
                <a:spcPct val="50000"/>
              </a:spcBef>
              <a:buFontTx/>
              <a:buNone/>
            </a:pPr>
            <a:r>
              <a:rPr lang="en-US" altLang="zh-CN" sz="3600" b="1">
                <a:solidFill>
                  <a:srgbClr val="FF0000"/>
                </a:solidFill>
                <a:cs typeface="Times New Roman" pitchFamily="18" charset="0"/>
              </a:rPr>
              <a:t>√</a:t>
            </a:r>
          </a:p>
        </p:txBody>
      </p:sp>
      <p:sp>
        <p:nvSpPr>
          <p:cNvPr id="224285" name="Text Box 29"/>
          <p:cNvSpPr txBox="1">
            <a:spLocks noChangeArrowheads="1"/>
          </p:cNvSpPr>
          <p:nvPr/>
        </p:nvSpPr>
        <p:spPr bwMode="auto">
          <a:xfrm>
            <a:off x="6229350" y="3068638"/>
            <a:ext cx="503238" cy="641350"/>
          </a:xfrm>
          <a:prstGeom prst="rect">
            <a:avLst/>
          </a:prstGeom>
          <a:noFill/>
          <a:ln w="9525" algn="ctr">
            <a:noFill/>
            <a:miter lim="800000"/>
            <a:headEnd/>
            <a:tailEnd/>
          </a:ln>
          <a:effectLst/>
        </p:spPr>
        <p:txBody>
          <a:bodyPr>
            <a:spAutoFit/>
          </a:bodyPr>
          <a:lstStyle/>
          <a:p>
            <a:pPr marL="342900" indent="-342900">
              <a:spcBef>
                <a:spcPct val="50000"/>
              </a:spcBef>
              <a:buFontTx/>
              <a:buNone/>
            </a:pPr>
            <a:r>
              <a:rPr lang="en-US" altLang="zh-CN" sz="3600" b="1">
                <a:solidFill>
                  <a:srgbClr val="FF0000"/>
                </a:solidFill>
                <a:cs typeface="Times New Roman" pitchFamily="18" charset="0"/>
              </a:rPr>
              <a:t>√</a:t>
            </a:r>
          </a:p>
        </p:txBody>
      </p:sp>
      <p:sp>
        <p:nvSpPr>
          <p:cNvPr id="224286" name="Text Box 30"/>
          <p:cNvSpPr txBox="1">
            <a:spLocks noChangeArrowheads="1"/>
          </p:cNvSpPr>
          <p:nvPr/>
        </p:nvSpPr>
        <p:spPr bwMode="auto">
          <a:xfrm>
            <a:off x="7669213" y="3716338"/>
            <a:ext cx="503237" cy="641350"/>
          </a:xfrm>
          <a:prstGeom prst="rect">
            <a:avLst/>
          </a:prstGeom>
          <a:noFill/>
          <a:ln w="9525" algn="ctr">
            <a:noFill/>
            <a:miter lim="800000"/>
            <a:headEnd/>
            <a:tailEnd/>
          </a:ln>
          <a:effectLst/>
        </p:spPr>
        <p:txBody>
          <a:bodyPr>
            <a:spAutoFit/>
          </a:bodyPr>
          <a:lstStyle/>
          <a:p>
            <a:pPr marL="342900" indent="-342900">
              <a:spcBef>
                <a:spcPct val="50000"/>
              </a:spcBef>
              <a:buFontTx/>
              <a:buNone/>
            </a:pPr>
            <a:r>
              <a:rPr lang="en-US" altLang="zh-CN" sz="3600" b="1">
                <a:solidFill>
                  <a:srgbClr val="FF0000"/>
                </a:solidFill>
                <a:cs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262"/>
                                        </p:tgtEl>
                                        <p:attrNameLst>
                                          <p:attrName>style.visibility</p:attrName>
                                        </p:attrNameLst>
                                      </p:cBhvr>
                                      <p:to>
                                        <p:strVal val="visible"/>
                                      </p:to>
                                    </p:set>
                                    <p:anim calcmode="lin" valueType="num">
                                      <p:cBhvr additive="base">
                                        <p:cTn id="7" dur="500" fill="hold"/>
                                        <p:tgtEl>
                                          <p:spTgt spid="224262"/>
                                        </p:tgtEl>
                                        <p:attrNameLst>
                                          <p:attrName>ppt_x</p:attrName>
                                        </p:attrNameLst>
                                      </p:cBhvr>
                                      <p:tavLst>
                                        <p:tav tm="0">
                                          <p:val>
                                            <p:strVal val="#ppt_x"/>
                                          </p:val>
                                        </p:tav>
                                        <p:tav tm="100000">
                                          <p:val>
                                            <p:strVal val="#ppt_x"/>
                                          </p:val>
                                        </p:tav>
                                      </p:tavLst>
                                    </p:anim>
                                    <p:anim calcmode="lin" valueType="num">
                                      <p:cBhvr additive="base">
                                        <p:cTn id="8" dur="500" fill="hold"/>
                                        <p:tgtEl>
                                          <p:spTgt spid="22426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4261"/>
                                        </p:tgtEl>
                                        <p:attrNameLst>
                                          <p:attrName>style.visibility</p:attrName>
                                        </p:attrNameLst>
                                      </p:cBhvr>
                                      <p:to>
                                        <p:strVal val="visible"/>
                                      </p:to>
                                    </p:set>
                                    <p:anim calcmode="lin" valueType="num">
                                      <p:cBhvr additive="base">
                                        <p:cTn id="11" dur="500" fill="hold"/>
                                        <p:tgtEl>
                                          <p:spTgt spid="224261"/>
                                        </p:tgtEl>
                                        <p:attrNameLst>
                                          <p:attrName>ppt_x</p:attrName>
                                        </p:attrNameLst>
                                      </p:cBhvr>
                                      <p:tavLst>
                                        <p:tav tm="0">
                                          <p:val>
                                            <p:strVal val="#ppt_x"/>
                                          </p:val>
                                        </p:tav>
                                        <p:tav tm="100000">
                                          <p:val>
                                            <p:strVal val="#ppt_x"/>
                                          </p:val>
                                        </p:tav>
                                      </p:tavLst>
                                    </p:anim>
                                    <p:anim calcmode="lin" valueType="num">
                                      <p:cBhvr additive="base">
                                        <p:cTn id="12" dur="500" fill="hold"/>
                                        <p:tgtEl>
                                          <p:spTgt spid="22426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4264"/>
                                        </p:tgtEl>
                                        <p:attrNameLst>
                                          <p:attrName>style.visibility</p:attrName>
                                        </p:attrNameLst>
                                      </p:cBhvr>
                                      <p:to>
                                        <p:strVal val="visible"/>
                                      </p:to>
                                    </p:set>
                                    <p:anim calcmode="lin" valueType="num">
                                      <p:cBhvr additive="base">
                                        <p:cTn id="15" dur="500" fill="hold"/>
                                        <p:tgtEl>
                                          <p:spTgt spid="224264"/>
                                        </p:tgtEl>
                                        <p:attrNameLst>
                                          <p:attrName>ppt_x</p:attrName>
                                        </p:attrNameLst>
                                      </p:cBhvr>
                                      <p:tavLst>
                                        <p:tav tm="0">
                                          <p:val>
                                            <p:strVal val="#ppt_x"/>
                                          </p:val>
                                        </p:tav>
                                        <p:tav tm="100000">
                                          <p:val>
                                            <p:strVal val="#ppt_x"/>
                                          </p:val>
                                        </p:tav>
                                      </p:tavLst>
                                    </p:anim>
                                    <p:anim calcmode="lin" valueType="num">
                                      <p:cBhvr additive="base">
                                        <p:cTn id="16" dur="500" fill="hold"/>
                                        <p:tgtEl>
                                          <p:spTgt spid="22426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24263"/>
                                        </p:tgtEl>
                                        <p:attrNameLst>
                                          <p:attrName>style.visibility</p:attrName>
                                        </p:attrNameLst>
                                      </p:cBhvr>
                                      <p:to>
                                        <p:strVal val="visible"/>
                                      </p:to>
                                    </p:set>
                                    <p:anim calcmode="lin" valueType="num">
                                      <p:cBhvr additive="base">
                                        <p:cTn id="19" dur="500" fill="hold"/>
                                        <p:tgtEl>
                                          <p:spTgt spid="224263"/>
                                        </p:tgtEl>
                                        <p:attrNameLst>
                                          <p:attrName>ppt_x</p:attrName>
                                        </p:attrNameLst>
                                      </p:cBhvr>
                                      <p:tavLst>
                                        <p:tav tm="0">
                                          <p:val>
                                            <p:strVal val="#ppt_x"/>
                                          </p:val>
                                        </p:tav>
                                        <p:tav tm="100000">
                                          <p:val>
                                            <p:strVal val="#ppt_x"/>
                                          </p:val>
                                        </p:tav>
                                      </p:tavLst>
                                    </p:anim>
                                    <p:anim calcmode="lin" valueType="num">
                                      <p:cBhvr additive="base">
                                        <p:cTn id="20" dur="500" fill="hold"/>
                                        <p:tgtEl>
                                          <p:spTgt spid="22426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4266"/>
                                        </p:tgtEl>
                                        <p:attrNameLst>
                                          <p:attrName>style.visibility</p:attrName>
                                        </p:attrNameLst>
                                      </p:cBhvr>
                                      <p:to>
                                        <p:strVal val="visible"/>
                                      </p:to>
                                    </p:set>
                                    <p:anim calcmode="lin" valueType="num">
                                      <p:cBhvr additive="base">
                                        <p:cTn id="23" dur="500" fill="hold"/>
                                        <p:tgtEl>
                                          <p:spTgt spid="224266"/>
                                        </p:tgtEl>
                                        <p:attrNameLst>
                                          <p:attrName>ppt_x</p:attrName>
                                        </p:attrNameLst>
                                      </p:cBhvr>
                                      <p:tavLst>
                                        <p:tav tm="0">
                                          <p:val>
                                            <p:strVal val="#ppt_x"/>
                                          </p:val>
                                        </p:tav>
                                        <p:tav tm="100000">
                                          <p:val>
                                            <p:strVal val="#ppt_x"/>
                                          </p:val>
                                        </p:tav>
                                      </p:tavLst>
                                    </p:anim>
                                    <p:anim calcmode="lin" valueType="num">
                                      <p:cBhvr additive="base">
                                        <p:cTn id="24" dur="500" fill="hold"/>
                                        <p:tgtEl>
                                          <p:spTgt spid="22426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4265"/>
                                        </p:tgtEl>
                                        <p:attrNameLst>
                                          <p:attrName>style.visibility</p:attrName>
                                        </p:attrNameLst>
                                      </p:cBhvr>
                                      <p:to>
                                        <p:strVal val="visible"/>
                                      </p:to>
                                    </p:set>
                                    <p:anim calcmode="lin" valueType="num">
                                      <p:cBhvr additive="base">
                                        <p:cTn id="27" dur="500" fill="hold"/>
                                        <p:tgtEl>
                                          <p:spTgt spid="224265"/>
                                        </p:tgtEl>
                                        <p:attrNameLst>
                                          <p:attrName>ppt_x</p:attrName>
                                        </p:attrNameLst>
                                      </p:cBhvr>
                                      <p:tavLst>
                                        <p:tav tm="0">
                                          <p:val>
                                            <p:strVal val="#ppt_x"/>
                                          </p:val>
                                        </p:tav>
                                        <p:tav tm="100000">
                                          <p:val>
                                            <p:strVal val="#ppt_x"/>
                                          </p:val>
                                        </p:tav>
                                      </p:tavLst>
                                    </p:anim>
                                    <p:anim calcmode="lin" valueType="num">
                                      <p:cBhvr additive="base">
                                        <p:cTn id="28" dur="500" fill="hold"/>
                                        <p:tgtEl>
                                          <p:spTgt spid="22426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4267"/>
                                        </p:tgtEl>
                                        <p:attrNameLst>
                                          <p:attrName>style.visibility</p:attrName>
                                        </p:attrNameLst>
                                      </p:cBhvr>
                                      <p:to>
                                        <p:strVal val="visible"/>
                                      </p:to>
                                    </p:set>
                                    <p:anim calcmode="lin" valueType="num">
                                      <p:cBhvr additive="base">
                                        <p:cTn id="31" dur="500" fill="hold"/>
                                        <p:tgtEl>
                                          <p:spTgt spid="224267"/>
                                        </p:tgtEl>
                                        <p:attrNameLst>
                                          <p:attrName>ppt_x</p:attrName>
                                        </p:attrNameLst>
                                      </p:cBhvr>
                                      <p:tavLst>
                                        <p:tav tm="0">
                                          <p:val>
                                            <p:strVal val="#ppt_x"/>
                                          </p:val>
                                        </p:tav>
                                        <p:tav tm="100000">
                                          <p:val>
                                            <p:strVal val="#ppt_x"/>
                                          </p:val>
                                        </p:tav>
                                      </p:tavLst>
                                    </p:anim>
                                    <p:anim calcmode="lin" valueType="num">
                                      <p:cBhvr additive="base">
                                        <p:cTn id="32" dur="500" fill="hold"/>
                                        <p:tgtEl>
                                          <p:spTgt spid="224267"/>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8" presetClass="emph" presetSubtype="0" fill="hold" grpId="1" nodeType="afterEffect">
                                  <p:stCondLst>
                                    <p:cond delay="0"/>
                                  </p:stCondLst>
                                  <p:childTnLst>
                                    <p:animRot by="21600000">
                                      <p:cBhvr>
                                        <p:cTn id="35" dur="2000" fill="hold"/>
                                        <p:tgtEl>
                                          <p:spTgt spid="224262"/>
                                        </p:tgtEl>
                                        <p:attrNameLst>
                                          <p:attrName>r</p:attrName>
                                        </p:attrNameLst>
                                      </p:cBhvr>
                                    </p:animRot>
                                  </p:childTnLst>
                                </p:cTn>
                              </p:par>
                              <p:par>
                                <p:cTn id="36" presetID="8" presetClass="emph" presetSubtype="0" fill="hold" grpId="1" nodeType="withEffect">
                                  <p:stCondLst>
                                    <p:cond delay="0"/>
                                  </p:stCondLst>
                                  <p:childTnLst>
                                    <p:animRot by="21600000">
                                      <p:cBhvr>
                                        <p:cTn id="37" dur="2000" fill="hold"/>
                                        <p:tgtEl>
                                          <p:spTgt spid="224261"/>
                                        </p:tgtEl>
                                        <p:attrNameLst>
                                          <p:attrName>r</p:attrName>
                                        </p:attrNameLst>
                                      </p:cBhvr>
                                    </p:animRot>
                                  </p:childTnLst>
                                </p:cTn>
                              </p:par>
                              <p:par>
                                <p:cTn id="38" presetID="8" presetClass="emph" presetSubtype="0" fill="hold" grpId="1" nodeType="withEffect">
                                  <p:stCondLst>
                                    <p:cond delay="0"/>
                                  </p:stCondLst>
                                  <p:childTnLst>
                                    <p:animRot by="21600000">
                                      <p:cBhvr>
                                        <p:cTn id="39" dur="2000" fill="hold"/>
                                        <p:tgtEl>
                                          <p:spTgt spid="224264"/>
                                        </p:tgtEl>
                                        <p:attrNameLst>
                                          <p:attrName>r</p:attrName>
                                        </p:attrNameLst>
                                      </p:cBhvr>
                                    </p:animRot>
                                  </p:childTnLst>
                                </p:cTn>
                              </p:par>
                              <p:par>
                                <p:cTn id="40" presetID="8" presetClass="emph" presetSubtype="0" fill="hold" grpId="1" nodeType="withEffect">
                                  <p:stCondLst>
                                    <p:cond delay="0"/>
                                  </p:stCondLst>
                                  <p:childTnLst>
                                    <p:animRot by="21600000">
                                      <p:cBhvr>
                                        <p:cTn id="41" dur="2000" fill="hold"/>
                                        <p:tgtEl>
                                          <p:spTgt spid="224263"/>
                                        </p:tgtEl>
                                        <p:attrNameLst>
                                          <p:attrName>r</p:attrName>
                                        </p:attrNameLst>
                                      </p:cBhvr>
                                    </p:animRot>
                                  </p:childTnLst>
                                </p:cTn>
                              </p:par>
                              <p:par>
                                <p:cTn id="42" presetID="8" presetClass="emph" presetSubtype="0" fill="hold" grpId="1" nodeType="withEffect">
                                  <p:stCondLst>
                                    <p:cond delay="0"/>
                                  </p:stCondLst>
                                  <p:childTnLst>
                                    <p:animRot by="21600000">
                                      <p:cBhvr>
                                        <p:cTn id="43" dur="2000" fill="hold"/>
                                        <p:tgtEl>
                                          <p:spTgt spid="224266"/>
                                        </p:tgtEl>
                                        <p:attrNameLst>
                                          <p:attrName>r</p:attrName>
                                        </p:attrNameLst>
                                      </p:cBhvr>
                                    </p:animRot>
                                  </p:childTnLst>
                                </p:cTn>
                              </p:par>
                              <p:par>
                                <p:cTn id="44" presetID="8" presetClass="emph" presetSubtype="0" fill="hold" grpId="1" nodeType="withEffect">
                                  <p:stCondLst>
                                    <p:cond delay="0"/>
                                  </p:stCondLst>
                                  <p:childTnLst>
                                    <p:animRot by="21600000">
                                      <p:cBhvr>
                                        <p:cTn id="45" dur="2000" fill="hold"/>
                                        <p:tgtEl>
                                          <p:spTgt spid="224265"/>
                                        </p:tgtEl>
                                        <p:attrNameLst>
                                          <p:attrName>r</p:attrName>
                                        </p:attrNameLst>
                                      </p:cBhvr>
                                    </p:animRot>
                                  </p:childTnLst>
                                </p:cTn>
                              </p:par>
                              <p:par>
                                <p:cTn id="46" presetID="8" presetClass="emph" presetSubtype="0" fill="hold" grpId="1" nodeType="withEffect">
                                  <p:stCondLst>
                                    <p:cond delay="0"/>
                                  </p:stCondLst>
                                  <p:childTnLst>
                                    <p:animRot by="21600000">
                                      <p:cBhvr>
                                        <p:cTn id="47" dur="2000" fill="hold"/>
                                        <p:tgtEl>
                                          <p:spTgt spid="224267"/>
                                        </p:tgtEl>
                                        <p:attrNameLst>
                                          <p:attrName>r</p:attrName>
                                        </p:attrNameLst>
                                      </p:cBhvr>
                                    </p:animRo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nodeType="clickEffect">
                                  <p:stCondLst>
                                    <p:cond delay="0"/>
                                  </p:stCondLst>
                                  <p:childTnLst>
                                    <p:animEffect transition="out" filter="blinds(horizontal)">
                                      <p:cBhvr>
                                        <p:cTn id="51" dur="500"/>
                                        <p:tgtEl>
                                          <p:spTgt spid="224260"/>
                                        </p:tgtEl>
                                      </p:cBhvr>
                                    </p:animEffect>
                                    <p:set>
                                      <p:cBhvr>
                                        <p:cTn id="52" dur="1" fill="hold">
                                          <p:stCondLst>
                                            <p:cond delay="499"/>
                                          </p:stCondLst>
                                        </p:cTn>
                                        <p:tgtEl>
                                          <p:spTgt spid="224260"/>
                                        </p:tgtEl>
                                        <p:attrNameLst>
                                          <p:attrName>style.visibility</p:attrName>
                                        </p:attrNameLst>
                                      </p:cBhvr>
                                      <p:to>
                                        <p:strVal val="hidden"/>
                                      </p:to>
                                    </p:set>
                                  </p:childTnLst>
                                </p:cTn>
                              </p:par>
                              <p:par>
                                <p:cTn id="53" presetID="3" presetClass="exit" presetSubtype="10" fill="hold" grpId="2" nodeType="withEffect">
                                  <p:stCondLst>
                                    <p:cond delay="0"/>
                                  </p:stCondLst>
                                  <p:childTnLst>
                                    <p:animEffect transition="out" filter="blinds(horizontal)">
                                      <p:cBhvr>
                                        <p:cTn id="54" dur="500"/>
                                        <p:tgtEl>
                                          <p:spTgt spid="224262"/>
                                        </p:tgtEl>
                                      </p:cBhvr>
                                    </p:animEffect>
                                    <p:set>
                                      <p:cBhvr>
                                        <p:cTn id="55" dur="1" fill="hold">
                                          <p:stCondLst>
                                            <p:cond delay="499"/>
                                          </p:stCondLst>
                                        </p:cTn>
                                        <p:tgtEl>
                                          <p:spTgt spid="224262"/>
                                        </p:tgtEl>
                                        <p:attrNameLst>
                                          <p:attrName>style.visibility</p:attrName>
                                        </p:attrNameLst>
                                      </p:cBhvr>
                                      <p:to>
                                        <p:strVal val="hidden"/>
                                      </p:to>
                                    </p:set>
                                  </p:childTnLst>
                                </p:cTn>
                              </p:par>
                              <p:par>
                                <p:cTn id="56" presetID="3" presetClass="exit" presetSubtype="10" fill="hold" grpId="2" nodeType="withEffect">
                                  <p:stCondLst>
                                    <p:cond delay="0"/>
                                  </p:stCondLst>
                                  <p:childTnLst>
                                    <p:animEffect transition="out" filter="blinds(horizontal)">
                                      <p:cBhvr>
                                        <p:cTn id="57" dur="500"/>
                                        <p:tgtEl>
                                          <p:spTgt spid="224261"/>
                                        </p:tgtEl>
                                      </p:cBhvr>
                                    </p:animEffect>
                                    <p:set>
                                      <p:cBhvr>
                                        <p:cTn id="58" dur="1" fill="hold">
                                          <p:stCondLst>
                                            <p:cond delay="499"/>
                                          </p:stCondLst>
                                        </p:cTn>
                                        <p:tgtEl>
                                          <p:spTgt spid="224261"/>
                                        </p:tgtEl>
                                        <p:attrNameLst>
                                          <p:attrName>style.visibility</p:attrName>
                                        </p:attrNameLst>
                                      </p:cBhvr>
                                      <p:to>
                                        <p:strVal val="hidden"/>
                                      </p:to>
                                    </p:set>
                                  </p:childTnLst>
                                </p:cTn>
                              </p:par>
                              <p:par>
                                <p:cTn id="59" presetID="3" presetClass="exit" presetSubtype="10" fill="hold" grpId="2" nodeType="withEffect">
                                  <p:stCondLst>
                                    <p:cond delay="0"/>
                                  </p:stCondLst>
                                  <p:childTnLst>
                                    <p:animEffect transition="out" filter="blinds(horizontal)">
                                      <p:cBhvr>
                                        <p:cTn id="60" dur="500"/>
                                        <p:tgtEl>
                                          <p:spTgt spid="224264"/>
                                        </p:tgtEl>
                                      </p:cBhvr>
                                    </p:animEffect>
                                    <p:set>
                                      <p:cBhvr>
                                        <p:cTn id="61" dur="1" fill="hold">
                                          <p:stCondLst>
                                            <p:cond delay="499"/>
                                          </p:stCondLst>
                                        </p:cTn>
                                        <p:tgtEl>
                                          <p:spTgt spid="224264"/>
                                        </p:tgtEl>
                                        <p:attrNameLst>
                                          <p:attrName>style.visibility</p:attrName>
                                        </p:attrNameLst>
                                      </p:cBhvr>
                                      <p:to>
                                        <p:strVal val="hidden"/>
                                      </p:to>
                                    </p:set>
                                  </p:childTnLst>
                                </p:cTn>
                              </p:par>
                              <p:par>
                                <p:cTn id="62" presetID="3" presetClass="exit" presetSubtype="10" fill="hold" grpId="2" nodeType="withEffect">
                                  <p:stCondLst>
                                    <p:cond delay="0"/>
                                  </p:stCondLst>
                                  <p:childTnLst>
                                    <p:animEffect transition="out" filter="blinds(horizontal)">
                                      <p:cBhvr>
                                        <p:cTn id="63" dur="500"/>
                                        <p:tgtEl>
                                          <p:spTgt spid="224263"/>
                                        </p:tgtEl>
                                      </p:cBhvr>
                                    </p:animEffect>
                                    <p:set>
                                      <p:cBhvr>
                                        <p:cTn id="64" dur="1" fill="hold">
                                          <p:stCondLst>
                                            <p:cond delay="499"/>
                                          </p:stCondLst>
                                        </p:cTn>
                                        <p:tgtEl>
                                          <p:spTgt spid="224263"/>
                                        </p:tgtEl>
                                        <p:attrNameLst>
                                          <p:attrName>style.visibility</p:attrName>
                                        </p:attrNameLst>
                                      </p:cBhvr>
                                      <p:to>
                                        <p:strVal val="hidden"/>
                                      </p:to>
                                    </p:set>
                                  </p:childTnLst>
                                </p:cTn>
                              </p:par>
                              <p:par>
                                <p:cTn id="65" presetID="3" presetClass="exit" presetSubtype="10" fill="hold" grpId="2" nodeType="withEffect">
                                  <p:stCondLst>
                                    <p:cond delay="0"/>
                                  </p:stCondLst>
                                  <p:childTnLst>
                                    <p:animEffect transition="out" filter="blinds(horizontal)">
                                      <p:cBhvr>
                                        <p:cTn id="66" dur="500"/>
                                        <p:tgtEl>
                                          <p:spTgt spid="224266"/>
                                        </p:tgtEl>
                                      </p:cBhvr>
                                    </p:animEffect>
                                    <p:set>
                                      <p:cBhvr>
                                        <p:cTn id="67" dur="1" fill="hold">
                                          <p:stCondLst>
                                            <p:cond delay="499"/>
                                          </p:stCondLst>
                                        </p:cTn>
                                        <p:tgtEl>
                                          <p:spTgt spid="224266"/>
                                        </p:tgtEl>
                                        <p:attrNameLst>
                                          <p:attrName>style.visibility</p:attrName>
                                        </p:attrNameLst>
                                      </p:cBhvr>
                                      <p:to>
                                        <p:strVal val="hidden"/>
                                      </p:to>
                                    </p:set>
                                  </p:childTnLst>
                                </p:cTn>
                              </p:par>
                              <p:par>
                                <p:cTn id="68" presetID="3" presetClass="exit" presetSubtype="10" fill="hold" grpId="2" nodeType="withEffect">
                                  <p:stCondLst>
                                    <p:cond delay="0"/>
                                  </p:stCondLst>
                                  <p:childTnLst>
                                    <p:animEffect transition="out" filter="blinds(horizontal)">
                                      <p:cBhvr>
                                        <p:cTn id="69" dur="500"/>
                                        <p:tgtEl>
                                          <p:spTgt spid="224265"/>
                                        </p:tgtEl>
                                      </p:cBhvr>
                                    </p:animEffect>
                                    <p:set>
                                      <p:cBhvr>
                                        <p:cTn id="70" dur="1" fill="hold">
                                          <p:stCondLst>
                                            <p:cond delay="499"/>
                                          </p:stCondLst>
                                        </p:cTn>
                                        <p:tgtEl>
                                          <p:spTgt spid="224265"/>
                                        </p:tgtEl>
                                        <p:attrNameLst>
                                          <p:attrName>style.visibility</p:attrName>
                                        </p:attrNameLst>
                                      </p:cBhvr>
                                      <p:to>
                                        <p:strVal val="hidden"/>
                                      </p:to>
                                    </p:set>
                                  </p:childTnLst>
                                </p:cTn>
                              </p:par>
                              <p:par>
                                <p:cTn id="71" presetID="3" presetClass="exit" presetSubtype="10" fill="hold" grpId="2" nodeType="withEffect">
                                  <p:stCondLst>
                                    <p:cond delay="0"/>
                                  </p:stCondLst>
                                  <p:childTnLst>
                                    <p:animEffect transition="out" filter="blinds(horizontal)">
                                      <p:cBhvr>
                                        <p:cTn id="72" dur="500"/>
                                        <p:tgtEl>
                                          <p:spTgt spid="224267"/>
                                        </p:tgtEl>
                                      </p:cBhvr>
                                    </p:animEffect>
                                    <p:set>
                                      <p:cBhvr>
                                        <p:cTn id="73" dur="1" fill="hold">
                                          <p:stCondLst>
                                            <p:cond delay="499"/>
                                          </p:stCondLst>
                                        </p:cTn>
                                        <p:tgtEl>
                                          <p:spTgt spid="224267"/>
                                        </p:tgtEl>
                                        <p:attrNameLst>
                                          <p:attrName>style.visibility</p:attrName>
                                        </p:attrNameLst>
                                      </p:cBhvr>
                                      <p:to>
                                        <p:strVal val="hidden"/>
                                      </p:to>
                                    </p:set>
                                  </p:childTnLst>
                                </p:cTn>
                              </p:par>
                            </p:childTnLst>
                          </p:cTn>
                        </p:par>
                        <p:par>
                          <p:cTn id="74" fill="hold">
                            <p:stCondLst>
                              <p:cond delay="500"/>
                            </p:stCondLst>
                            <p:childTnLst>
                              <p:par>
                                <p:cTn id="75" presetID="2" presetClass="entr" presetSubtype="4" fill="hold" nodeType="afterEffect">
                                  <p:stCondLst>
                                    <p:cond delay="0"/>
                                  </p:stCondLst>
                                  <p:childTnLst>
                                    <p:set>
                                      <p:cBhvr>
                                        <p:cTn id="76" dur="1" fill="hold">
                                          <p:stCondLst>
                                            <p:cond delay="0"/>
                                          </p:stCondLst>
                                        </p:cTn>
                                        <p:tgtEl>
                                          <p:spTgt spid="224259">
                                            <p:txEl>
                                              <p:pRg st="0" end="0"/>
                                            </p:txEl>
                                          </p:spTgt>
                                        </p:tgtEl>
                                        <p:attrNameLst>
                                          <p:attrName>style.visibility</p:attrName>
                                        </p:attrNameLst>
                                      </p:cBhvr>
                                      <p:to>
                                        <p:strVal val="visible"/>
                                      </p:to>
                                    </p:set>
                                    <p:anim calcmode="lin" valueType="num">
                                      <p:cBhvr additive="base">
                                        <p:cTn id="77" dur="500" fill="hold"/>
                                        <p:tgtEl>
                                          <p:spTgt spid="224259">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24259">
                                            <p:txEl>
                                              <p:pRg st="0" end="0"/>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24259">
                                            <p:txEl>
                                              <p:pRg st="1" end="1"/>
                                            </p:txEl>
                                          </p:spTgt>
                                        </p:tgtEl>
                                        <p:attrNameLst>
                                          <p:attrName>style.visibility</p:attrName>
                                        </p:attrNameLst>
                                      </p:cBhvr>
                                      <p:to>
                                        <p:strVal val="visible"/>
                                      </p:to>
                                    </p:set>
                                    <p:anim calcmode="lin" valueType="num">
                                      <p:cBhvr additive="base">
                                        <p:cTn id="81" dur="500" fill="hold"/>
                                        <p:tgtEl>
                                          <p:spTgt spid="224259">
                                            <p:txEl>
                                              <p:pRg st="1" end="1"/>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224259">
                                            <p:txEl>
                                              <p:pRg st="1" end="1"/>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224268"/>
                                        </p:tgtEl>
                                        <p:attrNameLst>
                                          <p:attrName>style.visibility</p:attrName>
                                        </p:attrNameLst>
                                      </p:cBhvr>
                                      <p:to>
                                        <p:strVal val="visible"/>
                                      </p:to>
                                    </p:set>
                                    <p:anim calcmode="lin" valueType="num">
                                      <p:cBhvr additive="base">
                                        <p:cTn id="85" dur="500" fill="hold"/>
                                        <p:tgtEl>
                                          <p:spTgt spid="224268"/>
                                        </p:tgtEl>
                                        <p:attrNameLst>
                                          <p:attrName>ppt_x</p:attrName>
                                        </p:attrNameLst>
                                      </p:cBhvr>
                                      <p:tavLst>
                                        <p:tav tm="0">
                                          <p:val>
                                            <p:strVal val="#ppt_x"/>
                                          </p:val>
                                        </p:tav>
                                        <p:tav tm="100000">
                                          <p:val>
                                            <p:strVal val="#ppt_x"/>
                                          </p:val>
                                        </p:tav>
                                      </p:tavLst>
                                    </p:anim>
                                    <p:anim calcmode="lin" valueType="num">
                                      <p:cBhvr additive="base">
                                        <p:cTn id="86" dur="500" fill="hold"/>
                                        <p:tgtEl>
                                          <p:spTgt spid="224268"/>
                                        </p:tgtEl>
                                        <p:attrNameLst>
                                          <p:attrName>ppt_y</p:attrName>
                                        </p:attrNameLst>
                                      </p:cBhvr>
                                      <p:tavLst>
                                        <p:tav tm="0">
                                          <p:val>
                                            <p:strVal val="1+#ppt_h/2"/>
                                          </p:val>
                                        </p:tav>
                                        <p:tav tm="100000">
                                          <p:val>
                                            <p:strVal val="#ppt_y"/>
                                          </p:val>
                                        </p:tav>
                                      </p:tavLst>
                                    </p:anim>
                                  </p:childTnLst>
                                </p:cTn>
                              </p:par>
                            </p:childTnLst>
                          </p:cTn>
                        </p:par>
                        <p:par>
                          <p:cTn id="87" fill="hold">
                            <p:stCondLst>
                              <p:cond delay="1000"/>
                            </p:stCondLst>
                            <p:childTnLst>
                              <p:par>
                                <p:cTn id="88" presetID="2" presetClass="entr" presetSubtype="4" fill="hold" grpId="0" nodeType="afterEffect">
                                  <p:stCondLst>
                                    <p:cond delay="0"/>
                                  </p:stCondLst>
                                  <p:childTnLst>
                                    <p:set>
                                      <p:cBhvr>
                                        <p:cTn id="89" dur="1" fill="hold">
                                          <p:stCondLst>
                                            <p:cond delay="0"/>
                                          </p:stCondLst>
                                        </p:cTn>
                                        <p:tgtEl>
                                          <p:spTgt spid="224271"/>
                                        </p:tgtEl>
                                        <p:attrNameLst>
                                          <p:attrName>style.visibility</p:attrName>
                                        </p:attrNameLst>
                                      </p:cBhvr>
                                      <p:to>
                                        <p:strVal val="visible"/>
                                      </p:to>
                                    </p:set>
                                    <p:anim calcmode="lin" valueType="num">
                                      <p:cBhvr additive="base">
                                        <p:cTn id="90" dur="500" fill="hold"/>
                                        <p:tgtEl>
                                          <p:spTgt spid="224271"/>
                                        </p:tgtEl>
                                        <p:attrNameLst>
                                          <p:attrName>ppt_x</p:attrName>
                                        </p:attrNameLst>
                                      </p:cBhvr>
                                      <p:tavLst>
                                        <p:tav tm="0">
                                          <p:val>
                                            <p:strVal val="#ppt_x"/>
                                          </p:val>
                                        </p:tav>
                                        <p:tav tm="100000">
                                          <p:val>
                                            <p:strVal val="#ppt_x"/>
                                          </p:val>
                                        </p:tav>
                                      </p:tavLst>
                                    </p:anim>
                                    <p:anim calcmode="lin" valueType="num">
                                      <p:cBhvr additive="base">
                                        <p:cTn id="91" dur="500" fill="hold"/>
                                        <p:tgtEl>
                                          <p:spTgt spid="224271"/>
                                        </p:tgtEl>
                                        <p:attrNameLst>
                                          <p:attrName>ppt_y</p:attrName>
                                        </p:attrNameLst>
                                      </p:cBhvr>
                                      <p:tavLst>
                                        <p:tav tm="0">
                                          <p:val>
                                            <p:strVal val="1+#ppt_h/2"/>
                                          </p:val>
                                        </p:tav>
                                        <p:tav tm="100000">
                                          <p:val>
                                            <p:strVal val="#ppt_y"/>
                                          </p:val>
                                        </p:tav>
                                      </p:tavLst>
                                    </p:anim>
                                  </p:childTnLst>
                                </p:cTn>
                              </p:par>
                              <p:par>
                                <p:cTn id="92" presetID="2" presetClass="entr" presetSubtype="4" fill="hold" nodeType="withEffect">
                                  <p:stCondLst>
                                    <p:cond delay="0"/>
                                  </p:stCondLst>
                                  <p:childTnLst>
                                    <p:set>
                                      <p:cBhvr>
                                        <p:cTn id="93" dur="1" fill="hold">
                                          <p:stCondLst>
                                            <p:cond delay="0"/>
                                          </p:stCondLst>
                                        </p:cTn>
                                        <p:tgtEl>
                                          <p:spTgt spid="224269"/>
                                        </p:tgtEl>
                                        <p:attrNameLst>
                                          <p:attrName>style.visibility</p:attrName>
                                        </p:attrNameLst>
                                      </p:cBhvr>
                                      <p:to>
                                        <p:strVal val="visible"/>
                                      </p:to>
                                    </p:set>
                                    <p:anim calcmode="lin" valueType="num">
                                      <p:cBhvr additive="base">
                                        <p:cTn id="94" dur="500" fill="hold"/>
                                        <p:tgtEl>
                                          <p:spTgt spid="224269"/>
                                        </p:tgtEl>
                                        <p:attrNameLst>
                                          <p:attrName>ppt_x</p:attrName>
                                        </p:attrNameLst>
                                      </p:cBhvr>
                                      <p:tavLst>
                                        <p:tav tm="0">
                                          <p:val>
                                            <p:strVal val="#ppt_x"/>
                                          </p:val>
                                        </p:tav>
                                        <p:tav tm="100000">
                                          <p:val>
                                            <p:strVal val="#ppt_x"/>
                                          </p:val>
                                        </p:tav>
                                      </p:tavLst>
                                    </p:anim>
                                    <p:anim calcmode="lin" valueType="num">
                                      <p:cBhvr additive="base">
                                        <p:cTn id="95" dur="500" fill="hold"/>
                                        <p:tgtEl>
                                          <p:spTgt spid="224269"/>
                                        </p:tgtEl>
                                        <p:attrNameLst>
                                          <p:attrName>ppt_y</p:attrName>
                                        </p:attrNameLst>
                                      </p:cBhvr>
                                      <p:tavLst>
                                        <p:tav tm="0">
                                          <p:val>
                                            <p:strVal val="1+#ppt_h/2"/>
                                          </p:val>
                                        </p:tav>
                                        <p:tav tm="100000">
                                          <p:val>
                                            <p:strVal val="#ppt_y"/>
                                          </p:val>
                                        </p:tav>
                                      </p:tavLst>
                                    </p:anim>
                                  </p:childTnLst>
                                </p:cTn>
                              </p:par>
                              <p:par>
                                <p:cTn id="96" presetID="2" presetClass="entr" presetSubtype="4" fill="hold" nodeType="withEffect">
                                  <p:stCondLst>
                                    <p:cond delay="0"/>
                                  </p:stCondLst>
                                  <p:childTnLst>
                                    <p:set>
                                      <p:cBhvr>
                                        <p:cTn id="97" dur="1" fill="hold">
                                          <p:stCondLst>
                                            <p:cond delay="0"/>
                                          </p:stCondLst>
                                        </p:cTn>
                                        <p:tgtEl>
                                          <p:spTgt spid="224272"/>
                                        </p:tgtEl>
                                        <p:attrNameLst>
                                          <p:attrName>style.visibility</p:attrName>
                                        </p:attrNameLst>
                                      </p:cBhvr>
                                      <p:to>
                                        <p:strVal val="visible"/>
                                      </p:to>
                                    </p:set>
                                    <p:anim calcmode="lin" valueType="num">
                                      <p:cBhvr additive="base">
                                        <p:cTn id="98" dur="500" fill="hold"/>
                                        <p:tgtEl>
                                          <p:spTgt spid="224272"/>
                                        </p:tgtEl>
                                        <p:attrNameLst>
                                          <p:attrName>ppt_x</p:attrName>
                                        </p:attrNameLst>
                                      </p:cBhvr>
                                      <p:tavLst>
                                        <p:tav tm="0">
                                          <p:val>
                                            <p:strVal val="#ppt_x"/>
                                          </p:val>
                                        </p:tav>
                                        <p:tav tm="100000">
                                          <p:val>
                                            <p:strVal val="#ppt_x"/>
                                          </p:val>
                                        </p:tav>
                                      </p:tavLst>
                                    </p:anim>
                                    <p:anim calcmode="lin" valueType="num">
                                      <p:cBhvr additive="base">
                                        <p:cTn id="99" dur="500" fill="hold"/>
                                        <p:tgtEl>
                                          <p:spTgt spid="224272"/>
                                        </p:tgtEl>
                                        <p:attrNameLst>
                                          <p:attrName>ppt_y</p:attrName>
                                        </p:attrNameLst>
                                      </p:cBhvr>
                                      <p:tavLst>
                                        <p:tav tm="0">
                                          <p:val>
                                            <p:strVal val="1+#ppt_h/2"/>
                                          </p:val>
                                        </p:tav>
                                        <p:tav tm="100000">
                                          <p:val>
                                            <p:strVal val="#ppt_y"/>
                                          </p:val>
                                        </p:tav>
                                      </p:tavLst>
                                    </p:anim>
                                  </p:childTnLst>
                                </p:cTn>
                              </p:par>
                              <p:par>
                                <p:cTn id="100" presetID="2" presetClass="entr" presetSubtype="4" fill="hold" nodeType="withEffect">
                                  <p:stCondLst>
                                    <p:cond delay="0"/>
                                  </p:stCondLst>
                                  <p:childTnLst>
                                    <p:set>
                                      <p:cBhvr>
                                        <p:cTn id="101" dur="1" fill="hold">
                                          <p:stCondLst>
                                            <p:cond delay="0"/>
                                          </p:stCondLst>
                                        </p:cTn>
                                        <p:tgtEl>
                                          <p:spTgt spid="224273"/>
                                        </p:tgtEl>
                                        <p:attrNameLst>
                                          <p:attrName>style.visibility</p:attrName>
                                        </p:attrNameLst>
                                      </p:cBhvr>
                                      <p:to>
                                        <p:strVal val="visible"/>
                                      </p:to>
                                    </p:set>
                                    <p:anim calcmode="lin" valueType="num">
                                      <p:cBhvr additive="base">
                                        <p:cTn id="102" dur="500" fill="hold"/>
                                        <p:tgtEl>
                                          <p:spTgt spid="224273"/>
                                        </p:tgtEl>
                                        <p:attrNameLst>
                                          <p:attrName>ppt_x</p:attrName>
                                        </p:attrNameLst>
                                      </p:cBhvr>
                                      <p:tavLst>
                                        <p:tav tm="0">
                                          <p:val>
                                            <p:strVal val="#ppt_x"/>
                                          </p:val>
                                        </p:tav>
                                        <p:tav tm="100000">
                                          <p:val>
                                            <p:strVal val="#ppt_x"/>
                                          </p:val>
                                        </p:tav>
                                      </p:tavLst>
                                    </p:anim>
                                    <p:anim calcmode="lin" valueType="num">
                                      <p:cBhvr additive="base">
                                        <p:cTn id="103" dur="500" fill="hold"/>
                                        <p:tgtEl>
                                          <p:spTgt spid="224273"/>
                                        </p:tgtEl>
                                        <p:attrNameLst>
                                          <p:attrName>ppt_y</p:attrName>
                                        </p:attrNameLst>
                                      </p:cBhvr>
                                      <p:tavLst>
                                        <p:tav tm="0">
                                          <p:val>
                                            <p:strVal val="1+#ppt_h/2"/>
                                          </p:val>
                                        </p:tav>
                                        <p:tav tm="100000">
                                          <p:val>
                                            <p:strVal val="#ppt_y"/>
                                          </p:val>
                                        </p:tav>
                                      </p:tavLst>
                                    </p:anim>
                                  </p:childTnLst>
                                </p:cTn>
                              </p:par>
                            </p:childTnLst>
                          </p:cTn>
                        </p:par>
                        <p:par>
                          <p:cTn id="104" fill="hold">
                            <p:stCondLst>
                              <p:cond delay="1500"/>
                            </p:stCondLst>
                            <p:childTnLst>
                              <p:par>
                                <p:cTn id="105" presetID="8" presetClass="emph" presetSubtype="0" fill="hold" grpId="1" nodeType="afterEffect">
                                  <p:stCondLst>
                                    <p:cond delay="0"/>
                                  </p:stCondLst>
                                  <p:childTnLst>
                                    <p:animRot by="21600000">
                                      <p:cBhvr>
                                        <p:cTn id="106" dur="2000" fill="hold"/>
                                        <p:tgtEl>
                                          <p:spTgt spid="224271"/>
                                        </p:tgtEl>
                                        <p:attrNameLst>
                                          <p:attrName>r</p:attrName>
                                        </p:attrNameLst>
                                      </p:cBhvr>
                                    </p:animRot>
                                  </p:childTnLst>
                                </p:cTn>
                              </p:par>
                              <p:par>
                                <p:cTn id="107" presetID="8" presetClass="emph" presetSubtype="0" fill="hold" nodeType="withEffect">
                                  <p:stCondLst>
                                    <p:cond delay="0"/>
                                  </p:stCondLst>
                                  <p:childTnLst>
                                    <p:animRot by="21600000">
                                      <p:cBhvr>
                                        <p:cTn id="108" dur="2000" fill="hold"/>
                                        <p:tgtEl>
                                          <p:spTgt spid="224269"/>
                                        </p:tgtEl>
                                        <p:attrNameLst>
                                          <p:attrName>r</p:attrName>
                                        </p:attrNameLst>
                                      </p:cBhvr>
                                    </p:animRot>
                                  </p:childTnLst>
                                </p:cTn>
                              </p:par>
                              <p:par>
                                <p:cTn id="109" presetID="8" presetClass="emph" presetSubtype="0" fill="hold" nodeType="withEffect">
                                  <p:stCondLst>
                                    <p:cond delay="0"/>
                                  </p:stCondLst>
                                  <p:childTnLst>
                                    <p:animRot by="21600000">
                                      <p:cBhvr>
                                        <p:cTn id="110" dur="2000" fill="hold"/>
                                        <p:tgtEl>
                                          <p:spTgt spid="224272"/>
                                        </p:tgtEl>
                                        <p:attrNameLst>
                                          <p:attrName>r</p:attrName>
                                        </p:attrNameLst>
                                      </p:cBhvr>
                                    </p:animRot>
                                  </p:childTnLst>
                                </p:cTn>
                              </p:par>
                              <p:par>
                                <p:cTn id="111" presetID="8" presetClass="emph" presetSubtype="0" fill="hold" nodeType="withEffect">
                                  <p:stCondLst>
                                    <p:cond delay="0"/>
                                  </p:stCondLst>
                                  <p:childTnLst>
                                    <p:animRot by="21600000">
                                      <p:cBhvr>
                                        <p:cTn id="112" dur="2000" fill="hold"/>
                                        <p:tgtEl>
                                          <p:spTgt spid="224273"/>
                                        </p:tgtEl>
                                        <p:attrNameLst>
                                          <p:attrName>r</p:attrName>
                                        </p:attrNameLst>
                                      </p:cBhvr>
                                    </p:animRot>
                                  </p:childTnLst>
                                </p:cTn>
                              </p:par>
                            </p:childTnLst>
                          </p:cTn>
                        </p:par>
                      </p:childTnLst>
                    </p:cTn>
                  </p:par>
                  <p:par>
                    <p:cTn id="113" fill="hold">
                      <p:stCondLst>
                        <p:cond delay="indefinite"/>
                      </p:stCondLst>
                      <p:childTnLst>
                        <p:par>
                          <p:cTn id="114" fill="hold">
                            <p:stCondLst>
                              <p:cond delay="0"/>
                            </p:stCondLst>
                            <p:childTnLst>
                              <p:par>
                                <p:cTn id="115" presetID="3" presetClass="exit" presetSubtype="10" fill="hold" nodeType="clickEffect">
                                  <p:stCondLst>
                                    <p:cond delay="0"/>
                                  </p:stCondLst>
                                  <p:childTnLst>
                                    <p:animEffect transition="out" filter="blinds(horizontal)">
                                      <p:cBhvr>
                                        <p:cTn id="116" dur="500"/>
                                        <p:tgtEl>
                                          <p:spTgt spid="224268"/>
                                        </p:tgtEl>
                                      </p:cBhvr>
                                    </p:animEffect>
                                    <p:set>
                                      <p:cBhvr>
                                        <p:cTn id="117" dur="1" fill="hold">
                                          <p:stCondLst>
                                            <p:cond delay="499"/>
                                          </p:stCondLst>
                                        </p:cTn>
                                        <p:tgtEl>
                                          <p:spTgt spid="224268"/>
                                        </p:tgtEl>
                                        <p:attrNameLst>
                                          <p:attrName>style.visibility</p:attrName>
                                        </p:attrNameLst>
                                      </p:cBhvr>
                                      <p:to>
                                        <p:strVal val="hidden"/>
                                      </p:to>
                                    </p:set>
                                  </p:childTnLst>
                                </p:cTn>
                              </p:par>
                              <p:par>
                                <p:cTn id="118" presetID="3" presetClass="exit" presetSubtype="10" fill="hold" grpId="2" nodeType="withEffect">
                                  <p:stCondLst>
                                    <p:cond delay="0"/>
                                  </p:stCondLst>
                                  <p:childTnLst>
                                    <p:animEffect transition="out" filter="blinds(horizontal)">
                                      <p:cBhvr>
                                        <p:cTn id="119" dur="500"/>
                                        <p:tgtEl>
                                          <p:spTgt spid="224271"/>
                                        </p:tgtEl>
                                      </p:cBhvr>
                                    </p:animEffect>
                                    <p:set>
                                      <p:cBhvr>
                                        <p:cTn id="120" dur="1" fill="hold">
                                          <p:stCondLst>
                                            <p:cond delay="499"/>
                                          </p:stCondLst>
                                        </p:cTn>
                                        <p:tgtEl>
                                          <p:spTgt spid="224271"/>
                                        </p:tgtEl>
                                        <p:attrNameLst>
                                          <p:attrName>style.visibility</p:attrName>
                                        </p:attrNameLst>
                                      </p:cBhvr>
                                      <p:to>
                                        <p:strVal val="hidden"/>
                                      </p:to>
                                    </p:set>
                                  </p:childTnLst>
                                </p:cTn>
                              </p:par>
                              <p:par>
                                <p:cTn id="121" presetID="3" presetClass="exit" presetSubtype="10" fill="hold" nodeType="withEffect">
                                  <p:stCondLst>
                                    <p:cond delay="0"/>
                                  </p:stCondLst>
                                  <p:childTnLst>
                                    <p:animEffect transition="out" filter="blinds(horizontal)">
                                      <p:cBhvr>
                                        <p:cTn id="122" dur="500"/>
                                        <p:tgtEl>
                                          <p:spTgt spid="224269"/>
                                        </p:tgtEl>
                                      </p:cBhvr>
                                    </p:animEffect>
                                    <p:set>
                                      <p:cBhvr>
                                        <p:cTn id="123" dur="1" fill="hold">
                                          <p:stCondLst>
                                            <p:cond delay="499"/>
                                          </p:stCondLst>
                                        </p:cTn>
                                        <p:tgtEl>
                                          <p:spTgt spid="224269"/>
                                        </p:tgtEl>
                                        <p:attrNameLst>
                                          <p:attrName>style.visibility</p:attrName>
                                        </p:attrNameLst>
                                      </p:cBhvr>
                                      <p:to>
                                        <p:strVal val="hidden"/>
                                      </p:to>
                                    </p:set>
                                  </p:childTnLst>
                                </p:cTn>
                              </p:par>
                              <p:par>
                                <p:cTn id="124" presetID="3" presetClass="exit" presetSubtype="10" fill="hold" nodeType="withEffect">
                                  <p:stCondLst>
                                    <p:cond delay="0"/>
                                  </p:stCondLst>
                                  <p:childTnLst>
                                    <p:animEffect transition="out" filter="blinds(horizontal)">
                                      <p:cBhvr>
                                        <p:cTn id="125" dur="500"/>
                                        <p:tgtEl>
                                          <p:spTgt spid="224272"/>
                                        </p:tgtEl>
                                      </p:cBhvr>
                                    </p:animEffect>
                                    <p:set>
                                      <p:cBhvr>
                                        <p:cTn id="126" dur="1" fill="hold">
                                          <p:stCondLst>
                                            <p:cond delay="499"/>
                                          </p:stCondLst>
                                        </p:cTn>
                                        <p:tgtEl>
                                          <p:spTgt spid="224272"/>
                                        </p:tgtEl>
                                        <p:attrNameLst>
                                          <p:attrName>style.visibility</p:attrName>
                                        </p:attrNameLst>
                                      </p:cBhvr>
                                      <p:to>
                                        <p:strVal val="hidden"/>
                                      </p:to>
                                    </p:set>
                                  </p:childTnLst>
                                </p:cTn>
                              </p:par>
                              <p:par>
                                <p:cTn id="127" presetID="3" presetClass="exit" presetSubtype="10" fill="hold" nodeType="withEffect">
                                  <p:stCondLst>
                                    <p:cond delay="0"/>
                                  </p:stCondLst>
                                  <p:childTnLst>
                                    <p:animEffect transition="out" filter="blinds(horizontal)">
                                      <p:cBhvr>
                                        <p:cTn id="128" dur="500"/>
                                        <p:tgtEl>
                                          <p:spTgt spid="224273"/>
                                        </p:tgtEl>
                                      </p:cBhvr>
                                    </p:animEffect>
                                    <p:set>
                                      <p:cBhvr>
                                        <p:cTn id="129" dur="1" fill="hold">
                                          <p:stCondLst>
                                            <p:cond delay="499"/>
                                          </p:stCondLst>
                                        </p:cTn>
                                        <p:tgtEl>
                                          <p:spTgt spid="224273"/>
                                        </p:tgtEl>
                                        <p:attrNameLst>
                                          <p:attrName>style.visibility</p:attrName>
                                        </p:attrNameLst>
                                      </p:cBhvr>
                                      <p:to>
                                        <p:strVal val="hidden"/>
                                      </p:to>
                                    </p:set>
                                  </p:childTnLst>
                                </p:cTn>
                              </p:par>
                            </p:childTnLst>
                          </p:cTn>
                        </p:par>
                        <p:par>
                          <p:cTn id="130" fill="hold">
                            <p:stCondLst>
                              <p:cond delay="500"/>
                            </p:stCondLst>
                            <p:childTnLst>
                              <p:par>
                                <p:cTn id="131" presetID="2" presetClass="entr" presetSubtype="4" fill="hold" nodeType="afterEffect">
                                  <p:stCondLst>
                                    <p:cond delay="0"/>
                                  </p:stCondLst>
                                  <p:childTnLst>
                                    <p:set>
                                      <p:cBhvr>
                                        <p:cTn id="132" dur="1" fill="hold">
                                          <p:stCondLst>
                                            <p:cond delay="0"/>
                                          </p:stCondLst>
                                        </p:cTn>
                                        <p:tgtEl>
                                          <p:spTgt spid="224259">
                                            <p:txEl>
                                              <p:pRg st="2" end="2"/>
                                            </p:txEl>
                                          </p:spTgt>
                                        </p:tgtEl>
                                        <p:attrNameLst>
                                          <p:attrName>style.visibility</p:attrName>
                                        </p:attrNameLst>
                                      </p:cBhvr>
                                      <p:to>
                                        <p:strVal val="visible"/>
                                      </p:to>
                                    </p:set>
                                    <p:anim calcmode="lin" valueType="num">
                                      <p:cBhvr additive="base">
                                        <p:cTn id="133" dur="500" fill="hold"/>
                                        <p:tgtEl>
                                          <p:spTgt spid="224259">
                                            <p:txEl>
                                              <p:pRg st="2" end="2"/>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224259">
                                            <p:txEl>
                                              <p:pRg st="2" end="2"/>
                                            </p:txEl>
                                          </p:spTgt>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224259">
                                            <p:txEl>
                                              <p:pRg st="3" end="3"/>
                                            </p:txEl>
                                          </p:spTgt>
                                        </p:tgtEl>
                                        <p:attrNameLst>
                                          <p:attrName>style.visibility</p:attrName>
                                        </p:attrNameLst>
                                      </p:cBhvr>
                                      <p:to>
                                        <p:strVal val="visible"/>
                                      </p:to>
                                    </p:set>
                                    <p:anim calcmode="lin" valueType="num">
                                      <p:cBhvr additive="base">
                                        <p:cTn id="137" dur="500" fill="hold"/>
                                        <p:tgtEl>
                                          <p:spTgt spid="224259">
                                            <p:txEl>
                                              <p:pRg st="3" end="3"/>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224259">
                                            <p:txEl>
                                              <p:pRg st="3" end="3"/>
                                            </p:txEl>
                                          </p:spTgt>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224259">
                                            <p:txEl>
                                              <p:pRg st="4" end="4"/>
                                            </p:txEl>
                                          </p:spTgt>
                                        </p:tgtEl>
                                        <p:attrNameLst>
                                          <p:attrName>style.visibility</p:attrName>
                                        </p:attrNameLst>
                                      </p:cBhvr>
                                      <p:to>
                                        <p:strVal val="visible"/>
                                      </p:to>
                                    </p:set>
                                    <p:anim calcmode="lin" valueType="num">
                                      <p:cBhvr additive="base">
                                        <p:cTn id="141" dur="500" fill="hold"/>
                                        <p:tgtEl>
                                          <p:spTgt spid="224259">
                                            <p:txEl>
                                              <p:pRg st="4" end="4"/>
                                            </p:txEl>
                                          </p:spTgt>
                                        </p:tgtEl>
                                        <p:attrNameLst>
                                          <p:attrName>ppt_x</p:attrName>
                                        </p:attrNameLst>
                                      </p:cBhvr>
                                      <p:tavLst>
                                        <p:tav tm="0">
                                          <p:val>
                                            <p:strVal val="#ppt_x"/>
                                          </p:val>
                                        </p:tav>
                                        <p:tav tm="100000">
                                          <p:val>
                                            <p:strVal val="#ppt_x"/>
                                          </p:val>
                                        </p:tav>
                                      </p:tavLst>
                                    </p:anim>
                                    <p:anim calcmode="lin" valueType="num">
                                      <p:cBhvr additive="base">
                                        <p:cTn id="142" dur="500" fill="hold"/>
                                        <p:tgtEl>
                                          <p:spTgt spid="224259">
                                            <p:txEl>
                                              <p:pRg st="4" end="4"/>
                                            </p:txEl>
                                          </p:spTgt>
                                        </p:tgtEl>
                                        <p:attrNameLst>
                                          <p:attrName>ppt_y</p:attrName>
                                        </p:attrNameLst>
                                      </p:cBhvr>
                                      <p:tavLst>
                                        <p:tav tm="0">
                                          <p:val>
                                            <p:strVal val="1+#ppt_h/2"/>
                                          </p:val>
                                        </p:tav>
                                        <p:tav tm="100000">
                                          <p:val>
                                            <p:strVal val="#ppt_y"/>
                                          </p:val>
                                        </p:tav>
                                      </p:tavLst>
                                    </p:anim>
                                  </p:childTnLst>
                                </p:cTn>
                              </p:par>
                              <p:par>
                                <p:cTn id="143" presetID="2" presetClass="entr" presetSubtype="4" fill="hold" nodeType="withEffect">
                                  <p:stCondLst>
                                    <p:cond delay="0"/>
                                  </p:stCondLst>
                                  <p:childTnLst>
                                    <p:set>
                                      <p:cBhvr>
                                        <p:cTn id="144" dur="1" fill="hold">
                                          <p:stCondLst>
                                            <p:cond delay="0"/>
                                          </p:stCondLst>
                                        </p:cTn>
                                        <p:tgtEl>
                                          <p:spTgt spid="224274"/>
                                        </p:tgtEl>
                                        <p:attrNameLst>
                                          <p:attrName>style.visibility</p:attrName>
                                        </p:attrNameLst>
                                      </p:cBhvr>
                                      <p:to>
                                        <p:strVal val="visible"/>
                                      </p:to>
                                    </p:set>
                                    <p:anim calcmode="lin" valueType="num">
                                      <p:cBhvr additive="base">
                                        <p:cTn id="145" dur="500" fill="hold"/>
                                        <p:tgtEl>
                                          <p:spTgt spid="224274"/>
                                        </p:tgtEl>
                                        <p:attrNameLst>
                                          <p:attrName>ppt_x</p:attrName>
                                        </p:attrNameLst>
                                      </p:cBhvr>
                                      <p:tavLst>
                                        <p:tav tm="0">
                                          <p:val>
                                            <p:strVal val="#ppt_x"/>
                                          </p:val>
                                        </p:tav>
                                        <p:tav tm="100000">
                                          <p:val>
                                            <p:strVal val="#ppt_x"/>
                                          </p:val>
                                        </p:tav>
                                      </p:tavLst>
                                    </p:anim>
                                    <p:anim calcmode="lin" valueType="num">
                                      <p:cBhvr additive="base">
                                        <p:cTn id="146" dur="500" fill="hold"/>
                                        <p:tgtEl>
                                          <p:spTgt spid="224274"/>
                                        </p:tgtEl>
                                        <p:attrNameLst>
                                          <p:attrName>ppt_y</p:attrName>
                                        </p:attrNameLst>
                                      </p:cBhvr>
                                      <p:tavLst>
                                        <p:tav tm="0">
                                          <p:val>
                                            <p:strVal val="1+#ppt_h/2"/>
                                          </p:val>
                                        </p:tav>
                                        <p:tav tm="100000">
                                          <p:val>
                                            <p:strVal val="#ppt_y"/>
                                          </p:val>
                                        </p:tav>
                                      </p:tavLst>
                                    </p:anim>
                                  </p:childTnLst>
                                </p:cTn>
                              </p:par>
                            </p:childTnLst>
                          </p:cTn>
                        </p:par>
                        <p:par>
                          <p:cTn id="147" fill="hold">
                            <p:stCondLst>
                              <p:cond delay="1000"/>
                            </p:stCondLst>
                            <p:childTnLst>
                              <p:par>
                                <p:cTn id="148" presetID="2" presetClass="entr" presetSubtype="4" fill="hold" grpId="0" nodeType="afterEffect">
                                  <p:stCondLst>
                                    <p:cond delay="0"/>
                                  </p:stCondLst>
                                  <p:childTnLst>
                                    <p:set>
                                      <p:cBhvr>
                                        <p:cTn id="149" dur="1" fill="hold">
                                          <p:stCondLst>
                                            <p:cond delay="0"/>
                                          </p:stCondLst>
                                        </p:cTn>
                                        <p:tgtEl>
                                          <p:spTgt spid="224275"/>
                                        </p:tgtEl>
                                        <p:attrNameLst>
                                          <p:attrName>style.visibility</p:attrName>
                                        </p:attrNameLst>
                                      </p:cBhvr>
                                      <p:to>
                                        <p:strVal val="visible"/>
                                      </p:to>
                                    </p:set>
                                    <p:anim calcmode="lin" valueType="num">
                                      <p:cBhvr additive="base">
                                        <p:cTn id="150" dur="500" fill="hold"/>
                                        <p:tgtEl>
                                          <p:spTgt spid="224275"/>
                                        </p:tgtEl>
                                        <p:attrNameLst>
                                          <p:attrName>ppt_x</p:attrName>
                                        </p:attrNameLst>
                                      </p:cBhvr>
                                      <p:tavLst>
                                        <p:tav tm="0">
                                          <p:val>
                                            <p:strVal val="#ppt_x"/>
                                          </p:val>
                                        </p:tav>
                                        <p:tav tm="100000">
                                          <p:val>
                                            <p:strVal val="#ppt_x"/>
                                          </p:val>
                                        </p:tav>
                                      </p:tavLst>
                                    </p:anim>
                                    <p:anim calcmode="lin" valueType="num">
                                      <p:cBhvr additive="base">
                                        <p:cTn id="151" dur="500" fill="hold"/>
                                        <p:tgtEl>
                                          <p:spTgt spid="224275"/>
                                        </p:tgtEl>
                                        <p:attrNameLst>
                                          <p:attrName>ppt_y</p:attrName>
                                        </p:attrNameLst>
                                      </p:cBhvr>
                                      <p:tavLst>
                                        <p:tav tm="0">
                                          <p:val>
                                            <p:strVal val="1+#ppt_h/2"/>
                                          </p:val>
                                        </p:tav>
                                        <p:tav tm="100000">
                                          <p:val>
                                            <p:strVal val="#ppt_y"/>
                                          </p:val>
                                        </p:tav>
                                      </p:tavLst>
                                    </p:anim>
                                  </p:childTnLst>
                                </p:cTn>
                              </p:par>
                            </p:childTnLst>
                          </p:cTn>
                        </p:par>
                        <p:par>
                          <p:cTn id="152" fill="hold">
                            <p:stCondLst>
                              <p:cond delay="1500"/>
                            </p:stCondLst>
                            <p:childTnLst>
                              <p:par>
                                <p:cTn id="153" presetID="8" presetClass="emph" presetSubtype="0" fill="hold" grpId="1" nodeType="afterEffect">
                                  <p:stCondLst>
                                    <p:cond delay="0"/>
                                  </p:stCondLst>
                                  <p:childTnLst>
                                    <p:animRot by="21600000">
                                      <p:cBhvr>
                                        <p:cTn id="154" dur="2000" fill="hold"/>
                                        <p:tgtEl>
                                          <p:spTgt spid="224275"/>
                                        </p:tgtEl>
                                        <p:attrNameLst>
                                          <p:attrName>r</p:attrName>
                                        </p:attrNameLst>
                                      </p:cBhvr>
                                    </p:animRot>
                                  </p:childTnLst>
                                </p:cTn>
                              </p:par>
                            </p:childTnLst>
                          </p:cTn>
                        </p:par>
                      </p:childTnLst>
                    </p:cTn>
                  </p:par>
                  <p:par>
                    <p:cTn id="155" fill="hold">
                      <p:stCondLst>
                        <p:cond delay="indefinite"/>
                      </p:stCondLst>
                      <p:childTnLst>
                        <p:par>
                          <p:cTn id="156" fill="hold">
                            <p:stCondLst>
                              <p:cond delay="0"/>
                            </p:stCondLst>
                            <p:childTnLst>
                              <p:par>
                                <p:cTn id="157" presetID="3" presetClass="exit" presetSubtype="10" fill="hold" grpId="2" nodeType="clickEffect">
                                  <p:stCondLst>
                                    <p:cond delay="0"/>
                                  </p:stCondLst>
                                  <p:childTnLst>
                                    <p:animEffect transition="out" filter="blinds(horizontal)">
                                      <p:cBhvr>
                                        <p:cTn id="158" dur="500"/>
                                        <p:tgtEl>
                                          <p:spTgt spid="224275"/>
                                        </p:tgtEl>
                                      </p:cBhvr>
                                    </p:animEffect>
                                    <p:set>
                                      <p:cBhvr>
                                        <p:cTn id="159" dur="1" fill="hold">
                                          <p:stCondLst>
                                            <p:cond delay="499"/>
                                          </p:stCondLst>
                                        </p:cTn>
                                        <p:tgtEl>
                                          <p:spTgt spid="224275"/>
                                        </p:tgtEl>
                                        <p:attrNameLst>
                                          <p:attrName>style.visibility</p:attrName>
                                        </p:attrNameLst>
                                      </p:cBhvr>
                                      <p:to>
                                        <p:strVal val="hidden"/>
                                      </p:to>
                                    </p:set>
                                  </p:childTnLst>
                                </p:cTn>
                              </p:par>
                              <p:par>
                                <p:cTn id="160" presetID="3" presetClass="exit" presetSubtype="10" fill="hold" nodeType="withEffect">
                                  <p:stCondLst>
                                    <p:cond delay="0"/>
                                  </p:stCondLst>
                                  <p:childTnLst>
                                    <p:animEffect transition="out" filter="blinds(horizontal)">
                                      <p:cBhvr>
                                        <p:cTn id="161" dur="500"/>
                                        <p:tgtEl>
                                          <p:spTgt spid="224274"/>
                                        </p:tgtEl>
                                      </p:cBhvr>
                                    </p:animEffect>
                                    <p:set>
                                      <p:cBhvr>
                                        <p:cTn id="162" dur="1" fill="hold">
                                          <p:stCondLst>
                                            <p:cond delay="499"/>
                                          </p:stCondLst>
                                        </p:cTn>
                                        <p:tgtEl>
                                          <p:spTgt spid="224274"/>
                                        </p:tgtEl>
                                        <p:attrNameLst>
                                          <p:attrName>style.visibility</p:attrName>
                                        </p:attrNameLst>
                                      </p:cBhvr>
                                      <p:to>
                                        <p:strVal val="hidden"/>
                                      </p:to>
                                    </p:set>
                                  </p:childTnLst>
                                </p:cTn>
                              </p:par>
                            </p:childTnLst>
                          </p:cTn>
                        </p:par>
                        <p:par>
                          <p:cTn id="163" fill="hold">
                            <p:stCondLst>
                              <p:cond delay="500"/>
                            </p:stCondLst>
                            <p:childTnLst>
                              <p:par>
                                <p:cTn id="164" presetID="2" presetClass="entr" presetSubtype="4" fill="hold" nodeType="afterEffect">
                                  <p:stCondLst>
                                    <p:cond delay="0"/>
                                  </p:stCondLst>
                                  <p:childTnLst>
                                    <p:set>
                                      <p:cBhvr>
                                        <p:cTn id="165" dur="1" fill="hold">
                                          <p:stCondLst>
                                            <p:cond delay="0"/>
                                          </p:stCondLst>
                                        </p:cTn>
                                        <p:tgtEl>
                                          <p:spTgt spid="224259">
                                            <p:txEl>
                                              <p:pRg st="5" end="5"/>
                                            </p:txEl>
                                          </p:spTgt>
                                        </p:tgtEl>
                                        <p:attrNameLst>
                                          <p:attrName>style.visibility</p:attrName>
                                        </p:attrNameLst>
                                      </p:cBhvr>
                                      <p:to>
                                        <p:strVal val="visible"/>
                                      </p:to>
                                    </p:set>
                                    <p:anim calcmode="lin" valueType="num">
                                      <p:cBhvr additive="base">
                                        <p:cTn id="166" dur="500" fill="hold"/>
                                        <p:tgtEl>
                                          <p:spTgt spid="224259">
                                            <p:txEl>
                                              <p:pRg st="5" end="5"/>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224259">
                                            <p:txEl>
                                              <p:pRg st="5" end="5"/>
                                            </p:txEl>
                                          </p:spTgt>
                                        </p:tgtEl>
                                        <p:attrNameLst>
                                          <p:attrName>ppt_y</p:attrName>
                                        </p:attrNameLst>
                                      </p:cBhvr>
                                      <p:tavLst>
                                        <p:tav tm="0">
                                          <p:val>
                                            <p:strVal val="1+#ppt_h/2"/>
                                          </p:val>
                                        </p:tav>
                                        <p:tav tm="100000">
                                          <p:val>
                                            <p:strVal val="#ppt_y"/>
                                          </p:val>
                                        </p:tav>
                                      </p:tavLst>
                                    </p:anim>
                                  </p:childTnLst>
                                </p:cTn>
                              </p:par>
                              <p:par>
                                <p:cTn id="168" presetID="2" presetClass="entr" presetSubtype="4" fill="hold" nodeType="withEffect">
                                  <p:stCondLst>
                                    <p:cond delay="0"/>
                                  </p:stCondLst>
                                  <p:childTnLst>
                                    <p:set>
                                      <p:cBhvr>
                                        <p:cTn id="169" dur="1" fill="hold">
                                          <p:stCondLst>
                                            <p:cond delay="0"/>
                                          </p:stCondLst>
                                        </p:cTn>
                                        <p:tgtEl>
                                          <p:spTgt spid="224259">
                                            <p:txEl>
                                              <p:pRg st="6" end="6"/>
                                            </p:txEl>
                                          </p:spTgt>
                                        </p:tgtEl>
                                        <p:attrNameLst>
                                          <p:attrName>style.visibility</p:attrName>
                                        </p:attrNameLst>
                                      </p:cBhvr>
                                      <p:to>
                                        <p:strVal val="visible"/>
                                      </p:to>
                                    </p:set>
                                    <p:anim calcmode="lin" valueType="num">
                                      <p:cBhvr additive="base">
                                        <p:cTn id="170" dur="500" fill="hold"/>
                                        <p:tgtEl>
                                          <p:spTgt spid="224259">
                                            <p:txEl>
                                              <p:pRg st="6" end="6"/>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224259">
                                            <p:txEl>
                                              <p:pRg st="6" end="6"/>
                                            </p:txEl>
                                          </p:spTgt>
                                        </p:tgtEl>
                                        <p:attrNameLst>
                                          <p:attrName>ppt_y</p:attrName>
                                        </p:attrNameLst>
                                      </p:cBhvr>
                                      <p:tavLst>
                                        <p:tav tm="0">
                                          <p:val>
                                            <p:strVal val="1+#ppt_h/2"/>
                                          </p:val>
                                        </p:tav>
                                        <p:tav tm="100000">
                                          <p:val>
                                            <p:strVal val="#ppt_y"/>
                                          </p:val>
                                        </p:tav>
                                      </p:tavLst>
                                    </p:anim>
                                  </p:childTnLst>
                                </p:cTn>
                              </p:par>
                              <p:par>
                                <p:cTn id="172" presetID="2" presetClass="entr" presetSubtype="4" fill="hold" nodeType="withEffect">
                                  <p:stCondLst>
                                    <p:cond delay="0"/>
                                  </p:stCondLst>
                                  <p:childTnLst>
                                    <p:set>
                                      <p:cBhvr>
                                        <p:cTn id="173" dur="1" fill="hold">
                                          <p:stCondLst>
                                            <p:cond delay="0"/>
                                          </p:stCondLst>
                                        </p:cTn>
                                        <p:tgtEl>
                                          <p:spTgt spid="224259">
                                            <p:txEl>
                                              <p:pRg st="7" end="7"/>
                                            </p:txEl>
                                          </p:spTgt>
                                        </p:tgtEl>
                                        <p:attrNameLst>
                                          <p:attrName>style.visibility</p:attrName>
                                        </p:attrNameLst>
                                      </p:cBhvr>
                                      <p:to>
                                        <p:strVal val="visible"/>
                                      </p:to>
                                    </p:set>
                                    <p:anim calcmode="lin" valueType="num">
                                      <p:cBhvr additive="base">
                                        <p:cTn id="174" dur="500" fill="hold"/>
                                        <p:tgtEl>
                                          <p:spTgt spid="224259">
                                            <p:txEl>
                                              <p:pRg st="7" end="7"/>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224259">
                                            <p:txEl>
                                              <p:pRg st="7" end="7"/>
                                            </p:txEl>
                                          </p:spTgt>
                                        </p:tgtEl>
                                        <p:attrNameLst>
                                          <p:attrName>ppt_y</p:attrName>
                                        </p:attrNameLst>
                                      </p:cBhvr>
                                      <p:tavLst>
                                        <p:tav tm="0">
                                          <p:val>
                                            <p:strVal val="1+#ppt_h/2"/>
                                          </p:val>
                                        </p:tav>
                                        <p:tav tm="100000">
                                          <p:val>
                                            <p:strVal val="#ppt_y"/>
                                          </p:val>
                                        </p:tav>
                                      </p:tavLst>
                                    </p:anim>
                                  </p:childTnLst>
                                </p:cTn>
                              </p:par>
                              <p:par>
                                <p:cTn id="176" presetID="2" presetClass="entr" presetSubtype="4" fill="hold" nodeType="withEffect">
                                  <p:stCondLst>
                                    <p:cond delay="0"/>
                                  </p:stCondLst>
                                  <p:childTnLst>
                                    <p:set>
                                      <p:cBhvr>
                                        <p:cTn id="177" dur="1" fill="hold">
                                          <p:stCondLst>
                                            <p:cond delay="0"/>
                                          </p:stCondLst>
                                        </p:cTn>
                                        <p:tgtEl>
                                          <p:spTgt spid="224276"/>
                                        </p:tgtEl>
                                        <p:attrNameLst>
                                          <p:attrName>style.visibility</p:attrName>
                                        </p:attrNameLst>
                                      </p:cBhvr>
                                      <p:to>
                                        <p:strVal val="visible"/>
                                      </p:to>
                                    </p:set>
                                    <p:anim calcmode="lin" valueType="num">
                                      <p:cBhvr additive="base">
                                        <p:cTn id="178" dur="500" fill="hold"/>
                                        <p:tgtEl>
                                          <p:spTgt spid="224276"/>
                                        </p:tgtEl>
                                        <p:attrNameLst>
                                          <p:attrName>ppt_x</p:attrName>
                                        </p:attrNameLst>
                                      </p:cBhvr>
                                      <p:tavLst>
                                        <p:tav tm="0">
                                          <p:val>
                                            <p:strVal val="#ppt_x"/>
                                          </p:val>
                                        </p:tav>
                                        <p:tav tm="100000">
                                          <p:val>
                                            <p:strVal val="#ppt_x"/>
                                          </p:val>
                                        </p:tav>
                                      </p:tavLst>
                                    </p:anim>
                                    <p:anim calcmode="lin" valueType="num">
                                      <p:cBhvr additive="base">
                                        <p:cTn id="179" dur="500" fill="hold"/>
                                        <p:tgtEl>
                                          <p:spTgt spid="224276"/>
                                        </p:tgtEl>
                                        <p:attrNameLst>
                                          <p:attrName>ppt_y</p:attrName>
                                        </p:attrNameLst>
                                      </p:cBhvr>
                                      <p:tavLst>
                                        <p:tav tm="0">
                                          <p:val>
                                            <p:strVal val="1+#ppt_h/2"/>
                                          </p:val>
                                        </p:tav>
                                        <p:tav tm="100000">
                                          <p:val>
                                            <p:strVal val="#ppt_y"/>
                                          </p:val>
                                        </p:tav>
                                      </p:tavLst>
                                    </p:anim>
                                  </p:childTnLst>
                                </p:cTn>
                              </p:par>
                            </p:childTnLst>
                          </p:cTn>
                        </p:par>
                        <p:par>
                          <p:cTn id="180" fill="hold">
                            <p:stCondLst>
                              <p:cond delay="1000"/>
                            </p:stCondLst>
                            <p:childTnLst>
                              <p:par>
                                <p:cTn id="181" presetID="2" presetClass="entr" presetSubtype="4" fill="hold" grpId="0" nodeType="afterEffect">
                                  <p:stCondLst>
                                    <p:cond delay="0"/>
                                  </p:stCondLst>
                                  <p:childTnLst>
                                    <p:set>
                                      <p:cBhvr>
                                        <p:cTn id="182" dur="1" fill="hold">
                                          <p:stCondLst>
                                            <p:cond delay="0"/>
                                          </p:stCondLst>
                                        </p:cTn>
                                        <p:tgtEl>
                                          <p:spTgt spid="224278"/>
                                        </p:tgtEl>
                                        <p:attrNameLst>
                                          <p:attrName>style.visibility</p:attrName>
                                        </p:attrNameLst>
                                      </p:cBhvr>
                                      <p:to>
                                        <p:strVal val="visible"/>
                                      </p:to>
                                    </p:set>
                                    <p:anim calcmode="lin" valueType="num">
                                      <p:cBhvr additive="base">
                                        <p:cTn id="183" dur="500" fill="hold"/>
                                        <p:tgtEl>
                                          <p:spTgt spid="224278"/>
                                        </p:tgtEl>
                                        <p:attrNameLst>
                                          <p:attrName>ppt_x</p:attrName>
                                        </p:attrNameLst>
                                      </p:cBhvr>
                                      <p:tavLst>
                                        <p:tav tm="0">
                                          <p:val>
                                            <p:strVal val="#ppt_x"/>
                                          </p:val>
                                        </p:tav>
                                        <p:tav tm="100000">
                                          <p:val>
                                            <p:strVal val="#ppt_x"/>
                                          </p:val>
                                        </p:tav>
                                      </p:tavLst>
                                    </p:anim>
                                    <p:anim calcmode="lin" valueType="num">
                                      <p:cBhvr additive="base">
                                        <p:cTn id="184" dur="500" fill="hold"/>
                                        <p:tgtEl>
                                          <p:spTgt spid="224278"/>
                                        </p:tgtEl>
                                        <p:attrNameLst>
                                          <p:attrName>ppt_y</p:attrName>
                                        </p:attrNameLst>
                                      </p:cBhvr>
                                      <p:tavLst>
                                        <p:tav tm="0">
                                          <p:val>
                                            <p:strVal val="1+#ppt_h/2"/>
                                          </p:val>
                                        </p:tav>
                                        <p:tav tm="100000">
                                          <p:val>
                                            <p:strVal val="#ppt_y"/>
                                          </p:val>
                                        </p:tav>
                                      </p:tavLst>
                                    </p:anim>
                                  </p:childTnLst>
                                </p:cTn>
                              </p:par>
                              <p:par>
                                <p:cTn id="185" presetID="2" presetClass="entr" presetSubtype="4" fill="hold" nodeType="withEffect">
                                  <p:stCondLst>
                                    <p:cond delay="0"/>
                                  </p:stCondLst>
                                  <p:childTnLst>
                                    <p:set>
                                      <p:cBhvr>
                                        <p:cTn id="186" dur="1" fill="hold">
                                          <p:stCondLst>
                                            <p:cond delay="0"/>
                                          </p:stCondLst>
                                        </p:cTn>
                                        <p:tgtEl>
                                          <p:spTgt spid="224277"/>
                                        </p:tgtEl>
                                        <p:attrNameLst>
                                          <p:attrName>style.visibility</p:attrName>
                                        </p:attrNameLst>
                                      </p:cBhvr>
                                      <p:to>
                                        <p:strVal val="visible"/>
                                      </p:to>
                                    </p:set>
                                    <p:anim calcmode="lin" valueType="num">
                                      <p:cBhvr additive="base">
                                        <p:cTn id="187" dur="500" fill="hold"/>
                                        <p:tgtEl>
                                          <p:spTgt spid="224277"/>
                                        </p:tgtEl>
                                        <p:attrNameLst>
                                          <p:attrName>ppt_x</p:attrName>
                                        </p:attrNameLst>
                                      </p:cBhvr>
                                      <p:tavLst>
                                        <p:tav tm="0">
                                          <p:val>
                                            <p:strVal val="#ppt_x"/>
                                          </p:val>
                                        </p:tav>
                                        <p:tav tm="100000">
                                          <p:val>
                                            <p:strVal val="#ppt_x"/>
                                          </p:val>
                                        </p:tav>
                                      </p:tavLst>
                                    </p:anim>
                                    <p:anim calcmode="lin" valueType="num">
                                      <p:cBhvr additive="base">
                                        <p:cTn id="188" dur="500" fill="hold"/>
                                        <p:tgtEl>
                                          <p:spTgt spid="224277"/>
                                        </p:tgtEl>
                                        <p:attrNameLst>
                                          <p:attrName>ppt_y</p:attrName>
                                        </p:attrNameLst>
                                      </p:cBhvr>
                                      <p:tavLst>
                                        <p:tav tm="0">
                                          <p:val>
                                            <p:strVal val="1+#ppt_h/2"/>
                                          </p:val>
                                        </p:tav>
                                        <p:tav tm="100000">
                                          <p:val>
                                            <p:strVal val="#ppt_y"/>
                                          </p:val>
                                        </p:tav>
                                      </p:tavLst>
                                    </p:anim>
                                  </p:childTnLst>
                                </p:cTn>
                              </p:par>
                            </p:childTnLst>
                          </p:cTn>
                        </p:par>
                        <p:par>
                          <p:cTn id="189" fill="hold">
                            <p:stCondLst>
                              <p:cond delay="1500"/>
                            </p:stCondLst>
                            <p:childTnLst>
                              <p:par>
                                <p:cTn id="190" presetID="8" presetClass="emph" presetSubtype="0" fill="hold" grpId="1" nodeType="afterEffect">
                                  <p:stCondLst>
                                    <p:cond delay="0"/>
                                  </p:stCondLst>
                                  <p:childTnLst>
                                    <p:animRot by="21600000">
                                      <p:cBhvr>
                                        <p:cTn id="191" dur="2000" fill="hold"/>
                                        <p:tgtEl>
                                          <p:spTgt spid="224278"/>
                                        </p:tgtEl>
                                        <p:attrNameLst>
                                          <p:attrName>r</p:attrName>
                                        </p:attrNameLst>
                                      </p:cBhvr>
                                    </p:animRot>
                                  </p:childTnLst>
                                </p:cTn>
                              </p:par>
                              <p:par>
                                <p:cTn id="192" presetID="8" presetClass="emph" presetSubtype="0" fill="hold" nodeType="withEffect">
                                  <p:stCondLst>
                                    <p:cond delay="0"/>
                                  </p:stCondLst>
                                  <p:childTnLst>
                                    <p:animRot by="21600000">
                                      <p:cBhvr>
                                        <p:cTn id="193" dur="2000" fill="hold"/>
                                        <p:tgtEl>
                                          <p:spTgt spid="224277"/>
                                        </p:tgtEl>
                                        <p:attrNameLst>
                                          <p:attrName>r</p:attrName>
                                        </p:attrNameLst>
                                      </p:cBhvr>
                                    </p:animRot>
                                  </p:childTnLst>
                                </p:cTn>
                              </p:par>
                            </p:childTnLst>
                          </p:cTn>
                        </p:par>
                      </p:childTnLst>
                    </p:cTn>
                  </p:par>
                  <p:par>
                    <p:cTn id="194" fill="hold">
                      <p:stCondLst>
                        <p:cond delay="indefinite"/>
                      </p:stCondLst>
                      <p:childTnLst>
                        <p:par>
                          <p:cTn id="195" fill="hold">
                            <p:stCondLst>
                              <p:cond delay="0"/>
                            </p:stCondLst>
                            <p:childTnLst>
                              <p:par>
                                <p:cTn id="196" presetID="3" presetClass="exit" presetSubtype="10" fill="hold" nodeType="clickEffect">
                                  <p:stCondLst>
                                    <p:cond delay="0"/>
                                  </p:stCondLst>
                                  <p:childTnLst>
                                    <p:animEffect transition="out" filter="blinds(horizontal)">
                                      <p:cBhvr>
                                        <p:cTn id="197" dur="500"/>
                                        <p:tgtEl>
                                          <p:spTgt spid="224276"/>
                                        </p:tgtEl>
                                      </p:cBhvr>
                                    </p:animEffect>
                                    <p:set>
                                      <p:cBhvr>
                                        <p:cTn id="198" dur="1" fill="hold">
                                          <p:stCondLst>
                                            <p:cond delay="499"/>
                                          </p:stCondLst>
                                        </p:cTn>
                                        <p:tgtEl>
                                          <p:spTgt spid="224276"/>
                                        </p:tgtEl>
                                        <p:attrNameLst>
                                          <p:attrName>style.visibility</p:attrName>
                                        </p:attrNameLst>
                                      </p:cBhvr>
                                      <p:to>
                                        <p:strVal val="hidden"/>
                                      </p:to>
                                    </p:set>
                                  </p:childTnLst>
                                </p:cTn>
                              </p:par>
                              <p:par>
                                <p:cTn id="199" presetID="3" presetClass="exit" presetSubtype="10" fill="hold" nodeType="withEffect">
                                  <p:stCondLst>
                                    <p:cond delay="0"/>
                                  </p:stCondLst>
                                  <p:childTnLst>
                                    <p:animEffect transition="out" filter="blinds(horizontal)">
                                      <p:cBhvr>
                                        <p:cTn id="200" dur="500"/>
                                        <p:tgtEl>
                                          <p:spTgt spid="224278"/>
                                        </p:tgtEl>
                                      </p:cBhvr>
                                    </p:animEffect>
                                    <p:set>
                                      <p:cBhvr>
                                        <p:cTn id="201" dur="1" fill="hold">
                                          <p:stCondLst>
                                            <p:cond delay="499"/>
                                          </p:stCondLst>
                                        </p:cTn>
                                        <p:tgtEl>
                                          <p:spTgt spid="224278"/>
                                        </p:tgtEl>
                                        <p:attrNameLst>
                                          <p:attrName>style.visibility</p:attrName>
                                        </p:attrNameLst>
                                      </p:cBhvr>
                                      <p:to>
                                        <p:strVal val="hidden"/>
                                      </p:to>
                                    </p:set>
                                  </p:childTnLst>
                                </p:cTn>
                              </p:par>
                              <p:par>
                                <p:cTn id="202" presetID="3" presetClass="exit" presetSubtype="10" fill="hold" nodeType="withEffect">
                                  <p:stCondLst>
                                    <p:cond delay="0"/>
                                  </p:stCondLst>
                                  <p:childTnLst>
                                    <p:animEffect transition="out" filter="blinds(horizontal)">
                                      <p:cBhvr>
                                        <p:cTn id="203" dur="500"/>
                                        <p:tgtEl>
                                          <p:spTgt spid="224277"/>
                                        </p:tgtEl>
                                      </p:cBhvr>
                                    </p:animEffect>
                                    <p:set>
                                      <p:cBhvr>
                                        <p:cTn id="204" dur="1" fill="hold">
                                          <p:stCondLst>
                                            <p:cond delay="499"/>
                                          </p:stCondLst>
                                        </p:cTn>
                                        <p:tgtEl>
                                          <p:spTgt spid="224277"/>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3" presetClass="exit" presetSubtype="10" fill="hold" nodeType="clickEffect">
                                  <p:stCondLst>
                                    <p:cond delay="0"/>
                                  </p:stCondLst>
                                  <p:childTnLst>
                                    <p:animEffect transition="out" filter="blinds(horizontal)">
                                      <p:cBhvr>
                                        <p:cTn id="208" dur="500"/>
                                        <p:tgtEl>
                                          <p:spTgt spid="224259">
                                            <p:txEl>
                                              <p:pRg st="0" end="0"/>
                                            </p:txEl>
                                          </p:spTgt>
                                        </p:tgtEl>
                                      </p:cBhvr>
                                    </p:animEffect>
                                    <p:set>
                                      <p:cBhvr>
                                        <p:cTn id="209" dur="1" fill="hold">
                                          <p:stCondLst>
                                            <p:cond delay="499"/>
                                          </p:stCondLst>
                                        </p:cTn>
                                        <p:tgtEl>
                                          <p:spTgt spid="224259">
                                            <p:txEl>
                                              <p:pRg st="0" end="0"/>
                                            </p:txEl>
                                          </p:spTgt>
                                        </p:tgtEl>
                                        <p:attrNameLst>
                                          <p:attrName>style.visibility</p:attrName>
                                        </p:attrNameLst>
                                      </p:cBhvr>
                                      <p:to>
                                        <p:strVal val="hidden"/>
                                      </p:to>
                                    </p:set>
                                  </p:childTnLst>
                                </p:cTn>
                              </p:par>
                              <p:par>
                                <p:cTn id="210" presetID="3" presetClass="exit" presetSubtype="10" fill="hold" nodeType="withEffect">
                                  <p:stCondLst>
                                    <p:cond delay="0"/>
                                  </p:stCondLst>
                                  <p:childTnLst>
                                    <p:animEffect transition="out" filter="blinds(horizontal)">
                                      <p:cBhvr>
                                        <p:cTn id="211" dur="500"/>
                                        <p:tgtEl>
                                          <p:spTgt spid="224259">
                                            <p:txEl>
                                              <p:pRg st="1" end="1"/>
                                            </p:txEl>
                                          </p:spTgt>
                                        </p:tgtEl>
                                      </p:cBhvr>
                                    </p:animEffect>
                                    <p:set>
                                      <p:cBhvr>
                                        <p:cTn id="212" dur="1" fill="hold">
                                          <p:stCondLst>
                                            <p:cond delay="499"/>
                                          </p:stCondLst>
                                        </p:cTn>
                                        <p:tgtEl>
                                          <p:spTgt spid="224259">
                                            <p:txEl>
                                              <p:pRg st="1" end="1"/>
                                            </p:txEl>
                                          </p:spTgt>
                                        </p:tgtEl>
                                        <p:attrNameLst>
                                          <p:attrName>style.visibility</p:attrName>
                                        </p:attrNameLst>
                                      </p:cBhvr>
                                      <p:to>
                                        <p:strVal val="hidden"/>
                                      </p:to>
                                    </p:set>
                                  </p:childTnLst>
                                </p:cTn>
                              </p:par>
                              <p:par>
                                <p:cTn id="213" presetID="3" presetClass="exit" presetSubtype="10" fill="hold" nodeType="withEffect">
                                  <p:stCondLst>
                                    <p:cond delay="0"/>
                                  </p:stCondLst>
                                  <p:childTnLst>
                                    <p:animEffect transition="out" filter="blinds(horizontal)">
                                      <p:cBhvr>
                                        <p:cTn id="214" dur="500"/>
                                        <p:tgtEl>
                                          <p:spTgt spid="224259">
                                            <p:txEl>
                                              <p:pRg st="2" end="2"/>
                                            </p:txEl>
                                          </p:spTgt>
                                        </p:tgtEl>
                                      </p:cBhvr>
                                    </p:animEffect>
                                    <p:set>
                                      <p:cBhvr>
                                        <p:cTn id="215" dur="1" fill="hold">
                                          <p:stCondLst>
                                            <p:cond delay="499"/>
                                          </p:stCondLst>
                                        </p:cTn>
                                        <p:tgtEl>
                                          <p:spTgt spid="224259">
                                            <p:txEl>
                                              <p:pRg st="2" end="2"/>
                                            </p:txEl>
                                          </p:spTgt>
                                        </p:tgtEl>
                                        <p:attrNameLst>
                                          <p:attrName>style.visibility</p:attrName>
                                        </p:attrNameLst>
                                      </p:cBhvr>
                                      <p:to>
                                        <p:strVal val="hidden"/>
                                      </p:to>
                                    </p:set>
                                  </p:childTnLst>
                                </p:cTn>
                              </p:par>
                              <p:par>
                                <p:cTn id="216" presetID="3" presetClass="exit" presetSubtype="10" fill="hold" nodeType="withEffect">
                                  <p:stCondLst>
                                    <p:cond delay="0"/>
                                  </p:stCondLst>
                                  <p:childTnLst>
                                    <p:animEffect transition="out" filter="blinds(horizontal)">
                                      <p:cBhvr>
                                        <p:cTn id="217" dur="500"/>
                                        <p:tgtEl>
                                          <p:spTgt spid="224259">
                                            <p:txEl>
                                              <p:pRg st="3" end="3"/>
                                            </p:txEl>
                                          </p:spTgt>
                                        </p:tgtEl>
                                      </p:cBhvr>
                                    </p:animEffect>
                                    <p:set>
                                      <p:cBhvr>
                                        <p:cTn id="218" dur="1" fill="hold">
                                          <p:stCondLst>
                                            <p:cond delay="499"/>
                                          </p:stCondLst>
                                        </p:cTn>
                                        <p:tgtEl>
                                          <p:spTgt spid="224259">
                                            <p:txEl>
                                              <p:pRg st="3" end="3"/>
                                            </p:txEl>
                                          </p:spTgt>
                                        </p:tgtEl>
                                        <p:attrNameLst>
                                          <p:attrName>style.visibility</p:attrName>
                                        </p:attrNameLst>
                                      </p:cBhvr>
                                      <p:to>
                                        <p:strVal val="hidden"/>
                                      </p:to>
                                    </p:set>
                                  </p:childTnLst>
                                </p:cTn>
                              </p:par>
                              <p:par>
                                <p:cTn id="219" presetID="3" presetClass="exit" presetSubtype="10" fill="hold" nodeType="withEffect">
                                  <p:stCondLst>
                                    <p:cond delay="0"/>
                                  </p:stCondLst>
                                  <p:childTnLst>
                                    <p:animEffect transition="out" filter="blinds(horizontal)">
                                      <p:cBhvr>
                                        <p:cTn id="220" dur="500"/>
                                        <p:tgtEl>
                                          <p:spTgt spid="224259">
                                            <p:txEl>
                                              <p:pRg st="4" end="4"/>
                                            </p:txEl>
                                          </p:spTgt>
                                        </p:tgtEl>
                                      </p:cBhvr>
                                    </p:animEffect>
                                    <p:set>
                                      <p:cBhvr>
                                        <p:cTn id="221" dur="1" fill="hold">
                                          <p:stCondLst>
                                            <p:cond delay="499"/>
                                          </p:stCondLst>
                                        </p:cTn>
                                        <p:tgtEl>
                                          <p:spTgt spid="224259">
                                            <p:txEl>
                                              <p:pRg st="4" end="4"/>
                                            </p:txEl>
                                          </p:spTgt>
                                        </p:tgtEl>
                                        <p:attrNameLst>
                                          <p:attrName>style.visibility</p:attrName>
                                        </p:attrNameLst>
                                      </p:cBhvr>
                                      <p:to>
                                        <p:strVal val="hidden"/>
                                      </p:to>
                                    </p:set>
                                  </p:childTnLst>
                                </p:cTn>
                              </p:par>
                              <p:par>
                                <p:cTn id="222" presetID="3" presetClass="exit" presetSubtype="10" fill="hold" nodeType="withEffect">
                                  <p:stCondLst>
                                    <p:cond delay="0"/>
                                  </p:stCondLst>
                                  <p:childTnLst>
                                    <p:animEffect transition="out" filter="blinds(horizontal)">
                                      <p:cBhvr>
                                        <p:cTn id="223" dur="500"/>
                                        <p:tgtEl>
                                          <p:spTgt spid="224259">
                                            <p:txEl>
                                              <p:pRg st="5" end="5"/>
                                            </p:txEl>
                                          </p:spTgt>
                                        </p:tgtEl>
                                      </p:cBhvr>
                                    </p:animEffect>
                                    <p:set>
                                      <p:cBhvr>
                                        <p:cTn id="224" dur="1" fill="hold">
                                          <p:stCondLst>
                                            <p:cond delay="499"/>
                                          </p:stCondLst>
                                        </p:cTn>
                                        <p:tgtEl>
                                          <p:spTgt spid="224259">
                                            <p:txEl>
                                              <p:pRg st="5" end="5"/>
                                            </p:txEl>
                                          </p:spTgt>
                                        </p:tgtEl>
                                        <p:attrNameLst>
                                          <p:attrName>style.visibility</p:attrName>
                                        </p:attrNameLst>
                                      </p:cBhvr>
                                      <p:to>
                                        <p:strVal val="hidden"/>
                                      </p:to>
                                    </p:set>
                                  </p:childTnLst>
                                </p:cTn>
                              </p:par>
                              <p:par>
                                <p:cTn id="225" presetID="3" presetClass="exit" presetSubtype="10" fill="hold" nodeType="withEffect">
                                  <p:stCondLst>
                                    <p:cond delay="0"/>
                                  </p:stCondLst>
                                  <p:childTnLst>
                                    <p:animEffect transition="out" filter="blinds(horizontal)">
                                      <p:cBhvr>
                                        <p:cTn id="226" dur="500"/>
                                        <p:tgtEl>
                                          <p:spTgt spid="224259">
                                            <p:txEl>
                                              <p:pRg st="6" end="6"/>
                                            </p:txEl>
                                          </p:spTgt>
                                        </p:tgtEl>
                                      </p:cBhvr>
                                    </p:animEffect>
                                    <p:set>
                                      <p:cBhvr>
                                        <p:cTn id="227" dur="1" fill="hold">
                                          <p:stCondLst>
                                            <p:cond delay="499"/>
                                          </p:stCondLst>
                                        </p:cTn>
                                        <p:tgtEl>
                                          <p:spTgt spid="224259">
                                            <p:txEl>
                                              <p:pRg st="6" end="6"/>
                                            </p:txEl>
                                          </p:spTgt>
                                        </p:tgtEl>
                                        <p:attrNameLst>
                                          <p:attrName>style.visibility</p:attrName>
                                        </p:attrNameLst>
                                      </p:cBhvr>
                                      <p:to>
                                        <p:strVal val="hidden"/>
                                      </p:to>
                                    </p:set>
                                  </p:childTnLst>
                                </p:cTn>
                              </p:par>
                              <p:par>
                                <p:cTn id="228" presetID="3" presetClass="exit" presetSubtype="10" fill="hold" nodeType="withEffect">
                                  <p:stCondLst>
                                    <p:cond delay="0"/>
                                  </p:stCondLst>
                                  <p:childTnLst>
                                    <p:animEffect transition="out" filter="blinds(horizontal)">
                                      <p:cBhvr>
                                        <p:cTn id="229" dur="500"/>
                                        <p:tgtEl>
                                          <p:spTgt spid="224259">
                                            <p:txEl>
                                              <p:pRg st="7" end="7"/>
                                            </p:txEl>
                                          </p:spTgt>
                                        </p:tgtEl>
                                      </p:cBhvr>
                                    </p:animEffect>
                                    <p:set>
                                      <p:cBhvr>
                                        <p:cTn id="230" dur="1" fill="hold">
                                          <p:stCondLst>
                                            <p:cond delay="499"/>
                                          </p:stCondLst>
                                        </p:cTn>
                                        <p:tgtEl>
                                          <p:spTgt spid="224259">
                                            <p:txEl>
                                              <p:pRg st="7" end="7"/>
                                            </p:txEl>
                                          </p:spTgt>
                                        </p:tgtEl>
                                        <p:attrNameLst>
                                          <p:attrName>style.visibility</p:attrName>
                                        </p:attrNameLst>
                                      </p:cBhvr>
                                      <p:to>
                                        <p:strVal val="hidden"/>
                                      </p:to>
                                    </p:set>
                                  </p:childTnLst>
                                </p:cTn>
                              </p:par>
                            </p:childTnLst>
                          </p:cTn>
                        </p:par>
                        <p:par>
                          <p:cTn id="231" fill="hold">
                            <p:stCondLst>
                              <p:cond delay="500"/>
                            </p:stCondLst>
                            <p:childTnLst>
                              <p:par>
                                <p:cTn id="232" presetID="2" presetClass="entr" presetSubtype="4" fill="hold" grpId="0" nodeType="afterEffect">
                                  <p:stCondLst>
                                    <p:cond delay="0"/>
                                  </p:stCondLst>
                                  <p:childTnLst>
                                    <p:set>
                                      <p:cBhvr>
                                        <p:cTn id="233" dur="1" fill="hold">
                                          <p:stCondLst>
                                            <p:cond delay="0"/>
                                          </p:stCondLst>
                                        </p:cTn>
                                        <p:tgtEl>
                                          <p:spTgt spid="224280"/>
                                        </p:tgtEl>
                                        <p:attrNameLst>
                                          <p:attrName>style.visibility</p:attrName>
                                        </p:attrNameLst>
                                      </p:cBhvr>
                                      <p:to>
                                        <p:strVal val="visible"/>
                                      </p:to>
                                    </p:set>
                                    <p:anim calcmode="lin" valueType="num">
                                      <p:cBhvr additive="base">
                                        <p:cTn id="234" dur="500" fill="hold"/>
                                        <p:tgtEl>
                                          <p:spTgt spid="224280"/>
                                        </p:tgtEl>
                                        <p:attrNameLst>
                                          <p:attrName>ppt_x</p:attrName>
                                        </p:attrNameLst>
                                      </p:cBhvr>
                                      <p:tavLst>
                                        <p:tav tm="0">
                                          <p:val>
                                            <p:strVal val="#ppt_x"/>
                                          </p:val>
                                        </p:tav>
                                        <p:tav tm="100000">
                                          <p:val>
                                            <p:strVal val="#ppt_x"/>
                                          </p:val>
                                        </p:tav>
                                      </p:tavLst>
                                    </p:anim>
                                    <p:anim calcmode="lin" valueType="num">
                                      <p:cBhvr additive="base">
                                        <p:cTn id="235" dur="500" fill="hold"/>
                                        <p:tgtEl>
                                          <p:spTgt spid="224280"/>
                                        </p:tgtEl>
                                        <p:attrNameLst>
                                          <p:attrName>ppt_y</p:attrName>
                                        </p:attrNameLst>
                                      </p:cBhvr>
                                      <p:tavLst>
                                        <p:tav tm="0">
                                          <p:val>
                                            <p:strVal val="1+#ppt_h/2"/>
                                          </p:val>
                                        </p:tav>
                                        <p:tav tm="100000">
                                          <p:val>
                                            <p:strVal val="#ppt_y"/>
                                          </p:val>
                                        </p:tav>
                                      </p:tavLst>
                                    </p:anim>
                                  </p:childTnLst>
                                </p:cTn>
                              </p:par>
                              <p:par>
                                <p:cTn id="236" presetID="2" presetClass="entr" presetSubtype="4" fill="hold" grpId="0" nodeType="withEffect">
                                  <p:stCondLst>
                                    <p:cond delay="0"/>
                                  </p:stCondLst>
                                  <p:childTnLst>
                                    <p:set>
                                      <p:cBhvr>
                                        <p:cTn id="237" dur="1" fill="hold">
                                          <p:stCondLst>
                                            <p:cond delay="0"/>
                                          </p:stCondLst>
                                        </p:cTn>
                                        <p:tgtEl>
                                          <p:spTgt spid="224281"/>
                                        </p:tgtEl>
                                        <p:attrNameLst>
                                          <p:attrName>style.visibility</p:attrName>
                                        </p:attrNameLst>
                                      </p:cBhvr>
                                      <p:to>
                                        <p:strVal val="visible"/>
                                      </p:to>
                                    </p:set>
                                    <p:anim calcmode="lin" valueType="num">
                                      <p:cBhvr additive="base">
                                        <p:cTn id="238" dur="500" fill="hold"/>
                                        <p:tgtEl>
                                          <p:spTgt spid="224281"/>
                                        </p:tgtEl>
                                        <p:attrNameLst>
                                          <p:attrName>ppt_x</p:attrName>
                                        </p:attrNameLst>
                                      </p:cBhvr>
                                      <p:tavLst>
                                        <p:tav tm="0">
                                          <p:val>
                                            <p:strVal val="#ppt_x"/>
                                          </p:val>
                                        </p:tav>
                                        <p:tav tm="100000">
                                          <p:val>
                                            <p:strVal val="#ppt_x"/>
                                          </p:val>
                                        </p:tav>
                                      </p:tavLst>
                                    </p:anim>
                                    <p:anim calcmode="lin" valueType="num">
                                      <p:cBhvr additive="base">
                                        <p:cTn id="239" dur="500" fill="hold"/>
                                        <p:tgtEl>
                                          <p:spTgt spid="224281"/>
                                        </p:tgtEl>
                                        <p:attrNameLst>
                                          <p:attrName>ppt_y</p:attrName>
                                        </p:attrNameLst>
                                      </p:cBhvr>
                                      <p:tavLst>
                                        <p:tav tm="0">
                                          <p:val>
                                            <p:strVal val="1+#ppt_h/2"/>
                                          </p:val>
                                        </p:tav>
                                        <p:tav tm="100000">
                                          <p:val>
                                            <p:strVal val="#ppt_y"/>
                                          </p:val>
                                        </p:tav>
                                      </p:tavLst>
                                    </p:anim>
                                  </p:childTnLst>
                                </p:cTn>
                              </p:par>
                              <p:par>
                                <p:cTn id="240" presetID="2" presetClass="entr" presetSubtype="4" fill="hold" grpId="0" nodeType="withEffect">
                                  <p:stCondLst>
                                    <p:cond delay="0"/>
                                  </p:stCondLst>
                                  <p:childTnLst>
                                    <p:set>
                                      <p:cBhvr>
                                        <p:cTn id="241" dur="1" fill="hold">
                                          <p:stCondLst>
                                            <p:cond delay="0"/>
                                          </p:stCondLst>
                                        </p:cTn>
                                        <p:tgtEl>
                                          <p:spTgt spid="224282"/>
                                        </p:tgtEl>
                                        <p:attrNameLst>
                                          <p:attrName>style.visibility</p:attrName>
                                        </p:attrNameLst>
                                      </p:cBhvr>
                                      <p:to>
                                        <p:strVal val="visible"/>
                                      </p:to>
                                    </p:set>
                                    <p:anim calcmode="lin" valueType="num">
                                      <p:cBhvr additive="base">
                                        <p:cTn id="242" dur="500" fill="hold"/>
                                        <p:tgtEl>
                                          <p:spTgt spid="224282"/>
                                        </p:tgtEl>
                                        <p:attrNameLst>
                                          <p:attrName>ppt_x</p:attrName>
                                        </p:attrNameLst>
                                      </p:cBhvr>
                                      <p:tavLst>
                                        <p:tav tm="0">
                                          <p:val>
                                            <p:strVal val="#ppt_x"/>
                                          </p:val>
                                        </p:tav>
                                        <p:tav tm="100000">
                                          <p:val>
                                            <p:strVal val="#ppt_x"/>
                                          </p:val>
                                        </p:tav>
                                      </p:tavLst>
                                    </p:anim>
                                    <p:anim calcmode="lin" valueType="num">
                                      <p:cBhvr additive="base">
                                        <p:cTn id="243" dur="500" fill="hold"/>
                                        <p:tgtEl>
                                          <p:spTgt spid="224282"/>
                                        </p:tgtEl>
                                        <p:attrNameLst>
                                          <p:attrName>ppt_y</p:attrName>
                                        </p:attrNameLst>
                                      </p:cBhvr>
                                      <p:tavLst>
                                        <p:tav tm="0">
                                          <p:val>
                                            <p:strVal val="1+#ppt_h/2"/>
                                          </p:val>
                                        </p:tav>
                                        <p:tav tm="100000">
                                          <p:val>
                                            <p:strVal val="#ppt_y"/>
                                          </p:val>
                                        </p:tav>
                                      </p:tavLst>
                                    </p:anim>
                                  </p:childTnLst>
                                </p:cTn>
                              </p:par>
                              <p:par>
                                <p:cTn id="244" presetID="2" presetClass="entr" presetSubtype="4" fill="hold" grpId="0" nodeType="withEffect">
                                  <p:stCondLst>
                                    <p:cond delay="0"/>
                                  </p:stCondLst>
                                  <p:childTnLst>
                                    <p:set>
                                      <p:cBhvr>
                                        <p:cTn id="245" dur="1" fill="hold">
                                          <p:stCondLst>
                                            <p:cond delay="0"/>
                                          </p:stCondLst>
                                        </p:cTn>
                                        <p:tgtEl>
                                          <p:spTgt spid="224284"/>
                                        </p:tgtEl>
                                        <p:attrNameLst>
                                          <p:attrName>style.visibility</p:attrName>
                                        </p:attrNameLst>
                                      </p:cBhvr>
                                      <p:to>
                                        <p:strVal val="visible"/>
                                      </p:to>
                                    </p:set>
                                    <p:anim calcmode="lin" valueType="num">
                                      <p:cBhvr additive="base">
                                        <p:cTn id="246" dur="500" fill="hold"/>
                                        <p:tgtEl>
                                          <p:spTgt spid="224284"/>
                                        </p:tgtEl>
                                        <p:attrNameLst>
                                          <p:attrName>ppt_x</p:attrName>
                                        </p:attrNameLst>
                                      </p:cBhvr>
                                      <p:tavLst>
                                        <p:tav tm="0">
                                          <p:val>
                                            <p:strVal val="#ppt_x"/>
                                          </p:val>
                                        </p:tav>
                                        <p:tav tm="100000">
                                          <p:val>
                                            <p:strVal val="#ppt_x"/>
                                          </p:val>
                                        </p:tav>
                                      </p:tavLst>
                                    </p:anim>
                                    <p:anim calcmode="lin" valueType="num">
                                      <p:cBhvr additive="base">
                                        <p:cTn id="247" dur="500" fill="hold"/>
                                        <p:tgtEl>
                                          <p:spTgt spid="224284"/>
                                        </p:tgtEl>
                                        <p:attrNameLst>
                                          <p:attrName>ppt_y</p:attrName>
                                        </p:attrNameLst>
                                      </p:cBhvr>
                                      <p:tavLst>
                                        <p:tav tm="0">
                                          <p:val>
                                            <p:strVal val="1+#ppt_h/2"/>
                                          </p:val>
                                        </p:tav>
                                        <p:tav tm="100000">
                                          <p:val>
                                            <p:strVal val="#ppt_y"/>
                                          </p:val>
                                        </p:tav>
                                      </p:tavLst>
                                    </p:anim>
                                  </p:childTnLst>
                                </p:cTn>
                              </p:par>
                              <p:par>
                                <p:cTn id="248" presetID="2" presetClass="entr" presetSubtype="4" fill="hold" grpId="0" nodeType="withEffect">
                                  <p:stCondLst>
                                    <p:cond delay="0"/>
                                  </p:stCondLst>
                                  <p:childTnLst>
                                    <p:set>
                                      <p:cBhvr>
                                        <p:cTn id="249" dur="1" fill="hold">
                                          <p:stCondLst>
                                            <p:cond delay="0"/>
                                          </p:stCondLst>
                                        </p:cTn>
                                        <p:tgtEl>
                                          <p:spTgt spid="224283"/>
                                        </p:tgtEl>
                                        <p:attrNameLst>
                                          <p:attrName>style.visibility</p:attrName>
                                        </p:attrNameLst>
                                      </p:cBhvr>
                                      <p:to>
                                        <p:strVal val="visible"/>
                                      </p:to>
                                    </p:set>
                                    <p:anim calcmode="lin" valueType="num">
                                      <p:cBhvr additive="base">
                                        <p:cTn id="250" dur="500" fill="hold"/>
                                        <p:tgtEl>
                                          <p:spTgt spid="224283"/>
                                        </p:tgtEl>
                                        <p:attrNameLst>
                                          <p:attrName>ppt_x</p:attrName>
                                        </p:attrNameLst>
                                      </p:cBhvr>
                                      <p:tavLst>
                                        <p:tav tm="0">
                                          <p:val>
                                            <p:strVal val="#ppt_x"/>
                                          </p:val>
                                        </p:tav>
                                        <p:tav tm="100000">
                                          <p:val>
                                            <p:strVal val="#ppt_x"/>
                                          </p:val>
                                        </p:tav>
                                      </p:tavLst>
                                    </p:anim>
                                    <p:anim calcmode="lin" valueType="num">
                                      <p:cBhvr additive="base">
                                        <p:cTn id="251" dur="500" fill="hold"/>
                                        <p:tgtEl>
                                          <p:spTgt spid="224283"/>
                                        </p:tgtEl>
                                        <p:attrNameLst>
                                          <p:attrName>ppt_y</p:attrName>
                                        </p:attrNameLst>
                                      </p:cBhvr>
                                      <p:tavLst>
                                        <p:tav tm="0">
                                          <p:val>
                                            <p:strVal val="1+#ppt_h/2"/>
                                          </p:val>
                                        </p:tav>
                                        <p:tav tm="100000">
                                          <p:val>
                                            <p:strVal val="#ppt_y"/>
                                          </p:val>
                                        </p:tav>
                                      </p:tavLst>
                                    </p:anim>
                                  </p:childTnLst>
                                </p:cTn>
                              </p:par>
                              <p:par>
                                <p:cTn id="252" presetID="2" presetClass="entr" presetSubtype="4" fill="hold" nodeType="withEffect">
                                  <p:stCondLst>
                                    <p:cond delay="0"/>
                                  </p:stCondLst>
                                  <p:childTnLst>
                                    <p:set>
                                      <p:cBhvr>
                                        <p:cTn id="253" dur="1" fill="hold">
                                          <p:stCondLst>
                                            <p:cond delay="0"/>
                                          </p:stCondLst>
                                        </p:cTn>
                                        <p:tgtEl>
                                          <p:spTgt spid="224279"/>
                                        </p:tgtEl>
                                        <p:attrNameLst>
                                          <p:attrName>style.visibility</p:attrName>
                                        </p:attrNameLst>
                                      </p:cBhvr>
                                      <p:to>
                                        <p:strVal val="visible"/>
                                      </p:to>
                                    </p:set>
                                    <p:anim calcmode="lin" valueType="num">
                                      <p:cBhvr additive="base">
                                        <p:cTn id="254" dur="500" fill="hold"/>
                                        <p:tgtEl>
                                          <p:spTgt spid="224279"/>
                                        </p:tgtEl>
                                        <p:attrNameLst>
                                          <p:attrName>ppt_x</p:attrName>
                                        </p:attrNameLst>
                                      </p:cBhvr>
                                      <p:tavLst>
                                        <p:tav tm="0">
                                          <p:val>
                                            <p:strVal val="#ppt_x"/>
                                          </p:val>
                                        </p:tav>
                                        <p:tav tm="100000">
                                          <p:val>
                                            <p:strVal val="#ppt_x"/>
                                          </p:val>
                                        </p:tav>
                                      </p:tavLst>
                                    </p:anim>
                                    <p:anim calcmode="lin" valueType="num">
                                      <p:cBhvr additive="base">
                                        <p:cTn id="255" dur="500" fill="hold"/>
                                        <p:tgtEl>
                                          <p:spTgt spid="224279"/>
                                        </p:tgtEl>
                                        <p:attrNameLst>
                                          <p:attrName>ppt_y</p:attrName>
                                        </p:attrNameLst>
                                      </p:cBhvr>
                                      <p:tavLst>
                                        <p:tav tm="0">
                                          <p:val>
                                            <p:strVal val="1+#ppt_h/2"/>
                                          </p:val>
                                        </p:tav>
                                        <p:tav tm="100000">
                                          <p:val>
                                            <p:strVal val="#ppt_y"/>
                                          </p:val>
                                        </p:tav>
                                      </p:tavLst>
                                    </p:anim>
                                  </p:childTnLst>
                                </p:cTn>
                              </p:par>
                              <p:par>
                                <p:cTn id="256" presetID="2" presetClass="entr" presetSubtype="4" fill="hold" grpId="0" nodeType="withEffect">
                                  <p:stCondLst>
                                    <p:cond delay="0"/>
                                  </p:stCondLst>
                                  <p:childTnLst>
                                    <p:set>
                                      <p:cBhvr>
                                        <p:cTn id="257" dur="1" fill="hold">
                                          <p:stCondLst>
                                            <p:cond delay="0"/>
                                          </p:stCondLst>
                                        </p:cTn>
                                        <p:tgtEl>
                                          <p:spTgt spid="224285"/>
                                        </p:tgtEl>
                                        <p:attrNameLst>
                                          <p:attrName>style.visibility</p:attrName>
                                        </p:attrNameLst>
                                      </p:cBhvr>
                                      <p:to>
                                        <p:strVal val="visible"/>
                                      </p:to>
                                    </p:set>
                                    <p:anim calcmode="lin" valueType="num">
                                      <p:cBhvr additive="base">
                                        <p:cTn id="258" dur="500" fill="hold"/>
                                        <p:tgtEl>
                                          <p:spTgt spid="224285"/>
                                        </p:tgtEl>
                                        <p:attrNameLst>
                                          <p:attrName>ppt_x</p:attrName>
                                        </p:attrNameLst>
                                      </p:cBhvr>
                                      <p:tavLst>
                                        <p:tav tm="0">
                                          <p:val>
                                            <p:strVal val="#ppt_x"/>
                                          </p:val>
                                        </p:tav>
                                        <p:tav tm="100000">
                                          <p:val>
                                            <p:strVal val="#ppt_x"/>
                                          </p:val>
                                        </p:tav>
                                      </p:tavLst>
                                    </p:anim>
                                    <p:anim calcmode="lin" valueType="num">
                                      <p:cBhvr additive="base">
                                        <p:cTn id="259" dur="500" fill="hold"/>
                                        <p:tgtEl>
                                          <p:spTgt spid="224285"/>
                                        </p:tgtEl>
                                        <p:attrNameLst>
                                          <p:attrName>ppt_y</p:attrName>
                                        </p:attrNameLst>
                                      </p:cBhvr>
                                      <p:tavLst>
                                        <p:tav tm="0">
                                          <p:val>
                                            <p:strVal val="1+#ppt_h/2"/>
                                          </p:val>
                                        </p:tav>
                                        <p:tav tm="100000">
                                          <p:val>
                                            <p:strVal val="#ppt_y"/>
                                          </p:val>
                                        </p:tav>
                                      </p:tavLst>
                                    </p:anim>
                                  </p:childTnLst>
                                </p:cTn>
                              </p:par>
                              <p:par>
                                <p:cTn id="260" presetID="2" presetClass="entr" presetSubtype="4" fill="hold" grpId="0" nodeType="withEffect">
                                  <p:stCondLst>
                                    <p:cond delay="0"/>
                                  </p:stCondLst>
                                  <p:childTnLst>
                                    <p:set>
                                      <p:cBhvr>
                                        <p:cTn id="261" dur="1" fill="hold">
                                          <p:stCondLst>
                                            <p:cond delay="0"/>
                                          </p:stCondLst>
                                        </p:cTn>
                                        <p:tgtEl>
                                          <p:spTgt spid="224286"/>
                                        </p:tgtEl>
                                        <p:attrNameLst>
                                          <p:attrName>style.visibility</p:attrName>
                                        </p:attrNameLst>
                                      </p:cBhvr>
                                      <p:to>
                                        <p:strVal val="visible"/>
                                      </p:to>
                                    </p:set>
                                    <p:anim calcmode="lin" valueType="num">
                                      <p:cBhvr additive="base">
                                        <p:cTn id="262" dur="500" fill="hold"/>
                                        <p:tgtEl>
                                          <p:spTgt spid="224286"/>
                                        </p:tgtEl>
                                        <p:attrNameLst>
                                          <p:attrName>ppt_x</p:attrName>
                                        </p:attrNameLst>
                                      </p:cBhvr>
                                      <p:tavLst>
                                        <p:tav tm="0">
                                          <p:val>
                                            <p:strVal val="#ppt_x"/>
                                          </p:val>
                                        </p:tav>
                                        <p:tav tm="100000">
                                          <p:val>
                                            <p:strVal val="#ppt_x"/>
                                          </p:val>
                                        </p:tav>
                                      </p:tavLst>
                                    </p:anim>
                                    <p:anim calcmode="lin" valueType="num">
                                      <p:cBhvr additive="base">
                                        <p:cTn id="263" dur="500" fill="hold"/>
                                        <p:tgtEl>
                                          <p:spTgt spid="224286"/>
                                        </p:tgtEl>
                                        <p:attrNameLst>
                                          <p:attrName>ppt_y</p:attrName>
                                        </p:attrNameLst>
                                      </p:cBhvr>
                                      <p:tavLst>
                                        <p:tav tm="0">
                                          <p:val>
                                            <p:strVal val="1+#ppt_h/2"/>
                                          </p:val>
                                        </p:tav>
                                        <p:tav tm="100000">
                                          <p:val>
                                            <p:strVal val="#ppt_y"/>
                                          </p:val>
                                        </p:tav>
                                      </p:tavLst>
                                    </p:anim>
                                  </p:childTnLst>
                                </p:cTn>
                              </p:par>
                            </p:childTnLst>
                          </p:cTn>
                        </p:par>
                        <p:par>
                          <p:cTn id="264" fill="hold">
                            <p:stCondLst>
                              <p:cond delay="1000"/>
                            </p:stCondLst>
                            <p:childTnLst>
                              <p:par>
                                <p:cTn id="265" presetID="8" presetClass="emph" presetSubtype="0" fill="hold" grpId="1" nodeType="afterEffect">
                                  <p:stCondLst>
                                    <p:cond delay="0"/>
                                  </p:stCondLst>
                                  <p:childTnLst>
                                    <p:animRot by="21600000">
                                      <p:cBhvr>
                                        <p:cTn id="266" dur="2000" fill="hold"/>
                                        <p:tgtEl>
                                          <p:spTgt spid="224280"/>
                                        </p:tgtEl>
                                        <p:attrNameLst>
                                          <p:attrName>r</p:attrName>
                                        </p:attrNameLst>
                                      </p:cBhvr>
                                    </p:animRot>
                                  </p:childTnLst>
                                </p:cTn>
                              </p:par>
                              <p:par>
                                <p:cTn id="267" presetID="8" presetClass="emph" presetSubtype="0" fill="hold" grpId="1" nodeType="withEffect">
                                  <p:stCondLst>
                                    <p:cond delay="0"/>
                                  </p:stCondLst>
                                  <p:childTnLst>
                                    <p:animRot by="21600000">
                                      <p:cBhvr>
                                        <p:cTn id="268" dur="2000" fill="hold"/>
                                        <p:tgtEl>
                                          <p:spTgt spid="224281"/>
                                        </p:tgtEl>
                                        <p:attrNameLst>
                                          <p:attrName>r</p:attrName>
                                        </p:attrNameLst>
                                      </p:cBhvr>
                                    </p:animRot>
                                  </p:childTnLst>
                                </p:cTn>
                              </p:par>
                              <p:par>
                                <p:cTn id="269" presetID="8" presetClass="emph" presetSubtype="0" fill="hold" grpId="1" nodeType="withEffect">
                                  <p:stCondLst>
                                    <p:cond delay="0"/>
                                  </p:stCondLst>
                                  <p:childTnLst>
                                    <p:animRot by="21600000">
                                      <p:cBhvr>
                                        <p:cTn id="270" dur="2000" fill="hold"/>
                                        <p:tgtEl>
                                          <p:spTgt spid="224282"/>
                                        </p:tgtEl>
                                        <p:attrNameLst>
                                          <p:attrName>r</p:attrName>
                                        </p:attrNameLst>
                                      </p:cBhvr>
                                    </p:animRot>
                                  </p:childTnLst>
                                </p:cTn>
                              </p:par>
                              <p:par>
                                <p:cTn id="271" presetID="8" presetClass="emph" presetSubtype="0" fill="hold" grpId="1" nodeType="withEffect">
                                  <p:stCondLst>
                                    <p:cond delay="0"/>
                                  </p:stCondLst>
                                  <p:childTnLst>
                                    <p:animRot by="21600000">
                                      <p:cBhvr>
                                        <p:cTn id="272" dur="2000" fill="hold"/>
                                        <p:tgtEl>
                                          <p:spTgt spid="224284"/>
                                        </p:tgtEl>
                                        <p:attrNameLst>
                                          <p:attrName>r</p:attrName>
                                        </p:attrNameLst>
                                      </p:cBhvr>
                                    </p:animRot>
                                  </p:childTnLst>
                                </p:cTn>
                              </p:par>
                              <p:par>
                                <p:cTn id="273" presetID="8" presetClass="emph" presetSubtype="0" fill="hold" grpId="1" nodeType="withEffect">
                                  <p:stCondLst>
                                    <p:cond delay="0"/>
                                  </p:stCondLst>
                                  <p:childTnLst>
                                    <p:animRot by="21600000">
                                      <p:cBhvr>
                                        <p:cTn id="274" dur="2000" fill="hold"/>
                                        <p:tgtEl>
                                          <p:spTgt spid="224283"/>
                                        </p:tgtEl>
                                        <p:attrNameLst>
                                          <p:attrName>r</p:attrName>
                                        </p:attrNameLst>
                                      </p:cBhvr>
                                    </p:animRot>
                                  </p:childTnLst>
                                </p:cTn>
                              </p:par>
                              <p:par>
                                <p:cTn id="275" presetID="8" presetClass="emph" presetSubtype="0" fill="hold" grpId="1" nodeType="withEffect">
                                  <p:stCondLst>
                                    <p:cond delay="0"/>
                                  </p:stCondLst>
                                  <p:childTnLst>
                                    <p:animRot by="21600000">
                                      <p:cBhvr>
                                        <p:cTn id="276" dur="2000" fill="hold"/>
                                        <p:tgtEl>
                                          <p:spTgt spid="224285"/>
                                        </p:tgtEl>
                                        <p:attrNameLst>
                                          <p:attrName>r</p:attrName>
                                        </p:attrNameLst>
                                      </p:cBhvr>
                                    </p:animRot>
                                  </p:childTnLst>
                                </p:cTn>
                              </p:par>
                              <p:par>
                                <p:cTn id="277" presetID="8" presetClass="emph" presetSubtype="0" fill="hold" grpId="1" nodeType="withEffect">
                                  <p:stCondLst>
                                    <p:cond delay="0"/>
                                  </p:stCondLst>
                                  <p:childTnLst>
                                    <p:animRot by="21600000">
                                      <p:cBhvr>
                                        <p:cTn id="278" dur="2000" fill="hold"/>
                                        <p:tgtEl>
                                          <p:spTgt spid="22428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1" grpId="0"/>
      <p:bldP spid="224261" grpId="1"/>
      <p:bldP spid="224261" grpId="2"/>
      <p:bldP spid="224262" grpId="0"/>
      <p:bldP spid="224262" grpId="1"/>
      <p:bldP spid="224262" grpId="2"/>
      <p:bldP spid="224263" grpId="0"/>
      <p:bldP spid="224263" grpId="1"/>
      <p:bldP spid="224263" grpId="2"/>
      <p:bldP spid="224264" grpId="0"/>
      <p:bldP spid="224264" grpId="1"/>
      <p:bldP spid="224264" grpId="2"/>
      <p:bldP spid="224265" grpId="0"/>
      <p:bldP spid="224265" grpId="1"/>
      <p:bldP spid="224265" grpId="2"/>
      <p:bldP spid="224266" grpId="0"/>
      <p:bldP spid="224266" grpId="1"/>
      <p:bldP spid="224266" grpId="2"/>
      <p:bldP spid="224267" grpId="0"/>
      <p:bldP spid="224267" grpId="1"/>
      <p:bldP spid="224267" grpId="2"/>
      <p:bldP spid="224271" grpId="0"/>
      <p:bldP spid="224271" grpId="1"/>
      <p:bldP spid="224271" grpId="2"/>
      <p:bldP spid="224275" grpId="0"/>
      <p:bldP spid="224275" grpId="1"/>
      <p:bldP spid="224275" grpId="2"/>
      <p:bldP spid="224278" grpId="0"/>
      <p:bldP spid="224278" grpId="1"/>
      <p:bldP spid="224280" grpId="0"/>
      <p:bldP spid="224280" grpId="1"/>
      <p:bldP spid="224281" grpId="0"/>
      <p:bldP spid="224281" grpId="1"/>
      <p:bldP spid="224282" grpId="0"/>
      <p:bldP spid="224282" grpId="1"/>
      <p:bldP spid="224283" grpId="0"/>
      <p:bldP spid="224283" grpId="1"/>
      <p:bldP spid="224284" grpId="0"/>
      <p:bldP spid="224284" grpId="1"/>
      <p:bldP spid="224285" grpId="0"/>
      <p:bldP spid="224285" grpId="1"/>
      <p:bldP spid="224286" grpId="0"/>
      <p:bldP spid="224286"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685800" y="428604"/>
            <a:ext cx="7772400" cy="785818"/>
          </a:xfrm>
        </p:spPr>
        <p:txBody>
          <a:bodyPr>
            <a:normAutofit/>
          </a:bodyPr>
          <a:lstStyle/>
          <a:p>
            <a:r>
              <a:rPr lang="en-US" altLang="zh-CN" dirty="0"/>
              <a:t>RIP</a:t>
            </a:r>
            <a:r>
              <a:rPr lang="zh-CN" altLang="en-US" dirty="0"/>
              <a:t>协议的实现问题</a:t>
            </a:r>
          </a:p>
        </p:txBody>
      </p:sp>
      <p:sp>
        <p:nvSpPr>
          <p:cNvPr id="256004" name="Rectangle 4"/>
          <p:cNvSpPr>
            <a:spLocks noGrp="1" noChangeArrowheads="1"/>
          </p:cNvSpPr>
          <p:nvPr>
            <p:ph type="body" sz="half" idx="1"/>
          </p:nvPr>
        </p:nvSpPr>
        <p:spPr>
          <a:xfrm>
            <a:off x="214282" y="1357298"/>
            <a:ext cx="4070381" cy="5214974"/>
          </a:xfrm>
        </p:spPr>
        <p:txBody>
          <a:bodyPr>
            <a:normAutofit/>
          </a:bodyPr>
          <a:lstStyle/>
          <a:p>
            <a:pPr>
              <a:lnSpc>
                <a:spcPct val="150000"/>
              </a:lnSpc>
            </a:pPr>
            <a:r>
              <a:rPr lang="zh-CN" altLang="en-US" dirty="0"/>
              <a:t>相同开销路由</a:t>
            </a:r>
            <a:r>
              <a:rPr lang="zh-CN" altLang="en-US" dirty="0" smtClean="0"/>
              <a:t>：先见</a:t>
            </a:r>
            <a:r>
              <a:rPr lang="zh-CN" altLang="en-US" dirty="0"/>
              <a:t>为主</a:t>
            </a:r>
          </a:p>
          <a:p>
            <a:pPr>
              <a:lnSpc>
                <a:spcPct val="150000"/>
              </a:lnSpc>
              <a:spcBef>
                <a:spcPts val="1800"/>
              </a:spcBef>
            </a:pPr>
            <a:r>
              <a:rPr lang="zh-CN" altLang="en-US" dirty="0"/>
              <a:t>过时路由：使用</a:t>
            </a:r>
            <a:r>
              <a:rPr lang="zh-CN" altLang="en-US" dirty="0" smtClean="0"/>
              <a:t>计时器（超时</a:t>
            </a:r>
            <a:r>
              <a:rPr lang="zh-CN" altLang="en-US" dirty="0"/>
              <a:t>时间一般为</a:t>
            </a:r>
            <a:r>
              <a:rPr lang="en-US" altLang="zh-CN" dirty="0"/>
              <a:t>180</a:t>
            </a:r>
            <a:r>
              <a:rPr lang="zh-CN" altLang="en-US" dirty="0"/>
              <a:t>秒，相当于</a:t>
            </a:r>
            <a:r>
              <a:rPr lang="en-US" altLang="zh-CN" dirty="0"/>
              <a:t>6</a:t>
            </a:r>
            <a:r>
              <a:rPr lang="zh-CN" altLang="en-US" dirty="0"/>
              <a:t>个</a:t>
            </a:r>
            <a:r>
              <a:rPr lang="en-US" altLang="zh-CN" dirty="0"/>
              <a:t>RIP</a:t>
            </a:r>
            <a:r>
              <a:rPr lang="zh-CN" altLang="en-US" dirty="0" smtClean="0"/>
              <a:t>刷新周期）</a:t>
            </a:r>
            <a:endParaRPr lang="zh-CN" altLang="en-US" dirty="0"/>
          </a:p>
        </p:txBody>
      </p:sp>
      <p:pic>
        <p:nvPicPr>
          <p:cNvPr id="256005" name="Picture 5"/>
          <p:cNvPicPr>
            <a:picLocks noGrp="1" noChangeAspect="1" noChangeArrowheads="1"/>
          </p:cNvPicPr>
          <p:nvPr>
            <p:ph sz="half" idx="2"/>
          </p:nvPr>
        </p:nvPicPr>
        <p:blipFill>
          <a:blip r:embed="rId2" cstate="print"/>
          <a:srcRect/>
          <a:stretch>
            <a:fillRect/>
          </a:stretch>
        </p:blipFill>
        <p:spPr>
          <a:xfrm>
            <a:off x="4648199" y="1428736"/>
            <a:ext cx="4037049" cy="4657745"/>
          </a:xfr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zh-CN" altLang="en-US"/>
              <a:t>慢收敛问题的产生原因</a:t>
            </a:r>
          </a:p>
        </p:txBody>
      </p:sp>
      <p:sp>
        <p:nvSpPr>
          <p:cNvPr id="258051" name="Rectangle 3"/>
          <p:cNvSpPr>
            <a:spLocks noGrp="1" noChangeArrowheads="1"/>
          </p:cNvSpPr>
          <p:nvPr>
            <p:ph type="body" idx="1"/>
          </p:nvPr>
        </p:nvSpPr>
        <p:spPr/>
        <p:txBody>
          <a:bodyPr/>
          <a:lstStyle/>
          <a:p>
            <a:r>
              <a:rPr lang="zh-CN" altLang="en-US"/>
              <a:t>正常情况</a:t>
            </a:r>
          </a:p>
        </p:txBody>
      </p:sp>
      <p:pic>
        <p:nvPicPr>
          <p:cNvPr id="258052" name="Picture 4"/>
          <p:cNvPicPr>
            <a:picLocks noChangeAspect="1" noChangeArrowheads="1"/>
          </p:cNvPicPr>
          <p:nvPr/>
        </p:nvPicPr>
        <p:blipFill>
          <a:blip r:embed="rId2" cstate="print"/>
          <a:srcRect/>
          <a:stretch>
            <a:fillRect/>
          </a:stretch>
        </p:blipFill>
        <p:spPr bwMode="auto">
          <a:xfrm>
            <a:off x="1116013" y="3140075"/>
            <a:ext cx="6264275" cy="1431925"/>
          </a:xfrm>
          <a:prstGeom prst="rect">
            <a:avLst/>
          </a:prstGeom>
          <a:noFill/>
          <a:ln w="9525" algn="ctr">
            <a:noFill/>
            <a:miter lim="800000"/>
            <a:headEnd/>
            <a:tailEnd/>
          </a:ln>
          <a:effectLst/>
        </p:spPr>
      </p:pic>
      <p:pic>
        <p:nvPicPr>
          <p:cNvPr id="258053" name="Picture 5"/>
          <p:cNvPicPr>
            <a:picLocks noChangeAspect="1" noChangeArrowheads="1"/>
          </p:cNvPicPr>
          <p:nvPr/>
        </p:nvPicPr>
        <p:blipFill>
          <a:blip r:embed="rId3" cstate="print"/>
          <a:srcRect/>
          <a:stretch>
            <a:fillRect/>
          </a:stretch>
        </p:blipFill>
        <p:spPr bwMode="auto">
          <a:xfrm>
            <a:off x="1042988" y="2781300"/>
            <a:ext cx="6913562" cy="2606675"/>
          </a:xfrm>
          <a:prstGeom prst="rect">
            <a:avLst/>
          </a:prstGeom>
          <a:noFill/>
          <a:ln w="9525" algn="ctr">
            <a:noFill/>
            <a:miter lim="800000"/>
            <a:headEnd/>
            <a:tailEnd/>
          </a:ln>
          <a:effectLst/>
        </p:spPr>
      </p:pic>
      <p:sp>
        <p:nvSpPr>
          <p:cNvPr id="258054" name="AutoShape 6"/>
          <p:cNvSpPr>
            <a:spLocks noChangeArrowheads="1"/>
          </p:cNvSpPr>
          <p:nvPr/>
        </p:nvSpPr>
        <p:spPr bwMode="auto">
          <a:xfrm>
            <a:off x="3059113" y="3284538"/>
            <a:ext cx="144462" cy="1081087"/>
          </a:xfrm>
          <a:prstGeom prst="irregularSeal1">
            <a:avLst/>
          </a:prstGeom>
          <a:solidFill>
            <a:srgbClr val="FF0000"/>
          </a:solidFill>
          <a:ln w="9525" algn="ctr">
            <a:noFill/>
            <a:miter lim="800000"/>
            <a:headEnd/>
            <a:tailEnd/>
          </a:ln>
          <a:effectLst/>
        </p:spPr>
        <p:txBody>
          <a:bodyPr wrap="none" anchor="ctr"/>
          <a:lstStyle/>
          <a:p>
            <a:endParaRPr lang="zh-CN" altLang="en-US"/>
          </a:p>
        </p:txBody>
      </p:sp>
      <p:sp>
        <p:nvSpPr>
          <p:cNvPr id="258055" name="AutoShape 7"/>
          <p:cNvSpPr>
            <a:spLocks noChangeArrowheads="1"/>
          </p:cNvSpPr>
          <p:nvPr/>
        </p:nvSpPr>
        <p:spPr bwMode="auto">
          <a:xfrm>
            <a:off x="6804025" y="2708275"/>
            <a:ext cx="1655763" cy="288925"/>
          </a:xfrm>
          <a:prstGeom prst="wedgeRoundRectCallout">
            <a:avLst>
              <a:gd name="adj1" fmla="val -39264"/>
              <a:gd name="adj2" fmla="val 285713"/>
              <a:gd name="adj3" fmla="val 16667"/>
            </a:avLst>
          </a:prstGeom>
          <a:solidFill>
            <a:srgbClr val="FF0000"/>
          </a:solidFill>
          <a:ln w="9525" algn="ctr">
            <a:noFill/>
            <a:miter lim="800000"/>
            <a:headEnd/>
            <a:tailEnd/>
          </a:ln>
          <a:effectLst/>
        </p:spPr>
        <p:txBody>
          <a:bodyPr/>
          <a:lstStyle/>
          <a:p>
            <a:pPr marL="342900" indent="-342900" algn="ctr">
              <a:buFontTx/>
              <a:buNone/>
            </a:pPr>
            <a:r>
              <a:rPr lang="en-US" altLang="zh-CN" sz="1400">
                <a:latin typeface="宋体" charset="-122"/>
              </a:rPr>
              <a:t>② </a:t>
            </a:r>
            <a:r>
              <a:rPr lang="zh-CN" altLang="en-US" sz="1400"/>
              <a:t>广播路由信息</a:t>
            </a:r>
          </a:p>
        </p:txBody>
      </p:sp>
      <p:sp>
        <p:nvSpPr>
          <p:cNvPr id="258056" name="AutoShape 8"/>
          <p:cNvSpPr>
            <a:spLocks noChangeArrowheads="1"/>
          </p:cNvSpPr>
          <p:nvPr/>
        </p:nvSpPr>
        <p:spPr bwMode="auto">
          <a:xfrm>
            <a:off x="1692275" y="4724400"/>
            <a:ext cx="1655763" cy="288925"/>
          </a:xfrm>
          <a:prstGeom prst="wedgeRoundRectCallout">
            <a:avLst>
              <a:gd name="adj1" fmla="val 66106"/>
              <a:gd name="adj2" fmla="val -282968"/>
              <a:gd name="adj3" fmla="val 16667"/>
            </a:avLst>
          </a:prstGeom>
          <a:solidFill>
            <a:srgbClr val="FF0000"/>
          </a:solidFill>
          <a:ln w="9525" algn="ctr">
            <a:noFill/>
            <a:miter lim="800000"/>
            <a:headEnd/>
            <a:tailEnd/>
          </a:ln>
          <a:effectLst/>
        </p:spPr>
        <p:txBody>
          <a:bodyPr/>
          <a:lstStyle/>
          <a:p>
            <a:pPr marL="342900" indent="-342900" algn="ctr">
              <a:buFontTx/>
              <a:buNone/>
            </a:pPr>
            <a:r>
              <a:rPr lang="en-US" altLang="zh-CN" sz="1400">
                <a:latin typeface="宋体" charset="-122"/>
              </a:rPr>
              <a:t>④ </a:t>
            </a:r>
            <a:r>
              <a:rPr lang="zh-CN" altLang="en-US" sz="1400"/>
              <a:t>广播路由信息</a:t>
            </a:r>
          </a:p>
        </p:txBody>
      </p:sp>
      <p:sp>
        <p:nvSpPr>
          <p:cNvPr id="258058" name="AutoShape 10"/>
          <p:cNvSpPr>
            <a:spLocks noChangeArrowheads="1"/>
          </p:cNvSpPr>
          <p:nvPr/>
        </p:nvSpPr>
        <p:spPr bwMode="auto">
          <a:xfrm>
            <a:off x="1042988" y="2708275"/>
            <a:ext cx="2663825" cy="287338"/>
          </a:xfrm>
          <a:prstGeom prst="wedgeRoundRectCallout">
            <a:avLst>
              <a:gd name="adj1" fmla="val 48810"/>
              <a:gd name="adj2" fmla="val 284255"/>
              <a:gd name="adj3" fmla="val 16667"/>
            </a:avLst>
          </a:prstGeom>
          <a:solidFill>
            <a:srgbClr val="FF0000"/>
          </a:solidFill>
          <a:ln w="9525" algn="ctr">
            <a:noFill/>
            <a:miter lim="800000"/>
            <a:headEnd/>
            <a:tailEnd/>
          </a:ln>
          <a:effectLst/>
        </p:spPr>
        <p:txBody>
          <a:bodyPr/>
          <a:lstStyle/>
          <a:p>
            <a:pPr marL="342900" indent="-342900" algn="ctr">
              <a:buFontTx/>
              <a:buNone/>
            </a:pPr>
            <a:r>
              <a:rPr lang="en-US" altLang="zh-CN" sz="1400">
                <a:latin typeface="宋体" charset="-122"/>
              </a:rPr>
              <a:t>① </a:t>
            </a:r>
            <a:r>
              <a:rPr lang="zh-CN" altLang="en-US" sz="1400">
                <a:latin typeface="宋体" charset="-122"/>
              </a:rPr>
              <a:t>发现故障，更新路由表</a:t>
            </a:r>
            <a:endParaRPr lang="zh-CN" altLang="en-US" sz="1400"/>
          </a:p>
        </p:txBody>
      </p:sp>
      <p:sp>
        <p:nvSpPr>
          <p:cNvPr id="258059" name="AutoShape 11"/>
          <p:cNvSpPr>
            <a:spLocks noChangeArrowheads="1"/>
          </p:cNvSpPr>
          <p:nvPr/>
        </p:nvSpPr>
        <p:spPr bwMode="auto">
          <a:xfrm>
            <a:off x="3995738" y="2708275"/>
            <a:ext cx="2663825" cy="287338"/>
          </a:xfrm>
          <a:prstGeom prst="wedgeRoundRectCallout">
            <a:avLst>
              <a:gd name="adj1" fmla="val -61083"/>
              <a:gd name="adj2" fmla="val 293093"/>
              <a:gd name="adj3" fmla="val 16667"/>
            </a:avLst>
          </a:prstGeom>
          <a:solidFill>
            <a:srgbClr val="FF0000"/>
          </a:solidFill>
          <a:ln w="9525" algn="ctr">
            <a:noFill/>
            <a:miter lim="800000"/>
            <a:headEnd/>
            <a:tailEnd/>
          </a:ln>
          <a:effectLst/>
        </p:spPr>
        <p:txBody>
          <a:bodyPr/>
          <a:lstStyle/>
          <a:p>
            <a:pPr marL="342900" indent="-342900" algn="ctr">
              <a:buFontTx/>
              <a:buNone/>
            </a:pPr>
            <a:r>
              <a:rPr lang="en-US" altLang="zh-CN" sz="1400">
                <a:latin typeface="宋体" charset="-122"/>
              </a:rPr>
              <a:t>③ </a:t>
            </a:r>
            <a:r>
              <a:rPr lang="zh-CN" altLang="en-US" sz="1400">
                <a:latin typeface="宋体" charset="-122"/>
              </a:rPr>
              <a:t>收到广播，更新路由表</a:t>
            </a:r>
            <a:endParaRPr lang="zh-CN" altLang="en-US" sz="1400"/>
          </a:p>
        </p:txBody>
      </p:sp>
      <p:sp>
        <p:nvSpPr>
          <p:cNvPr id="258060" name="AutoShape 12"/>
          <p:cNvSpPr>
            <a:spLocks noChangeArrowheads="1"/>
          </p:cNvSpPr>
          <p:nvPr/>
        </p:nvSpPr>
        <p:spPr bwMode="auto">
          <a:xfrm>
            <a:off x="4500563" y="4724400"/>
            <a:ext cx="2663825" cy="287338"/>
          </a:xfrm>
          <a:prstGeom prst="wedgeRoundRectCallout">
            <a:avLst>
              <a:gd name="adj1" fmla="val 43088"/>
              <a:gd name="adj2" fmla="val -288120"/>
              <a:gd name="adj3" fmla="val 16667"/>
            </a:avLst>
          </a:prstGeom>
          <a:solidFill>
            <a:srgbClr val="FF0000"/>
          </a:solidFill>
          <a:ln w="9525" algn="ctr">
            <a:noFill/>
            <a:miter lim="800000"/>
            <a:headEnd/>
            <a:tailEnd/>
          </a:ln>
          <a:effectLst/>
        </p:spPr>
        <p:txBody>
          <a:bodyPr/>
          <a:lstStyle/>
          <a:p>
            <a:pPr marL="342900" indent="-342900" algn="ctr">
              <a:buFontTx/>
              <a:buNone/>
            </a:pPr>
            <a:r>
              <a:rPr lang="en-US" altLang="zh-CN" sz="1400">
                <a:latin typeface="宋体" charset="-122"/>
              </a:rPr>
              <a:t>⑤ </a:t>
            </a:r>
            <a:r>
              <a:rPr lang="zh-CN" altLang="en-US" sz="1400">
                <a:latin typeface="宋体" charset="-122"/>
              </a:rPr>
              <a:t>收到广播，更新路由表</a:t>
            </a:r>
            <a:endParaRPr lang="zh-CN" altLang="en-US" sz="1400"/>
          </a:p>
        </p:txBody>
      </p:sp>
      <p:sp>
        <p:nvSpPr>
          <p:cNvPr id="258061" name="Rectangle 13"/>
          <p:cNvSpPr>
            <a:spLocks noChangeArrowheads="1"/>
          </p:cNvSpPr>
          <p:nvPr/>
        </p:nvSpPr>
        <p:spPr bwMode="auto">
          <a:xfrm>
            <a:off x="687388" y="1700213"/>
            <a:ext cx="7772400" cy="4395787"/>
          </a:xfrm>
          <a:prstGeom prst="rect">
            <a:avLst/>
          </a:prstGeom>
          <a:noFill/>
          <a:ln w="9525">
            <a:noFill/>
            <a:miter lim="800000"/>
            <a:headEnd/>
            <a:tailEnd/>
          </a:ln>
          <a:effectLst/>
        </p:spPr>
        <p:txBody>
          <a:bodyPr/>
          <a:lstStyle/>
          <a:p>
            <a:pPr marL="342900" indent="-342900">
              <a:buFontTx/>
              <a:buBlip>
                <a:blip r:embed="rId4"/>
              </a:buBlip>
            </a:pPr>
            <a:r>
              <a:rPr lang="zh-CN" altLang="en-US" sz="3200"/>
              <a:t>慢收敛的产生</a:t>
            </a:r>
          </a:p>
        </p:txBody>
      </p:sp>
      <p:sp>
        <p:nvSpPr>
          <p:cNvPr id="258062" name="AutoShape 14"/>
          <p:cNvSpPr>
            <a:spLocks noChangeArrowheads="1"/>
          </p:cNvSpPr>
          <p:nvPr/>
        </p:nvSpPr>
        <p:spPr bwMode="auto">
          <a:xfrm>
            <a:off x="1692275" y="4725988"/>
            <a:ext cx="1655763" cy="288925"/>
          </a:xfrm>
          <a:prstGeom prst="wedgeRoundRectCallout">
            <a:avLst>
              <a:gd name="adj1" fmla="val 65051"/>
              <a:gd name="adj2" fmla="val -279120"/>
              <a:gd name="adj3" fmla="val 16667"/>
            </a:avLst>
          </a:prstGeom>
          <a:solidFill>
            <a:schemeClr val="accent1"/>
          </a:solidFill>
          <a:ln w="9525" algn="ctr">
            <a:noFill/>
            <a:miter lim="800000"/>
            <a:headEnd/>
            <a:tailEnd/>
          </a:ln>
          <a:effectLst/>
        </p:spPr>
        <p:txBody>
          <a:bodyPr/>
          <a:lstStyle/>
          <a:p>
            <a:pPr marL="342900" indent="-342900" algn="ctr">
              <a:buFontTx/>
              <a:buNone/>
            </a:pPr>
            <a:r>
              <a:rPr lang="en-US" altLang="zh-CN" sz="1400">
                <a:latin typeface="宋体" charset="-122"/>
              </a:rPr>
              <a:t>② </a:t>
            </a:r>
            <a:r>
              <a:rPr lang="zh-CN" altLang="en-US" sz="1400"/>
              <a:t>广播路由信息</a:t>
            </a:r>
          </a:p>
        </p:txBody>
      </p:sp>
      <p:sp>
        <p:nvSpPr>
          <p:cNvPr id="258063" name="AutoShape 15"/>
          <p:cNvSpPr>
            <a:spLocks noChangeArrowheads="1"/>
          </p:cNvSpPr>
          <p:nvPr/>
        </p:nvSpPr>
        <p:spPr bwMode="auto">
          <a:xfrm>
            <a:off x="4500563" y="4725988"/>
            <a:ext cx="2663825" cy="287337"/>
          </a:xfrm>
          <a:prstGeom prst="wedgeRoundRectCallout">
            <a:avLst>
              <a:gd name="adj1" fmla="val 43028"/>
              <a:gd name="adj2" fmla="val -278731"/>
              <a:gd name="adj3" fmla="val 16667"/>
            </a:avLst>
          </a:prstGeom>
          <a:solidFill>
            <a:schemeClr val="accent1"/>
          </a:solidFill>
          <a:ln w="9525" algn="ctr">
            <a:noFill/>
            <a:miter lim="800000"/>
            <a:headEnd/>
            <a:tailEnd/>
          </a:ln>
          <a:effectLst/>
        </p:spPr>
        <p:txBody>
          <a:bodyPr/>
          <a:lstStyle/>
          <a:p>
            <a:pPr marL="342900" indent="-342900" algn="ctr">
              <a:buFontTx/>
              <a:buNone/>
            </a:pPr>
            <a:r>
              <a:rPr lang="en-US" altLang="zh-CN" sz="1400">
                <a:latin typeface="宋体" charset="-122"/>
              </a:rPr>
              <a:t>③ </a:t>
            </a:r>
            <a:r>
              <a:rPr lang="zh-CN" altLang="en-US" sz="1400">
                <a:latin typeface="宋体" charset="-122"/>
              </a:rPr>
              <a:t>收到广播，更新路由表</a:t>
            </a:r>
            <a:endParaRPr lang="zh-CN" altLang="en-US" sz="1400"/>
          </a:p>
        </p:txBody>
      </p:sp>
      <p:sp>
        <p:nvSpPr>
          <p:cNvPr id="258064" name="AutoShape 16"/>
          <p:cNvSpPr>
            <a:spLocks noChangeArrowheads="1"/>
          </p:cNvSpPr>
          <p:nvPr/>
        </p:nvSpPr>
        <p:spPr bwMode="auto">
          <a:xfrm>
            <a:off x="6804025" y="2708275"/>
            <a:ext cx="1655763" cy="288925"/>
          </a:xfrm>
          <a:prstGeom prst="wedgeRoundRectCallout">
            <a:avLst>
              <a:gd name="adj1" fmla="val -38495"/>
              <a:gd name="adj2" fmla="val 279671"/>
              <a:gd name="adj3" fmla="val 16667"/>
            </a:avLst>
          </a:prstGeom>
          <a:solidFill>
            <a:schemeClr val="accent1"/>
          </a:solidFill>
          <a:ln w="9525" algn="ctr">
            <a:noFill/>
            <a:miter lim="800000"/>
            <a:headEnd/>
            <a:tailEnd/>
          </a:ln>
          <a:effectLst/>
        </p:spPr>
        <p:txBody>
          <a:bodyPr/>
          <a:lstStyle/>
          <a:p>
            <a:pPr marL="342900" indent="-342900" algn="ctr">
              <a:buFontTx/>
              <a:buNone/>
            </a:pPr>
            <a:r>
              <a:rPr lang="en-US" altLang="zh-CN" sz="1400">
                <a:latin typeface="宋体" charset="-122"/>
              </a:rPr>
              <a:t>④ </a:t>
            </a:r>
            <a:r>
              <a:rPr lang="zh-CN" altLang="en-US" sz="1400"/>
              <a:t>广播路由信息</a:t>
            </a:r>
          </a:p>
        </p:txBody>
      </p:sp>
      <p:sp>
        <p:nvSpPr>
          <p:cNvPr id="258065" name="AutoShape 17"/>
          <p:cNvSpPr>
            <a:spLocks noChangeArrowheads="1"/>
          </p:cNvSpPr>
          <p:nvPr/>
        </p:nvSpPr>
        <p:spPr bwMode="auto">
          <a:xfrm>
            <a:off x="3995738" y="2708275"/>
            <a:ext cx="2663825" cy="287338"/>
          </a:xfrm>
          <a:prstGeom prst="wedgeRoundRectCallout">
            <a:avLst>
              <a:gd name="adj1" fmla="val -60069"/>
              <a:gd name="adj2" fmla="val 282046"/>
              <a:gd name="adj3" fmla="val 16667"/>
            </a:avLst>
          </a:prstGeom>
          <a:solidFill>
            <a:schemeClr val="accent1"/>
          </a:solidFill>
          <a:ln w="9525" algn="ctr">
            <a:noFill/>
            <a:miter lim="800000"/>
            <a:headEnd/>
            <a:tailEnd/>
          </a:ln>
          <a:effectLst/>
        </p:spPr>
        <p:txBody>
          <a:bodyPr/>
          <a:lstStyle/>
          <a:p>
            <a:pPr marL="342900" indent="-342900" algn="ctr">
              <a:buFontTx/>
              <a:buNone/>
            </a:pPr>
            <a:r>
              <a:rPr lang="en-US" altLang="zh-CN" sz="1400">
                <a:latin typeface="宋体" charset="-122"/>
              </a:rPr>
              <a:t>⑤ </a:t>
            </a:r>
            <a:r>
              <a:rPr lang="zh-CN" altLang="en-US" sz="1400">
                <a:latin typeface="宋体" charset="-122"/>
              </a:rPr>
              <a:t>收到广播，更新路由表</a:t>
            </a:r>
            <a:endParaRPr lang="zh-CN" altLang="en-US" sz="1400"/>
          </a:p>
        </p:txBody>
      </p:sp>
      <p:sp>
        <p:nvSpPr>
          <p:cNvPr id="258066" name="AutoShape 18"/>
          <p:cNvSpPr>
            <a:spLocks noChangeArrowheads="1"/>
          </p:cNvSpPr>
          <p:nvPr/>
        </p:nvSpPr>
        <p:spPr bwMode="auto">
          <a:xfrm>
            <a:off x="1042988" y="2708275"/>
            <a:ext cx="2663825" cy="287338"/>
          </a:xfrm>
          <a:prstGeom prst="wedgeRoundRectCallout">
            <a:avLst>
              <a:gd name="adj1" fmla="val 48213"/>
              <a:gd name="adj2" fmla="val 293648"/>
              <a:gd name="adj3" fmla="val 16667"/>
            </a:avLst>
          </a:prstGeom>
          <a:solidFill>
            <a:schemeClr val="accent1"/>
          </a:solidFill>
          <a:ln w="9525" algn="ctr">
            <a:noFill/>
            <a:miter lim="800000"/>
            <a:headEnd/>
            <a:tailEnd/>
          </a:ln>
          <a:effectLst/>
        </p:spPr>
        <p:txBody>
          <a:bodyPr/>
          <a:lstStyle/>
          <a:p>
            <a:pPr marL="342900" indent="-342900" algn="ctr">
              <a:buFontTx/>
              <a:buNone/>
            </a:pPr>
            <a:r>
              <a:rPr lang="en-US" altLang="zh-CN" sz="1400">
                <a:latin typeface="宋体" charset="-122"/>
              </a:rPr>
              <a:t>① </a:t>
            </a:r>
            <a:r>
              <a:rPr lang="zh-CN" altLang="en-US" sz="1400">
                <a:latin typeface="宋体" charset="-122"/>
              </a:rPr>
              <a:t>发现故障，更新路由表</a:t>
            </a:r>
            <a:endParaRPr lang="zh-CN"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8054"/>
                                        </p:tgtEl>
                                        <p:attrNameLst>
                                          <p:attrName>style.visibility</p:attrName>
                                        </p:attrNameLst>
                                      </p:cBhvr>
                                      <p:to>
                                        <p:strVal val="visible"/>
                                      </p:to>
                                    </p:set>
                                    <p:anim calcmode="lin" valueType="num">
                                      <p:cBhvr additive="base">
                                        <p:cTn id="7" dur="500" fill="hold"/>
                                        <p:tgtEl>
                                          <p:spTgt spid="258054"/>
                                        </p:tgtEl>
                                        <p:attrNameLst>
                                          <p:attrName>ppt_x</p:attrName>
                                        </p:attrNameLst>
                                      </p:cBhvr>
                                      <p:tavLst>
                                        <p:tav tm="0">
                                          <p:val>
                                            <p:strVal val="#ppt_x"/>
                                          </p:val>
                                        </p:tav>
                                        <p:tav tm="100000">
                                          <p:val>
                                            <p:strVal val="#ppt_x"/>
                                          </p:val>
                                        </p:tav>
                                      </p:tavLst>
                                    </p:anim>
                                    <p:anim calcmode="lin" valueType="num">
                                      <p:cBhvr additive="base">
                                        <p:cTn id="8" dur="500" fill="hold"/>
                                        <p:tgtEl>
                                          <p:spTgt spid="25805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8" presetClass="emph" presetSubtype="0" fill="hold" grpId="1" nodeType="afterEffect">
                                  <p:stCondLst>
                                    <p:cond delay="0"/>
                                  </p:stCondLst>
                                  <p:childTnLst>
                                    <p:animRot by="21600000">
                                      <p:cBhvr>
                                        <p:cTn id="11" dur="2000" fill="hold"/>
                                        <p:tgtEl>
                                          <p:spTgt spid="258054"/>
                                        </p:tgtEl>
                                        <p:attrNameLst>
                                          <p:attrName>r</p:attrName>
                                        </p:attrNameLst>
                                      </p:cBhvr>
                                    </p:animRo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58051">
                                            <p:txEl>
                                              <p:pRg st="0" end="0"/>
                                            </p:txEl>
                                          </p:spTgt>
                                        </p:tgtEl>
                                        <p:attrNameLst>
                                          <p:attrName>style.visibility</p:attrName>
                                        </p:attrNameLst>
                                      </p:cBhvr>
                                      <p:to>
                                        <p:strVal val="visible"/>
                                      </p:to>
                                    </p:set>
                                    <p:anim calcmode="lin" valueType="num">
                                      <p:cBhvr additive="base">
                                        <p:cTn id="16" dur="500" fill="hold"/>
                                        <p:tgtEl>
                                          <p:spTgt spid="258051">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580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8066"/>
                                        </p:tgtEl>
                                        <p:attrNameLst>
                                          <p:attrName>style.visibility</p:attrName>
                                        </p:attrNameLst>
                                      </p:cBhvr>
                                      <p:to>
                                        <p:strVal val="visible"/>
                                      </p:to>
                                    </p:set>
                                    <p:animEffect transition="in" filter="blinds(horizontal)">
                                      <p:cBhvr>
                                        <p:cTn id="22" dur="500"/>
                                        <p:tgtEl>
                                          <p:spTgt spid="25806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8062"/>
                                        </p:tgtEl>
                                        <p:attrNameLst>
                                          <p:attrName>style.visibility</p:attrName>
                                        </p:attrNameLst>
                                      </p:cBhvr>
                                      <p:to>
                                        <p:strVal val="visible"/>
                                      </p:to>
                                    </p:set>
                                    <p:animEffect transition="in" filter="blinds(horizontal)">
                                      <p:cBhvr>
                                        <p:cTn id="27" dur="500"/>
                                        <p:tgtEl>
                                          <p:spTgt spid="25806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8063"/>
                                        </p:tgtEl>
                                        <p:attrNameLst>
                                          <p:attrName>style.visibility</p:attrName>
                                        </p:attrNameLst>
                                      </p:cBhvr>
                                      <p:to>
                                        <p:strVal val="visible"/>
                                      </p:to>
                                    </p:set>
                                    <p:animEffect transition="in" filter="blinds(horizontal)">
                                      <p:cBhvr>
                                        <p:cTn id="32" dur="500"/>
                                        <p:tgtEl>
                                          <p:spTgt spid="25806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58064"/>
                                        </p:tgtEl>
                                        <p:attrNameLst>
                                          <p:attrName>style.visibility</p:attrName>
                                        </p:attrNameLst>
                                      </p:cBhvr>
                                      <p:to>
                                        <p:strVal val="visible"/>
                                      </p:to>
                                    </p:set>
                                    <p:animEffect transition="in" filter="blinds(horizontal)">
                                      <p:cBhvr>
                                        <p:cTn id="37" dur="500"/>
                                        <p:tgtEl>
                                          <p:spTgt spid="25806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58065"/>
                                        </p:tgtEl>
                                        <p:attrNameLst>
                                          <p:attrName>style.visibility</p:attrName>
                                        </p:attrNameLst>
                                      </p:cBhvr>
                                      <p:to>
                                        <p:strVal val="visible"/>
                                      </p:to>
                                    </p:set>
                                    <p:animEffect transition="in" filter="blinds(horizontal)">
                                      <p:cBhvr>
                                        <p:cTn id="42" dur="500"/>
                                        <p:tgtEl>
                                          <p:spTgt spid="25806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258066"/>
                                        </p:tgtEl>
                                      </p:cBhvr>
                                    </p:animEffect>
                                    <p:set>
                                      <p:cBhvr>
                                        <p:cTn id="47" dur="1" fill="hold">
                                          <p:stCondLst>
                                            <p:cond delay="499"/>
                                          </p:stCondLst>
                                        </p:cTn>
                                        <p:tgtEl>
                                          <p:spTgt spid="258066"/>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258062"/>
                                        </p:tgtEl>
                                      </p:cBhvr>
                                    </p:animEffect>
                                    <p:set>
                                      <p:cBhvr>
                                        <p:cTn id="50" dur="1" fill="hold">
                                          <p:stCondLst>
                                            <p:cond delay="499"/>
                                          </p:stCondLst>
                                        </p:cTn>
                                        <p:tgtEl>
                                          <p:spTgt spid="258062"/>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258065"/>
                                        </p:tgtEl>
                                      </p:cBhvr>
                                    </p:animEffect>
                                    <p:set>
                                      <p:cBhvr>
                                        <p:cTn id="53" dur="1" fill="hold">
                                          <p:stCondLst>
                                            <p:cond delay="499"/>
                                          </p:stCondLst>
                                        </p:cTn>
                                        <p:tgtEl>
                                          <p:spTgt spid="258065"/>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258064"/>
                                        </p:tgtEl>
                                      </p:cBhvr>
                                    </p:animEffect>
                                    <p:set>
                                      <p:cBhvr>
                                        <p:cTn id="56" dur="1" fill="hold">
                                          <p:stCondLst>
                                            <p:cond delay="499"/>
                                          </p:stCondLst>
                                        </p:cTn>
                                        <p:tgtEl>
                                          <p:spTgt spid="258064"/>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258063"/>
                                        </p:tgtEl>
                                      </p:cBhvr>
                                    </p:animEffect>
                                    <p:set>
                                      <p:cBhvr>
                                        <p:cTn id="59" dur="1" fill="hold">
                                          <p:stCondLst>
                                            <p:cond delay="499"/>
                                          </p:stCondLst>
                                        </p:cTn>
                                        <p:tgtEl>
                                          <p:spTgt spid="258063"/>
                                        </p:tgtEl>
                                        <p:attrNameLst>
                                          <p:attrName>style.visibility</p:attrName>
                                        </p:attrNameLst>
                                      </p:cBhvr>
                                      <p:to>
                                        <p:strVal val="hidden"/>
                                      </p:to>
                                    </p:set>
                                  </p:childTnLst>
                                </p:cTn>
                              </p:par>
                              <p:par>
                                <p:cTn id="60" presetID="3" presetClass="exit" presetSubtype="10" fill="hold" grpId="1" nodeType="withEffect">
                                  <p:stCondLst>
                                    <p:cond delay="0"/>
                                  </p:stCondLst>
                                  <p:childTnLst>
                                    <p:animEffect transition="out" filter="blinds(horizontal)">
                                      <p:cBhvr>
                                        <p:cTn id="61" dur="500"/>
                                        <p:tgtEl>
                                          <p:spTgt spid="258051">
                                            <p:txEl>
                                              <p:pRg st="0" end="0"/>
                                            </p:txEl>
                                          </p:spTgt>
                                        </p:tgtEl>
                                      </p:cBhvr>
                                    </p:animEffect>
                                    <p:set>
                                      <p:cBhvr>
                                        <p:cTn id="62" dur="1" fill="hold">
                                          <p:stCondLst>
                                            <p:cond delay="499"/>
                                          </p:stCondLst>
                                        </p:cTn>
                                        <p:tgtEl>
                                          <p:spTgt spid="258051">
                                            <p:txEl>
                                              <p:pRg st="0" end="0"/>
                                            </p:txEl>
                                          </p:spTgt>
                                        </p:tgtEl>
                                        <p:attrNameLst>
                                          <p:attrName>style.visibility</p:attrName>
                                        </p:attrNameLst>
                                      </p:cBhvr>
                                      <p:to>
                                        <p:strVal val="hidden"/>
                                      </p:to>
                                    </p:set>
                                  </p:childTnLst>
                                </p:cTn>
                              </p:par>
                            </p:childTnLst>
                          </p:cTn>
                        </p:par>
                        <p:par>
                          <p:cTn id="63" fill="hold">
                            <p:stCondLst>
                              <p:cond delay="500"/>
                            </p:stCondLst>
                            <p:childTnLst>
                              <p:par>
                                <p:cTn id="64" presetID="3" presetClass="entr" presetSubtype="10" fill="hold" grpId="0" nodeType="afterEffect">
                                  <p:stCondLst>
                                    <p:cond delay="0"/>
                                  </p:stCondLst>
                                  <p:childTnLst>
                                    <p:set>
                                      <p:cBhvr>
                                        <p:cTn id="65" dur="1" fill="hold">
                                          <p:stCondLst>
                                            <p:cond delay="0"/>
                                          </p:stCondLst>
                                        </p:cTn>
                                        <p:tgtEl>
                                          <p:spTgt spid="258061"/>
                                        </p:tgtEl>
                                        <p:attrNameLst>
                                          <p:attrName>style.visibility</p:attrName>
                                        </p:attrNameLst>
                                      </p:cBhvr>
                                      <p:to>
                                        <p:strVal val="visible"/>
                                      </p:to>
                                    </p:set>
                                    <p:animEffect transition="in" filter="blinds(horizontal)">
                                      <p:cBhvr>
                                        <p:cTn id="66" dur="500"/>
                                        <p:tgtEl>
                                          <p:spTgt spid="258061"/>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258058"/>
                                        </p:tgtEl>
                                        <p:attrNameLst>
                                          <p:attrName>style.visibility</p:attrName>
                                        </p:attrNameLst>
                                      </p:cBhvr>
                                      <p:to>
                                        <p:strVal val="visible"/>
                                      </p:to>
                                    </p:set>
                                    <p:animEffect transition="in" filter="blinds(horizontal)">
                                      <p:cBhvr>
                                        <p:cTn id="71" dur="500"/>
                                        <p:tgtEl>
                                          <p:spTgt spid="258058"/>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258055"/>
                                        </p:tgtEl>
                                        <p:attrNameLst>
                                          <p:attrName>style.visibility</p:attrName>
                                        </p:attrNameLst>
                                      </p:cBhvr>
                                      <p:to>
                                        <p:strVal val="visible"/>
                                      </p:to>
                                    </p:set>
                                    <p:animEffect transition="in" filter="blinds(horizontal)">
                                      <p:cBhvr>
                                        <p:cTn id="76" dur="500"/>
                                        <p:tgtEl>
                                          <p:spTgt spid="258055"/>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258059"/>
                                        </p:tgtEl>
                                        <p:attrNameLst>
                                          <p:attrName>style.visibility</p:attrName>
                                        </p:attrNameLst>
                                      </p:cBhvr>
                                      <p:to>
                                        <p:strVal val="visible"/>
                                      </p:to>
                                    </p:set>
                                    <p:animEffect transition="in" filter="blinds(horizontal)">
                                      <p:cBhvr>
                                        <p:cTn id="81" dur="500"/>
                                        <p:tgtEl>
                                          <p:spTgt spid="258059"/>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258056"/>
                                        </p:tgtEl>
                                        <p:attrNameLst>
                                          <p:attrName>style.visibility</p:attrName>
                                        </p:attrNameLst>
                                      </p:cBhvr>
                                      <p:to>
                                        <p:strVal val="visible"/>
                                      </p:to>
                                    </p:set>
                                    <p:animEffect transition="in" filter="blinds(horizontal)">
                                      <p:cBhvr>
                                        <p:cTn id="86" dur="500"/>
                                        <p:tgtEl>
                                          <p:spTgt spid="258056"/>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258060"/>
                                        </p:tgtEl>
                                        <p:attrNameLst>
                                          <p:attrName>style.visibility</p:attrName>
                                        </p:attrNameLst>
                                      </p:cBhvr>
                                      <p:to>
                                        <p:strVal val="visible"/>
                                      </p:to>
                                    </p:set>
                                    <p:animEffect transition="in" filter="blinds(horizontal)">
                                      <p:cBhvr>
                                        <p:cTn id="91" dur="500"/>
                                        <p:tgtEl>
                                          <p:spTgt spid="258060"/>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xit" presetSubtype="10" fill="hold" grpId="1" nodeType="clickEffect">
                                  <p:stCondLst>
                                    <p:cond delay="0"/>
                                  </p:stCondLst>
                                  <p:childTnLst>
                                    <p:animEffect transition="out" filter="blinds(horizontal)">
                                      <p:cBhvr>
                                        <p:cTn id="95" dur="500"/>
                                        <p:tgtEl>
                                          <p:spTgt spid="258058"/>
                                        </p:tgtEl>
                                      </p:cBhvr>
                                    </p:animEffect>
                                    <p:set>
                                      <p:cBhvr>
                                        <p:cTn id="96" dur="1" fill="hold">
                                          <p:stCondLst>
                                            <p:cond delay="499"/>
                                          </p:stCondLst>
                                        </p:cTn>
                                        <p:tgtEl>
                                          <p:spTgt spid="258058"/>
                                        </p:tgtEl>
                                        <p:attrNameLst>
                                          <p:attrName>style.visibility</p:attrName>
                                        </p:attrNameLst>
                                      </p:cBhvr>
                                      <p:to>
                                        <p:strVal val="hidden"/>
                                      </p:to>
                                    </p:set>
                                  </p:childTnLst>
                                </p:cTn>
                              </p:par>
                              <p:par>
                                <p:cTn id="97" presetID="3" presetClass="exit" presetSubtype="10" fill="hold" grpId="1" nodeType="withEffect">
                                  <p:stCondLst>
                                    <p:cond delay="0"/>
                                  </p:stCondLst>
                                  <p:childTnLst>
                                    <p:animEffect transition="out" filter="blinds(horizontal)">
                                      <p:cBhvr>
                                        <p:cTn id="98" dur="500"/>
                                        <p:tgtEl>
                                          <p:spTgt spid="258059"/>
                                        </p:tgtEl>
                                      </p:cBhvr>
                                    </p:animEffect>
                                    <p:set>
                                      <p:cBhvr>
                                        <p:cTn id="99" dur="1" fill="hold">
                                          <p:stCondLst>
                                            <p:cond delay="499"/>
                                          </p:stCondLst>
                                        </p:cTn>
                                        <p:tgtEl>
                                          <p:spTgt spid="258059"/>
                                        </p:tgtEl>
                                        <p:attrNameLst>
                                          <p:attrName>style.visibility</p:attrName>
                                        </p:attrNameLst>
                                      </p:cBhvr>
                                      <p:to>
                                        <p:strVal val="hidden"/>
                                      </p:to>
                                    </p:set>
                                  </p:childTnLst>
                                </p:cTn>
                              </p:par>
                              <p:par>
                                <p:cTn id="100" presetID="3" presetClass="exit" presetSubtype="10" fill="hold" grpId="1" nodeType="withEffect">
                                  <p:stCondLst>
                                    <p:cond delay="0"/>
                                  </p:stCondLst>
                                  <p:childTnLst>
                                    <p:animEffect transition="out" filter="blinds(horizontal)">
                                      <p:cBhvr>
                                        <p:cTn id="101" dur="500"/>
                                        <p:tgtEl>
                                          <p:spTgt spid="258055"/>
                                        </p:tgtEl>
                                      </p:cBhvr>
                                    </p:animEffect>
                                    <p:set>
                                      <p:cBhvr>
                                        <p:cTn id="102" dur="1" fill="hold">
                                          <p:stCondLst>
                                            <p:cond delay="499"/>
                                          </p:stCondLst>
                                        </p:cTn>
                                        <p:tgtEl>
                                          <p:spTgt spid="258055"/>
                                        </p:tgtEl>
                                        <p:attrNameLst>
                                          <p:attrName>style.visibility</p:attrName>
                                        </p:attrNameLst>
                                      </p:cBhvr>
                                      <p:to>
                                        <p:strVal val="hidden"/>
                                      </p:to>
                                    </p:set>
                                  </p:childTnLst>
                                </p:cTn>
                              </p:par>
                              <p:par>
                                <p:cTn id="103" presetID="3" presetClass="exit" presetSubtype="10" fill="hold" grpId="1" nodeType="withEffect">
                                  <p:stCondLst>
                                    <p:cond delay="0"/>
                                  </p:stCondLst>
                                  <p:childTnLst>
                                    <p:animEffect transition="out" filter="blinds(horizontal)">
                                      <p:cBhvr>
                                        <p:cTn id="104" dur="500"/>
                                        <p:tgtEl>
                                          <p:spTgt spid="258060"/>
                                        </p:tgtEl>
                                      </p:cBhvr>
                                    </p:animEffect>
                                    <p:set>
                                      <p:cBhvr>
                                        <p:cTn id="105" dur="1" fill="hold">
                                          <p:stCondLst>
                                            <p:cond delay="499"/>
                                          </p:stCondLst>
                                        </p:cTn>
                                        <p:tgtEl>
                                          <p:spTgt spid="258060"/>
                                        </p:tgtEl>
                                        <p:attrNameLst>
                                          <p:attrName>style.visibility</p:attrName>
                                        </p:attrNameLst>
                                      </p:cBhvr>
                                      <p:to>
                                        <p:strVal val="hidden"/>
                                      </p:to>
                                    </p:set>
                                  </p:childTnLst>
                                </p:cTn>
                              </p:par>
                              <p:par>
                                <p:cTn id="106" presetID="3" presetClass="exit" presetSubtype="10" fill="hold" grpId="1" nodeType="withEffect">
                                  <p:stCondLst>
                                    <p:cond delay="0"/>
                                  </p:stCondLst>
                                  <p:childTnLst>
                                    <p:animEffect transition="out" filter="blinds(horizontal)">
                                      <p:cBhvr>
                                        <p:cTn id="107" dur="500"/>
                                        <p:tgtEl>
                                          <p:spTgt spid="258056"/>
                                        </p:tgtEl>
                                      </p:cBhvr>
                                    </p:animEffect>
                                    <p:set>
                                      <p:cBhvr>
                                        <p:cTn id="108" dur="1" fill="hold">
                                          <p:stCondLst>
                                            <p:cond delay="499"/>
                                          </p:stCondLst>
                                        </p:cTn>
                                        <p:tgtEl>
                                          <p:spTgt spid="258056"/>
                                        </p:tgtEl>
                                        <p:attrNameLst>
                                          <p:attrName>style.visibility</p:attrName>
                                        </p:attrNameLst>
                                      </p:cBhvr>
                                      <p:to>
                                        <p:strVal val="hidden"/>
                                      </p:to>
                                    </p:set>
                                  </p:childTnLst>
                                </p:cTn>
                              </p:par>
                              <p:par>
                                <p:cTn id="109" presetID="3" presetClass="exit" presetSubtype="10" fill="hold" nodeType="withEffect">
                                  <p:stCondLst>
                                    <p:cond delay="0"/>
                                  </p:stCondLst>
                                  <p:childTnLst>
                                    <p:animEffect transition="out" filter="blinds(horizontal)">
                                      <p:cBhvr>
                                        <p:cTn id="110" dur="500"/>
                                        <p:tgtEl>
                                          <p:spTgt spid="258052"/>
                                        </p:tgtEl>
                                      </p:cBhvr>
                                    </p:animEffect>
                                    <p:set>
                                      <p:cBhvr>
                                        <p:cTn id="111" dur="1" fill="hold">
                                          <p:stCondLst>
                                            <p:cond delay="499"/>
                                          </p:stCondLst>
                                        </p:cTn>
                                        <p:tgtEl>
                                          <p:spTgt spid="258052"/>
                                        </p:tgtEl>
                                        <p:attrNameLst>
                                          <p:attrName>style.visibility</p:attrName>
                                        </p:attrNameLst>
                                      </p:cBhvr>
                                      <p:to>
                                        <p:strVal val="hidden"/>
                                      </p:to>
                                    </p:set>
                                  </p:childTnLst>
                                </p:cTn>
                              </p:par>
                              <p:par>
                                <p:cTn id="112" presetID="3" presetClass="exit" presetSubtype="10" fill="hold" grpId="2" nodeType="withEffect">
                                  <p:stCondLst>
                                    <p:cond delay="0"/>
                                  </p:stCondLst>
                                  <p:childTnLst>
                                    <p:animEffect transition="out" filter="blinds(horizontal)">
                                      <p:cBhvr>
                                        <p:cTn id="113" dur="500"/>
                                        <p:tgtEl>
                                          <p:spTgt spid="258054"/>
                                        </p:tgtEl>
                                      </p:cBhvr>
                                    </p:animEffect>
                                    <p:set>
                                      <p:cBhvr>
                                        <p:cTn id="114" dur="1" fill="hold">
                                          <p:stCondLst>
                                            <p:cond delay="499"/>
                                          </p:stCondLst>
                                        </p:cTn>
                                        <p:tgtEl>
                                          <p:spTgt spid="258054"/>
                                        </p:tgtEl>
                                        <p:attrNameLst>
                                          <p:attrName>style.visibility</p:attrName>
                                        </p:attrNameLst>
                                      </p:cBhvr>
                                      <p:to>
                                        <p:strVal val="hidden"/>
                                      </p:to>
                                    </p:set>
                                  </p:childTnLst>
                                </p:cTn>
                              </p:par>
                            </p:childTnLst>
                          </p:cTn>
                        </p:par>
                        <p:par>
                          <p:cTn id="115" fill="hold">
                            <p:stCondLst>
                              <p:cond delay="500"/>
                            </p:stCondLst>
                            <p:childTnLst>
                              <p:par>
                                <p:cTn id="116" presetID="2" presetClass="entr" presetSubtype="4" fill="hold" nodeType="afterEffect">
                                  <p:stCondLst>
                                    <p:cond delay="0"/>
                                  </p:stCondLst>
                                  <p:childTnLst>
                                    <p:set>
                                      <p:cBhvr>
                                        <p:cTn id="117" dur="1" fill="hold">
                                          <p:stCondLst>
                                            <p:cond delay="0"/>
                                          </p:stCondLst>
                                        </p:cTn>
                                        <p:tgtEl>
                                          <p:spTgt spid="258053"/>
                                        </p:tgtEl>
                                        <p:attrNameLst>
                                          <p:attrName>style.visibility</p:attrName>
                                        </p:attrNameLst>
                                      </p:cBhvr>
                                      <p:to>
                                        <p:strVal val="visible"/>
                                      </p:to>
                                    </p:set>
                                    <p:anim calcmode="lin" valueType="num">
                                      <p:cBhvr additive="base">
                                        <p:cTn id="118" dur="500" fill="hold"/>
                                        <p:tgtEl>
                                          <p:spTgt spid="258053"/>
                                        </p:tgtEl>
                                        <p:attrNameLst>
                                          <p:attrName>ppt_x</p:attrName>
                                        </p:attrNameLst>
                                      </p:cBhvr>
                                      <p:tavLst>
                                        <p:tav tm="0">
                                          <p:val>
                                            <p:strVal val="#ppt_x"/>
                                          </p:val>
                                        </p:tav>
                                        <p:tav tm="100000">
                                          <p:val>
                                            <p:strVal val="#ppt_x"/>
                                          </p:val>
                                        </p:tav>
                                      </p:tavLst>
                                    </p:anim>
                                    <p:anim calcmode="lin" valueType="num">
                                      <p:cBhvr additive="base">
                                        <p:cTn id="119" dur="500" fill="hold"/>
                                        <p:tgtEl>
                                          <p:spTgt spid="2580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p:bldP spid="258051" grpId="1" build="p"/>
      <p:bldP spid="258054" grpId="0" animBg="1"/>
      <p:bldP spid="258054" grpId="1" animBg="1"/>
      <p:bldP spid="258054" grpId="2" animBg="1"/>
      <p:bldP spid="258055" grpId="0" animBg="1"/>
      <p:bldP spid="258055" grpId="1" animBg="1"/>
      <p:bldP spid="258056" grpId="0" animBg="1"/>
      <p:bldP spid="258056" grpId="1" animBg="1"/>
      <p:bldP spid="258058" grpId="0" animBg="1"/>
      <p:bldP spid="258058" grpId="1" animBg="1"/>
      <p:bldP spid="258059" grpId="0" animBg="1"/>
      <p:bldP spid="258059" grpId="1" animBg="1"/>
      <p:bldP spid="258060" grpId="0" animBg="1"/>
      <p:bldP spid="258060" grpId="1" animBg="1"/>
      <p:bldP spid="258061" grpId="0"/>
      <p:bldP spid="258062" grpId="0" animBg="1"/>
      <p:bldP spid="258062" grpId="1" animBg="1"/>
      <p:bldP spid="258063" grpId="0" animBg="1"/>
      <p:bldP spid="258063" grpId="1" animBg="1"/>
      <p:bldP spid="258064" grpId="0" animBg="1"/>
      <p:bldP spid="258064" grpId="1" animBg="1"/>
      <p:bldP spid="258065" grpId="0" animBg="1"/>
      <p:bldP spid="258065" grpId="1" animBg="1"/>
      <p:bldP spid="258066" grpId="0" animBg="1"/>
      <p:bldP spid="258066"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457200" y="274638"/>
            <a:ext cx="8229600" cy="868346"/>
          </a:xfrm>
        </p:spPr>
        <p:txBody>
          <a:bodyPr/>
          <a:lstStyle/>
          <a:p>
            <a:r>
              <a:rPr lang="zh-CN" altLang="en-US" dirty="0"/>
              <a:t>慢收敛问题的解决对策</a:t>
            </a:r>
          </a:p>
        </p:txBody>
      </p:sp>
      <p:sp>
        <p:nvSpPr>
          <p:cNvPr id="259075" name="Rectangle 3"/>
          <p:cNvSpPr>
            <a:spLocks noGrp="1" noChangeArrowheads="1"/>
          </p:cNvSpPr>
          <p:nvPr>
            <p:ph type="body" idx="1"/>
          </p:nvPr>
        </p:nvSpPr>
        <p:spPr>
          <a:xfrm>
            <a:off x="457200" y="1285860"/>
            <a:ext cx="8229600" cy="5072098"/>
          </a:xfrm>
        </p:spPr>
        <p:txBody>
          <a:bodyPr>
            <a:normAutofit/>
          </a:bodyPr>
          <a:lstStyle/>
          <a:p>
            <a:pPr>
              <a:lnSpc>
                <a:spcPct val="180000"/>
              </a:lnSpc>
            </a:pPr>
            <a:r>
              <a:rPr lang="zh-CN" altLang="en-US" sz="3600" dirty="0"/>
              <a:t>限制路径最大“距离”对策</a:t>
            </a:r>
          </a:p>
          <a:p>
            <a:pPr>
              <a:lnSpc>
                <a:spcPct val="180000"/>
              </a:lnSpc>
            </a:pPr>
            <a:r>
              <a:rPr lang="zh-CN" altLang="en-US" sz="3600" dirty="0"/>
              <a:t>水平分割对策</a:t>
            </a:r>
          </a:p>
          <a:p>
            <a:pPr>
              <a:lnSpc>
                <a:spcPct val="180000"/>
              </a:lnSpc>
            </a:pPr>
            <a:r>
              <a:rPr lang="zh-CN" altLang="en-US" sz="3600" dirty="0"/>
              <a:t>保持对策</a:t>
            </a:r>
          </a:p>
          <a:p>
            <a:pPr>
              <a:lnSpc>
                <a:spcPct val="180000"/>
              </a:lnSpc>
            </a:pPr>
            <a:r>
              <a:rPr lang="zh-CN" altLang="en-US" sz="3600" dirty="0"/>
              <a:t>带触发刷新的毒性逆转对策</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685800" y="214290"/>
            <a:ext cx="7772400" cy="928694"/>
          </a:xfrm>
        </p:spPr>
        <p:txBody>
          <a:bodyPr>
            <a:normAutofit/>
          </a:bodyPr>
          <a:lstStyle/>
          <a:p>
            <a:r>
              <a:rPr lang="en-US" altLang="zh-CN" dirty="0"/>
              <a:t>RIP</a:t>
            </a:r>
            <a:r>
              <a:rPr lang="zh-CN" altLang="en-US" dirty="0"/>
              <a:t>协议与子网路由</a:t>
            </a:r>
          </a:p>
        </p:txBody>
      </p:sp>
      <p:sp>
        <p:nvSpPr>
          <p:cNvPr id="260099" name="Rectangle 3"/>
          <p:cNvSpPr>
            <a:spLocks noGrp="1" noChangeArrowheads="1"/>
          </p:cNvSpPr>
          <p:nvPr>
            <p:ph type="body" idx="1"/>
          </p:nvPr>
        </p:nvSpPr>
        <p:spPr>
          <a:xfrm>
            <a:off x="142844" y="1357298"/>
            <a:ext cx="8786874" cy="5357850"/>
          </a:xfrm>
        </p:spPr>
        <p:txBody>
          <a:bodyPr>
            <a:normAutofit/>
          </a:bodyPr>
          <a:lstStyle/>
          <a:p>
            <a:pPr>
              <a:lnSpc>
                <a:spcPct val="120000"/>
              </a:lnSpc>
            </a:pPr>
            <a:r>
              <a:rPr lang="en-US" altLang="zh-CN" dirty="0"/>
              <a:t>RFC</a:t>
            </a:r>
            <a:r>
              <a:rPr lang="zh-CN" altLang="en-US" dirty="0"/>
              <a:t>颁布第一个版本之前，</a:t>
            </a:r>
            <a:r>
              <a:rPr lang="en-US" altLang="zh-CN" dirty="0"/>
              <a:t>RIP</a:t>
            </a:r>
            <a:r>
              <a:rPr lang="zh-CN" altLang="en-US" dirty="0"/>
              <a:t>协议已经被写成各种程序并被广泛使用</a:t>
            </a:r>
          </a:p>
          <a:p>
            <a:pPr lvl="1">
              <a:lnSpc>
                <a:spcPct val="120000"/>
              </a:lnSpc>
            </a:pPr>
            <a:r>
              <a:rPr lang="zh-CN" altLang="en-US" dirty="0"/>
              <a:t>主要原因：配置和部署简单</a:t>
            </a:r>
          </a:p>
          <a:p>
            <a:pPr>
              <a:lnSpc>
                <a:spcPct val="120000"/>
              </a:lnSpc>
              <a:spcBef>
                <a:spcPts val="1800"/>
              </a:spcBef>
            </a:pPr>
            <a:r>
              <a:rPr lang="en-US" altLang="zh-CN" dirty="0"/>
              <a:t>RIP Version </a:t>
            </a:r>
            <a:r>
              <a:rPr lang="en-US" altLang="zh-CN" dirty="0" smtClean="0"/>
              <a:t>1</a:t>
            </a:r>
            <a:r>
              <a:rPr lang="zh-CN" altLang="en-US" dirty="0" smtClean="0"/>
              <a:t>：使用</a:t>
            </a:r>
            <a:r>
              <a:rPr lang="zh-CN" altLang="en-US" dirty="0"/>
              <a:t>标准的</a:t>
            </a:r>
            <a:r>
              <a:rPr lang="en-US" altLang="zh-CN" dirty="0"/>
              <a:t>IP</a:t>
            </a:r>
            <a:r>
              <a:rPr lang="zh-CN" altLang="en-US" dirty="0"/>
              <a:t>地址，不支持子网路由</a:t>
            </a:r>
          </a:p>
          <a:p>
            <a:pPr>
              <a:lnSpc>
                <a:spcPct val="120000"/>
              </a:lnSpc>
              <a:spcBef>
                <a:spcPts val="1800"/>
              </a:spcBef>
            </a:pPr>
            <a:r>
              <a:rPr lang="en-US" altLang="zh-CN" dirty="0"/>
              <a:t>RIP Version </a:t>
            </a:r>
            <a:r>
              <a:rPr lang="en-US" altLang="zh-CN" dirty="0" smtClean="0"/>
              <a:t>2</a:t>
            </a:r>
            <a:r>
              <a:rPr lang="zh-CN" altLang="en-US" dirty="0" smtClean="0"/>
              <a:t>：支持</a:t>
            </a:r>
            <a:r>
              <a:rPr lang="zh-CN" altLang="en-US" dirty="0"/>
              <a:t>子网</a:t>
            </a:r>
            <a:r>
              <a:rPr lang="zh-CN" altLang="en-US" dirty="0" smtClean="0"/>
              <a:t>路由、支持</a:t>
            </a:r>
            <a:r>
              <a:rPr lang="zh-CN" altLang="en-US" dirty="0"/>
              <a:t>身份</a:t>
            </a:r>
            <a:r>
              <a:rPr lang="zh-CN" altLang="en-US" dirty="0" smtClean="0"/>
              <a:t>验证、支持</a:t>
            </a:r>
            <a:r>
              <a:rPr lang="zh-CN" altLang="en-US" dirty="0"/>
              <a:t>多播</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685800" y="214290"/>
            <a:ext cx="7772400" cy="874713"/>
          </a:xfrm>
        </p:spPr>
        <p:txBody>
          <a:bodyPr/>
          <a:lstStyle/>
          <a:p>
            <a:r>
              <a:rPr lang="zh-CN" altLang="en-US" sz="3600" dirty="0"/>
              <a:t>链路</a:t>
            </a:r>
            <a:r>
              <a:rPr lang="en-US" altLang="zh-CN" sz="3600" dirty="0"/>
              <a:t>-</a:t>
            </a:r>
            <a:r>
              <a:rPr lang="zh-CN" altLang="en-US" sz="3600" dirty="0"/>
              <a:t>状态路由选择算法的基本思想</a:t>
            </a:r>
          </a:p>
        </p:txBody>
      </p:sp>
      <p:sp>
        <p:nvSpPr>
          <p:cNvPr id="261123" name="Rectangle 3"/>
          <p:cNvSpPr>
            <a:spLocks noGrp="1" noChangeArrowheads="1"/>
          </p:cNvSpPr>
          <p:nvPr>
            <p:ph type="body" idx="1"/>
          </p:nvPr>
        </p:nvSpPr>
        <p:spPr>
          <a:xfrm>
            <a:off x="214282" y="1071546"/>
            <a:ext cx="8715436" cy="5500726"/>
          </a:xfrm>
        </p:spPr>
        <p:txBody>
          <a:bodyPr>
            <a:normAutofit/>
          </a:bodyPr>
          <a:lstStyle/>
          <a:p>
            <a:pPr>
              <a:lnSpc>
                <a:spcPct val="160000"/>
              </a:lnSpc>
              <a:spcBef>
                <a:spcPts val="2400"/>
              </a:spcBef>
            </a:pPr>
            <a:r>
              <a:rPr lang="zh-CN" altLang="en-US" dirty="0"/>
              <a:t>互联网上的每个路由器周期性地向其他路由器广播自己与相邻路由器的连接关系</a:t>
            </a:r>
          </a:p>
          <a:p>
            <a:pPr>
              <a:lnSpc>
                <a:spcPct val="160000"/>
              </a:lnSpc>
              <a:spcBef>
                <a:spcPts val="2400"/>
              </a:spcBef>
            </a:pPr>
            <a:r>
              <a:rPr lang="zh-CN" altLang="en-US" dirty="0"/>
              <a:t>互联网上的每个路由器利用收到的路由信息画出一张互联网拓扑结构图</a:t>
            </a:r>
          </a:p>
          <a:p>
            <a:pPr>
              <a:lnSpc>
                <a:spcPct val="160000"/>
              </a:lnSpc>
              <a:spcBef>
                <a:spcPts val="2400"/>
              </a:spcBef>
            </a:pPr>
            <a:r>
              <a:rPr lang="zh-CN" altLang="en-US" dirty="0"/>
              <a:t>利用画出的拓扑结构图和最短路径优先算法，计算自己到达各个网络的最短路径</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685800" y="285728"/>
            <a:ext cx="7772400" cy="874713"/>
          </a:xfrm>
        </p:spPr>
        <p:txBody>
          <a:bodyPr/>
          <a:lstStyle/>
          <a:p>
            <a:r>
              <a:rPr lang="zh-CN" altLang="en-US" sz="3200" dirty="0"/>
              <a:t>链路</a:t>
            </a:r>
            <a:r>
              <a:rPr lang="en-US" altLang="zh-CN" sz="3200" dirty="0"/>
              <a:t>-</a:t>
            </a:r>
            <a:r>
              <a:rPr lang="zh-CN" altLang="en-US" sz="3200" dirty="0"/>
              <a:t>状态路由选择算法的基本思想举例</a:t>
            </a:r>
          </a:p>
        </p:txBody>
      </p:sp>
      <p:pic>
        <p:nvPicPr>
          <p:cNvPr id="262150" name="Picture 6"/>
          <p:cNvPicPr>
            <a:picLocks noChangeAspect="1" noChangeArrowheads="1"/>
          </p:cNvPicPr>
          <p:nvPr/>
        </p:nvPicPr>
        <p:blipFill>
          <a:blip r:embed="rId2" cstate="print"/>
          <a:srcRect/>
          <a:stretch>
            <a:fillRect/>
          </a:stretch>
        </p:blipFill>
        <p:spPr bwMode="auto">
          <a:xfrm>
            <a:off x="1187450" y="1585913"/>
            <a:ext cx="6769100" cy="4148137"/>
          </a:xfrm>
          <a:prstGeom prst="rect">
            <a:avLst/>
          </a:prstGeom>
          <a:noFill/>
          <a:ln w="9525" algn="ctr">
            <a:noFill/>
            <a:miter lim="800000"/>
            <a:headEnd/>
            <a:tailEnd/>
          </a:ln>
          <a:effectLst/>
        </p:spPr>
      </p:pic>
      <p:pic>
        <p:nvPicPr>
          <p:cNvPr id="262153" name="Picture 9"/>
          <p:cNvPicPr>
            <a:picLocks noChangeAspect="1" noChangeArrowheads="1"/>
          </p:cNvPicPr>
          <p:nvPr/>
        </p:nvPicPr>
        <p:blipFill>
          <a:blip r:embed="rId3" cstate="print"/>
          <a:srcRect/>
          <a:stretch>
            <a:fillRect/>
          </a:stretch>
        </p:blipFill>
        <p:spPr bwMode="auto">
          <a:xfrm>
            <a:off x="2168525" y="5989638"/>
            <a:ext cx="4419600" cy="247650"/>
          </a:xfrm>
          <a:prstGeom prst="rect">
            <a:avLst/>
          </a:prstGeom>
          <a:noFill/>
          <a:ln w="9525" algn="ctr">
            <a:noFill/>
            <a:miter lim="800000"/>
            <a:headEnd/>
            <a:tailEnd/>
          </a:ln>
          <a:effectLst/>
        </p:spPr>
      </p:pic>
      <p:sp>
        <p:nvSpPr>
          <p:cNvPr id="262154" name="Rectangle 10"/>
          <p:cNvSpPr>
            <a:spLocks noChangeArrowheads="1"/>
          </p:cNvSpPr>
          <p:nvPr/>
        </p:nvSpPr>
        <p:spPr bwMode="auto">
          <a:xfrm>
            <a:off x="2195513" y="5949950"/>
            <a:ext cx="4392612" cy="287338"/>
          </a:xfrm>
          <a:prstGeom prst="rect">
            <a:avLst/>
          </a:prstGeom>
          <a:solidFill>
            <a:schemeClr val="accent1">
              <a:alpha val="30000"/>
            </a:schemeClr>
          </a:solidFill>
          <a:ln w="9525" algn="ctr">
            <a:noFill/>
            <a:miter lim="800000"/>
            <a:headEnd/>
            <a:tailEnd/>
          </a:ln>
          <a:effectLst/>
        </p:spPr>
        <p:txBody>
          <a:bodyPr wrap="none" anchor="ctr"/>
          <a:lstStyle/>
          <a:p>
            <a:endParaRPr lang="zh-CN" altLang="en-US"/>
          </a:p>
        </p:txBody>
      </p:sp>
      <p:pic>
        <p:nvPicPr>
          <p:cNvPr id="262155" name="Picture 11"/>
          <p:cNvPicPr>
            <a:picLocks noChangeAspect="1" noChangeArrowheads="1"/>
          </p:cNvPicPr>
          <p:nvPr/>
        </p:nvPicPr>
        <p:blipFill>
          <a:blip r:embed="rId4" cstate="print"/>
          <a:srcRect/>
          <a:stretch>
            <a:fillRect/>
          </a:stretch>
        </p:blipFill>
        <p:spPr bwMode="auto">
          <a:xfrm>
            <a:off x="2771775" y="5081588"/>
            <a:ext cx="3028950" cy="247650"/>
          </a:xfrm>
          <a:prstGeom prst="rect">
            <a:avLst/>
          </a:prstGeom>
          <a:noFill/>
          <a:ln w="9525" algn="ctr">
            <a:noFill/>
            <a:miter lim="800000"/>
            <a:headEnd/>
            <a:tailEnd/>
          </a:ln>
          <a:effectLst/>
        </p:spPr>
      </p:pic>
      <p:sp>
        <p:nvSpPr>
          <p:cNvPr id="262156" name="Rectangle 12"/>
          <p:cNvSpPr>
            <a:spLocks noChangeArrowheads="1"/>
          </p:cNvSpPr>
          <p:nvPr/>
        </p:nvSpPr>
        <p:spPr bwMode="auto">
          <a:xfrm>
            <a:off x="2771775" y="5013325"/>
            <a:ext cx="3024188" cy="358775"/>
          </a:xfrm>
          <a:prstGeom prst="rect">
            <a:avLst/>
          </a:prstGeom>
          <a:solidFill>
            <a:schemeClr val="accent1">
              <a:alpha val="30000"/>
            </a:schemeClr>
          </a:solidFill>
          <a:ln w="9525" algn="ctr">
            <a:noFill/>
            <a:miter lim="800000"/>
            <a:headEnd/>
            <a:tailEnd/>
          </a:ln>
          <a:effectLst/>
        </p:spPr>
        <p:txBody>
          <a:bodyPr wrap="none" anchor="ctr"/>
          <a:lstStyle/>
          <a:p>
            <a:endParaRPr lang="zh-CN" altLang="en-US"/>
          </a:p>
        </p:txBody>
      </p:sp>
      <p:pic>
        <p:nvPicPr>
          <p:cNvPr id="262157" name="Picture 13"/>
          <p:cNvPicPr>
            <a:picLocks noChangeAspect="1" noChangeArrowheads="1"/>
          </p:cNvPicPr>
          <p:nvPr/>
        </p:nvPicPr>
        <p:blipFill>
          <a:blip r:embed="rId5" cstate="print"/>
          <a:srcRect/>
          <a:stretch>
            <a:fillRect/>
          </a:stretch>
        </p:blipFill>
        <p:spPr bwMode="auto">
          <a:xfrm>
            <a:off x="611188" y="2486025"/>
            <a:ext cx="7777162" cy="1879600"/>
          </a:xfrm>
          <a:prstGeom prst="rect">
            <a:avLst/>
          </a:prstGeom>
          <a:noFill/>
          <a:ln w="9525" algn="ctr">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262153"/>
                                        </p:tgtEl>
                                      </p:cBhvr>
                                    </p:animEffect>
                                    <p:set>
                                      <p:cBhvr>
                                        <p:cTn id="7" dur="1" fill="hold">
                                          <p:stCondLst>
                                            <p:cond delay="499"/>
                                          </p:stCondLst>
                                        </p:cTn>
                                        <p:tgtEl>
                                          <p:spTgt spid="262153"/>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262150"/>
                                        </p:tgtEl>
                                      </p:cBhvr>
                                    </p:animEffect>
                                    <p:set>
                                      <p:cBhvr>
                                        <p:cTn id="10" dur="1" fill="hold">
                                          <p:stCondLst>
                                            <p:cond delay="499"/>
                                          </p:stCondLst>
                                        </p:cTn>
                                        <p:tgtEl>
                                          <p:spTgt spid="262150"/>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262154"/>
                                        </p:tgtEl>
                                      </p:cBhvr>
                                    </p:animEffect>
                                    <p:set>
                                      <p:cBhvr>
                                        <p:cTn id="13" dur="1" fill="hold">
                                          <p:stCondLst>
                                            <p:cond delay="499"/>
                                          </p:stCondLst>
                                        </p:cTn>
                                        <p:tgtEl>
                                          <p:spTgt spid="262154"/>
                                        </p:tgtEl>
                                        <p:attrNameLst>
                                          <p:attrName>style.visibility</p:attrName>
                                        </p:attrNameLst>
                                      </p:cBhvr>
                                      <p:to>
                                        <p:strVal val="hidden"/>
                                      </p:to>
                                    </p:set>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62155"/>
                                        </p:tgtEl>
                                        <p:attrNameLst>
                                          <p:attrName>style.visibility</p:attrName>
                                        </p:attrNameLst>
                                      </p:cBhvr>
                                      <p:to>
                                        <p:strVal val="visible"/>
                                      </p:to>
                                    </p:set>
                                    <p:anim calcmode="lin" valueType="num">
                                      <p:cBhvr additive="base">
                                        <p:cTn id="17" dur="500" fill="hold"/>
                                        <p:tgtEl>
                                          <p:spTgt spid="262155"/>
                                        </p:tgtEl>
                                        <p:attrNameLst>
                                          <p:attrName>ppt_x</p:attrName>
                                        </p:attrNameLst>
                                      </p:cBhvr>
                                      <p:tavLst>
                                        <p:tav tm="0">
                                          <p:val>
                                            <p:strVal val="#ppt_x"/>
                                          </p:val>
                                        </p:tav>
                                        <p:tav tm="100000">
                                          <p:val>
                                            <p:strVal val="#ppt_x"/>
                                          </p:val>
                                        </p:tav>
                                      </p:tavLst>
                                    </p:anim>
                                    <p:anim calcmode="lin" valueType="num">
                                      <p:cBhvr additive="base">
                                        <p:cTn id="18" dur="500" fill="hold"/>
                                        <p:tgtEl>
                                          <p:spTgt spid="26215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62156"/>
                                        </p:tgtEl>
                                        <p:attrNameLst>
                                          <p:attrName>style.visibility</p:attrName>
                                        </p:attrNameLst>
                                      </p:cBhvr>
                                      <p:to>
                                        <p:strVal val="visible"/>
                                      </p:to>
                                    </p:set>
                                    <p:anim calcmode="lin" valueType="num">
                                      <p:cBhvr additive="base">
                                        <p:cTn id="21" dur="500" fill="hold"/>
                                        <p:tgtEl>
                                          <p:spTgt spid="262156"/>
                                        </p:tgtEl>
                                        <p:attrNameLst>
                                          <p:attrName>ppt_x</p:attrName>
                                        </p:attrNameLst>
                                      </p:cBhvr>
                                      <p:tavLst>
                                        <p:tav tm="0">
                                          <p:val>
                                            <p:strVal val="#ppt_x"/>
                                          </p:val>
                                        </p:tav>
                                        <p:tav tm="100000">
                                          <p:val>
                                            <p:strVal val="#ppt_x"/>
                                          </p:val>
                                        </p:tav>
                                      </p:tavLst>
                                    </p:anim>
                                    <p:anim calcmode="lin" valueType="num">
                                      <p:cBhvr additive="base">
                                        <p:cTn id="22" dur="500" fill="hold"/>
                                        <p:tgtEl>
                                          <p:spTgt spid="26215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62157"/>
                                        </p:tgtEl>
                                        <p:attrNameLst>
                                          <p:attrName>style.visibility</p:attrName>
                                        </p:attrNameLst>
                                      </p:cBhvr>
                                      <p:to>
                                        <p:strVal val="visible"/>
                                      </p:to>
                                    </p:set>
                                    <p:anim calcmode="lin" valueType="num">
                                      <p:cBhvr additive="base">
                                        <p:cTn id="25" dur="500" fill="hold"/>
                                        <p:tgtEl>
                                          <p:spTgt spid="262157"/>
                                        </p:tgtEl>
                                        <p:attrNameLst>
                                          <p:attrName>ppt_x</p:attrName>
                                        </p:attrNameLst>
                                      </p:cBhvr>
                                      <p:tavLst>
                                        <p:tav tm="0">
                                          <p:val>
                                            <p:strVal val="#ppt_x"/>
                                          </p:val>
                                        </p:tav>
                                        <p:tav tm="100000">
                                          <p:val>
                                            <p:strVal val="#ppt_x"/>
                                          </p:val>
                                        </p:tav>
                                      </p:tavLst>
                                    </p:anim>
                                    <p:anim calcmode="lin" valueType="num">
                                      <p:cBhvr additive="base">
                                        <p:cTn id="26" dur="500" fill="hold"/>
                                        <p:tgtEl>
                                          <p:spTgt spid="2621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54" grpId="0" animBg="1"/>
      <p:bldP spid="26215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57200" y="274638"/>
            <a:ext cx="8229600" cy="725470"/>
          </a:xfrm>
        </p:spPr>
        <p:txBody>
          <a:bodyPr>
            <a:normAutofit fontScale="90000"/>
          </a:bodyPr>
          <a:lstStyle/>
          <a:p>
            <a:r>
              <a:rPr lang="en-US" altLang="zh-CN" dirty="0"/>
              <a:t>OSPF</a:t>
            </a:r>
            <a:r>
              <a:rPr lang="zh-CN" altLang="en-US" dirty="0"/>
              <a:t>路由选择协议</a:t>
            </a:r>
          </a:p>
        </p:txBody>
      </p:sp>
      <p:sp>
        <p:nvSpPr>
          <p:cNvPr id="263171" name="Rectangle 3"/>
          <p:cNvSpPr>
            <a:spLocks noGrp="1" noChangeArrowheads="1"/>
          </p:cNvSpPr>
          <p:nvPr>
            <p:ph type="body" idx="1"/>
          </p:nvPr>
        </p:nvSpPr>
        <p:spPr>
          <a:xfrm>
            <a:off x="457200" y="1071546"/>
            <a:ext cx="8258204" cy="5500726"/>
          </a:xfrm>
        </p:spPr>
        <p:txBody>
          <a:bodyPr>
            <a:noAutofit/>
          </a:bodyPr>
          <a:lstStyle/>
          <a:p>
            <a:pPr>
              <a:lnSpc>
                <a:spcPct val="140000"/>
              </a:lnSpc>
              <a:spcBef>
                <a:spcPts val="1800"/>
              </a:spcBef>
            </a:pPr>
            <a:r>
              <a:rPr lang="en-US" altLang="zh-CN" dirty="0"/>
              <a:t>OSPF</a:t>
            </a:r>
            <a:r>
              <a:rPr lang="zh-CN" altLang="en-US" dirty="0"/>
              <a:t>路由选择协议以链路</a:t>
            </a:r>
            <a:r>
              <a:rPr lang="en-US" altLang="zh-CN" dirty="0"/>
              <a:t>-</a:t>
            </a:r>
            <a:r>
              <a:rPr lang="zh-CN" altLang="en-US" dirty="0"/>
              <a:t>状态算法为基础</a:t>
            </a:r>
          </a:p>
          <a:p>
            <a:pPr>
              <a:lnSpc>
                <a:spcPct val="140000"/>
              </a:lnSpc>
              <a:spcBef>
                <a:spcPts val="1800"/>
              </a:spcBef>
            </a:pPr>
            <a:r>
              <a:rPr lang="zh-CN" altLang="en-US" dirty="0"/>
              <a:t>主要优势</a:t>
            </a:r>
          </a:p>
          <a:p>
            <a:pPr lvl="1">
              <a:lnSpc>
                <a:spcPct val="140000"/>
              </a:lnSpc>
              <a:spcBef>
                <a:spcPts val="0"/>
              </a:spcBef>
            </a:pPr>
            <a:r>
              <a:rPr lang="zh-CN" altLang="en-US" dirty="0"/>
              <a:t>收敛速度快</a:t>
            </a:r>
          </a:p>
          <a:p>
            <a:pPr lvl="1">
              <a:lnSpc>
                <a:spcPct val="140000"/>
              </a:lnSpc>
              <a:spcBef>
                <a:spcPts val="0"/>
              </a:spcBef>
            </a:pPr>
            <a:r>
              <a:rPr lang="zh-CN" altLang="en-US" dirty="0"/>
              <a:t>支持服务类型选路</a:t>
            </a:r>
          </a:p>
          <a:p>
            <a:pPr lvl="1">
              <a:lnSpc>
                <a:spcPct val="140000"/>
              </a:lnSpc>
              <a:spcBef>
                <a:spcPts val="0"/>
              </a:spcBef>
            </a:pPr>
            <a:r>
              <a:rPr lang="zh-CN" altLang="en-US" dirty="0"/>
              <a:t>提供负载均衡和身份认证</a:t>
            </a:r>
          </a:p>
          <a:p>
            <a:pPr>
              <a:lnSpc>
                <a:spcPct val="140000"/>
              </a:lnSpc>
              <a:spcBef>
                <a:spcPts val="1800"/>
              </a:spcBef>
            </a:pPr>
            <a:r>
              <a:rPr lang="zh-CN" altLang="en-US" dirty="0"/>
              <a:t>适用环境</a:t>
            </a:r>
          </a:p>
          <a:p>
            <a:pPr lvl="1">
              <a:lnSpc>
                <a:spcPct val="140000"/>
              </a:lnSpc>
              <a:spcBef>
                <a:spcPts val="0"/>
              </a:spcBef>
            </a:pPr>
            <a:r>
              <a:rPr lang="zh-CN" altLang="en-US" dirty="0"/>
              <a:t>规模庞大、环境复杂的互联网</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500034" y="285728"/>
            <a:ext cx="8229600" cy="785818"/>
          </a:xfrm>
        </p:spPr>
        <p:txBody>
          <a:bodyPr>
            <a:normAutofit/>
          </a:bodyPr>
          <a:lstStyle/>
          <a:p>
            <a:r>
              <a:rPr lang="en-US" altLang="zh-CN" dirty="0"/>
              <a:t>OSPF</a:t>
            </a:r>
            <a:r>
              <a:rPr lang="zh-CN" altLang="en-US" dirty="0"/>
              <a:t>的主要缺陷和解决方法</a:t>
            </a:r>
          </a:p>
        </p:txBody>
      </p:sp>
      <p:sp>
        <p:nvSpPr>
          <p:cNvPr id="264195" name="Rectangle 3"/>
          <p:cNvSpPr>
            <a:spLocks noGrp="1" noChangeArrowheads="1"/>
          </p:cNvSpPr>
          <p:nvPr>
            <p:ph type="body" idx="1"/>
          </p:nvPr>
        </p:nvSpPr>
        <p:spPr>
          <a:xfrm>
            <a:off x="685800" y="1071546"/>
            <a:ext cx="7772400" cy="5500726"/>
          </a:xfrm>
        </p:spPr>
        <p:txBody>
          <a:bodyPr>
            <a:normAutofit/>
          </a:bodyPr>
          <a:lstStyle/>
          <a:p>
            <a:pPr>
              <a:lnSpc>
                <a:spcPct val="150000"/>
              </a:lnSpc>
            </a:pPr>
            <a:r>
              <a:rPr lang="zh-CN" altLang="en-US" sz="3600" dirty="0"/>
              <a:t>主要缺陷</a:t>
            </a:r>
          </a:p>
          <a:p>
            <a:pPr lvl="1">
              <a:lnSpc>
                <a:spcPct val="150000"/>
              </a:lnSpc>
              <a:spcBef>
                <a:spcPts val="0"/>
              </a:spcBef>
            </a:pPr>
            <a:r>
              <a:rPr lang="zh-CN" altLang="en-US" sz="3200" dirty="0"/>
              <a:t>要求较高的路由器处理能力</a:t>
            </a:r>
          </a:p>
          <a:p>
            <a:pPr lvl="1">
              <a:lnSpc>
                <a:spcPct val="150000"/>
              </a:lnSpc>
              <a:spcBef>
                <a:spcPts val="0"/>
              </a:spcBef>
            </a:pPr>
            <a:r>
              <a:rPr lang="zh-CN" altLang="en-US" sz="3200" dirty="0"/>
              <a:t>一定的带宽需求</a:t>
            </a:r>
          </a:p>
          <a:p>
            <a:pPr>
              <a:lnSpc>
                <a:spcPct val="150000"/>
              </a:lnSpc>
              <a:spcBef>
                <a:spcPts val="1800"/>
              </a:spcBef>
            </a:pPr>
            <a:r>
              <a:rPr lang="zh-CN" altLang="en-US" sz="3600" dirty="0"/>
              <a:t>主要解决方法</a:t>
            </a:r>
          </a:p>
          <a:p>
            <a:pPr lvl="1">
              <a:lnSpc>
                <a:spcPct val="150000"/>
              </a:lnSpc>
              <a:spcBef>
                <a:spcPts val="0"/>
              </a:spcBef>
            </a:pPr>
            <a:r>
              <a:rPr lang="zh-CN" altLang="en-US" sz="3200" dirty="0"/>
              <a:t>分层</a:t>
            </a:r>
          </a:p>
          <a:p>
            <a:pPr lvl="1">
              <a:lnSpc>
                <a:spcPct val="150000"/>
              </a:lnSpc>
              <a:spcBef>
                <a:spcPts val="0"/>
              </a:spcBef>
            </a:pPr>
            <a:r>
              <a:rPr lang="zh-CN" altLang="en-US" sz="3200" dirty="0"/>
              <a:t>指派路由器</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214282" y="142852"/>
            <a:ext cx="8715436" cy="928694"/>
          </a:xfrm>
        </p:spPr>
        <p:txBody>
          <a:bodyPr>
            <a:normAutofit/>
          </a:bodyPr>
          <a:lstStyle/>
          <a:p>
            <a:r>
              <a:rPr lang="zh-CN" altLang="en-US" sz="3200" dirty="0"/>
              <a:t>向量</a:t>
            </a:r>
            <a:r>
              <a:rPr lang="en-US" altLang="zh-CN" sz="3200" dirty="0"/>
              <a:t>-</a:t>
            </a:r>
            <a:r>
              <a:rPr lang="zh-CN" altLang="en-US" sz="3200" dirty="0"/>
              <a:t>距离算法与链路</a:t>
            </a:r>
            <a:r>
              <a:rPr lang="en-US" altLang="zh-CN" sz="3200" dirty="0"/>
              <a:t>-</a:t>
            </a:r>
            <a:r>
              <a:rPr lang="zh-CN" altLang="en-US" sz="3200" dirty="0"/>
              <a:t>状态算法的原理性差异</a:t>
            </a:r>
          </a:p>
        </p:txBody>
      </p:sp>
      <p:sp>
        <p:nvSpPr>
          <p:cNvPr id="265219" name="Rectangle 3"/>
          <p:cNvSpPr>
            <a:spLocks noGrp="1" noChangeArrowheads="1"/>
          </p:cNvSpPr>
          <p:nvPr>
            <p:ph type="body" idx="1"/>
          </p:nvPr>
        </p:nvSpPr>
        <p:spPr>
          <a:xfrm>
            <a:off x="214282" y="1142984"/>
            <a:ext cx="8643998" cy="5357850"/>
          </a:xfrm>
        </p:spPr>
        <p:txBody>
          <a:bodyPr>
            <a:normAutofit/>
          </a:bodyPr>
          <a:lstStyle/>
          <a:p>
            <a:pPr>
              <a:lnSpc>
                <a:spcPct val="150000"/>
              </a:lnSpc>
            </a:pPr>
            <a:r>
              <a:rPr lang="zh-CN" altLang="en-US" dirty="0"/>
              <a:t>向量</a:t>
            </a:r>
            <a:r>
              <a:rPr lang="en-US" altLang="zh-CN" dirty="0"/>
              <a:t>-</a:t>
            </a:r>
            <a:r>
              <a:rPr lang="zh-CN" altLang="en-US" dirty="0"/>
              <a:t>距离路由选择算法</a:t>
            </a:r>
          </a:p>
          <a:p>
            <a:pPr lvl="1">
              <a:lnSpc>
                <a:spcPct val="150000"/>
              </a:lnSpc>
              <a:spcBef>
                <a:spcPts val="0"/>
              </a:spcBef>
            </a:pPr>
            <a:r>
              <a:rPr lang="zh-CN" altLang="en-US" dirty="0"/>
              <a:t>不需要路由器了解整个互联网的拓扑结构</a:t>
            </a:r>
          </a:p>
          <a:p>
            <a:pPr lvl="1">
              <a:lnSpc>
                <a:spcPct val="150000"/>
              </a:lnSpc>
              <a:spcBef>
                <a:spcPts val="0"/>
              </a:spcBef>
            </a:pPr>
            <a:r>
              <a:rPr lang="zh-CN" altLang="en-US" dirty="0"/>
              <a:t>通过相邻的路由器了解到达每个网络的可能路径</a:t>
            </a:r>
          </a:p>
          <a:p>
            <a:pPr>
              <a:lnSpc>
                <a:spcPct val="150000"/>
              </a:lnSpc>
              <a:spcBef>
                <a:spcPts val="1800"/>
              </a:spcBef>
            </a:pPr>
            <a:r>
              <a:rPr lang="zh-CN" altLang="en-US" dirty="0"/>
              <a:t>链路</a:t>
            </a:r>
            <a:r>
              <a:rPr lang="en-US" altLang="zh-CN" dirty="0"/>
              <a:t>-</a:t>
            </a:r>
            <a:r>
              <a:rPr lang="zh-CN" altLang="en-US" dirty="0"/>
              <a:t>状态路由选择算法</a:t>
            </a:r>
          </a:p>
          <a:p>
            <a:pPr lvl="1">
              <a:lnSpc>
                <a:spcPct val="150000"/>
              </a:lnSpc>
              <a:spcBef>
                <a:spcPts val="0"/>
              </a:spcBef>
            </a:pPr>
            <a:r>
              <a:rPr lang="zh-CN" altLang="en-US" dirty="0"/>
              <a:t>依赖于整个互联网的拓扑结构图</a:t>
            </a:r>
          </a:p>
          <a:p>
            <a:pPr lvl="1">
              <a:lnSpc>
                <a:spcPct val="150000"/>
              </a:lnSpc>
              <a:spcBef>
                <a:spcPts val="0"/>
              </a:spcBef>
            </a:pPr>
            <a:r>
              <a:rPr lang="zh-CN" altLang="en-US" dirty="0"/>
              <a:t>利用整个互联网的拓扑结构图得到</a:t>
            </a:r>
            <a:r>
              <a:rPr lang="en-US" altLang="zh-CN" dirty="0"/>
              <a:t>SPF</a:t>
            </a:r>
            <a:r>
              <a:rPr lang="zh-CN" altLang="en-US" dirty="0"/>
              <a:t>树，进而由</a:t>
            </a:r>
            <a:r>
              <a:rPr lang="en-US" altLang="zh-CN" dirty="0"/>
              <a:t>SPF</a:t>
            </a:r>
            <a:r>
              <a:rPr lang="zh-CN" altLang="en-US" dirty="0"/>
              <a:t>树生成路由表</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zh-CN" altLang="en-US" sz="4000" dirty="0"/>
              <a:t>部署和选择路由协议 </a:t>
            </a:r>
            <a:r>
              <a:rPr lang="en-US" altLang="zh-CN" sz="4000" dirty="0"/>
              <a:t>- </a:t>
            </a:r>
            <a:r>
              <a:rPr lang="zh-CN" altLang="en-US" sz="4000" dirty="0"/>
              <a:t>静态路由</a:t>
            </a:r>
          </a:p>
        </p:txBody>
      </p:sp>
      <p:sp>
        <p:nvSpPr>
          <p:cNvPr id="266243" name="Rectangle 3"/>
          <p:cNvSpPr>
            <a:spLocks noGrp="1" noChangeArrowheads="1"/>
          </p:cNvSpPr>
          <p:nvPr>
            <p:ph type="body" idx="1"/>
          </p:nvPr>
        </p:nvSpPr>
        <p:spPr>
          <a:xfrm>
            <a:off x="142844" y="1285860"/>
            <a:ext cx="8858312" cy="5286412"/>
          </a:xfrm>
        </p:spPr>
        <p:txBody>
          <a:bodyPr>
            <a:normAutofit/>
          </a:bodyPr>
          <a:lstStyle/>
          <a:p>
            <a:pPr>
              <a:lnSpc>
                <a:spcPct val="200000"/>
              </a:lnSpc>
            </a:pPr>
            <a:r>
              <a:rPr lang="zh-CN" altLang="en-US" dirty="0"/>
              <a:t>适合于小型、单路径、静态</a:t>
            </a:r>
            <a:r>
              <a:rPr lang="en-US" altLang="zh-CN" dirty="0"/>
              <a:t>IP</a:t>
            </a:r>
            <a:r>
              <a:rPr lang="zh-CN" altLang="en-US" dirty="0"/>
              <a:t>互联网环境</a:t>
            </a:r>
          </a:p>
          <a:p>
            <a:pPr lvl="1">
              <a:lnSpc>
                <a:spcPct val="200000"/>
              </a:lnSpc>
              <a:spcBef>
                <a:spcPts val="0"/>
              </a:spcBef>
            </a:pPr>
            <a:r>
              <a:rPr lang="zh-CN" altLang="en-US" dirty="0"/>
              <a:t>小型互联网可以包含</a:t>
            </a:r>
            <a:r>
              <a:rPr lang="en-US" altLang="zh-CN" dirty="0"/>
              <a:t>2</a:t>
            </a:r>
            <a:r>
              <a:rPr lang="zh-CN" altLang="en-US" dirty="0"/>
              <a:t>到</a:t>
            </a:r>
            <a:r>
              <a:rPr lang="en-US" altLang="zh-CN" dirty="0"/>
              <a:t>10</a:t>
            </a:r>
            <a:r>
              <a:rPr lang="zh-CN" altLang="en-US" dirty="0"/>
              <a:t>个网络</a:t>
            </a:r>
          </a:p>
          <a:p>
            <a:pPr lvl="1">
              <a:lnSpc>
                <a:spcPct val="200000"/>
              </a:lnSpc>
              <a:spcBef>
                <a:spcPts val="0"/>
              </a:spcBef>
            </a:pPr>
            <a:r>
              <a:rPr lang="zh-CN" altLang="en-US" dirty="0"/>
              <a:t>单路径表示互联网上任意两个节点之间的数据传输只能通过一条路径进行</a:t>
            </a:r>
          </a:p>
          <a:p>
            <a:pPr lvl="1">
              <a:lnSpc>
                <a:spcPct val="200000"/>
              </a:lnSpc>
              <a:spcBef>
                <a:spcPts val="0"/>
              </a:spcBef>
            </a:pPr>
            <a:r>
              <a:rPr lang="zh-CN" altLang="en-US" dirty="0"/>
              <a:t>静态表示互联网的拓扑结构不随时间而变化</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457200" y="274638"/>
            <a:ext cx="8229600" cy="796908"/>
          </a:xfrm>
        </p:spPr>
        <p:txBody>
          <a:bodyPr/>
          <a:lstStyle/>
          <a:p>
            <a:r>
              <a:rPr lang="zh-CN" altLang="en-US" dirty="0"/>
              <a:t>表驱动</a:t>
            </a:r>
            <a:r>
              <a:rPr lang="en-US" altLang="zh-CN" dirty="0"/>
              <a:t>IP</a:t>
            </a:r>
            <a:r>
              <a:rPr lang="zh-CN" altLang="en-US" dirty="0"/>
              <a:t>选路的基本思想</a:t>
            </a:r>
          </a:p>
        </p:txBody>
      </p:sp>
      <p:sp>
        <p:nvSpPr>
          <p:cNvPr id="225283" name="Rectangle 3"/>
          <p:cNvSpPr>
            <a:spLocks noGrp="1" noChangeArrowheads="1"/>
          </p:cNvSpPr>
          <p:nvPr>
            <p:ph type="body" idx="1"/>
          </p:nvPr>
        </p:nvSpPr>
        <p:spPr>
          <a:xfrm>
            <a:off x="214282" y="1285860"/>
            <a:ext cx="8715436" cy="5214974"/>
          </a:xfrm>
        </p:spPr>
        <p:txBody>
          <a:bodyPr>
            <a:normAutofit/>
          </a:bodyPr>
          <a:lstStyle/>
          <a:p>
            <a:pPr>
              <a:lnSpc>
                <a:spcPct val="190000"/>
              </a:lnSpc>
            </a:pPr>
            <a:r>
              <a:rPr lang="zh-CN" altLang="en-US" dirty="0"/>
              <a:t>在需要路由选择的设备中保存一张</a:t>
            </a:r>
            <a:r>
              <a:rPr lang="en-US" altLang="zh-CN" dirty="0"/>
              <a:t>IP</a:t>
            </a:r>
            <a:r>
              <a:rPr lang="zh-CN" altLang="en-US" dirty="0"/>
              <a:t>路由表</a:t>
            </a:r>
          </a:p>
          <a:p>
            <a:pPr>
              <a:lnSpc>
                <a:spcPct val="190000"/>
              </a:lnSpc>
            </a:pPr>
            <a:r>
              <a:rPr lang="en-US" altLang="zh-CN" dirty="0"/>
              <a:t>IP</a:t>
            </a:r>
            <a:r>
              <a:rPr lang="zh-CN" altLang="en-US" dirty="0"/>
              <a:t>路由表存储着有关可能的目的地址及怎样到达目的地址的信息</a:t>
            </a:r>
          </a:p>
          <a:p>
            <a:pPr>
              <a:lnSpc>
                <a:spcPct val="190000"/>
              </a:lnSpc>
            </a:pPr>
            <a:r>
              <a:rPr lang="zh-CN" altLang="en-US" dirty="0"/>
              <a:t>在转发</a:t>
            </a:r>
            <a:r>
              <a:rPr lang="en-US" altLang="zh-CN" dirty="0"/>
              <a:t>IP</a:t>
            </a:r>
            <a:r>
              <a:rPr lang="zh-CN" altLang="en-US" dirty="0"/>
              <a:t>数据报时，查询</a:t>
            </a:r>
            <a:r>
              <a:rPr lang="en-US" altLang="zh-CN" dirty="0"/>
              <a:t>IP</a:t>
            </a:r>
            <a:r>
              <a:rPr lang="zh-CN" altLang="en-US" dirty="0"/>
              <a:t>路由表，决定把数据报发往何处</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zh-CN" altLang="en-US" sz="4000"/>
              <a:t>部署和选择路由协议 </a:t>
            </a:r>
            <a:r>
              <a:rPr lang="en-US" altLang="zh-CN" sz="4000"/>
              <a:t>- RIP</a:t>
            </a:r>
            <a:r>
              <a:rPr lang="zh-CN" altLang="en-US" sz="4000"/>
              <a:t>路由</a:t>
            </a:r>
          </a:p>
        </p:txBody>
      </p:sp>
      <p:sp>
        <p:nvSpPr>
          <p:cNvPr id="267267" name="Rectangle 3"/>
          <p:cNvSpPr>
            <a:spLocks noGrp="1" noChangeArrowheads="1"/>
          </p:cNvSpPr>
          <p:nvPr>
            <p:ph type="body" idx="1"/>
          </p:nvPr>
        </p:nvSpPr>
        <p:spPr>
          <a:xfrm>
            <a:off x="214282" y="1357298"/>
            <a:ext cx="8715436" cy="5286412"/>
          </a:xfrm>
        </p:spPr>
        <p:txBody>
          <a:bodyPr>
            <a:noAutofit/>
          </a:bodyPr>
          <a:lstStyle/>
          <a:p>
            <a:pPr>
              <a:lnSpc>
                <a:spcPct val="180000"/>
              </a:lnSpc>
            </a:pPr>
            <a:r>
              <a:rPr lang="zh-CN" altLang="en-US" dirty="0" smtClean="0"/>
              <a:t>适合小型</a:t>
            </a:r>
            <a:r>
              <a:rPr lang="zh-CN" altLang="en-US" dirty="0"/>
              <a:t>到中型、多路径、动态</a:t>
            </a:r>
            <a:r>
              <a:rPr lang="en-US" altLang="zh-CN" dirty="0"/>
              <a:t>IP</a:t>
            </a:r>
            <a:r>
              <a:rPr lang="zh-CN" altLang="en-US" dirty="0"/>
              <a:t>互联网环境</a:t>
            </a:r>
          </a:p>
          <a:p>
            <a:pPr lvl="1">
              <a:lnSpc>
                <a:spcPct val="180000"/>
              </a:lnSpc>
              <a:spcBef>
                <a:spcPts val="0"/>
              </a:spcBef>
            </a:pPr>
            <a:r>
              <a:rPr lang="zh-CN" altLang="en-US" dirty="0"/>
              <a:t>小型到中型互联网可以包含</a:t>
            </a:r>
            <a:r>
              <a:rPr lang="en-US" altLang="zh-CN" dirty="0"/>
              <a:t>10</a:t>
            </a:r>
            <a:r>
              <a:rPr lang="zh-CN" altLang="en-US" dirty="0"/>
              <a:t>到</a:t>
            </a:r>
            <a:r>
              <a:rPr lang="en-US" altLang="zh-CN" dirty="0"/>
              <a:t>50</a:t>
            </a:r>
            <a:r>
              <a:rPr lang="zh-CN" altLang="en-US" dirty="0"/>
              <a:t>个网络</a:t>
            </a:r>
          </a:p>
          <a:p>
            <a:pPr lvl="1">
              <a:lnSpc>
                <a:spcPct val="180000"/>
              </a:lnSpc>
              <a:spcBef>
                <a:spcPts val="0"/>
              </a:spcBef>
            </a:pPr>
            <a:r>
              <a:rPr lang="zh-CN" altLang="en-US" dirty="0"/>
              <a:t>多路径表明在互联网的任意两个节点之间有多个路径可以传输数据</a:t>
            </a:r>
          </a:p>
          <a:p>
            <a:pPr lvl="1">
              <a:lnSpc>
                <a:spcPct val="180000"/>
              </a:lnSpc>
              <a:spcBef>
                <a:spcPts val="0"/>
              </a:spcBef>
            </a:pPr>
            <a:r>
              <a:rPr lang="zh-CN" altLang="en-US" dirty="0"/>
              <a:t>动态表示互联网的拓扑结构随时会更改（通常是由于网络和路由器的改变造成的）</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457200" y="274638"/>
            <a:ext cx="8229600" cy="1011222"/>
          </a:xfrm>
        </p:spPr>
        <p:txBody>
          <a:bodyPr/>
          <a:lstStyle/>
          <a:p>
            <a:r>
              <a:rPr lang="zh-CN" altLang="en-US" sz="4000" dirty="0"/>
              <a:t>部署和选择路由协议 </a:t>
            </a:r>
            <a:r>
              <a:rPr lang="en-US" altLang="zh-CN" sz="4000" dirty="0"/>
              <a:t>- OSPF</a:t>
            </a:r>
            <a:r>
              <a:rPr lang="zh-CN" altLang="en-US" sz="4000" dirty="0"/>
              <a:t>路由</a:t>
            </a:r>
          </a:p>
        </p:txBody>
      </p:sp>
      <p:sp>
        <p:nvSpPr>
          <p:cNvPr id="268291" name="Rectangle 3"/>
          <p:cNvSpPr>
            <a:spLocks noGrp="1" noChangeArrowheads="1"/>
          </p:cNvSpPr>
          <p:nvPr>
            <p:ph type="body" idx="1"/>
          </p:nvPr>
        </p:nvSpPr>
        <p:spPr>
          <a:xfrm>
            <a:off x="214282" y="1357298"/>
            <a:ext cx="8643998" cy="5214974"/>
          </a:xfrm>
        </p:spPr>
        <p:txBody>
          <a:bodyPr>
            <a:normAutofit/>
          </a:bodyPr>
          <a:lstStyle/>
          <a:p>
            <a:pPr>
              <a:lnSpc>
                <a:spcPct val="150000"/>
              </a:lnSpc>
            </a:pPr>
            <a:r>
              <a:rPr lang="zh-CN" altLang="en-US" dirty="0"/>
              <a:t>适合较大型到特大型、多路径、动态</a:t>
            </a:r>
            <a:r>
              <a:rPr lang="en-US" altLang="zh-CN" dirty="0"/>
              <a:t>IP</a:t>
            </a:r>
            <a:r>
              <a:rPr lang="zh-CN" altLang="en-US" dirty="0"/>
              <a:t>互联网环境</a:t>
            </a:r>
          </a:p>
          <a:p>
            <a:pPr lvl="1">
              <a:lnSpc>
                <a:spcPct val="150000"/>
              </a:lnSpc>
              <a:spcBef>
                <a:spcPts val="0"/>
              </a:spcBef>
            </a:pPr>
            <a:r>
              <a:rPr lang="zh-CN" altLang="en-US" dirty="0"/>
              <a:t>大型到特大型互联网应该包含</a:t>
            </a:r>
            <a:r>
              <a:rPr lang="en-US" altLang="zh-CN" dirty="0"/>
              <a:t>50</a:t>
            </a:r>
            <a:r>
              <a:rPr lang="zh-CN" altLang="en-US" dirty="0"/>
              <a:t>个以上的网络</a:t>
            </a:r>
          </a:p>
          <a:p>
            <a:pPr lvl="1">
              <a:lnSpc>
                <a:spcPct val="150000"/>
              </a:lnSpc>
              <a:spcBef>
                <a:spcPts val="0"/>
              </a:spcBef>
            </a:pPr>
            <a:r>
              <a:rPr lang="zh-CN" altLang="en-US" dirty="0"/>
              <a:t>多路径表明在互联网的任意两个节点之间有多个路径可以传播数据</a:t>
            </a:r>
          </a:p>
          <a:p>
            <a:pPr lvl="1">
              <a:lnSpc>
                <a:spcPct val="150000"/>
              </a:lnSpc>
              <a:spcBef>
                <a:spcPts val="0"/>
              </a:spcBef>
            </a:pPr>
            <a:r>
              <a:rPr lang="zh-CN" altLang="en-US" dirty="0"/>
              <a:t>动态表示互联网的拓扑结构随时会更改（通常是由于网络和路由器的改变造成的）</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214282" y="274638"/>
            <a:ext cx="8715436" cy="1439850"/>
          </a:xfrm>
        </p:spPr>
        <p:txBody>
          <a:bodyPr>
            <a:normAutofit/>
          </a:bodyPr>
          <a:lstStyle/>
          <a:p>
            <a:r>
              <a:rPr lang="zh-CN" altLang="zh-CN" dirty="0" smtClean="0"/>
              <a:t>路由配置</a:t>
            </a:r>
            <a:r>
              <a:rPr lang="zh-CN" altLang="en-US" dirty="0" smtClean="0"/>
              <a:t> </a:t>
            </a:r>
            <a:r>
              <a:rPr lang="en-US" altLang="zh-CN" dirty="0"/>
              <a:t>- </a:t>
            </a:r>
            <a:r>
              <a:rPr lang="zh-CN" altLang="en-US" dirty="0"/>
              <a:t>实验环境的选择 </a:t>
            </a:r>
          </a:p>
        </p:txBody>
      </p:sp>
      <p:sp>
        <p:nvSpPr>
          <p:cNvPr id="237571" name="Rectangle 3"/>
          <p:cNvSpPr>
            <a:spLocks noGrp="1" noChangeArrowheads="1"/>
          </p:cNvSpPr>
          <p:nvPr>
            <p:ph type="body" idx="1"/>
          </p:nvPr>
        </p:nvSpPr>
        <p:spPr/>
        <p:txBody>
          <a:bodyPr>
            <a:normAutofit/>
          </a:bodyPr>
          <a:lstStyle/>
          <a:p>
            <a:pPr>
              <a:lnSpc>
                <a:spcPct val="190000"/>
              </a:lnSpc>
              <a:spcBef>
                <a:spcPts val="0"/>
              </a:spcBef>
            </a:pPr>
            <a:r>
              <a:rPr lang="zh-CN" altLang="en-US" sz="4000" dirty="0"/>
              <a:t>路由器方案</a:t>
            </a:r>
          </a:p>
          <a:p>
            <a:pPr>
              <a:lnSpc>
                <a:spcPct val="190000"/>
              </a:lnSpc>
              <a:spcBef>
                <a:spcPts val="0"/>
              </a:spcBef>
            </a:pPr>
            <a:r>
              <a:rPr lang="zh-CN" altLang="en-US" sz="4000" dirty="0"/>
              <a:t>双网卡计算机方案</a:t>
            </a:r>
          </a:p>
          <a:p>
            <a:pPr>
              <a:lnSpc>
                <a:spcPct val="190000"/>
              </a:lnSpc>
              <a:spcBef>
                <a:spcPts val="0"/>
              </a:spcBef>
            </a:pPr>
            <a:r>
              <a:rPr lang="zh-CN" altLang="en-US" sz="4000" dirty="0"/>
              <a:t>单网卡多</a:t>
            </a:r>
            <a:r>
              <a:rPr lang="en-US" altLang="zh-CN" sz="4000" dirty="0"/>
              <a:t>IP</a:t>
            </a:r>
            <a:r>
              <a:rPr lang="zh-CN" altLang="en-US" sz="4000" dirty="0"/>
              <a:t>地址方案</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orient="vert"/>
          </p:nvPr>
        </p:nvSpPr>
        <p:spPr/>
        <p:txBody>
          <a:bodyPr/>
          <a:lstStyle/>
          <a:p>
            <a:r>
              <a:rPr lang="zh-CN" altLang="en-US" dirty="0"/>
              <a:t>路由器方案</a:t>
            </a:r>
          </a:p>
        </p:txBody>
      </p:sp>
      <p:pic>
        <p:nvPicPr>
          <p:cNvPr id="1026" name="Picture 2"/>
          <p:cNvPicPr>
            <a:picLocks noChangeAspect="1" noChangeArrowheads="1"/>
          </p:cNvPicPr>
          <p:nvPr/>
        </p:nvPicPr>
        <p:blipFill>
          <a:blip r:embed="rId2" cstate="print"/>
          <a:srcRect/>
          <a:stretch>
            <a:fillRect/>
          </a:stretch>
        </p:blipFill>
        <p:spPr bwMode="auto">
          <a:xfrm>
            <a:off x="785786" y="171513"/>
            <a:ext cx="6357982" cy="64721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orient="vert"/>
          </p:nvPr>
        </p:nvSpPr>
        <p:spPr/>
        <p:txBody>
          <a:bodyPr/>
          <a:lstStyle/>
          <a:p>
            <a:r>
              <a:rPr lang="zh-CN" altLang="en-US"/>
              <a:t>双网卡计算机方案</a:t>
            </a:r>
          </a:p>
        </p:txBody>
      </p:sp>
      <p:pic>
        <p:nvPicPr>
          <p:cNvPr id="2050" name="Picture 2"/>
          <p:cNvPicPr>
            <a:picLocks noChangeAspect="1" noChangeArrowheads="1"/>
          </p:cNvPicPr>
          <p:nvPr/>
        </p:nvPicPr>
        <p:blipFill>
          <a:blip r:embed="rId2" cstate="print"/>
          <a:srcRect/>
          <a:stretch>
            <a:fillRect/>
          </a:stretch>
        </p:blipFill>
        <p:spPr bwMode="auto">
          <a:xfrm>
            <a:off x="785786" y="107862"/>
            <a:ext cx="6429420" cy="66787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457200" y="274638"/>
            <a:ext cx="8229600" cy="725470"/>
          </a:xfrm>
        </p:spPr>
        <p:txBody>
          <a:bodyPr>
            <a:normAutofit fontScale="90000"/>
          </a:bodyPr>
          <a:lstStyle/>
          <a:p>
            <a:r>
              <a:rPr lang="zh-CN" altLang="en-US" dirty="0"/>
              <a:t>单网卡多</a:t>
            </a:r>
            <a:r>
              <a:rPr lang="en-US" altLang="zh-CN" dirty="0"/>
              <a:t>IP</a:t>
            </a:r>
            <a:r>
              <a:rPr lang="zh-CN" altLang="en-US" dirty="0"/>
              <a:t>地址方案</a:t>
            </a:r>
          </a:p>
        </p:txBody>
      </p:sp>
      <p:pic>
        <p:nvPicPr>
          <p:cNvPr id="3074" name="Picture 2"/>
          <p:cNvPicPr>
            <a:picLocks noChangeAspect="1" noChangeArrowheads="1"/>
          </p:cNvPicPr>
          <p:nvPr/>
        </p:nvPicPr>
        <p:blipFill>
          <a:blip r:embed="rId2" cstate="print"/>
          <a:srcRect/>
          <a:stretch>
            <a:fillRect/>
          </a:stretch>
        </p:blipFill>
        <p:spPr bwMode="auto">
          <a:xfrm>
            <a:off x="928662" y="1214422"/>
            <a:ext cx="7429552" cy="55074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zh-CN" altLang="en-US" dirty="0"/>
              <a:t>静态</a:t>
            </a:r>
            <a:r>
              <a:rPr lang="zh-CN" altLang="en-US" dirty="0" smtClean="0"/>
              <a:t>路由配置</a:t>
            </a:r>
            <a:endParaRPr lang="zh-CN" altLang="en-US" dirty="0"/>
          </a:p>
        </p:txBody>
      </p:sp>
      <p:pic>
        <p:nvPicPr>
          <p:cNvPr id="244740" name="Picture 4"/>
          <p:cNvPicPr>
            <a:picLocks noGrp="1" noChangeAspect="1" noChangeArrowheads="1"/>
          </p:cNvPicPr>
          <p:nvPr>
            <p:ph idx="1"/>
          </p:nvPr>
        </p:nvPicPr>
        <p:blipFill>
          <a:blip r:embed="rId2" cstate="print"/>
          <a:srcRect/>
          <a:stretch>
            <a:fillRect/>
          </a:stretch>
        </p:blipFill>
        <p:spPr>
          <a:xfrm>
            <a:off x="142844" y="2349498"/>
            <a:ext cx="8880570" cy="2722576"/>
          </a:xfrm>
          <a:noFill/>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685800" y="428604"/>
            <a:ext cx="7772400" cy="857257"/>
          </a:xfrm>
        </p:spPr>
        <p:txBody>
          <a:bodyPr/>
          <a:lstStyle/>
          <a:p>
            <a:r>
              <a:rPr lang="en-US" altLang="zh-CN" sz="3600" dirty="0" smtClean="0"/>
              <a:t>Windows</a:t>
            </a:r>
            <a:r>
              <a:rPr lang="zh-CN" altLang="en-US" sz="3600" dirty="0" smtClean="0"/>
              <a:t>系统中静态</a:t>
            </a:r>
            <a:r>
              <a:rPr lang="zh-CN" altLang="en-US" sz="3600" dirty="0"/>
              <a:t>路由的</a:t>
            </a:r>
            <a:r>
              <a:rPr lang="zh-CN" altLang="en-US" sz="3600" dirty="0" smtClean="0"/>
              <a:t>配置</a:t>
            </a:r>
            <a:endParaRPr lang="zh-CN" altLang="en-US" sz="3600" dirty="0"/>
          </a:p>
        </p:txBody>
      </p:sp>
      <p:sp>
        <p:nvSpPr>
          <p:cNvPr id="246787" name="Rectangle 3"/>
          <p:cNvSpPr>
            <a:spLocks noGrp="1" noChangeArrowheads="1"/>
          </p:cNvSpPr>
          <p:nvPr>
            <p:ph type="body" idx="1"/>
          </p:nvPr>
        </p:nvSpPr>
        <p:spPr/>
        <p:txBody>
          <a:bodyPr/>
          <a:lstStyle/>
          <a:p>
            <a:pPr>
              <a:lnSpc>
                <a:spcPct val="170000"/>
              </a:lnSpc>
            </a:pPr>
            <a:r>
              <a:rPr lang="zh-CN" altLang="en-US" dirty="0"/>
              <a:t>配置互联网中主机的</a:t>
            </a:r>
            <a:r>
              <a:rPr lang="en-US" altLang="zh-CN" dirty="0"/>
              <a:t>IP</a:t>
            </a:r>
            <a:r>
              <a:rPr lang="zh-CN" altLang="en-US" dirty="0"/>
              <a:t>地址和默认路由</a:t>
            </a:r>
          </a:p>
          <a:p>
            <a:pPr>
              <a:lnSpc>
                <a:spcPct val="170000"/>
              </a:lnSpc>
            </a:pPr>
            <a:r>
              <a:rPr lang="zh-CN" altLang="en-US" dirty="0"/>
              <a:t>配置路由设备的</a:t>
            </a:r>
            <a:r>
              <a:rPr lang="en-US" altLang="zh-CN" dirty="0"/>
              <a:t>IP</a:t>
            </a:r>
            <a:r>
              <a:rPr lang="zh-CN" altLang="en-US" dirty="0"/>
              <a:t>地址</a:t>
            </a:r>
          </a:p>
          <a:p>
            <a:pPr>
              <a:lnSpc>
                <a:spcPct val="170000"/>
              </a:lnSpc>
            </a:pPr>
            <a:r>
              <a:rPr lang="zh-CN" altLang="en-US" dirty="0"/>
              <a:t>利用命令行配置静态路由</a:t>
            </a:r>
          </a:p>
          <a:p>
            <a:pPr>
              <a:lnSpc>
                <a:spcPct val="170000"/>
              </a:lnSpc>
            </a:pPr>
            <a:r>
              <a:rPr lang="zh-CN" altLang="en-US" dirty="0"/>
              <a:t>利用图形界面配置静态路由</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685800" y="214290"/>
            <a:ext cx="7772400" cy="1143000"/>
          </a:xfrm>
        </p:spPr>
        <p:txBody>
          <a:bodyPr/>
          <a:lstStyle/>
          <a:p>
            <a:r>
              <a:rPr lang="zh-CN" altLang="en-US" dirty="0"/>
              <a:t>利用命令行配置静态路由</a:t>
            </a:r>
            <a:endParaRPr lang="zh-CN" altLang="en-US" sz="4000" dirty="0"/>
          </a:p>
        </p:txBody>
      </p:sp>
      <p:sp>
        <p:nvSpPr>
          <p:cNvPr id="247811" name="Rectangle 3"/>
          <p:cNvSpPr>
            <a:spLocks noGrp="1" noChangeArrowheads="1"/>
          </p:cNvSpPr>
          <p:nvPr>
            <p:ph type="body" sz="half" idx="1"/>
          </p:nvPr>
        </p:nvSpPr>
        <p:spPr>
          <a:xfrm>
            <a:off x="685800" y="1628775"/>
            <a:ext cx="7702550" cy="4467225"/>
          </a:xfrm>
        </p:spPr>
        <p:txBody>
          <a:bodyPr/>
          <a:lstStyle/>
          <a:p>
            <a:pPr>
              <a:lnSpc>
                <a:spcPct val="150000"/>
              </a:lnSpc>
            </a:pPr>
            <a:r>
              <a:rPr lang="zh-CN" altLang="en-US" sz="2400"/>
              <a:t>显示路由信息：</a:t>
            </a:r>
            <a:r>
              <a:rPr lang="en-US" altLang="zh-CN" sz="2400"/>
              <a:t>route PRINT</a:t>
            </a:r>
          </a:p>
          <a:p>
            <a:pPr>
              <a:lnSpc>
                <a:spcPct val="150000"/>
              </a:lnSpc>
            </a:pPr>
            <a:r>
              <a:rPr lang="zh-CN" altLang="en-US" sz="2400"/>
              <a:t>增加路由表项：</a:t>
            </a:r>
            <a:r>
              <a:rPr lang="en-US" altLang="zh-CN" sz="2400"/>
              <a:t>route ADD</a:t>
            </a:r>
          </a:p>
          <a:p>
            <a:pPr>
              <a:lnSpc>
                <a:spcPct val="150000"/>
              </a:lnSpc>
            </a:pPr>
            <a:r>
              <a:rPr lang="zh-CN" altLang="en-US" sz="2400"/>
              <a:t>修改现有的路由表项：</a:t>
            </a:r>
            <a:r>
              <a:rPr lang="en-US" altLang="zh-CN" sz="2400"/>
              <a:t>route CHANGE</a:t>
            </a:r>
          </a:p>
          <a:p>
            <a:pPr>
              <a:lnSpc>
                <a:spcPct val="150000"/>
              </a:lnSpc>
            </a:pPr>
            <a:r>
              <a:rPr lang="zh-CN" altLang="en-US" sz="2400"/>
              <a:t>删除路由：</a:t>
            </a:r>
            <a:r>
              <a:rPr lang="en-US" altLang="zh-CN" sz="2400"/>
              <a:t>route DELETE</a:t>
            </a:r>
          </a:p>
          <a:p>
            <a:pPr>
              <a:lnSpc>
                <a:spcPct val="150000"/>
              </a:lnSpc>
            </a:pPr>
            <a:r>
              <a:rPr lang="zh-CN" altLang="en-US" sz="2400"/>
              <a:t>修改注册表，使</a:t>
            </a:r>
            <a:r>
              <a:rPr lang="en-US" altLang="zh-CN" sz="2400"/>
              <a:t>Windows 2000 Server</a:t>
            </a:r>
            <a:r>
              <a:rPr lang="zh-CN" altLang="en-US" sz="2400"/>
              <a:t>转发数据报</a:t>
            </a:r>
          </a:p>
          <a:p>
            <a:pPr lvl="1">
              <a:lnSpc>
                <a:spcPct val="150000"/>
              </a:lnSpc>
            </a:pPr>
            <a:r>
              <a:rPr lang="en-US" altLang="zh-CN" sz="2000"/>
              <a:t>HKEY_LOCAL_MACHINE\SYSTEM\CurrentControlSet\Services\ Tcpip\Parameters\IPEnableRouter = 0x1</a:t>
            </a:r>
          </a:p>
        </p:txBody>
      </p:sp>
      <p:pic>
        <p:nvPicPr>
          <p:cNvPr id="247812" name="Picture 4"/>
          <p:cNvPicPr>
            <a:picLocks noGrp="1" noChangeAspect="1" noChangeArrowheads="1"/>
          </p:cNvPicPr>
          <p:nvPr>
            <p:ph sz="half" idx="2"/>
          </p:nvPr>
        </p:nvPicPr>
        <p:blipFill>
          <a:blip r:embed="rId2" cstate="print"/>
          <a:srcRect/>
          <a:stretch>
            <a:fillRect/>
          </a:stretch>
        </p:blipFill>
        <p:spPr>
          <a:xfrm>
            <a:off x="785786" y="1357298"/>
            <a:ext cx="7572428" cy="5293143"/>
          </a:xfr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247811">
                                            <p:txEl>
                                              <p:pRg st="0" end="0"/>
                                            </p:txEl>
                                          </p:spTgt>
                                        </p:tgtEl>
                                      </p:cBhvr>
                                    </p:animEffect>
                                    <p:set>
                                      <p:cBhvr>
                                        <p:cTn id="7" dur="1" fill="hold">
                                          <p:stCondLst>
                                            <p:cond delay="499"/>
                                          </p:stCondLst>
                                        </p:cTn>
                                        <p:tgtEl>
                                          <p:spTgt spid="247811">
                                            <p:txEl>
                                              <p:pRg st="0" end="0"/>
                                            </p:txEl>
                                          </p:spTgt>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247811">
                                            <p:txEl>
                                              <p:pRg st="1" end="1"/>
                                            </p:txEl>
                                          </p:spTgt>
                                        </p:tgtEl>
                                      </p:cBhvr>
                                    </p:animEffect>
                                    <p:set>
                                      <p:cBhvr>
                                        <p:cTn id="10" dur="1" fill="hold">
                                          <p:stCondLst>
                                            <p:cond delay="499"/>
                                          </p:stCondLst>
                                        </p:cTn>
                                        <p:tgtEl>
                                          <p:spTgt spid="247811">
                                            <p:txEl>
                                              <p:pRg st="1" end="1"/>
                                            </p:txEl>
                                          </p:spTgt>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247811">
                                            <p:txEl>
                                              <p:pRg st="2" end="2"/>
                                            </p:txEl>
                                          </p:spTgt>
                                        </p:tgtEl>
                                      </p:cBhvr>
                                    </p:animEffect>
                                    <p:set>
                                      <p:cBhvr>
                                        <p:cTn id="13" dur="1" fill="hold">
                                          <p:stCondLst>
                                            <p:cond delay="499"/>
                                          </p:stCondLst>
                                        </p:cTn>
                                        <p:tgtEl>
                                          <p:spTgt spid="247811">
                                            <p:txEl>
                                              <p:pRg st="2" end="2"/>
                                            </p:txEl>
                                          </p:spTgt>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247811">
                                            <p:txEl>
                                              <p:pRg st="3" end="3"/>
                                            </p:txEl>
                                          </p:spTgt>
                                        </p:tgtEl>
                                      </p:cBhvr>
                                    </p:animEffect>
                                    <p:set>
                                      <p:cBhvr>
                                        <p:cTn id="16" dur="1" fill="hold">
                                          <p:stCondLst>
                                            <p:cond delay="499"/>
                                          </p:stCondLst>
                                        </p:cTn>
                                        <p:tgtEl>
                                          <p:spTgt spid="247811">
                                            <p:txEl>
                                              <p:pRg st="3" end="3"/>
                                            </p:txEl>
                                          </p:spTgt>
                                        </p:tgtEl>
                                        <p:attrNameLst>
                                          <p:attrName>style.visibility</p:attrName>
                                        </p:attrNameLst>
                                      </p:cBhvr>
                                      <p:to>
                                        <p:strVal val="hidden"/>
                                      </p:to>
                                    </p:set>
                                  </p:childTnLst>
                                </p:cTn>
                              </p:par>
                              <p:par>
                                <p:cTn id="17" presetID="3" presetClass="exit" presetSubtype="10" fill="hold" grpId="0" nodeType="withEffect">
                                  <p:stCondLst>
                                    <p:cond delay="0"/>
                                  </p:stCondLst>
                                  <p:childTnLst>
                                    <p:animEffect transition="out" filter="blinds(horizontal)">
                                      <p:cBhvr>
                                        <p:cTn id="18" dur="500"/>
                                        <p:tgtEl>
                                          <p:spTgt spid="247811">
                                            <p:txEl>
                                              <p:pRg st="4" end="4"/>
                                            </p:txEl>
                                          </p:spTgt>
                                        </p:tgtEl>
                                      </p:cBhvr>
                                    </p:animEffect>
                                    <p:set>
                                      <p:cBhvr>
                                        <p:cTn id="19" dur="1" fill="hold">
                                          <p:stCondLst>
                                            <p:cond delay="499"/>
                                          </p:stCondLst>
                                        </p:cTn>
                                        <p:tgtEl>
                                          <p:spTgt spid="247811">
                                            <p:txEl>
                                              <p:pRg st="4" end="4"/>
                                            </p:txEl>
                                          </p:spTgt>
                                        </p:tgtEl>
                                        <p:attrNameLst>
                                          <p:attrName>style.visibility</p:attrName>
                                        </p:attrNameLst>
                                      </p:cBhvr>
                                      <p:to>
                                        <p:strVal val="hidden"/>
                                      </p:to>
                                    </p:set>
                                  </p:childTnLst>
                                </p:cTn>
                              </p:par>
                              <p:par>
                                <p:cTn id="20" presetID="3" presetClass="exit" presetSubtype="10" fill="hold" grpId="0" nodeType="withEffect">
                                  <p:stCondLst>
                                    <p:cond delay="0"/>
                                  </p:stCondLst>
                                  <p:childTnLst>
                                    <p:animEffect transition="out" filter="blinds(horizontal)">
                                      <p:cBhvr>
                                        <p:cTn id="21" dur="500"/>
                                        <p:tgtEl>
                                          <p:spTgt spid="247811">
                                            <p:txEl>
                                              <p:pRg st="5" end="5"/>
                                            </p:txEl>
                                          </p:spTgt>
                                        </p:tgtEl>
                                      </p:cBhvr>
                                    </p:animEffect>
                                    <p:set>
                                      <p:cBhvr>
                                        <p:cTn id="22" dur="1" fill="hold">
                                          <p:stCondLst>
                                            <p:cond delay="499"/>
                                          </p:stCondLst>
                                        </p:cTn>
                                        <p:tgtEl>
                                          <p:spTgt spid="247811">
                                            <p:txEl>
                                              <p:pRg st="5" end="5"/>
                                            </p:txEl>
                                          </p:spTgt>
                                        </p:tgtEl>
                                        <p:attrNameLst>
                                          <p:attrName>style.visibility</p:attrName>
                                        </p:attrNameLst>
                                      </p:cBhvr>
                                      <p:to>
                                        <p:strVal val="hidden"/>
                                      </p:to>
                                    </p:set>
                                  </p:child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247812"/>
                                        </p:tgtEl>
                                        <p:attrNameLst>
                                          <p:attrName>style.visibility</p:attrName>
                                        </p:attrNameLst>
                                      </p:cBhvr>
                                      <p:to>
                                        <p:strVal val="visible"/>
                                      </p:to>
                                    </p:set>
                                    <p:animEffect transition="in" filter="blinds(horizontal)">
                                      <p:cBhvr>
                                        <p:cTn id="26" dur="500"/>
                                        <p:tgtEl>
                                          <p:spTgt spid="247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zh-CN" altLang="en-US"/>
              <a:t>利用图形界面配置静态路由</a:t>
            </a:r>
          </a:p>
        </p:txBody>
      </p:sp>
      <p:pic>
        <p:nvPicPr>
          <p:cNvPr id="4098" name="Picture 2"/>
          <p:cNvPicPr>
            <a:picLocks noChangeAspect="1" noChangeArrowheads="1"/>
          </p:cNvPicPr>
          <p:nvPr/>
        </p:nvPicPr>
        <p:blipFill>
          <a:blip r:embed="rId2" cstate="print"/>
          <a:srcRect/>
          <a:stretch>
            <a:fillRect/>
          </a:stretch>
        </p:blipFill>
        <p:spPr bwMode="auto">
          <a:xfrm>
            <a:off x="285720" y="1857364"/>
            <a:ext cx="8681863" cy="3786214"/>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118079" y="2000240"/>
            <a:ext cx="8954515" cy="36433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4098"/>
                                        </p:tgtEl>
                                      </p:cBhvr>
                                    </p:animEffect>
                                    <p:set>
                                      <p:cBhvr>
                                        <p:cTn id="7" dur="1" fill="hold">
                                          <p:stCondLst>
                                            <p:cond delay="499"/>
                                          </p:stCondLst>
                                        </p:cTn>
                                        <p:tgtEl>
                                          <p:spTgt spid="4098"/>
                                        </p:tgtEl>
                                        <p:attrNameLst>
                                          <p:attrName>style.visibility</p:attrName>
                                        </p:attrNameLst>
                                      </p:cBhvr>
                                      <p:to>
                                        <p:strVal val="hidden"/>
                                      </p:to>
                                    </p:se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099"/>
                                        </p:tgtEl>
                                        <p:attrNameLst>
                                          <p:attrName>style.visibility</p:attrName>
                                        </p:attrNameLst>
                                      </p:cBhvr>
                                      <p:to>
                                        <p:strVal val="visible"/>
                                      </p:to>
                                    </p:set>
                                    <p:animEffect transition="in" filter="blinds(horizontal)">
                                      <p:cBhvr>
                                        <p:cTn id="11"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457200" y="274638"/>
            <a:ext cx="8229600" cy="796908"/>
          </a:xfrm>
        </p:spPr>
        <p:txBody>
          <a:bodyPr/>
          <a:lstStyle/>
          <a:p>
            <a:r>
              <a:rPr lang="zh-CN" altLang="en-US" sz="4000" dirty="0"/>
              <a:t>路由表中的目的地址如何表示？</a:t>
            </a:r>
          </a:p>
        </p:txBody>
      </p:sp>
      <p:sp>
        <p:nvSpPr>
          <p:cNvPr id="226307" name="Rectangle 3"/>
          <p:cNvSpPr>
            <a:spLocks noGrp="1" noChangeArrowheads="1"/>
          </p:cNvSpPr>
          <p:nvPr>
            <p:ph type="body" idx="1"/>
          </p:nvPr>
        </p:nvSpPr>
        <p:spPr>
          <a:xfrm>
            <a:off x="214282" y="1071546"/>
            <a:ext cx="8786874" cy="5237179"/>
          </a:xfrm>
        </p:spPr>
        <p:txBody>
          <a:bodyPr>
            <a:normAutofit/>
          </a:bodyPr>
          <a:lstStyle/>
          <a:p>
            <a:pPr>
              <a:lnSpc>
                <a:spcPct val="130000"/>
              </a:lnSpc>
            </a:pPr>
            <a:r>
              <a:rPr lang="zh-CN" altLang="en-US" dirty="0"/>
              <a:t>大型</a:t>
            </a:r>
            <a:r>
              <a:rPr lang="zh-CN" altLang="en-US" dirty="0" smtClean="0"/>
              <a:t>互联网中</a:t>
            </a:r>
            <a:r>
              <a:rPr lang="zh-CN" altLang="en-US" dirty="0"/>
              <a:t>有可能存在成千上万台主机</a:t>
            </a:r>
          </a:p>
          <a:p>
            <a:pPr>
              <a:lnSpc>
                <a:spcPct val="130000"/>
              </a:lnSpc>
              <a:spcBef>
                <a:spcPts val="1200"/>
              </a:spcBef>
            </a:pPr>
            <a:r>
              <a:rPr lang="zh-CN" altLang="en-US" dirty="0"/>
              <a:t>路由表中不可能包括所有目的主机的地址信息</a:t>
            </a:r>
          </a:p>
          <a:p>
            <a:pPr lvl="1">
              <a:lnSpc>
                <a:spcPct val="130000"/>
              </a:lnSpc>
            </a:pPr>
            <a:r>
              <a:rPr lang="zh-CN" altLang="en-US" dirty="0"/>
              <a:t>内存资源占用巨大</a:t>
            </a:r>
          </a:p>
          <a:p>
            <a:pPr lvl="1">
              <a:lnSpc>
                <a:spcPct val="130000"/>
              </a:lnSpc>
            </a:pPr>
            <a:r>
              <a:rPr lang="zh-CN" altLang="en-US" dirty="0"/>
              <a:t>路由表搜索时间很长</a:t>
            </a:r>
          </a:p>
          <a:p>
            <a:pPr>
              <a:lnSpc>
                <a:spcPct val="130000"/>
              </a:lnSpc>
              <a:spcBef>
                <a:spcPts val="1200"/>
              </a:spcBef>
            </a:pPr>
            <a:r>
              <a:rPr lang="zh-CN" altLang="en-US" dirty="0"/>
              <a:t>隐藏主机信息</a:t>
            </a:r>
          </a:p>
          <a:p>
            <a:pPr lvl="1">
              <a:lnSpc>
                <a:spcPct val="130000"/>
              </a:lnSpc>
            </a:pPr>
            <a:r>
              <a:rPr lang="en-US" altLang="zh-CN" dirty="0"/>
              <a:t>IP</a:t>
            </a:r>
            <a:r>
              <a:rPr lang="zh-CN" altLang="en-US" dirty="0"/>
              <a:t>地址：网络号（</a:t>
            </a:r>
            <a:r>
              <a:rPr lang="en-US" altLang="zh-CN" dirty="0" err="1"/>
              <a:t>netid</a:t>
            </a:r>
            <a:r>
              <a:rPr lang="zh-CN" altLang="en-US" dirty="0"/>
              <a:t>）和主机号（</a:t>
            </a:r>
            <a:r>
              <a:rPr lang="en-US" altLang="zh-CN" dirty="0" err="1"/>
              <a:t>hostid</a:t>
            </a:r>
            <a:r>
              <a:rPr lang="zh-CN" altLang="en-US" dirty="0"/>
              <a:t>）</a:t>
            </a:r>
          </a:p>
          <a:p>
            <a:pPr lvl="1">
              <a:lnSpc>
                <a:spcPct val="130000"/>
              </a:lnSpc>
            </a:pPr>
            <a:r>
              <a:rPr lang="en-US" altLang="zh-CN" dirty="0"/>
              <a:t>IP</a:t>
            </a:r>
            <a:r>
              <a:rPr lang="zh-CN" altLang="en-US" dirty="0"/>
              <a:t>路由表中保存相关的目的网络信息</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ltLang="zh-CN"/>
              <a:t>RIP</a:t>
            </a:r>
            <a:r>
              <a:rPr lang="zh-CN" altLang="en-US"/>
              <a:t>协议的配置</a:t>
            </a:r>
          </a:p>
        </p:txBody>
      </p:sp>
      <p:pic>
        <p:nvPicPr>
          <p:cNvPr id="253956" name="Picture 4"/>
          <p:cNvPicPr>
            <a:picLocks noGrp="1" noChangeAspect="1" noChangeArrowheads="1"/>
          </p:cNvPicPr>
          <p:nvPr>
            <p:ph idx="1"/>
          </p:nvPr>
        </p:nvPicPr>
        <p:blipFill>
          <a:blip r:embed="rId2" cstate="print"/>
          <a:srcRect/>
          <a:stretch>
            <a:fillRect/>
          </a:stretch>
        </p:blipFill>
        <p:spPr>
          <a:xfrm>
            <a:off x="210880" y="2285992"/>
            <a:ext cx="8790276" cy="2714644"/>
          </a:xfrm>
          <a:noFill/>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685800" y="71414"/>
            <a:ext cx="7772400" cy="714380"/>
          </a:xfrm>
        </p:spPr>
        <p:txBody>
          <a:bodyPr/>
          <a:lstStyle/>
          <a:p>
            <a:r>
              <a:rPr lang="zh-CN" altLang="en-US" sz="3600" dirty="0"/>
              <a:t>利用“路由和远程访问”配置</a:t>
            </a:r>
            <a:r>
              <a:rPr lang="en-US" altLang="zh-CN" sz="3600" dirty="0"/>
              <a:t>RIP</a:t>
            </a:r>
            <a:r>
              <a:rPr lang="zh-CN" altLang="en-US" sz="3600" dirty="0"/>
              <a:t>协议</a:t>
            </a:r>
          </a:p>
        </p:txBody>
      </p:sp>
      <p:sp>
        <p:nvSpPr>
          <p:cNvPr id="256009" name="Rectangle 9"/>
          <p:cNvSpPr>
            <a:spLocks noGrp="1" noChangeArrowheads="1"/>
          </p:cNvSpPr>
          <p:nvPr>
            <p:ph type="body" sz="half" idx="2"/>
          </p:nvPr>
        </p:nvSpPr>
        <p:spPr/>
        <p:txBody>
          <a:bodyPr/>
          <a:lstStyle/>
          <a:p>
            <a:endParaRPr lang="zh-CN" altLang="zh-CN" sz="2800" dirty="0"/>
          </a:p>
        </p:txBody>
      </p:sp>
      <p:sp>
        <p:nvSpPr>
          <p:cNvPr id="6" name="内容占位符 5"/>
          <p:cNvSpPr>
            <a:spLocks noGrp="1"/>
          </p:cNvSpPr>
          <p:nvPr>
            <p:ph sz="half" idx="1"/>
          </p:nvPr>
        </p:nvSpPr>
        <p:spPr/>
        <p:txBody>
          <a:bodyPr/>
          <a:lstStyle/>
          <a:p>
            <a:endParaRPr lang="zh-CN" altLang="en-US"/>
          </a:p>
        </p:txBody>
      </p:sp>
      <p:pic>
        <p:nvPicPr>
          <p:cNvPr id="5122" name="Picture 2"/>
          <p:cNvPicPr>
            <a:picLocks noChangeAspect="1" noChangeArrowheads="1"/>
          </p:cNvPicPr>
          <p:nvPr/>
        </p:nvPicPr>
        <p:blipFill>
          <a:blip r:embed="rId2" cstate="print"/>
          <a:srcRect/>
          <a:stretch>
            <a:fillRect/>
          </a:stretch>
        </p:blipFill>
        <p:spPr bwMode="auto">
          <a:xfrm>
            <a:off x="500034" y="859462"/>
            <a:ext cx="8001056" cy="285529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500034" y="3855196"/>
            <a:ext cx="8001056" cy="28599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zh-CN" altLang="en-US" dirty="0"/>
              <a:t>测试配置的路由</a:t>
            </a:r>
          </a:p>
        </p:txBody>
      </p:sp>
      <p:sp>
        <p:nvSpPr>
          <p:cNvPr id="261123" name="Rectangle 3"/>
          <p:cNvSpPr>
            <a:spLocks noGrp="1" noChangeArrowheads="1"/>
          </p:cNvSpPr>
          <p:nvPr>
            <p:ph type="body" idx="1"/>
          </p:nvPr>
        </p:nvSpPr>
        <p:spPr/>
        <p:txBody>
          <a:bodyPr>
            <a:normAutofit/>
          </a:bodyPr>
          <a:lstStyle/>
          <a:p>
            <a:pPr>
              <a:lnSpc>
                <a:spcPct val="180000"/>
              </a:lnSpc>
            </a:pPr>
            <a:r>
              <a:rPr lang="en-US" altLang="zh-CN" sz="3600" dirty="0"/>
              <a:t>ping</a:t>
            </a:r>
            <a:r>
              <a:rPr lang="zh-CN" altLang="en-US" sz="3600" dirty="0"/>
              <a:t>命令</a:t>
            </a:r>
          </a:p>
          <a:p>
            <a:pPr>
              <a:lnSpc>
                <a:spcPct val="180000"/>
              </a:lnSpc>
            </a:pPr>
            <a:r>
              <a:rPr lang="en-US" altLang="zh-CN" sz="3600" dirty="0" err="1"/>
              <a:t>tracert</a:t>
            </a:r>
            <a:r>
              <a:rPr lang="zh-CN" altLang="en-US" sz="3600" dirty="0"/>
              <a:t>命令</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zh-CN" altLang="en-US"/>
              <a:t>编写简单的路由程序 </a:t>
            </a:r>
          </a:p>
        </p:txBody>
      </p:sp>
      <p:pic>
        <p:nvPicPr>
          <p:cNvPr id="262148" name="Picture 4"/>
          <p:cNvPicPr>
            <a:picLocks noGrp="1" noChangeAspect="1" noChangeArrowheads="1"/>
          </p:cNvPicPr>
          <p:nvPr>
            <p:ph idx="1"/>
          </p:nvPr>
        </p:nvPicPr>
        <p:blipFill>
          <a:blip r:embed="rId2" cstate="print"/>
          <a:srcRect/>
          <a:stretch>
            <a:fillRect/>
          </a:stretch>
        </p:blipFill>
        <p:spPr>
          <a:xfrm>
            <a:off x="685800" y="2706688"/>
            <a:ext cx="7772400" cy="2381250"/>
          </a:xfrm>
          <a:noFill/>
          <a:ln/>
        </p:spPr>
      </p:pic>
      <p:sp>
        <p:nvSpPr>
          <p:cNvPr id="262150" name="AutoShape 6"/>
          <p:cNvSpPr>
            <a:spLocks noChangeArrowheads="1"/>
          </p:cNvSpPr>
          <p:nvPr/>
        </p:nvSpPr>
        <p:spPr bwMode="auto">
          <a:xfrm>
            <a:off x="1908175" y="2060575"/>
            <a:ext cx="2808288" cy="433388"/>
          </a:xfrm>
          <a:prstGeom prst="wedgeRoundRectCallout">
            <a:avLst>
              <a:gd name="adj1" fmla="val -1782"/>
              <a:gd name="adj2" fmla="val 239375"/>
              <a:gd name="adj3" fmla="val 16667"/>
            </a:avLst>
          </a:prstGeom>
          <a:noFill/>
          <a:ln w="28575">
            <a:solidFill>
              <a:srgbClr val="FF0000"/>
            </a:solidFill>
            <a:miter lim="800000"/>
            <a:headEnd/>
            <a:tailEnd/>
          </a:ln>
          <a:effectLst/>
        </p:spPr>
        <p:txBody>
          <a:bodyPr/>
          <a:lstStyle/>
          <a:p>
            <a:pPr marL="342900" indent="-342900" algn="l">
              <a:buFont typeface="Symbol" pitchFamily="18" charset="2"/>
              <a:buNone/>
            </a:pPr>
            <a:r>
              <a:rPr lang="zh-CN" altLang="en-US" sz="2000">
                <a:solidFill>
                  <a:schemeClr val="accent2"/>
                </a:solidFill>
              </a:rPr>
              <a:t>运行编写的路由程序</a:t>
            </a:r>
          </a:p>
        </p:txBody>
      </p:sp>
      <p:sp>
        <p:nvSpPr>
          <p:cNvPr id="262151" name="AutoShape 7"/>
          <p:cNvSpPr>
            <a:spLocks noChangeArrowheads="1"/>
          </p:cNvSpPr>
          <p:nvPr/>
        </p:nvSpPr>
        <p:spPr bwMode="auto">
          <a:xfrm>
            <a:off x="4572000" y="5373688"/>
            <a:ext cx="2808288" cy="433387"/>
          </a:xfrm>
          <a:prstGeom prst="wedgeRoundRectCallout">
            <a:avLst>
              <a:gd name="adj1" fmla="val -9356"/>
              <a:gd name="adj2" fmla="val -190657"/>
              <a:gd name="adj3" fmla="val 16667"/>
            </a:avLst>
          </a:prstGeom>
          <a:noFill/>
          <a:ln w="28575">
            <a:solidFill>
              <a:srgbClr val="FF0000"/>
            </a:solidFill>
            <a:miter lim="800000"/>
            <a:headEnd/>
            <a:tailEnd/>
          </a:ln>
          <a:effectLst/>
        </p:spPr>
        <p:txBody>
          <a:bodyPr/>
          <a:lstStyle/>
          <a:p>
            <a:pPr marL="342900" indent="-342900" algn="l">
              <a:buFont typeface="Symbol" pitchFamily="18" charset="2"/>
              <a:buNone/>
            </a:pPr>
            <a:r>
              <a:rPr lang="zh-CN" altLang="en-US" sz="2000">
                <a:solidFill>
                  <a:schemeClr val="accent2"/>
                </a:solidFill>
              </a:rPr>
              <a:t>运行编写的路由程序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2151"/>
                                        </p:tgtEl>
                                        <p:attrNameLst>
                                          <p:attrName>style.visibility</p:attrName>
                                        </p:attrNameLst>
                                      </p:cBhvr>
                                      <p:to>
                                        <p:strVal val="visible"/>
                                      </p:to>
                                    </p:set>
                                    <p:animEffect transition="in" filter="blinds(horizontal)">
                                      <p:cBhvr>
                                        <p:cTn id="7" dur="500"/>
                                        <p:tgtEl>
                                          <p:spTgt spid="26215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2150"/>
                                        </p:tgtEl>
                                        <p:attrNameLst>
                                          <p:attrName>style.visibility</p:attrName>
                                        </p:attrNameLst>
                                      </p:cBhvr>
                                      <p:to>
                                        <p:strVal val="visible"/>
                                      </p:to>
                                    </p:set>
                                    <p:animEffect transition="in" filter="blinds(horizontal)">
                                      <p:cBhvr>
                                        <p:cTn id="10" dur="500"/>
                                        <p:tgtEl>
                                          <p:spTgt spid="262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50" grpId="0" animBg="1"/>
      <p:bldP spid="26215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685800" y="214290"/>
            <a:ext cx="7772400" cy="731838"/>
          </a:xfrm>
        </p:spPr>
        <p:txBody>
          <a:bodyPr/>
          <a:lstStyle/>
          <a:p>
            <a:r>
              <a:rPr lang="zh-CN" altLang="en-US" sz="4000" dirty="0"/>
              <a:t>路由软件应处理的主要内容</a:t>
            </a:r>
          </a:p>
        </p:txBody>
      </p:sp>
      <p:sp>
        <p:nvSpPr>
          <p:cNvPr id="264195" name="Rectangle 3"/>
          <p:cNvSpPr>
            <a:spLocks noGrp="1" noChangeArrowheads="1"/>
          </p:cNvSpPr>
          <p:nvPr>
            <p:ph type="body" idx="1"/>
          </p:nvPr>
        </p:nvSpPr>
        <p:spPr>
          <a:xfrm>
            <a:off x="685800" y="1071546"/>
            <a:ext cx="7772400" cy="5572164"/>
          </a:xfrm>
        </p:spPr>
        <p:txBody>
          <a:bodyPr>
            <a:normAutofit/>
          </a:bodyPr>
          <a:lstStyle/>
          <a:p>
            <a:pPr>
              <a:lnSpc>
                <a:spcPct val="120000"/>
              </a:lnSpc>
            </a:pPr>
            <a:r>
              <a:rPr lang="zh-CN" altLang="en-US" dirty="0"/>
              <a:t>为经过的</a:t>
            </a:r>
            <a:r>
              <a:rPr lang="en-US" altLang="zh-CN" dirty="0"/>
              <a:t>IP</a:t>
            </a:r>
            <a:r>
              <a:rPr lang="zh-CN" altLang="en-US" dirty="0"/>
              <a:t>数据报选择路由</a:t>
            </a:r>
          </a:p>
          <a:p>
            <a:pPr>
              <a:lnSpc>
                <a:spcPct val="120000"/>
              </a:lnSpc>
            </a:pPr>
            <a:r>
              <a:rPr lang="zh-CN" altLang="en-US" dirty="0"/>
              <a:t>处理</a:t>
            </a:r>
            <a:r>
              <a:rPr lang="en-US" altLang="zh-CN" dirty="0"/>
              <a:t>IP</a:t>
            </a:r>
            <a:r>
              <a:rPr lang="zh-CN" altLang="en-US" dirty="0"/>
              <a:t>数据报</a:t>
            </a:r>
            <a:r>
              <a:rPr lang="en-US" altLang="zh-CN" dirty="0"/>
              <a:t>TTL</a:t>
            </a:r>
            <a:r>
              <a:rPr lang="zh-CN" altLang="en-US" dirty="0"/>
              <a:t>域中的数值</a:t>
            </a:r>
          </a:p>
          <a:p>
            <a:pPr>
              <a:lnSpc>
                <a:spcPct val="120000"/>
              </a:lnSpc>
            </a:pPr>
            <a:r>
              <a:rPr lang="zh-CN" altLang="en-US" dirty="0"/>
              <a:t>分片处理</a:t>
            </a:r>
          </a:p>
          <a:p>
            <a:pPr>
              <a:lnSpc>
                <a:spcPct val="120000"/>
              </a:lnSpc>
            </a:pPr>
            <a:r>
              <a:rPr lang="zh-CN" altLang="en-US" dirty="0"/>
              <a:t>处理</a:t>
            </a:r>
            <a:r>
              <a:rPr lang="en-US" altLang="zh-CN" dirty="0"/>
              <a:t>IP</a:t>
            </a:r>
            <a:r>
              <a:rPr lang="zh-CN" altLang="en-US" dirty="0"/>
              <a:t>数据报选项</a:t>
            </a:r>
          </a:p>
          <a:p>
            <a:pPr>
              <a:lnSpc>
                <a:spcPct val="120000"/>
              </a:lnSpc>
            </a:pPr>
            <a:r>
              <a:rPr lang="zh-CN" altLang="en-US" dirty="0"/>
              <a:t>重新计算</a:t>
            </a:r>
            <a:r>
              <a:rPr lang="en-US" altLang="zh-CN" dirty="0"/>
              <a:t>IP</a:t>
            </a:r>
            <a:r>
              <a:rPr lang="zh-CN" altLang="en-US" dirty="0"/>
              <a:t>数据报的头部校验和</a:t>
            </a:r>
          </a:p>
          <a:p>
            <a:pPr>
              <a:lnSpc>
                <a:spcPct val="120000"/>
              </a:lnSpc>
            </a:pPr>
            <a:r>
              <a:rPr lang="zh-CN" altLang="en-US" dirty="0"/>
              <a:t>生成和处理</a:t>
            </a:r>
            <a:r>
              <a:rPr lang="en-US" altLang="zh-CN" dirty="0"/>
              <a:t>ICMP</a:t>
            </a:r>
            <a:r>
              <a:rPr lang="zh-CN" altLang="en-US" dirty="0"/>
              <a:t>报文</a:t>
            </a:r>
          </a:p>
          <a:p>
            <a:pPr>
              <a:lnSpc>
                <a:spcPct val="120000"/>
              </a:lnSpc>
            </a:pPr>
            <a:r>
              <a:rPr lang="zh-CN" altLang="en-US" dirty="0"/>
              <a:t>实现动态路由协议、维护静态路由</a:t>
            </a:r>
          </a:p>
          <a:p>
            <a:pPr>
              <a:lnSpc>
                <a:spcPct val="120000"/>
              </a:lnSpc>
            </a:pPr>
            <a:r>
              <a:rPr lang="zh-CN" altLang="en-US" dirty="0"/>
              <a:t>实现</a:t>
            </a:r>
            <a:r>
              <a:rPr lang="en-US" altLang="zh-CN" dirty="0"/>
              <a:t>ARP</a:t>
            </a:r>
            <a:r>
              <a:rPr lang="zh-CN" altLang="en-US" dirty="0"/>
              <a:t>协议、形成数据帧</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85800" y="357166"/>
            <a:ext cx="7772400" cy="947738"/>
          </a:xfrm>
        </p:spPr>
        <p:txBody>
          <a:bodyPr/>
          <a:lstStyle/>
          <a:p>
            <a:r>
              <a:rPr lang="zh-CN" altLang="en-US" dirty="0"/>
              <a:t>简化的路由程序</a:t>
            </a:r>
          </a:p>
        </p:txBody>
      </p:sp>
      <p:sp>
        <p:nvSpPr>
          <p:cNvPr id="265219" name="Rectangle 3"/>
          <p:cNvSpPr>
            <a:spLocks noGrp="1" noChangeArrowheads="1"/>
          </p:cNvSpPr>
          <p:nvPr>
            <p:ph type="body" idx="1"/>
          </p:nvPr>
        </p:nvSpPr>
        <p:spPr>
          <a:xfrm>
            <a:off x="214282" y="1357298"/>
            <a:ext cx="8715436" cy="5214973"/>
          </a:xfrm>
        </p:spPr>
        <p:txBody>
          <a:bodyPr>
            <a:normAutofit/>
          </a:bodyPr>
          <a:lstStyle/>
          <a:p>
            <a:pPr>
              <a:lnSpc>
                <a:spcPct val="190000"/>
              </a:lnSpc>
            </a:pPr>
            <a:r>
              <a:rPr lang="zh-CN" altLang="en-US" dirty="0"/>
              <a:t>着重精力于路由的选择与</a:t>
            </a:r>
            <a:r>
              <a:rPr lang="en-US" altLang="zh-CN" dirty="0"/>
              <a:t>IP</a:t>
            </a:r>
            <a:r>
              <a:rPr lang="zh-CN" altLang="en-US" dirty="0"/>
              <a:t>数据报的转发</a:t>
            </a:r>
          </a:p>
          <a:p>
            <a:pPr>
              <a:lnSpc>
                <a:spcPct val="190000"/>
              </a:lnSpc>
            </a:pPr>
            <a:r>
              <a:rPr lang="zh-CN" altLang="en-US" dirty="0"/>
              <a:t>忽略分片处理、选项处理、动态路由等功能</a:t>
            </a:r>
          </a:p>
          <a:p>
            <a:pPr>
              <a:lnSpc>
                <a:spcPct val="190000"/>
              </a:lnSpc>
            </a:pPr>
            <a:r>
              <a:rPr lang="zh-CN" altLang="en-US" dirty="0"/>
              <a:t>日志：显示本机的网络接口、</a:t>
            </a:r>
            <a:r>
              <a:rPr lang="en-US" altLang="zh-CN" dirty="0"/>
              <a:t>IP</a:t>
            </a:r>
            <a:r>
              <a:rPr lang="zh-CN" altLang="en-US" dirty="0"/>
              <a:t>数据报的接收情况、</a:t>
            </a:r>
            <a:r>
              <a:rPr lang="en-US" altLang="zh-CN" dirty="0"/>
              <a:t>IP</a:t>
            </a:r>
            <a:r>
              <a:rPr lang="zh-CN" altLang="en-US" dirty="0"/>
              <a:t>数据报的选路情况、</a:t>
            </a:r>
            <a:r>
              <a:rPr lang="en-US" altLang="zh-CN" dirty="0"/>
              <a:t>IP</a:t>
            </a:r>
            <a:r>
              <a:rPr lang="zh-CN" altLang="en-US" dirty="0"/>
              <a:t>数据报的发送情况</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457200" y="274638"/>
            <a:ext cx="8229600" cy="939784"/>
          </a:xfrm>
        </p:spPr>
        <p:txBody>
          <a:bodyPr/>
          <a:lstStyle/>
          <a:p>
            <a:r>
              <a:rPr lang="zh-CN" altLang="en-US" dirty="0"/>
              <a:t>简单路由程序界面示意图 </a:t>
            </a:r>
          </a:p>
        </p:txBody>
      </p:sp>
      <p:pic>
        <p:nvPicPr>
          <p:cNvPr id="266244" name="Picture 4"/>
          <p:cNvPicPr>
            <a:picLocks noGrp="1" noChangeAspect="1" noChangeArrowheads="1"/>
          </p:cNvPicPr>
          <p:nvPr>
            <p:ph idx="1"/>
          </p:nvPr>
        </p:nvPicPr>
        <p:blipFill>
          <a:blip r:embed="rId2" cstate="print"/>
          <a:srcRect/>
          <a:stretch>
            <a:fillRect/>
          </a:stretch>
        </p:blipFill>
        <p:spPr>
          <a:xfrm>
            <a:off x="547623" y="1285860"/>
            <a:ext cx="8239219" cy="5143536"/>
          </a:xfrm>
          <a:noFill/>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685800" y="214290"/>
            <a:ext cx="7772400" cy="803275"/>
          </a:xfrm>
        </p:spPr>
        <p:txBody>
          <a:bodyPr/>
          <a:lstStyle/>
          <a:p>
            <a:r>
              <a:rPr lang="zh-CN" altLang="en-US" dirty="0"/>
              <a:t>简单路由程序的功能</a:t>
            </a:r>
          </a:p>
        </p:txBody>
      </p:sp>
      <p:sp>
        <p:nvSpPr>
          <p:cNvPr id="268291" name="Rectangle 3"/>
          <p:cNvSpPr>
            <a:spLocks noGrp="1" noChangeArrowheads="1"/>
          </p:cNvSpPr>
          <p:nvPr>
            <p:ph type="body" idx="1"/>
          </p:nvPr>
        </p:nvSpPr>
        <p:spPr>
          <a:xfrm>
            <a:off x="214282" y="1071546"/>
            <a:ext cx="8715436" cy="5572164"/>
          </a:xfrm>
        </p:spPr>
        <p:txBody>
          <a:bodyPr>
            <a:normAutofit/>
          </a:bodyPr>
          <a:lstStyle/>
          <a:p>
            <a:pPr>
              <a:lnSpc>
                <a:spcPct val="150000"/>
              </a:lnSpc>
            </a:pPr>
            <a:r>
              <a:rPr lang="zh-CN" altLang="en-US" sz="2800" dirty="0"/>
              <a:t>静态路由表的维护</a:t>
            </a:r>
          </a:p>
          <a:p>
            <a:pPr lvl="1">
              <a:lnSpc>
                <a:spcPct val="150000"/>
              </a:lnSpc>
              <a:spcBef>
                <a:spcPts val="0"/>
              </a:spcBef>
            </a:pPr>
            <a:r>
              <a:rPr lang="zh-CN" altLang="en-US" sz="2400" dirty="0"/>
              <a:t>静态路由的添加、修改和删除等维护功能</a:t>
            </a:r>
          </a:p>
          <a:p>
            <a:pPr lvl="1">
              <a:lnSpc>
                <a:spcPct val="150000"/>
              </a:lnSpc>
              <a:spcBef>
                <a:spcPts val="0"/>
              </a:spcBef>
            </a:pPr>
            <a:r>
              <a:rPr lang="zh-CN" altLang="en-US" sz="2400" dirty="0"/>
              <a:t>自动获得与本机直接相连的路由信息</a:t>
            </a:r>
          </a:p>
          <a:p>
            <a:pPr>
              <a:lnSpc>
                <a:spcPct val="150000"/>
              </a:lnSpc>
              <a:spcBef>
                <a:spcPts val="1200"/>
              </a:spcBef>
            </a:pPr>
            <a:r>
              <a:rPr lang="en-US" altLang="zh-CN" sz="2800" dirty="0"/>
              <a:t>IP</a:t>
            </a:r>
            <a:r>
              <a:rPr lang="zh-CN" altLang="en-US" sz="2800" dirty="0"/>
              <a:t>数据报的处理</a:t>
            </a:r>
          </a:p>
          <a:p>
            <a:pPr lvl="1">
              <a:lnSpc>
                <a:spcPct val="150000"/>
              </a:lnSpc>
              <a:spcBef>
                <a:spcPts val="0"/>
              </a:spcBef>
            </a:pPr>
            <a:r>
              <a:rPr lang="en-US" altLang="zh-CN" sz="2400" dirty="0"/>
              <a:t>IP</a:t>
            </a:r>
            <a:r>
              <a:rPr lang="zh-CN" altLang="en-US" sz="2400" dirty="0"/>
              <a:t>数据报的接收、选路、发送（包括</a:t>
            </a:r>
            <a:r>
              <a:rPr lang="en-US" altLang="zh-CN" sz="2400" dirty="0"/>
              <a:t>ARP</a:t>
            </a:r>
            <a:r>
              <a:rPr lang="zh-CN" altLang="en-US" sz="2400" dirty="0"/>
              <a:t>解析）等工作</a:t>
            </a:r>
          </a:p>
          <a:p>
            <a:pPr lvl="1">
              <a:lnSpc>
                <a:spcPct val="150000"/>
              </a:lnSpc>
              <a:spcBef>
                <a:spcPts val="0"/>
              </a:spcBef>
            </a:pPr>
            <a:r>
              <a:rPr lang="zh-CN" altLang="en-US" sz="2400" dirty="0"/>
              <a:t>可以利用</a:t>
            </a:r>
            <a:r>
              <a:rPr lang="en-US" altLang="zh-CN" sz="2400" dirty="0" err="1"/>
              <a:t>WinPcap</a:t>
            </a:r>
            <a:r>
              <a:rPr lang="zh-CN" altLang="en-US" sz="2400" dirty="0"/>
              <a:t>的包过滤机制提高程序的效率</a:t>
            </a:r>
          </a:p>
          <a:p>
            <a:pPr>
              <a:lnSpc>
                <a:spcPct val="150000"/>
              </a:lnSpc>
              <a:spcBef>
                <a:spcPts val="1200"/>
              </a:spcBef>
            </a:pPr>
            <a:r>
              <a:rPr lang="zh-CN" altLang="en-US" sz="2800" dirty="0"/>
              <a:t>验证程序的正确性</a:t>
            </a:r>
          </a:p>
          <a:p>
            <a:pPr lvl="1">
              <a:lnSpc>
                <a:spcPct val="150000"/>
              </a:lnSpc>
              <a:spcBef>
                <a:spcPts val="0"/>
              </a:spcBef>
            </a:pPr>
            <a:r>
              <a:rPr lang="en-US" altLang="zh-CN" sz="2400" dirty="0"/>
              <a:t>ping</a:t>
            </a:r>
            <a:r>
              <a:rPr lang="zh-CN" altLang="en-US" sz="2400" dirty="0"/>
              <a:t>命令和</a:t>
            </a:r>
            <a:r>
              <a:rPr lang="en-US" altLang="zh-CN" sz="2400" dirty="0" err="1"/>
              <a:t>tracert</a:t>
            </a:r>
            <a:r>
              <a:rPr lang="zh-CN" altLang="en-US" sz="2400" dirty="0"/>
              <a:t>命令</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457200" y="274638"/>
            <a:ext cx="8229600" cy="796908"/>
          </a:xfrm>
        </p:spPr>
        <p:txBody>
          <a:bodyPr/>
          <a:lstStyle/>
          <a:p>
            <a:r>
              <a:rPr lang="zh-CN" altLang="en-US" dirty="0"/>
              <a:t>标准的路由表</a:t>
            </a:r>
          </a:p>
        </p:txBody>
      </p:sp>
      <p:sp>
        <p:nvSpPr>
          <p:cNvPr id="227331" name="Rectangle 3"/>
          <p:cNvSpPr>
            <a:spLocks noGrp="1" noChangeArrowheads="1"/>
          </p:cNvSpPr>
          <p:nvPr>
            <p:ph type="body" idx="1"/>
          </p:nvPr>
        </p:nvSpPr>
        <p:spPr>
          <a:xfrm>
            <a:off x="142844" y="1000108"/>
            <a:ext cx="8786873" cy="5643602"/>
          </a:xfrm>
        </p:spPr>
        <p:txBody>
          <a:bodyPr>
            <a:noAutofit/>
          </a:bodyPr>
          <a:lstStyle/>
          <a:p>
            <a:pPr>
              <a:lnSpc>
                <a:spcPct val="140000"/>
              </a:lnSpc>
            </a:pPr>
            <a:r>
              <a:rPr lang="zh-CN" altLang="en-US" dirty="0"/>
              <a:t>下一站选路的基本</a:t>
            </a:r>
            <a:r>
              <a:rPr lang="zh-CN" altLang="en-US" dirty="0" smtClean="0"/>
              <a:t>思想：路由</a:t>
            </a:r>
            <a:r>
              <a:rPr lang="zh-CN" altLang="en-US" dirty="0"/>
              <a:t>表仅指定从该路由器到目的地路径上的下一步，而该路由器并不知道到达目的地的完整路径</a:t>
            </a:r>
          </a:p>
          <a:p>
            <a:pPr>
              <a:lnSpc>
                <a:spcPct val="140000"/>
              </a:lnSpc>
              <a:spcBef>
                <a:spcPts val="1800"/>
              </a:spcBef>
            </a:pPr>
            <a:r>
              <a:rPr lang="zh-CN" altLang="en-US" dirty="0"/>
              <a:t>标准的</a:t>
            </a:r>
            <a:r>
              <a:rPr lang="en-US" altLang="zh-CN" dirty="0"/>
              <a:t>IP</a:t>
            </a:r>
            <a:r>
              <a:rPr lang="zh-CN" altLang="en-US" dirty="0"/>
              <a:t>路由表包含许多（</a:t>
            </a:r>
            <a:r>
              <a:rPr lang="en-US" altLang="zh-CN" dirty="0"/>
              <a:t>N,R</a:t>
            </a:r>
            <a:r>
              <a:rPr lang="zh-CN" altLang="en-US" dirty="0"/>
              <a:t>）对序偶</a:t>
            </a:r>
          </a:p>
          <a:p>
            <a:pPr lvl="1">
              <a:lnSpc>
                <a:spcPct val="140000"/>
              </a:lnSpc>
            </a:pPr>
            <a:r>
              <a:rPr lang="en-US" altLang="zh-CN" dirty="0"/>
              <a:t>N</a:t>
            </a:r>
            <a:r>
              <a:rPr lang="zh-CN" altLang="en-US" dirty="0"/>
              <a:t>：目的</a:t>
            </a:r>
            <a:r>
              <a:rPr lang="zh-CN" altLang="en-US" dirty="0" smtClean="0"/>
              <a:t>网络</a:t>
            </a:r>
            <a:r>
              <a:rPr lang="en-US" altLang="zh-CN" dirty="0" smtClean="0"/>
              <a:t>IP</a:t>
            </a:r>
            <a:r>
              <a:rPr lang="zh-CN" altLang="en-US" dirty="0"/>
              <a:t>地址（使用目的主机</a:t>
            </a:r>
            <a:r>
              <a:rPr lang="en-US" altLang="zh-CN" dirty="0"/>
              <a:t>IP</a:t>
            </a:r>
            <a:r>
              <a:rPr lang="zh-CN" altLang="en-US" dirty="0"/>
              <a:t>地址的较少）</a:t>
            </a:r>
          </a:p>
          <a:p>
            <a:pPr lvl="1">
              <a:lnSpc>
                <a:spcPct val="140000"/>
              </a:lnSpc>
            </a:pPr>
            <a:r>
              <a:rPr lang="en-US" altLang="zh-CN" dirty="0"/>
              <a:t>R</a:t>
            </a:r>
            <a:r>
              <a:rPr lang="zh-CN" altLang="en-US" dirty="0"/>
              <a:t>：到</a:t>
            </a:r>
            <a:r>
              <a:rPr lang="en-US" altLang="zh-CN" dirty="0"/>
              <a:t>N</a:t>
            </a:r>
            <a:r>
              <a:rPr lang="zh-CN" altLang="en-US" dirty="0"/>
              <a:t>路径上的“下一个”路由器的</a:t>
            </a:r>
            <a:r>
              <a:rPr lang="en-US" altLang="zh-CN" dirty="0"/>
              <a:t>IP</a:t>
            </a:r>
            <a:r>
              <a:rPr lang="zh-CN" altLang="en-US" dirty="0"/>
              <a:t>地址</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zh-CN" altLang="en-US"/>
              <a:t>标准的路由表举例</a:t>
            </a:r>
          </a:p>
        </p:txBody>
      </p:sp>
      <p:pic>
        <p:nvPicPr>
          <p:cNvPr id="228356" name="Picture 4"/>
          <p:cNvPicPr>
            <a:picLocks noChangeAspect="1" noChangeArrowheads="1"/>
          </p:cNvPicPr>
          <p:nvPr/>
        </p:nvPicPr>
        <p:blipFill>
          <a:blip r:embed="rId2" cstate="print"/>
          <a:srcRect/>
          <a:stretch>
            <a:fillRect/>
          </a:stretch>
        </p:blipFill>
        <p:spPr bwMode="auto">
          <a:xfrm>
            <a:off x="611188" y="2095500"/>
            <a:ext cx="7886700" cy="1333500"/>
          </a:xfrm>
          <a:prstGeom prst="rect">
            <a:avLst/>
          </a:prstGeom>
          <a:noFill/>
          <a:ln w="9525" algn="ctr">
            <a:noFill/>
            <a:miter lim="800000"/>
            <a:headEnd/>
            <a:tailEnd/>
          </a:ln>
          <a:effectLst/>
        </p:spPr>
      </p:pic>
      <p:pic>
        <p:nvPicPr>
          <p:cNvPr id="228357" name="Picture 5"/>
          <p:cNvPicPr>
            <a:picLocks noChangeAspect="1" noChangeArrowheads="1"/>
          </p:cNvPicPr>
          <p:nvPr/>
        </p:nvPicPr>
        <p:blipFill>
          <a:blip r:embed="rId3" cstate="print"/>
          <a:srcRect/>
          <a:stretch>
            <a:fillRect/>
          </a:stretch>
        </p:blipFill>
        <p:spPr bwMode="auto">
          <a:xfrm>
            <a:off x="1692275" y="3860800"/>
            <a:ext cx="5734050" cy="2133600"/>
          </a:xfrm>
          <a:prstGeom prst="rect">
            <a:avLst/>
          </a:prstGeom>
          <a:noFill/>
          <a:ln w="9525" algn="ctr">
            <a:noFill/>
            <a:miter lim="800000"/>
            <a:headEnd/>
            <a:tailEnd/>
          </a:ln>
          <a:effectLst/>
        </p:spPr>
      </p:pic>
      <p:sp>
        <p:nvSpPr>
          <p:cNvPr id="228358" name="Rectangle 6"/>
          <p:cNvSpPr>
            <a:spLocks noChangeArrowheads="1"/>
          </p:cNvSpPr>
          <p:nvPr/>
        </p:nvSpPr>
        <p:spPr bwMode="auto">
          <a:xfrm>
            <a:off x="3851275" y="3860800"/>
            <a:ext cx="1441450" cy="215900"/>
          </a:xfrm>
          <a:prstGeom prst="rect">
            <a:avLst/>
          </a:prstGeom>
          <a:solidFill>
            <a:schemeClr val="accent1">
              <a:alpha val="30000"/>
            </a:schemeClr>
          </a:solidFill>
          <a:ln w="9525" algn="ctr">
            <a:noFill/>
            <a:miter lim="800000"/>
            <a:headEnd/>
            <a:tailEnd/>
          </a:ln>
          <a:effectLst/>
        </p:spPr>
        <p:txBody>
          <a:bodyPr wrap="none" anchor="ctr"/>
          <a:lstStyle/>
          <a:p>
            <a:endParaRPr lang="zh-CN" altLang="en-US"/>
          </a:p>
        </p:txBody>
      </p:sp>
      <p:sp>
        <p:nvSpPr>
          <p:cNvPr id="228359" name="AutoShape 7"/>
          <p:cNvSpPr>
            <a:spLocks noChangeArrowheads="1"/>
          </p:cNvSpPr>
          <p:nvPr/>
        </p:nvSpPr>
        <p:spPr bwMode="auto">
          <a:xfrm>
            <a:off x="4067175" y="2349500"/>
            <a:ext cx="935038" cy="863600"/>
          </a:xfrm>
          <a:prstGeom prst="star16">
            <a:avLst>
              <a:gd name="adj" fmla="val 37500"/>
            </a:avLst>
          </a:prstGeom>
          <a:solidFill>
            <a:schemeClr val="accent1">
              <a:alpha val="30000"/>
            </a:schemeClr>
          </a:solidFill>
          <a:ln w="9525" algn="ctr">
            <a:solidFill>
              <a:schemeClr val="accent1"/>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21600000">
                                      <p:cBhvr>
                                        <p:cTn id="6" dur="2000" fill="hold"/>
                                        <p:tgtEl>
                                          <p:spTgt spid="228359"/>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2835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8" grpId="0" animBg="1"/>
      <p:bldP spid="22835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zh-CN" altLang="en-US" dirty="0"/>
              <a:t>基本的下一站路由选择算法</a:t>
            </a:r>
          </a:p>
        </p:txBody>
      </p:sp>
      <p:pic>
        <p:nvPicPr>
          <p:cNvPr id="229380" name="Picture 4"/>
          <p:cNvPicPr>
            <a:picLocks noChangeAspect="1" noChangeArrowheads="1"/>
          </p:cNvPicPr>
          <p:nvPr/>
        </p:nvPicPr>
        <p:blipFill>
          <a:blip r:embed="rId2" cstate="print"/>
          <a:srcRect/>
          <a:stretch>
            <a:fillRect/>
          </a:stretch>
        </p:blipFill>
        <p:spPr bwMode="auto">
          <a:xfrm>
            <a:off x="142844" y="1643050"/>
            <a:ext cx="8904108" cy="4298969"/>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C5F3D5"/>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5F3D5"/>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3713</TotalTime>
  <Words>2503</Words>
  <Application>Microsoft Office PowerPoint</Application>
  <PresentationFormat>全屏显示(4:3)</PresentationFormat>
  <Paragraphs>305</Paragraphs>
  <Slides>67</Slides>
  <Notes>1</Notes>
  <HiddenSlides>0</HiddenSlides>
  <MMClips>0</MMClips>
  <ScaleCrop>false</ScaleCrop>
  <HeadingPairs>
    <vt:vector size="4" baseType="variant">
      <vt:variant>
        <vt:lpstr>主题</vt:lpstr>
      </vt:variant>
      <vt:variant>
        <vt:i4>1</vt:i4>
      </vt:variant>
      <vt:variant>
        <vt:lpstr>幻灯片标题</vt:lpstr>
      </vt:variant>
      <vt:variant>
        <vt:i4>67</vt:i4>
      </vt:variant>
    </vt:vector>
  </HeadingPairs>
  <TitlesOfParts>
    <vt:vector size="68" baseType="lpstr">
      <vt:lpstr>龙腾四海</vt:lpstr>
      <vt:lpstr>PowerPoint 演示文稿</vt:lpstr>
      <vt:lpstr>第8章  路由器与路由选择</vt:lpstr>
      <vt:lpstr>路由选择和路由器</vt:lpstr>
      <vt:lpstr>什么设备需要具备路由选择功能？</vt:lpstr>
      <vt:lpstr>表驱动IP选路的基本思想</vt:lpstr>
      <vt:lpstr>路由表中的目的地址如何表示？</vt:lpstr>
      <vt:lpstr>标准的路由表</vt:lpstr>
      <vt:lpstr>标准的路由表举例</vt:lpstr>
      <vt:lpstr>基本的下一站路由选择算法</vt:lpstr>
      <vt:lpstr>无类别域间路由</vt:lpstr>
      <vt:lpstr>无类别域间路由举例</vt:lpstr>
      <vt:lpstr>路由表中的特殊路由</vt:lpstr>
      <vt:lpstr>统一路由选择算法中的路由表</vt:lpstr>
      <vt:lpstr>统一的路由选择算法</vt:lpstr>
      <vt:lpstr>CIDR路由聚合（1/2)</vt:lpstr>
      <vt:lpstr>CIDR路由聚合（2/2)</vt:lpstr>
      <vt:lpstr>最长匹配原则（1/2)</vt:lpstr>
      <vt:lpstr>最长匹配原则（2/2)</vt:lpstr>
      <vt:lpstr>遵循最长匹配原则的路由算法</vt:lpstr>
      <vt:lpstr>IP数据报传输与处理过程（1/3）</vt:lpstr>
      <vt:lpstr>IP数据报传输与处理过程（2/3）</vt:lpstr>
      <vt:lpstr>IP数据报传输与处理过程（3/3）</vt:lpstr>
      <vt:lpstr>主机A向主机B发送 - 主机A发送IP数据报</vt:lpstr>
      <vt:lpstr>主机A向主机B发送 - 路由器R2处理和转发IP数据报</vt:lpstr>
      <vt:lpstr>主机A向主机B发送 - 路由器R3处理和转发IP数据报</vt:lpstr>
      <vt:lpstr>主机A向主机B发送 - IP数据报的完整转发过程</vt:lpstr>
      <vt:lpstr>路由表的建立与刷新</vt:lpstr>
      <vt:lpstr>静态路由</vt:lpstr>
      <vt:lpstr>静态路由的特点</vt:lpstr>
      <vt:lpstr>动态路由</vt:lpstr>
      <vt:lpstr>路径度量值metric</vt:lpstr>
      <vt:lpstr>动态路由的劣势</vt:lpstr>
      <vt:lpstr>路由选择协议</vt:lpstr>
      <vt:lpstr>向量-距离路由选择算法的基本思想</vt:lpstr>
      <vt:lpstr>向量-距离算法</vt:lpstr>
      <vt:lpstr>路由器启动时初始化路由表举例</vt:lpstr>
      <vt:lpstr>按照向量-距离路由选择算法更新路由表举例</vt:lpstr>
      <vt:lpstr>向量-距离路由选择算法的特点</vt:lpstr>
      <vt:lpstr>RIP协议</vt:lpstr>
      <vt:lpstr>RIP协议的实现问题</vt:lpstr>
      <vt:lpstr>慢收敛问题的产生原因</vt:lpstr>
      <vt:lpstr>慢收敛问题的解决对策</vt:lpstr>
      <vt:lpstr>RIP协议与子网路由</vt:lpstr>
      <vt:lpstr>链路-状态路由选择算法的基本思想</vt:lpstr>
      <vt:lpstr>链路-状态路由选择算法的基本思想举例</vt:lpstr>
      <vt:lpstr>OSPF路由选择协议</vt:lpstr>
      <vt:lpstr>OSPF的主要缺陷和解决方法</vt:lpstr>
      <vt:lpstr>向量-距离算法与链路-状态算法的原理性差异</vt:lpstr>
      <vt:lpstr>部署和选择路由协议 - 静态路由</vt:lpstr>
      <vt:lpstr>部署和选择路由协议 - RIP路由</vt:lpstr>
      <vt:lpstr>部署和选择路由协议 - OSPF路由</vt:lpstr>
      <vt:lpstr>路由配置 - 实验环境的选择 </vt:lpstr>
      <vt:lpstr>路由器方案</vt:lpstr>
      <vt:lpstr>双网卡计算机方案</vt:lpstr>
      <vt:lpstr>单网卡多IP地址方案</vt:lpstr>
      <vt:lpstr>静态路由配置</vt:lpstr>
      <vt:lpstr>Windows系统中静态路由的配置</vt:lpstr>
      <vt:lpstr>利用命令行配置静态路由</vt:lpstr>
      <vt:lpstr>利用图形界面配置静态路由</vt:lpstr>
      <vt:lpstr>RIP协议的配置</vt:lpstr>
      <vt:lpstr>利用“路由和远程访问”配置RIP协议</vt:lpstr>
      <vt:lpstr>测试配置的路由</vt:lpstr>
      <vt:lpstr>编写简单的路由程序 </vt:lpstr>
      <vt:lpstr>路由软件应处理的主要内容</vt:lpstr>
      <vt:lpstr>简化的路由程序</vt:lpstr>
      <vt:lpstr>简单路由程序界面示意图 </vt:lpstr>
      <vt:lpstr>简单路由程序的功能</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计算机网络技术与应用</dc:title>
  <dc:creator>Johnny</dc:creator>
  <cp:lastModifiedBy>Apple</cp:lastModifiedBy>
  <cp:revision>270</cp:revision>
  <dcterms:created xsi:type="dcterms:W3CDTF">2010-07-03T00:30:44Z</dcterms:created>
  <dcterms:modified xsi:type="dcterms:W3CDTF">2016-10-28T12:08:00Z</dcterms:modified>
</cp:coreProperties>
</file>