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372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6" r:id="rId29"/>
    <p:sldId id="355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7" r:id="rId40"/>
    <p:sldId id="366" r:id="rId41"/>
    <p:sldId id="368" r:id="rId42"/>
    <p:sldId id="369" r:id="rId43"/>
    <p:sldId id="370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33CC"/>
    <a:srgbClr val="3399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505" autoAdjust="0"/>
  </p:normalViewPr>
  <p:slideViewPr>
    <p:cSldViewPr>
      <p:cViewPr>
        <p:scale>
          <a:sx n="66" d="100"/>
          <a:sy n="66" d="100"/>
        </p:scale>
        <p:origin x="-123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7C06F-323A-446A-B88C-C8801CD171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0D65F-BD84-4C4F-A103-1D3CC08E77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68139-794F-4D6E-807E-7140F0EDF7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1726-4847-46B1-94BB-93830005A4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9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CC509-76EC-468B-B06F-76619836C68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6E107-0C80-4BCE-8F8F-C48E03BB2FA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4AE08-6301-4E72-969F-3F53596C8FC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0C5B-75FD-44B3-A9AF-D611D0F8FD2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B55C0-B577-42B0-BA17-FAFE8294AAA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10033-9EE1-47C6-B3C1-2BE99C554D3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6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D3791-A12E-4705-8AE3-1F0B19A6FE8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5A8AF-0466-44BD-9849-D32B5ED2238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17D1A-7053-456D-AB9E-442C15FA2F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CCF3-D00B-4FE2-9AF5-7630F9C327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FDE5A-57E2-4796-A8D7-8572EEC1E04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C038B-BEF8-4EF8-8BFD-17B1894501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5D56A-4746-4614-BBE2-143BF1F38AF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07880-CED0-4CC4-BCBB-DFAD5A1951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E7468-7533-44FA-8C22-AE4907ED32F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12E9A-7B68-463F-B257-DD716B87278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1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BED83-4EF2-42C5-9E79-51F71AA04A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6384-23CF-4C72-B3BA-259F38C7EE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7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4CFF8BCF-B23D-418C-8AA7-47B445A4B1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buFontTx/>
                <a:buNone/>
                <a:defRPr/>
              </a:pPr>
              <a:t>2016-10-28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5A8D1957-2F3D-40FE-9400-434880726D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buFontTx/>
                <a:buNone/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3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 smtClean="0"/>
              <a:t>地址的主要类型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分为</a:t>
            </a:r>
            <a:r>
              <a:rPr lang="zh-CN" altLang="en-US" sz="3200" dirty="0"/>
              <a:t>单播地址（</a:t>
            </a:r>
            <a:r>
              <a:rPr lang="en-US" altLang="zh-CN" sz="3200" dirty="0"/>
              <a:t>unicast address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组播</a:t>
            </a:r>
            <a:r>
              <a:rPr lang="zh-CN" altLang="en-US" sz="3200" dirty="0"/>
              <a:t>地址（</a:t>
            </a:r>
            <a:r>
              <a:rPr lang="en-US" altLang="zh-CN" sz="3200" dirty="0"/>
              <a:t>multicast address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任</a:t>
            </a:r>
            <a:r>
              <a:rPr lang="zh-CN" altLang="en-US" sz="3200" dirty="0"/>
              <a:t>播地址（</a:t>
            </a:r>
            <a:r>
              <a:rPr lang="en-US" altLang="zh-CN" sz="3200" dirty="0" err="1"/>
              <a:t>anycast</a:t>
            </a:r>
            <a:r>
              <a:rPr lang="en-US" altLang="zh-CN" sz="3200" dirty="0"/>
              <a:t> address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特殊</a:t>
            </a:r>
            <a:r>
              <a:rPr lang="zh-CN" altLang="en-US" sz="3200" dirty="0"/>
              <a:t>地址（</a:t>
            </a:r>
            <a:r>
              <a:rPr lang="en-US" altLang="zh-CN" sz="3200" dirty="0"/>
              <a:t>special address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197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dirty="0"/>
              <a:t>单播地址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/>
              <a:t>用于标识</a:t>
            </a:r>
            <a:r>
              <a:rPr lang="en-US" altLang="zh-CN" dirty="0"/>
              <a:t>IPv6</a:t>
            </a:r>
            <a:r>
              <a:rPr lang="zh-CN" altLang="en-US" dirty="0"/>
              <a:t>网络中的一个区域中单个网络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zh-CN" dirty="0"/>
              <a:t>发送到单播地址的</a:t>
            </a:r>
            <a:r>
              <a:rPr lang="en-US" altLang="zh-CN" dirty="0"/>
              <a:t>IPv6</a:t>
            </a:r>
            <a:r>
              <a:rPr lang="zh-CN" altLang="zh-CN" dirty="0"/>
              <a:t>数据报将被传送到该地址标识的接口上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单</a:t>
            </a:r>
            <a:r>
              <a:rPr lang="zh-CN" altLang="en-US" dirty="0" smtClean="0"/>
              <a:t>播地址分为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全球</a:t>
            </a:r>
            <a:r>
              <a:rPr lang="zh-CN" altLang="en-US" dirty="0"/>
              <a:t>单播</a:t>
            </a:r>
            <a:r>
              <a:rPr lang="zh-CN" altLang="en-US" dirty="0" smtClean="0"/>
              <a:t>地址</a:t>
            </a:r>
            <a:r>
              <a:rPr lang="zh-CN" altLang="zh-CN" dirty="0"/>
              <a:t>（</a:t>
            </a:r>
            <a:r>
              <a:rPr lang="en-US" altLang="zh-CN" dirty="0"/>
              <a:t>global unicast address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链路</a:t>
            </a:r>
            <a:r>
              <a:rPr lang="zh-CN" altLang="zh-CN" dirty="0"/>
              <a:t>本地地址（</a:t>
            </a:r>
            <a:r>
              <a:rPr lang="en-US" altLang="zh-CN" dirty="0"/>
              <a:t>link-local address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站点本地地址（</a:t>
            </a:r>
            <a:r>
              <a:rPr lang="en-US" altLang="zh-CN" dirty="0"/>
              <a:t>site-local address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5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全球单播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1"/>
          </a:xfrm>
        </p:spPr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/>
              <a:t>IPv4</a:t>
            </a:r>
            <a:r>
              <a:rPr lang="zh-CN" altLang="en-US" dirty="0"/>
              <a:t>中的公网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，用于</a:t>
            </a:r>
            <a:r>
              <a:rPr lang="zh-CN" altLang="en-US" dirty="0"/>
              <a:t>全球范围内的互联网</a:t>
            </a:r>
            <a:r>
              <a:rPr lang="zh-CN" altLang="en-US" dirty="0" smtClean="0"/>
              <a:t>寻址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全球</a:t>
            </a:r>
            <a:r>
              <a:rPr lang="zh-CN" altLang="en-US" dirty="0"/>
              <a:t>单播地址以“</a:t>
            </a:r>
            <a:r>
              <a:rPr lang="en-US" altLang="zh-CN" dirty="0"/>
              <a:t>001”</a:t>
            </a:r>
            <a:r>
              <a:rPr lang="zh-CN" altLang="en-US" dirty="0"/>
              <a:t>开始，其后的</a:t>
            </a:r>
            <a:r>
              <a:rPr lang="en-US" altLang="zh-CN" dirty="0"/>
              <a:t>61</a:t>
            </a:r>
            <a:r>
              <a:rPr lang="zh-CN" altLang="en-US" dirty="0"/>
              <a:t>位通常用于网络和子网的划分，最后</a:t>
            </a:r>
            <a:r>
              <a:rPr lang="en-US" altLang="zh-CN" dirty="0"/>
              <a:t>64</a:t>
            </a:r>
            <a:r>
              <a:rPr lang="zh-CN" altLang="en-US" dirty="0"/>
              <a:t>位标识主机的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853017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8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链路本地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用于</a:t>
            </a:r>
            <a:r>
              <a:rPr lang="zh-CN" altLang="en-US" dirty="0"/>
              <a:t>同一链路上邻居结点之间的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使用</a:t>
            </a:r>
            <a:r>
              <a:rPr lang="zh-CN" altLang="en-US" dirty="0"/>
              <a:t>该地址的</a:t>
            </a:r>
            <a:r>
              <a:rPr lang="en-US" altLang="zh-CN" dirty="0"/>
              <a:t>IPv6</a:t>
            </a:r>
            <a:r>
              <a:rPr lang="zh-CN" altLang="en-US" dirty="0"/>
              <a:t>数据报不能穿越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“</a:t>
            </a:r>
            <a:r>
              <a:rPr lang="en-US" altLang="zh-CN" dirty="0" smtClean="0"/>
              <a:t>1111111010</a:t>
            </a:r>
            <a:r>
              <a:rPr lang="zh-CN" altLang="en-US" dirty="0" smtClean="0"/>
              <a:t>”开始</a:t>
            </a:r>
            <a:r>
              <a:rPr lang="zh-CN" altLang="en-US" dirty="0"/>
              <a:t>，</a:t>
            </a:r>
            <a:r>
              <a:rPr lang="zh-CN" altLang="en-US" dirty="0" smtClean="0"/>
              <a:t>后跟随</a:t>
            </a:r>
            <a:r>
              <a:rPr lang="en-US" altLang="zh-CN" dirty="0"/>
              <a:t>54</a:t>
            </a:r>
            <a:r>
              <a:rPr lang="zh-CN" altLang="en-US" dirty="0"/>
              <a:t>位的“</a:t>
            </a:r>
            <a:r>
              <a:rPr lang="en-US" altLang="zh-CN" dirty="0"/>
              <a:t>0”</a:t>
            </a:r>
            <a:r>
              <a:rPr lang="zh-CN" altLang="en-US" dirty="0" smtClean="0"/>
              <a:t>，地址</a:t>
            </a:r>
            <a:r>
              <a:rPr lang="zh-CN" altLang="en-US" dirty="0"/>
              <a:t>前缀为“</a:t>
            </a:r>
            <a:r>
              <a:rPr lang="en-US" altLang="zh-CN" dirty="0"/>
              <a:t>FE80::/</a:t>
            </a:r>
            <a:r>
              <a:rPr lang="en-US" altLang="zh-CN" dirty="0" smtClean="0"/>
              <a:t>64</a:t>
            </a:r>
            <a:r>
              <a:rPr lang="zh-CN" altLang="en-US" dirty="0" smtClean="0"/>
              <a:t>”，最后</a:t>
            </a:r>
            <a:r>
              <a:rPr lang="en-US" altLang="zh-CN" dirty="0"/>
              <a:t>64</a:t>
            </a:r>
            <a:r>
              <a:rPr lang="zh-CN" altLang="en-US" dirty="0"/>
              <a:t>位为主机的接口</a:t>
            </a:r>
            <a:r>
              <a:rPr lang="zh-CN" altLang="en-US" dirty="0" smtClean="0"/>
              <a:t>标识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83058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dirty="0"/>
              <a:t>站点本地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3285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类似于</a:t>
            </a:r>
            <a:r>
              <a:rPr lang="en-US" altLang="zh-CN" sz="2800" dirty="0"/>
              <a:t>IPv4</a:t>
            </a:r>
            <a:r>
              <a:rPr lang="zh-CN" altLang="en-US" sz="2800" dirty="0"/>
              <a:t>的私有地址（</a:t>
            </a:r>
            <a:r>
              <a:rPr lang="en-US" altLang="zh-CN" sz="2800" dirty="0"/>
              <a:t>192.168.xx.xx</a:t>
            </a:r>
            <a:r>
              <a:rPr lang="zh-CN" altLang="en-US" sz="2800" dirty="0"/>
              <a:t>、</a:t>
            </a:r>
            <a:r>
              <a:rPr lang="en-US" altLang="zh-CN" sz="2800" dirty="0"/>
              <a:t>10.xx.xx.xx</a:t>
            </a:r>
            <a:r>
              <a:rPr lang="zh-CN" altLang="en-US" sz="2800" dirty="0"/>
              <a:t>等），用于标识私有互联网中的网络</a:t>
            </a:r>
            <a:r>
              <a:rPr lang="zh-CN" altLang="en-US" sz="2800" dirty="0" smtClean="0"/>
              <a:t>连接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在所属</a:t>
            </a:r>
            <a:r>
              <a:rPr lang="zh-CN" altLang="en-US" sz="2800" dirty="0"/>
              <a:t>站点的私有互联网范围内有效，以其做地址的</a:t>
            </a:r>
            <a:r>
              <a:rPr lang="en-US" altLang="zh-CN" sz="2800" dirty="0"/>
              <a:t>IPv6</a:t>
            </a:r>
            <a:r>
              <a:rPr lang="zh-CN" altLang="en-US" sz="2800" dirty="0"/>
              <a:t>数据报</a:t>
            </a:r>
            <a:r>
              <a:rPr lang="zh-CN" altLang="en-US" sz="2800" dirty="0" smtClean="0"/>
              <a:t>可被</a:t>
            </a:r>
            <a:r>
              <a:rPr lang="zh-CN" altLang="en-US" sz="2800" dirty="0"/>
              <a:t>站点中的路由器转发，但不能转发出该站点</a:t>
            </a:r>
            <a:r>
              <a:rPr lang="zh-CN" altLang="en-US" sz="2800" dirty="0" smtClean="0"/>
              <a:t>范围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以</a:t>
            </a:r>
            <a:r>
              <a:rPr lang="zh-CN" altLang="en-US" sz="2800" dirty="0"/>
              <a:t>“</a:t>
            </a:r>
            <a:r>
              <a:rPr lang="en-US" altLang="zh-CN" sz="2800" dirty="0"/>
              <a:t>1111111011”</a:t>
            </a:r>
            <a:r>
              <a:rPr lang="zh-CN" altLang="en-US" sz="2800" dirty="0"/>
              <a:t>开始</a:t>
            </a:r>
            <a:r>
              <a:rPr lang="zh-CN" altLang="en-US" sz="2800" dirty="0" smtClean="0"/>
              <a:t>，随后</a:t>
            </a:r>
            <a:r>
              <a:rPr lang="en-US" altLang="zh-CN" sz="2800" dirty="0" smtClean="0"/>
              <a:t>54</a:t>
            </a:r>
            <a:r>
              <a:rPr lang="zh-CN" altLang="en-US" sz="2800" dirty="0"/>
              <a:t>位用于站点中</a:t>
            </a:r>
            <a:r>
              <a:rPr lang="zh-CN" altLang="en-US" sz="2800" dirty="0" smtClean="0"/>
              <a:t>子网划分</a:t>
            </a:r>
            <a:r>
              <a:rPr lang="zh-CN" altLang="en-US" sz="2800" dirty="0"/>
              <a:t>，最后</a:t>
            </a:r>
            <a:r>
              <a:rPr lang="en-US" altLang="zh-CN" sz="2800" dirty="0"/>
              <a:t>64</a:t>
            </a:r>
            <a:r>
              <a:rPr lang="zh-CN" altLang="en-US" sz="2800" dirty="0"/>
              <a:t>位标识主机的接口</a:t>
            </a:r>
            <a:r>
              <a:rPr lang="zh-CN" altLang="en-US" sz="2800" dirty="0" smtClean="0"/>
              <a:t>，常以</a:t>
            </a:r>
            <a:r>
              <a:rPr lang="zh-CN" altLang="en-US" sz="2800" dirty="0"/>
              <a:t>“</a:t>
            </a:r>
            <a:r>
              <a:rPr lang="en-US" altLang="zh-CN" sz="2800" dirty="0"/>
              <a:t>FEC0”</a:t>
            </a:r>
            <a:r>
              <a:rPr lang="zh-CN" altLang="en-US" sz="2800" dirty="0" smtClean="0"/>
              <a:t>开始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63" y="4941168"/>
            <a:ext cx="7353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</a:t>
            </a:r>
            <a:r>
              <a:rPr lang="zh-CN" altLang="en-US" dirty="0" smtClean="0"/>
              <a:t>标识符（</a:t>
            </a:r>
            <a:r>
              <a:rPr lang="en-US" altLang="zh-CN" dirty="0" smtClean="0"/>
              <a:t>zone 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685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链路</a:t>
            </a:r>
            <a:r>
              <a:rPr lang="zh-CN" altLang="en-US" sz="2400" dirty="0"/>
              <a:t>本地地址和站点本地地址可以重复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链路</a:t>
            </a:r>
            <a:r>
              <a:rPr lang="zh-CN" altLang="en-US" sz="2000" dirty="0"/>
              <a:t>本地地址可以在不同的链路上重复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站点</a:t>
            </a:r>
            <a:r>
              <a:rPr lang="zh-CN" altLang="en-US" sz="2000" dirty="0"/>
              <a:t>本地地址可以在一个组织内部的不同站点</a:t>
            </a:r>
            <a:r>
              <a:rPr lang="zh-CN" altLang="en-US" sz="2000" dirty="0" smtClean="0"/>
              <a:t>上重复使用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区域</a:t>
            </a:r>
            <a:r>
              <a:rPr lang="zh-CN" altLang="en-US" sz="2400" dirty="0"/>
              <a:t>标识符（</a:t>
            </a:r>
            <a:r>
              <a:rPr lang="en-US" altLang="zh-CN" sz="2400" dirty="0"/>
              <a:t>zone ID</a:t>
            </a:r>
            <a:r>
              <a:rPr lang="zh-CN" altLang="en-US" sz="2400" dirty="0" smtClean="0"/>
              <a:t>）：</a:t>
            </a:r>
            <a:r>
              <a:rPr lang="zh-CN" altLang="en-US" sz="2400" dirty="0"/>
              <a:t>一个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地址具体属于哪个链路或哪个</a:t>
            </a:r>
            <a:r>
              <a:rPr lang="zh-CN" altLang="en-US" sz="2400" dirty="0" smtClean="0"/>
              <a:t>站点，用于解决二义性问题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地址具体形式：</a:t>
            </a:r>
            <a:r>
              <a:rPr lang="en-US" altLang="zh-CN" sz="2400" dirty="0" err="1" smtClean="0"/>
              <a:t>Address%zoneID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smtClean="0"/>
              <a:t>FE80</a:t>
            </a:r>
            <a:r>
              <a:rPr lang="en-US" altLang="zh-CN" sz="2000" dirty="0"/>
              <a:t>::</a:t>
            </a:r>
            <a:r>
              <a:rPr lang="en-US" altLang="zh-CN" sz="2000" dirty="0" smtClean="0"/>
              <a:t>1%6</a:t>
            </a:r>
            <a:r>
              <a:rPr lang="zh-CN" altLang="en-US" sz="2000" dirty="0" smtClean="0"/>
              <a:t>：第</a:t>
            </a:r>
            <a:r>
              <a:rPr lang="en-US" altLang="zh-CN" sz="2000" dirty="0"/>
              <a:t>6</a:t>
            </a:r>
            <a:r>
              <a:rPr lang="zh-CN" altLang="en-US" sz="2000" dirty="0"/>
              <a:t>号链路上的</a:t>
            </a:r>
            <a:r>
              <a:rPr lang="en-US" altLang="zh-CN" sz="2000" dirty="0"/>
              <a:t>FE80::</a:t>
            </a:r>
            <a:r>
              <a:rPr lang="en-US" altLang="zh-CN" sz="2000" dirty="0" smtClean="0"/>
              <a:t>1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smtClean="0"/>
              <a:t>FEC0</a:t>
            </a:r>
            <a:r>
              <a:rPr lang="en-US" altLang="zh-CN" sz="2000" dirty="0"/>
              <a:t>::</a:t>
            </a:r>
            <a:r>
              <a:rPr lang="en-US" altLang="zh-CN" sz="2000" dirty="0" smtClean="0"/>
              <a:t>1%2</a:t>
            </a:r>
            <a:r>
              <a:rPr lang="zh-CN" altLang="en-US" sz="2000" dirty="0" smtClean="0"/>
              <a:t>：第</a:t>
            </a:r>
            <a:r>
              <a:rPr lang="en-US" altLang="zh-CN" sz="2000" dirty="0"/>
              <a:t>2</a:t>
            </a:r>
            <a:r>
              <a:rPr lang="zh-CN" altLang="en-US" sz="2000" dirty="0"/>
              <a:t>号站点上的</a:t>
            </a:r>
            <a:r>
              <a:rPr lang="en-US" altLang="zh-CN" sz="2000" dirty="0"/>
              <a:t>FEC0::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en-US" altLang="zh-CN" sz="2400" dirty="0" err="1" smtClean="0">
                <a:solidFill>
                  <a:srgbClr val="0070C0"/>
                </a:solidFill>
                <a:ea typeface="黑体" panose="02010609060101010101" pitchFamily="49" charset="-122"/>
              </a:rPr>
              <a:t>zoneID</a:t>
            </a:r>
            <a:r>
              <a:rPr lang="zh-CN" altLang="en-US" sz="2400" dirty="0" smtClean="0">
                <a:solidFill>
                  <a:srgbClr val="0070C0"/>
                </a:solidFill>
                <a:ea typeface="黑体" panose="02010609060101010101" pitchFamily="49" charset="-122"/>
              </a:rPr>
              <a:t>由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</a:rPr>
              <a:t>本地结点</a:t>
            </a:r>
            <a:r>
              <a:rPr lang="zh-CN" altLang="en-US" sz="2400" dirty="0" smtClean="0">
                <a:solidFill>
                  <a:srgbClr val="0070C0"/>
                </a:solidFill>
                <a:ea typeface="黑体" panose="02010609060101010101" pitchFamily="49" charset="-122"/>
              </a:rPr>
              <a:t>分配</a:t>
            </a:r>
            <a:endParaRPr lang="en-US" altLang="zh-CN" sz="2400" dirty="0" smtClean="0">
              <a:solidFill>
                <a:srgbClr val="0070C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70C0"/>
                </a:solidFill>
              </a:rPr>
              <a:t>同</a:t>
            </a:r>
            <a:r>
              <a:rPr lang="zh-CN" altLang="en-US" sz="2000" dirty="0">
                <a:solidFill>
                  <a:srgbClr val="0070C0"/>
                </a:solidFill>
              </a:rPr>
              <a:t>一条链路或同一个站点，不同的结点可能会分配不同的链路号或不同的站点号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5" y="1844824"/>
            <a:ext cx="86776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 bwMode="auto">
          <a:xfrm>
            <a:off x="208675" y="4221088"/>
            <a:ext cx="8677600" cy="288032"/>
          </a:xfrm>
          <a:prstGeom prst="roundRect">
            <a:avLst/>
          </a:prstGeom>
          <a:solidFill>
            <a:srgbClr val="00B0F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08675" y="4509120"/>
            <a:ext cx="8677600" cy="288032"/>
          </a:xfrm>
          <a:prstGeom prst="roundRect">
            <a:avLst/>
          </a:prstGeom>
          <a:solidFill>
            <a:srgbClr val="C000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5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组播地址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表示</a:t>
            </a:r>
            <a:r>
              <a:rPr lang="zh-CN" altLang="en-US" sz="2400" dirty="0"/>
              <a:t>一组</a:t>
            </a:r>
            <a:r>
              <a:rPr lang="en-US" altLang="zh-CN" sz="2400" dirty="0"/>
              <a:t>IPv6</a:t>
            </a:r>
            <a:r>
              <a:rPr lang="zh-CN" altLang="en-US" sz="2400" dirty="0"/>
              <a:t>网络接口，发送到该地址的数据报会被送到由该地址标识的所有网络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通常</a:t>
            </a:r>
            <a:r>
              <a:rPr lang="zh-CN" altLang="en-US" sz="2400" dirty="0"/>
              <a:t>在一对多的通信中</a:t>
            </a:r>
            <a:r>
              <a:rPr lang="zh-CN" altLang="en-US" sz="2400" dirty="0" smtClean="0"/>
              <a:t>使用，只能</a:t>
            </a:r>
            <a:r>
              <a:rPr lang="zh-CN" altLang="en-US" sz="2400" dirty="0"/>
              <a:t>用作目的地址而不能用作源地址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个结点不但可以同时收听多个组播组的信息，而且可以在任何时候加入或退出一个组播</a:t>
            </a:r>
            <a:r>
              <a:rPr lang="zh-CN" altLang="en-US" sz="2400" dirty="0" smtClean="0"/>
              <a:t>组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位的“</a:t>
            </a:r>
            <a:r>
              <a:rPr lang="en-US" altLang="zh-CN" sz="2400" dirty="0"/>
              <a:t>11111111”</a:t>
            </a:r>
            <a:r>
              <a:rPr lang="zh-CN" altLang="en-US" sz="2400" dirty="0"/>
              <a:t>开始，</a:t>
            </a:r>
            <a:r>
              <a:rPr lang="zh-CN" altLang="en-US" sz="2400" dirty="0" smtClean="0"/>
              <a:t>后跟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位的标志、</a:t>
            </a:r>
            <a:r>
              <a:rPr lang="en-US" altLang="zh-CN" sz="2400" dirty="0"/>
              <a:t>4</a:t>
            </a:r>
            <a:r>
              <a:rPr lang="zh-CN" altLang="en-US" sz="2400" dirty="0"/>
              <a:t>位的范围和</a:t>
            </a:r>
            <a:r>
              <a:rPr lang="en-US" altLang="zh-CN" sz="2400" dirty="0"/>
              <a:t>112</a:t>
            </a:r>
            <a:r>
              <a:rPr lang="zh-CN" altLang="en-US" sz="2400" dirty="0"/>
              <a:t>位的组标识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→以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49" charset="-122"/>
              </a:rPr>
              <a:t>FF”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开头</a:t>
            </a:r>
            <a:endParaRPr lang="en-US" altLang="zh-CN" sz="2400" dirty="0" smtClean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70C0"/>
                </a:solidFill>
                <a:ea typeface="黑体" panose="02010609060101010101" pitchFamily="49" charset="-122"/>
              </a:rPr>
              <a:t>IPv6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</a:rPr>
              <a:t>中抛弃了广播地址，一对多的广播通信也需要利用组播方式实现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3791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/>
              <a:t>任播地址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125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任播地址也称泛播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用于</a:t>
            </a:r>
            <a:r>
              <a:rPr lang="zh-CN" altLang="en-US" dirty="0"/>
              <a:t>表示一组网络接口，发送到该地址的数据报会被传送到由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该地址标识的其中一个接口</a:t>
            </a:r>
            <a:r>
              <a:rPr lang="zh-CN" altLang="en-US" dirty="0"/>
              <a:t>，该接口通常是最近的一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通常</a:t>
            </a:r>
            <a:r>
              <a:rPr lang="zh-CN" altLang="en-US" dirty="0"/>
              <a:t>在一个对多个中的任何一个通信中使用，一个发送，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组中的一个接收并处理即</a:t>
            </a:r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endParaRPr lang="en-US" altLang="zh-CN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任</a:t>
            </a:r>
            <a:r>
              <a:rPr lang="zh-CN" altLang="en-US" dirty="0"/>
              <a:t>播地址需要从单播地址空间中分配</a:t>
            </a:r>
            <a:r>
              <a:rPr lang="zh-CN" altLang="en-US" dirty="0" smtClean="0"/>
              <a:t>，没有</a:t>
            </a:r>
            <a:r>
              <a:rPr lang="zh-CN" altLang="en-US" dirty="0"/>
              <a:t>自己单独的地址空间</a:t>
            </a:r>
          </a:p>
        </p:txBody>
      </p:sp>
    </p:spTree>
    <p:extLst>
      <p:ext uri="{BB962C8B-B14F-4D97-AF65-F5344CB8AC3E}">
        <p14:creationId xmlns:p14="http://schemas.microsoft.com/office/powerpoint/2010/main" val="134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dirty="0" smtClean="0"/>
              <a:t>特殊地址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非</a:t>
            </a:r>
            <a:r>
              <a:rPr lang="zh-CN" altLang="en-US" sz="2800" dirty="0"/>
              <a:t>指定地址：</a:t>
            </a:r>
            <a:r>
              <a:rPr lang="en-US" altLang="zh-CN" sz="2800" dirty="0"/>
              <a:t>0:0:0:0:0:0:0:0</a:t>
            </a:r>
            <a:r>
              <a:rPr lang="zh-CN" altLang="en-US" sz="2800" dirty="0"/>
              <a:t>（或</a:t>
            </a:r>
            <a:r>
              <a:rPr lang="en-US" altLang="zh-CN" sz="2800" dirty="0"/>
              <a:t>::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表示</a:t>
            </a:r>
            <a:r>
              <a:rPr lang="zh-CN" altLang="en-US" sz="2400" dirty="0"/>
              <a:t>一个网络接口上的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地址还不</a:t>
            </a:r>
            <a:r>
              <a:rPr lang="zh-CN" altLang="en-US" sz="2400" dirty="0" smtClean="0"/>
              <a:t>存在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不能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配给网络</a:t>
            </a:r>
            <a:r>
              <a:rPr lang="zh-CN" altLang="en-US" sz="2400" dirty="0"/>
              <a:t>接口，也不能作为目的地址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某些特殊</a:t>
            </a:r>
            <a:r>
              <a:rPr lang="zh-CN" altLang="en-US" sz="2400" dirty="0" smtClean="0"/>
              <a:t>场合可以</a:t>
            </a:r>
            <a:r>
              <a:rPr lang="zh-CN" altLang="en-US" sz="2400" dirty="0"/>
              <a:t>用做源地址。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 smtClean="0"/>
              <a:t>回送</a:t>
            </a:r>
            <a:r>
              <a:rPr lang="zh-CN" altLang="en-US" sz="2800" dirty="0"/>
              <a:t>地址：</a:t>
            </a:r>
            <a:r>
              <a:rPr lang="en-US" altLang="zh-CN" sz="2800" dirty="0"/>
              <a:t>0:0:0:0:0:0:0:1</a:t>
            </a:r>
            <a:r>
              <a:rPr lang="zh-CN" altLang="en-US" sz="2800" dirty="0"/>
              <a:t>（或</a:t>
            </a:r>
            <a:r>
              <a:rPr lang="en-US" altLang="zh-CN" sz="2800" dirty="0"/>
              <a:t>::1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IPv4</a:t>
            </a:r>
            <a:r>
              <a:rPr lang="zh-CN" altLang="en-US" sz="2400" dirty="0"/>
              <a:t>的</a:t>
            </a:r>
            <a:r>
              <a:rPr lang="en-US" altLang="zh-CN" sz="2400" dirty="0"/>
              <a:t>127.0.0.1</a:t>
            </a:r>
            <a:r>
              <a:rPr lang="zh-CN" altLang="en-US" sz="2400" dirty="0" smtClean="0"/>
              <a:t>类似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允许结点</a:t>
            </a:r>
            <a:r>
              <a:rPr lang="zh-CN" altLang="en-US" sz="2400" dirty="0"/>
              <a:t>向它自己发送</a:t>
            </a:r>
            <a:r>
              <a:rPr lang="zh-CN" altLang="en-US" sz="2400" dirty="0" smtClean="0"/>
              <a:t>数据报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 smtClean="0"/>
              <a:t>兼容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：包括</a:t>
            </a:r>
            <a:r>
              <a:rPr lang="en-US" altLang="zh-CN" sz="2800" dirty="0"/>
              <a:t>IPv4</a:t>
            </a:r>
            <a:r>
              <a:rPr lang="zh-CN" altLang="en-US" sz="2800" dirty="0"/>
              <a:t>兼容地址、</a:t>
            </a:r>
            <a:r>
              <a:rPr lang="en-US" altLang="zh-CN" sz="2800" dirty="0"/>
              <a:t>IPv4</a:t>
            </a:r>
            <a:r>
              <a:rPr lang="zh-CN" altLang="en-US" sz="2800" dirty="0"/>
              <a:t>映射地址、</a:t>
            </a:r>
            <a:r>
              <a:rPr lang="en-US" altLang="zh-CN" sz="2800" dirty="0"/>
              <a:t>6to4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/>
              <a:t>IPv4</a:t>
            </a:r>
            <a:r>
              <a:rPr lang="zh-CN" altLang="en-US" sz="2400" dirty="0"/>
              <a:t>向</a:t>
            </a:r>
            <a:r>
              <a:rPr lang="en-US" altLang="zh-CN" sz="2400" dirty="0"/>
              <a:t>IPv6</a:t>
            </a:r>
            <a:r>
              <a:rPr lang="zh-CN" altLang="en-US" sz="2400" dirty="0" smtClean="0"/>
              <a:t>过渡时期可能</a:t>
            </a:r>
            <a:r>
              <a:rPr lang="zh-CN" altLang="en-US" sz="2400" dirty="0"/>
              <a:t>会用</a:t>
            </a:r>
            <a:r>
              <a:rPr lang="zh-CN" altLang="en-US" sz="2400" dirty="0" smtClean="0"/>
              <a:t>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5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数据报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IPv6</a:t>
            </a:r>
            <a:r>
              <a:rPr lang="zh-CN" altLang="en-US" dirty="0"/>
              <a:t>数据报由一个</a:t>
            </a:r>
            <a:r>
              <a:rPr lang="en-US" altLang="zh-CN" dirty="0"/>
              <a:t>IPv6</a:t>
            </a:r>
            <a:r>
              <a:rPr lang="zh-CN" altLang="en-US" dirty="0"/>
              <a:t>基本头、多个扩展头和上层数据单元组</a:t>
            </a:r>
            <a:r>
              <a:rPr lang="zh-CN" altLang="en-US" dirty="0" smtClean="0"/>
              <a:t>成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65221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9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9654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 smtClean="0"/>
              <a:t>IPv4</a:t>
            </a:r>
            <a:r>
              <a:rPr lang="zh-CN" altLang="en-US" sz="2400" dirty="0" smtClean="0"/>
              <a:t>：部署较为简单，具有良好</a:t>
            </a:r>
            <a:r>
              <a:rPr lang="zh-CN" altLang="en-US" sz="2400" dirty="0"/>
              <a:t>的健壮性和互操作性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实践证明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基本设计思想是正确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地址空间不足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长度</a:t>
            </a:r>
            <a:r>
              <a:rPr lang="zh-CN" altLang="en-US" sz="2000" dirty="0"/>
              <a:t>为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→</a:t>
            </a:r>
            <a:r>
              <a:rPr lang="en-US" altLang="zh-CN" sz="2000" dirty="0" smtClean="0"/>
              <a:t>2</a:t>
            </a:r>
            <a:r>
              <a:rPr lang="en-US" altLang="zh-CN" sz="2000" baseline="30000" dirty="0"/>
              <a:t>32</a:t>
            </a:r>
            <a:r>
              <a:rPr lang="en-US" altLang="zh-CN" sz="2000" dirty="0" smtClean="0"/>
              <a:t>→</a:t>
            </a:r>
            <a:r>
              <a:rPr lang="zh-CN" altLang="en-US" sz="2000" dirty="0"/>
              <a:t>子网划分</a:t>
            </a:r>
            <a:r>
              <a:rPr lang="zh-CN" altLang="en-US" sz="2000" dirty="0" smtClean="0"/>
              <a:t>→</a:t>
            </a:r>
            <a:r>
              <a:rPr lang="en-US" altLang="zh-CN" sz="2000" dirty="0" smtClean="0"/>
              <a:t>NAT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地址空间危机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协议升级的主要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动力</a:t>
            </a:r>
            <a:endParaRPr lang="zh-CN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性能</a:t>
            </a:r>
            <a:r>
              <a:rPr lang="zh-CN" altLang="en-US" sz="2400" dirty="0"/>
              <a:t>有待</a:t>
            </a:r>
            <a:r>
              <a:rPr lang="zh-CN" altLang="en-US" sz="2400" dirty="0" smtClean="0"/>
              <a:t>提高：</a:t>
            </a:r>
            <a:r>
              <a:rPr lang="en-US" altLang="zh-CN" sz="2400" dirty="0"/>
              <a:t>IP</a:t>
            </a:r>
            <a:r>
              <a:rPr lang="zh-CN" altLang="en-US" sz="2400" dirty="0"/>
              <a:t>报头的设计、</a:t>
            </a:r>
            <a:r>
              <a:rPr lang="en-US" altLang="zh-CN" sz="2400" dirty="0"/>
              <a:t>IP</a:t>
            </a:r>
            <a:r>
              <a:rPr lang="zh-CN" altLang="en-US" sz="2400" dirty="0"/>
              <a:t>选项和头部校验和的使用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安全性缺乏：</a:t>
            </a:r>
            <a:r>
              <a:rPr lang="en-US" altLang="zh-CN" sz="2400" dirty="0" err="1" smtClean="0"/>
              <a:t>IPSec</a:t>
            </a:r>
            <a:r>
              <a:rPr lang="zh-CN" altLang="en-US" sz="2400" dirty="0" smtClean="0"/>
              <a:t>只是</a:t>
            </a:r>
            <a:r>
              <a:rPr lang="en-US" altLang="zh-CN" sz="2400" dirty="0"/>
              <a:t>IPv4</a:t>
            </a:r>
            <a:r>
              <a:rPr lang="zh-CN" altLang="en-US" sz="2400" dirty="0"/>
              <a:t>的一个选项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配置</a:t>
            </a:r>
            <a:r>
              <a:rPr lang="zh-CN" altLang="en-US" sz="2400" dirty="0"/>
              <a:t>较为繁琐：，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地址、掩码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服务</a:t>
            </a:r>
            <a:r>
              <a:rPr lang="zh-CN" altLang="en-US" sz="2400" dirty="0"/>
              <a:t>质量欠缺：主要</a:t>
            </a:r>
            <a:r>
              <a:rPr lang="zh-CN" altLang="en-US" sz="2400" dirty="0" smtClean="0"/>
              <a:t>依赖</a:t>
            </a:r>
            <a:r>
              <a:rPr lang="en-US" altLang="zh-CN" sz="2400" dirty="0" smtClean="0"/>
              <a:t>IP</a:t>
            </a:r>
            <a:r>
              <a:rPr lang="zh-CN" altLang="en-US" sz="2400" dirty="0"/>
              <a:t>报头中的“服务类型”字段</a:t>
            </a:r>
          </a:p>
        </p:txBody>
      </p:sp>
    </p:spTree>
    <p:extLst>
      <p:ext uri="{BB962C8B-B14F-4D97-AF65-F5344CB8AC3E}">
        <p14:creationId xmlns:p14="http://schemas.microsoft.com/office/powerpoint/2010/main" val="7641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基本头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96543"/>
          </a:xfrm>
        </p:spPr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基本</a:t>
            </a:r>
            <a:r>
              <a:rPr lang="zh-CN" altLang="en-US" dirty="0" smtClean="0"/>
              <a:t>头：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字节固定长度</a:t>
            </a:r>
            <a:r>
              <a:rPr lang="zh-CN" altLang="en-US" dirty="0"/>
              <a:t>，包含了发送和转发该数据报必须处理的一些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09986"/>
            <a:ext cx="7753755" cy="40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6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扩展头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IPv6</a:t>
            </a:r>
            <a:r>
              <a:rPr lang="zh-CN" altLang="en-US" dirty="0"/>
              <a:t>数据报可以包含</a:t>
            </a:r>
            <a:r>
              <a:rPr lang="en-US" altLang="zh-CN" dirty="0"/>
              <a:t>0</a:t>
            </a:r>
            <a:r>
              <a:rPr lang="zh-CN" altLang="en-US" dirty="0"/>
              <a:t>个或多个扩展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扩展头一定位于</a:t>
            </a:r>
            <a:r>
              <a:rPr lang="zh-CN" altLang="en-US" dirty="0"/>
              <a:t>基本头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基本头和扩展头中的</a:t>
            </a:r>
            <a:r>
              <a:rPr lang="zh-CN" altLang="en-US" dirty="0"/>
              <a:t>“下一个报头”字段</a:t>
            </a:r>
            <a:r>
              <a:rPr lang="zh-CN" altLang="en-US" dirty="0" smtClean="0"/>
              <a:t>指出下一个扩展</a:t>
            </a:r>
            <a:r>
              <a:rPr lang="zh-CN" altLang="en-US" dirty="0"/>
              <a:t>头的</a:t>
            </a:r>
            <a:r>
              <a:rPr lang="zh-CN" altLang="en-US" dirty="0" smtClean="0"/>
              <a:t>类型。最后</a:t>
            </a:r>
            <a:r>
              <a:rPr lang="zh-CN" altLang="en-US" dirty="0"/>
              <a:t>一个扩展头中的“下一个报头”字段指出高层协议的类型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" y="5085184"/>
            <a:ext cx="861899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扩展头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逐</a:t>
            </a:r>
            <a:r>
              <a:rPr lang="zh-CN" altLang="en-US" sz="2400" dirty="0"/>
              <a:t>跳选项头</a:t>
            </a:r>
            <a:r>
              <a:rPr lang="zh-CN" altLang="en-US" sz="2400" dirty="0" smtClean="0"/>
              <a:t>：指定</a:t>
            </a:r>
            <a:r>
              <a:rPr lang="zh-CN" altLang="en-US" sz="2400" dirty="0"/>
              <a:t>数据报传输路径上每个中途路由器都需要处理的一些转发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路由</a:t>
            </a:r>
            <a:r>
              <a:rPr lang="zh-CN" altLang="en-US" sz="2400" dirty="0"/>
              <a:t>头</a:t>
            </a:r>
            <a:r>
              <a:rPr lang="zh-CN" altLang="en-US" sz="2400" dirty="0" smtClean="0"/>
              <a:t>：指出</a:t>
            </a:r>
            <a:r>
              <a:rPr lang="zh-CN" altLang="en-US" sz="2400" dirty="0"/>
              <a:t>数据报在从源结点到达目的结点的过程</a:t>
            </a:r>
            <a:r>
              <a:rPr lang="zh-CN" altLang="en-US" sz="2400" dirty="0" smtClean="0"/>
              <a:t>中需要</a:t>
            </a:r>
            <a:r>
              <a:rPr lang="zh-CN" altLang="en-US" sz="2400" dirty="0"/>
              <a:t>经过的一个或多个中间</a:t>
            </a:r>
            <a:r>
              <a:rPr lang="zh-CN" altLang="en-US" sz="2400" dirty="0" smtClean="0"/>
              <a:t>路由器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目的</a:t>
            </a:r>
            <a:r>
              <a:rPr lang="zh-CN" altLang="en-US" sz="2400" dirty="0"/>
              <a:t>选项头</a:t>
            </a:r>
            <a:r>
              <a:rPr lang="zh-CN" altLang="en-US" sz="2400" dirty="0" smtClean="0"/>
              <a:t>：为</a:t>
            </a:r>
            <a:r>
              <a:rPr lang="zh-CN" altLang="en-US" sz="2400" dirty="0"/>
              <a:t>中间结点或目的结点指定数据报的转发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分</a:t>
            </a:r>
            <a:r>
              <a:rPr lang="zh-CN" altLang="en-US" sz="2400" dirty="0"/>
              <a:t>片头：用于</a:t>
            </a:r>
            <a:r>
              <a:rPr lang="en-US" altLang="zh-CN" sz="2400" dirty="0"/>
              <a:t>IPv6</a:t>
            </a:r>
            <a:r>
              <a:rPr lang="zh-CN" altLang="en-US" sz="2400" dirty="0"/>
              <a:t>的分片和重组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认证</a:t>
            </a:r>
            <a:r>
              <a:rPr lang="zh-CN" altLang="en-US" sz="2400" dirty="0"/>
              <a:t>头：用于</a:t>
            </a:r>
            <a:r>
              <a:rPr lang="en-US" altLang="zh-CN" sz="2400" dirty="0"/>
              <a:t>IPv6</a:t>
            </a:r>
            <a:r>
              <a:rPr lang="zh-CN" altLang="en-US" sz="2400" dirty="0"/>
              <a:t>数据报的数据</a:t>
            </a:r>
            <a:r>
              <a:rPr lang="zh-CN" altLang="en-US" sz="2400" dirty="0" smtClean="0"/>
              <a:t>认证、</a:t>
            </a:r>
            <a:r>
              <a:rPr lang="zh-CN" altLang="en-US" sz="2400" dirty="0"/>
              <a:t>数据完整性</a:t>
            </a:r>
            <a:r>
              <a:rPr lang="zh-CN" altLang="en-US" sz="2400" dirty="0" smtClean="0"/>
              <a:t>验证和</a:t>
            </a:r>
            <a:r>
              <a:rPr lang="zh-CN" altLang="en-US" sz="2400" dirty="0"/>
              <a:t>防重放</a:t>
            </a:r>
            <a:r>
              <a:rPr lang="zh-CN" altLang="en-US" sz="2400" dirty="0" smtClean="0"/>
              <a:t>攻击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封装</a:t>
            </a:r>
            <a:r>
              <a:rPr lang="zh-CN" altLang="en-US" sz="2400" dirty="0"/>
              <a:t>安全有效载荷头：用于</a:t>
            </a:r>
            <a:r>
              <a:rPr lang="en-US" altLang="zh-CN" sz="2400" dirty="0"/>
              <a:t>IPv6</a:t>
            </a:r>
            <a:r>
              <a:rPr lang="zh-CN" altLang="en-US" sz="2400" dirty="0"/>
              <a:t>数据报的数据保密、数据认证和数据完整性验证</a:t>
            </a:r>
          </a:p>
          <a:p>
            <a:pPr>
              <a:lnSpc>
                <a:spcPct val="13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35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ICMPv6 — </a:t>
            </a:r>
            <a:r>
              <a:rPr lang="zh-CN" altLang="en-US" dirty="0" smtClean="0"/>
              <a:t>组播</a:t>
            </a:r>
            <a:r>
              <a:rPr lang="zh-CN" altLang="en-US" dirty="0"/>
              <a:t>侦听者发现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组播</a:t>
            </a:r>
            <a:r>
              <a:rPr lang="zh-CN" altLang="en-US" sz="2400" dirty="0"/>
              <a:t>侦听者</a:t>
            </a:r>
            <a:r>
              <a:rPr lang="zh-CN" altLang="en-US" sz="2400" dirty="0" smtClean="0"/>
              <a:t>发现：一</a:t>
            </a:r>
            <a:r>
              <a:rPr lang="zh-CN" altLang="en-US" sz="2400" dirty="0"/>
              <a:t>组路由器和结点之间交换的报文，允许路由器发现每个接口上都有哪些组播</a:t>
            </a:r>
            <a:r>
              <a:rPr lang="zh-CN" altLang="en-US" sz="2400" dirty="0" smtClean="0"/>
              <a:t>组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MLD</a:t>
            </a:r>
            <a:r>
              <a:rPr lang="zh-CN" altLang="en-US" sz="2400" dirty="0"/>
              <a:t>查询报文：路由器使用</a:t>
            </a:r>
            <a:r>
              <a:rPr lang="en-US" altLang="zh-CN" sz="2400" dirty="0"/>
              <a:t>MLD</a:t>
            </a:r>
            <a:r>
              <a:rPr lang="zh-CN" altLang="en-US" sz="2400" dirty="0"/>
              <a:t>查询报文查询一条连接上是否有组播收听</a:t>
            </a:r>
            <a:r>
              <a:rPr lang="zh-CN" altLang="en-US" sz="2400" dirty="0" smtClean="0"/>
              <a:t>者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通用</a:t>
            </a:r>
            <a:r>
              <a:rPr lang="en-US" altLang="zh-CN" sz="2000" dirty="0"/>
              <a:t>MLD</a:t>
            </a:r>
            <a:r>
              <a:rPr lang="zh-CN" altLang="en-US" sz="2000" dirty="0" smtClean="0"/>
              <a:t>查询：查询</a:t>
            </a:r>
            <a:r>
              <a:rPr lang="zh-CN" altLang="en-US" sz="2000" dirty="0"/>
              <a:t>一条连接上所有的组播</a:t>
            </a:r>
            <a:r>
              <a:rPr lang="zh-CN" altLang="en-US" sz="2000" dirty="0" smtClean="0"/>
              <a:t>组</a:t>
            </a:r>
            <a:endParaRPr lang="en-US" altLang="zh-CN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特定</a:t>
            </a:r>
            <a:r>
              <a:rPr lang="en-US" altLang="zh-CN" sz="2000" dirty="0"/>
              <a:t>MLD</a:t>
            </a:r>
            <a:r>
              <a:rPr lang="zh-CN" altLang="en-US" sz="2000" dirty="0" smtClean="0"/>
              <a:t>查询：查询</a:t>
            </a:r>
            <a:r>
              <a:rPr lang="zh-CN" altLang="en-US" sz="2000" dirty="0"/>
              <a:t>一条连接上某一特定的组播</a:t>
            </a:r>
            <a:r>
              <a:rPr lang="zh-CN" altLang="en-US" sz="2000" dirty="0" smtClean="0"/>
              <a:t>组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MLD</a:t>
            </a:r>
            <a:r>
              <a:rPr lang="zh-CN" altLang="en-US" sz="2400" dirty="0"/>
              <a:t>报告</a:t>
            </a:r>
            <a:r>
              <a:rPr lang="zh-CN" altLang="en-US" sz="2400" dirty="0" smtClean="0"/>
              <a:t>报文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组播</a:t>
            </a:r>
            <a:r>
              <a:rPr lang="zh-CN" altLang="en-US" sz="2000" dirty="0"/>
              <a:t>接收者在响应</a:t>
            </a:r>
            <a:r>
              <a:rPr lang="en-US" altLang="zh-CN" sz="2000" dirty="0"/>
              <a:t>MLD</a:t>
            </a:r>
            <a:r>
              <a:rPr lang="zh-CN" altLang="en-US" sz="2000" dirty="0"/>
              <a:t>查询报文</a:t>
            </a:r>
            <a:r>
              <a:rPr lang="zh-CN" altLang="en-US" sz="2000" dirty="0" smtClean="0"/>
              <a:t>时发送</a:t>
            </a:r>
            <a:endParaRPr lang="en-US" altLang="zh-CN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 smtClean="0"/>
              <a:t>组播</a:t>
            </a:r>
            <a:r>
              <a:rPr lang="zh-CN" altLang="en-US" sz="2000" dirty="0"/>
              <a:t>接收者希望接收某一组播地址的信息</a:t>
            </a:r>
            <a:r>
              <a:rPr lang="zh-CN" altLang="en-US" sz="2000" dirty="0" smtClean="0"/>
              <a:t>时发送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MLD</a:t>
            </a:r>
            <a:r>
              <a:rPr lang="zh-CN" altLang="en-US" sz="2400" dirty="0"/>
              <a:t>完成报文</a:t>
            </a:r>
            <a:r>
              <a:rPr lang="zh-CN" altLang="en-US" sz="2400" dirty="0" smtClean="0"/>
              <a:t>：指示</a:t>
            </a:r>
            <a:r>
              <a:rPr lang="zh-CN" altLang="en-US" sz="2400" dirty="0"/>
              <a:t>组播</a:t>
            </a:r>
            <a:r>
              <a:rPr lang="zh-CN" altLang="en-US" sz="2400" dirty="0" smtClean="0"/>
              <a:t>接收者希望</a:t>
            </a:r>
            <a:r>
              <a:rPr lang="zh-CN" altLang="en-US" sz="2400" dirty="0"/>
              <a:t>离开某一特定的组播</a:t>
            </a:r>
            <a:r>
              <a:rPr lang="zh-CN" altLang="en-US" sz="2400" dirty="0" smtClean="0"/>
              <a:t>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49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ICMPv6 —</a:t>
            </a:r>
            <a:r>
              <a:rPr lang="zh-CN" altLang="en-US" dirty="0"/>
              <a:t>邻居发现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邻居</a:t>
            </a:r>
            <a:r>
              <a:rPr lang="zh-CN" altLang="en-US" dirty="0" smtClean="0"/>
              <a:t>发现：定义了一</a:t>
            </a:r>
            <a:r>
              <a:rPr lang="zh-CN" altLang="en-US" dirty="0"/>
              <a:t>组报文和过程，用于探测和判定邻居结点之间的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邻居</a:t>
            </a:r>
            <a:r>
              <a:rPr lang="zh-CN" altLang="en-US" dirty="0" smtClean="0"/>
              <a:t>发现中的</a:t>
            </a:r>
            <a:r>
              <a:rPr lang="zh-CN" altLang="en-US" dirty="0"/>
              <a:t>五</a:t>
            </a:r>
            <a:r>
              <a:rPr lang="zh-CN" altLang="en-US" dirty="0" smtClean="0"/>
              <a:t>种报文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路由器</a:t>
            </a:r>
            <a:r>
              <a:rPr lang="zh-CN" altLang="en-US" dirty="0"/>
              <a:t>请求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路由器</a:t>
            </a:r>
            <a:r>
              <a:rPr lang="zh-CN" altLang="en-US" dirty="0"/>
              <a:t>公告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邻居</a:t>
            </a:r>
            <a:r>
              <a:rPr lang="zh-CN" altLang="en-US" dirty="0"/>
              <a:t>请求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邻居</a:t>
            </a:r>
            <a:r>
              <a:rPr lang="zh-CN" altLang="en-US" dirty="0"/>
              <a:t>公告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重定向报文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路由器请求与路由器</a:t>
            </a:r>
            <a:r>
              <a:rPr lang="zh-CN" altLang="en-US" dirty="0" smtClean="0"/>
              <a:t>公告（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256584"/>
          </a:xfrm>
        </p:spPr>
        <p:txBody>
          <a:bodyPr/>
          <a:lstStyle/>
          <a:p>
            <a:r>
              <a:rPr lang="zh-CN" altLang="en-US" dirty="0" smtClean="0"/>
              <a:t>路由器</a:t>
            </a:r>
            <a:r>
              <a:rPr lang="zh-CN" altLang="en-US" dirty="0"/>
              <a:t>与主机之间交换的报文，用于本地</a:t>
            </a:r>
            <a:r>
              <a:rPr lang="en-US" altLang="zh-CN" dirty="0"/>
              <a:t>IPv6</a:t>
            </a:r>
            <a:r>
              <a:rPr lang="zh-CN" altLang="en-US" dirty="0"/>
              <a:t>路由器的发现和链路参数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r>
              <a:rPr lang="zh-CN" altLang="en-US" dirty="0" smtClean="0"/>
              <a:t>路由器</a:t>
            </a:r>
            <a:r>
              <a:rPr lang="zh-CN" altLang="en-US" dirty="0"/>
              <a:t>请求报文</a:t>
            </a:r>
            <a:r>
              <a:rPr lang="zh-CN" altLang="en-US" dirty="0" smtClean="0"/>
              <a:t>：用于主机发现</a:t>
            </a:r>
            <a:r>
              <a:rPr lang="zh-CN" altLang="en-US" dirty="0"/>
              <a:t>链路上的</a:t>
            </a:r>
            <a:r>
              <a:rPr lang="en-US" altLang="zh-CN" dirty="0"/>
              <a:t>IPv6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 smtClean="0"/>
              <a:t>路由器</a:t>
            </a:r>
            <a:r>
              <a:rPr lang="zh-CN" altLang="en-US" dirty="0"/>
              <a:t>公告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IPv6</a:t>
            </a:r>
            <a:r>
              <a:rPr lang="zh-CN" altLang="en-US" dirty="0"/>
              <a:t>路由器周期性地发送路由器公告</a:t>
            </a:r>
            <a:r>
              <a:rPr lang="zh-CN" altLang="en-US" dirty="0" smtClean="0"/>
              <a:t>报文</a:t>
            </a:r>
            <a:endParaRPr lang="en-US" altLang="zh-CN" dirty="0" smtClean="0"/>
          </a:p>
          <a:p>
            <a:pPr lvl="1"/>
            <a:r>
              <a:rPr lang="zh-CN" altLang="en-US" dirty="0"/>
              <a:t>收到主机发送的路由器请求报文</a:t>
            </a:r>
            <a:r>
              <a:rPr lang="zh-CN" altLang="en-US" dirty="0" smtClean="0"/>
              <a:t>后立即响应该报文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用于通知</a:t>
            </a:r>
            <a:r>
              <a:rPr lang="zh-CN" altLang="en-US" dirty="0"/>
              <a:t>链路上的主机应使用的地址前缀、链路</a:t>
            </a:r>
            <a:r>
              <a:rPr lang="en-US" altLang="zh-CN" dirty="0"/>
              <a:t>MTU</a:t>
            </a:r>
            <a:r>
              <a:rPr lang="zh-CN" altLang="en-US" dirty="0"/>
              <a:t>、是否使用地址自动配置等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路由器请求与路由器公告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328592" cy="48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横卷形 3"/>
          <p:cNvSpPr/>
          <p:nvPr/>
        </p:nvSpPr>
        <p:spPr bwMode="auto">
          <a:xfrm>
            <a:off x="3131840" y="3429000"/>
            <a:ext cx="3240360" cy="398294"/>
          </a:xfrm>
          <a:prstGeom prst="horizontalScroll">
            <a:avLst/>
          </a:prstGeom>
          <a:solidFill>
            <a:schemeClr val="accent5">
              <a:lumMod val="75000"/>
              <a:alpha val="26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 bwMode="auto">
          <a:xfrm>
            <a:off x="3115090" y="5949280"/>
            <a:ext cx="3240360" cy="398294"/>
          </a:xfrm>
          <a:prstGeom prst="horizontalScroll">
            <a:avLst/>
          </a:prstGeom>
          <a:solidFill>
            <a:schemeClr val="accent5">
              <a:lumMod val="75000"/>
              <a:alpha val="26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2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邻居请求与</a:t>
            </a:r>
            <a:r>
              <a:rPr lang="zh-CN" altLang="en-US" dirty="0" smtClean="0"/>
              <a:t>公告（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12567"/>
          </a:xfrm>
        </p:spPr>
        <p:txBody>
          <a:bodyPr/>
          <a:lstStyle/>
          <a:p>
            <a:r>
              <a:rPr lang="zh-CN" altLang="en-US" dirty="0" smtClean="0"/>
              <a:t>本地</a:t>
            </a:r>
            <a:r>
              <a:rPr lang="zh-CN" altLang="en-US" dirty="0"/>
              <a:t>结点之间交换的报文，这些结点既可以是主机也可以是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 smtClean="0"/>
              <a:t>用于实现物理</a:t>
            </a:r>
            <a:r>
              <a:rPr lang="zh-CN" altLang="en-US" dirty="0"/>
              <a:t>地址解析、邻居结点不可达探测、重复地址探测等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r>
              <a:rPr lang="zh-CN" altLang="en-US" dirty="0" smtClean="0"/>
              <a:t>邻居</a:t>
            </a:r>
            <a:r>
              <a:rPr lang="zh-CN" altLang="en-US" dirty="0"/>
              <a:t>请求报文</a:t>
            </a:r>
            <a:r>
              <a:rPr lang="zh-CN" altLang="en-US" dirty="0" smtClean="0"/>
              <a:t>：用于</a:t>
            </a:r>
            <a:r>
              <a:rPr lang="zh-CN" altLang="en-US" dirty="0"/>
              <a:t>发现本链路上一个结点的物理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邻居</a:t>
            </a:r>
            <a:r>
              <a:rPr lang="zh-CN" altLang="en-US" dirty="0"/>
              <a:t>公告报文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</a:t>
            </a:r>
            <a:r>
              <a:rPr lang="zh-CN" altLang="en-US" dirty="0"/>
              <a:t>使用邻居公告</a:t>
            </a:r>
            <a:r>
              <a:rPr lang="zh-CN" altLang="en-US" dirty="0" smtClean="0"/>
              <a:t>报文响应邻居请求报文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结点主动</a:t>
            </a:r>
            <a:r>
              <a:rPr lang="zh-CN" altLang="en-US" dirty="0"/>
              <a:t>发送邻居广播报文</a:t>
            </a:r>
            <a:r>
              <a:rPr lang="zh-CN" altLang="en-US" dirty="0" smtClean="0"/>
              <a:t>，以通知</a:t>
            </a:r>
            <a:r>
              <a:rPr lang="zh-CN" altLang="en-US" dirty="0"/>
              <a:t>其物理地址的</a:t>
            </a:r>
            <a:r>
              <a:rPr lang="zh-CN" altLang="en-US" dirty="0" smtClean="0"/>
              <a:t>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 smtClean="0"/>
              <a:t>物理地址解析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类似于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IPv4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ARP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86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7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</a:t>
            </a:r>
            <a:r>
              <a:rPr lang="en-US" altLang="zh-CN" dirty="0"/>
              <a:t>IPv6</a:t>
            </a:r>
            <a:r>
              <a:rPr lang="zh-CN" altLang="en-US" dirty="0"/>
              <a:t>路由器发送，用于通知某本地主机到达一个特定目的地的更好路由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280920" cy="30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的新特征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的报文结构</a:t>
            </a:r>
            <a:r>
              <a:rPr lang="zh-CN" altLang="en-US" sz="2400" dirty="0" smtClean="0"/>
              <a:t>：报头</a:t>
            </a:r>
            <a:r>
              <a:rPr lang="zh-CN" altLang="en-US" sz="2400" dirty="0"/>
              <a:t>分为基本头和扩展</a:t>
            </a:r>
            <a:r>
              <a:rPr lang="zh-CN" altLang="en-US" sz="2400" dirty="0" smtClean="0"/>
              <a:t>头，基本</a:t>
            </a:r>
            <a:r>
              <a:rPr lang="zh-CN" altLang="en-US" sz="2400" dirty="0"/>
              <a:t>头的长度</a:t>
            </a:r>
            <a:r>
              <a:rPr lang="zh-CN" altLang="en-US" sz="2400" dirty="0" smtClean="0"/>
              <a:t>固定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巨大的地址空间</a:t>
            </a:r>
            <a:r>
              <a:rPr lang="zh-CN" altLang="en-US" sz="2400" dirty="0" smtClean="0"/>
              <a:t>：长度</a:t>
            </a:r>
            <a:r>
              <a:rPr lang="zh-CN" altLang="en-US" sz="2400" dirty="0"/>
              <a:t>为</a:t>
            </a:r>
            <a:r>
              <a:rPr lang="en-US" altLang="zh-CN" sz="2400" dirty="0"/>
              <a:t>128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→</a:t>
            </a:r>
            <a:r>
              <a:rPr lang="en-US" altLang="zh-CN" sz="2400" dirty="0"/>
              <a:t>3×10</a:t>
            </a:r>
            <a:r>
              <a:rPr lang="en-US" altLang="zh-CN" sz="2400" baseline="30000" dirty="0"/>
              <a:t>38</a:t>
            </a:r>
            <a:r>
              <a:rPr lang="en-US" altLang="zh-CN" sz="2400" dirty="0" smtClean="0"/>
              <a:t>→IPv4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296</a:t>
            </a:r>
            <a:r>
              <a:rPr lang="zh-CN" altLang="en-US" sz="2400" dirty="0"/>
              <a:t>倍</a:t>
            </a:r>
            <a:r>
              <a:rPr lang="zh-CN" altLang="en-US" sz="2400" dirty="0" smtClean="0"/>
              <a:t>→地球表面每平方米</a:t>
            </a:r>
            <a:r>
              <a:rPr lang="en-US" altLang="zh-CN" sz="2400" dirty="0" smtClean="0"/>
              <a:t>6.65×10</a:t>
            </a:r>
            <a:r>
              <a:rPr lang="en-US" altLang="zh-CN" sz="2400" baseline="30000" dirty="0" smtClean="0"/>
              <a:t>23</a:t>
            </a:r>
            <a:r>
              <a:rPr lang="zh-CN" altLang="en-US" sz="2400" dirty="0" smtClean="0"/>
              <a:t>个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有效的层次化寻址和路由结构</a:t>
            </a:r>
            <a:r>
              <a:rPr lang="zh-CN" altLang="en-US" sz="2400" dirty="0" smtClean="0"/>
              <a:t>：巨大</a:t>
            </a:r>
            <a:r>
              <a:rPr lang="zh-CN" altLang="en-US" sz="2400" dirty="0"/>
              <a:t>的地址空间能够更好的将路由结构划分出</a:t>
            </a:r>
            <a:r>
              <a:rPr lang="zh-CN" altLang="en-US" sz="2400" dirty="0" smtClean="0"/>
              <a:t>层次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内置的安全机制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IPSec</a:t>
            </a:r>
            <a:r>
              <a:rPr lang="zh-CN" altLang="en-US" sz="2400" dirty="0" smtClean="0"/>
              <a:t>是标准的组成部分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自动地址配置</a:t>
            </a:r>
            <a:r>
              <a:rPr lang="zh-CN" altLang="en-US" sz="2400" dirty="0" smtClean="0"/>
              <a:t>：有状态配置和</a:t>
            </a:r>
            <a:r>
              <a:rPr lang="zh-CN" altLang="en-US" sz="2400" dirty="0"/>
              <a:t>无</a:t>
            </a:r>
            <a:r>
              <a:rPr lang="zh-CN" altLang="en-US" sz="2400" dirty="0" smtClean="0"/>
              <a:t>状态配置</a:t>
            </a:r>
            <a:endParaRPr lang="zh-CN" altLang="en-US" sz="2400" dirty="0"/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QoS</a:t>
            </a:r>
            <a:r>
              <a: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服务支持</a:t>
            </a:r>
            <a:r>
              <a:rPr lang="zh-CN" altLang="en-US" sz="2400" dirty="0" smtClean="0"/>
              <a:t>：流标签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6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8640960" cy="515144"/>
          </a:xfrm>
        </p:spPr>
        <p:txBody>
          <a:bodyPr/>
          <a:lstStyle/>
          <a:p>
            <a:r>
              <a:rPr lang="zh-CN" altLang="en-US" sz="3200" dirty="0"/>
              <a:t>地址自动配置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链路</a:t>
            </a:r>
            <a:r>
              <a:rPr lang="zh-CN" altLang="en-US" sz="2400" dirty="0"/>
              <a:t>本地地址</a:t>
            </a: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IPv6</a:t>
            </a:r>
            <a:r>
              <a:rPr lang="zh-CN" altLang="en-US" sz="2000" dirty="0"/>
              <a:t>协议启动</a:t>
            </a:r>
            <a:r>
              <a:rPr lang="zh-CN" altLang="en-US" sz="2000" dirty="0" smtClean="0"/>
              <a:t>时每个</a:t>
            </a:r>
            <a:r>
              <a:rPr lang="zh-CN" altLang="en-US" sz="2000" dirty="0"/>
              <a:t>接口自动生成一个链路本地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网络前缀：</a:t>
            </a:r>
            <a:r>
              <a:rPr lang="en-US" altLang="zh-CN" sz="2000" dirty="0" smtClean="0"/>
              <a:t>FE80</a:t>
            </a:r>
            <a:r>
              <a:rPr lang="en-US" altLang="zh-CN" sz="2000" dirty="0"/>
              <a:t>::/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后</a:t>
            </a:r>
            <a:r>
              <a:rPr lang="en-US" altLang="zh-CN" sz="2000" dirty="0"/>
              <a:t>64</a:t>
            </a:r>
            <a:r>
              <a:rPr lang="zh-CN" altLang="en-US" sz="2000" dirty="0" smtClean="0"/>
              <a:t>位自动生成</a:t>
            </a:r>
            <a:endParaRPr lang="en-US" altLang="zh-CN" sz="20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无</a:t>
            </a:r>
            <a:r>
              <a:rPr lang="zh-CN" altLang="en-US" sz="2400" dirty="0"/>
              <a:t>状态地址配置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主机发送路由器</a:t>
            </a:r>
            <a:r>
              <a:rPr lang="zh-CN" altLang="en-US" sz="2000" dirty="0"/>
              <a:t>请求报文，询问是否存在本地</a:t>
            </a:r>
            <a:r>
              <a:rPr lang="zh-CN" altLang="en-US" sz="2000" dirty="0" smtClean="0"/>
              <a:t>路由器</a:t>
            </a:r>
            <a:endParaRPr lang="zh-CN" altLang="en-US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如未收到路由公告</a:t>
            </a:r>
            <a:r>
              <a:rPr lang="zh-CN" altLang="en-US" sz="2000" dirty="0"/>
              <a:t>报文</a:t>
            </a:r>
            <a:r>
              <a:rPr lang="zh-CN" altLang="en-US" sz="2000" dirty="0" smtClean="0"/>
              <a:t>，则需使用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状态或</a:t>
            </a:r>
            <a:r>
              <a:rPr lang="zh-CN" altLang="en-US" sz="2000" dirty="0"/>
              <a:t>手工方式</a:t>
            </a:r>
            <a:r>
              <a:rPr lang="zh-CN" altLang="en-US" sz="2000" dirty="0" smtClean="0"/>
              <a:t>配置</a:t>
            </a:r>
            <a:endParaRPr lang="zh-CN" altLang="en-US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如收到路由公告</a:t>
            </a:r>
            <a:r>
              <a:rPr lang="zh-CN" altLang="en-US" sz="2000" dirty="0"/>
              <a:t>报文</a:t>
            </a:r>
            <a:r>
              <a:rPr lang="zh-CN" altLang="en-US" sz="2000" dirty="0" smtClean="0"/>
              <a:t>，则更新</a:t>
            </a:r>
            <a:r>
              <a:rPr lang="en-US" altLang="zh-CN" sz="2000" dirty="0" smtClean="0"/>
              <a:t>MTU</a:t>
            </a:r>
            <a:r>
              <a:rPr lang="zh-CN" altLang="en-US" sz="2000" dirty="0"/>
              <a:t>值、跳步限制</a:t>
            </a:r>
            <a:r>
              <a:rPr lang="zh-CN" altLang="en-US" sz="2000" dirty="0" smtClean="0"/>
              <a:t>数、路由表等，同时自动</a:t>
            </a:r>
            <a:r>
              <a:rPr lang="zh-CN" altLang="en-US" sz="2000" dirty="0"/>
              <a:t>生成</a:t>
            </a:r>
            <a:r>
              <a:rPr lang="en-US" altLang="zh-CN" sz="2000" dirty="0"/>
              <a:t>IPv6</a:t>
            </a:r>
            <a:r>
              <a:rPr lang="zh-CN" altLang="en-US" sz="2000" dirty="0" smtClean="0"/>
              <a:t>地址</a:t>
            </a:r>
            <a:endParaRPr lang="zh-CN" altLang="en-US" sz="2000" dirty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状态的地址配置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需要</a:t>
            </a:r>
            <a:r>
              <a:rPr lang="en-US" altLang="zh-CN" sz="2000" dirty="0"/>
              <a:t>DHCPv6</a:t>
            </a:r>
            <a:r>
              <a:rPr lang="zh-CN" altLang="en-US" sz="2000" dirty="0"/>
              <a:t>服务器的</a:t>
            </a:r>
            <a:r>
              <a:rPr lang="zh-CN" altLang="en-US" sz="2000" dirty="0" smtClean="0"/>
              <a:t>支持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主机</a:t>
            </a:r>
            <a:r>
              <a:rPr lang="zh-CN" altLang="en-US" sz="2000" dirty="0"/>
              <a:t>向</a:t>
            </a:r>
            <a:r>
              <a:rPr lang="en-US" altLang="zh-CN" sz="2000" dirty="0"/>
              <a:t>DHCPv6</a:t>
            </a:r>
            <a:r>
              <a:rPr lang="zh-CN" altLang="en-US" sz="2000" dirty="0"/>
              <a:t>服务器多播“</a:t>
            </a:r>
            <a:r>
              <a:rPr lang="en-US" altLang="zh-CN" sz="2000" dirty="0"/>
              <a:t>DHCP</a:t>
            </a:r>
            <a:r>
              <a:rPr lang="zh-CN" altLang="en-US" sz="2000" dirty="0"/>
              <a:t>请求消息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DHCPv6</a:t>
            </a:r>
            <a:r>
              <a:rPr lang="zh-CN" altLang="en-US" sz="2000" dirty="0"/>
              <a:t>服务器在返回的“</a:t>
            </a:r>
            <a:r>
              <a:rPr lang="en-US" altLang="zh-CN" sz="2000" dirty="0"/>
              <a:t>DHCP</a:t>
            </a:r>
            <a:r>
              <a:rPr lang="zh-CN" altLang="en-US" sz="2000" dirty="0"/>
              <a:t>应答消息”中将分配的地址返回给请求</a:t>
            </a:r>
            <a:r>
              <a:rPr lang="zh-CN" altLang="en-US" sz="2000" dirty="0" smtClean="0"/>
              <a:t>主机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35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dirty="0" smtClean="0"/>
              <a:t>路由选择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IPv6</a:t>
            </a:r>
            <a:r>
              <a:rPr lang="zh-CN" altLang="en-US" dirty="0" smtClean="0"/>
              <a:t>路由选择：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目的地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</a:t>
            </a:r>
            <a:r>
              <a:rPr lang="zh-CN" altLang="en-US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黑体" panose="02010609060101010101" pitchFamily="49" charset="-122"/>
              </a:rPr>
              <a:t>IPv6</a:t>
            </a:r>
            <a:r>
              <a:rPr lang="zh-CN" altLang="en-US" dirty="0">
                <a:ea typeface="黑体" panose="02010609060101010101" pitchFamily="49" charset="-122"/>
              </a:rPr>
              <a:t>路由器</a:t>
            </a:r>
            <a:r>
              <a:rPr lang="zh-CN" altLang="en-US" dirty="0" smtClean="0">
                <a:ea typeface="黑体" panose="02010609060101010101" pitchFamily="49" charset="-122"/>
              </a:rPr>
              <a:t>表</a:t>
            </a:r>
            <a:r>
              <a:rPr lang="zh-CN" altLang="en-US" dirty="0" smtClean="0"/>
              <a:t>：包含</a:t>
            </a:r>
            <a:r>
              <a:rPr lang="zh-CN" altLang="en-US" dirty="0"/>
              <a:t>许多（</a:t>
            </a:r>
            <a:r>
              <a:rPr lang="en-US" altLang="zh-CN" dirty="0"/>
              <a:t>P, R</a:t>
            </a:r>
            <a:r>
              <a:rPr lang="zh-CN" altLang="en-US" dirty="0"/>
              <a:t>）对</a:t>
            </a:r>
            <a:r>
              <a:rPr lang="zh-CN" altLang="en-US" dirty="0" smtClean="0"/>
              <a:t>序偶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P</a:t>
            </a:r>
            <a:r>
              <a:rPr lang="zh-CN" altLang="en-US" dirty="0" smtClean="0"/>
              <a:t>：目的</a:t>
            </a:r>
            <a:r>
              <a:rPr lang="zh-CN" altLang="en-US" dirty="0"/>
              <a:t>网络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R</a:t>
            </a:r>
            <a:r>
              <a:rPr lang="zh-CN" altLang="en-US" dirty="0" smtClean="0"/>
              <a:t>：到</a:t>
            </a:r>
            <a:r>
              <a:rPr lang="zh-CN" altLang="en-US" dirty="0"/>
              <a:t>目的网络路径上的“下一个”路由器的</a:t>
            </a:r>
            <a:r>
              <a:rPr lang="en-US" altLang="zh-CN" dirty="0"/>
              <a:t>IPv6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目的地缓存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dirty="0" smtClean="0"/>
              <a:t>：动态</a:t>
            </a:r>
            <a:r>
              <a:rPr lang="zh-CN" altLang="en-US" dirty="0"/>
              <a:t>生成的一个表，保存最近的路由选择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由于目的地</a:t>
            </a:r>
            <a:r>
              <a:rPr lang="zh-CN" altLang="en-US" dirty="0"/>
              <a:t>缓存表通常比路由表小很多，因此路由的查找效率比较高</a:t>
            </a:r>
          </a:p>
        </p:txBody>
      </p:sp>
    </p:spTree>
    <p:extLst>
      <p:ext uri="{BB962C8B-B14F-4D97-AF65-F5344CB8AC3E}">
        <p14:creationId xmlns:p14="http://schemas.microsoft.com/office/powerpoint/2010/main" val="16782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9" y="806437"/>
            <a:ext cx="8032841" cy="175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859062"/>
            <a:ext cx="5265327" cy="208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67" y="5075817"/>
            <a:ext cx="6010443" cy="152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横卷形 3"/>
          <p:cNvSpPr/>
          <p:nvPr/>
        </p:nvSpPr>
        <p:spPr bwMode="auto">
          <a:xfrm>
            <a:off x="2915816" y="2204864"/>
            <a:ext cx="3384376" cy="432048"/>
          </a:xfrm>
          <a:prstGeom prst="horizontalScroll">
            <a:avLst/>
          </a:prstGeom>
          <a:solidFill>
            <a:schemeClr val="accent5">
              <a:lumMod val="50000"/>
              <a:alpha val="25000"/>
            </a:scheme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横卷形 7"/>
          <p:cNvSpPr/>
          <p:nvPr/>
        </p:nvSpPr>
        <p:spPr bwMode="auto">
          <a:xfrm>
            <a:off x="1835696" y="2780928"/>
            <a:ext cx="1872208" cy="432048"/>
          </a:xfrm>
          <a:prstGeom prst="horizontalScroll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横卷形 8"/>
          <p:cNvSpPr/>
          <p:nvPr/>
        </p:nvSpPr>
        <p:spPr bwMode="auto">
          <a:xfrm>
            <a:off x="5364088" y="4941168"/>
            <a:ext cx="1512168" cy="432048"/>
          </a:xfrm>
          <a:prstGeom prst="horizontalScroll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84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zh-CN" altLang="en-US" dirty="0"/>
              <a:t>的路由选择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3744416" cy="46805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与路由器路由的区别</a:t>
            </a:r>
            <a:endParaRPr lang="en-US" altLang="zh-CN" sz="28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00B0F0"/>
                </a:solidFill>
              </a:rPr>
              <a:t>如果在目的地缓存表和路由表未找到</a:t>
            </a:r>
            <a:r>
              <a:rPr lang="zh-CN" altLang="en-US" sz="2400" dirty="0">
                <a:solidFill>
                  <a:srgbClr val="00B0F0"/>
                </a:solidFill>
              </a:rPr>
              <a:t>与目的</a:t>
            </a:r>
            <a:r>
              <a:rPr lang="en-US" altLang="zh-CN" sz="2400" dirty="0">
                <a:solidFill>
                  <a:srgbClr val="00B0F0"/>
                </a:solidFill>
              </a:rPr>
              <a:t>IPv6</a:t>
            </a:r>
            <a:r>
              <a:rPr lang="zh-CN" altLang="en-US" sz="2400" dirty="0">
                <a:solidFill>
                  <a:srgbClr val="00B0F0"/>
                </a:solidFill>
              </a:rPr>
              <a:t>地址匹配的表目</a:t>
            </a:r>
            <a:r>
              <a:rPr lang="zh-CN" altLang="en-US" sz="2400" dirty="0" smtClean="0">
                <a:solidFill>
                  <a:srgbClr val="00B0F0"/>
                </a:solidFill>
              </a:rPr>
              <a:t>，那么主机路由选择算法认为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zh-CN" altLang="en-US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目的地可以不经路由器直接到达</a:t>
            </a:r>
            <a:endParaRPr lang="en-US" altLang="zh-CN" sz="240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3819123" cy="671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1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</a:t>
            </a:r>
            <a:r>
              <a:rPr lang="zh-CN" altLang="en-US" dirty="0"/>
              <a:t>的路由选择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00808"/>
            <a:ext cx="3744416" cy="46805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与主机路由的区别</a:t>
            </a:r>
            <a:endParaRPr lang="en-US" altLang="zh-CN" sz="28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00B0F0"/>
                </a:solidFill>
              </a:rPr>
              <a:t>如果在目的地缓存表和路由表未找到</a:t>
            </a:r>
            <a:r>
              <a:rPr lang="zh-CN" altLang="en-US" sz="2400" dirty="0">
                <a:solidFill>
                  <a:srgbClr val="00B0F0"/>
                </a:solidFill>
              </a:rPr>
              <a:t>与目的</a:t>
            </a:r>
            <a:r>
              <a:rPr lang="en-US" altLang="zh-CN" sz="2400" dirty="0">
                <a:solidFill>
                  <a:srgbClr val="00B0F0"/>
                </a:solidFill>
              </a:rPr>
              <a:t>IPv6</a:t>
            </a:r>
            <a:r>
              <a:rPr lang="zh-CN" altLang="en-US" sz="2400" dirty="0">
                <a:solidFill>
                  <a:srgbClr val="00B0F0"/>
                </a:solidFill>
              </a:rPr>
              <a:t>地址匹配的表目</a:t>
            </a:r>
            <a:r>
              <a:rPr lang="zh-CN" altLang="en-US" sz="2400" dirty="0" smtClean="0">
                <a:solidFill>
                  <a:srgbClr val="00B0F0"/>
                </a:solidFill>
              </a:rPr>
              <a:t>，那么路由器</a:t>
            </a:r>
            <a:r>
              <a:rPr lang="zh-CN" altLang="en-US" sz="2400" dirty="0">
                <a:solidFill>
                  <a:srgbClr val="00B0F0"/>
                </a:solidFill>
              </a:rPr>
              <a:t>路由选择</a:t>
            </a:r>
            <a:r>
              <a:rPr lang="zh-CN" altLang="en-US" sz="2400" dirty="0" smtClean="0">
                <a:solidFill>
                  <a:srgbClr val="00B0F0"/>
                </a:solidFill>
              </a:rPr>
              <a:t>算法认为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该目的地不可</a:t>
            </a:r>
            <a:r>
              <a:rPr lang="zh-CN" altLang="en-US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</a:t>
            </a:r>
            <a:endParaRPr lang="en-US" altLang="zh-CN" sz="240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5562"/>
            <a:ext cx="4824536" cy="674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5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：</a:t>
            </a:r>
            <a:r>
              <a:rPr lang="zh-CN" altLang="en-US" dirty="0"/>
              <a:t>配置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28080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2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/>
              <a:t>协议的安装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52461"/>
            <a:ext cx="4320480" cy="485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555776" y="5301208"/>
            <a:ext cx="864096" cy="288032"/>
          </a:xfrm>
          <a:prstGeom prst="roundRect">
            <a:avLst/>
          </a:prstGeom>
          <a:solidFill>
            <a:srgbClr val="C00000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04" y="1352459"/>
            <a:ext cx="4610470" cy="48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2514486" y="3861048"/>
            <a:ext cx="1193417" cy="288032"/>
          </a:xfrm>
          <a:prstGeom prst="roundRect">
            <a:avLst/>
          </a:prstGeom>
          <a:solidFill>
            <a:srgbClr val="C00000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411885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 bwMode="auto">
          <a:xfrm>
            <a:off x="5940694" y="3717032"/>
            <a:ext cx="1007569" cy="288032"/>
          </a:xfrm>
          <a:prstGeom prst="roundRect">
            <a:avLst/>
          </a:prstGeom>
          <a:solidFill>
            <a:srgbClr val="C00000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3372"/>
            <a:ext cx="5347476" cy="344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5076598" y="5873643"/>
            <a:ext cx="864096" cy="288032"/>
          </a:xfrm>
          <a:prstGeom prst="roundRect">
            <a:avLst/>
          </a:prstGeom>
          <a:solidFill>
            <a:srgbClr val="C00000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5" y="1263567"/>
            <a:ext cx="4771412" cy="502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zh-CN" dirty="0"/>
              <a:t>地址配置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2" y="2266864"/>
            <a:ext cx="839087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3764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9787"/>
            <a:ext cx="689679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8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</a:t>
            </a:r>
            <a:r>
              <a:rPr lang="zh-CN" altLang="en-US" dirty="0"/>
              <a:t>本地地址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9787"/>
            <a:ext cx="689679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0" y="1518344"/>
            <a:ext cx="8253613" cy="47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 smtClean="0"/>
              <a:t>作用：表示互联网设备到</a:t>
            </a:r>
            <a:r>
              <a:rPr lang="zh-CN" altLang="en-US" sz="2800" dirty="0"/>
              <a:t>一个网络的</a:t>
            </a:r>
            <a:r>
              <a:rPr lang="zh-CN" altLang="en-US" sz="2800" dirty="0" smtClean="0"/>
              <a:t>连接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或接口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pPr lvl="1">
              <a:lnSpc>
                <a:spcPct val="140000"/>
              </a:lnSpc>
            </a:pPr>
            <a:r>
              <a:rPr lang="zh-CN" altLang="en-US" sz="2400" dirty="0" smtClean="0"/>
              <a:t>具有</a:t>
            </a:r>
            <a:r>
              <a:rPr lang="zh-CN" altLang="en-US" sz="2400" dirty="0"/>
              <a:t>多个网络</a:t>
            </a:r>
            <a:r>
              <a:rPr lang="zh-CN" altLang="en-US" sz="2400" dirty="0" smtClean="0"/>
              <a:t>连接的互联网设备应具有</a:t>
            </a:r>
            <a:r>
              <a:rPr lang="zh-CN" altLang="en-US" sz="2400" dirty="0"/>
              <a:t>多个</a:t>
            </a:r>
            <a:r>
              <a:rPr lang="en-US" altLang="zh-CN" sz="2400" dirty="0"/>
              <a:t>IPv6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lvl="1">
              <a:lnSpc>
                <a:spcPct val="140000"/>
              </a:lnSpc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个</a:t>
            </a:r>
            <a:r>
              <a:rPr lang="en-US" altLang="zh-CN" sz="2400" dirty="0"/>
              <a:t>IPv6</a:t>
            </a:r>
            <a:r>
              <a:rPr lang="zh-CN" altLang="en-US" sz="2400" dirty="0"/>
              <a:t>地址可以绑定到一条物理连接（或接口）上，使一条物理连接（或接口）具有多个</a:t>
            </a:r>
            <a:r>
              <a:rPr lang="en-US" altLang="zh-CN" sz="2400" dirty="0"/>
              <a:t>IP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zh-CN" sz="2800" dirty="0" smtClean="0"/>
              <a:t>IPv6</a:t>
            </a:r>
            <a:r>
              <a:rPr lang="zh-CN" altLang="en-US" sz="2800" dirty="0"/>
              <a:t>地址长度为</a:t>
            </a:r>
            <a:r>
              <a:rPr lang="en-US" altLang="zh-CN" sz="2800" dirty="0"/>
              <a:t>128</a:t>
            </a:r>
            <a:r>
              <a:rPr lang="zh-CN" altLang="en-US" sz="2800" dirty="0"/>
              <a:t>位</a:t>
            </a:r>
            <a:r>
              <a:rPr lang="zh-CN" altLang="en-US" sz="2800" dirty="0" smtClean="0"/>
              <a:t>二进制数</a:t>
            </a:r>
            <a:endParaRPr lang="en-US" altLang="zh-CN" sz="2800" dirty="0" smtClean="0"/>
          </a:p>
          <a:p>
            <a:pPr lvl="1">
              <a:lnSpc>
                <a:spcPct val="140000"/>
              </a:lnSpc>
            </a:pP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地址数量：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128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数量</a:t>
            </a:r>
            <a:r>
              <a:rPr lang="zh-CN" altLang="en-US" sz="2400" dirty="0" smtClean="0"/>
              <a:t>为：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340,282,366,920,938,463,463,374,607,431,768,211,456</a:t>
            </a:r>
            <a:r>
              <a:rPr lang="zh-CN" altLang="en-US" sz="2000" dirty="0" smtClean="0"/>
              <a:t>个</a:t>
            </a:r>
            <a:endParaRPr lang="en-US" altLang="zh-CN" sz="2400" dirty="0" smtClean="0"/>
          </a:p>
          <a:p>
            <a:pPr lvl="1">
              <a:lnSpc>
                <a:spcPct val="140000"/>
              </a:lnSpc>
            </a:pPr>
            <a:r>
              <a:rPr lang="en-US" altLang="zh-CN" sz="2400" dirty="0" smtClean="0"/>
              <a:t>IPv4</a:t>
            </a:r>
            <a:r>
              <a:rPr lang="zh-CN" altLang="en-US" sz="2400" dirty="0" smtClean="0"/>
              <a:t>为：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4,294,967,296</a:t>
            </a:r>
            <a:r>
              <a:rPr lang="zh-CN" altLang="en-US" sz="1800" dirty="0"/>
              <a:t>个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59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手工添加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15" y="1412776"/>
            <a:ext cx="6365329" cy="47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自动</a:t>
            </a:r>
            <a:r>
              <a:rPr lang="zh-CN" altLang="en-US" sz="3200" dirty="0"/>
              <a:t>配置</a:t>
            </a:r>
            <a:r>
              <a:rPr lang="en-US" altLang="zh-CN" sz="3200" dirty="0"/>
              <a:t>IPv6</a:t>
            </a:r>
            <a:r>
              <a:rPr lang="zh-CN" altLang="en-US" sz="3200" dirty="0" smtClean="0"/>
              <a:t>地址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路由器（主机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）一侧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747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7" y="2394065"/>
            <a:ext cx="8392937" cy="221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14" y="1305817"/>
            <a:ext cx="6104677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" y="2756510"/>
            <a:ext cx="8127294" cy="259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7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自动</a:t>
            </a:r>
            <a:r>
              <a:rPr lang="zh-CN" altLang="en-US" sz="3200" dirty="0"/>
              <a:t>配置</a:t>
            </a:r>
            <a:r>
              <a:rPr lang="en-US" altLang="zh-CN" sz="3200" dirty="0"/>
              <a:t>IPv6</a:t>
            </a:r>
            <a:r>
              <a:rPr lang="zh-CN" altLang="en-US" sz="3200" dirty="0" smtClean="0"/>
              <a:t>地址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主机</a:t>
            </a:r>
            <a:r>
              <a:rPr lang="zh-CN" altLang="en-US" sz="3200" dirty="0" smtClean="0"/>
              <a:t>（主机</a:t>
            </a:r>
            <a:r>
              <a:rPr lang="en-US" altLang="zh-CN" sz="3200" dirty="0"/>
              <a:t>B</a:t>
            </a:r>
            <a:r>
              <a:rPr lang="zh-CN" altLang="en-US" sz="3200" dirty="0" smtClean="0"/>
              <a:t>）一侧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注意：主机（主机</a:t>
            </a:r>
            <a:r>
              <a:rPr lang="en-US" altLang="zh-CN" sz="1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）不能启用路由</a:t>
            </a:r>
            <a:endParaRPr lang="zh-CN" altLang="en-US" sz="1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7263"/>
            <a:ext cx="6192688" cy="46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07" y="2229793"/>
            <a:ext cx="7974217" cy="255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验证自动配置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" y="1700808"/>
            <a:ext cx="824402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5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/>
              <a:t>地址表示法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如何表示</a:t>
            </a:r>
            <a:r>
              <a:rPr lang="en-US" altLang="zh-CN" sz="3600" dirty="0"/>
              <a:t>IPv6</a:t>
            </a:r>
            <a:r>
              <a:rPr lang="zh-CN" altLang="en-US" sz="3600" dirty="0"/>
              <a:t>地址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点分十进制表示法？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如何</a:t>
            </a:r>
            <a:r>
              <a:rPr lang="zh-CN" altLang="en-US" sz="3600" dirty="0"/>
              <a:t>表示</a:t>
            </a:r>
            <a:r>
              <a:rPr lang="en-US" altLang="zh-CN" sz="3600" dirty="0"/>
              <a:t>IPv6</a:t>
            </a:r>
            <a:r>
              <a:rPr lang="zh-CN" altLang="en-US" sz="3600" dirty="0"/>
              <a:t>地址中的网络号部分和主机号部分？</a:t>
            </a:r>
            <a:endParaRPr lang="en-US" altLang="zh-CN" sz="3600" dirty="0"/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掩码？</a:t>
            </a:r>
            <a:endParaRPr lang="en-US" altLang="zh-CN" sz="3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8800" lvl="4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FontTx/>
              <a:buNone/>
            </a:pPr>
            <a:endParaRPr lang="zh-CN" altLang="en-US" sz="3600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206084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9600" dirty="0">
                <a:solidFill>
                  <a:srgbClr val="C00000"/>
                </a:solidFill>
              </a:rPr>
              <a:t>×</a:t>
            </a:r>
            <a:endParaRPr lang="zh-CN" altLang="en-US" sz="96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4" y="459564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9600" dirty="0">
                <a:solidFill>
                  <a:srgbClr val="C00000"/>
                </a:solidFill>
              </a:rPr>
              <a:t>×</a:t>
            </a:r>
            <a:endParaRPr lang="zh-CN" altLang="en-US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/>
              <a:t>地址表示法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冒号</a:t>
            </a:r>
            <a:r>
              <a:rPr lang="zh-CN" altLang="en-US" sz="3200" dirty="0"/>
              <a:t>十六进制表示</a:t>
            </a:r>
            <a:r>
              <a:rPr lang="zh-CN" altLang="en-US" sz="3200" dirty="0" smtClean="0"/>
              <a:t>法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双</a:t>
            </a:r>
            <a:r>
              <a:rPr lang="zh-CN" altLang="en-US" sz="3200" dirty="0"/>
              <a:t>冒号表示</a:t>
            </a:r>
            <a:r>
              <a:rPr lang="zh-CN" altLang="en-US" sz="3200" dirty="0" smtClean="0"/>
              <a:t>法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地址前缀：区分网络号和主机号</a:t>
            </a:r>
            <a:endParaRPr lang="zh-CN" altLang="en-US" sz="3200" dirty="0"/>
          </a:p>
          <a:p>
            <a:pPr marL="0" indent="0">
              <a:lnSpc>
                <a:spcPct val="200000"/>
              </a:lnSpc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2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冒号十六进制表示法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IPv6</a:t>
            </a:r>
            <a:r>
              <a:rPr lang="zh-CN" altLang="en-US" sz="2400" dirty="0"/>
              <a:t>的</a:t>
            </a:r>
            <a:r>
              <a:rPr lang="en-US" altLang="zh-CN" sz="2400" dirty="0"/>
              <a:t>128</a:t>
            </a:r>
            <a:r>
              <a:rPr lang="zh-CN" altLang="en-US" sz="2400" dirty="0"/>
              <a:t>位地址按每</a:t>
            </a:r>
            <a:r>
              <a:rPr lang="en-US" altLang="zh-CN" sz="2400" dirty="0"/>
              <a:t>16</a:t>
            </a:r>
            <a:r>
              <a:rPr lang="zh-CN" altLang="en-US" sz="2400" dirty="0"/>
              <a:t>位划分为一个位段，每个位段转换为一个十六进制数，十六进制数之间用“</a:t>
            </a:r>
            <a:r>
              <a:rPr lang="en-US" altLang="zh-CN" sz="2400" dirty="0"/>
              <a:t>:”</a:t>
            </a:r>
            <a:r>
              <a:rPr lang="zh-CN" altLang="en-US" sz="2400" dirty="0"/>
              <a:t>隔开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00222"/>
            <a:ext cx="7927801" cy="6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9" y="3545972"/>
            <a:ext cx="8485242" cy="66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25144"/>
            <a:ext cx="5276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22" y="5932512"/>
            <a:ext cx="3038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 bwMode="auto">
          <a:xfrm>
            <a:off x="4139952" y="3065027"/>
            <a:ext cx="864096" cy="480945"/>
          </a:xfrm>
          <a:prstGeom prst="downArrow">
            <a:avLst/>
          </a:prstGeom>
          <a:solidFill>
            <a:srgbClr val="A5002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139952" y="4244199"/>
            <a:ext cx="864096" cy="480945"/>
          </a:xfrm>
          <a:prstGeom prst="downArrow">
            <a:avLst/>
          </a:prstGeom>
          <a:solidFill>
            <a:srgbClr val="A5002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4139952" y="5058519"/>
            <a:ext cx="864096" cy="873993"/>
          </a:xfrm>
          <a:prstGeom prst="downArrow">
            <a:avLst/>
          </a:prstGeom>
          <a:solidFill>
            <a:srgbClr val="A5002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5106670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可移除每</a:t>
            </a:r>
            <a:r>
              <a:rPr lang="zh-CN" altLang="en-US" sz="16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个位段前导的“</a:t>
            </a:r>
            <a:r>
              <a:rPr lang="en-US" altLang="zh-CN" sz="16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endParaRPr lang="zh-CN" altLang="en-US" sz="16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1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双冒号表示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将多个连续为</a:t>
            </a:r>
            <a:r>
              <a:rPr lang="en-US" altLang="zh-CN" dirty="0"/>
              <a:t>0</a:t>
            </a:r>
            <a:r>
              <a:rPr lang="zh-CN" altLang="en-US" dirty="0"/>
              <a:t>的位段简写为“</a:t>
            </a:r>
            <a:r>
              <a:rPr lang="en-US" altLang="zh-CN" dirty="0" smtClean="0"/>
              <a:t>::”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一个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r>
              <a:rPr lang="zh-CN" altLang="en-US" dirty="0"/>
              <a:t>中只能包含一个“</a:t>
            </a:r>
            <a:r>
              <a:rPr lang="en-US" altLang="zh-CN" dirty="0" smtClean="0"/>
              <a:t>::”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双</a:t>
            </a:r>
            <a:r>
              <a:rPr lang="zh-CN" altLang="en-US" dirty="0"/>
              <a:t>冒号代表的位段数、双冒号前面的位段数、双冒号后面的位段数总和应为</a:t>
            </a:r>
            <a:r>
              <a:rPr lang="en-US" altLang="zh-CN" dirty="0" smtClean="0"/>
              <a:t>8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2001:1:0:0:0:0:c030: BF97→2001:1</a:t>
            </a:r>
            <a:r>
              <a:rPr lang="en-US" altLang="zh-CN" b="1" dirty="0" smtClean="0">
                <a:solidFill>
                  <a:srgbClr val="C00000"/>
                </a:solidFill>
              </a:rPr>
              <a:t>::</a:t>
            </a:r>
            <a:r>
              <a:rPr lang="en-US" altLang="zh-CN" dirty="0" smtClean="0"/>
              <a:t>C030:BF97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IPv6</a:t>
            </a:r>
            <a:r>
              <a:rPr lang="zh-CN" altLang="en-US" dirty="0"/>
              <a:t>地址的开始几个位段为</a:t>
            </a:r>
            <a:r>
              <a:rPr lang="en-US" altLang="zh-CN" dirty="0"/>
              <a:t>0</a:t>
            </a:r>
            <a:r>
              <a:rPr lang="zh-CN" altLang="en-US" dirty="0"/>
              <a:t>（或最后几个位段为</a:t>
            </a:r>
            <a:r>
              <a:rPr lang="en-US" altLang="zh-CN" dirty="0"/>
              <a:t>0</a:t>
            </a:r>
            <a:r>
              <a:rPr lang="zh-CN" altLang="en-US" dirty="0" smtClean="0"/>
              <a:t>），也</a:t>
            </a:r>
            <a:r>
              <a:rPr lang="zh-CN" altLang="en-US" dirty="0"/>
              <a:t>可以用双冒号表示法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0:0:0:0:0:0:0:1</a:t>
            </a:r>
            <a:r>
              <a:rPr lang="en-US" altLang="zh-CN" dirty="0"/>
              <a:t> </a:t>
            </a:r>
            <a:r>
              <a:rPr lang="en-US" altLang="zh-CN" dirty="0" smtClean="0"/>
              <a:t>→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::</a:t>
            </a:r>
            <a:r>
              <a:rPr lang="en-US" altLang="zh-CN" dirty="0" smtClean="0"/>
              <a:t>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2001:1:0:0:0:0:0:0</a:t>
            </a:r>
            <a:r>
              <a:rPr lang="en-US" altLang="zh-CN" dirty="0"/>
              <a:t> </a:t>
            </a:r>
            <a:r>
              <a:rPr lang="en-US" altLang="zh-CN" dirty="0" smtClean="0"/>
              <a:t>→2001:1</a:t>
            </a:r>
            <a:r>
              <a:rPr lang="en-US" altLang="zh-CN" b="1" dirty="0" smtClean="0">
                <a:solidFill>
                  <a:srgbClr val="C00000"/>
                </a:solidFill>
              </a:rPr>
              <a:t>::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0:0:0:0:0:0:0:0</a:t>
            </a:r>
            <a:r>
              <a:rPr lang="en-US" altLang="zh-CN" dirty="0"/>
              <a:t> → </a:t>
            </a:r>
            <a:r>
              <a:rPr lang="en-US" altLang="zh-CN" b="1" dirty="0" smtClean="0">
                <a:solidFill>
                  <a:srgbClr val="C00000"/>
                </a:solidFill>
              </a:rPr>
              <a:t>::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zh-CN" dirty="0" smtClean="0"/>
              <a:t>IPv6</a:t>
            </a:r>
            <a:r>
              <a:rPr lang="zh-CN" altLang="en-US" dirty="0"/>
              <a:t>地址前缀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3"/>
          </a:xfrm>
        </p:spPr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dirty="0"/>
              <a:t>地址</a:t>
            </a:r>
            <a:r>
              <a:rPr lang="en-US" altLang="zh-CN" dirty="0"/>
              <a:t>/</a:t>
            </a:r>
            <a:r>
              <a:rPr lang="zh-CN" altLang="en-US" dirty="0"/>
              <a:t>前缀长度</a:t>
            </a:r>
            <a:r>
              <a:rPr lang="zh-CN" altLang="en-US" dirty="0" smtClean="0"/>
              <a:t>”：区分网络号和主机号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“地址”：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“前缀长度”：前</a:t>
            </a:r>
            <a:r>
              <a:rPr lang="zh-CN" altLang="en-US" dirty="0"/>
              <a:t>多少位为网络号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2001:D3</a:t>
            </a:r>
            <a:r>
              <a:rPr lang="en-US" altLang="zh-CN" dirty="0"/>
              <a:t>::/48</a:t>
            </a:r>
            <a:r>
              <a:rPr lang="en-US" altLang="zh-CN" dirty="0" smtClean="0"/>
              <a:t>→2001:D3</a:t>
            </a:r>
            <a:r>
              <a:rPr lang="en-US" altLang="zh-CN" dirty="0"/>
              <a:t>::</a:t>
            </a:r>
            <a:r>
              <a:rPr lang="zh-CN" altLang="en-US" dirty="0"/>
              <a:t>的前</a:t>
            </a:r>
            <a:r>
              <a:rPr lang="en-US" altLang="zh-CN" dirty="0"/>
              <a:t>48</a:t>
            </a:r>
            <a:r>
              <a:rPr lang="zh-CN" altLang="en-US" dirty="0"/>
              <a:t>位为其地址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2001:D3</a:t>
            </a:r>
            <a:r>
              <a:rPr lang="en-US" altLang="zh-CN" dirty="0"/>
              <a:t>::</a:t>
            </a:r>
            <a:r>
              <a:rPr lang="zh-CN" altLang="en-US" dirty="0"/>
              <a:t>的前</a:t>
            </a:r>
            <a:r>
              <a:rPr lang="en-US" altLang="zh-CN" dirty="0"/>
              <a:t>48</a:t>
            </a:r>
            <a:r>
              <a:rPr lang="zh-CN" altLang="en-US" dirty="0"/>
              <a:t>位为其网络号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 smtClean="0"/>
              <a:t>2001:D3:0:2F3B</a:t>
            </a:r>
            <a:r>
              <a:rPr lang="en-US" altLang="zh-CN" dirty="0"/>
              <a:t>::/64</a:t>
            </a:r>
            <a:r>
              <a:rPr lang="en-US" altLang="zh-CN" dirty="0" smtClean="0"/>
              <a:t>→21DA:D3:0:2F3B</a:t>
            </a:r>
            <a:r>
              <a:rPr lang="en-US" altLang="zh-CN" dirty="0"/>
              <a:t>::</a:t>
            </a:r>
            <a:r>
              <a:rPr lang="zh-CN" altLang="en-US" dirty="0"/>
              <a:t>的前</a:t>
            </a:r>
            <a:r>
              <a:rPr lang="en-US" altLang="zh-CN" dirty="0"/>
              <a:t>64</a:t>
            </a:r>
            <a:r>
              <a:rPr lang="zh-CN" altLang="en-US" dirty="0"/>
              <a:t>位为其地址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21DA:D3:0:2F3B</a:t>
            </a:r>
            <a:r>
              <a:rPr lang="en-US" altLang="zh-CN" dirty="0"/>
              <a:t>::</a:t>
            </a:r>
            <a:r>
              <a:rPr lang="zh-CN" altLang="en-US" dirty="0"/>
              <a:t>的前</a:t>
            </a:r>
            <a:r>
              <a:rPr lang="en-US" altLang="zh-CN" dirty="0"/>
              <a:t>64</a:t>
            </a:r>
            <a:r>
              <a:rPr lang="zh-CN" altLang="en-US" dirty="0"/>
              <a:t>位为其网络号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2159</Words>
  <Application>Microsoft Office PowerPoint</Application>
  <PresentationFormat>全屏显示(4:3)</PresentationFormat>
  <Paragraphs>225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龙腾四海</vt:lpstr>
      <vt:lpstr>PowerPoint 演示文稿</vt:lpstr>
      <vt:lpstr>IPv4的局限性</vt:lpstr>
      <vt:lpstr>IPv6的新特征</vt:lpstr>
      <vt:lpstr>IPv6地址</vt:lpstr>
      <vt:lpstr>IPv6地址表示法</vt:lpstr>
      <vt:lpstr>IPv6地址表示法</vt:lpstr>
      <vt:lpstr>冒号十六进制表示法</vt:lpstr>
      <vt:lpstr>双冒号表示法</vt:lpstr>
      <vt:lpstr>IPv6地址前缀</vt:lpstr>
      <vt:lpstr>IPv6地址的主要类型</vt:lpstr>
      <vt:lpstr>单播地址</vt:lpstr>
      <vt:lpstr>全球单播地址</vt:lpstr>
      <vt:lpstr>链路本地地址</vt:lpstr>
      <vt:lpstr>站点本地地址</vt:lpstr>
      <vt:lpstr>区域标识符（zone ID）</vt:lpstr>
      <vt:lpstr>组播地址</vt:lpstr>
      <vt:lpstr>任播地址</vt:lpstr>
      <vt:lpstr>特殊地址</vt:lpstr>
      <vt:lpstr>IPv6数据报</vt:lpstr>
      <vt:lpstr>IPv6基本头</vt:lpstr>
      <vt:lpstr>扩展头</vt:lpstr>
      <vt:lpstr>IPv6扩展头</vt:lpstr>
      <vt:lpstr>ICMPv6 — 组播侦听者发现</vt:lpstr>
      <vt:lpstr>ICMPv6 —邻居发现</vt:lpstr>
      <vt:lpstr>路由器请求与路由器公告（1）</vt:lpstr>
      <vt:lpstr>路由器请求与路由器公告（2）</vt:lpstr>
      <vt:lpstr>邻居请求与公告（1）</vt:lpstr>
      <vt:lpstr>IPv6物理地址解析</vt:lpstr>
      <vt:lpstr>路由重定向</vt:lpstr>
      <vt:lpstr>地址自动配置</vt:lpstr>
      <vt:lpstr>路由选择</vt:lpstr>
      <vt:lpstr>PowerPoint 演示文稿</vt:lpstr>
      <vt:lpstr>主机的路由选择</vt:lpstr>
      <vt:lpstr>路由器的路由选择</vt:lpstr>
      <vt:lpstr>实验：配置IPv6地址</vt:lpstr>
      <vt:lpstr>IPv6协议的安装</vt:lpstr>
      <vt:lpstr>IPv6地址配置</vt:lpstr>
      <vt:lpstr>显示IPv6地址</vt:lpstr>
      <vt:lpstr>链路本地地址</vt:lpstr>
      <vt:lpstr>手工添加IPv6地址</vt:lpstr>
      <vt:lpstr>自动配置IPv6地址——路由器（主机A）一侧</vt:lpstr>
      <vt:lpstr>自动配置IPv6地址——主机（主机B）一侧</vt:lpstr>
      <vt:lpstr>验证自动配置IPv6地址</vt:lpstr>
    </vt:vector>
  </TitlesOfParts>
  <Company>南开大学计算机科学与技术系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 接入互联网</dc:title>
  <dc:creator>张建忠</dc:creator>
  <cp:keywords>计算机网络 徐敬东 ISBN:7-302-05635-8 清华大学出版社</cp:keywords>
  <cp:lastModifiedBy>Apple</cp:lastModifiedBy>
  <cp:revision>181</cp:revision>
  <dcterms:created xsi:type="dcterms:W3CDTF">2003-05-05T01:53:57Z</dcterms:created>
  <dcterms:modified xsi:type="dcterms:W3CDTF">2016-10-28T12:38:19Z</dcterms:modified>
  <cp:category>教材</cp:category>
</cp:coreProperties>
</file>