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7"/>
  </p:notesMasterIdLst>
  <p:sldIdLst>
    <p:sldId id="598" r:id="rId2"/>
    <p:sldId id="286" r:id="rId3"/>
    <p:sldId id="563" r:id="rId4"/>
    <p:sldId id="564" r:id="rId5"/>
    <p:sldId id="565" r:id="rId6"/>
    <p:sldId id="566" r:id="rId7"/>
    <p:sldId id="567" r:id="rId8"/>
    <p:sldId id="590" r:id="rId9"/>
    <p:sldId id="591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92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93" r:id="rId29"/>
    <p:sldId id="585" r:id="rId30"/>
    <p:sldId id="586" r:id="rId31"/>
    <p:sldId id="587" r:id="rId32"/>
    <p:sldId id="594" r:id="rId33"/>
    <p:sldId id="595" r:id="rId34"/>
    <p:sldId id="596" r:id="rId35"/>
    <p:sldId id="58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3" y="-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6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1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sz="4000" dirty="0" smtClean="0"/>
              <a:t>TCP</a:t>
            </a:r>
            <a:r>
              <a:rPr lang="zh-CN" altLang="en-US" sz="4000" dirty="0" smtClean="0"/>
              <a:t>的可靠性实现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15436" cy="5357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必要性：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建立在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协议提供的面向非连接、不可靠的数据报投递服务基础之上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需要解决的可靠性问题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丢失数据的恢复问题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可靠建立与关闭连接问题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6815182" y="274639"/>
            <a:ext cx="1543032" cy="5851525"/>
          </a:xfrm>
        </p:spPr>
        <p:txBody>
          <a:bodyPr/>
          <a:lstStyle/>
          <a:p>
            <a:r>
              <a:rPr lang="zh-CN" altLang="en-US" dirty="0" smtClean="0"/>
              <a:t>数据丢失与重发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760"/>
            <a:ext cx="4478254" cy="647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684"/>
            <a:ext cx="7772400" cy="947738"/>
          </a:xfrm>
        </p:spPr>
        <p:txBody>
          <a:bodyPr/>
          <a:lstStyle/>
          <a:p>
            <a:r>
              <a:rPr lang="en-US" altLang="zh-CN" sz="3600" dirty="0" smtClean="0"/>
              <a:t>TCP</a:t>
            </a:r>
            <a:r>
              <a:rPr lang="zh-CN" altLang="en-US" sz="3600" dirty="0" smtClean="0"/>
              <a:t>重发机制需要解决的主要问题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786874" cy="550072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重发之前应该等待多长时间</a:t>
            </a:r>
            <a:r>
              <a:rPr lang="en-US" altLang="zh-CN" dirty="0" smtClean="0"/>
              <a:t>?  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互联网上的传输延迟不固定</a:t>
            </a:r>
            <a:endParaRPr lang="zh-CN" altLang="en-US" sz="280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 smtClean="0"/>
              <a:t>解决方案：自适应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根据互联网当时的通信状况，计算合适的数据重发时间（如</a:t>
            </a:r>
            <a:r>
              <a:rPr lang="en-US" altLang="zh-CN" dirty="0" err="1" smtClean="0"/>
              <a:t>Karn</a:t>
            </a:r>
            <a:r>
              <a:rPr lang="zh-CN" altLang="en-US" dirty="0" smtClean="0"/>
              <a:t>算法等）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计算往返时间</a:t>
            </a:r>
            <a:r>
              <a:rPr lang="en-US" altLang="zh-CN" dirty="0" smtClean="0"/>
              <a:t>RTT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利用获得的多个</a:t>
            </a:r>
            <a:r>
              <a:rPr lang="en-US" altLang="zh-CN" dirty="0" smtClean="0"/>
              <a:t>RTT</a:t>
            </a:r>
            <a:r>
              <a:rPr lang="zh-CN" altLang="en-US" dirty="0" smtClean="0"/>
              <a:t>和统计学原理计算重发时间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78" y="285728"/>
            <a:ext cx="7130318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7386686" y="142852"/>
            <a:ext cx="1543032" cy="6715147"/>
          </a:xfrm>
        </p:spPr>
        <p:txBody>
          <a:bodyPr/>
          <a:lstStyle/>
          <a:p>
            <a:r>
              <a:rPr lang="en-US" altLang="zh-CN" sz="4000" dirty="0" smtClean="0"/>
              <a:t>TCP</a:t>
            </a:r>
            <a:r>
              <a:rPr lang="zh-CN" altLang="en-US" sz="4000" dirty="0" smtClean="0"/>
              <a:t>连接的建立 </a:t>
            </a:r>
            <a:r>
              <a:rPr lang="en-US" altLang="zh-CN" sz="4000" dirty="0" smtClean="0"/>
              <a:t>- 3</a:t>
            </a:r>
            <a:r>
              <a:rPr lang="zh-CN" altLang="en-US" sz="4000" dirty="0" smtClean="0"/>
              <a:t>次握手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232" y="214290"/>
            <a:ext cx="7268040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横卷形 9"/>
          <p:cNvSpPr/>
          <p:nvPr/>
        </p:nvSpPr>
        <p:spPr>
          <a:xfrm>
            <a:off x="1285852" y="6215082"/>
            <a:ext cx="5643602" cy="500066"/>
          </a:xfrm>
          <a:prstGeom prst="horizontalScroll">
            <a:avLst/>
          </a:prstGeom>
          <a:solidFill>
            <a:srgbClr val="C0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23"/>
            <a:ext cx="7772400" cy="1090613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连接的优雅关闭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5720" y="1428736"/>
            <a:ext cx="8572560" cy="50720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 smtClean="0"/>
              <a:t>目的：保证关闭连接之前所有数据都可靠地到达了目的地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 smtClean="0"/>
              <a:t>方法：三次握手法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连接的双方都可发起关闭连接操作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的流量控制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643998" cy="52864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TCP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窗口机制</a:t>
            </a:r>
            <a:r>
              <a:rPr lang="zh-CN" altLang="en-US" dirty="0" smtClean="0"/>
              <a:t>进行流量控制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 smtClean="0"/>
              <a:t>何为窗口？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连接建立时，各端分配一块缓冲区用来存储接收的数据，并将缓冲区的尺寸发送给另一端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接收方发送的确认信息中包含了自己剩余的缓冲区尺寸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剩余缓冲区空间的数量叫做窗口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r>
              <a:rPr lang="zh-CN" altLang="en-US" smtClean="0"/>
              <a:t>的流量过程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21576"/>
            <a:ext cx="5072098" cy="64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731838"/>
          </a:xfrm>
        </p:spPr>
        <p:txBody>
          <a:bodyPr/>
          <a:lstStyle/>
          <a:p>
            <a:r>
              <a:rPr lang="en-US" altLang="zh-CN" sz="4000" dirty="0" smtClean="0"/>
              <a:t>TCP</a:t>
            </a:r>
            <a:r>
              <a:rPr lang="zh-CN" altLang="en-US" sz="4000" dirty="0" smtClean="0"/>
              <a:t>端口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715436" cy="571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CN" sz="2800" dirty="0" smtClean="0"/>
              <a:t>TCP</a:t>
            </a:r>
            <a:r>
              <a:rPr lang="zh-CN" altLang="en-US" sz="2800" dirty="0" smtClean="0"/>
              <a:t>端口：一个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连接两端的端点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altLang="zh-CN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altLang="zh-CN" sz="2800" dirty="0" smtClean="0"/>
              <a:t>TCP</a:t>
            </a:r>
            <a:r>
              <a:rPr lang="zh-CN" altLang="en-US" sz="2800" dirty="0" smtClean="0"/>
              <a:t>端口的表示：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位的二进制数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sz="2800" dirty="0" smtClean="0"/>
              <a:t>利用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端口可以提供多路复用功能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78" y="1571612"/>
            <a:ext cx="7867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</a:t>
            </a:r>
            <a:r>
              <a:rPr lang="en-US" altLang="zh-CN" smtClean="0"/>
              <a:t>TCP</a:t>
            </a:r>
            <a:r>
              <a:rPr lang="zh-CN" altLang="en-US" smtClean="0"/>
              <a:t>端口号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835150"/>
            <a:ext cx="7343775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用户数据报协议</a:t>
            </a:r>
            <a:r>
              <a:rPr lang="en-US" altLang="zh-CN" dirty="0" smtClean="0"/>
              <a:t>UDP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786874" cy="550072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UDP</a:t>
            </a:r>
            <a:r>
              <a:rPr lang="zh-CN" altLang="en-US" dirty="0" smtClean="0"/>
              <a:t>提供的服务：面向非连接、不可靠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 smtClean="0"/>
              <a:t>服务特点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面向非连接，数据直接封装在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数据报中投递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不确认，不排序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运行效率高，实现简单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 smtClean="0"/>
              <a:t>利用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的应用程序要</a:t>
            </a: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承担可靠性方面的全部工作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dirty="0" smtClean="0"/>
              <a:t>9</a:t>
            </a:r>
            <a:r>
              <a:rPr lang="zh-CN" altLang="en-US" sz="5400" dirty="0" smtClean="0"/>
              <a:t>章  </a:t>
            </a:r>
            <a:r>
              <a:rPr lang="en-US" altLang="zh-CN" sz="5400" dirty="0" smtClean="0"/>
              <a:t>TCP</a:t>
            </a:r>
            <a:r>
              <a:rPr lang="zh-CN" altLang="zh-CN" sz="5400" dirty="0" smtClean="0"/>
              <a:t>与</a:t>
            </a:r>
            <a:r>
              <a:rPr lang="en-US" altLang="zh-CN" sz="5400" dirty="0" smtClean="0"/>
              <a:t>UDP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zh-CN" dirty="0" smtClean="0"/>
              <a:t>用户数据报格式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4286256"/>
            <a:ext cx="8858312" cy="2286016"/>
          </a:xfrm>
        </p:spPr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zh-CN" altLang="en-US" sz="2800" dirty="0" smtClean="0"/>
              <a:t>源</a:t>
            </a:r>
            <a:r>
              <a:rPr lang="zh-CN" altLang="zh-CN" sz="2800" dirty="0" smtClean="0"/>
              <a:t>端口号</a:t>
            </a:r>
            <a:r>
              <a:rPr lang="zh-CN" altLang="en-US" sz="2800" dirty="0" smtClean="0"/>
              <a:t>和目的端口号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各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位。</a:t>
            </a:r>
            <a:endParaRPr lang="zh-CN" altLang="zh-CN" sz="2800" dirty="0" smtClean="0"/>
          </a:p>
          <a:p>
            <a:pPr lvl="0">
              <a:spcBef>
                <a:spcPts val="1800"/>
              </a:spcBef>
            </a:pPr>
            <a:r>
              <a:rPr lang="zh-CN" altLang="zh-CN" sz="2800" dirty="0" smtClean="0"/>
              <a:t>长度字段：</a:t>
            </a:r>
            <a:r>
              <a:rPr lang="en-US" altLang="zh-CN" sz="2800" dirty="0" smtClean="0"/>
              <a:t>16</a:t>
            </a:r>
            <a:r>
              <a:rPr lang="zh-CN" altLang="zh-CN" sz="2800" dirty="0" smtClean="0"/>
              <a:t>位</a:t>
            </a:r>
            <a:r>
              <a:rPr lang="zh-CN" altLang="en-US" sz="2800" dirty="0" smtClean="0"/>
              <a:t>。表示</a:t>
            </a:r>
            <a:r>
              <a:rPr lang="zh-CN" altLang="zh-CN" sz="2800" dirty="0" smtClean="0"/>
              <a:t>包括报头在内的用户数据报的总长度</a:t>
            </a:r>
          </a:p>
          <a:p>
            <a:pPr>
              <a:spcBef>
                <a:spcPts val="1800"/>
              </a:spcBef>
            </a:pPr>
            <a:r>
              <a:rPr lang="zh-CN" altLang="zh-CN" sz="2800" dirty="0" smtClean="0"/>
              <a:t>校验和：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位。计算时包括报头、数据以及伪首部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830540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的端口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15436" cy="514353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2400"/>
              </a:spcBef>
            </a:pPr>
            <a:r>
              <a:rPr lang="en-US" altLang="zh-CN" sz="3600" dirty="0" smtClean="0"/>
              <a:t>UDP</a:t>
            </a:r>
            <a:r>
              <a:rPr lang="zh-CN" altLang="en-US" sz="3600" dirty="0" smtClean="0"/>
              <a:t>利用端口对给定主机上的多个目标进行区分</a:t>
            </a:r>
          </a:p>
          <a:p>
            <a:pPr>
              <a:lnSpc>
                <a:spcPct val="140000"/>
              </a:lnSpc>
              <a:spcBef>
                <a:spcPts val="2400"/>
              </a:spcBef>
            </a:pPr>
            <a:r>
              <a:rPr lang="en-US" altLang="zh-CN" sz="3600" dirty="0" smtClean="0"/>
              <a:t>UDP</a:t>
            </a:r>
            <a:r>
              <a:rPr lang="zh-CN" altLang="en-US" sz="3600" dirty="0" smtClean="0"/>
              <a:t>端口使用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位二进制数表示</a:t>
            </a:r>
          </a:p>
          <a:p>
            <a:pPr>
              <a:lnSpc>
                <a:spcPct val="140000"/>
              </a:lnSpc>
              <a:spcBef>
                <a:spcPts val="2400"/>
              </a:spcBef>
            </a:pPr>
            <a:r>
              <a:rPr lang="en-US" altLang="zh-CN" sz="3600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TCP</a:t>
            </a:r>
            <a:r>
              <a:rPr lang="zh-CN" altLang="en-US" sz="3600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600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UDP</a:t>
            </a:r>
            <a:r>
              <a:rPr lang="zh-CN" altLang="en-US" sz="3600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各自拥有自己的端口号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著名的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端口号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133600"/>
            <a:ext cx="7416800" cy="3262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14313" y="285728"/>
            <a:ext cx="8643967" cy="857256"/>
          </a:xfrm>
        </p:spPr>
        <p:txBody>
          <a:bodyPr>
            <a:normAutofit/>
          </a:bodyPr>
          <a:lstStyle/>
          <a:p>
            <a:r>
              <a:rPr lang="zh-CN" altLang="zh-CN" sz="4000" dirty="0" smtClean="0"/>
              <a:t>实验：端口的应用</a:t>
            </a:r>
            <a:r>
              <a:rPr lang="en-US" altLang="zh-CN" sz="4000" dirty="0" smtClean="0"/>
              <a:t> </a:t>
            </a:r>
            <a:r>
              <a:rPr lang="zh-CN" altLang="zh-CN" sz="4000" dirty="0" smtClean="0"/>
              <a:t>—</a:t>
            </a:r>
            <a:r>
              <a:rPr lang="en-US" altLang="zh-CN" sz="4000" dirty="0" smtClean="0"/>
              <a:t> </a:t>
            </a:r>
            <a:r>
              <a:rPr lang="zh-CN" altLang="zh-CN" sz="4000" dirty="0" smtClean="0"/>
              <a:t>网络地址转换</a:t>
            </a:r>
            <a:endParaRPr lang="zh-CN" altLang="en-US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214422"/>
            <a:ext cx="8643937" cy="53578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NAT</a:t>
            </a:r>
            <a:r>
              <a:rPr lang="zh-CN" dirty="0" smtClean="0"/>
              <a:t>是为解决</a:t>
            </a:r>
            <a:r>
              <a:rPr lang="zh-CN" altLang="en-US" dirty="0" smtClean="0"/>
              <a:t>现阶段</a:t>
            </a:r>
            <a:r>
              <a:rPr lang="en-US" dirty="0" smtClean="0"/>
              <a:t>IP</a:t>
            </a:r>
            <a:r>
              <a:rPr lang="zh-CN" dirty="0" smtClean="0"/>
              <a:t>地址短缺问题而设计的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cs typeface="+mn-cs"/>
              </a:rPr>
              <a:t>NAT</a:t>
            </a:r>
            <a:r>
              <a:rPr lang="zh-CN" altLang="en-US" dirty="0" smtClean="0">
                <a:cs typeface="+mn-cs"/>
              </a:rPr>
              <a:t>可以使多个内部网用户利用一个</a:t>
            </a:r>
            <a:r>
              <a:rPr lang="zh-CN" dirty="0" smtClean="0">
                <a:cs typeface="+mn-cs"/>
              </a:rPr>
              <a:t>或很少几个合法</a:t>
            </a:r>
            <a:r>
              <a:rPr lang="en-US" dirty="0" smtClean="0">
                <a:cs typeface="+mn-cs"/>
              </a:rPr>
              <a:t>IP</a:t>
            </a:r>
            <a:r>
              <a:rPr lang="zh-CN" dirty="0" smtClean="0">
                <a:cs typeface="+mn-cs"/>
              </a:rPr>
              <a:t>地址</a:t>
            </a:r>
            <a:r>
              <a:rPr lang="zh-CN" altLang="en-US" dirty="0" smtClean="0">
                <a:cs typeface="+mn-cs"/>
              </a:rPr>
              <a:t>访问外部网络</a:t>
            </a:r>
            <a:endParaRPr lang="en-US" altLang="zh-CN" dirty="0" smtClean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cs typeface="+mn-cs"/>
              </a:rPr>
              <a:t>与子网与无类别</a:t>
            </a:r>
            <a:r>
              <a:rPr lang="en-US" altLang="zh-CN" dirty="0" smtClean="0">
                <a:cs typeface="+mn-cs"/>
              </a:rPr>
              <a:t>IP</a:t>
            </a:r>
            <a:r>
              <a:rPr lang="zh-CN" altLang="en-US" dirty="0" smtClean="0">
                <a:cs typeface="+mn-cs"/>
              </a:rPr>
              <a:t>编址的比较</a:t>
            </a:r>
            <a:endParaRPr lang="en-US" dirty="0" smtClean="0">
              <a:cs typeface="+mn-cs"/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defRPr/>
            </a:pPr>
            <a:r>
              <a:rPr lang="en-US" dirty="0" smtClean="0"/>
              <a:t>IP</a:t>
            </a:r>
            <a:r>
              <a:rPr lang="zh-CN" dirty="0" smtClean="0"/>
              <a:t>地址短缺</a:t>
            </a:r>
            <a:r>
              <a:rPr lang="zh-CN" altLang="en-US" dirty="0" smtClean="0"/>
              <a:t>的长远解决方案：</a:t>
            </a:r>
            <a:r>
              <a:rPr lang="zh-CN" dirty="0" smtClean="0"/>
              <a:t>重新设计和启用新的</a:t>
            </a:r>
            <a:r>
              <a:rPr lang="en-US" dirty="0" smtClean="0"/>
              <a:t>IP</a:t>
            </a:r>
            <a:r>
              <a:rPr lang="zh-CN" dirty="0" smtClean="0"/>
              <a:t>地址方案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I</a:t>
            </a:r>
            <a:r>
              <a:rPr lang="en-US" dirty="0" smtClean="0"/>
              <a:t>Pv6</a:t>
            </a:r>
            <a:r>
              <a:rPr lang="zh-CN" dirty="0" smtClean="0"/>
              <a:t>地址为</a:t>
            </a:r>
            <a:r>
              <a:rPr lang="en-US" dirty="0" smtClean="0"/>
              <a:t>128</a:t>
            </a:r>
            <a:r>
              <a:rPr lang="zh-CN" dirty="0" smtClean="0"/>
              <a:t>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的主要技术类型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静态</a:t>
            </a:r>
            <a:r>
              <a:rPr lang="en-US" altLang="zh-CN" sz="3600" dirty="0" smtClean="0"/>
              <a:t>NAT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动态</a:t>
            </a:r>
            <a:r>
              <a:rPr lang="en-US" altLang="zh-CN" sz="3600" dirty="0" smtClean="0"/>
              <a:t>NAT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网络地址端口转换</a:t>
            </a:r>
            <a:r>
              <a:rPr lang="en-US" altLang="zh-CN" sz="3600" dirty="0" smtClean="0"/>
              <a:t>NAPT </a:t>
            </a:r>
          </a:p>
          <a:p>
            <a:pPr>
              <a:lnSpc>
                <a:spcPct val="150000"/>
              </a:lnSpc>
            </a:pPr>
            <a:endParaRPr lang="en-US" altLang="zh-CN" sz="3600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3000364" y="4929198"/>
            <a:ext cx="5072098" cy="1000132"/>
          </a:xfrm>
          <a:prstGeom prst="wedgeRoundRectCallout">
            <a:avLst>
              <a:gd name="adj1" fmla="val -40836"/>
              <a:gd name="adj2" fmla="val -133009"/>
              <a:gd name="adj3" fmla="val 16667"/>
            </a:avLst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最常用的</a:t>
            </a:r>
            <a:r>
              <a:rPr lang="en-US" altLang="zh-CN" sz="40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40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NAT</a:t>
            </a:r>
            <a:endParaRPr lang="zh-CN" altLang="en-US" dirty="0" smtClean="0"/>
          </a:p>
        </p:txBody>
      </p:sp>
      <p:pic>
        <p:nvPicPr>
          <p:cNvPr id="23555" name="Picture 2" descr="C:\DOCUME~1\Johnny\LOCALS~1\Temp\_P0%C~O24SZXVQ$YZ0S)~}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596" y="1285860"/>
            <a:ext cx="8347643" cy="52864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NAT</a:t>
            </a:r>
            <a:endParaRPr lang="zh-CN" altLang="en-US" dirty="0" smtClean="0"/>
          </a:p>
        </p:txBody>
      </p:sp>
      <p:pic>
        <p:nvPicPr>
          <p:cNvPr id="24579" name="Picture 2" descr="C:\DOCUME~1\Johnny\LOCALS~1\Temp\HZ}@ER7]SMI}A@GU8]Y8{}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34" y="1357298"/>
            <a:ext cx="8375361" cy="5357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网络地址端口转换</a:t>
            </a:r>
            <a:r>
              <a:rPr lang="en-US" altLang="zh-CN" dirty="0" smtClean="0"/>
              <a:t>NAPT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5604" name="Picture 2" descr="C:\DOCUME~1\Johnny\LOCALS~1\Temp\B$T8NVO}@KXA}CE727U$U2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73942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提高内部网络安全性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882727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实验使用的网络结构示意图</a:t>
            </a:r>
          </a:p>
        </p:txBody>
      </p:sp>
      <p:pic>
        <p:nvPicPr>
          <p:cNvPr id="26627" name="Picture 2" descr="C:\DOCUME~1\Johnny\LOCALS~1\Temp\%OK$TC[27$([BTMUZ~HX]`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596" y="1428735"/>
            <a:ext cx="8358246" cy="5088997"/>
          </a:xfrm>
          <a:noFill/>
        </p:spPr>
      </p:pic>
      <p:sp>
        <p:nvSpPr>
          <p:cNvPr id="4" name="圆角矩形 3"/>
          <p:cNvSpPr/>
          <p:nvPr/>
        </p:nvSpPr>
        <p:spPr>
          <a:xfrm>
            <a:off x="1785918" y="2786058"/>
            <a:ext cx="785818" cy="35719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85918" y="5500702"/>
            <a:ext cx="785818" cy="35719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71802" y="4000504"/>
            <a:ext cx="857256" cy="35719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72264" y="1785926"/>
            <a:ext cx="1428760" cy="357190"/>
          </a:xfrm>
          <a:prstGeom prst="roundRect">
            <a:avLst/>
          </a:prstGeom>
          <a:solidFill>
            <a:schemeClr val="tx2">
              <a:lumMod val="50000"/>
              <a:lumOff val="50000"/>
              <a:alpha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572264" y="4929198"/>
            <a:ext cx="1428760" cy="357190"/>
          </a:xfrm>
          <a:prstGeom prst="roundRect">
            <a:avLst/>
          </a:prstGeom>
          <a:solidFill>
            <a:schemeClr val="tx2">
              <a:lumMod val="50000"/>
              <a:lumOff val="50000"/>
              <a:alpha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572000" y="3500438"/>
            <a:ext cx="1428760" cy="357190"/>
          </a:xfrm>
          <a:prstGeom prst="roundRect">
            <a:avLst/>
          </a:prstGeom>
          <a:solidFill>
            <a:schemeClr val="tx2">
              <a:lumMod val="50000"/>
              <a:lumOff val="50000"/>
              <a:alpha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太阳形 9"/>
          <p:cNvSpPr/>
          <p:nvPr/>
        </p:nvSpPr>
        <p:spPr>
          <a:xfrm>
            <a:off x="3857620" y="3714752"/>
            <a:ext cx="857256" cy="857256"/>
          </a:xfrm>
          <a:prstGeom prst="sun">
            <a:avLst/>
          </a:prstGeom>
          <a:solidFill>
            <a:srgbClr val="00B050">
              <a:alpha val="5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问题的提出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追求的目标：可靠性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单机用户：应用程序依赖于底层系统的可靠性，系统保证数据传送到底层后不会丢失和重复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网络用户：希望互联网能够提供迅速、准确、可靠的通信功能，保证不发生丢失、重复、错序等可靠性问题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 smtClean="0"/>
              <a:t>传输层：保证端对端数据传输的可靠性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传输控制协议</a:t>
            </a:r>
            <a:r>
              <a:rPr lang="en-US" altLang="zh-CN" dirty="0" smtClean="0"/>
              <a:t>TCP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用户数据报协议</a:t>
            </a:r>
            <a:r>
              <a:rPr lang="en-US" altLang="zh-CN" dirty="0" smtClean="0"/>
              <a:t>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9397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NAT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—</a:t>
            </a:r>
            <a:r>
              <a:rPr lang="zh-CN" altLang="zh-CN" dirty="0" smtClean="0"/>
              <a:t>添加</a:t>
            </a:r>
            <a:r>
              <a:rPr lang="en-US" altLang="zh-CN" dirty="0" smtClean="0"/>
              <a:t>NAT</a:t>
            </a:r>
            <a:r>
              <a:rPr lang="zh-CN" altLang="zh-CN" dirty="0" smtClean="0"/>
              <a:t>服务模块</a:t>
            </a:r>
            <a:endParaRPr lang="zh-CN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871017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643050"/>
            <a:ext cx="893338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配置</a:t>
            </a:r>
            <a:r>
              <a:rPr lang="en-US" altLang="zh-CN" sz="3200" dirty="0" smtClean="0"/>
              <a:t>NAT</a:t>
            </a:r>
            <a:r>
              <a:rPr lang="zh-CN" altLang="en-US" sz="3200" dirty="0" smtClean="0"/>
              <a:t>服务器</a:t>
            </a:r>
            <a:r>
              <a:rPr lang="en-US" altLang="zh-CN" sz="3200" dirty="0" smtClean="0"/>
              <a:t>—</a:t>
            </a:r>
            <a:r>
              <a:rPr lang="zh-CN" altLang="zh-CN" sz="3200" dirty="0" smtClean="0"/>
              <a:t>设置与外部网络的接口连接</a:t>
            </a:r>
            <a:endParaRPr lang="zh-CN" alt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51662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配置</a:t>
            </a:r>
            <a:r>
              <a:rPr lang="en-US" altLang="zh-CN" sz="3200" dirty="0" smtClean="0"/>
              <a:t>NAT</a:t>
            </a:r>
            <a:r>
              <a:rPr lang="zh-CN" altLang="en-US" sz="3200" dirty="0" smtClean="0"/>
              <a:t>服务器</a:t>
            </a:r>
            <a:r>
              <a:rPr lang="en-US" altLang="zh-CN" sz="3200" dirty="0" smtClean="0"/>
              <a:t>—</a:t>
            </a:r>
            <a:r>
              <a:rPr lang="zh-CN" altLang="zh-CN" sz="3200" dirty="0" smtClean="0"/>
              <a:t>指定与内部网络连接的接口</a:t>
            </a:r>
            <a:endParaRPr lang="zh-CN" alt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64239"/>
            <a:ext cx="8715436" cy="496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配置</a:t>
            </a:r>
            <a:r>
              <a:rPr lang="en-US" altLang="zh-CN" sz="3200" dirty="0" smtClean="0"/>
              <a:t>NAT</a:t>
            </a:r>
            <a:r>
              <a:rPr lang="zh-CN" altLang="en-US" sz="3200" dirty="0" smtClean="0"/>
              <a:t>服务器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配置完成后的窗口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69" y="2143116"/>
            <a:ext cx="90011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测试配置的</a:t>
            </a:r>
            <a:r>
              <a:rPr lang="en-US" altLang="zh-CN" dirty="0" smtClean="0"/>
              <a:t>NAT—</a:t>
            </a:r>
            <a:r>
              <a:rPr lang="zh-CN" altLang="en-US" dirty="0" smtClean="0"/>
              <a:t>访问外部网站</a:t>
            </a:r>
          </a:p>
        </p:txBody>
      </p:sp>
      <p:pic>
        <p:nvPicPr>
          <p:cNvPr id="26627" name="Picture 2" descr="C:\DOCUME~1\Johnny\LOCALS~1\Temp\%OK$TC[27$([BTMUZ~HX]`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596" y="1428735"/>
            <a:ext cx="8358246" cy="5088997"/>
          </a:xfrm>
          <a:noFill/>
        </p:spPr>
      </p:pic>
      <p:cxnSp>
        <p:nvCxnSpPr>
          <p:cNvPr id="12" name="直接箭头连接符 11"/>
          <p:cNvCxnSpPr/>
          <p:nvPr/>
        </p:nvCxnSpPr>
        <p:spPr>
          <a:xfrm>
            <a:off x="1857356" y="3143248"/>
            <a:ext cx="1785950" cy="857256"/>
          </a:xfrm>
          <a:prstGeom prst="straightConnector1">
            <a:avLst/>
          </a:prstGeom>
          <a:ln w="76200">
            <a:solidFill>
              <a:srgbClr val="C00000">
                <a:alpha val="47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857752" y="2643182"/>
            <a:ext cx="2571768" cy="1071570"/>
          </a:xfrm>
          <a:prstGeom prst="straightConnector1">
            <a:avLst/>
          </a:prstGeom>
          <a:ln w="76200">
            <a:solidFill>
              <a:srgbClr val="C00000">
                <a:alpha val="47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4929190" y="2928934"/>
            <a:ext cx="2500330" cy="1071570"/>
          </a:xfrm>
          <a:prstGeom prst="straightConnector1">
            <a:avLst/>
          </a:prstGeom>
          <a:ln w="76200">
            <a:solidFill>
              <a:srgbClr val="C00000">
                <a:alpha val="47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1714480" y="3357562"/>
            <a:ext cx="1785950" cy="857256"/>
          </a:xfrm>
          <a:prstGeom prst="straightConnector1">
            <a:avLst/>
          </a:prstGeom>
          <a:ln w="76200">
            <a:solidFill>
              <a:srgbClr val="C00000">
                <a:alpha val="4700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太阳形 32"/>
          <p:cNvSpPr/>
          <p:nvPr/>
        </p:nvSpPr>
        <p:spPr>
          <a:xfrm>
            <a:off x="3786182" y="3714752"/>
            <a:ext cx="928694" cy="928694"/>
          </a:xfrm>
          <a:prstGeom prst="sun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590696"/>
            <a:ext cx="89820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14313" y="609600"/>
            <a:ext cx="8715375" cy="1143000"/>
          </a:xfrm>
        </p:spPr>
        <p:txBody>
          <a:bodyPr/>
          <a:lstStyle/>
          <a:p>
            <a:r>
              <a:rPr lang="zh-CN" altLang="en-US" sz="3600" smtClean="0"/>
              <a:t>测试配置的</a:t>
            </a:r>
            <a:r>
              <a:rPr lang="en-US" altLang="zh-CN" sz="3600" smtClean="0"/>
              <a:t>NAT—</a:t>
            </a:r>
            <a:r>
              <a:rPr lang="zh-CN" altLang="en-US" sz="3600" smtClean="0"/>
              <a:t>观察网络地址映射表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2014945"/>
            <a:ext cx="8001056" cy="255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1857356" y="3214686"/>
            <a:ext cx="6143668" cy="28575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buFontTx/>
              <a:buBlip>
                <a:blip r:embed="rId3"/>
              </a:buBlip>
            </a:pPr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267590"/>
            <a:ext cx="8231426" cy="159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点对点通信与端对端通信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互联层：点对点通信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传输层：端对端通信</a:t>
            </a:r>
          </a:p>
          <a:p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000372"/>
            <a:ext cx="8885270" cy="228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端对端通信与虚拟通信平台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13" y="2214554"/>
            <a:ext cx="8810543" cy="300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000100" y="3286124"/>
            <a:ext cx="1428760" cy="71438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3857620" y="3286124"/>
            <a:ext cx="1428760" cy="71438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6786578" y="3281366"/>
            <a:ext cx="1428760" cy="719138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1000100" y="2571744"/>
            <a:ext cx="1428760" cy="71438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6786578" y="2571744"/>
            <a:ext cx="1428760" cy="71438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  <p:bldP spid="297990" grpId="0" animBg="1"/>
      <p:bldP spid="297991" grpId="0" animBg="1"/>
      <p:bldP spid="297992" grpId="0" animBg="1"/>
      <p:bldP spid="2979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提供的服务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715436" cy="57150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TCP</a:t>
            </a:r>
            <a:r>
              <a:rPr lang="zh-CN" altLang="en-US" dirty="0" smtClean="0"/>
              <a:t>提供的服务：面向连接、可靠、全双工数据流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通信过程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建立连接（可靠地建立）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发送数据（</a:t>
            </a:r>
            <a:r>
              <a:rPr lang="zh-CN" altLang="zh-CN" dirty="0" smtClean="0"/>
              <a:t>可靠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全双工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流</a:t>
            </a:r>
            <a:r>
              <a:rPr lang="zh-CN" altLang="en-US" dirty="0" smtClean="0"/>
              <a:t>式数据）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关闭连接（优雅地关闭）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提供的服务特征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858311" cy="514353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/>
              <a:t>面向连接（</a:t>
            </a:r>
            <a:r>
              <a:rPr lang="en-US" altLang="zh-CN" sz="2800" dirty="0" smtClean="0"/>
              <a:t>Connection Orientation</a:t>
            </a:r>
            <a:r>
              <a:rPr lang="zh-CN" altLang="en-US" sz="2800" dirty="0" smtClean="0"/>
              <a:t>）</a:t>
            </a:r>
          </a:p>
          <a:p>
            <a:pPr>
              <a:lnSpc>
                <a:spcPct val="160000"/>
              </a:lnSpc>
            </a:pPr>
            <a:r>
              <a:rPr lang="zh-CN" altLang="en-US" sz="2800" dirty="0" smtClean="0"/>
              <a:t>完全可靠性（</a:t>
            </a:r>
            <a:r>
              <a:rPr lang="en-US" altLang="zh-CN" sz="2800" dirty="0" smtClean="0"/>
              <a:t>Complete Reliability</a:t>
            </a:r>
            <a:r>
              <a:rPr lang="zh-CN" altLang="en-US" sz="2800" dirty="0" smtClean="0"/>
              <a:t>）</a:t>
            </a:r>
          </a:p>
          <a:p>
            <a:pPr>
              <a:lnSpc>
                <a:spcPct val="160000"/>
              </a:lnSpc>
            </a:pPr>
            <a:r>
              <a:rPr lang="zh-CN" altLang="en-US" sz="2800" dirty="0" smtClean="0"/>
              <a:t>全双工通信（</a:t>
            </a:r>
            <a:r>
              <a:rPr lang="en-US" altLang="zh-CN" sz="2800" dirty="0" smtClean="0"/>
              <a:t>Full Duplex Communication</a:t>
            </a:r>
            <a:r>
              <a:rPr lang="zh-CN" altLang="en-US" sz="2800" dirty="0" smtClean="0"/>
              <a:t>）</a:t>
            </a:r>
          </a:p>
          <a:p>
            <a:pPr>
              <a:lnSpc>
                <a:spcPct val="160000"/>
              </a:lnSpc>
            </a:pPr>
            <a:r>
              <a:rPr lang="zh-CN" altLang="en-US" sz="2800" dirty="0" smtClean="0"/>
              <a:t>流接口（</a:t>
            </a:r>
            <a:r>
              <a:rPr lang="en-US" altLang="zh-CN" sz="2800" dirty="0" smtClean="0"/>
              <a:t>Stream Interface</a:t>
            </a:r>
            <a:r>
              <a:rPr lang="zh-CN" altLang="en-US" sz="2800" dirty="0" smtClean="0"/>
              <a:t>）</a:t>
            </a:r>
          </a:p>
          <a:p>
            <a:pPr>
              <a:lnSpc>
                <a:spcPct val="160000"/>
              </a:lnSpc>
            </a:pPr>
            <a:r>
              <a:rPr lang="zh-CN" altLang="en-US" sz="2800" dirty="0" smtClean="0"/>
              <a:t>连接的可靠建立与优雅关闭（</a:t>
            </a:r>
            <a:r>
              <a:rPr lang="en-US" altLang="zh-CN" sz="2800" dirty="0" smtClean="0"/>
              <a:t>Reliable Connection Startup &amp; Graceful Connection Shutdown</a:t>
            </a:r>
            <a:r>
              <a:rPr lang="zh-CN" altLang="en-US" sz="2800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zh-CN" dirty="0" smtClean="0"/>
              <a:t>报文段格式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8001056" cy="528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TCP</a:t>
            </a:r>
            <a:r>
              <a:rPr lang="zh-CN" altLang="zh-CN" dirty="0" smtClean="0"/>
              <a:t>报文段格式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57216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源端口号和目的端口号：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位。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序号：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位。表示本报文段数据的第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位组的顺序号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确认号：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位。表示接收端希望接收到的下一报文段的第一个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位组的序号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头部长度：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位。以</a:t>
            </a:r>
            <a:r>
              <a:rPr lang="en-US" altLang="zh-CN" sz="2400" dirty="0" smtClean="0"/>
              <a:t>4B</a:t>
            </a:r>
            <a:r>
              <a:rPr lang="zh-CN" altLang="en-US" sz="2400" dirty="0" smtClean="0"/>
              <a:t>为单位的报头长度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保留：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位。未使用，应全部置</a:t>
            </a:r>
            <a:r>
              <a:rPr lang="en-US" altLang="zh-CN" sz="2400" dirty="0" smtClean="0"/>
              <a:t>0</a:t>
            </a:r>
            <a:endParaRPr lang="zh-CN" altLang="en-US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控制字段：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位。表示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种控制标志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窗口：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位。表示接收方下一次能够接收的最大数据量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紧急指针：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位。在控制字段的</a:t>
            </a:r>
            <a:r>
              <a:rPr lang="en-US" altLang="zh-CN" sz="2400" dirty="0" smtClean="0"/>
              <a:t>URG=1</a:t>
            </a:r>
            <a:r>
              <a:rPr lang="zh-CN" altLang="en-US" sz="2400" dirty="0" smtClean="0"/>
              <a:t>时，表示紧急数据位置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选项：可达</a:t>
            </a:r>
            <a:r>
              <a:rPr lang="en-US" altLang="zh-CN" sz="2400" dirty="0" smtClean="0"/>
              <a:t>40B</a:t>
            </a:r>
            <a:endParaRPr lang="zh-CN" altLang="en-US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校验和：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位。计算时包括报头、数据以及伪首部</a:t>
            </a:r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3870</TotalTime>
  <Words>920</Words>
  <Application>Microsoft Office PowerPoint</Application>
  <PresentationFormat>全屏显示(4:3)</PresentationFormat>
  <Paragraphs>123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龙腾四海</vt:lpstr>
      <vt:lpstr>PowerPoint 演示文稿</vt:lpstr>
      <vt:lpstr>第9章  TCP与UDP</vt:lpstr>
      <vt:lpstr>问题的提出</vt:lpstr>
      <vt:lpstr>点对点通信与端对端通信</vt:lpstr>
      <vt:lpstr>端对端通信与虚拟通信平台</vt:lpstr>
      <vt:lpstr>TCP提供的服务</vt:lpstr>
      <vt:lpstr>TCP提供的服务特征</vt:lpstr>
      <vt:lpstr>TCP报文段格式（1/2)</vt:lpstr>
      <vt:lpstr>TCP报文段格式（2/2)</vt:lpstr>
      <vt:lpstr>TCP的可靠性实现</vt:lpstr>
      <vt:lpstr>数据丢失与重发</vt:lpstr>
      <vt:lpstr>TCP重发机制需要解决的主要问题</vt:lpstr>
      <vt:lpstr>TCP连接的建立 - 3次握手</vt:lpstr>
      <vt:lpstr>TCP连接的优雅关闭</vt:lpstr>
      <vt:lpstr>TCP的流量控制</vt:lpstr>
      <vt:lpstr>TCP的流量过程</vt:lpstr>
      <vt:lpstr>TCP端口</vt:lpstr>
      <vt:lpstr>著名的TCP端口号</vt:lpstr>
      <vt:lpstr>用户数据报协议UDP</vt:lpstr>
      <vt:lpstr>UDP用户数据报格式</vt:lpstr>
      <vt:lpstr>UDP的端口</vt:lpstr>
      <vt:lpstr>著名的UDP端口号</vt:lpstr>
      <vt:lpstr>实验：端口的应用 — 网络地址转换</vt:lpstr>
      <vt:lpstr>NAT的主要技术类型</vt:lpstr>
      <vt:lpstr>静态NAT</vt:lpstr>
      <vt:lpstr>动态NAT</vt:lpstr>
      <vt:lpstr>网络地址端口转换NAPT</vt:lpstr>
      <vt:lpstr>提高内部网络安全性</vt:lpstr>
      <vt:lpstr>实验使用的网络结构示意图</vt:lpstr>
      <vt:lpstr>配置NAT服务器—添加NAT服务模块</vt:lpstr>
      <vt:lpstr>配置NAT服务器—设置与外部网络的接口连接</vt:lpstr>
      <vt:lpstr>配置NAT服务器—指定与内部网络连接的接口</vt:lpstr>
      <vt:lpstr>配置NAT服务器—配置完成后的窗口</vt:lpstr>
      <vt:lpstr>测试配置的NAT—访问外部网站</vt:lpstr>
      <vt:lpstr>测试配置的NAT—观察网络地址映射表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285</cp:revision>
  <dcterms:created xsi:type="dcterms:W3CDTF">2010-07-03T00:30:44Z</dcterms:created>
  <dcterms:modified xsi:type="dcterms:W3CDTF">2016-10-28T12:08:57Z</dcterms:modified>
</cp:coreProperties>
</file>