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0"/>
  </p:notesMasterIdLst>
  <p:sldIdLst>
    <p:sldId id="681" r:id="rId2"/>
    <p:sldId id="286" r:id="rId3"/>
    <p:sldId id="660" r:id="rId4"/>
    <p:sldId id="563" r:id="rId5"/>
    <p:sldId id="564" r:id="rId6"/>
    <p:sldId id="565" r:id="rId7"/>
    <p:sldId id="566" r:id="rId8"/>
    <p:sldId id="567" r:id="rId9"/>
    <p:sldId id="568" r:id="rId10"/>
    <p:sldId id="569" r:id="rId11"/>
    <p:sldId id="661" r:id="rId12"/>
    <p:sldId id="571" r:id="rId13"/>
    <p:sldId id="584" r:id="rId14"/>
    <p:sldId id="585" r:id="rId15"/>
    <p:sldId id="662" r:id="rId16"/>
    <p:sldId id="663" r:id="rId17"/>
    <p:sldId id="664" r:id="rId18"/>
    <p:sldId id="666" r:id="rId19"/>
    <p:sldId id="665" r:id="rId20"/>
    <p:sldId id="667" r:id="rId21"/>
    <p:sldId id="668" r:id="rId22"/>
    <p:sldId id="669" r:id="rId23"/>
    <p:sldId id="670" r:id="rId24"/>
    <p:sldId id="671" r:id="rId25"/>
    <p:sldId id="672" r:id="rId26"/>
    <p:sldId id="673" r:id="rId27"/>
    <p:sldId id="674" r:id="rId28"/>
    <p:sldId id="675" r:id="rId29"/>
    <p:sldId id="676" r:id="rId30"/>
    <p:sldId id="677" r:id="rId31"/>
    <p:sldId id="678" r:id="rId32"/>
    <p:sldId id="679" r:id="rId33"/>
    <p:sldId id="586" r:id="rId34"/>
    <p:sldId id="587" r:id="rId35"/>
    <p:sldId id="588" r:id="rId36"/>
    <p:sldId id="589" r:id="rId37"/>
    <p:sldId id="590" r:id="rId38"/>
    <p:sldId id="591" r:id="rId39"/>
    <p:sldId id="592" r:id="rId40"/>
    <p:sldId id="593" r:id="rId41"/>
    <p:sldId id="594" r:id="rId42"/>
    <p:sldId id="595" r:id="rId43"/>
    <p:sldId id="596" r:id="rId44"/>
    <p:sldId id="600" r:id="rId45"/>
    <p:sldId id="601" r:id="rId46"/>
    <p:sldId id="602" r:id="rId47"/>
    <p:sldId id="603" r:id="rId48"/>
    <p:sldId id="6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23" y="-2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2016-10-28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extLst>
      <p:ext uri="{BB962C8B-B14F-4D97-AF65-F5344CB8AC3E}">
        <p14:creationId xmlns:p14="http://schemas.microsoft.com/office/powerpoint/2010/main" val="405743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700213"/>
            <a:ext cx="3810000" cy="4395787"/>
          </a:xfrm>
        </p:spPr>
        <p:txBody>
          <a:bodyPr/>
          <a:lstStyle/>
          <a:p>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7772400"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00" y="3973513"/>
            <a:ext cx="7772400" cy="2122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700213"/>
            <a:ext cx="3810000" cy="4395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00213"/>
            <a:ext cx="3810000"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73513"/>
            <a:ext cx="3810000" cy="2122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152400" y="6400800"/>
            <a:ext cx="3505200" cy="304800"/>
          </a:xfrm>
        </p:spPr>
        <p:txBody>
          <a:bodyPr/>
          <a:lstStyle>
            <a:lvl1pPr>
              <a:defRPr/>
            </a:lvl1pPr>
          </a:lstStyle>
          <a:p>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5952C11-ED12-4C99-BE0E-105B42E20186}"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DA9907-9DA1-489A-99F7-6818062551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6"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7"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05952C11-ED12-4C99-BE0E-105B42E20186}"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52DA9907-9DA1-489A-99F7-6818062551E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71" r:id="rId12"/>
    <p:sldLayoutId id="2147483773" r:id="rId13"/>
    <p:sldLayoutId id="2147483774" r:id="rId14"/>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929188" y="0"/>
            <a:ext cx="4143375" cy="6858000"/>
          </a:xfrm>
        </p:spPr>
        <p:txBody>
          <a:bodyPr rtlCol="0">
            <a:noAutofit/>
          </a:bodyPr>
          <a:lstStyle/>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endParaRPr lang="en-US" altLang="zh-CN" b="1" dirty="0" smtClean="0">
              <a:solidFill>
                <a:srgbClr val="002060"/>
              </a:solidFill>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张建忠</a:t>
            </a:r>
            <a:r>
              <a:rPr lang="zh-CN" altLang="en-US" sz="3200" b="1" dirty="0" smtClean="0">
                <a:solidFill>
                  <a:schemeClr val="bg2">
                    <a:lumMod val="10000"/>
                  </a:schemeClr>
                </a:solidFill>
                <a:effectLst>
                  <a:outerShdw blurRad="38100" dist="38100" dir="2700000" algn="tl">
                    <a:srgbClr val="000000">
                      <a:alpha val="43137"/>
                    </a:srgbClr>
                  </a:outerShdw>
                </a:effectLst>
                <a:latin typeface="黑体" pitchFamily="49" charset="-122"/>
                <a:ea typeface="黑体" pitchFamily="49" charset="-122"/>
              </a:rPr>
              <a:t>  </a:t>
            </a: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徐敬东  编著</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Aft>
                <a:spcPts val="0"/>
              </a:spcAft>
              <a:buFont typeface="Wingdings 2"/>
              <a:buNone/>
              <a:defRPr/>
            </a:pPr>
            <a:r>
              <a:rPr lang="zh-CN" altLang="en-US" sz="3200" b="1" dirty="0" smtClean="0">
                <a:solidFill>
                  <a:schemeClr val="bg2">
                    <a:lumMod val="10000"/>
                  </a:schemeClr>
                </a:solidFill>
                <a:effectLst>
                  <a:outerShdw blurRad="38100" dist="38100" dir="2700000" algn="tl">
                    <a:srgbClr val="000000">
                      <a:alpha val="43137"/>
                    </a:srgbClr>
                  </a:outerShdw>
                </a:effectLst>
                <a:latin typeface="+mn-ea"/>
              </a:rPr>
              <a:t>清华大学出版社  出版</a:t>
            </a:r>
            <a:endParaRPr lang="en-US" altLang="zh-CN" sz="3200" b="1" dirty="0" smtClean="0">
              <a:solidFill>
                <a:schemeClr val="bg2">
                  <a:lumMod val="10000"/>
                </a:schemeClr>
              </a:solidFill>
              <a:effectLst>
                <a:outerShdw blurRad="38100" dist="38100" dir="2700000" algn="tl">
                  <a:srgbClr val="000000">
                    <a:alpha val="43137"/>
                  </a:srgbClr>
                </a:outerShdw>
              </a:effectLst>
              <a:latin typeface="+mn-ea"/>
            </a:endParaRPr>
          </a:p>
          <a:p>
            <a:pPr fontAlgn="auto">
              <a:spcBef>
                <a:spcPts val="1200"/>
              </a:spcBef>
              <a:spcAft>
                <a:spcPts val="0"/>
              </a:spcAft>
              <a:defRPr/>
            </a:pPr>
            <a:r>
              <a:rPr lang="en-US" altLang="zh-CN" b="1" dirty="0" smtClean="0">
                <a:solidFill>
                  <a:schemeClr val="bg2">
                    <a:lumMod val="10000"/>
                  </a:schemeClr>
                </a:solidFill>
                <a:effectLst>
                  <a:outerShdw blurRad="38100" dist="38100" dir="2700000" algn="tl">
                    <a:srgbClr val="000000">
                      <a:alpha val="43137"/>
                    </a:srgbClr>
                  </a:outerShdw>
                </a:effectLst>
                <a:latin typeface="+mj-lt"/>
              </a:rPr>
              <a:t>ISBN</a:t>
            </a:r>
            <a:r>
              <a:rPr lang="zh-CN" altLang="en-US" b="1" dirty="0" smtClean="0">
                <a:solidFill>
                  <a:schemeClr val="bg2">
                    <a:lumMod val="10000"/>
                  </a:schemeClr>
                </a:solidFill>
                <a:effectLst>
                  <a:outerShdw blurRad="38100" dist="38100" dir="2700000" algn="tl">
                    <a:srgbClr val="000000">
                      <a:alpha val="43137"/>
                    </a:srgbClr>
                  </a:outerShdw>
                </a:effectLst>
                <a:latin typeface="+mj-lt"/>
              </a:rPr>
              <a:t>：</a:t>
            </a:r>
            <a:r>
              <a:rPr lang="en-US" altLang="zh-CN" b="1" dirty="0" smtClean="0">
                <a:solidFill>
                  <a:schemeClr val="bg2">
                    <a:lumMod val="10000"/>
                  </a:schemeClr>
                </a:solidFill>
                <a:effectLst>
                  <a:outerShdw blurRad="38100" dist="38100" dir="2700000" algn="tl">
                    <a:srgbClr val="000000">
                      <a:alpha val="43137"/>
                    </a:srgbClr>
                  </a:outerShdw>
                </a:effectLst>
                <a:latin typeface="+mj-lt"/>
              </a:rPr>
              <a:t>9787302436959</a:t>
            </a:r>
          </a:p>
          <a:p>
            <a:pPr fontAlgn="auto">
              <a:spcAft>
                <a:spcPts val="0"/>
              </a:spcAft>
              <a:buFont typeface="Wingdings 2"/>
              <a:buNone/>
              <a:defRPr/>
            </a:pPr>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42" y="188640"/>
            <a:ext cx="4620782"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475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zh-CN" altLang="en-US"/>
              <a:t>重复服务器方案</a:t>
            </a:r>
          </a:p>
        </p:txBody>
      </p:sp>
      <p:pic>
        <p:nvPicPr>
          <p:cNvPr id="20481" name="Picture 1"/>
          <p:cNvPicPr>
            <a:picLocks noChangeAspect="1" noChangeArrowheads="1"/>
          </p:cNvPicPr>
          <p:nvPr/>
        </p:nvPicPr>
        <p:blipFill>
          <a:blip r:embed="rId2" cstate="print"/>
          <a:srcRect/>
          <a:stretch>
            <a:fillRect/>
          </a:stretch>
        </p:blipFill>
        <p:spPr bwMode="auto">
          <a:xfrm>
            <a:off x="371475" y="2209811"/>
            <a:ext cx="8401050" cy="279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214290"/>
            <a:ext cx="7772400" cy="857256"/>
          </a:xfrm>
        </p:spPr>
        <p:txBody>
          <a:bodyPr>
            <a:normAutofit/>
          </a:bodyPr>
          <a:lstStyle/>
          <a:p>
            <a:r>
              <a:rPr lang="zh-CN" altLang="en-US" dirty="0"/>
              <a:t>重复服务器方案</a:t>
            </a:r>
          </a:p>
        </p:txBody>
      </p:sp>
      <p:sp>
        <p:nvSpPr>
          <p:cNvPr id="309251" name="Rectangle 3"/>
          <p:cNvSpPr>
            <a:spLocks noGrp="1" noChangeArrowheads="1"/>
          </p:cNvSpPr>
          <p:nvPr>
            <p:ph type="body" idx="1"/>
          </p:nvPr>
        </p:nvSpPr>
        <p:spPr>
          <a:xfrm>
            <a:off x="214282" y="1142984"/>
            <a:ext cx="8715436" cy="5500726"/>
          </a:xfrm>
        </p:spPr>
        <p:txBody>
          <a:bodyPr>
            <a:normAutofit/>
          </a:bodyPr>
          <a:lstStyle/>
          <a:p>
            <a:pPr>
              <a:lnSpc>
                <a:spcPct val="150000"/>
              </a:lnSpc>
              <a:spcBef>
                <a:spcPts val="1800"/>
              </a:spcBef>
            </a:pPr>
            <a:r>
              <a:rPr lang="zh-CN" altLang="en-US" sz="2800" dirty="0" smtClean="0"/>
              <a:t>重复</a:t>
            </a:r>
            <a:r>
              <a:rPr lang="zh-CN" altLang="en-US" sz="2800" dirty="0"/>
              <a:t>服务器</a:t>
            </a:r>
            <a:r>
              <a:rPr lang="zh-CN" altLang="en-US" sz="2800" dirty="0" smtClean="0"/>
              <a:t>方案：客户</a:t>
            </a:r>
            <a:r>
              <a:rPr lang="zh-CN" altLang="en-US" sz="2800" dirty="0"/>
              <a:t>请求到达后首先进入等待队列，服务器按照先进先出的原则顺序做出响应</a:t>
            </a:r>
          </a:p>
          <a:p>
            <a:pPr>
              <a:lnSpc>
                <a:spcPct val="150000"/>
              </a:lnSpc>
              <a:spcBef>
                <a:spcPts val="1800"/>
              </a:spcBef>
            </a:pPr>
            <a:r>
              <a:rPr lang="zh-CN" altLang="en-US" sz="2800" dirty="0"/>
              <a:t>优点：服务器对系统资源要求不高</a:t>
            </a:r>
          </a:p>
          <a:p>
            <a:pPr>
              <a:lnSpc>
                <a:spcPct val="150000"/>
              </a:lnSpc>
              <a:spcBef>
                <a:spcPts val="1800"/>
              </a:spcBef>
            </a:pPr>
            <a:r>
              <a:rPr lang="zh-CN" altLang="en-US" sz="2800" dirty="0"/>
              <a:t>缺点</a:t>
            </a:r>
            <a:r>
              <a:rPr lang="zh-CN" altLang="en-US" sz="2800" dirty="0" smtClean="0"/>
              <a:t>：若请求</a:t>
            </a:r>
            <a:r>
              <a:rPr lang="zh-CN" altLang="en-US" sz="2800" dirty="0"/>
              <a:t>的任务需要很长时间完成，其他客户需要耐心</a:t>
            </a:r>
            <a:r>
              <a:rPr lang="zh-CN" altLang="en-US" sz="2800" dirty="0" smtClean="0"/>
              <a:t>等待</a:t>
            </a:r>
            <a:endParaRPr lang="zh-CN" altLang="en-US" sz="2800" dirty="0"/>
          </a:p>
          <a:p>
            <a:pPr>
              <a:lnSpc>
                <a:spcPct val="150000"/>
              </a:lnSpc>
              <a:spcBef>
                <a:spcPts val="1800"/>
              </a:spcBef>
            </a:pPr>
            <a:r>
              <a:rPr lang="zh-CN" altLang="en-US" sz="2800" dirty="0"/>
              <a:t>适用环境：一般用于处理可在预期时间内处理完的请求，针对于面向无连接的客户</a:t>
            </a:r>
            <a:r>
              <a:rPr lang="en-US" altLang="zh-CN" sz="2800" dirty="0"/>
              <a:t>-</a:t>
            </a:r>
            <a:r>
              <a:rPr lang="zh-CN" altLang="en-US" sz="2800" dirty="0"/>
              <a:t>服务器模型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a:t>并发服务器方案</a:t>
            </a:r>
          </a:p>
        </p:txBody>
      </p:sp>
      <p:pic>
        <p:nvPicPr>
          <p:cNvPr id="18433" name="Picture 1"/>
          <p:cNvPicPr>
            <a:picLocks noChangeAspect="1" noChangeArrowheads="1"/>
          </p:cNvPicPr>
          <p:nvPr/>
        </p:nvPicPr>
        <p:blipFill>
          <a:blip r:embed="rId2" cstate="print"/>
          <a:srcRect/>
          <a:stretch>
            <a:fillRect/>
          </a:stretch>
        </p:blipFill>
        <p:spPr bwMode="auto">
          <a:xfrm>
            <a:off x="71406" y="2571744"/>
            <a:ext cx="8929717" cy="188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457200" y="214290"/>
            <a:ext cx="8229600" cy="714380"/>
          </a:xfrm>
        </p:spPr>
        <p:txBody>
          <a:bodyPr>
            <a:normAutofit fontScale="90000"/>
          </a:bodyPr>
          <a:lstStyle/>
          <a:p>
            <a:r>
              <a:rPr lang="zh-CN" altLang="en-US" dirty="0"/>
              <a:t>并发服务器方案</a:t>
            </a:r>
          </a:p>
        </p:txBody>
      </p:sp>
      <p:sp>
        <p:nvSpPr>
          <p:cNvPr id="311299" name="Rectangle 3"/>
          <p:cNvSpPr>
            <a:spLocks noGrp="1" noChangeArrowheads="1"/>
          </p:cNvSpPr>
          <p:nvPr>
            <p:ph type="body" idx="1"/>
          </p:nvPr>
        </p:nvSpPr>
        <p:spPr>
          <a:xfrm>
            <a:off x="214282" y="1142984"/>
            <a:ext cx="8786874" cy="5500725"/>
          </a:xfrm>
        </p:spPr>
        <p:txBody>
          <a:bodyPr>
            <a:noAutofit/>
          </a:bodyPr>
          <a:lstStyle/>
          <a:p>
            <a:pPr>
              <a:lnSpc>
                <a:spcPct val="110000"/>
              </a:lnSpc>
              <a:spcBef>
                <a:spcPts val="1800"/>
              </a:spcBef>
            </a:pPr>
            <a:r>
              <a:rPr lang="zh-CN" altLang="en-US" dirty="0"/>
              <a:t>并发服务器</a:t>
            </a:r>
            <a:r>
              <a:rPr lang="zh-CN" altLang="en-US" dirty="0" smtClean="0"/>
              <a:t>方案：创建</a:t>
            </a:r>
            <a:r>
              <a:rPr lang="zh-CN" altLang="en-US" dirty="0"/>
              <a:t>新的子进程为客户的请求服务</a:t>
            </a:r>
          </a:p>
          <a:p>
            <a:pPr lvl="1">
              <a:lnSpc>
                <a:spcPct val="110000"/>
              </a:lnSpc>
              <a:spcBef>
                <a:spcPts val="0"/>
              </a:spcBef>
            </a:pPr>
            <a:r>
              <a:rPr lang="zh-CN" altLang="en-US" dirty="0"/>
              <a:t>主服务器：主进程（守候进程）</a:t>
            </a:r>
          </a:p>
          <a:p>
            <a:pPr lvl="1">
              <a:lnSpc>
                <a:spcPct val="110000"/>
              </a:lnSpc>
              <a:spcBef>
                <a:spcPts val="0"/>
              </a:spcBef>
            </a:pPr>
            <a:r>
              <a:rPr lang="zh-CN" altLang="en-US" dirty="0"/>
              <a:t>从服务器：子进程</a:t>
            </a:r>
          </a:p>
          <a:p>
            <a:pPr>
              <a:lnSpc>
                <a:spcPct val="110000"/>
              </a:lnSpc>
              <a:spcBef>
                <a:spcPts val="1800"/>
              </a:spcBef>
            </a:pPr>
            <a:r>
              <a:rPr lang="zh-CN" altLang="en-US" dirty="0"/>
              <a:t>优点：实时、灵活，每个客户都可以得到及时响应</a:t>
            </a:r>
          </a:p>
          <a:p>
            <a:pPr>
              <a:lnSpc>
                <a:spcPct val="110000"/>
              </a:lnSpc>
              <a:spcBef>
                <a:spcPts val="1800"/>
              </a:spcBef>
            </a:pPr>
            <a:r>
              <a:rPr lang="zh-CN" altLang="en-US" dirty="0"/>
              <a:t>缺点：系统开销大、软硬件资源要求高</a:t>
            </a:r>
          </a:p>
          <a:p>
            <a:pPr>
              <a:lnSpc>
                <a:spcPct val="110000"/>
              </a:lnSpc>
              <a:spcBef>
                <a:spcPts val="1800"/>
              </a:spcBef>
            </a:pPr>
            <a:r>
              <a:rPr lang="zh-CN" altLang="en-US" dirty="0"/>
              <a:t>适用环境</a:t>
            </a:r>
            <a:r>
              <a:rPr lang="zh-CN" altLang="en-US" dirty="0" smtClean="0"/>
              <a:t>：用于</a:t>
            </a:r>
            <a:r>
              <a:rPr lang="zh-CN" altLang="en-US" dirty="0"/>
              <a:t>处理不可在预期时间内处理完的请求，</a:t>
            </a:r>
            <a:r>
              <a:rPr lang="zh-CN" altLang="en-US" dirty="0" smtClean="0"/>
              <a:t>针对面向</a:t>
            </a:r>
            <a:r>
              <a:rPr lang="zh-CN" altLang="en-US" dirty="0"/>
              <a:t>连接的客户</a:t>
            </a:r>
            <a:r>
              <a:rPr lang="en-US" altLang="zh-CN" dirty="0"/>
              <a:t>-</a:t>
            </a:r>
            <a:r>
              <a:rPr lang="zh-CN" altLang="en-US" dirty="0"/>
              <a:t>服务器模型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274638"/>
            <a:ext cx="8229600" cy="796908"/>
          </a:xfrm>
        </p:spPr>
        <p:txBody>
          <a:bodyPr/>
          <a:lstStyle/>
          <a:p>
            <a:r>
              <a:rPr lang="zh-CN" altLang="en-US" dirty="0"/>
              <a:t>服务器程序的安全问题</a:t>
            </a:r>
          </a:p>
        </p:txBody>
      </p:sp>
      <p:sp>
        <p:nvSpPr>
          <p:cNvPr id="314371" name="Rectangle 3"/>
          <p:cNvSpPr>
            <a:spLocks noGrp="1" noChangeArrowheads="1"/>
          </p:cNvSpPr>
          <p:nvPr>
            <p:ph type="body" idx="1"/>
          </p:nvPr>
        </p:nvSpPr>
        <p:spPr>
          <a:xfrm>
            <a:off x="214282" y="1214422"/>
            <a:ext cx="8715436" cy="5429288"/>
          </a:xfrm>
        </p:spPr>
        <p:txBody>
          <a:bodyPr>
            <a:normAutofit/>
          </a:bodyPr>
          <a:lstStyle/>
          <a:p>
            <a:pPr>
              <a:lnSpc>
                <a:spcPct val="140000"/>
              </a:lnSpc>
            </a:pPr>
            <a:r>
              <a:rPr lang="zh-CN" altLang="en-US" dirty="0"/>
              <a:t>为什么服务器程序的安全问题如此重要？</a:t>
            </a:r>
          </a:p>
          <a:p>
            <a:pPr lvl="1">
              <a:lnSpc>
                <a:spcPct val="140000"/>
              </a:lnSpc>
              <a:spcBef>
                <a:spcPts val="0"/>
              </a:spcBef>
            </a:pPr>
            <a:r>
              <a:rPr lang="zh-CN" altLang="en-US" dirty="0"/>
              <a:t>服务器程序一般都具有相当高的特权，操作系统通常对服务器试图访问的用户文件不加限制</a:t>
            </a:r>
          </a:p>
          <a:p>
            <a:pPr lvl="1">
              <a:lnSpc>
                <a:spcPct val="140000"/>
              </a:lnSpc>
              <a:spcBef>
                <a:spcPts val="0"/>
              </a:spcBef>
            </a:pPr>
            <a:r>
              <a:rPr lang="zh-CN" altLang="en-US" dirty="0"/>
              <a:t>服务器不能无所顾忌地相信任何客户，盲目处理任何客户的请求</a:t>
            </a:r>
          </a:p>
          <a:p>
            <a:pPr lvl="1">
              <a:lnSpc>
                <a:spcPct val="140000"/>
              </a:lnSpc>
              <a:spcBef>
                <a:spcPts val="0"/>
              </a:spcBef>
            </a:pPr>
            <a:r>
              <a:rPr lang="zh-CN" altLang="en-US" dirty="0"/>
              <a:t>服务器必须承担保障系统安全性的责任，负责实施系统访问和保护策略</a:t>
            </a:r>
          </a:p>
          <a:p>
            <a:pPr>
              <a:lnSpc>
                <a:spcPct val="140000"/>
              </a:lnSpc>
              <a:spcBef>
                <a:spcPts val="1200"/>
              </a:spcBef>
            </a:pPr>
            <a:r>
              <a:rPr lang="zh-CN" altLang="en-US" dirty="0"/>
              <a:t>安全性问题很难解决</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1000132"/>
          </a:xfrm>
        </p:spPr>
        <p:txBody>
          <a:bodyPr>
            <a:normAutofit/>
          </a:bodyPr>
          <a:lstStyle/>
          <a:p>
            <a:r>
              <a:rPr lang="zh-CN" altLang="zh-CN" dirty="0" smtClean="0"/>
              <a:t>对等计算模型</a:t>
            </a:r>
            <a:endParaRPr lang="zh-CN" altLang="en-US" dirty="0"/>
          </a:p>
        </p:txBody>
      </p:sp>
      <p:sp>
        <p:nvSpPr>
          <p:cNvPr id="3" name="内容占位符 2"/>
          <p:cNvSpPr>
            <a:spLocks noGrp="1"/>
          </p:cNvSpPr>
          <p:nvPr>
            <p:ph idx="1"/>
          </p:nvPr>
        </p:nvSpPr>
        <p:spPr>
          <a:xfrm>
            <a:off x="214282" y="1214422"/>
            <a:ext cx="8715436" cy="5357850"/>
          </a:xfrm>
        </p:spPr>
        <p:txBody>
          <a:bodyPr>
            <a:noAutofit/>
          </a:bodyPr>
          <a:lstStyle/>
          <a:p>
            <a:pPr>
              <a:lnSpc>
                <a:spcPct val="130000"/>
              </a:lnSpc>
              <a:spcBef>
                <a:spcPts val="1200"/>
              </a:spcBef>
            </a:pPr>
            <a:r>
              <a:rPr lang="zh-CN" altLang="zh-CN" dirty="0" smtClean="0"/>
              <a:t>对等计算</a:t>
            </a:r>
            <a:r>
              <a:rPr lang="zh-CN" altLang="en-US" dirty="0" smtClean="0"/>
              <a:t>也称为</a:t>
            </a:r>
            <a:r>
              <a:rPr lang="en-US" altLang="zh-CN" dirty="0" smtClean="0"/>
              <a:t>P2P</a:t>
            </a:r>
            <a:r>
              <a:rPr lang="zh-CN" altLang="zh-CN" dirty="0" smtClean="0"/>
              <a:t>（</a:t>
            </a:r>
            <a:r>
              <a:rPr lang="en-US" altLang="zh-CN" dirty="0" smtClean="0"/>
              <a:t>peer-to-peer</a:t>
            </a:r>
            <a:r>
              <a:rPr lang="zh-CN" altLang="zh-CN" dirty="0" smtClean="0"/>
              <a:t>）计算</a:t>
            </a:r>
            <a:endParaRPr lang="en-US" altLang="zh-CN" dirty="0" smtClean="0"/>
          </a:p>
          <a:p>
            <a:pPr>
              <a:lnSpc>
                <a:spcPct val="130000"/>
              </a:lnSpc>
              <a:spcBef>
                <a:spcPts val="1200"/>
              </a:spcBef>
            </a:pPr>
            <a:r>
              <a:rPr lang="zh-CN" altLang="en-US" dirty="0" smtClean="0"/>
              <a:t>定义：</a:t>
            </a:r>
            <a:r>
              <a:rPr lang="zh-CN" altLang="zh-CN" dirty="0" smtClean="0"/>
              <a:t>交互双方为达到一定目的而进行直接的、双向的信息或服务交换，是一种点对点的对等计算模式</a:t>
            </a:r>
            <a:endParaRPr lang="en-US" altLang="zh-CN" dirty="0" smtClean="0"/>
          </a:p>
          <a:p>
            <a:pPr>
              <a:lnSpc>
                <a:spcPct val="130000"/>
              </a:lnSpc>
              <a:spcBef>
                <a:spcPts val="1200"/>
              </a:spcBef>
            </a:pPr>
            <a:r>
              <a:rPr lang="zh-CN" altLang="en-US" dirty="0" smtClean="0"/>
              <a:t>特点：</a:t>
            </a:r>
            <a:r>
              <a:rPr lang="zh-CN" altLang="zh-CN" dirty="0" smtClean="0"/>
              <a:t>对等计算中每个结点的地位平等，既充当服务器，为其他结点提供服务，同时又是客户机，享用其他结点提供的服务</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74638"/>
            <a:ext cx="8858312" cy="1143000"/>
          </a:xfrm>
        </p:spPr>
        <p:txBody>
          <a:bodyPr>
            <a:normAutofit fontScale="90000"/>
          </a:bodyPr>
          <a:lstStyle/>
          <a:p>
            <a:r>
              <a:rPr lang="zh-CN" altLang="zh-CN" dirty="0" smtClean="0"/>
              <a:t>对等计算模型与客户</a:t>
            </a:r>
            <a:r>
              <a:rPr lang="en-US" altLang="zh-CN" dirty="0" smtClean="0"/>
              <a:t>-</a:t>
            </a:r>
            <a:r>
              <a:rPr lang="zh-CN" altLang="zh-CN" dirty="0" smtClean="0"/>
              <a:t>服务器模型对比</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7282" name="Picture 2"/>
          <p:cNvPicPr>
            <a:picLocks noChangeAspect="1" noChangeArrowheads="1"/>
          </p:cNvPicPr>
          <p:nvPr/>
        </p:nvPicPr>
        <p:blipFill>
          <a:blip r:embed="rId2" cstate="print"/>
          <a:srcRect/>
          <a:stretch>
            <a:fillRect/>
          </a:stretch>
        </p:blipFill>
        <p:spPr bwMode="auto">
          <a:xfrm>
            <a:off x="176213" y="1752619"/>
            <a:ext cx="8791575"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357190"/>
          </a:xfrm>
        </p:spPr>
        <p:txBody>
          <a:bodyPr>
            <a:normAutofit fontScale="90000"/>
          </a:bodyPr>
          <a:lstStyle/>
          <a:p>
            <a:r>
              <a:rPr lang="zh-CN" altLang="en-US" dirty="0" smtClean="0"/>
              <a:t>为何需要对等计算模式？</a:t>
            </a:r>
            <a:endParaRPr lang="zh-CN" altLang="en-US" dirty="0"/>
          </a:p>
        </p:txBody>
      </p:sp>
      <p:sp>
        <p:nvSpPr>
          <p:cNvPr id="3" name="内容占位符 2"/>
          <p:cNvSpPr>
            <a:spLocks noGrp="1"/>
          </p:cNvSpPr>
          <p:nvPr>
            <p:ph idx="1"/>
          </p:nvPr>
        </p:nvSpPr>
        <p:spPr>
          <a:xfrm>
            <a:off x="142844" y="714356"/>
            <a:ext cx="8858312" cy="6000792"/>
          </a:xfrm>
        </p:spPr>
        <p:txBody>
          <a:bodyPr>
            <a:noAutofit/>
          </a:bodyPr>
          <a:lstStyle/>
          <a:p>
            <a:pPr>
              <a:spcBef>
                <a:spcPts val="0"/>
              </a:spcBef>
            </a:pPr>
            <a:r>
              <a:rPr lang="zh-CN" altLang="en-US" dirty="0" smtClean="0"/>
              <a:t>客户</a:t>
            </a:r>
            <a:r>
              <a:rPr lang="en-US" altLang="zh-CN" dirty="0" smtClean="0"/>
              <a:t>-</a:t>
            </a:r>
            <a:r>
              <a:rPr lang="zh-CN" altLang="en-US" dirty="0" smtClean="0"/>
              <a:t>服务器模式为何成为过去计算模式的主流？</a:t>
            </a:r>
            <a:endParaRPr lang="en-US" altLang="zh-CN" dirty="0" smtClean="0"/>
          </a:p>
          <a:p>
            <a:pPr lvl="1">
              <a:spcBef>
                <a:spcPts val="0"/>
              </a:spcBef>
            </a:pPr>
            <a:r>
              <a:rPr lang="zh-CN" altLang="en-US" dirty="0" smtClean="0"/>
              <a:t>硬件：客户端计算能力弱、带宽窄</a:t>
            </a:r>
            <a:endParaRPr lang="en-US" altLang="zh-CN" dirty="0" smtClean="0"/>
          </a:p>
          <a:p>
            <a:pPr lvl="1">
              <a:spcBef>
                <a:spcPts val="0"/>
              </a:spcBef>
            </a:pPr>
            <a:r>
              <a:rPr lang="zh-CN" altLang="en-US" dirty="0" smtClean="0"/>
              <a:t>软件：高效的客户</a:t>
            </a:r>
            <a:r>
              <a:rPr lang="en-US" altLang="zh-CN" dirty="0" smtClean="0"/>
              <a:t>-</a:t>
            </a:r>
            <a:r>
              <a:rPr lang="zh-CN" altLang="en-US" dirty="0" smtClean="0"/>
              <a:t>服务器应用软件的出现</a:t>
            </a:r>
            <a:endParaRPr lang="en-US" altLang="zh-CN" dirty="0" smtClean="0"/>
          </a:p>
          <a:p>
            <a:pPr lvl="1">
              <a:spcBef>
                <a:spcPts val="0"/>
              </a:spcBef>
            </a:pPr>
            <a:r>
              <a:rPr lang="zh-CN" altLang="en-US" dirty="0" smtClean="0"/>
              <a:t>人为因素：容易监控和管理</a:t>
            </a:r>
            <a:endParaRPr lang="en-US" altLang="zh-CN" dirty="0" smtClean="0"/>
          </a:p>
          <a:p>
            <a:pPr>
              <a:spcBef>
                <a:spcPts val="1200"/>
              </a:spcBef>
            </a:pPr>
            <a:r>
              <a:rPr lang="zh-CN" altLang="en-US" dirty="0" smtClean="0"/>
              <a:t>客户</a:t>
            </a:r>
            <a:r>
              <a:rPr lang="en-US" altLang="zh-CN" dirty="0" smtClean="0"/>
              <a:t>-</a:t>
            </a:r>
            <a:r>
              <a:rPr lang="zh-CN" altLang="en-US" dirty="0" smtClean="0"/>
              <a:t>服务器计算模式的问题：网络负载极不平衡（服务器不堪重负，边缘资源大量空闲）</a:t>
            </a:r>
            <a:endParaRPr lang="en-US" altLang="zh-CN" dirty="0" smtClean="0"/>
          </a:p>
          <a:p>
            <a:pPr lvl="1">
              <a:spcBef>
                <a:spcPts val="0"/>
              </a:spcBef>
            </a:pPr>
            <a:r>
              <a:rPr lang="zh-CN" altLang="en-US" dirty="0" smtClean="0"/>
              <a:t>削弱了结点间的协作能力</a:t>
            </a:r>
          </a:p>
          <a:p>
            <a:pPr lvl="1">
              <a:spcBef>
                <a:spcPts val="0"/>
              </a:spcBef>
            </a:pPr>
            <a:r>
              <a:rPr lang="zh-CN" altLang="en-US" dirty="0" smtClean="0"/>
              <a:t>客户端的增多使服务器的负载越来越重</a:t>
            </a:r>
            <a:endParaRPr lang="en-US" altLang="zh-CN" dirty="0" smtClean="0"/>
          </a:p>
          <a:p>
            <a:pPr lvl="1">
              <a:spcBef>
                <a:spcPts val="0"/>
              </a:spcBef>
            </a:pPr>
            <a:r>
              <a:rPr lang="zh-CN" altLang="en-US" dirty="0" smtClean="0"/>
              <a:t>不能充分利用边缘的计算能力和带宽</a:t>
            </a:r>
            <a:endParaRPr lang="en-US" altLang="zh-CN" dirty="0" smtClean="0"/>
          </a:p>
          <a:p>
            <a:pPr lvl="1">
              <a:spcBef>
                <a:spcPts val="0"/>
              </a:spcBef>
              <a:buNone/>
            </a:pPr>
            <a:endParaRPr lang="en-US" altLang="zh-CN" dirty="0" smtClean="0"/>
          </a:p>
          <a:p>
            <a:pPr>
              <a:spcBef>
                <a:spcPts val="0"/>
              </a:spcBef>
            </a:pPr>
            <a:r>
              <a:rPr lang="zh-CN" altLang="en-US" dirty="0" smtClean="0">
                <a:solidFill>
                  <a:srgbClr val="002060"/>
                </a:solidFill>
                <a:latin typeface="黑体" pitchFamily="49" charset="-122"/>
                <a:ea typeface="黑体" pitchFamily="49" charset="-122"/>
              </a:rPr>
              <a:t>对等计算模式</a:t>
            </a:r>
            <a:endParaRPr lang="en-US" altLang="zh-CN" dirty="0" smtClean="0">
              <a:solidFill>
                <a:srgbClr val="002060"/>
              </a:solidFill>
              <a:latin typeface="黑体" pitchFamily="49" charset="-122"/>
              <a:ea typeface="黑体" pitchFamily="49" charset="-122"/>
            </a:endParaRPr>
          </a:p>
          <a:p>
            <a:pPr lvl="1">
              <a:spcBef>
                <a:spcPts val="0"/>
              </a:spcBef>
            </a:pPr>
            <a:r>
              <a:rPr lang="zh-CN" altLang="en-US" dirty="0" smtClean="0">
                <a:solidFill>
                  <a:srgbClr val="002060"/>
                </a:solidFill>
                <a:latin typeface="黑体" pitchFamily="49" charset="-122"/>
                <a:ea typeface="黑体" pitchFamily="49" charset="-122"/>
              </a:rPr>
              <a:t>计算和存储模式由集中式向分布式转移</a:t>
            </a:r>
            <a:endParaRPr lang="en-US" altLang="zh-CN" dirty="0" smtClean="0">
              <a:solidFill>
                <a:srgbClr val="002060"/>
              </a:solidFill>
              <a:latin typeface="黑体" pitchFamily="49" charset="-122"/>
              <a:ea typeface="黑体" pitchFamily="49" charset="-122"/>
            </a:endParaRPr>
          </a:p>
          <a:p>
            <a:pPr lvl="1">
              <a:spcBef>
                <a:spcPts val="0"/>
              </a:spcBef>
            </a:pPr>
            <a:r>
              <a:rPr lang="zh-CN" altLang="en-US" dirty="0" smtClean="0">
                <a:solidFill>
                  <a:srgbClr val="002060"/>
                </a:solidFill>
                <a:latin typeface="黑体" pitchFamily="49" charset="-122"/>
                <a:ea typeface="黑体" pitchFamily="49" charset="-122"/>
              </a:rPr>
              <a:t>核心从中央服务器向网络边缘的智能终端设备扩散</a:t>
            </a:r>
          </a:p>
          <a:p>
            <a:pPr>
              <a:spcBef>
                <a:spcPts val="0"/>
              </a:spcBef>
            </a:pPr>
            <a:endParaRPr lang="zh-CN" altLang="en-US" dirty="0"/>
          </a:p>
        </p:txBody>
      </p:sp>
      <p:sp>
        <p:nvSpPr>
          <p:cNvPr id="5" name="右弧形箭头 4"/>
          <p:cNvSpPr/>
          <p:nvPr/>
        </p:nvSpPr>
        <p:spPr>
          <a:xfrm>
            <a:off x="7215206" y="4000504"/>
            <a:ext cx="1571636" cy="2357454"/>
          </a:xfrm>
          <a:prstGeom prst="curvedLeftArrow">
            <a:avLst>
              <a:gd name="adj1" fmla="val 25000"/>
              <a:gd name="adj2" fmla="val 45623"/>
              <a:gd name="adj3" fmla="val 250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Effect transition="in" filter="blinds(horizontal)">
                                      <p:cBhvr>
                                        <p:cTn id="11" dur="500"/>
                                        <p:tgtEl>
                                          <p:spTgt spid="3">
                                            <p:txEl>
                                              <p:pRg st="9" end="9"/>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blinds(horizontal)">
                                      <p:cBhvr>
                                        <p:cTn id="14" dur="500"/>
                                        <p:tgtEl>
                                          <p:spTgt spid="3">
                                            <p:txEl>
                                              <p:pRg st="10" end="10"/>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blinds(horizontal)">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857256"/>
          </a:xfrm>
        </p:spPr>
        <p:txBody>
          <a:bodyPr>
            <a:normAutofit/>
          </a:bodyPr>
          <a:lstStyle/>
          <a:p>
            <a:r>
              <a:rPr lang="zh-CN" altLang="en-US" dirty="0" smtClean="0"/>
              <a:t>覆盖网络</a:t>
            </a:r>
            <a:endParaRPr lang="zh-CN" altLang="en-US" dirty="0"/>
          </a:p>
        </p:txBody>
      </p:sp>
      <p:sp>
        <p:nvSpPr>
          <p:cNvPr id="3" name="内容占位符 2"/>
          <p:cNvSpPr>
            <a:spLocks noGrp="1"/>
          </p:cNvSpPr>
          <p:nvPr>
            <p:ph idx="1"/>
          </p:nvPr>
        </p:nvSpPr>
        <p:spPr>
          <a:xfrm>
            <a:off x="142844" y="1071546"/>
            <a:ext cx="8858312" cy="5572164"/>
          </a:xfrm>
        </p:spPr>
        <p:txBody>
          <a:bodyPr>
            <a:normAutofit/>
          </a:bodyPr>
          <a:lstStyle/>
          <a:p>
            <a:pPr>
              <a:lnSpc>
                <a:spcPct val="120000"/>
              </a:lnSpc>
              <a:spcBef>
                <a:spcPts val="1800"/>
              </a:spcBef>
            </a:pPr>
            <a:r>
              <a:rPr lang="zh-CN" altLang="en-US" dirty="0" smtClean="0"/>
              <a:t>覆盖网络（对等网络，</a:t>
            </a:r>
            <a:r>
              <a:rPr lang="en-US" altLang="zh-CN" dirty="0" smtClean="0"/>
              <a:t>P2P</a:t>
            </a:r>
            <a:r>
              <a:rPr lang="zh-CN" altLang="zh-CN" dirty="0" smtClean="0"/>
              <a:t>网络</a:t>
            </a:r>
            <a:r>
              <a:rPr lang="zh-CN" altLang="en-US" dirty="0" smtClean="0"/>
              <a:t>）：</a:t>
            </a:r>
            <a:r>
              <a:rPr lang="zh-CN" altLang="zh-CN" dirty="0" smtClean="0"/>
              <a:t>对等计算应用在应用层形成</a:t>
            </a:r>
            <a:r>
              <a:rPr lang="zh-CN" altLang="en-US" dirty="0" smtClean="0"/>
              <a:t>的</a:t>
            </a:r>
            <a:r>
              <a:rPr lang="zh-CN" altLang="zh-CN" dirty="0" smtClean="0"/>
              <a:t>一个面向应用的网络</a:t>
            </a:r>
            <a:endParaRPr lang="en-US" altLang="zh-CN" dirty="0" smtClean="0"/>
          </a:p>
          <a:p>
            <a:pPr>
              <a:lnSpc>
                <a:spcPct val="120000"/>
              </a:lnSpc>
              <a:spcBef>
                <a:spcPts val="1800"/>
              </a:spcBef>
            </a:pPr>
            <a:r>
              <a:rPr lang="zh-CN" altLang="zh-CN" dirty="0" smtClean="0"/>
              <a:t>覆盖网络不考虑或很少考虑其下层网络的问题，结点之间通过虚拟的和逻辑的链路相互连接</a:t>
            </a:r>
            <a:endParaRPr lang="en-US" altLang="zh-CN" dirty="0" smtClean="0"/>
          </a:p>
          <a:p>
            <a:pPr>
              <a:lnSpc>
                <a:spcPct val="120000"/>
              </a:lnSpc>
              <a:spcBef>
                <a:spcPts val="1800"/>
              </a:spcBef>
            </a:pPr>
            <a:r>
              <a:rPr lang="zh-CN" altLang="en-US" dirty="0" smtClean="0"/>
              <a:t>覆盖网络的一条逻辑链路</a:t>
            </a:r>
            <a:r>
              <a:rPr lang="zh-CN" altLang="zh-CN" dirty="0" smtClean="0"/>
              <a:t>可能跨越互联网上的多个物理网络</a:t>
            </a:r>
            <a:endParaRPr lang="en-US" altLang="zh-CN" dirty="0" smtClean="0"/>
          </a:p>
          <a:p>
            <a:pPr>
              <a:lnSpc>
                <a:spcPct val="120000"/>
              </a:lnSpc>
              <a:spcBef>
                <a:spcPts val="1800"/>
              </a:spcBef>
            </a:pPr>
            <a:r>
              <a:rPr lang="zh-CN" altLang="en-US" dirty="0" smtClean="0"/>
              <a:t>覆盖网络的拓扑结构类型</a:t>
            </a:r>
            <a:r>
              <a:rPr lang="zh-CN" altLang="zh-CN" dirty="0" smtClean="0"/>
              <a:t>：集中式、分布式非结构化、混合式、分布式结构化</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zh-CN" altLang="en-US" dirty="0" smtClean="0"/>
              <a:t>覆盖网络示意图</a:t>
            </a:r>
            <a:endParaRPr lang="zh-CN" altLang="en-US" dirty="0"/>
          </a:p>
        </p:txBody>
      </p:sp>
      <p:pic>
        <p:nvPicPr>
          <p:cNvPr id="98306" name="Picture 2"/>
          <p:cNvPicPr>
            <a:picLocks noChangeAspect="1" noChangeArrowheads="1"/>
          </p:cNvPicPr>
          <p:nvPr/>
        </p:nvPicPr>
        <p:blipFill>
          <a:blip r:embed="rId2" cstate="print"/>
          <a:srcRect/>
          <a:stretch>
            <a:fillRect/>
          </a:stretch>
        </p:blipFill>
        <p:spPr bwMode="auto">
          <a:xfrm>
            <a:off x="1428728" y="3929066"/>
            <a:ext cx="6124575" cy="2676525"/>
          </a:xfrm>
          <a:prstGeom prst="rect">
            <a:avLst/>
          </a:prstGeom>
          <a:noFill/>
          <a:ln w="9525">
            <a:noFill/>
            <a:miter lim="800000"/>
            <a:headEnd/>
            <a:tailEnd/>
          </a:ln>
        </p:spPr>
      </p:pic>
      <p:pic>
        <p:nvPicPr>
          <p:cNvPr id="98307" name="Picture 3"/>
          <p:cNvPicPr>
            <a:picLocks noChangeAspect="1" noChangeArrowheads="1"/>
          </p:cNvPicPr>
          <p:nvPr/>
        </p:nvPicPr>
        <p:blipFill>
          <a:blip r:embed="rId3" cstate="print"/>
          <a:srcRect/>
          <a:stretch>
            <a:fillRect/>
          </a:stretch>
        </p:blipFill>
        <p:spPr bwMode="auto">
          <a:xfrm>
            <a:off x="1428728" y="3929066"/>
            <a:ext cx="6124575" cy="2676525"/>
          </a:xfrm>
          <a:prstGeom prst="rect">
            <a:avLst/>
          </a:prstGeom>
          <a:noFill/>
          <a:ln w="9525">
            <a:noFill/>
            <a:miter lim="800000"/>
            <a:headEnd/>
            <a:tailEnd/>
          </a:ln>
        </p:spPr>
      </p:pic>
      <p:cxnSp>
        <p:nvCxnSpPr>
          <p:cNvPr id="15" name="直接连接符 14"/>
          <p:cNvCxnSpPr/>
          <p:nvPr/>
        </p:nvCxnSpPr>
        <p:spPr>
          <a:xfrm>
            <a:off x="4143372" y="4286256"/>
            <a:ext cx="2786082" cy="1285884"/>
          </a:xfrm>
          <a:prstGeom prst="line">
            <a:avLst/>
          </a:prstGeom>
          <a:ln w="38100">
            <a:solidFill>
              <a:srgbClr val="C00000"/>
            </a:solidFill>
            <a:prstDash val="sysDash"/>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rot="5400000">
            <a:off x="2571737" y="4572007"/>
            <a:ext cx="1714511" cy="1285884"/>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928794" y="4429132"/>
            <a:ext cx="5000660" cy="1143008"/>
          </a:xfrm>
          <a:prstGeom prst="line">
            <a:avLst/>
          </a:prstGeom>
          <a:ln w="38100">
            <a:solidFill>
              <a:srgbClr val="C00000"/>
            </a:solidFill>
            <a:prstDash val="sysDash"/>
          </a:ln>
        </p:spPr>
        <p:style>
          <a:lnRef idx="2">
            <a:schemeClr val="dk1"/>
          </a:lnRef>
          <a:fillRef idx="0">
            <a:schemeClr val="dk1"/>
          </a:fillRef>
          <a:effectRef idx="1">
            <a:schemeClr val="dk1"/>
          </a:effectRef>
          <a:fontRef idx="minor">
            <a:schemeClr val="tx1"/>
          </a:fontRef>
        </p:style>
      </p:cxnSp>
      <p:cxnSp>
        <p:nvCxnSpPr>
          <p:cNvPr id="22" name="直接连接符 21"/>
          <p:cNvCxnSpPr/>
          <p:nvPr/>
        </p:nvCxnSpPr>
        <p:spPr>
          <a:xfrm flipV="1">
            <a:off x="3643306" y="5572140"/>
            <a:ext cx="3286148" cy="357190"/>
          </a:xfrm>
          <a:prstGeom prst="line">
            <a:avLst/>
          </a:prstGeom>
          <a:ln w="38100">
            <a:solidFill>
              <a:srgbClr val="C00000"/>
            </a:solidFill>
            <a:prstDash val="sysDash"/>
          </a:ln>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rot="16200000" flipV="1">
            <a:off x="1393009" y="4964917"/>
            <a:ext cx="1785950" cy="714380"/>
          </a:xfrm>
          <a:prstGeom prst="line">
            <a:avLst/>
          </a:prstGeom>
          <a:ln w="38100">
            <a:solidFill>
              <a:srgbClr val="C00000"/>
            </a:solidFill>
            <a:prstDash val="sysDash"/>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1928794" y="4429132"/>
            <a:ext cx="1571636" cy="1428760"/>
          </a:xfrm>
          <a:prstGeom prst="line">
            <a:avLst/>
          </a:prstGeom>
          <a:ln w="38100">
            <a:solidFill>
              <a:srgbClr val="C00000"/>
            </a:solidFill>
            <a:prstDash val="sysDash"/>
          </a:ln>
        </p:spPr>
        <p:style>
          <a:lnRef idx="2">
            <a:schemeClr val="dk1"/>
          </a:lnRef>
          <a:fillRef idx="0">
            <a:schemeClr val="dk1"/>
          </a:fillRef>
          <a:effectRef idx="1">
            <a:schemeClr val="dk1"/>
          </a:effectRef>
          <a:fontRef idx="minor">
            <a:schemeClr val="tx1"/>
          </a:fontRef>
        </p:style>
      </p:cxnSp>
      <p:pic>
        <p:nvPicPr>
          <p:cNvPr id="98311" name="Picture 7"/>
          <p:cNvPicPr>
            <a:picLocks noChangeAspect="1" noChangeArrowheads="1"/>
          </p:cNvPicPr>
          <p:nvPr/>
        </p:nvPicPr>
        <p:blipFill>
          <a:blip r:embed="rId4" cstate="print"/>
          <a:srcRect/>
          <a:stretch>
            <a:fillRect/>
          </a:stretch>
        </p:blipFill>
        <p:spPr bwMode="auto">
          <a:xfrm>
            <a:off x="3929058" y="4071942"/>
            <a:ext cx="409575" cy="581025"/>
          </a:xfrm>
          <a:prstGeom prst="rect">
            <a:avLst/>
          </a:prstGeom>
          <a:noFill/>
          <a:ln w="9525">
            <a:noFill/>
            <a:miter lim="800000"/>
            <a:headEnd/>
            <a:tailEnd/>
          </a:ln>
        </p:spPr>
      </p:pic>
      <p:pic>
        <p:nvPicPr>
          <p:cNvPr id="98310" name="Picture 6"/>
          <p:cNvPicPr>
            <a:picLocks noChangeAspect="1" noChangeArrowheads="1"/>
          </p:cNvPicPr>
          <p:nvPr/>
        </p:nvPicPr>
        <p:blipFill>
          <a:blip r:embed="rId5" cstate="print"/>
          <a:srcRect/>
          <a:stretch>
            <a:fillRect/>
          </a:stretch>
        </p:blipFill>
        <p:spPr bwMode="auto">
          <a:xfrm>
            <a:off x="1643042" y="4143380"/>
            <a:ext cx="476250" cy="638175"/>
          </a:xfrm>
          <a:prstGeom prst="rect">
            <a:avLst/>
          </a:prstGeom>
          <a:noFill/>
          <a:ln w="9525">
            <a:noFill/>
            <a:miter lim="800000"/>
            <a:headEnd/>
            <a:tailEnd/>
          </a:ln>
        </p:spPr>
      </p:pic>
      <p:pic>
        <p:nvPicPr>
          <p:cNvPr id="98312" name="Picture 8"/>
          <p:cNvPicPr>
            <a:picLocks noChangeAspect="1" noChangeArrowheads="1"/>
          </p:cNvPicPr>
          <p:nvPr/>
        </p:nvPicPr>
        <p:blipFill>
          <a:blip r:embed="rId6" cstate="print"/>
          <a:srcRect/>
          <a:stretch>
            <a:fillRect/>
          </a:stretch>
        </p:blipFill>
        <p:spPr bwMode="auto">
          <a:xfrm>
            <a:off x="2357422" y="5929330"/>
            <a:ext cx="457200" cy="590550"/>
          </a:xfrm>
          <a:prstGeom prst="rect">
            <a:avLst/>
          </a:prstGeom>
          <a:noFill/>
          <a:ln w="9525">
            <a:noFill/>
            <a:miter lim="800000"/>
            <a:headEnd/>
            <a:tailEnd/>
          </a:ln>
        </p:spPr>
      </p:pic>
      <p:pic>
        <p:nvPicPr>
          <p:cNvPr id="98313" name="Picture 9"/>
          <p:cNvPicPr>
            <a:picLocks noChangeAspect="1" noChangeArrowheads="1"/>
          </p:cNvPicPr>
          <p:nvPr/>
        </p:nvPicPr>
        <p:blipFill>
          <a:blip r:embed="rId7" cstate="print"/>
          <a:srcRect/>
          <a:stretch>
            <a:fillRect/>
          </a:stretch>
        </p:blipFill>
        <p:spPr bwMode="auto">
          <a:xfrm>
            <a:off x="3286116" y="5715016"/>
            <a:ext cx="438150" cy="581025"/>
          </a:xfrm>
          <a:prstGeom prst="rect">
            <a:avLst/>
          </a:prstGeom>
          <a:noFill/>
          <a:ln w="9525">
            <a:noFill/>
            <a:miter lim="800000"/>
            <a:headEnd/>
            <a:tailEnd/>
          </a:ln>
        </p:spPr>
      </p:pic>
      <p:pic>
        <p:nvPicPr>
          <p:cNvPr id="98314" name="Picture 10"/>
          <p:cNvPicPr>
            <a:picLocks noChangeAspect="1" noChangeArrowheads="1"/>
          </p:cNvPicPr>
          <p:nvPr/>
        </p:nvPicPr>
        <p:blipFill>
          <a:blip r:embed="rId8" cstate="print"/>
          <a:srcRect/>
          <a:stretch>
            <a:fillRect/>
          </a:stretch>
        </p:blipFill>
        <p:spPr bwMode="auto">
          <a:xfrm>
            <a:off x="6715140" y="5357826"/>
            <a:ext cx="485775" cy="61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blinds(horizontal)">
                                      <p:cBhvr>
                                        <p:cTn id="7" dur="500"/>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10"/>
                                        </p:tgtEl>
                                        <p:attrNameLst>
                                          <p:attrName>style.visibility</p:attrName>
                                        </p:attrNameLst>
                                      </p:cBhvr>
                                      <p:to>
                                        <p:strVal val="visible"/>
                                      </p:to>
                                    </p:set>
                                    <p:animEffect transition="in" filter="blinds(horizontal)">
                                      <p:cBhvr>
                                        <p:cTn id="12" dur="500"/>
                                        <p:tgtEl>
                                          <p:spTgt spid="98310"/>
                                        </p:tgtEl>
                                      </p:cBhvr>
                                    </p:animEffect>
                                  </p:childTnLst>
                                </p:cTn>
                              </p:par>
                              <p:par>
                                <p:cTn id="13" presetID="3" presetClass="entr" presetSubtype="10" fill="hold" nodeType="withEffect">
                                  <p:stCondLst>
                                    <p:cond delay="0"/>
                                  </p:stCondLst>
                                  <p:childTnLst>
                                    <p:set>
                                      <p:cBhvr>
                                        <p:cTn id="14" dur="1" fill="hold">
                                          <p:stCondLst>
                                            <p:cond delay="0"/>
                                          </p:stCondLst>
                                        </p:cTn>
                                        <p:tgtEl>
                                          <p:spTgt spid="98311"/>
                                        </p:tgtEl>
                                        <p:attrNameLst>
                                          <p:attrName>style.visibility</p:attrName>
                                        </p:attrNameLst>
                                      </p:cBhvr>
                                      <p:to>
                                        <p:strVal val="visible"/>
                                      </p:to>
                                    </p:set>
                                    <p:animEffect transition="in" filter="blinds(horizontal)">
                                      <p:cBhvr>
                                        <p:cTn id="15" dur="500"/>
                                        <p:tgtEl>
                                          <p:spTgt spid="98311"/>
                                        </p:tgtEl>
                                      </p:cBhvr>
                                    </p:animEffect>
                                  </p:childTnLst>
                                </p:cTn>
                              </p:par>
                              <p:par>
                                <p:cTn id="16" presetID="3" presetClass="entr" presetSubtype="10" fill="hold" nodeType="withEffect">
                                  <p:stCondLst>
                                    <p:cond delay="0"/>
                                  </p:stCondLst>
                                  <p:childTnLst>
                                    <p:set>
                                      <p:cBhvr>
                                        <p:cTn id="17" dur="1" fill="hold">
                                          <p:stCondLst>
                                            <p:cond delay="0"/>
                                          </p:stCondLst>
                                        </p:cTn>
                                        <p:tgtEl>
                                          <p:spTgt spid="98314"/>
                                        </p:tgtEl>
                                        <p:attrNameLst>
                                          <p:attrName>style.visibility</p:attrName>
                                        </p:attrNameLst>
                                      </p:cBhvr>
                                      <p:to>
                                        <p:strVal val="visible"/>
                                      </p:to>
                                    </p:set>
                                    <p:animEffect transition="in" filter="blinds(horizontal)">
                                      <p:cBhvr>
                                        <p:cTn id="18" dur="500"/>
                                        <p:tgtEl>
                                          <p:spTgt spid="98314"/>
                                        </p:tgtEl>
                                      </p:cBhvr>
                                    </p:animEffect>
                                  </p:childTnLst>
                                </p:cTn>
                              </p:par>
                              <p:par>
                                <p:cTn id="19" presetID="3" presetClass="entr" presetSubtype="10" fill="hold" nodeType="withEffect">
                                  <p:stCondLst>
                                    <p:cond delay="0"/>
                                  </p:stCondLst>
                                  <p:childTnLst>
                                    <p:set>
                                      <p:cBhvr>
                                        <p:cTn id="20" dur="1" fill="hold">
                                          <p:stCondLst>
                                            <p:cond delay="0"/>
                                          </p:stCondLst>
                                        </p:cTn>
                                        <p:tgtEl>
                                          <p:spTgt spid="98313"/>
                                        </p:tgtEl>
                                        <p:attrNameLst>
                                          <p:attrName>style.visibility</p:attrName>
                                        </p:attrNameLst>
                                      </p:cBhvr>
                                      <p:to>
                                        <p:strVal val="visible"/>
                                      </p:to>
                                    </p:set>
                                    <p:animEffect transition="in" filter="blinds(horizontal)">
                                      <p:cBhvr>
                                        <p:cTn id="21" dur="500"/>
                                        <p:tgtEl>
                                          <p:spTgt spid="98313"/>
                                        </p:tgtEl>
                                      </p:cBhvr>
                                    </p:animEffect>
                                  </p:childTnLst>
                                </p:cTn>
                              </p:par>
                              <p:par>
                                <p:cTn id="22" presetID="3" presetClass="entr" presetSubtype="10" fill="hold" nodeType="withEffect">
                                  <p:stCondLst>
                                    <p:cond delay="0"/>
                                  </p:stCondLst>
                                  <p:childTnLst>
                                    <p:set>
                                      <p:cBhvr>
                                        <p:cTn id="23" dur="1" fill="hold">
                                          <p:stCondLst>
                                            <p:cond delay="0"/>
                                          </p:stCondLst>
                                        </p:cTn>
                                        <p:tgtEl>
                                          <p:spTgt spid="98312"/>
                                        </p:tgtEl>
                                        <p:attrNameLst>
                                          <p:attrName>style.visibility</p:attrName>
                                        </p:attrNameLst>
                                      </p:cBhvr>
                                      <p:to>
                                        <p:strVal val="visible"/>
                                      </p:to>
                                    </p:set>
                                    <p:animEffect transition="in" filter="blinds(horizontal)">
                                      <p:cBhvr>
                                        <p:cTn id="24" dur="500"/>
                                        <p:tgtEl>
                                          <p:spTgt spid="98312"/>
                                        </p:tgtEl>
                                      </p:cBhvr>
                                    </p:animEffect>
                                  </p:childTnLst>
                                </p:cTn>
                              </p:par>
                              <p:par>
                                <p:cTn id="25" presetID="3"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3" presetClass="entr" presetSubtype="1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linds(horizontal)">
                                      <p:cBhvr>
                                        <p:cTn id="33" dur="500"/>
                                        <p:tgtEl>
                                          <p:spTgt spid="31"/>
                                        </p:tgtEl>
                                      </p:cBhvr>
                                    </p:animEffect>
                                  </p:childTnLst>
                                </p:cTn>
                              </p:par>
                              <p:par>
                                <p:cTn id="34" presetID="3" presetClass="entr" presetSubtype="1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64" presetClass="path" presetSubtype="0" accel="50000" decel="50000" fill="hold" nodeType="withEffect">
                                  <p:stCondLst>
                                    <p:cond delay="0"/>
                                  </p:stCondLst>
                                  <p:childTnLst>
                                    <p:animMotion origin="layout" path="M 8.33333E-7 -2.88688E-6 L 0.00295 -0.4129 " pathEditMode="relative" rAng="0" ptsTypes="AA">
                                      <p:cBhvr>
                                        <p:cTn id="44" dur="3000" fill="hold"/>
                                        <p:tgtEl>
                                          <p:spTgt spid="98310"/>
                                        </p:tgtEl>
                                        <p:attrNameLst>
                                          <p:attrName>ppt_x</p:attrName>
                                          <p:attrName>ppt_y</p:attrName>
                                        </p:attrNameLst>
                                      </p:cBhvr>
                                      <p:rCtr x="1" y="-207"/>
                                    </p:animMotion>
                                  </p:childTnLst>
                                </p:cTn>
                              </p:par>
                              <p:par>
                                <p:cTn id="45" presetID="64" presetClass="path" presetSubtype="0" accel="50000" decel="50000" fill="hold" nodeType="withEffect">
                                  <p:stCondLst>
                                    <p:cond delay="0"/>
                                  </p:stCondLst>
                                  <p:childTnLst>
                                    <p:animMotion origin="layout" path="M -2.5E-6 9.78487E-7 L -0.0033 -0.40736 " pathEditMode="relative" rAng="0" ptsTypes="AA">
                                      <p:cBhvr>
                                        <p:cTn id="46" dur="3000" fill="hold"/>
                                        <p:tgtEl>
                                          <p:spTgt spid="98312"/>
                                        </p:tgtEl>
                                        <p:attrNameLst>
                                          <p:attrName>ppt_x</p:attrName>
                                          <p:attrName>ppt_y</p:attrName>
                                        </p:attrNameLst>
                                      </p:cBhvr>
                                      <p:rCtr x="-2" y="-204"/>
                                    </p:animMotion>
                                  </p:childTnLst>
                                </p:cTn>
                              </p:par>
                              <p:par>
                                <p:cTn id="47" presetID="64" presetClass="path" presetSubtype="0" accel="50000" decel="50000" fill="hold" nodeType="withEffect">
                                  <p:stCondLst>
                                    <p:cond delay="0"/>
                                  </p:stCondLst>
                                  <p:childTnLst>
                                    <p:animMotion origin="layout" path="M -3.33333E-6 3.25468E-6 L -0.00139 -0.42795 " pathEditMode="relative" rAng="0" ptsTypes="AA">
                                      <p:cBhvr>
                                        <p:cTn id="48" dur="3000" fill="hold"/>
                                        <p:tgtEl>
                                          <p:spTgt spid="98313"/>
                                        </p:tgtEl>
                                        <p:attrNameLst>
                                          <p:attrName>ppt_x</p:attrName>
                                          <p:attrName>ppt_y</p:attrName>
                                        </p:attrNameLst>
                                      </p:cBhvr>
                                      <p:rCtr x="-1" y="-214"/>
                                    </p:animMotion>
                                  </p:childTnLst>
                                </p:cTn>
                              </p:par>
                              <p:par>
                                <p:cTn id="49" presetID="64" presetClass="path" presetSubtype="0" accel="50000" decel="50000" fill="hold" nodeType="withEffect">
                                  <p:stCondLst>
                                    <p:cond delay="0"/>
                                  </p:stCondLst>
                                  <p:childTnLst>
                                    <p:animMotion origin="layout" path="M -3.33333E-6 3.26162E-7 L 0.0007 -0.41939 " pathEditMode="relative" rAng="0" ptsTypes="AA">
                                      <p:cBhvr>
                                        <p:cTn id="50" dur="3000" fill="hold"/>
                                        <p:tgtEl>
                                          <p:spTgt spid="98311"/>
                                        </p:tgtEl>
                                        <p:attrNameLst>
                                          <p:attrName>ppt_x</p:attrName>
                                          <p:attrName>ppt_y</p:attrName>
                                        </p:attrNameLst>
                                      </p:cBhvr>
                                      <p:rCtr x="0" y="-210"/>
                                    </p:animMotion>
                                  </p:childTnLst>
                                </p:cTn>
                              </p:par>
                              <p:par>
                                <p:cTn id="51" presetID="64" presetClass="path" presetSubtype="0" accel="50000" decel="50000" fill="hold" nodeType="withEffect">
                                  <p:stCondLst>
                                    <p:cond delay="0"/>
                                  </p:stCondLst>
                                  <p:childTnLst>
                                    <p:animMotion origin="layout" path="M 2.5E-6 4.59403E-6 L -0.00104 -0.43119 " pathEditMode="relative" rAng="0" ptsTypes="AA">
                                      <p:cBhvr>
                                        <p:cTn id="52" dur="3000" fill="hold"/>
                                        <p:tgtEl>
                                          <p:spTgt spid="98314"/>
                                        </p:tgtEl>
                                        <p:attrNameLst>
                                          <p:attrName>ppt_x</p:attrName>
                                          <p:attrName>ppt_y</p:attrName>
                                        </p:attrNameLst>
                                      </p:cBhvr>
                                      <p:rCtr x="-1" y="-216"/>
                                    </p:animMotion>
                                  </p:childTnLst>
                                </p:cTn>
                              </p:par>
                              <p:par>
                                <p:cTn id="53" presetID="64" presetClass="path" presetSubtype="0" accel="50000" decel="50000" fill="hold" nodeType="withEffect">
                                  <p:stCondLst>
                                    <p:cond delay="0"/>
                                  </p:stCondLst>
                                  <p:childTnLst>
                                    <p:animMotion origin="layout" path="M -1.94444E-6 -1.21443E-6 L -0.00295 -0.40735 " pathEditMode="relative" rAng="0" ptsTypes="AA">
                                      <p:cBhvr>
                                        <p:cTn id="54" dur="3000" fill="hold"/>
                                        <p:tgtEl>
                                          <p:spTgt spid="15"/>
                                        </p:tgtEl>
                                        <p:attrNameLst>
                                          <p:attrName>ppt_x</p:attrName>
                                          <p:attrName>ppt_y</p:attrName>
                                        </p:attrNameLst>
                                      </p:cBhvr>
                                      <p:rCtr x="-2" y="-204"/>
                                    </p:animMotion>
                                  </p:childTnLst>
                                </p:cTn>
                              </p:par>
                              <p:par>
                                <p:cTn id="55" presetID="64" presetClass="path" presetSubtype="0" accel="50000" decel="50000" fill="hold" nodeType="withEffect">
                                  <p:stCondLst>
                                    <p:cond delay="0"/>
                                  </p:stCondLst>
                                  <p:childTnLst>
                                    <p:animMotion origin="layout" path="M 5E-6 -6.52325E-7 L -0.00017 -0.41776 " pathEditMode="relative" rAng="0" ptsTypes="AA">
                                      <p:cBhvr>
                                        <p:cTn id="56" dur="3000" fill="hold"/>
                                        <p:tgtEl>
                                          <p:spTgt spid="19"/>
                                        </p:tgtEl>
                                        <p:attrNameLst>
                                          <p:attrName>ppt_x</p:attrName>
                                          <p:attrName>ppt_y</p:attrName>
                                        </p:attrNameLst>
                                      </p:cBhvr>
                                      <p:rCtr x="0" y="-209"/>
                                    </p:animMotion>
                                  </p:childTnLst>
                                </p:cTn>
                              </p:par>
                              <p:par>
                                <p:cTn id="57" presetID="64" presetClass="path" presetSubtype="0" accel="50000" decel="50000" fill="hold" nodeType="withEffect">
                                  <p:stCondLst>
                                    <p:cond delay="0"/>
                                  </p:stCondLst>
                                  <p:childTnLst>
                                    <p:animMotion origin="layout" path="M 5.55112E-17 1.034E-6 L -0.00104 -0.41754 " pathEditMode="relative" rAng="0" ptsTypes="AA">
                                      <p:cBhvr>
                                        <p:cTn id="58" dur="3000" fill="hold"/>
                                        <p:tgtEl>
                                          <p:spTgt spid="17"/>
                                        </p:tgtEl>
                                        <p:attrNameLst>
                                          <p:attrName>ppt_x</p:attrName>
                                          <p:attrName>ppt_y</p:attrName>
                                        </p:attrNameLst>
                                      </p:cBhvr>
                                      <p:rCtr x="-1" y="-209"/>
                                    </p:animMotion>
                                  </p:childTnLst>
                                </p:cTn>
                              </p:par>
                              <p:par>
                                <p:cTn id="59" presetID="64" presetClass="path" presetSubtype="0" accel="50000" decel="50000" fill="hold" nodeType="withEffect">
                                  <p:stCondLst>
                                    <p:cond delay="0"/>
                                  </p:stCondLst>
                                  <p:childTnLst>
                                    <p:animMotion origin="layout" path="M 5E-6 -4.08975E-6 L 0.0007 -0.41175 " pathEditMode="relative" rAng="0" ptsTypes="AA">
                                      <p:cBhvr>
                                        <p:cTn id="60" dur="3000" fill="hold"/>
                                        <p:tgtEl>
                                          <p:spTgt spid="22"/>
                                        </p:tgtEl>
                                        <p:attrNameLst>
                                          <p:attrName>ppt_x</p:attrName>
                                          <p:attrName>ppt_y</p:attrName>
                                        </p:attrNameLst>
                                      </p:cBhvr>
                                      <p:rCtr x="0" y="-206"/>
                                    </p:animMotion>
                                  </p:childTnLst>
                                </p:cTn>
                              </p:par>
                              <p:par>
                                <p:cTn id="61" presetID="64" presetClass="path" presetSubtype="0" accel="50000" decel="50000" fill="hold" nodeType="withEffect">
                                  <p:stCondLst>
                                    <p:cond delay="0"/>
                                  </p:stCondLst>
                                  <p:childTnLst>
                                    <p:animMotion origin="layout" path="M 5E-6 4.71895E-7 L -0.00156 -0.41777 " pathEditMode="relative" rAng="0" ptsTypes="AA">
                                      <p:cBhvr>
                                        <p:cTn id="62" dur="3000" fill="hold"/>
                                        <p:tgtEl>
                                          <p:spTgt spid="31"/>
                                        </p:tgtEl>
                                        <p:attrNameLst>
                                          <p:attrName>ppt_x</p:attrName>
                                          <p:attrName>ppt_y</p:attrName>
                                        </p:attrNameLst>
                                      </p:cBhvr>
                                      <p:rCtr x="-1" y="-209"/>
                                    </p:animMotion>
                                  </p:childTnLst>
                                </p:cTn>
                              </p:par>
                              <p:par>
                                <p:cTn id="63" presetID="64" presetClass="path" presetSubtype="0" accel="50000" decel="50000" fill="hold" nodeType="withEffect">
                                  <p:stCondLst>
                                    <p:cond delay="0"/>
                                  </p:stCondLst>
                                  <p:childTnLst>
                                    <p:animMotion origin="layout" path="M 3.61111E-6 1.21675E-6 L -0.00174 -0.42286 " pathEditMode="relative" rAng="0" ptsTypes="AA">
                                      <p:cBhvr>
                                        <p:cTn id="64" dur="3000" fill="hold"/>
                                        <p:tgtEl>
                                          <p:spTgt spid="28"/>
                                        </p:tgtEl>
                                        <p:attrNameLst>
                                          <p:attrName>ppt_x</p:attrName>
                                          <p:attrName>ppt_y</p:attrName>
                                        </p:attrNameLst>
                                      </p:cBhvr>
                                      <p:rCtr x="-1" y="-2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8101042" cy="1470025"/>
          </a:xfrm>
        </p:spPr>
        <p:txBody>
          <a:bodyPr>
            <a:noAutofit/>
          </a:bodyPr>
          <a:lstStyle/>
          <a:p>
            <a:r>
              <a:rPr lang="zh-CN" altLang="en-US" sz="5400" dirty="0" smtClean="0"/>
              <a:t>第</a:t>
            </a:r>
            <a:r>
              <a:rPr lang="en-US" altLang="zh-CN" sz="5400" smtClean="0"/>
              <a:t>11</a:t>
            </a:r>
            <a:r>
              <a:rPr lang="zh-CN" altLang="en-US" sz="5400" smtClean="0"/>
              <a:t>章 </a:t>
            </a:r>
            <a:r>
              <a:rPr lang="zh-CN" altLang="zh-CN" sz="5400" dirty="0" smtClean="0"/>
              <a:t>应用程序交互模型</a:t>
            </a:r>
            <a:endParaRPr lang="zh-CN" altLang="en-US" sz="5400" dirty="0">
              <a:solidFill>
                <a:srgbClr val="002060"/>
              </a:solidFill>
              <a:latin typeface="华文琥珀" pitchFamily="2" charset="-122"/>
              <a:ea typeface="华文琥珀" pitchFamily="2" charset="-122"/>
            </a:endParaRPr>
          </a:p>
        </p:txBody>
      </p:sp>
      <p:sp>
        <p:nvSpPr>
          <p:cNvPr id="3" name="副标题 2"/>
          <p:cNvSpPr>
            <a:spLocks noGrp="1"/>
          </p:cNvSpPr>
          <p:nvPr>
            <p:ph type="subTitle" idx="1"/>
          </p:nvPr>
        </p:nvSpPr>
        <p:spPr/>
        <p:txBody>
          <a:bodyPr>
            <a:noAutofit/>
          </a:bodyPr>
          <a:lstStyle/>
          <a:p>
            <a:endParaRPr lang="en-US" altLang="zh-CN" sz="2400" dirty="0" smtClean="0">
              <a:solidFill>
                <a:srgbClr val="002060"/>
              </a:solidFill>
            </a:endParaRPr>
          </a:p>
          <a:p>
            <a:endParaRPr lang="en-US" altLang="zh-CN" sz="2400" dirty="0" smtClean="0">
              <a:solidFill>
                <a:srgbClr val="002060"/>
              </a:solidFill>
            </a:endParaRPr>
          </a:p>
          <a:p>
            <a:r>
              <a:rPr lang="zh-CN" altLang="en-US" sz="2400" dirty="0" smtClean="0">
                <a:solidFill>
                  <a:srgbClr val="002060"/>
                </a:solidFill>
              </a:rPr>
              <a:t>张建忠  徐敬东</a:t>
            </a:r>
            <a:endParaRPr lang="en-US" altLang="zh-CN" sz="2400" dirty="0" smtClean="0">
              <a:solidFill>
                <a:srgbClr val="002060"/>
              </a:solidFill>
            </a:endParaRPr>
          </a:p>
          <a:p>
            <a:r>
              <a:rPr lang="zh-CN" altLang="en-US" sz="2400" dirty="0" smtClean="0">
                <a:solidFill>
                  <a:srgbClr val="002060"/>
                </a:solidFill>
              </a:rPr>
              <a:t>南开大学计算机科学与技术系</a:t>
            </a:r>
            <a:endParaRPr lang="en-US" altLang="zh-CN" sz="2400" dirty="0" smtClean="0">
              <a:solidFill>
                <a:srgbClr val="002060"/>
              </a:solidFill>
            </a:endParaRPr>
          </a:p>
          <a:p>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25470"/>
          </a:xfrm>
        </p:spPr>
        <p:txBody>
          <a:bodyPr>
            <a:normAutofit fontScale="90000"/>
          </a:bodyPr>
          <a:lstStyle/>
          <a:p>
            <a:r>
              <a:rPr lang="zh-CN" altLang="en-US" dirty="0" smtClean="0"/>
              <a:t>集中式对等网络</a:t>
            </a:r>
            <a:endParaRPr lang="zh-CN" altLang="en-US" dirty="0"/>
          </a:p>
        </p:txBody>
      </p:sp>
      <p:sp>
        <p:nvSpPr>
          <p:cNvPr id="3" name="内容占位符 2"/>
          <p:cNvSpPr>
            <a:spLocks noGrp="1"/>
          </p:cNvSpPr>
          <p:nvPr>
            <p:ph idx="1"/>
          </p:nvPr>
        </p:nvSpPr>
        <p:spPr>
          <a:xfrm>
            <a:off x="214282" y="928670"/>
            <a:ext cx="8715436" cy="5715040"/>
          </a:xfrm>
        </p:spPr>
        <p:txBody>
          <a:bodyPr>
            <a:normAutofit lnSpcReduction="10000"/>
          </a:bodyPr>
          <a:lstStyle/>
          <a:p>
            <a:r>
              <a:rPr lang="zh-CN" altLang="en-US" dirty="0" smtClean="0"/>
              <a:t>集中式对等网络结构采用星形结构</a:t>
            </a:r>
            <a:endParaRPr lang="en-US" altLang="zh-CN" dirty="0" smtClean="0"/>
          </a:p>
          <a:p>
            <a:pPr lvl="1"/>
            <a:r>
              <a:rPr lang="zh-CN" altLang="en-US" dirty="0" smtClean="0"/>
              <a:t>中心服务器：保存和维护所有结点发布的共享资源的描述信息并提供资源搜索功能</a:t>
            </a:r>
            <a:endParaRPr lang="en-US" altLang="zh-CN" dirty="0" smtClean="0"/>
          </a:p>
          <a:p>
            <a:pPr lvl="1"/>
            <a:r>
              <a:rPr lang="zh-CN" altLang="en-US" dirty="0" smtClean="0"/>
              <a:t>普通结点：利用中心服务器搜索资源</a:t>
            </a:r>
            <a:endParaRPr lang="en-US" altLang="zh-CN" dirty="0" smtClean="0"/>
          </a:p>
          <a:p>
            <a:pPr lvl="1"/>
            <a:r>
              <a:rPr lang="zh-CN" altLang="en-US" dirty="0" smtClean="0"/>
              <a:t>结点之间直接交换信息内容</a:t>
            </a:r>
          </a:p>
          <a:p>
            <a:pPr>
              <a:spcBef>
                <a:spcPts val="1800"/>
              </a:spcBef>
            </a:pPr>
            <a:r>
              <a:rPr lang="zh-CN" altLang="en-US" dirty="0" smtClean="0"/>
              <a:t>与客户</a:t>
            </a:r>
            <a:r>
              <a:rPr lang="en-US" altLang="zh-CN" dirty="0" smtClean="0"/>
              <a:t>-</a:t>
            </a:r>
            <a:r>
              <a:rPr lang="zh-CN" altLang="en-US" dirty="0" smtClean="0"/>
              <a:t>服务器的区别：中心服务器仅提供资源的描述信息，结点直接交换信息的具体内容</a:t>
            </a:r>
            <a:endParaRPr lang="en-US" altLang="zh-CN" dirty="0" smtClean="0"/>
          </a:p>
          <a:p>
            <a:pPr>
              <a:spcBef>
                <a:spcPts val="1800"/>
              </a:spcBef>
            </a:pPr>
            <a:r>
              <a:rPr lang="zh-CN" altLang="en-US" dirty="0" smtClean="0"/>
              <a:t>优点：维护简单、资源查询可借助集中式的目录系统，灵活高效且能实现复杂查询</a:t>
            </a:r>
            <a:endParaRPr lang="en-US" altLang="zh-CN" dirty="0" smtClean="0"/>
          </a:p>
          <a:p>
            <a:pPr>
              <a:spcBef>
                <a:spcPts val="1800"/>
              </a:spcBef>
            </a:pPr>
            <a:r>
              <a:rPr lang="zh-CN" altLang="en-US" dirty="0" smtClean="0"/>
              <a:t>缺点：健壮性和可扩展性较差，易受单点失效、服务器过载等问题的影响</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25470"/>
          </a:xfrm>
        </p:spPr>
        <p:txBody>
          <a:bodyPr>
            <a:normAutofit fontScale="90000"/>
          </a:bodyPr>
          <a:lstStyle/>
          <a:p>
            <a:r>
              <a:rPr lang="zh-CN" altLang="en-US" dirty="0" smtClean="0"/>
              <a:t>集中式对等网络</a:t>
            </a:r>
            <a:endParaRPr lang="zh-CN" altLang="en-US" dirty="0"/>
          </a:p>
        </p:txBody>
      </p:sp>
      <p:sp>
        <p:nvSpPr>
          <p:cNvPr id="4" name="内容占位符 3"/>
          <p:cNvSpPr>
            <a:spLocks noGrp="1"/>
          </p:cNvSpPr>
          <p:nvPr>
            <p:ph idx="1"/>
          </p:nvPr>
        </p:nvSpPr>
        <p:spPr/>
        <p:txBody>
          <a:bodyPr/>
          <a:lstStyle/>
          <a:p>
            <a:endParaRPr lang="zh-CN" altLang="en-US"/>
          </a:p>
        </p:txBody>
      </p:sp>
      <p:pic>
        <p:nvPicPr>
          <p:cNvPr id="91138" name="Picture 2"/>
          <p:cNvPicPr>
            <a:picLocks noChangeAspect="1" noChangeArrowheads="1"/>
          </p:cNvPicPr>
          <p:nvPr/>
        </p:nvPicPr>
        <p:blipFill>
          <a:blip r:embed="rId2" cstate="print"/>
          <a:srcRect/>
          <a:stretch>
            <a:fillRect/>
          </a:stretch>
        </p:blipFill>
        <p:spPr bwMode="auto">
          <a:xfrm>
            <a:off x="1071538" y="1207255"/>
            <a:ext cx="6929486" cy="54364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571504"/>
          </a:xfrm>
        </p:spPr>
        <p:txBody>
          <a:bodyPr>
            <a:normAutofit fontScale="90000"/>
          </a:bodyPr>
          <a:lstStyle/>
          <a:p>
            <a:r>
              <a:rPr lang="zh-CN" altLang="zh-CN" dirty="0" smtClean="0"/>
              <a:t>分布式非结构化对等网络</a:t>
            </a:r>
            <a:endParaRPr lang="zh-CN" altLang="en-US" dirty="0"/>
          </a:p>
        </p:txBody>
      </p:sp>
      <p:sp>
        <p:nvSpPr>
          <p:cNvPr id="3" name="内容占位符 2"/>
          <p:cNvSpPr>
            <a:spLocks noGrp="1"/>
          </p:cNvSpPr>
          <p:nvPr>
            <p:ph idx="1"/>
          </p:nvPr>
        </p:nvSpPr>
        <p:spPr>
          <a:xfrm>
            <a:off x="214282" y="928670"/>
            <a:ext cx="8715436" cy="5715040"/>
          </a:xfrm>
        </p:spPr>
        <p:txBody>
          <a:bodyPr>
            <a:normAutofit/>
          </a:bodyPr>
          <a:lstStyle/>
          <a:p>
            <a:r>
              <a:rPr lang="zh-CN" altLang="zh-CN" dirty="0" smtClean="0"/>
              <a:t>采用随机图的方式</a:t>
            </a:r>
            <a:r>
              <a:rPr lang="zh-CN" altLang="en-US" dirty="0" smtClean="0"/>
              <a:t>进行</a:t>
            </a:r>
            <a:r>
              <a:rPr lang="zh-CN" altLang="zh-CN" dirty="0" smtClean="0"/>
              <a:t>组织</a:t>
            </a:r>
            <a:endParaRPr lang="en-US" altLang="zh-CN" dirty="0" smtClean="0"/>
          </a:p>
          <a:p>
            <a:pPr lvl="1"/>
            <a:r>
              <a:rPr lang="zh-CN" altLang="zh-CN" dirty="0" smtClean="0"/>
              <a:t>结点间的连接关系随机形成，</a:t>
            </a:r>
            <a:r>
              <a:rPr lang="zh-CN" altLang="en-US" dirty="0" smtClean="0"/>
              <a:t>无</a:t>
            </a:r>
            <a:r>
              <a:rPr lang="zh-CN" altLang="zh-CN" dirty="0" smtClean="0"/>
              <a:t>预先定义的拓扑</a:t>
            </a:r>
            <a:r>
              <a:rPr lang="zh-CN" altLang="en-US" dirty="0" smtClean="0"/>
              <a:t>构型</a:t>
            </a:r>
            <a:endParaRPr lang="en-US" altLang="zh-CN" dirty="0" smtClean="0"/>
          </a:p>
          <a:p>
            <a:pPr lvl="1"/>
            <a:r>
              <a:rPr lang="zh-CN" altLang="en-US" dirty="0" smtClean="0"/>
              <a:t>无</a:t>
            </a:r>
            <a:r>
              <a:rPr lang="zh-CN" altLang="zh-CN" dirty="0" smtClean="0"/>
              <a:t>中心服务器，各结点自由地与其他结点</a:t>
            </a:r>
            <a:r>
              <a:rPr lang="zh-CN" altLang="en-US" dirty="0" smtClean="0"/>
              <a:t>连接</a:t>
            </a:r>
            <a:endParaRPr lang="en-US" altLang="zh-CN" dirty="0" smtClean="0"/>
          </a:p>
          <a:p>
            <a:pPr lvl="1"/>
            <a:r>
              <a:rPr lang="zh-CN" altLang="zh-CN" dirty="0" smtClean="0"/>
              <a:t>资源放置</a:t>
            </a:r>
            <a:r>
              <a:rPr lang="zh-CN" altLang="en-US" dirty="0" smtClean="0"/>
              <a:t>于</a:t>
            </a:r>
            <a:r>
              <a:rPr lang="zh-CN" altLang="zh-CN" dirty="0" smtClean="0"/>
              <a:t>本地，不需向其他结点发送资源描述信息</a:t>
            </a:r>
            <a:endParaRPr lang="en-US" altLang="zh-CN" dirty="0" smtClean="0"/>
          </a:p>
          <a:p>
            <a:pPr lvl="1"/>
            <a:r>
              <a:rPr lang="zh-CN" altLang="en-US" dirty="0" smtClean="0"/>
              <a:t>信息的查询采用洪泛方式</a:t>
            </a:r>
            <a:endParaRPr lang="en-US" altLang="zh-CN" dirty="0" smtClean="0"/>
          </a:p>
          <a:p>
            <a:r>
              <a:rPr lang="zh-CN" altLang="zh-CN" dirty="0" smtClean="0"/>
              <a:t>优点</a:t>
            </a:r>
            <a:r>
              <a:rPr lang="zh-CN" altLang="en-US" dirty="0" smtClean="0"/>
              <a:t>：</a:t>
            </a:r>
            <a:r>
              <a:rPr lang="zh-CN" altLang="zh-CN" dirty="0" smtClean="0"/>
              <a:t>单点故障影响</a:t>
            </a:r>
            <a:r>
              <a:rPr lang="zh-CN" altLang="en-US" dirty="0" smtClean="0"/>
              <a:t>小</a:t>
            </a:r>
            <a:r>
              <a:rPr lang="zh-CN" altLang="zh-CN" dirty="0" smtClean="0"/>
              <a:t>，容错性好，支持复杂查询，具有较好的可用性</a:t>
            </a:r>
            <a:endParaRPr lang="en-US" altLang="zh-CN" dirty="0" smtClean="0"/>
          </a:p>
          <a:p>
            <a:r>
              <a:rPr lang="zh-CN" altLang="en-US" dirty="0" smtClean="0"/>
              <a:t>缺点：</a:t>
            </a:r>
            <a:r>
              <a:rPr lang="zh-CN" altLang="zh-CN" dirty="0" smtClean="0"/>
              <a:t>无法保证资源发现效率</a:t>
            </a:r>
            <a:r>
              <a:rPr lang="zh-CN" altLang="en-US" dirty="0" smtClean="0"/>
              <a:t>，</a:t>
            </a:r>
            <a:r>
              <a:rPr lang="zh-CN" altLang="zh-CN" dirty="0" smtClean="0"/>
              <a:t>洪泛</a:t>
            </a:r>
            <a:r>
              <a:rPr lang="zh-CN" altLang="en-US" dirty="0" smtClean="0"/>
              <a:t>占用</a:t>
            </a:r>
            <a:r>
              <a:rPr lang="zh-CN" altLang="en-US" smtClean="0"/>
              <a:t>大量带宽</a:t>
            </a:r>
            <a:r>
              <a:rPr lang="zh-CN" altLang="zh-CN" smtClean="0"/>
              <a:t>，</a:t>
            </a:r>
            <a:r>
              <a:rPr lang="zh-CN" altLang="zh-CN" dirty="0" smtClean="0"/>
              <a:t>可扩展性较差。</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571504"/>
          </a:xfrm>
        </p:spPr>
        <p:txBody>
          <a:bodyPr>
            <a:normAutofit fontScale="90000"/>
          </a:bodyPr>
          <a:lstStyle/>
          <a:p>
            <a:r>
              <a:rPr lang="zh-CN" altLang="zh-CN" dirty="0" smtClean="0"/>
              <a:t>分布式非结构化对等网络</a:t>
            </a:r>
            <a:endParaRPr lang="zh-CN" altLang="en-US" dirty="0"/>
          </a:p>
        </p:txBody>
      </p:sp>
      <p:sp>
        <p:nvSpPr>
          <p:cNvPr id="4" name="内容占位符 3"/>
          <p:cNvSpPr>
            <a:spLocks noGrp="1"/>
          </p:cNvSpPr>
          <p:nvPr>
            <p:ph idx="1"/>
          </p:nvPr>
        </p:nvSpPr>
        <p:spPr/>
        <p:txBody>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798442" y="1214422"/>
            <a:ext cx="7488334" cy="535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571504"/>
          </a:xfrm>
        </p:spPr>
        <p:txBody>
          <a:bodyPr>
            <a:normAutofit fontScale="90000"/>
          </a:bodyPr>
          <a:lstStyle/>
          <a:p>
            <a:r>
              <a:rPr lang="zh-CN" altLang="zh-CN" dirty="0" smtClean="0"/>
              <a:t>混合式对等网络</a:t>
            </a:r>
            <a:endParaRPr lang="zh-CN" altLang="en-US" dirty="0"/>
          </a:p>
        </p:txBody>
      </p:sp>
      <p:sp>
        <p:nvSpPr>
          <p:cNvPr id="3" name="内容占位符 2"/>
          <p:cNvSpPr>
            <a:spLocks noGrp="1"/>
          </p:cNvSpPr>
          <p:nvPr>
            <p:ph idx="1"/>
          </p:nvPr>
        </p:nvSpPr>
        <p:spPr>
          <a:xfrm>
            <a:off x="214282" y="785794"/>
            <a:ext cx="8715436" cy="5857916"/>
          </a:xfrm>
        </p:spPr>
        <p:txBody>
          <a:bodyPr>
            <a:normAutofit/>
          </a:bodyPr>
          <a:lstStyle/>
          <a:p>
            <a:r>
              <a:rPr lang="zh-CN" altLang="zh-CN" dirty="0" smtClean="0"/>
              <a:t>结合了集中式和分布式非结构化的特点</a:t>
            </a:r>
            <a:endParaRPr lang="en-US" altLang="zh-CN" dirty="0" smtClean="0"/>
          </a:p>
          <a:p>
            <a:pPr lvl="1"/>
            <a:r>
              <a:rPr lang="zh-CN" altLang="zh-CN" dirty="0" smtClean="0"/>
              <a:t>超级结点</a:t>
            </a:r>
            <a:r>
              <a:rPr lang="zh-CN" altLang="en-US" dirty="0" smtClean="0"/>
              <a:t>：按某种方式</a:t>
            </a:r>
            <a:r>
              <a:rPr lang="zh-CN" altLang="zh-CN" dirty="0" smtClean="0"/>
              <a:t>挑选</a:t>
            </a:r>
            <a:r>
              <a:rPr lang="zh-CN" altLang="en-US" dirty="0" smtClean="0"/>
              <a:t>的</a:t>
            </a:r>
            <a:r>
              <a:rPr lang="zh-CN" altLang="zh-CN" dirty="0" smtClean="0"/>
              <a:t>性能较好的结点</a:t>
            </a:r>
            <a:endParaRPr lang="en-US" altLang="zh-CN" dirty="0" smtClean="0"/>
          </a:p>
          <a:p>
            <a:pPr lvl="1"/>
            <a:r>
              <a:rPr lang="zh-CN" altLang="zh-CN" dirty="0" smtClean="0"/>
              <a:t>每个超级结点与部分普通结点以集中式建立子对等网络</a:t>
            </a:r>
            <a:endParaRPr lang="en-US" altLang="zh-CN" dirty="0" smtClean="0"/>
          </a:p>
          <a:p>
            <a:pPr lvl="1"/>
            <a:r>
              <a:rPr lang="zh-CN" altLang="zh-CN" dirty="0" smtClean="0"/>
              <a:t>超级结点之间以分布式非结构化形式连接</a:t>
            </a:r>
            <a:endParaRPr lang="en-US" altLang="zh-CN" dirty="0" smtClean="0"/>
          </a:p>
          <a:p>
            <a:pPr lvl="1"/>
            <a:r>
              <a:rPr lang="zh-CN" altLang="en-US" dirty="0" smtClean="0"/>
              <a:t>超级结点维护资源的目录信息</a:t>
            </a:r>
            <a:endParaRPr lang="en-US" altLang="zh-CN" dirty="0" smtClean="0"/>
          </a:p>
          <a:p>
            <a:pPr>
              <a:spcBef>
                <a:spcPts val="1800"/>
              </a:spcBef>
            </a:pPr>
            <a:r>
              <a:rPr lang="zh-CN" altLang="zh-CN" dirty="0" smtClean="0"/>
              <a:t>超级结点与中央服务器</a:t>
            </a:r>
            <a:r>
              <a:rPr lang="zh-CN" altLang="en-US" dirty="0" smtClean="0"/>
              <a:t>区别：</a:t>
            </a:r>
            <a:r>
              <a:rPr lang="zh-CN" altLang="zh-CN" dirty="0" smtClean="0"/>
              <a:t>动态选择</a:t>
            </a:r>
            <a:r>
              <a:rPr lang="zh-CN" altLang="en-US" dirty="0" smtClean="0"/>
              <a:t>和更换</a:t>
            </a:r>
            <a:endParaRPr lang="en-US" altLang="zh-CN" dirty="0" smtClean="0"/>
          </a:p>
          <a:p>
            <a:pPr>
              <a:spcBef>
                <a:spcPts val="1800"/>
              </a:spcBef>
            </a:pPr>
            <a:r>
              <a:rPr lang="zh-CN" altLang="en-US" dirty="0" smtClean="0"/>
              <a:t>特点：</a:t>
            </a:r>
            <a:r>
              <a:rPr lang="zh-CN" altLang="zh-CN" dirty="0" smtClean="0"/>
              <a:t>结合集中式和分布式的优点，提升</a:t>
            </a:r>
            <a:r>
              <a:rPr lang="zh-CN" altLang="en-US" dirty="0" smtClean="0"/>
              <a:t>了</a:t>
            </a:r>
            <a:r>
              <a:rPr lang="zh-CN" altLang="zh-CN" dirty="0" smtClean="0"/>
              <a:t>性能和可用性</a:t>
            </a:r>
            <a:r>
              <a:rPr lang="zh-CN" altLang="en-US" dirty="0" smtClean="0"/>
              <a:t>，</a:t>
            </a:r>
            <a:r>
              <a:rPr lang="zh-CN" altLang="zh-CN" dirty="0" smtClean="0"/>
              <a:t>缓解了单点失效问题</a:t>
            </a:r>
            <a:r>
              <a:rPr lang="zh-CN" altLang="en-US" dirty="0" smtClean="0"/>
              <a:t>，具有</a:t>
            </a:r>
            <a:r>
              <a:rPr lang="zh-CN" altLang="zh-CN" dirty="0" smtClean="0"/>
              <a:t>更好的扩展性</a:t>
            </a:r>
            <a:r>
              <a:rPr lang="zh-CN" altLang="en-US" dirty="0" smtClean="0"/>
              <a:t>，更高的</a:t>
            </a:r>
            <a:r>
              <a:rPr lang="zh-CN" altLang="zh-CN" dirty="0" smtClean="0"/>
              <a:t>搜索效率</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571504"/>
          </a:xfrm>
        </p:spPr>
        <p:txBody>
          <a:bodyPr>
            <a:normAutofit fontScale="90000"/>
          </a:bodyPr>
          <a:lstStyle/>
          <a:p>
            <a:r>
              <a:rPr lang="zh-CN" altLang="zh-CN" dirty="0" smtClean="0"/>
              <a:t>混合式对等网络</a:t>
            </a:r>
            <a:endParaRPr lang="zh-CN" altLang="en-US" dirty="0"/>
          </a:p>
        </p:txBody>
      </p:sp>
      <p:sp>
        <p:nvSpPr>
          <p:cNvPr id="4" name="内容占位符 3"/>
          <p:cNvSpPr>
            <a:spLocks noGrp="1"/>
          </p:cNvSpPr>
          <p:nvPr>
            <p:ph idx="1"/>
          </p:nvPr>
        </p:nvSpPr>
        <p:spPr/>
        <p:txBody>
          <a:bodyPr/>
          <a:lstStyle/>
          <a:p>
            <a:endParaRPr lang="zh-CN" altLang="en-US"/>
          </a:p>
        </p:txBody>
      </p:sp>
      <p:pic>
        <p:nvPicPr>
          <p:cNvPr id="96258" name="Picture 2"/>
          <p:cNvPicPr>
            <a:picLocks noChangeAspect="1" noChangeArrowheads="1"/>
          </p:cNvPicPr>
          <p:nvPr/>
        </p:nvPicPr>
        <p:blipFill>
          <a:blip r:embed="rId2" cstate="print"/>
          <a:srcRect/>
          <a:stretch>
            <a:fillRect/>
          </a:stretch>
        </p:blipFill>
        <p:spPr bwMode="auto">
          <a:xfrm>
            <a:off x="1500166" y="1000108"/>
            <a:ext cx="6286544" cy="5723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85818"/>
          </a:xfrm>
        </p:spPr>
        <p:txBody>
          <a:bodyPr>
            <a:normAutofit/>
          </a:bodyPr>
          <a:lstStyle/>
          <a:p>
            <a:r>
              <a:rPr lang="zh-CN" altLang="en-US" dirty="0" smtClean="0"/>
              <a:t>分布式结构化对等网络</a:t>
            </a:r>
            <a:endParaRPr lang="zh-CN" altLang="en-US" dirty="0"/>
          </a:p>
        </p:txBody>
      </p:sp>
      <p:sp>
        <p:nvSpPr>
          <p:cNvPr id="3" name="内容占位符 2"/>
          <p:cNvSpPr>
            <a:spLocks noGrp="1"/>
          </p:cNvSpPr>
          <p:nvPr>
            <p:ph idx="1"/>
          </p:nvPr>
        </p:nvSpPr>
        <p:spPr>
          <a:xfrm>
            <a:off x="214282" y="1071546"/>
            <a:ext cx="8715436" cy="5572164"/>
          </a:xfrm>
        </p:spPr>
        <p:txBody>
          <a:bodyPr>
            <a:noAutofit/>
          </a:bodyPr>
          <a:lstStyle/>
          <a:p>
            <a:pPr>
              <a:lnSpc>
                <a:spcPct val="120000"/>
              </a:lnSpc>
            </a:pPr>
            <a:r>
              <a:rPr lang="zh-CN" altLang="en-US" dirty="0" smtClean="0"/>
              <a:t>分布式结构化对等网络（</a:t>
            </a:r>
            <a:r>
              <a:rPr lang="en-US" altLang="zh-CN" dirty="0" smtClean="0"/>
              <a:t>DHT</a:t>
            </a:r>
            <a:r>
              <a:rPr lang="zh-CN" altLang="en-US" dirty="0" smtClean="0"/>
              <a:t>网络）：具有严格的逻辑拓扑结构和查询路由算法</a:t>
            </a:r>
            <a:endParaRPr lang="en-US" altLang="zh-CN" dirty="0" smtClean="0"/>
          </a:p>
          <a:p>
            <a:pPr>
              <a:lnSpc>
                <a:spcPct val="120000"/>
              </a:lnSpc>
              <a:spcBef>
                <a:spcPts val="2400"/>
              </a:spcBef>
            </a:pPr>
            <a:r>
              <a:rPr lang="en-US" altLang="zh-CN" dirty="0" smtClean="0"/>
              <a:t>DHT</a:t>
            </a:r>
            <a:r>
              <a:rPr lang="zh-CN" altLang="en-US" dirty="0" smtClean="0"/>
              <a:t>网络需要维护一个分布式哈希表</a:t>
            </a:r>
            <a:endParaRPr lang="en-US" altLang="zh-CN" dirty="0" smtClean="0"/>
          </a:p>
          <a:p>
            <a:pPr lvl="1">
              <a:lnSpc>
                <a:spcPct val="120000"/>
              </a:lnSpc>
            </a:pPr>
            <a:r>
              <a:rPr lang="zh-CN" altLang="en-US" dirty="0" smtClean="0"/>
              <a:t>结点标识符</a:t>
            </a:r>
            <a:r>
              <a:rPr lang="en-US" altLang="zh-CN" dirty="0" err="1" smtClean="0"/>
              <a:t>Nid</a:t>
            </a:r>
            <a:r>
              <a:rPr lang="zh-CN" altLang="en-US" dirty="0" smtClean="0"/>
              <a:t>：</a:t>
            </a:r>
            <a:r>
              <a:rPr lang="en-US" altLang="zh-CN" dirty="0" smtClean="0"/>
              <a:t>DHT</a:t>
            </a:r>
            <a:r>
              <a:rPr lang="zh-CN" altLang="en-US" dirty="0" smtClean="0"/>
              <a:t>网络的哈希表被划分成多个不重叠的子空间，结点加入时根据生成的</a:t>
            </a:r>
            <a:r>
              <a:rPr lang="en-US" altLang="zh-CN" dirty="0" err="1" smtClean="0"/>
              <a:t>Nid</a:t>
            </a:r>
            <a:r>
              <a:rPr lang="zh-CN" altLang="en-US" dirty="0" smtClean="0"/>
              <a:t>获得属于自己的子空间，并成为该子空间的管理者</a:t>
            </a:r>
            <a:endParaRPr lang="en-US" altLang="zh-CN" dirty="0" smtClean="0"/>
          </a:p>
          <a:p>
            <a:pPr lvl="1">
              <a:lnSpc>
                <a:spcPct val="120000"/>
              </a:lnSpc>
            </a:pPr>
            <a:r>
              <a:rPr lang="zh-CN" altLang="en-US" dirty="0" smtClean="0"/>
              <a:t>资源标识符</a:t>
            </a:r>
            <a:r>
              <a:rPr lang="en-US" altLang="zh-CN" dirty="0" smtClean="0"/>
              <a:t>Rid </a:t>
            </a:r>
            <a:r>
              <a:rPr lang="zh-CN" altLang="en-US" dirty="0" smtClean="0"/>
              <a:t>：</a:t>
            </a:r>
            <a:r>
              <a:rPr lang="en-US" altLang="zh-CN" dirty="0" smtClean="0"/>
              <a:t>Rid</a:t>
            </a:r>
            <a:r>
              <a:rPr lang="zh-CN" altLang="en-US" dirty="0" smtClean="0"/>
              <a:t>用于标识资源，与</a:t>
            </a:r>
            <a:r>
              <a:rPr lang="en-US" altLang="zh-CN" dirty="0" err="1" smtClean="0"/>
              <a:t>Nid</a:t>
            </a:r>
            <a:r>
              <a:rPr lang="zh-CN" altLang="en-US" dirty="0" smtClean="0"/>
              <a:t>使用相同的哈希空间。资源的</a:t>
            </a:r>
            <a:r>
              <a:rPr lang="en-US" altLang="zh-CN" dirty="0" smtClean="0"/>
              <a:t>Rid</a:t>
            </a:r>
            <a:r>
              <a:rPr lang="zh-CN" altLang="en-US" dirty="0" smtClean="0"/>
              <a:t>通常存储在与其</a:t>
            </a:r>
            <a:r>
              <a:rPr lang="en-US" altLang="zh-CN" dirty="0" smtClean="0"/>
              <a:t>Rid</a:t>
            </a:r>
            <a:r>
              <a:rPr lang="zh-CN" altLang="en-US" dirty="0" smtClean="0"/>
              <a:t>较近的</a:t>
            </a:r>
            <a:r>
              <a:rPr lang="en-US" altLang="zh-CN" dirty="0" err="1" smtClean="0"/>
              <a:t>Nid</a:t>
            </a:r>
            <a:r>
              <a:rPr lang="zh-CN" altLang="en-US" dirty="0" smtClean="0"/>
              <a:t>上</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785818"/>
          </a:xfrm>
        </p:spPr>
        <p:txBody>
          <a:bodyPr>
            <a:normAutofit/>
          </a:bodyPr>
          <a:lstStyle/>
          <a:p>
            <a:r>
              <a:rPr lang="en-US" altLang="zh-CN" dirty="0" smtClean="0"/>
              <a:t>Chord — DHT</a:t>
            </a:r>
            <a:r>
              <a:rPr lang="zh-CN" altLang="en-US" dirty="0" smtClean="0"/>
              <a:t>网络举例</a:t>
            </a:r>
            <a:endParaRPr lang="zh-CN" altLang="en-US" dirty="0"/>
          </a:p>
        </p:txBody>
      </p:sp>
      <p:sp>
        <p:nvSpPr>
          <p:cNvPr id="3" name="内容占位符 2"/>
          <p:cNvSpPr>
            <a:spLocks noGrp="1"/>
          </p:cNvSpPr>
          <p:nvPr>
            <p:ph idx="1"/>
          </p:nvPr>
        </p:nvSpPr>
        <p:spPr>
          <a:xfrm>
            <a:off x="214282" y="1071546"/>
            <a:ext cx="8715436" cy="5572164"/>
          </a:xfrm>
        </p:spPr>
        <p:txBody>
          <a:bodyPr>
            <a:noAutofit/>
          </a:bodyPr>
          <a:lstStyle/>
          <a:p>
            <a:pPr>
              <a:lnSpc>
                <a:spcPct val="120000"/>
              </a:lnSpc>
            </a:pPr>
            <a:r>
              <a:rPr lang="en-US" altLang="zh-CN" sz="2800" dirty="0" smtClean="0"/>
              <a:t>Chord</a:t>
            </a:r>
            <a:r>
              <a:rPr lang="zh-CN" altLang="en-US" sz="2800" dirty="0" smtClean="0"/>
              <a:t>网络</a:t>
            </a:r>
            <a:r>
              <a:rPr lang="zh-CN" altLang="zh-CN" sz="2800" dirty="0" smtClean="0"/>
              <a:t>采用环型的逻辑拓扑结构，首尾相接</a:t>
            </a:r>
            <a:endParaRPr lang="en-US" altLang="zh-CN" sz="2800" dirty="0" smtClean="0"/>
          </a:p>
          <a:p>
            <a:pPr>
              <a:lnSpc>
                <a:spcPct val="120000"/>
              </a:lnSpc>
            </a:pPr>
            <a:r>
              <a:rPr lang="zh-CN" altLang="en-US" sz="2800" dirty="0" smtClean="0"/>
              <a:t>若</a:t>
            </a:r>
            <a:r>
              <a:rPr lang="zh-CN" altLang="zh-CN" sz="2800" dirty="0" smtClean="0"/>
              <a:t>存在</a:t>
            </a:r>
            <a:r>
              <a:rPr lang="en-US" altLang="zh-CN" sz="2800" i="1" dirty="0" err="1" smtClean="0"/>
              <a:t>Nid</a:t>
            </a:r>
            <a:r>
              <a:rPr lang="en-US" altLang="zh-CN" sz="2800" dirty="0" smtClean="0"/>
              <a:t>=</a:t>
            </a:r>
            <a:r>
              <a:rPr lang="en-US" altLang="zh-CN" sz="2800" i="1" dirty="0" smtClean="0"/>
              <a:t>Rid</a:t>
            </a:r>
            <a:r>
              <a:rPr lang="zh-CN" altLang="zh-CN" sz="2800" dirty="0" smtClean="0"/>
              <a:t>的结点，</a:t>
            </a:r>
            <a:r>
              <a:rPr lang="zh-CN" altLang="en-US" sz="2800" dirty="0" smtClean="0"/>
              <a:t>则</a:t>
            </a:r>
            <a:r>
              <a:rPr lang="en-US" altLang="zh-CN" sz="2800" dirty="0" smtClean="0"/>
              <a:t>Rid</a:t>
            </a:r>
            <a:r>
              <a:rPr lang="zh-CN" altLang="zh-CN" sz="2800" dirty="0" smtClean="0"/>
              <a:t>存储在结点</a:t>
            </a:r>
            <a:r>
              <a:rPr lang="en-US" altLang="zh-CN" sz="2800" i="1" dirty="0" err="1" smtClean="0"/>
              <a:t>Nid</a:t>
            </a:r>
            <a:r>
              <a:rPr lang="zh-CN" altLang="zh-CN" sz="2800" dirty="0" smtClean="0"/>
              <a:t>上；否则，</a:t>
            </a:r>
            <a:r>
              <a:rPr lang="en-US" altLang="zh-CN" sz="2800" i="1" dirty="0" smtClean="0"/>
              <a:t>Rid</a:t>
            </a:r>
            <a:r>
              <a:rPr lang="zh-CN" altLang="zh-CN" sz="2800" dirty="0" smtClean="0"/>
              <a:t>存储在</a:t>
            </a:r>
            <a:r>
              <a:rPr lang="en-US" altLang="zh-CN" sz="2800" i="1" dirty="0" err="1" smtClean="0"/>
              <a:t>Nid</a:t>
            </a:r>
            <a:r>
              <a:rPr lang="zh-CN" altLang="zh-CN" sz="2800" dirty="0" smtClean="0"/>
              <a:t>大于</a:t>
            </a:r>
            <a:r>
              <a:rPr lang="en-US" altLang="zh-CN" sz="2800" i="1" dirty="0" smtClean="0"/>
              <a:t>Rid</a:t>
            </a:r>
            <a:r>
              <a:rPr lang="zh-CN" altLang="zh-CN" sz="2800" dirty="0" smtClean="0"/>
              <a:t>的第一个结点上</a:t>
            </a:r>
            <a:endParaRPr lang="zh-CN" altLang="en-US" sz="2800" dirty="0" smtClean="0"/>
          </a:p>
        </p:txBody>
      </p:sp>
      <p:pic>
        <p:nvPicPr>
          <p:cNvPr id="97282" name="Picture 2"/>
          <p:cNvPicPr>
            <a:picLocks noChangeAspect="1" noChangeArrowheads="1"/>
          </p:cNvPicPr>
          <p:nvPr/>
        </p:nvPicPr>
        <p:blipFill>
          <a:blip r:embed="rId2" cstate="print"/>
          <a:srcRect/>
          <a:stretch>
            <a:fillRect/>
          </a:stretch>
        </p:blipFill>
        <p:spPr bwMode="auto">
          <a:xfrm>
            <a:off x="968305" y="2857472"/>
            <a:ext cx="7247033" cy="38576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28"/>
            <a:ext cx="8229600" cy="785818"/>
          </a:xfrm>
        </p:spPr>
        <p:txBody>
          <a:bodyPr>
            <a:normAutofit/>
          </a:bodyPr>
          <a:lstStyle/>
          <a:p>
            <a:r>
              <a:rPr lang="en-US" altLang="zh-CN" dirty="0" smtClean="0"/>
              <a:t>DHT</a:t>
            </a:r>
            <a:r>
              <a:rPr lang="zh-CN" altLang="en-US" dirty="0" smtClean="0"/>
              <a:t>网络的路由</a:t>
            </a:r>
            <a:endParaRPr lang="zh-CN" altLang="en-US" dirty="0"/>
          </a:p>
        </p:txBody>
      </p:sp>
      <p:sp>
        <p:nvSpPr>
          <p:cNvPr id="3" name="内容占位符 2"/>
          <p:cNvSpPr>
            <a:spLocks noGrp="1"/>
          </p:cNvSpPr>
          <p:nvPr>
            <p:ph idx="1"/>
          </p:nvPr>
        </p:nvSpPr>
        <p:spPr>
          <a:xfrm>
            <a:off x="214282" y="1357298"/>
            <a:ext cx="8715436" cy="5286412"/>
          </a:xfrm>
        </p:spPr>
        <p:txBody>
          <a:bodyPr>
            <a:noAutofit/>
          </a:bodyPr>
          <a:lstStyle/>
          <a:p>
            <a:pPr>
              <a:lnSpc>
                <a:spcPct val="130000"/>
              </a:lnSpc>
              <a:spcBef>
                <a:spcPts val="2400"/>
              </a:spcBef>
            </a:pPr>
            <a:r>
              <a:rPr lang="en-US" altLang="zh-CN" dirty="0" smtClean="0"/>
              <a:t>DHT</a:t>
            </a:r>
            <a:r>
              <a:rPr lang="zh-CN" altLang="en-US" dirty="0" smtClean="0"/>
              <a:t>网络可使用精确的查询路由算法将一个查询信息传递到存储信息的结点上</a:t>
            </a:r>
            <a:endParaRPr lang="en-US" altLang="zh-CN" dirty="0" smtClean="0"/>
          </a:p>
          <a:p>
            <a:pPr>
              <a:lnSpc>
                <a:spcPct val="130000"/>
              </a:lnSpc>
              <a:spcBef>
                <a:spcPts val="2400"/>
              </a:spcBef>
            </a:pPr>
            <a:r>
              <a:rPr lang="en-US" altLang="zh-CN" dirty="0" smtClean="0"/>
              <a:t>DHT</a:t>
            </a:r>
            <a:r>
              <a:rPr lang="zh-CN" altLang="en-US" dirty="0" smtClean="0"/>
              <a:t>网络中结点需维护一张路由表，以记录在逻辑拓扑结构中与之相连的结点的信息</a:t>
            </a:r>
            <a:endParaRPr lang="en-US" altLang="zh-CN" dirty="0" smtClean="0"/>
          </a:p>
          <a:p>
            <a:pPr>
              <a:lnSpc>
                <a:spcPct val="130000"/>
              </a:lnSpc>
              <a:spcBef>
                <a:spcPts val="2400"/>
              </a:spcBef>
            </a:pPr>
            <a:r>
              <a:rPr lang="zh-CN" altLang="en-US" dirty="0" smtClean="0"/>
              <a:t>结点收到查询后将查询转发至路由表中与目标结点“距离”更接近的结点</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571504"/>
          </a:xfrm>
        </p:spPr>
        <p:txBody>
          <a:bodyPr>
            <a:normAutofit fontScale="90000"/>
          </a:bodyPr>
          <a:lstStyle/>
          <a:p>
            <a:r>
              <a:rPr lang="en-US" altLang="zh-CN" dirty="0" smtClean="0"/>
              <a:t>Chord</a:t>
            </a:r>
            <a:r>
              <a:rPr lang="zh-CN" altLang="en-US" dirty="0" smtClean="0"/>
              <a:t>网络的路由</a:t>
            </a:r>
            <a:endParaRPr lang="zh-CN" altLang="en-US" dirty="0"/>
          </a:p>
        </p:txBody>
      </p:sp>
      <p:sp>
        <p:nvSpPr>
          <p:cNvPr id="3" name="内容占位符 2"/>
          <p:cNvSpPr>
            <a:spLocks noGrp="1"/>
          </p:cNvSpPr>
          <p:nvPr>
            <p:ph idx="1"/>
          </p:nvPr>
        </p:nvSpPr>
        <p:spPr>
          <a:xfrm>
            <a:off x="214282" y="785794"/>
            <a:ext cx="8715436" cy="5857916"/>
          </a:xfrm>
        </p:spPr>
        <p:txBody>
          <a:bodyPr>
            <a:noAutofit/>
          </a:bodyPr>
          <a:lstStyle/>
          <a:p>
            <a:pPr>
              <a:lnSpc>
                <a:spcPct val="120000"/>
              </a:lnSpc>
            </a:pPr>
            <a:r>
              <a:rPr lang="zh-CN" altLang="en-US" dirty="0" smtClean="0"/>
              <a:t>基本思想：</a:t>
            </a:r>
            <a:r>
              <a:rPr lang="en-US" altLang="zh-CN" dirty="0" smtClean="0"/>
              <a:t> </a:t>
            </a:r>
            <a:r>
              <a:rPr lang="zh-CN" altLang="en-US" dirty="0" smtClean="0"/>
              <a:t>“距离远，大步跨越；距离近，小步到达”</a:t>
            </a:r>
            <a:endParaRPr lang="en-US" altLang="zh-CN" dirty="0" smtClean="0"/>
          </a:p>
        </p:txBody>
      </p:sp>
      <p:pic>
        <p:nvPicPr>
          <p:cNvPr id="4" name="Picture 2"/>
          <p:cNvPicPr>
            <a:picLocks noChangeAspect="1" noChangeArrowheads="1"/>
          </p:cNvPicPr>
          <p:nvPr/>
        </p:nvPicPr>
        <p:blipFill>
          <a:blip r:embed="rId2" cstate="print"/>
          <a:srcRect/>
          <a:stretch>
            <a:fillRect/>
          </a:stretch>
        </p:blipFill>
        <p:spPr bwMode="auto">
          <a:xfrm>
            <a:off x="285720" y="2071678"/>
            <a:ext cx="8589022"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应用程序交互模型</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3600" dirty="0" smtClean="0"/>
              <a:t>客户</a:t>
            </a:r>
            <a:r>
              <a:rPr lang="en-US" altLang="zh-CN" sz="3600" dirty="0" smtClean="0"/>
              <a:t>-</a:t>
            </a:r>
            <a:r>
              <a:rPr lang="zh-CN" altLang="en-US" sz="3600" dirty="0" smtClean="0"/>
              <a:t>服务器模型：</a:t>
            </a:r>
            <a:endParaRPr lang="en-US" altLang="zh-CN" sz="3600" dirty="0" smtClean="0"/>
          </a:p>
          <a:p>
            <a:pPr lvl="1">
              <a:lnSpc>
                <a:spcPct val="150000"/>
              </a:lnSpc>
            </a:pPr>
            <a:r>
              <a:rPr lang="en-US" altLang="zh-CN" sz="3200" dirty="0" smtClean="0"/>
              <a:t>Web</a:t>
            </a:r>
            <a:r>
              <a:rPr lang="zh-CN" altLang="en-US" sz="3200" dirty="0" smtClean="0"/>
              <a:t>系统、</a:t>
            </a:r>
            <a:r>
              <a:rPr lang="en-US" altLang="zh-CN" sz="3200" dirty="0" smtClean="0"/>
              <a:t>Email</a:t>
            </a:r>
            <a:r>
              <a:rPr lang="zh-CN" altLang="en-US" sz="3200" dirty="0" smtClean="0"/>
              <a:t>系统、</a:t>
            </a:r>
            <a:r>
              <a:rPr lang="en-US" altLang="zh-CN" sz="3200" dirty="0" smtClean="0"/>
              <a:t>FTP</a:t>
            </a:r>
            <a:r>
              <a:rPr lang="zh-CN" altLang="en-US" sz="3200" dirty="0" smtClean="0"/>
              <a:t>系统</a:t>
            </a:r>
            <a:endParaRPr lang="en-US" altLang="zh-CN" sz="3200" dirty="0" smtClean="0"/>
          </a:p>
          <a:p>
            <a:pPr>
              <a:lnSpc>
                <a:spcPct val="150000"/>
              </a:lnSpc>
              <a:spcBef>
                <a:spcPts val="2400"/>
              </a:spcBef>
            </a:pPr>
            <a:r>
              <a:rPr lang="zh-CN" altLang="en-US" sz="3600" dirty="0" smtClean="0"/>
              <a:t>对等计算模型：</a:t>
            </a:r>
            <a:endParaRPr lang="en-US" altLang="zh-CN" sz="3600" dirty="0" smtClean="0"/>
          </a:p>
          <a:p>
            <a:pPr lvl="1">
              <a:lnSpc>
                <a:spcPct val="150000"/>
              </a:lnSpc>
            </a:pPr>
            <a:r>
              <a:rPr lang="en-US" altLang="zh-CN" sz="3200" dirty="0" smtClean="0"/>
              <a:t>BT</a:t>
            </a:r>
            <a:r>
              <a:rPr lang="zh-CN" altLang="en-US" sz="3200" dirty="0" smtClean="0"/>
              <a:t>系统、</a:t>
            </a:r>
            <a:r>
              <a:rPr lang="en-US" altLang="zh-CN" sz="3200" dirty="0" err="1" smtClean="0"/>
              <a:t>Emule</a:t>
            </a:r>
            <a:r>
              <a:rPr lang="zh-CN" altLang="en-US" sz="3200" dirty="0" smtClean="0"/>
              <a:t>系统、</a:t>
            </a:r>
            <a:r>
              <a:rPr lang="en-US" altLang="zh-CN" sz="3200" dirty="0" smtClean="0"/>
              <a:t>MSN</a:t>
            </a:r>
            <a:r>
              <a:rPr lang="zh-CN" altLang="en-US" sz="3200" dirty="0" smtClean="0"/>
              <a:t>系统、</a:t>
            </a:r>
            <a:r>
              <a:rPr lang="en-US" altLang="zh-CN" sz="3200" dirty="0" err="1" smtClean="0"/>
              <a:t>PPLive</a:t>
            </a:r>
            <a:r>
              <a:rPr lang="zh-CN" altLang="en-US" sz="3200" dirty="0" smtClean="0"/>
              <a:t>系统</a:t>
            </a:r>
            <a:endParaRPr lang="zh-CN" altLang="en-US" sz="3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928694"/>
          </a:xfrm>
        </p:spPr>
        <p:txBody>
          <a:bodyPr>
            <a:normAutofit/>
          </a:bodyPr>
          <a:lstStyle/>
          <a:p>
            <a:r>
              <a:rPr lang="en-US" altLang="zh-CN" dirty="0" smtClean="0"/>
              <a:t>DHT</a:t>
            </a:r>
            <a:r>
              <a:rPr lang="zh-CN" altLang="en-US" dirty="0" smtClean="0"/>
              <a:t>网络的特点</a:t>
            </a:r>
            <a:endParaRPr lang="zh-CN" altLang="en-US" dirty="0"/>
          </a:p>
        </p:txBody>
      </p:sp>
      <p:sp>
        <p:nvSpPr>
          <p:cNvPr id="3" name="内容占位符 2"/>
          <p:cNvSpPr>
            <a:spLocks noGrp="1"/>
          </p:cNvSpPr>
          <p:nvPr>
            <p:ph idx="1"/>
          </p:nvPr>
        </p:nvSpPr>
        <p:spPr>
          <a:xfrm>
            <a:off x="214282" y="1071546"/>
            <a:ext cx="8715436" cy="5572164"/>
          </a:xfrm>
        </p:spPr>
        <p:txBody>
          <a:bodyPr>
            <a:noAutofit/>
          </a:bodyPr>
          <a:lstStyle/>
          <a:p>
            <a:pPr>
              <a:lnSpc>
                <a:spcPct val="120000"/>
              </a:lnSpc>
            </a:pPr>
            <a:r>
              <a:rPr lang="zh-CN" altLang="en-US" dirty="0" smtClean="0"/>
              <a:t>优点：</a:t>
            </a:r>
            <a:endParaRPr lang="en-US" altLang="zh-CN" dirty="0" smtClean="0"/>
          </a:p>
          <a:p>
            <a:pPr lvl="1">
              <a:lnSpc>
                <a:spcPct val="120000"/>
              </a:lnSpc>
            </a:pPr>
            <a:r>
              <a:rPr lang="zh-CN" altLang="en-US" dirty="0" smtClean="0"/>
              <a:t>能够准确、高效地定位和维护资源信息</a:t>
            </a:r>
            <a:endParaRPr lang="en-US" altLang="zh-CN" dirty="0" smtClean="0"/>
          </a:p>
          <a:p>
            <a:pPr lvl="1">
              <a:lnSpc>
                <a:spcPct val="120000"/>
              </a:lnSpc>
            </a:pPr>
            <a:r>
              <a:rPr lang="zh-CN" altLang="en-US" dirty="0" smtClean="0"/>
              <a:t>查询代价较低，查询通常只需要</a:t>
            </a:r>
            <a:r>
              <a:rPr lang="en-US" altLang="zh-CN" dirty="0" smtClean="0"/>
              <a:t>O(</a:t>
            </a:r>
            <a:r>
              <a:rPr lang="en-US" altLang="zh-CN" dirty="0" err="1" smtClean="0"/>
              <a:t>logN</a:t>
            </a:r>
            <a:r>
              <a:rPr lang="en-US" altLang="zh-CN" dirty="0" smtClean="0"/>
              <a:t>)</a:t>
            </a:r>
            <a:r>
              <a:rPr lang="zh-CN" altLang="en-US" dirty="0" smtClean="0"/>
              <a:t>步传递</a:t>
            </a:r>
            <a:endParaRPr lang="en-US" altLang="zh-CN" dirty="0" smtClean="0"/>
          </a:p>
          <a:p>
            <a:pPr lvl="1">
              <a:lnSpc>
                <a:spcPct val="120000"/>
              </a:lnSpc>
            </a:pPr>
            <a:r>
              <a:rPr lang="zh-CN" altLang="en-US" dirty="0" smtClean="0"/>
              <a:t>可以自适应结点的动态进出，均衡结点的负载，具有良好的可扩展性、健壮性和自组织能力</a:t>
            </a:r>
            <a:endParaRPr lang="en-US" altLang="zh-CN" dirty="0" smtClean="0"/>
          </a:p>
          <a:p>
            <a:pPr>
              <a:lnSpc>
                <a:spcPct val="120000"/>
              </a:lnSpc>
              <a:spcBef>
                <a:spcPts val="2400"/>
              </a:spcBef>
            </a:pPr>
            <a:r>
              <a:rPr lang="zh-CN" altLang="en-US" dirty="0" smtClean="0"/>
              <a:t>缺点：</a:t>
            </a:r>
            <a:endParaRPr lang="en-US" altLang="zh-CN" dirty="0" smtClean="0"/>
          </a:p>
          <a:p>
            <a:pPr lvl="1">
              <a:lnSpc>
                <a:spcPct val="120000"/>
              </a:lnSpc>
            </a:pPr>
            <a:r>
              <a:rPr lang="zh-CN" altLang="en-US" dirty="0" smtClean="0"/>
              <a:t>维护与修复算法较复杂，拓扑结构维护代价较大</a:t>
            </a:r>
            <a:endParaRPr lang="en-US" altLang="zh-CN" dirty="0" smtClean="0"/>
          </a:p>
          <a:p>
            <a:pPr lvl="1">
              <a:lnSpc>
                <a:spcPct val="120000"/>
              </a:lnSpc>
            </a:pPr>
            <a:r>
              <a:rPr lang="zh-CN" altLang="en-US" dirty="0" smtClean="0"/>
              <a:t>对内容、语义等复杂查询的支持困难</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对等计算模式的特点</a:t>
            </a:r>
            <a:endParaRPr lang="zh-CN" altLang="en-US" dirty="0"/>
          </a:p>
        </p:txBody>
      </p:sp>
      <p:sp>
        <p:nvSpPr>
          <p:cNvPr id="3" name="内容占位符 2"/>
          <p:cNvSpPr>
            <a:spLocks noGrp="1"/>
          </p:cNvSpPr>
          <p:nvPr>
            <p:ph sz="half" idx="1"/>
          </p:nvPr>
        </p:nvSpPr>
        <p:spPr/>
        <p:txBody>
          <a:bodyPr>
            <a:normAutofit/>
          </a:bodyPr>
          <a:lstStyle/>
          <a:p>
            <a:pPr>
              <a:spcBef>
                <a:spcPts val="2400"/>
              </a:spcBef>
            </a:pPr>
            <a:r>
              <a:rPr lang="zh-CN" altLang="en-US" sz="3600" dirty="0" smtClean="0"/>
              <a:t>资源利用率高</a:t>
            </a:r>
          </a:p>
          <a:p>
            <a:pPr>
              <a:spcBef>
                <a:spcPts val="2400"/>
              </a:spcBef>
            </a:pPr>
            <a:r>
              <a:rPr lang="zh-CN" altLang="en-US" sz="3600" dirty="0" smtClean="0"/>
              <a:t>自组织性</a:t>
            </a:r>
          </a:p>
          <a:p>
            <a:pPr>
              <a:spcBef>
                <a:spcPts val="2400"/>
              </a:spcBef>
            </a:pPr>
            <a:r>
              <a:rPr lang="zh-CN" altLang="en-US" sz="3600" dirty="0" smtClean="0"/>
              <a:t>结点自治性</a:t>
            </a:r>
          </a:p>
          <a:p>
            <a:pPr>
              <a:spcBef>
                <a:spcPts val="2400"/>
              </a:spcBef>
            </a:pPr>
            <a:r>
              <a:rPr lang="zh-CN" altLang="en-US" sz="3600" dirty="0" smtClean="0"/>
              <a:t>无中心化结构</a:t>
            </a:r>
          </a:p>
          <a:p>
            <a:pPr>
              <a:spcBef>
                <a:spcPts val="2400"/>
              </a:spcBef>
            </a:pPr>
            <a:r>
              <a:rPr lang="zh-CN" altLang="en-US" sz="3600" dirty="0" smtClean="0"/>
              <a:t>可扩展性</a:t>
            </a:r>
          </a:p>
        </p:txBody>
      </p:sp>
      <p:sp>
        <p:nvSpPr>
          <p:cNvPr id="7" name="内容占位符 6"/>
          <p:cNvSpPr>
            <a:spLocks noGrp="1"/>
          </p:cNvSpPr>
          <p:nvPr>
            <p:ph sz="half" idx="2"/>
          </p:nvPr>
        </p:nvSpPr>
        <p:spPr/>
        <p:txBody>
          <a:bodyPr>
            <a:normAutofit/>
          </a:bodyPr>
          <a:lstStyle/>
          <a:p>
            <a:pPr>
              <a:spcBef>
                <a:spcPts val="2400"/>
              </a:spcBef>
            </a:pPr>
            <a:r>
              <a:rPr lang="zh-CN" altLang="en-US" sz="3600" dirty="0" smtClean="0"/>
              <a:t>健壮性</a:t>
            </a:r>
          </a:p>
          <a:p>
            <a:pPr>
              <a:spcBef>
                <a:spcPts val="2400"/>
              </a:spcBef>
            </a:pPr>
            <a:r>
              <a:rPr lang="zh-CN" altLang="en-US" sz="3600" dirty="0" smtClean="0"/>
              <a:t>高性能∕价格比</a:t>
            </a:r>
          </a:p>
          <a:p>
            <a:pPr>
              <a:spcBef>
                <a:spcPts val="2400"/>
              </a:spcBef>
            </a:pPr>
            <a:r>
              <a:rPr lang="zh-CN" altLang="en-US" sz="3600" dirty="0" smtClean="0"/>
              <a:t>隐私保护</a:t>
            </a:r>
          </a:p>
          <a:p>
            <a:pPr>
              <a:spcBef>
                <a:spcPts val="2400"/>
              </a:spcBef>
            </a:pPr>
            <a:r>
              <a:rPr lang="zh-CN" altLang="en-US" sz="3600" dirty="0" smtClean="0"/>
              <a:t>负载均衡</a:t>
            </a:r>
          </a:p>
          <a:p>
            <a:pPr>
              <a:spcBef>
                <a:spcPts val="2400"/>
              </a:spcBef>
            </a:pPr>
            <a:endParaRPr lang="zh-CN" alt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714380"/>
          </a:xfrm>
        </p:spPr>
        <p:txBody>
          <a:bodyPr>
            <a:normAutofit fontScale="90000"/>
          </a:bodyPr>
          <a:lstStyle/>
          <a:p>
            <a:r>
              <a:rPr lang="zh-CN" altLang="zh-CN" dirty="0" smtClean="0"/>
              <a:t>对等计算模式的主要应用</a:t>
            </a:r>
            <a:endParaRPr lang="zh-CN" altLang="en-US" dirty="0"/>
          </a:p>
        </p:txBody>
      </p:sp>
      <p:sp>
        <p:nvSpPr>
          <p:cNvPr id="5" name="内容占位符 4"/>
          <p:cNvSpPr>
            <a:spLocks noGrp="1"/>
          </p:cNvSpPr>
          <p:nvPr>
            <p:ph idx="1"/>
          </p:nvPr>
        </p:nvSpPr>
        <p:spPr>
          <a:xfrm>
            <a:off x="142844" y="1000108"/>
            <a:ext cx="8786874" cy="5643602"/>
          </a:xfrm>
        </p:spPr>
        <p:txBody>
          <a:bodyPr>
            <a:noAutofit/>
          </a:bodyPr>
          <a:lstStyle/>
          <a:p>
            <a:pPr>
              <a:lnSpc>
                <a:spcPct val="110000"/>
              </a:lnSpc>
              <a:spcBef>
                <a:spcPts val="1200"/>
              </a:spcBef>
            </a:pPr>
            <a:r>
              <a:rPr lang="zh-CN" altLang="zh-CN" sz="2800" dirty="0" smtClean="0"/>
              <a:t>文件共享</a:t>
            </a:r>
            <a:r>
              <a:rPr lang="zh-CN" altLang="en-US" sz="2800" dirty="0" smtClean="0"/>
              <a:t>：如</a:t>
            </a:r>
            <a:r>
              <a:rPr lang="en-US" altLang="zh-CN" sz="2400" dirty="0" smtClean="0"/>
              <a:t>Napster</a:t>
            </a:r>
            <a:r>
              <a:rPr lang="zh-CN" altLang="en-US" sz="2400" dirty="0" smtClean="0"/>
              <a:t>、</a:t>
            </a:r>
            <a:r>
              <a:rPr lang="en-US" altLang="zh-CN" sz="2400" dirty="0" smtClean="0"/>
              <a:t>Gnutella</a:t>
            </a:r>
            <a:r>
              <a:rPr lang="zh-CN" altLang="zh-CN" sz="2400" dirty="0" smtClean="0"/>
              <a:t>、</a:t>
            </a:r>
            <a:r>
              <a:rPr lang="en-US" altLang="zh-CN" sz="2400" dirty="0" err="1" smtClean="0"/>
              <a:t>KaZaA</a:t>
            </a:r>
            <a:r>
              <a:rPr lang="zh-CN" altLang="zh-CN" sz="2400" dirty="0" smtClean="0"/>
              <a:t>、</a:t>
            </a:r>
            <a:r>
              <a:rPr lang="en-US" altLang="zh-CN" sz="2400" dirty="0" err="1" smtClean="0"/>
              <a:t>eMule</a:t>
            </a:r>
            <a:r>
              <a:rPr lang="zh-CN" altLang="zh-CN" sz="2400" dirty="0" smtClean="0"/>
              <a:t>、</a:t>
            </a:r>
            <a:r>
              <a:rPr lang="en-US" altLang="zh-CN" sz="2400" dirty="0" smtClean="0"/>
              <a:t>Maze</a:t>
            </a:r>
            <a:endParaRPr lang="en-US" altLang="zh-CN" sz="2800" dirty="0" smtClean="0"/>
          </a:p>
          <a:p>
            <a:pPr>
              <a:lnSpc>
                <a:spcPct val="110000"/>
              </a:lnSpc>
              <a:spcBef>
                <a:spcPts val="1200"/>
              </a:spcBef>
            </a:pPr>
            <a:r>
              <a:rPr lang="zh-CN" altLang="zh-CN" sz="2800" dirty="0" smtClean="0"/>
              <a:t>分布式数据存储</a:t>
            </a:r>
            <a:r>
              <a:rPr lang="zh-CN" altLang="en-US" sz="2800" dirty="0" smtClean="0"/>
              <a:t>：如</a:t>
            </a:r>
            <a:r>
              <a:rPr lang="en-US" altLang="zh-CN" sz="2400" dirty="0" err="1" smtClean="0"/>
              <a:t>Freenet</a:t>
            </a:r>
            <a:r>
              <a:rPr lang="zh-CN" altLang="zh-CN" sz="2400" dirty="0" smtClean="0"/>
              <a:t>、</a:t>
            </a:r>
            <a:r>
              <a:rPr lang="en-US" altLang="zh-CN" sz="2400" dirty="0" err="1" smtClean="0"/>
              <a:t>FreeHaven</a:t>
            </a:r>
            <a:r>
              <a:rPr lang="zh-CN" altLang="zh-CN" sz="2400" dirty="0" smtClean="0"/>
              <a:t>、</a:t>
            </a:r>
            <a:r>
              <a:rPr lang="en-US" altLang="zh-CN" sz="2400" dirty="0" err="1" smtClean="0"/>
              <a:t>OceanStore</a:t>
            </a:r>
            <a:r>
              <a:rPr lang="zh-CN" altLang="zh-CN" sz="2400" dirty="0" smtClean="0"/>
              <a:t>、</a:t>
            </a:r>
            <a:r>
              <a:rPr lang="en-US" altLang="zh-CN" sz="2400" dirty="0" smtClean="0"/>
              <a:t>PAST</a:t>
            </a:r>
            <a:r>
              <a:rPr lang="zh-CN" altLang="zh-CN" sz="2400" dirty="0" smtClean="0"/>
              <a:t>、</a:t>
            </a:r>
            <a:r>
              <a:rPr lang="en-US" altLang="zh-CN" sz="2400" dirty="0" smtClean="0"/>
              <a:t>CFS</a:t>
            </a:r>
            <a:r>
              <a:rPr lang="zh-CN" altLang="zh-CN" sz="2400" dirty="0" smtClean="0"/>
              <a:t>、</a:t>
            </a:r>
            <a:r>
              <a:rPr lang="en-US" altLang="zh-CN" sz="2400" dirty="0" err="1" smtClean="0"/>
              <a:t>Farsite</a:t>
            </a:r>
            <a:endParaRPr lang="en-US" altLang="zh-CN" sz="2800" dirty="0" smtClean="0"/>
          </a:p>
          <a:p>
            <a:pPr>
              <a:lnSpc>
                <a:spcPct val="110000"/>
              </a:lnSpc>
              <a:spcBef>
                <a:spcPts val="1200"/>
              </a:spcBef>
            </a:pPr>
            <a:r>
              <a:rPr lang="zh-CN" altLang="zh-CN" sz="2800" dirty="0" smtClean="0"/>
              <a:t>分布式计算</a:t>
            </a:r>
            <a:r>
              <a:rPr lang="zh-CN" altLang="en-US" sz="2800" dirty="0" smtClean="0"/>
              <a:t>：如</a:t>
            </a:r>
            <a:r>
              <a:rPr lang="en-US" altLang="zh-CN" sz="2400" dirty="0" smtClean="0"/>
              <a:t>SETI@HOME</a:t>
            </a:r>
            <a:r>
              <a:rPr lang="zh-CN" altLang="en-US" sz="2400" dirty="0" smtClean="0"/>
              <a:t>、</a:t>
            </a:r>
            <a:r>
              <a:rPr lang="en-US" altLang="zh-CN" sz="2400" dirty="0" err="1" smtClean="0"/>
              <a:t>Folding@Home</a:t>
            </a:r>
            <a:r>
              <a:rPr lang="zh-CN" altLang="en-US" sz="2400" dirty="0" smtClean="0"/>
              <a:t>、</a:t>
            </a:r>
            <a:r>
              <a:rPr lang="en-US" altLang="zh-CN" sz="2400" dirty="0" err="1" smtClean="0"/>
              <a:t>NetBatch</a:t>
            </a:r>
            <a:endParaRPr lang="en-US" altLang="zh-CN" sz="2800" dirty="0" smtClean="0"/>
          </a:p>
          <a:p>
            <a:pPr>
              <a:lnSpc>
                <a:spcPct val="110000"/>
              </a:lnSpc>
              <a:spcBef>
                <a:spcPts val="1200"/>
              </a:spcBef>
            </a:pPr>
            <a:r>
              <a:rPr lang="zh-CN" altLang="zh-CN" sz="2800" dirty="0" smtClean="0"/>
              <a:t>协同工作</a:t>
            </a:r>
            <a:r>
              <a:rPr lang="zh-CN" altLang="en-US" sz="2800" dirty="0" smtClean="0"/>
              <a:t>：如</a:t>
            </a:r>
            <a:r>
              <a:rPr lang="en-US" altLang="zh-CN" sz="2400" dirty="0" smtClean="0"/>
              <a:t>Groove</a:t>
            </a:r>
            <a:r>
              <a:rPr lang="zh-CN" altLang="en-US" sz="2400" dirty="0" smtClean="0"/>
              <a:t>、</a:t>
            </a:r>
            <a:r>
              <a:rPr lang="en-US" altLang="zh-CN" sz="2400" dirty="0" smtClean="0"/>
              <a:t>JXTA</a:t>
            </a:r>
            <a:r>
              <a:rPr lang="zh-CN" altLang="en-US" sz="2800" dirty="0" smtClean="0"/>
              <a:t>和</a:t>
            </a:r>
            <a:r>
              <a:rPr lang="en-US" altLang="zh-CN" sz="2400" dirty="0" smtClean="0"/>
              <a:t>.NET My Service</a:t>
            </a:r>
            <a:r>
              <a:rPr lang="zh-CN" altLang="zh-CN" sz="2800" dirty="0" smtClean="0"/>
              <a:t>架构</a:t>
            </a:r>
            <a:endParaRPr lang="en-US" altLang="zh-CN" sz="2800" dirty="0" smtClean="0"/>
          </a:p>
          <a:p>
            <a:pPr>
              <a:lnSpc>
                <a:spcPct val="110000"/>
              </a:lnSpc>
              <a:spcBef>
                <a:spcPts val="1200"/>
              </a:spcBef>
            </a:pPr>
            <a:r>
              <a:rPr lang="zh-CN" altLang="zh-CN" sz="2800" dirty="0" smtClean="0"/>
              <a:t>分布式搜索引擎</a:t>
            </a:r>
            <a:r>
              <a:rPr lang="zh-CN" altLang="en-US" sz="2800" dirty="0" smtClean="0"/>
              <a:t>：</a:t>
            </a:r>
            <a:r>
              <a:rPr lang="zh-CN" altLang="zh-CN" sz="2800" dirty="0" smtClean="0"/>
              <a:t>第三代搜索引擎</a:t>
            </a:r>
            <a:endParaRPr lang="en-US" altLang="zh-CN" sz="2800" dirty="0" smtClean="0"/>
          </a:p>
          <a:p>
            <a:pPr>
              <a:lnSpc>
                <a:spcPct val="110000"/>
              </a:lnSpc>
              <a:spcBef>
                <a:spcPts val="1200"/>
              </a:spcBef>
            </a:pPr>
            <a:r>
              <a:rPr lang="zh-CN" altLang="zh-CN" sz="2800" dirty="0" smtClean="0"/>
              <a:t>网络游戏</a:t>
            </a:r>
            <a:r>
              <a:rPr lang="zh-CN" altLang="en-US" sz="2800" dirty="0" smtClean="0"/>
              <a:t>：</a:t>
            </a:r>
            <a:endParaRPr lang="en-US" altLang="zh-CN" sz="2800" dirty="0" smtClean="0"/>
          </a:p>
          <a:p>
            <a:pPr>
              <a:lnSpc>
                <a:spcPct val="110000"/>
              </a:lnSpc>
              <a:spcBef>
                <a:spcPts val="1200"/>
              </a:spcBef>
            </a:pPr>
            <a:r>
              <a:rPr lang="zh-CN" altLang="zh-CN" sz="2800" dirty="0" smtClean="0"/>
              <a:t>即时通讯</a:t>
            </a:r>
            <a:r>
              <a:rPr lang="zh-CN" altLang="en-US" sz="2800" dirty="0" smtClean="0"/>
              <a:t>：如</a:t>
            </a:r>
            <a:r>
              <a:rPr lang="en-US" altLang="zh-CN" sz="2400" dirty="0" smtClean="0"/>
              <a:t>MSN</a:t>
            </a:r>
            <a:r>
              <a:rPr lang="zh-CN" altLang="en-US" sz="2400" dirty="0" smtClean="0"/>
              <a:t>、</a:t>
            </a:r>
            <a:r>
              <a:rPr lang="en-US" altLang="zh-CN" sz="2400" dirty="0" smtClean="0"/>
              <a:t>QQ</a:t>
            </a:r>
            <a:endParaRPr lang="en-US" altLang="zh-CN" sz="2800" dirty="0" smtClean="0"/>
          </a:p>
          <a:p>
            <a:pPr>
              <a:lnSpc>
                <a:spcPct val="110000"/>
              </a:lnSpc>
              <a:spcBef>
                <a:spcPts val="1200"/>
              </a:spcBef>
            </a:pPr>
            <a:r>
              <a:rPr lang="zh-CN" altLang="zh-CN" sz="2800" dirty="0" smtClean="0"/>
              <a:t>网络流媒体服务</a:t>
            </a:r>
            <a:r>
              <a:rPr lang="zh-CN" altLang="en-US" sz="2800" dirty="0" smtClean="0"/>
              <a:t>：如</a:t>
            </a:r>
            <a:r>
              <a:rPr lang="en-US" altLang="zh-CN" sz="2400" dirty="0" err="1" smtClean="0"/>
              <a:t>Coolstreaming</a:t>
            </a:r>
            <a:r>
              <a:rPr lang="zh-CN" altLang="zh-CN" sz="2400" dirty="0" smtClean="0"/>
              <a:t>、</a:t>
            </a:r>
            <a:r>
              <a:rPr lang="en-US" altLang="zh-CN" sz="2400" dirty="0" err="1" smtClean="0"/>
              <a:t>Anysee</a:t>
            </a:r>
            <a:r>
              <a:rPr lang="zh-CN" altLang="en-US" sz="2400" dirty="0" smtClean="0"/>
              <a:t>、</a:t>
            </a:r>
            <a:r>
              <a:rPr lang="en-US" altLang="zh-CN" sz="2400" dirty="0" err="1" smtClean="0"/>
              <a:t>PPlive</a:t>
            </a:r>
            <a:r>
              <a:rPr lang="zh-CN" altLang="zh-CN" sz="2400" dirty="0" smtClean="0"/>
              <a:t>、</a:t>
            </a:r>
            <a:r>
              <a:rPr lang="en-US" altLang="zh-CN" sz="2400" dirty="0" err="1" smtClean="0"/>
              <a:t>PPstream</a:t>
            </a:r>
            <a:endParaRPr lang="en-US" altLang="zh-CN"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285736"/>
            <a:ext cx="7772400" cy="857248"/>
          </a:xfrm>
        </p:spPr>
        <p:txBody>
          <a:bodyPr/>
          <a:lstStyle/>
          <a:p>
            <a:r>
              <a:rPr lang="zh-CN" altLang="en-US" dirty="0"/>
              <a:t>编写简单的客户</a:t>
            </a:r>
            <a:r>
              <a:rPr lang="en-US" altLang="zh-CN" dirty="0"/>
              <a:t>-</a:t>
            </a:r>
            <a:r>
              <a:rPr lang="zh-CN" altLang="en-US" dirty="0"/>
              <a:t>服务器程序 </a:t>
            </a:r>
          </a:p>
        </p:txBody>
      </p:sp>
      <p:sp>
        <p:nvSpPr>
          <p:cNvPr id="280579" name="Rectangle 3"/>
          <p:cNvSpPr>
            <a:spLocks noGrp="1" noChangeArrowheads="1"/>
          </p:cNvSpPr>
          <p:nvPr>
            <p:ph type="body" sz="half" idx="1"/>
          </p:nvPr>
        </p:nvSpPr>
        <p:spPr>
          <a:xfrm>
            <a:off x="214282" y="1285860"/>
            <a:ext cx="8786874" cy="3143272"/>
          </a:xfrm>
        </p:spPr>
        <p:txBody>
          <a:bodyPr>
            <a:normAutofit/>
          </a:bodyPr>
          <a:lstStyle/>
          <a:p>
            <a:pPr>
              <a:lnSpc>
                <a:spcPct val="130000"/>
              </a:lnSpc>
              <a:spcBef>
                <a:spcPts val="1200"/>
              </a:spcBef>
            </a:pPr>
            <a:r>
              <a:rPr lang="zh-CN" altLang="en-US" sz="2800" dirty="0"/>
              <a:t>利用</a:t>
            </a:r>
            <a:r>
              <a:rPr lang="en-US" altLang="zh-CN" sz="2800" dirty="0" err="1"/>
              <a:t>CAsyncSocket</a:t>
            </a:r>
            <a:r>
              <a:rPr lang="zh-CN" altLang="en-US" sz="2800" dirty="0"/>
              <a:t>类编写简单的客户</a:t>
            </a:r>
            <a:r>
              <a:rPr lang="en-US" altLang="zh-CN" sz="2800" dirty="0"/>
              <a:t>-</a:t>
            </a:r>
            <a:r>
              <a:rPr lang="zh-CN" altLang="en-US" sz="2800" dirty="0"/>
              <a:t>服务器程序</a:t>
            </a:r>
          </a:p>
          <a:p>
            <a:pPr>
              <a:lnSpc>
                <a:spcPct val="130000"/>
              </a:lnSpc>
              <a:spcBef>
                <a:spcPts val="1200"/>
              </a:spcBef>
            </a:pPr>
            <a:r>
              <a:rPr lang="zh-CN" altLang="en-US" sz="2800" dirty="0"/>
              <a:t>客户</a:t>
            </a:r>
            <a:r>
              <a:rPr lang="en-US" altLang="zh-CN" sz="2800" dirty="0"/>
              <a:t>-</a:t>
            </a:r>
            <a:r>
              <a:rPr lang="zh-CN" altLang="en-US" sz="2800" dirty="0"/>
              <a:t>服务器之间使用数据报方式传送信息</a:t>
            </a:r>
          </a:p>
          <a:p>
            <a:pPr>
              <a:lnSpc>
                <a:spcPct val="130000"/>
              </a:lnSpc>
              <a:spcBef>
                <a:spcPts val="1200"/>
              </a:spcBef>
            </a:pPr>
            <a:r>
              <a:rPr lang="zh-CN" altLang="en-US" sz="2800" dirty="0"/>
              <a:t>服务器收到客户发来的</a:t>
            </a:r>
            <a:r>
              <a:rPr lang="zh-CN" altLang="en-US" sz="2800" dirty="0">
                <a:latin typeface="Times New Roman"/>
              </a:rPr>
              <a:t>“</a:t>
            </a:r>
            <a:r>
              <a:rPr lang="en-US" altLang="zh-CN" sz="2800" dirty="0"/>
              <a:t>Time</a:t>
            </a:r>
            <a:r>
              <a:rPr lang="en-US" altLang="zh-CN" sz="2800" dirty="0">
                <a:latin typeface="Times New Roman"/>
              </a:rPr>
              <a:t>”</a:t>
            </a:r>
            <a:r>
              <a:rPr lang="zh-CN" altLang="en-US" sz="2800" dirty="0"/>
              <a:t>或</a:t>
            </a:r>
            <a:r>
              <a:rPr lang="zh-CN" altLang="en-US" sz="2800" dirty="0">
                <a:latin typeface="Times New Roman"/>
              </a:rPr>
              <a:t>“</a:t>
            </a:r>
            <a:r>
              <a:rPr lang="en-US" altLang="zh-CN" sz="2800" dirty="0"/>
              <a:t>Date</a:t>
            </a:r>
            <a:r>
              <a:rPr lang="en-US" altLang="zh-CN" sz="2800" dirty="0">
                <a:latin typeface="Times New Roman"/>
              </a:rPr>
              <a:t>”</a:t>
            </a:r>
            <a:r>
              <a:rPr lang="zh-CN" altLang="en-US" sz="2800" dirty="0"/>
              <a:t>请求后利用本地时间和日期分别进行响应</a:t>
            </a:r>
          </a:p>
        </p:txBody>
      </p:sp>
      <p:pic>
        <p:nvPicPr>
          <p:cNvPr id="280580" name="Picture 4"/>
          <p:cNvPicPr>
            <a:picLocks noGrp="1" noChangeAspect="1" noChangeArrowheads="1"/>
          </p:cNvPicPr>
          <p:nvPr>
            <p:ph sz="half" idx="2"/>
          </p:nvPr>
        </p:nvPicPr>
        <p:blipFill>
          <a:blip r:embed="rId2" cstate="print"/>
          <a:srcRect/>
          <a:stretch>
            <a:fillRect/>
          </a:stretch>
        </p:blipFill>
        <p:spPr>
          <a:xfrm>
            <a:off x="142844" y="4561108"/>
            <a:ext cx="8929750" cy="1296784"/>
          </a:xfr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57200" y="214290"/>
            <a:ext cx="8229600" cy="939784"/>
          </a:xfrm>
        </p:spPr>
        <p:txBody>
          <a:bodyPr>
            <a:normAutofit/>
          </a:bodyPr>
          <a:lstStyle/>
          <a:p>
            <a:r>
              <a:rPr lang="zh-CN" altLang="en-US" dirty="0"/>
              <a:t>网络编程界面</a:t>
            </a:r>
          </a:p>
        </p:txBody>
      </p:sp>
      <p:sp>
        <p:nvSpPr>
          <p:cNvPr id="283651" name="Rectangle 3"/>
          <p:cNvSpPr>
            <a:spLocks noGrp="1" noChangeArrowheads="1"/>
          </p:cNvSpPr>
          <p:nvPr>
            <p:ph type="body" idx="1"/>
          </p:nvPr>
        </p:nvSpPr>
        <p:spPr>
          <a:xfrm>
            <a:off x="214282" y="1071546"/>
            <a:ext cx="8715436" cy="5500726"/>
          </a:xfrm>
        </p:spPr>
        <p:txBody>
          <a:bodyPr>
            <a:normAutofit/>
          </a:bodyPr>
          <a:lstStyle/>
          <a:p>
            <a:pPr>
              <a:lnSpc>
                <a:spcPct val="190000"/>
              </a:lnSpc>
            </a:pPr>
            <a:r>
              <a:rPr lang="en-US" altLang="zh-CN" dirty="0"/>
              <a:t>TCP/IP</a:t>
            </a:r>
            <a:r>
              <a:rPr lang="zh-CN" altLang="en-US" dirty="0"/>
              <a:t>协议通常在操作系统的内核中实现</a:t>
            </a:r>
          </a:p>
          <a:p>
            <a:pPr>
              <a:lnSpc>
                <a:spcPct val="190000"/>
              </a:lnSpc>
            </a:pPr>
            <a:r>
              <a:rPr lang="zh-CN" altLang="en-US" dirty="0"/>
              <a:t>编程界面：由操作系统提供的功能调用，可以使应用程序方便地使用内核的功能</a:t>
            </a:r>
          </a:p>
          <a:p>
            <a:pPr>
              <a:lnSpc>
                <a:spcPct val="190000"/>
              </a:lnSpc>
            </a:pPr>
            <a:r>
              <a:rPr lang="en-US" altLang="zh-CN" dirty="0"/>
              <a:t>socket</a:t>
            </a:r>
            <a:r>
              <a:rPr lang="zh-CN" altLang="en-US" dirty="0"/>
              <a:t>（套接字）：</a:t>
            </a:r>
            <a:r>
              <a:rPr lang="en-US" altLang="zh-CN" dirty="0"/>
              <a:t>TCP/IP</a:t>
            </a:r>
            <a:r>
              <a:rPr lang="zh-CN" altLang="en-US" dirty="0"/>
              <a:t>网络操作系统为网络程序开发提供的</a:t>
            </a:r>
            <a:r>
              <a:rPr lang="zh-CN" altLang="en-US" dirty="0">
                <a:solidFill>
                  <a:schemeClr val="accent2"/>
                </a:solidFill>
                <a:latin typeface="黑体" pitchFamily="2" charset="-122"/>
                <a:ea typeface="黑体" pitchFamily="2" charset="-122"/>
              </a:rPr>
              <a:t>典型</a:t>
            </a:r>
            <a:r>
              <a:rPr lang="zh-CN" altLang="en-US" dirty="0"/>
              <a:t>网络编程界面</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685800" y="428604"/>
            <a:ext cx="7772400" cy="928694"/>
          </a:xfrm>
          <a:prstGeom prst="rect">
            <a:avLst/>
          </a:prstGeom>
          <a:noFill/>
          <a:ln w="9525">
            <a:noFill/>
            <a:miter lim="800000"/>
            <a:headEnd/>
            <a:tailEnd/>
          </a:ln>
          <a:effectLst/>
        </p:spPr>
        <p:txBody>
          <a:bodyPr anchor="ctr"/>
          <a:lstStyle/>
          <a:p>
            <a:pPr algn="ctr" eaLnBrk="0" hangingPunct="0">
              <a:lnSpc>
                <a:spcPct val="100000"/>
              </a:lnSpc>
              <a:spcBef>
                <a:spcPct val="0"/>
              </a:spcBef>
              <a:buClrTx/>
              <a:buFontTx/>
              <a:buNone/>
            </a:pPr>
            <a:r>
              <a:rPr kumimoji="0" lang="en-US" altLang="zh-CN" sz="4400" dirty="0" smtClean="0">
                <a:ea typeface="隶书" pitchFamily="49" charset="-122"/>
              </a:rPr>
              <a:t>Socket</a:t>
            </a:r>
            <a:r>
              <a:rPr lang="zh-CN" altLang="en-US" sz="4400" dirty="0" smtClean="0">
                <a:ea typeface="隶书" pitchFamily="49" charset="-122"/>
              </a:rPr>
              <a:t>的</a:t>
            </a:r>
            <a:r>
              <a:rPr kumimoji="0" lang="zh-CN" altLang="en-US" sz="4400" dirty="0" smtClean="0">
                <a:ea typeface="隶书" pitchFamily="49" charset="-122"/>
              </a:rPr>
              <a:t>位置</a:t>
            </a:r>
            <a:endParaRPr kumimoji="0" lang="zh-CN" altLang="en-US" sz="4400" dirty="0">
              <a:ea typeface="隶书" pitchFamily="49" charset="-122"/>
            </a:endParaRPr>
          </a:p>
        </p:txBody>
      </p:sp>
      <p:graphicFrame>
        <p:nvGraphicFramePr>
          <p:cNvPr id="344067" name="Object 3"/>
          <p:cNvGraphicFramePr>
            <a:graphicFrameLocks noGrp="1" noChangeAspect="1"/>
          </p:cNvGraphicFramePr>
          <p:nvPr>
            <p:ph sz="half" idx="2"/>
          </p:nvPr>
        </p:nvGraphicFramePr>
        <p:xfrm>
          <a:off x="714348" y="1500174"/>
          <a:ext cx="7950268" cy="5157787"/>
        </p:xfrm>
        <a:graphic>
          <a:graphicData uri="http://schemas.openxmlformats.org/presentationml/2006/ole">
            <mc:AlternateContent xmlns:mc="http://schemas.openxmlformats.org/markup-compatibility/2006">
              <mc:Choice xmlns:v="urn:schemas-microsoft-com:vml" Requires="v">
                <p:oleObj spid="_x0000_s1028" name="Visio" r:id="rId3" imgW="4123924" imgH="2674819" progId="Visio.Drawing.11">
                  <p:embed/>
                </p:oleObj>
              </mc:Choice>
              <mc:Fallback>
                <p:oleObj name="Visio" r:id="rId3" imgW="4123924" imgH="267481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500174"/>
                        <a:ext cx="7950268" cy="515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268270"/>
            <a:ext cx="7772400" cy="731838"/>
          </a:xfrm>
        </p:spPr>
        <p:txBody>
          <a:bodyPr/>
          <a:lstStyle/>
          <a:p>
            <a:r>
              <a:rPr lang="en-US" altLang="zh-CN" sz="4000" dirty="0"/>
              <a:t>socket</a:t>
            </a:r>
            <a:r>
              <a:rPr lang="zh-CN" altLang="en-US" sz="4000" dirty="0"/>
              <a:t>套接字</a:t>
            </a:r>
          </a:p>
        </p:txBody>
      </p:sp>
      <p:sp>
        <p:nvSpPr>
          <p:cNvPr id="284675" name="Rectangle 3"/>
          <p:cNvSpPr>
            <a:spLocks noGrp="1" noChangeArrowheads="1"/>
          </p:cNvSpPr>
          <p:nvPr>
            <p:ph type="body" idx="1"/>
          </p:nvPr>
        </p:nvSpPr>
        <p:spPr>
          <a:xfrm>
            <a:off x="142844" y="1142984"/>
            <a:ext cx="8858312" cy="5572164"/>
          </a:xfrm>
        </p:spPr>
        <p:txBody>
          <a:bodyPr>
            <a:normAutofit/>
          </a:bodyPr>
          <a:lstStyle/>
          <a:p>
            <a:pPr>
              <a:lnSpc>
                <a:spcPct val="130000"/>
              </a:lnSpc>
              <a:spcBef>
                <a:spcPts val="1200"/>
              </a:spcBef>
            </a:pPr>
            <a:r>
              <a:rPr lang="zh-CN" altLang="en-US" sz="2800" dirty="0">
                <a:solidFill>
                  <a:schemeClr val="accent2"/>
                </a:solidFill>
                <a:latin typeface="黑体" pitchFamily="2" charset="-122"/>
                <a:ea typeface="黑体" pitchFamily="2" charset="-122"/>
              </a:rPr>
              <a:t>数据报套接字</a:t>
            </a:r>
            <a:r>
              <a:rPr lang="zh-CN" altLang="en-US" sz="2800" dirty="0"/>
              <a:t>（</a:t>
            </a:r>
            <a:r>
              <a:rPr lang="en-US" altLang="zh-CN" sz="2800" dirty="0"/>
              <a:t>datagram sockets</a:t>
            </a:r>
            <a:r>
              <a:rPr lang="zh-CN" altLang="en-US" sz="2800" dirty="0"/>
              <a:t>）：使用</a:t>
            </a:r>
            <a:r>
              <a:rPr lang="en-US" altLang="zh-CN" sz="2800" dirty="0"/>
              <a:t>UDP</a:t>
            </a:r>
            <a:r>
              <a:rPr lang="zh-CN" altLang="en-US" sz="2800" dirty="0"/>
              <a:t>协议，支持主机之间面向非连接、不可靠的信息传输</a:t>
            </a:r>
          </a:p>
          <a:p>
            <a:pPr>
              <a:lnSpc>
                <a:spcPct val="130000"/>
              </a:lnSpc>
              <a:spcBef>
                <a:spcPts val="1200"/>
              </a:spcBef>
            </a:pPr>
            <a:r>
              <a:rPr lang="zh-CN" altLang="en-US" sz="2800" dirty="0">
                <a:solidFill>
                  <a:schemeClr val="accent2"/>
                </a:solidFill>
                <a:latin typeface="黑体" pitchFamily="2" charset="-122"/>
                <a:ea typeface="黑体" pitchFamily="2" charset="-122"/>
              </a:rPr>
              <a:t>流式套接字</a:t>
            </a:r>
            <a:r>
              <a:rPr lang="zh-CN" altLang="en-US" sz="2800" dirty="0"/>
              <a:t>（</a:t>
            </a:r>
            <a:r>
              <a:rPr lang="en-US" altLang="zh-CN" sz="2800" dirty="0"/>
              <a:t>stream sockets</a:t>
            </a:r>
            <a:r>
              <a:rPr lang="zh-CN" altLang="en-US" sz="2800" dirty="0"/>
              <a:t>）：使用</a:t>
            </a:r>
            <a:r>
              <a:rPr lang="en-US" altLang="zh-CN" sz="2800" dirty="0"/>
              <a:t>TCP</a:t>
            </a:r>
            <a:r>
              <a:rPr lang="zh-CN" altLang="en-US" sz="2800" dirty="0"/>
              <a:t>协议，支持主机之间面向连接的、顺序的、可靠的、全双工字节流传输</a:t>
            </a:r>
          </a:p>
          <a:p>
            <a:pPr>
              <a:lnSpc>
                <a:spcPct val="130000"/>
              </a:lnSpc>
              <a:spcBef>
                <a:spcPts val="1200"/>
              </a:spcBef>
            </a:pPr>
            <a:r>
              <a:rPr lang="en-US" altLang="zh-CN" sz="2800" dirty="0"/>
              <a:t>Windows</a:t>
            </a:r>
            <a:r>
              <a:rPr lang="zh-CN" altLang="en-US" sz="2800" dirty="0"/>
              <a:t>、</a:t>
            </a:r>
            <a:r>
              <a:rPr lang="en-US" altLang="zh-CN" sz="2800" dirty="0"/>
              <a:t>UNIX</a:t>
            </a:r>
            <a:r>
              <a:rPr lang="zh-CN" altLang="en-US" sz="2800" dirty="0"/>
              <a:t>、</a:t>
            </a:r>
            <a:r>
              <a:rPr lang="en-US" altLang="zh-CN" sz="2800" dirty="0"/>
              <a:t>Linux</a:t>
            </a:r>
            <a:r>
              <a:rPr lang="zh-CN" altLang="en-US" sz="2800" dirty="0"/>
              <a:t>都支持</a:t>
            </a:r>
            <a:r>
              <a:rPr lang="en-US" altLang="zh-CN" sz="2800" dirty="0"/>
              <a:t>socket</a:t>
            </a:r>
          </a:p>
          <a:p>
            <a:pPr>
              <a:lnSpc>
                <a:spcPct val="130000"/>
              </a:lnSpc>
              <a:spcBef>
                <a:spcPts val="1200"/>
              </a:spcBef>
            </a:pPr>
            <a:r>
              <a:rPr lang="en-US" altLang="zh-CN" sz="2800" dirty="0"/>
              <a:t>Windows</a:t>
            </a:r>
            <a:r>
              <a:rPr lang="zh-CN" altLang="en-US" sz="2800" dirty="0"/>
              <a:t>提供的</a:t>
            </a:r>
            <a:r>
              <a:rPr lang="en-US" altLang="zh-CN" sz="2800" dirty="0"/>
              <a:t>socket</a:t>
            </a:r>
          </a:p>
          <a:p>
            <a:pPr lvl="1">
              <a:lnSpc>
                <a:spcPct val="130000"/>
              </a:lnSpc>
              <a:spcBef>
                <a:spcPts val="0"/>
              </a:spcBef>
            </a:pPr>
            <a:r>
              <a:rPr lang="en-US" altLang="zh-CN" sz="2400" dirty="0"/>
              <a:t>Windows Sockets API</a:t>
            </a:r>
            <a:r>
              <a:rPr lang="zh-CN" altLang="en-US" sz="2400" dirty="0"/>
              <a:t>、</a:t>
            </a:r>
            <a:r>
              <a:rPr lang="en-US" altLang="zh-CN" sz="2400" dirty="0" err="1">
                <a:solidFill>
                  <a:schemeClr val="accent2"/>
                </a:solidFill>
              </a:rPr>
              <a:t>CAsyncSocket</a:t>
            </a:r>
            <a:r>
              <a:rPr lang="zh-CN" altLang="en-US" sz="2400" dirty="0">
                <a:solidFill>
                  <a:schemeClr val="accent2"/>
                </a:solidFill>
              </a:rPr>
              <a:t>类</a:t>
            </a:r>
            <a:r>
              <a:rPr lang="zh-CN" altLang="en-US" sz="2400" dirty="0"/>
              <a:t>、</a:t>
            </a:r>
            <a:r>
              <a:rPr lang="en-US" altLang="zh-CN" sz="2400" dirty="0"/>
              <a:t>WinSock</a:t>
            </a:r>
            <a:r>
              <a:rPr lang="zh-CN" altLang="en-US" sz="2400" dirty="0"/>
              <a:t>控件</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268270"/>
            <a:ext cx="7772400" cy="731838"/>
          </a:xfrm>
        </p:spPr>
        <p:txBody>
          <a:bodyPr/>
          <a:lstStyle/>
          <a:p>
            <a:r>
              <a:rPr lang="en-US" altLang="zh-CN" sz="4000" dirty="0" err="1"/>
              <a:t>CAsyncSocket</a:t>
            </a:r>
            <a:r>
              <a:rPr lang="zh-CN" altLang="en-US" sz="4000" dirty="0"/>
              <a:t>编程</a:t>
            </a:r>
            <a:r>
              <a:rPr lang="en-US" altLang="zh-CN" sz="4000" dirty="0"/>
              <a:t>--</a:t>
            </a:r>
            <a:r>
              <a:rPr lang="zh-CN" altLang="en-US" sz="4000" dirty="0"/>
              <a:t>创建</a:t>
            </a:r>
            <a:r>
              <a:rPr lang="en-US" altLang="zh-CN" sz="4000" dirty="0"/>
              <a:t>socket </a:t>
            </a:r>
          </a:p>
        </p:txBody>
      </p:sp>
      <p:sp>
        <p:nvSpPr>
          <p:cNvPr id="285699" name="Rectangle 3"/>
          <p:cNvSpPr>
            <a:spLocks noGrp="1" noChangeArrowheads="1"/>
          </p:cNvSpPr>
          <p:nvPr>
            <p:ph type="body" idx="1"/>
          </p:nvPr>
        </p:nvSpPr>
        <p:spPr>
          <a:xfrm>
            <a:off x="0" y="1071546"/>
            <a:ext cx="9001156" cy="5643602"/>
          </a:xfrm>
        </p:spPr>
        <p:txBody>
          <a:bodyPr/>
          <a:lstStyle/>
          <a:p>
            <a:pPr>
              <a:lnSpc>
                <a:spcPct val="120000"/>
              </a:lnSpc>
            </a:pPr>
            <a:r>
              <a:rPr lang="zh-CN" altLang="en-US" sz="2800" dirty="0"/>
              <a:t>构造</a:t>
            </a:r>
            <a:r>
              <a:rPr lang="en-US" altLang="zh-CN" sz="2800" dirty="0" err="1"/>
              <a:t>CAsyncSocket</a:t>
            </a:r>
            <a:r>
              <a:rPr lang="zh-CN" altLang="en-US" sz="2800" dirty="0" smtClean="0"/>
              <a:t>对象</a:t>
            </a:r>
            <a:endParaRPr lang="en-US" altLang="zh-CN" sz="2800" dirty="0" smtClean="0"/>
          </a:p>
          <a:p>
            <a:pPr>
              <a:lnSpc>
                <a:spcPct val="120000"/>
              </a:lnSpc>
            </a:pPr>
            <a:endParaRPr lang="zh-CN" altLang="en-US" sz="2800" dirty="0"/>
          </a:p>
          <a:p>
            <a:pPr>
              <a:lnSpc>
                <a:spcPct val="120000"/>
              </a:lnSpc>
            </a:pPr>
            <a:endParaRPr lang="zh-CN" altLang="en-US" sz="2800" dirty="0"/>
          </a:p>
          <a:p>
            <a:pPr>
              <a:lnSpc>
                <a:spcPct val="120000"/>
              </a:lnSpc>
            </a:pPr>
            <a:endParaRPr lang="zh-CN" altLang="en-US" sz="2800" dirty="0"/>
          </a:p>
          <a:p>
            <a:pPr>
              <a:lnSpc>
                <a:spcPct val="160000"/>
              </a:lnSpc>
            </a:pPr>
            <a:r>
              <a:rPr lang="zh-CN" altLang="en-US" sz="2800" dirty="0"/>
              <a:t>利用</a:t>
            </a:r>
            <a:r>
              <a:rPr lang="en-US" altLang="zh-CN" sz="2800" dirty="0"/>
              <a:t>Create</a:t>
            </a:r>
            <a:r>
              <a:rPr lang="zh-CN" altLang="en-US" sz="2800" dirty="0"/>
              <a:t>创建和初始化</a:t>
            </a:r>
            <a:r>
              <a:rPr lang="en-US" altLang="zh-CN" sz="2800" dirty="0"/>
              <a:t>socket </a:t>
            </a:r>
          </a:p>
        </p:txBody>
      </p:sp>
      <p:sp>
        <p:nvSpPr>
          <p:cNvPr id="285700" name="Rectangle 4"/>
          <p:cNvSpPr>
            <a:spLocks noChangeArrowheads="1"/>
          </p:cNvSpPr>
          <p:nvPr/>
        </p:nvSpPr>
        <p:spPr bwMode="auto">
          <a:xfrm>
            <a:off x="0" y="30781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85701" name="Rectangle 5"/>
          <p:cNvSpPr>
            <a:spLocks noChangeArrowheads="1"/>
          </p:cNvSpPr>
          <p:nvPr/>
        </p:nvSpPr>
        <p:spPr bwMode="auto">
          <a:xfrm>
            <a:off x="0" y="30781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85739" name="Group 43"/>
          <p:cNvGraphicFramePr>
            <a:graphicFrameLocks noGrp="1"/>
          </p:cNvGraphicFramePr>
          <p:nvPr/>
        </p:nvGraphicFramePr>
        <p:xfrm>
          <a:off x="214282" y="1714488"/>
          <a:ext cx="8786874" cy="1928826"/>
        </p:xfrm>
        <a:graphic>
          <a:graphicData uri="http://schemas.openxmlformats.org/drawingml/2006/table">
            <a:tbl>
              <a:tblPr/>
              <a:tblGrid>
                <a:gridCol w="8786874"/>
              </a:tblGrid>
              <a:tr h="19288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(1)	</a:t>
                      </a:r>
                      <a:r>
                        <a:rPr kumimoji="0" lang="en-US" altLang="zh-CN" sz="2400" b="1" i="0" u="none" strike="noStrike" cap="none" normalizeH="0" baseline="0" dirty="0" smtClean="0">
                          <a:ln>
                            <a:noFill/>
                          </a:ln>
                          <a:solidFill>
                            <a:srgbClr val="008000"/>
                          </a:solidFill>
                          <a:effectLst/>
                          <a:latin typeface="Courier New" pitchFamily="49" charset="0"/>
                          <a:ea typeface="宋体" charset="-122"/>
                          <a:cs typeface="Courier New" pitchFamily="49" charset="0"/>
                        </a:rPr>
                        <a:t>//</a:t>
                      </a:r>
                      <a:r>
                        <a:rPr kumimoji="0" lang="zh-CN" altLang="en-US" sz="2400" b="1" i="0" u="none" strike="noStrike" cap="none" normalizeH="0" baseline="0" dirty="0" smtClean="0">
                          <a:ln>
                            <a:noFill/>
                          </a:ln>
                          <a:solidFill>
                            <a:srgbClr val="008000"/>
                          </a:solidFill>
                          <a:effectLst/>
                          <a:latin typeface="Courier New" pitchFamily="49" charset="0"/>
                          <a:ea typeface="宋体" charset="-122"/>
                          <a:cs typeface="Times New Roman" pitchFamily="18" charset="0"/>
                        </a:rPr>
                        <a:t>在堆栈上构造</a:t>
                      </a:r>
                      <a:r>
                        <a:rPr kumimoji="0" lang="en-US" altLang="zh-CN" sz="2400" b="1" i="0" u="none" strike="noStrike" cap="none" normalizeH="0" baseline="0" dirty="0" err="1" smtClean="0">
                          <a:ln>
                            <a:noFill/>
                          </a:ln>
                          <a:solidFill>
                            <a:srgbClr val="008000"/>
                          </a:solidFill>
                          <a:effectLst/>
                          <a:latin typeface="Courier New" pitchFamily="49" charset="0"/>
                          <a:ea typeface="宋体" charset="-122"/>
                          <a:cs typeface="Courier New" pitchFamily="49" charset="0"/>
                        </a:rPr>
                        <a:t>CAsyncSocket</a:t>
                      </a:r>
                      <a:r>
                        <a:rPr kumimoji="0" lang="zh-CN" altLang="en-US" sz="2400" b="1" i="0" u="none" strike="noStrike" cap="none" normalizeH="0" baseline="0" dirty="0" smtClean="0">
                          <a:ln>
                            <a:noFill/>
                          </a:ln>
                          <a:solidFill>
                            <a:srgbClr val="008000"/>
                          </a:solidFill>
                          <a:effectLst/>
                          <a:latin typeface="Courier New" pitchFamily="49" charset="0"/>
                          <a:ea typeface="宋体" charset="-122"/>
                          <a:cs typeface="Times New Roman" pitchFamily="18" charset="0"/>
                        </a:rPr>
                        <a:t>对象</a:t>
                      </a:r>
                      <a:endParaRPr kumimoji="0" lang="zh-CN" altLang="en-US" sz="2400" b="1" i="0" u="none" strike="noStrike" cap="none" normalizeH="0" baseline="0" dirty="0" smtClean="0">
                        <a:ln>
                          <a:noFill/>
                        </a:ln>
                        <a:solidFill>
                          <a:schemeClr val="tx1"/>
                        </a:solidFill>
                        <a:effectLst/>
                        <a:latin typeface="Courier New" pitchFamily="49" charset="0"/>
                        <a:ea typeface="楷体_GB2312"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Courier New" pitchFamily="49" charset="0"/>
                          <a:ea typeface="宋体" charset="-122"/>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rPr>
                        <a:t>CAsyncSocket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rPr>
                        <a:t> sock;	</a:t>
                      </a:r>
                      <a:endParaRPr kumimoji="0" lang="en-US" altLang="zh-CN" sz="2400" b="1" i="0" u="none" strike="noStrike" cap="none" normalizeH="0" baseline="0" dirty="0" smtClean="0">
                        <a:ln>
                          <a:noFill/>
                        </a:ln>
                        <a:solidFill>
                          <a:schemeClr val="tx1"/>
                        </a:solidFill>
                        <a:effectLst/>
                        <a:latin typeface="Courier New" pitchFamily="49"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rPr>
                        <a:t>(2)	</a:t>
                      </a:r>
                      <a:r>
                        <a:rPr kumimoji="0" lang="en-US" altLang="zh-CN" sz="2400" b="1" i="0" u="none" strike="noStrike" cap="none" normalizeH="0" baseline="0" dirty="0" smtClean="0">
                          <a:ln>
                            <a:noFill/>
                          </a:ln>
                          <a:solidFill>
                            <a:srgbClr val="008000"/>
                          </a:solidFill>
                          <a:effectLst/>
                          <a:latin typeface="Courier New" pitchFamily="49" charset="0"/>
                          <a:ea typeface="宋体" charset="-122"/>
                        </a:rPr>
                        <a:t>//</a:t>
                      </a:r>
                      <a:r>
                        <a:rPr kumimoji="0" lang="zh-CN" altLang="en-US" sz="2400" b="1" i="0" u="none" strike="noStrike" cap="none" normalizeH="0" baseline="0" dirty="0" smtClean="0">
                          <a:ln>
                            <a:noFill/>
                          </a:ln>
                          <a:solidFill>
                            <a:srgbClr val="008000"/>
                          </a:solidFill>
                          <a:effectLst/>
                          <a:latin typeface="Courier New" pitchFamily="49" charset="0"/>
                          <a:ea typeface="宋体" charset="-122"/>
                        </a:rPr>
                        <a:t>在堆上构造</a:t>
                      </a:r>
                      <a:r>
                        <a:rPr kumimoji="0" lang="en-US" altLang="zh-CN" sz="2400" b="1" i="0" u="none" strike="noStrike" cap="none" normalizeH="0" baseline="0" dirty="0" err="1" smtClean="0">
                          <a:ln>
                            <a:noFill/>
                          </a:ln>
                          <a:solidFill>
                            <a:srgbClr val="008000"/>
                          </a:solidFill>
                          <a:effectLst/>
                          <a:latin typeface="Courier New" pitchFamily="49" charset="0"/>
                          <a:ea typeface="宋体" charset="-122"/>
                        </a:rPr>
                        <a:t>CAsyncSocket</a:t>
                      </a:r>
                      <a:r>
                        <a:rPr kumimoji="0" lang="zh-CN" altLang="en-US" sz="2400" b="1" i="0" u="none" strike="noStrike" cap="none" normalizeH="0" baseline="0" dirty="0" smtClean="0">
                          <a:ln>
                            <a:noFill/>
                          </a:ln>
                          <a:solidFill>
                            <a:srgbClr val="008000"/>
                          </a:solidFill>
                          <a:effectLst/>
                          <a:latin typeface="Courier New" pitchFamily="49" charset="0"/>
                          <a:ea typeface="宋体" charset="-122"/>
                        </a:rPr>
                        <a:t>对象</a:t>
                      </a:r>
                      <a:endParaRPr kumimoji="0" lang="zh-CN" altLang="en-US" sz="2400" b="1" i="0" u="none" strike="noStrike" cap="none" normalizeH="0" baseline="0" dirty="0" smtClean="0">
                        <a:ln>
                          <a:noFill/>
                        </a:ln>
                        <a:solidFill>
                          <a:schemeClr val="tx1"/>
                        </a:solidFill>
                        <a:effectLst/>
                        <a:latin typeface="Courier New" pitchFamily="49"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Courier New" pitchFamily="49" charset="0"/>
                          <a:ea typeface="宋体" charset="-122"/>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rPr>
                        <a:t>CAsyncSocket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rPr>
                        <a:t>pSocket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rPr>
                        <a:t> = new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rPr>
                        <a:t>CAsyncSocket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rPr>
                        <a:t>; </a:t>
                      </a:r>
                      <a:endParaRPr kumimoji="0" lang="en-US" altLang="zh-CN" sz="4000" b="1" i="0" u="none" strike="noStrike" cap="none" normalizeH="0" baseline="0" dirty="0" smtClean="0">
                        <a:ln>
                          <a:noFill/>
                        </a:ln>
                        <a:solidFill>
                          <a:schemeClr val="tx1"/>
                        </a:solidFill>
                        <a:effectLst/>
                        <a:latin typeface="Courier New" pitchFamily="49"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85719" name="Rectangle 23"/>
          <p:cNvSpPr>
            <a:spLocks noChangeArrowheads="1"/>
          </p:cNvSpPr>
          <p:nvPr/>
        </p:nvSpPr>
        <p:spPr bwMode="auto">
          <a:xfrm>
            <a:off x="0" y="28495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85720" name="Rectangle 24"/>
          <p:cNvSpPr>
            <a:spLocks noChangeArrowheads="1"/>
          </p:cNvSpPr>
          <p:nvPr/>
        </p:nvSpPr>
        <p:spPr bwMode="auto">
          <a:xfrm>
            <a:off x="0" y="28495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85741" name="Group 45"/>
          <p:cNvGraphicFramePr>
            <a:graphicFrameLocks noGrp="1"/>
          </p:cNvGraphicFramePr>
          <p:nvPr/>
        </p:nvGraphicFramePr>
        <p:xfrm>
          <a:off x="214282" y="4214818"/>
          <a:ext cx="8786874" cy="2428892"/>
        </p:xfrm>
        <a:graphic>
          <a:graphicData uri="http://schemas.openxmlformats.org/drawingml/2006/table">
            <a:tbl>
              <a:tblPr/>
              <a:tblGrid>
                <a:gridCol w="8786874"/>
              </a:tblGrid>
              <a:tr h="2428892">
                <a:tc>
                  <a:txBody>
                    <a:bodyPr/>
                    <a:lstStyle/>
                    <a:p>
                      <a:pPr marL="0" marR="0" lvl="0" indent="266700" algn="l" defTabSz="914400" rtl="0" eaLnBrk="1" fontAlgn="base" latinLnBrk="0" hangingPunct="1">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BOOL Create(</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UINT </a:t>
                      </a:r>
                      <a:r>
                        <a:rPr kumimoji="0" lang="en-US" altLang="zh-CN" sz="20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nSocketPort</a:t>
                      </a: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0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0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nSocketType</a:t>
                      </a: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SOCK_STREAM,</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long </a:t>
                      </a:r>
                      <a:r>
                        <a:rPr kumimoji="0" lang="en-US" altLang="zh-CN" sz="20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lEvent</a:t>
                      </a: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FD_READ|FD_WRITE|FD_OOB|FD_ACCEPT|</a:t>
                      </a: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FD_CONNECT|FD_CLOSE,</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LPCTSTR </a:t>
                      </a:r>
                      <a:r>
                        <a:rPr kumimoji="0" lang="en-US" altLang="zh-CN" sz="20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lpszSocketAddress</a:t>
                      </a: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NULL </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1514475" algn="l"/>
                          <a:tab pos="1562100"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36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457200" y="274638"/>
            <a:ext cx="8229600" cy="725470"/>
          </a:xfrm>
        </p:spPr>
        <p:txBody>
          <a:bodyPr>
            <a:normAutofit fontScale="90000"/>
          </a:bodyPr>
          <a:lstStyle/>
          <a:p>
            <a:r>
              <a:rPr lang="zh-CN" altLang="en-US" dirty="0"/>
              <a:t>创建</a:t>
            </a:r>
            <a:r>
              <a:rPr lang="en-US" altLang="zh-CN" dirty="0"/>
              <a:t>socket</a:t>
            </a:r>
            <a:r>
              <a:rPr lang="zh-CN" altLang="en-US" dirty="0"/>
              <a:t>举例 </a:t>
            </a:r>
          </a:p>
        </p:txBody>
      </p:sp>
      <p:sp>
        <p:nvSpPr>
          <p:cNvPr id="287747" name="Rectangle 3"/>
          <p:cNvSpPr>
            <a:spLocks noGrp="1" noChangeArrowheads="1"/>
          </p:cNvSpPr>
          <p:nvPr>
            <p:ph type="body" idx="1"/>
          </p:nvPr>
        </p:nvSpPr>
        <p:spPr/>
        <p:txBody>
          <a:bodyPr/>
          <a:lstStyle/>
          <a:p>
            <a:endParaRPr lang="zh-CN" altLang="zh-CN"/>
          </a:p>
        </p:txBody>
      </p:sp>
      <p:sp>
        <p:nvSpPr>
          <p:cNvPr id="287748" name="Rectangle 4"/>
          <p:cNvSpPr>
            <a:spLocks noChangeArrowheads="1"/>
          </p:cNvSpPr>
          <p:nvPr/>
        </p:nvSpPr>
        <p:spPr bwMode="auto">
          <a:xfrm>
            <a:off x="0" y="21637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87749" name="Rectangle 5"/>
          <p:cNvSpPr>
            <a:spLocks noChangeArrowheads="1"/>
          </p:cNvSpPr>
          <p:nvPr/>
        </p:nvSpPr>
        <p:spPr bwMode="auto">
          <a:xfrm>
            <a:off x="0" y="21637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87763" name="Group 19"/>
          <p:cNvGraphicFramePr>
            <a:graphicFrameLocks noGrp="1"/>
          </p:cNvGraphicFramePr>
          <p:nvPr/>
        </p:nvGraphicFramePr>
        <p:xfrm>
          <a:off x="214282" y="1214422"/>
          <a:ext cx="8715436" cy="5357850"/>
        </p:xfrm>
        <a:graphic>
          <a:graphicData uri="http://schemas.openxmlformats.org/drawingml/2006/table">
            <a:tbl>
              <a:tblPr/>
              <a:tblGrid>
                <a:gridCol w="8715436"/>
              </a:tblGrid>
              <a:tr h="5357850">
                <a:tc>
                  <a:txBody>
                    <a:bodyPr/>
                    <a:lstStyle/>
                    <a:p>
                      <a:pPr marL="0" marR="0" lvl="0" indent="400050" algn="l" defTabSz="914400" rtl="0" eaLnBrk="1" fontAlgn="base" latinLnBrk="0" hangingPunct="1">
                        <a:lnSpc>
                          <a:spcPct val="100000"/>
                        </a:lnSpc>
                        <a:spcBef>
                          <a:spcPct val="0"/>
                        </a:spcBef>
                        <a:spcAft>
                          <a:spcPct val="0"/>
                        </a:spcAft>
                        <a:buClrTx/>
                        <a:buSzTx/>
                        <a:buFontTx/>
                        <a:buAutoNum type="arabicParenBoth"/>
                        <a:tabLst>
                          <a:tab pos="457200" algn="l"/>
                        </a:tabLst>
                      </a:pP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cs typeface="Courier New" pitchFamily="49" charset="0"/>
                        </a:rPr>
                        <a:t>//</a:t>
                      </a:r>
                      <a:r>
                        <a:rPr kumimoji="0" lang="zh-CN" altLang="en-US" sz="2000" b="1" i="0" u="none" strike="noStrike" cap="none" normalizeH="0" baseline="0" dirty="0" smtClean="0">
                          <a:ln>
                            <a:noFill/>
                          </a:ln>
                          <a:solidFill>
                            <a:srgbClr val="008000"/>
                          </a:solidFill>
                          <a:effectLst/>
                          <a:latin typeface="新宋体" pitchFamily="49" charset="-122"/>
                          <a:ea typeface="新宋体" pitchFamily="49" charset="-122"/>
                          <a:cs typeface="Courier New" pitchFamily="49" charset="0"/>
                        </a:rPr>
                        <a:t>以流方式创建</a:t>
                      </a: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cs typeface="Courier New" pitchFamily="49" charset="0"/>
                        </a:rPr>
                        <a:t>socket</a:t>
                      </a:r>
                      <a:endParaRPr kumimoji="0" lang="en-US" altLang="zh-CN" sz="2000" b="1" i="0" u="none" strike="noStrike" cap="none" normalizeH="0" baseline="0" dirty="0" smtClean="0">
                        <a:ln>
                          <a:noFill/>
                        </a:ln>
                        <a:solidFill>
                          <a:schemeClr val="tx1"/>
                        </a:solidFill>
                        <a:effectLst/>
                        <a:latin typeface="Times New Roman" pitchFamily="18" charset="0"/>
                        <a:ea typeface="新宋体"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cs typeface="Courier New" pitchFamily="49" charset="0"/>
                        </a:rPr>
                        <a:t>CAsyncSocket</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cs typeface="Courier New" pitchFamily="49" charset="0"/>
                        </a:rPr>
                        <a:t>	</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cs typeface="Courier New" pitchFamily="49" charset="0"/>
                        </a:rPr>
                        <a:t>MySock</a:t>
                      </a:r>
                      <a:r>
                        <a:rPr kumimoji="0" lang="zh-CN" altLang="en-US" sz="2000" b="1" i="0" u="none" strike="noStrike" cap="none" normalizeH="0" baseline="0" dirty="0" smtClean="0">
                          <a:ln>
                            <a:noFill/>
                          </a:ln>
                          <a:solidFill>
                            <a:schemeClr val="tx1"/>
                          </a:solidFill>
                          <a:effectLst/>
                          <a:latin typeface="新宋体" pitchFamily="49" charset="-122"/>
                          <a:ea typeface="新宋体" pitchFamily="49" charset="-122"/>
                          <a:cs typeface="Courier New" pitchFamily="49" charset="0"/>
                        </a:rPr>
                        <a:t>；</a:t>
                      </a:r>
                      <a:endParaRPr kumimoji="0" lang="zh-CN" altLang="en-US" sz="2000" b="1" i="0" u="none" strike="noStrike" cap="none" normalizeH="0" baseline="0" dirty="0" smtClean="0">
                        <a:ln>
                          <a:noFill/>
                        </a:ln>
                        <a:solidFill>
                          <a:schemeClr val="tx1"/>
                        </a:solidFill>
                        <a:effectLst/>
                        <a:latin typeface="Times New Roman" pitchFamily="18" charset="0"/>
                        <a:ea typeface="新宋体"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cs typeface="Courier New" pitchFamily="49" charset="0"/>
                        </a:rPr>
                        <a:t>BOOL </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cs typeface="Courier New" pitchFamily="49" charset="0"/>
                        </a:rPr>
                        <a:t>bFlag</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cs typeface="Courier New" pitchFamily="49" charset="0"/>
                        </a:rPr>
                        <a:t>=</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cs typeface="Courier New" pitchFamily="49" charset="0"/>
                        </a:rPr>
                        <a:t>MySock.Create</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cs typeface="Courier New" pitchFamily="49" charset="0"/>
                        </a:rPr>
                        <a:t>(2000,SOCK_STREAM,FD_ACCEPT);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rgbClr val="0000FF"/>
                          </a:solidFill>
                          <a:effectLst/>
                          <a:latin typeface="Courier New" pitchFamily="49" charset="0"/>
                          <a:ea typeface="新宋体" pitchFamily="49" charset="-122"/>
                        </a:rPr>
                        <a:t>if</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bFlag</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          </a:t>
                      </a:r>
                      <a:r>
                        <a:rPr kumimoji="0" lang="en-US" altLang="zh-CN" sz="2000" b="1" i="0" u="none" strike="noStrike" cap="none" normalizeH="0" baseline="0" dirty="0" smtClean="0">
                          <a:ln>
                            <a:noFill/>
                          </a:ln>
                          <a:solidFill>
                            <a:schemeClr val="tx1"/>
                          </a:solidFill>
                          <a:effectLst/>
                          <a:latin typeface="Arial"/>
                          <a:ea typeface="新宋体" pitchFamily="49" charset="-122"/>
                        </a:rPr>
                        <a:t>……</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		</a:t>
                      </a: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rPr>
                        <a:t>//</a:t>
                      </a:r>
                      <a:r>
                        <a:rPr kumimoji="0" lang="zh-CN" altLang="en-US" sz="2000" b="1" i="0" u="none" strike="noStrike" cap="none" normalizeH="0" baseline="0" dirty="0" smtClean="0">
                          <a:ln>
                            <a:noFill/>
                          </a:ln>
                          <a:solidFill>
                            <a:srgbClr val="008000"/>
                          </a:solidFill>
                          <a:effectLst/>
                          <a:latin typeface="新宋体" pitchFamily="49" charset="-122"/>
                          <a:ea typeface="新宋体" pitchFamily="49" charset="-122"/>
                        </a:rPr>
                        <a:t>创建套接口错误处理</a:t>
                      </a:r>
                      <a:endPar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Arial"/>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新宋体" pitchFamily="49" charset="-122"/>
                      </a:endParaRPr>
                    </a:p>
                    <a:p>
                      <a:pPr marL="0" marR="0" lvl="0" indent="400050" algn="l" defTabSz="914400" rtl="0" eaLnBrk="0" fontAlgn="base" latinLnBrk="0" hangingPunct="0">
                        <a:lnSpc>
                          <a:spcPct val="100000"/>
                        </a:lnSpc>
                        <a:spcBef>
                          <a:spcPct val="0"/>
                        </a:spcBef>
                        <a:spcAft>
                          <a:spcPct val="0"/>
                        </a:spcAft>
                        <a:buClrTx/>
                        <a:buSzTx/>
                        <a:buFontTx/>
                        <a:buAutoNum type="arabicParenBoth"/>
                        <a:tabLst>
                          <a:tab pos="457200" algn="l"/>
                        </a:tabLst>
                      </a:pP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rPr>
                        <a:t>//</a:t>
                      </a:r>
                      <a:r>
                        <a:rPr kumimoji="0" lang="zh-CN" altLang="en-US" sz="2000" b="1" i="0" u="none" strike="noStrike" cap="none" normalizeH="0" baseline="0" dirty="0" smtClean="0">
                          <a:ln>
                            <a:noFill/>
                          </a:ln>
                          <a:solidFill>
                            <a:srgbClr val="008000"/>
                          </a:solidFill>
                          <a:effectLst/>
                          <a:latin typeface="新宋体" pitchFamily="49" charset="-122"/>
                          <a:ea typeface="新宋体" pitchFamily="49" charset="-122"/>
                        </a:rPr>
                        <a:t>以数据报方式创建</a:t>
                      </a: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rPr>
                        <a:t>socket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CAsyncSocket</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	</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MySock</a:t>
                      </a:r>
                      <a:r>
                        <a:rPr kumimoji="0" lang="zh-CN" altLang="en-US" sz="2000" b="1" i="0" u="none" strike="noStrike" cap="none" normalizeH="0" baseline="0" dirty="0" smtClean="0">
                          <a:ln>
                            <a:noFill/>
                          </a:ln>
                          <a:solidFill>
                            <a:schemeClr val="tx1"/>
                          </a:solidFill>
                          <a:effectLst/>
                          <a:latin typeface="新宋体" pitchFamily="49" charset="-122"/>
                          <a:ea typeface="新宋体" pitchFamily="49" charset="-122"/>
                        </a:rPr>
                        <a:t>；</a:t>
                      </a:r>
                      <a:endPar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BOOL </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bFlag</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MySock.Create</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(2000,SOCK_DGRAM,FD_READ);</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rgbClr val="0000FF"/>
                          </a:solidFill>
                          <a:effectLst/>
                          <a:latin typeface="Courier New" pitchFamily="49" charset="0"/>
                          <a:ea typeface="新宋体" pitchFamily="49" charset="-122"/>
                        </a:rPr>
                        <a:t>if</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r>
                        <a:rPr kumimoji="0" lang="en-US" altLang="zh-CN" sz="2000" b="1" i="0" u="none" strike="noStrike" cap="none" normalizeH="0" baseline="0" dirty="0" err="1" smtClean="0">
                          <a:ln>
                            <a:noFill/>
                          </a:ln>
                          <a:solidFill>
                            <a:schemeClr val="tx1"/>
                          </a:solidFill>
                          <a:effectLst/>
                          <a:latin typeface="Courier New" pitchFamily="49" charset="0"/>
                          <a:ea typeface="新宋体" pitchFamily="49" charset="-122"/>
                        </a:rPr>
                        <a:t>bFlag</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          </a:t>
                      </a:r>
                      <a:r>
                        <a:rPr kumimoji="0" lang="en-US" altLang="zh-CN" sz="2000" b="1" i="0" u="none" strike="noStrike" cap="none" normalizeH="0" baseline="0" dirty="0" smtClean="0">
                          <a:ln>
                            <a:noFill/>
                          </a:ln>
                          <a:solidFill>
                            <a:schemeClr val="tx1"/>
                          </a:solidFill>
                          <a:effectLst/>
                          <a:latin typeface="Arial"/>
                          <a:ea typeface="新宋体" pitchFamily="49" charset="-122"/>
                        </a:rPr>
                        <a:t>……</a:t>
                      </a: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		</a:t>
                      </a:r>
                      <a:r>
                        <a:rPr kumimoji="0" lang="en-US" altLang="zh-CN" sz="2000" b="1" i="0" u="none" strike="noStrike" cap="none" normalizeH="0" baseline="0" dirty="0" smtClean="0">
                          <a:ln>
                            <a:noFill/>
                          </a:ln>
                          <a:solidFill>
                            <a:srgbClr val="008000"/>
                          </a:solidFill>
                          <a:effectLst/>
                          <a:latin typeface="Courier New" pitchFamily="49" charset="0"/>
                          <a:ea typeface="新宋体" pitchFamily="49" charset="-122"/>
                        </a:rPr>
                        <a:t>//</a:t>
                      </a:r>
                      <a:r>
                        <a:rPr kumimoji="0" lang="zh-CN" altLang="en-US" sz="2000" b="1" i="0" u="none" strike="noStrike" cap="none" normalizeH="0" baseline="0" dirty="0" smtClean="0">
                          <a:ln>
                            <a:noFill/>
                          </a:ln>
                          <a:solidFill>
                            <a:srgbClr val="008000"/>
                          </a:solidFill>
                          <a:effectLst/>
                          <a:latin typeface="新宋体" pitchFamily="49" charset="-122"/>
                          <a:ea typeface="新宋体" pitchFamily="49" charset="-122"/>
                        </a:rPr>
                        <a:t>创建套接口错误处理</a:t>
                      </a:r>
                      <a:endParaRPr kumimoji="0" lang="zh-CN" altLang="en-US"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Courier New" pitchFamily="49" charset="0"/>
                          <a:ea typeface="新宋体" pitchFamily="49"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p>
                      <a:pPr marL="0" marR="0" lvl="0" indent="40005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000" b="1" i="0" u="none" strike="noStrike" cap="none" normalizeH="0" baseline="0" dirty="0" smtClean="0">
                          <a:ln>
                            <a:noFill/>
                          </a:ln>
                          <a:solidFill>
                            <a:schemeClr val="tx1"/>
                          </a:solidFill>
                          <a:effectLst/>
                          <a:latin typeface="Arial"/>
                          <a:ea typeface="宋体"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57200" y="274638"/>
            <a:ext cx="8229600" cy="725470"/>
          </a:xfrm>
        </p:spPr>
        <p:txBody>
          <a:bodyPr>
            <a:normAutofit fontScale="90000"/>
          </a:bodyPr>
          <a:lstStyle/>
          <a:p>
            <a:r>
              <a:rPr lang="zh-CN" altLang="en-US" dirty="0"/>
              <a:t>发送和接收数据报 </a:t>
            </a:r>
          </a:p>
        </p:txBody>
      </p:sp>
      <p:sp>
        <p:nvSpPr>
          <p:cNvPr id="288771" name="Rectangle 3"/>
          <p:cNvSpPr>
            <a:spLocks noGrp="1" noChangeArrowheads="1"/>
          </p:cNvSpPr>
          <p:nvPr>
            <p:ph type="body" idx="1"/>
          </p:nvPr>
        </p:nvSpPr>
        <p:spPr/>
        <p:txBody>
          <a:bodyPr/>
          <a:lstStyle/>
          <a:p>
            <a:endParaRPr lang="zh-CN" altLang="zh-CN"/>
          </a:p>
        </p:txBody>
      </p:sp>
      <p:sp>
        <p:nvSpPr>
          <p:cNvPr id="288772" name="Rectangle 4"/>
          <p:cNvSpPr>
            <a:spLocks noChangeArrowheads="1"/>
          </p:cNvSpPr>
          <p:nvPr/>
        </p:nvSpPr>
        <p:spPr bwMode="auto">
          <a:xfrm>
            <a:off x="0" y="23161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88773" name="Rectangle 5"/>
          <p:cNvSpPr>
            <a:spLocks noChangeArrowheads="1"/>
          </p:cNvSpPr>
          <p:nvPr/>
        </p:nvSpPr>
        <p:spPr bwMode="auto">
          <a:xfrm>
            <a:off x="0" y="23161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88798" name="Group 30"/>
          <p:cNvGraphicFramePr>
            <a:graphicFrameLocks noGrp="1"/>
          </p:cNvGraphicFramePr>
          <p:nvPr/>
        </p:nvGraphicFramePr>
        <p:xfrm>
          <a:off x="214282" y="1071546"/>
          <a:ext cx="8786874" cy="5643602"/>
        </p:xfrm>
        <a:graphic>
          <a:graphicData uri="http://schemas.openxmlformats.org/drawingml/2006/table">
            <a:tbl>
              <a:tblPr/>
              <a:tblGrid>
                <a:gridCol w="8786874"/>
              </a:tblGrid>
              <a:tr h="5643602">
                <a:tc>
                  <a:txBody>
                    <a:bodyPr/>
                    <a:lstStyle/>
                    <a:p>
                      <a:pPr marL="0" marR="0" lvl="0" indent="266700" algn="l" defTabSz="914400" rtl="0" eaLnBrk="1" fontAlgn="base" latinLnBrk="0" hangingPunct="1">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SendTo</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const void*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lpBuf</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int nBufLen,</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UINT nHostPort,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LPCTSTR lpszHostAddress = NULL,</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nFlags</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0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210000"/>
                        </a:lnSpc>
                        <a:spcBef>
                          <a:spcPct val="0"/>
                        </a:spcBef>
                        <a:spcAft>
                          <a:spcPct val="0"/>
                        </a:spcAft>
                        <a:buClrTx/>
                        <a:buSzTx/>
                        <a:buFontTx/>
                        <a:buNone/>
                        <a:tabLst>
                          <a:tab pos="581025" algn="l"/>
                          <a:tab pos="2335213" algn="l"/>
                        </a:tabLst>
                      </a:pP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ReceiveFrom</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void*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lpBuf</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int nBufLen,</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CString&amp; rSocketAddress,</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UINT&amp; rSocketPort,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int nFlags = 0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tab pos="581025" algn="l"/>
                          <a:tab pos="2335213" algn="l"/>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40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457200" y="274638"/>
            <a:ext cx="8229600" cy="939784"/>
          </a:xfrm>
        </p:spPr>
        <p:txBody>
          <a:bodyPr/>
          <a:lstStyle/>
          <a:p>
            <a:r>
              <a:rPr lang="zh-CN" altLang="en-US" dirty="0" smtClean="0"/>
              <a:t>客户</a:t>
            </a:r>
            <a:r>
              <a:rPr lang="en-US" altLang="zh-CN" dirty="0"/>
              <a:t>-</a:t>
            </a:r>
            <a:r>
              <a:rPr lang="zh-CN" altLang="en-US" dirty="0" smtClean="0"/>
              <a:t>服务器模型</a:t>
            </a:r>
            <a:endParaRPr lang="zh-CN" altLang="en-US" dirty="0"/>
          </a:p>
        </p:txBody>
      </p:sp>
      <p:sp>
        <p:nvSpPr>
          <p:cNvPr id="313347" name="Rectangle 3"/>
          <p:cNvSpPr>
            <a:spLocks noGrp="1" noChangeArrowheads="1"/>
          </p:cNvSpPr>
          <p:nvPr>
            <p:ph type="body" idx="1"/>
          </p:nvPr>
        </p:nvSpPr>
        <p:spPr>
          <a:xfrm>
            <a:off x="214282" y="1142984"/>
            <a:ext cx="8715436" cy="5429288"/>
          </a:xfrm>
        </p:spPr>
        <p:txBody>
          <a:bodyPr>
            <a:normAutofit/>
          </a:bodyPr>
          <a:lstStyle/>
          <a:p>
            <a:pPr>
              <a:lnSpc>
                <a:spcPct val="150000"/>
              </a:lnSpc>
            </a:pPr>
            <a:r>
              <a:rPr lang="zh-CN" altLang="en-US" dirty="0" smtClean="0"/>
              <a:t>客户</a:t>
            </a:r>
            <a:r>
              <a:rPr lang="en-US" altLang="zh-CN" dirty="0"/>
              <a:t>-</a:t>
            </a:r>
            <a:r>
              <a:rPr lang="zh-CN" altLang="en-US" dirty="0" smtClean="0"/>
              <a:t>服务器模型：在</a:t>
            </a:r>
            <a:r>
              <a:rPr lang="zh-CN" altLang="en-US" dirty="0"/>
              <a:t>分布式计算中，一个应用程序被动地等待，而另一个应用程序通过请求启动通信的模式</a:t>
            </a:r>
          </a:p>
          <a:p>
            <a:pPr>
              <a:lnSpc>
                <a:spcPct val="150000"/>
              </a:lnSpc>
              <a:spcBef>
                <a:spcPts val="1800"/>
              </a:spcBef>
            </a:pPr>
            <a:r>
              <a:rPr lang="zh-CN" altLang="en-US" dirty="0"/>
              <a:t>客户和服务器分别指两</a:t>
            </a:r>
            <a:r>
              <a:rPr lang="zh-CN" altLang="en-US"/>
              <a:t>个</a:t>
            </a:r>
            <a:r>
              <a:rPr lang="zh-CN" altLang="en-US" smtClean="0"/>
              <a:t>应用程序进程</a:t>
            </a:r>
            <a:endParaRPr lang="zh-CN" altLang="en-US" dirty="0"/>
          </a:p>
          <a:p>
            <a:pPr lvl="1">
              <a:lnSpc>
                <a:spcPct val="150000"/>
              </a:lnSpc>
            </a:pPr>
            <a:r>
              <a:rPr lang="zh-CN" altLang="en-US" dirty="0"/>
              <a:t>客户（</a:t>
            </a:r>
            <a:r>
              <a:rPr lang="en-US" altLang="zh-CN" dirty="0"/>
              <a:t>client</a:t>
            </a:r>
            <a:r>
              <a:rPr lang="zh-CN" altLang="en-US" dirty="0"/>
              <a:t>）向服务器发出服务请求</a:t>
            </a:r>
          </a:p>
          <a:p>
            <a:pPr lvl="1">
              <a:lnSpc>
                <a:spcPct val="150000"/>
              </a:lnSpc>
            </a:pPr>
            <a:r>
              <a:rPr lang="zh-CN" altLang="en-US" dirty="0"/>
              <a:t>服务器（</a:t>
            </a:r>
            <a:r>
              <a:rPr lang="en-US" altLang="zh-CN" dirty="0"/>
              <a:t>server</a:t>
            </a:r>
            <a:r>
              <a:rPr lang="zh-CN" altLang="en-US" dirty="0"/>
              <a:t>）对客户的请求做出响应</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a:t>客户程序的建连请求 </a:t>
            </a:r>
          </a:p>
        </p:txBody>
      </p:sp>
      <p:sp>
        <p:nvSpPr>
          <p:cNvPr id="290820" name="Rectangle 4"/>
          <p:cNvSpPr>
            <a:spLocks noChangeArrowheads="1"/>
          </p:cNvSpPr>
          <p:nvPr/>
        </p:nvSpPr>
        <p:spPr bwMode="auto">
          <a:xfrm>
            <a:off x="0" y="30781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90821" name="Rectangle 5"/>
          <p:cNvSpPr>
            <a:spLocks noChangeArrowheads="1"/>
          </p:cNvSpPr>
          <p:nvPr/>
        </p:nvSpPr>
        <p:spPr bwMode="auto">
          <a:xfrm>
            <a:off x="0" y="30781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90842" name="Group 26"/>
          <p:cNvGraphicFramePr>
            <a:graphicFrameLocks noGrp="1"/>
          </p:cNvGraphicFramePr>
          <p:nvPr/>
        </p:nvGraphicFramePr>
        <p:xfrm>
          <a:off x="285720" y="2071678"/>
          <a:ext cx="8643998" cy="2857520"/>
        </p:xfrm>
        <a:graphic>
          <a:graphicData uri="http://schemas.openxmlformats.org/drawingml/2006/table">
            <a:tbl>
              <a:tblPr/>
              <a:tblGrid>
                <a:gridCol w="8643998"/>
              </a:tblGrid>
              <a:tr h="2857520">
                <a:tc>
                  <a:txBody>
                    <a:bodyPr/>
                    <a:lstStyle/>
                    <a:p>
                      <a:pPr marL="0" marR="0" lvl="0" indent="266700" algn="l" defTabSz="914400" rtl="0" eaLnBrk="1" fontAlgn="base" latinLnBrk="0" hangingPunct="1">
                        <a:lnSpc>
                          <a:spcPct val="14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BOOL Connect(</a:t>
                      </a:r>
                      <a:endPar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4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   LPCTSTR </a:t>
                      </a:r>
                      <a:r>
                        <a:rPr kumimoji="0" lang="en-US" altLang="zh-CN" sz="28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lpszHostAddress</a:t>
                      </a: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4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   UINT </a:t>
                      </a:r>
                      <a:r>
                        <a:rPr kumimoji="0" lang="en-US" altLang="zh-CN" sz="28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nHostPort</a:t>
                      </a: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endParaRPr kumimoji="0" lang="en-US" altLang="zh-CN" sz="2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4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44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269857"/>
            <a:ext cx="7772400" cy="658813"/>
          </a:xfrm>
        </p:spPr>
        <p:txBody>
          <a:bodyPr>
            <a:normAutofit fontScale="90000"/>
          </a:bodyPr>
          <a:lstStyle/>
          <a:p>
            <a:r>
              <a:rPr lang="zh-CN" altLang="en-US" sz="4000" dirty="0"/>
              <a:t>服务器程序的连接接受 </a:t>
            </a:r>
          </a:p>
        </p:txBody>
      </p:sp>
      <p:sp>
        <p:nvSpPr>
          <p:cNvPr id="291843" name="Rectangle 3"/>
          <p:cNvSpPr>
            <a:spLocks noGrp="1" noChangeArrowheads="1"/>
          </p:cNvSpPr>
          <p:nvPr>
            <p:ph type="body" idx="1"/>
          </p:nvPr>
        </p:nvSpPr>
        <p:spPr>
          <a:xfrm>
            <a:off x="142844" y="1000108"/>
            <a:ext cx="8858312" cy="5857892"/>
          </a:xfrm>
        </p:spPr>
        <p:txBody>
          <a:bodyPr>
            <a:normAutofit/>
          </a:bodyPr>
          <a:lstStyle/>
          <a:p>
            <a:r>
              <a:rPr lang="zh-CN" altLang="en-US" sz="2800" dirty="0"/>
              <a:t>侦听连接请求</a:t>
            </a:r>
          </a:p>
          <a:p>
            <a:pPr>
              <a:lnSpc>
                <a:spcPct val="580000"/>
              </a:lnSpc>
            </a:pPr>
            <a:r>
              <a:rPr lang="zh-CN" altLang="en-US" sz="2800" dirty="0"/>
              <a:t>接受连接请求</a:t>
            </a:r>
          </a:p>
          <a:p>
            <a:pPr lvl="1"/>
            <a:endParaRPr lang="en-US" altLang="zh-CN" sz="2400" dirty="0" smtClean="0"/>
          </a:p>
          <a:p>
            <a:pPr lvl="1"/>
            <a:endParaRPr lang="en-US" altLang="zh-CN" sz="2400" dirty="0" smtClean="0"/>
          </a:p>
          <a:p>
            <a:pPr lvl="1"/>
            <a:endParaRPr lang="en-US" altLang="zh-CN" sz="2400" dirty="0" smtClean="0"/>
          </a:p>
          <a:p>
            <a:pPr lvl="1"/>
            <a:endParaRPr lang="en-US" altLang="zh-CN" sz="2400" dirty="0" smtClean="0"/>
          </a:p>
          <a:p>
            <a:pPr lvl="1"/>
            <a:r>
              <a:rPr lang="zh-CN" altLang="en-US" sz="2400" dirty="0" smtClean="0"/>
              <a:t>连接</a:t>
            </a:r>
            <a:r>
              <a:rPr lang="zh-CN" altLang="en-US" sz="2400" dirty="0"/>
              <a:t>到来后触发</a:t>
            </a:r>
            <a:r>
              <a:rPr lang="en-US" altLang="zh-CN" sz="2400" dirty="0"/>
              <a:t>FD_ACCEPT</a:t>
            </a:r>
            <a:r>
              <a:rPr lang="zh-CN" altLang="en-US" sz="2400" dirty="0"/>
              <a:t>事件并调用</a:t>
            </a:r>
            <a:r>
              <a:rPr lang="en-US" altLang="zh-CN" sz="2400" dirty="0" err="1"/>
              <a:t>OnAccept</a:t>
            </a:r>
            <a:r>
              <a:rPr lang="zh-CN" altLang="en-US" sz="2400" dirty="0"/>
              <a:t>虚函数 </a:t>
            </a:r>
          </a:p>
        </p:txBody>
      </p:sp>
      <p:sp>
        <p:nvSpPr>
          <p:cNvPr id="291844" name="Rectangle 4"/>
          <p:cNvSpPr>
            <a:spLocks noChangeArrowheads="1"/>
          </p:cNvSpPr>
          <p:nvPr/>
        </p:nvSpPr>
        <p:spPr bwMode="auto">
          <a:xfrm>
            <a:off x="0" y="31543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91845" name="Rectangle 5"/>
          <p:cNvSpPr>
            <a:spLocks noChangeArrowheads="1"/>
          </p:cNvSpPr>
          <p:nvPr/>
        </p:nvSpPr>
        <p:spPr bwMode="auto">
          <a:xfrm>
            <a:off x="0" y="31543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91859" name="Group 19"/>
          <p:cNvGraphicFramePr>
            <a:graphicFrameLocks noGrp="1"/>
          </p:cNvGraphicFramePr>
          <p:nvPr/>
        </p:nvGraphicFramePr>
        <p:xfrm>
          <a:off x="214282" y="1643050"/>
          <a:ext cx="8786874" cy="1428760"/>
        </p:xfrm>
        <a:graphic>
          <a:graphicData uri="http://schemas.openxmlformats.org/drawingml/2006/table">
            <a:tbl>
              <a:tblPr/>
              <a:tblGrid>
                <a:gridCol w="8786874"/>
              </a:tblGrid>
              <a:tr h="1428760">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BOOL Listen(</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nConnectionBacklog</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5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40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91860" name="Rectangle 20"/>
          <p:cNvSpPr>
            <a:spLocks noChangeArrowheads="1"/>
          </p:cNvSpPr>
          <p:nvPr/>
        </p:nvSpPr>
        <p:spPr bwMode="auto">
          <a:xfrm>
            <a:off x="0" y="30019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91861" name="Rectangle 21"/>
          <p:cNvSpPr>
            <a:spLocks noChangeArrowheads="1"/>
          </p:cNvSpPr>
          <p:nvPr/>
        </p:nvSpPr>
        <p:spPr bwMode="auto">
          <a:xfrm>
            <a:off x="0" y="30019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91875" name="Group 35"/>
          <p:cNvGraphicFramePr>
            <a:graphicFrameLocks noGrp="1"/>
          </p:cNvGraphicFramePr>
          <p:nvPr/>
        </p:nvGraphicFramePr>
        <p:xfrm>
          <a:off x="285720" y="3714752"/>
          <a:ext cx="8715436" cy="2500330"/>
        </p:xfrm>
        <a:graphic>
          <a:graphicData uri="http://schemas.openxmlformats.org/drawingml/2006/table">
            <a:tbl>
              <a:tblPr/>
              <a:tblGrid>
                <a:gridCol w="8715436"/>
              </a:tblGrid>
              <a:tr h="2500330">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virtual BOOL Accept(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CAsyncSocket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&amp;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rConnectedSocket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SOCKADDR* lpSockAddr = NULL,</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sv-SE"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int* lpSockAddrLen = NULL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40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274638"/>
            <a:ext cx="8229600" cy="939784"/>
          </a:xfrm>
        </p:spPr>
        <p:txBody>
          <a:bodyPr/>
          <a:lstStyle/>
          <a:p>
            <a:r>
              <a:rPr lang="zh-CN" altLang="en-US" dirty="0"/>
              <a:t>发送和接收流式数据 </a:t>
            </a:r>
          </a:p>
        </p:txBody>
      </p:sp>
      <p:sp>
        <p:nvSpPr>
          <p:cNvPr id="292867" name="Rectangle 3"/>
          <p:cNvSpPr>
            <a:spLocks noGrp="1" noChangeArrowheads="1"/>
          </p:cNvSpPr>
          <p:nvPr>
            <p:ph type="body" idx="1"/>
          </p:nvPr>
        </p:nvSpPr>
        <p:spPr/>
        <p:txBody>
          <a:bodyPr/>
          <a:lstStyle/>
          <a:p>
            <a:endParaRPr lang="zh-CN" altLang="zh-CN"/>
          </a:p>
        </p:txBody>
      </p:sp>
      <p:sp>
        <p:nvSpPr>
          <p:cNvPr id="292868" name="Rectangle 4"/>
          <p:cNvSpPr>
            <a:spLocks noChangeArrowheads="1"/>
          </p:cNvSpPr>
          <p:nvPr/>
        </p:nvSpPr>
        <p:spPr bwMode="auto">
          <a:xfrm>
            <a:off x="0" y="26209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92869" name="Rectangle 5"/>
          <p:cNvSpPr>
            <a:spLocks noChangeArrowheads="1"/>
          </p:cNvSpPr>
          <p:nvPr/>
        </p:nvSpPr>
        <p:spPr bwMode="auto">
          <a:xfrm>
            <a:off x="0" y="26209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92903" name="Group 39"/>
          <p:cNvGraphicFramePr>
            <a:graphicFrameLocks noGrp="1"/>
          </p:cNvGraphicFramePr>
          <p:nvPr/>
        </p:nvGraphicFramePr>
        <p:xfrm>
          <a:off x="428564" y="1500174"/>
          <a:ext cx="8358278" cy="5072098"/>
        </p:xfrm>
        <a:graphic>
          <a:graphicData uri="http://schemas.openxmlformats.org/drawingml/2006/table">
            <a:tbl>
              <a:tblPr/>
              <a:tblGrid>
                <a:gridCol w="8358278"/>
              </a:tblGrid>
              <a:tr h="5072098">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virtual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Send(</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const void*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lpBuf</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nBufLen</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nFlags</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0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3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virtual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Receive(</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void*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lpBuf</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nBufLen</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int</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a:t>
                      </a:r>
                      <a:r>
                        <a:rPr kumimoji="0" lang="en-US" altLang="zh-CN" sz="2400" b="1" i="0" u="none" strike="noStrike" cap="none" normalizeH="0" baseline="0" dirty="0" err="1" smtClean="0">
                          <a:ln>
                            <a:noFill/>
                          </a:ln>
                          <a:solidFill>
                            <a:schemeClr val="tx1"/>
                          </a:solidFill>
                          <a:effectLst/>
                          <a:latin typeface="Courier New" pitchFamily="49" charset="0"/>
                          <a:ea typeface="宋体" charset="-122"/>
                          <a:cs typeface="Courier New" pitchFamily="49" charset="0"/>
                        </a:rPr>
                        <a:t>nFlags</a:t>
                      </a: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 = 0 </a:t>
                      </a:r>
                      <a:endPar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Courier New" pitchFamily="49" charset="0"/>
                          <a:ea typeface="宋体" charset="-122"/>
                          <a:cs typeface="Courier New" pitchFamily="49" charset="0"/>
                        </a:rPr>
                        <a:t>);</a:t>
                      </a:r>
                      <a:endParaRPr kumimoji="0" lang="en-US" altLang="zh-CN" sz="4000" b="1" i="0" u="none" strike="noStrike" cap="none" normalizeH="0" baseline="0" dirty="0" smtClean="0">
                        <a:ln>
                          <a:noFill/>
                        </a:ln>
                        <a:solidFill>
                          <a:schemeClr val="tx1"/>
                        </a:solidFill>
                        <a:effectLst/>
                        <a:latin typeface="Arial" charset="0"/>
                        <a:ea typeface="宋体"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a:t>关闭</a:t>
            </a:r>
            <a:r>
              <a:rPr lang="en-US" altLang="zh-CN"/>
              <a:t>socket </a:t>
            </a:r>
          </a:p>
        </p:txBody>
      </p:sp>
      <p:sp>
        <p:nvSpPr>
          <p:cNvPr id="293891" name="Rectangle 3"/>
          <p:cNvSpPr>
            <a:spLocks noGrp="1" noChangeArrowheads="1"/>
          </p:cNvSpPr>
          <p:nvPr>
            <p:ph type="body" idx="1"/>
          </p:nvPr>
        </p:nvSpPr>
        <p:spPr/>
        <p:txBody>
          <a:bodyPr/>
          <a:lstStyle/>
          <a:p>
            <a:endParaRPr lang="zh-CN" altLang="zh-CN"/>
          </a:p>
        </p:txBody>
      </p:sp>
      <p:sp>
        <p:nvSpPr>
          <p:cNvPr id="293892" name="Rectangle 4"/>
          <p:cNvSpPr>
            <a:spLocks noChangeArrowheads="1"/>
          </p:cNvSpPr>
          <p:nvPr/>
        </p:nvSpPr>
        <p:spPr bwMode="auto">
          <a:xfrm>
            <a:off x="0" y="3306763"/>
            <a:ext cx="9144000" cy="0"/>
          </a:xfrm>
          <a:prstGeom prst="rect">
            <a:avLst/>
          </a:prstGeom>
          <a:noFill/>
          <a:ln w="9525">
            <a:noFill/>
            <a:miter lim="800000"/>
            <a:headEnd/>
            <a:tailEnd/>
          </a:ln>
          <a:effectLst/>
        </p:spPr>
        <p:txBody>
          <a:bodyPr wrap="none" anchor="ctr">
            <a:spAutoFit/>
          </a:bodyPr>
          <a:lstStyle/>
          <a:p>
            <a:pPr algn="l">
              <a:lnSpc>
                <a:spcPct val="100000"/>
              </a:lnSpc>
              <a:spcBef>
                <a:spcPct val="0"/>
              </a:spcBef>
              <a:buClrTx/>
              <a:buFontTx/>
              <a:buNone/>
            </a:pPr>
            <a:endParaRPr kumimoji="0" lang="zh-CN" altLang="zh-CN" sz="1800">
              <a:latin typeface="Arial" charset="0"/>
              <a:ea typeface="宋体" charset="-122"/>
            </a:endParaRPr>
          </a:p>
        </p:txBody>
      </p:sp>
      <p:sp>
        <p:nvSpPr>
          <p:cNvPr id="293893" name="Rectangle 5"/>
          <p:cNvSpPr>
            <a:spLocks noChangeArrowheads="1"/>
          </p:cNvSpPr>
          <p:nvPr/>
        </p:nvSpPr>
        <p:spPr bwMode="auto">
          <a:xfrm>
            <a:off x="0" y="3306763"/>
            <a:ext cx="9144000" cy="0"/>
          </a:xfrm>
          <a:prstGeom prst="rect">
            <a:avLst/>
          </a:prstGeom>
          <a:solidFill>
            <a:srgbClr val="E6E6E6"/>
          </a:solidFill>
          <a:ln w="9525">
            <a:noFill/>
            <a:miter lim="800000"/>
            <a:headEnd/>
            <a:tailEnd/>
          </a:ln>
          <a:effectLst/>
        </p:spPr>
        <p:txBody>
          <a:bodyPr wrap="none" anchor="ctr">
            <a:spAutoFit/>
          </a:bodyPr>
          <a:lstStyle/>
          <a:p>
            <a:endParaRPr lang="zh-CN" altLang="en-US"/>
          </a:p>
        </p:txBody>
      </p:sp>
      <p:graphicFrame>
        <p:nvGraphicFramePr>
          <p:cNvPr id="293907" name="Group 19"/>
          <p:cNvGraphicFramePr>
            <a:graphicFrameLocks noGrp="1"/>
          </p:cNvGraphicFramePr>
          <p:nvPr/>
        </p:nvGraphicFramePr>
        <p:xfrm>
          <a:off x="571472" y="3143248"/>
          <a:ext cx="7775575" cy="518160"/>
        </p:xfrm>
        <a:graphic>
          <a:graphicData uri="http://schemas.openxmlformats.org/drawingml/2006/table">
            <a:tbl>
              <a:tblPr/>
              <a:tblGrid>
                <a:gridCol w="7775575"/>
              </a:tblGrid>
              <a:tr h="2873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4270375" algn="l"/>
                        </a:tabLst>
                      </a:pPr>
                      <a:r>
                        <a:rPr kumimoji="0" lang="en-US" altLang="zh-CN" sz="2800" b="1" i="0" u="none" strike="noStrike" cap="none" normalizeH="0" baseline="0" dirty="0" smtClean="0">
                          <a:ln>
                            <a:noFill/>
                          </a:ln>
                          <a:solidFill>
                            <a:schemeClr val="tx1"/>
                          </a:solidFill>
                          <a:effectLst/>
                          <a:latin typeface="Courier New" pitchFamily="49" charset="0"/>
                          <a:ea typeface="宋体" charset="-122"/>
                          <a:cs typeface="Courier New" pitchFamily="49" charset="0"/>
                        </a:rPr>
                        <a:t>virtual void Close( );	</a:t>
                      </a:r>
                      <a:endParaRPr kumimoji="0" lang="en-US" altLang="zh-CN" sz="4400" b="1" i="0" u="none" strike="noStrike" cap="none" normalizeH="0" baseline="0" dirty="0" smtClean="0">
                        <a:ln>
                          <a:noFill/>
                        </a:ln>
                        <a:solidFill>
                          <a:schemeClr val="tx1"/>
                        </a:solidFill>
                        <a:effectLst/>
                        <a:latin typeface="Arial" charset="0"/>
                        <a:ea typeface="宋体" charset="-122"/>
                        <a:cs typeface="Courier New" pitchFamily="49"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sz="4000"/>
              <a:t>简单的客户</a:t>
            </a:r>
            <a:r>
              <a:rPr lang="en-US" altLang="zh-CN" sz="4000"/>
              <a:t>-</a:t>
            </a:r>
            <a:r>
              <a:rPr lang="zh-CN" altLang="en-US" sz="4000"/>
              <a:t>服务器程序实验指导 </a:t>
            </a:r>
          </a:p>
        </p:txBody>
      </p:sp>
      <p:pic>
        <p:nvPicPr>
          <p:cNvPr id="294916" name="Picture 4"/>
          <p:cNvPicPr>
            <a:picLocks noGrp="1" noChangeAspect="1" noChangeArrowheads="1"/>
          </p:cNvPicPr>
          <p:nvPr>
            <p:ph idx="1"/>
          </p:nvPr>
        </p:nvPicPr>
        <p:blipFill>
          <a:blip r:embed="rId2" cstate="print"/>
          <a:srcRect/>
          <a:stretch>
            <a:fillRect/>
          </a:stretch>
        </p:blipFill>
        <p:spPr>
          <a:xfrm>
            <a:off x="357158" y="2285992"/>
            <a:ext cx="8295705" cy="3236928"/>
          </a:xfr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zh-CN" altLang="en-US" sz="4000"/>
              <a:t>简单的客户</a:t>
            </a:r>
            <a:r>
              <a:rPr lang="en-US" altLang="zh-CN" sz="4000"/>
              <a:t>-</a:t>
            </a:r>
            <a:r>
              <a:rPr lang="zh-CN" altLang="en-US" sz="4000"/>
              <a:t>服务器程序实验指导 </a:t>
            </a:r>
          </a:p>
        </p:txBody>
      </p:sp>
      <p:pic>
        <p:nvPicPr>
          <p:cNvPr id="295940" name="Picture 4"/>
          <p:cNvPicPr>
            <a:picLocks noGrp="1" noChangeAspect="1" noChangeArrowheads="1"/>
          </p:cNvPicPr>
          <p:nvPr>
            <p:ph idx="1"/>
          </p:nvPr>
        </p:nvPicPr>
        <p:blipFill>
          <a:blip r:embed="rId2" cstate="print"/>
          <a:srcRect/>
          <a:stretch>
            <a:fillRect/>
          </a:stretch>
        </p:blipFill>
        <p:spPr>
          <a:xfrm>
            <a:off x="668269" y="1500174"/>
            <a:ext cx="7832821" cy="5214974"/>
          </a:xfrm>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685800" y="285736"/>
            <a:ext cx="7772400" cy="1143000"/>
          </a:xfrm>
        </p:spPr>
        <p:txBody>
          <a:bodyPr/>
          <a:lstStyle/>
          <a:p>
            <a:r>
              <a:rPr lang="zh-CN" altLang="en-US" sz="4000" dirty="0"/>
              <a:t>编程过程中需要注意的问题（</a:t>
            </a:r>
            <a:r>
              <a:rPr lang="en-US" altLang="zh-CN" sz="4000" dirty="0" smtClean="0"/>
              <a:t>1/3</a:t>
            </a:r>
            <a:r>
              <a:rPr lang="zh-CN" altLang="en-US" sz="4000" dirty="0" smtClean="0"/>
              <a:t>）</a:t>
            </a:r>
            <a:endParaRPr lang="zh-CN" altLang="en-US" sz="4000" dirty="0"/>
          </a:p>
        </p:txBody>
      </p:sp>
      <p:sp>
        <p:nvSpPr>
          <p:cNvPr id="299011" name="Rectangle 3"/>
          <p:cNvSpPr>
            <a:spLocks noGrp="1" noChangeArrowheads="1"/>
          </p:cNvSpPr>
          <p:nvPr>
            <p:ph type="body" sz="half" idx="1"/>
          </p:nvPr>
        </p:nvSpPr>
        <p:spPr>
          <a:xfrm>
            <a:off x="214282" y="1357298"/>
            <a:ext cx="8243918" cy="2463815"/>
          </a:xfrm>
        </p:spPr>
        <p:txBody>
          <a:bodyPr/>
          <a:lstStyle/>
          <a:p>
            <a:pPr>
              <a:lnSpc>
                <a:spcPct val="90000"/>
              </a:lnSpc>
            </a:pPr>
            <a:r>
              <a:rPr lang="zh-CN" altLang="en-US" sz="2400" dirty="0"/>
              <a:t>选中</a:t>
            </a:r>
            <a:r>
              <a:rPr lang="en-US" altLang="zh-CN" sz="2400" dirty="0"/>
              <a:t>Windows</a:t>
            </a:r>
            <a:r>
              <a:rPr lang="zh-CN" altLang="en-US" sz="2400" dirty="0"/>
              <a:t>套接字选项</a:t>
            </a:r>
          </a:p>
        </p:txBody>
      </p:sp>
      <p:pic>
        <p:nvPicPr>
          <p:cNvPr id="299012" name="Picture 4"/>
          <p:cNvPicPr>
            <a:picLocks noGrp="1" noChangeAspect="1" noChangeArrowheads="1"/>
          </p:cNvPicPr>
          <p:nvPr>
            <p:ph sz="half" idx="2"/>
          </p:nvPr>
        </p:nvPicPr>
        <p:blipFill>
          <a:blip r:embed="rId2" cstate="print"/>
          <a:srcRect/>
          <a:stretch>
            <a:fillRect/>
          </a:stretch>
        </p:blipFill>
        <p:spPr>
          <a:xfrm>
            <a:off x="1214414" y="1857364"/>
            <a:ext cx="6500858" cy="4856790"/>
          </a:xfr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285728"/>
            <a:ext cx="7772400" cy="1143000"/>
          </a:xfrm>
        </p:spPr>
        <p:txBody>
          <a:bodyPr/>
          <a:lstStyle/>
          <a:p>
            <a:r>
              <a:rPr lang="zh-CN" altLang="en-US" sz="4000" dirty="0"/>
              <a:t>编程过程中需要注意的问题（</a:t>
            </a:r>
            <a:r>
              <a:rPr lang="en-US" altLang="zh-CN" sz="4000" dirty="0" smtClean="0"/>
              <a:t>2/3)</a:t>
            </a:r>
            <a:endParaRPr lang="en-US" altLang="zh-CN" sz="4000" dirty="0"/>
          </a:p>
        </p:txBody>
      </p:sp>
      <p:sp>
        <p:nvSpPr>
          <p:cNvPr id="301059" name="Rectangle 3"/>
          <p:cNvSpPr>
            <a:spLocks noGrp="1" noChangeArrowheads="1"/>
          </p:cNvSpPr>
          <p:nvPr>
            <p:ph type="body" sz="half" idx="1"/>
          </p:nvPr>
        </p:nvSpPr>
        <p:spPr>
          <a:xfrm>
            <a:off x="214282" y="1428737"/>
            <a:ext cx="8715436" cy="4667264"/>
          </a:xfrm>
        </p:spPr>
        <p:txBody>
          <a:bodyPr/>
          <a:lstStyle/>
          <a:p>
            <a:pPr>
              <a:lnSpc>
                <a:spcPct val="80000"/>
              </a:lnSpc>
            </a:pPr>
            <a:r>
              <a:rPr lang="zh-CN" altLang="en-US" sz="2400" dirty="0"/>
              <a:t>添加和定制新</a:t>
            </a:r>
            <a:r>
              <a:rPr lang="en-US" altLang="zh-CN" sz="2400" dirty="0"/>
              <a:t>socket</a:t>
            </a:r>
            <a:r>
              <a:rPr lang="zh-CN" altLang="en-US" sz="2400" dirty="0" smtClean="0"/>
              <a:t>类：</a:t>
            </a:r>
            <a:r>
              <a:rPr lang="zh-CN" altLang="en-US" sz="2000" dirty="0" smtClean="0"/>
              <a:t>重载</a:t>
            </a:r>
            <a:r>
              <a:rPr lang="en-US" altLang="zh-CN" sz="2000" dirty="0" err="1"/>
              <a:t>OnConnect</a:t>
            </a:r>
            <a:r>
              <a:rPr lang="zh-CN" altLang="en-US" sz="2000" dirty="0"/>
              <a:t>、</a:t>
            </a:r>
            <a:r>
              <a:rPr lang="en-US" altLang="zh-CN" sz="2000" dirty="0" err="1"/>
              <a:t>OnAccept</a:t>
            </a:r>
            <a:r>
              <a:rPr lang="zh-CN" altLang="en-US" sz="2000" dirty="0"/>
              <a:t>、</a:t>
            </a:r>
            <a:r>
              <a:rPr lang="en-US" altLang="zh-CN" sz="2000" dirty="0" err="1"/>
              <a:t>OnReceive</a:t>
            </a:r>
            <a:r>
              <a:rPr lang="zh-CN" altLang="en-US" sz="2000" dirty="0"/>
              <a:t>、</a:t>
            </a:r>
            <a:r>
              <a:rPr lang="en-US" altLang="zh-CN" sz="2000" dirty="0" err="1"/>
              <a:t>OnSend</a:t>
            </a:r>
            <a:r>
              <a:rPr lang="zh-CN" altLang="en-US" sz="2000" dirty="0"/>
              <a:t>等虚函数 </a:t>
            </a:r>
          </a:p>
        </p:txBody>
      </p:sp>
      <p:pic>
        <p:nvPicPr>
          <p:cNvPr id="301063" name="Picture 7"/>
          <p:cNvPicPr>
            <a:picLocks noGrp="1" noChangeAspect="1" noChangeArrowheads="1"/>
          </p:cNvPicPr>
          <p:nvPr>
            <p:ph sz="quarter" idx="2"/>
          </p:nvPr>
        </p:nvPicPr>
        <p:blipFill>
          <a:blip r:embed="rId2" cstate="print"/>
          <a:srcRect/>
          <a:stretch>
            <a:fillRect/>
          </a:stretch>
        </p:blipFill>
        <p:spPr>
          <a:xfrm>
            <a:off x="1428728" y="2071678"/>
            <a:ext cx="6286544" cy="4656337"/>
          </a:xfrm>
          <a:ln/>
        </p:spPr>
      </p:pic>
      <p:pic>
        <p:nvPicPr>
          <p:cNvPr id="301064" name="Picture 8"/>
          <p:cNvPicPr>
            <a:picLocks noGrp="1" noChangeAspect="1" noChangeArrowheads="1"/>
          </p:cNvPicPr>
          <p:nvPr>
            <p:ph sz="quarter" idx="3"/>
          </p:nvPr>
        </p:nvPicPr>
        <p:blipFill>
          <a:blip r:embed="rId3" cstate="print"/>
          <a:srcRect/>
          <a:stretch>
            <a:fillRect/>
          </a:stretch>
        </p:blipFill>
        <p:spPr>
          <a:xfrm>
            <a:off x="214282" y="2214554"/>
            <a:ext cx="8766489" cy="4357718"/>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01063"/>
                                        </p:tgtEl>
                                      </p:cBhvr>
                                    </p:animEffect>
                                    <p:set>
                                      <p:cBhvr>
                                        <p:cTn id="7" dur="1" fill="hold">
                                          <p:stCondLst>
                                            <p:cond delay="499"/>
                                          </p:stCondLst>
                                        </p:cTn>
                                        <p:tgtEl>
                                          <p:spTgt spid="301063"/>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01064"/>
                                        </p:tgtEl>
                                        <p:attrNameLst>
                                          <p:attrName>style.visibility</p:attrName>
                                        </p:attrNameLst>
                                      </p:cBhvr>
                                      <p:to>
                                        <p:strVal val="visible"/>
                                      </p:to>
                                    </p:set>
                                    <p:animEffect transition="in" filter="blinds(horizontal)">
                                      <p:cBhvr>
                                        <p:cTn id="11" dur="500"/>
                                        <p:tgtEl>
                                          <p:spTgt spid="30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zh-CN" altLang="en-US" sz="4000" dirty="0"/>
              <a:t>编程过程中需要注意的问题（</a:t>
            </a:r>
            <a:r>
              <a:rPr lang="en-US" altLang="zh-CN" sz="4000" dirty="0" smtClean="0"/>
              <a:t>3/3</a:t>
            </a:r>
            <a:r>
              <a:rPr lang="zh-CN" altLang="en-US" sz="4000" dirty="0" smtClean="0"/>
              <a:t>）</a:t>
            </a:r>
            <a:endParaRPr lang="zh-CN" altLang="en-US" sz="4000" dirty="0"/>
          </a:p>
        </p:txBody>
      </p:sp>
      <p:sp>
        <p:nvSpPr>
          <p:cNvPr id="302083" name="Rectangle 3"/>
          <p:cNvSpPr>
            <a:spLocks noGrp="1" noChangeArrowheads="1"/>
          </p:cNvSpPr>
          <p:nvPr>
            <p:ph type="body" idx="1"/>
          </p:nvPr>
        </p:nvSpPr>
        <p:spPr/>
        <p:txBody>
          <a:bodyPr/>
          <a:lstStyle/>
          <a:p>
            <a:pPr>
              <a:lnSpc>
                <a:spcPct val="180000"/>
              </a:lnSpc>
            </a:pPr>
            <a:r>
              <a:rPr lang="zh-CN" altLang="en-US" sz="3600" dirty="0"/>
              <a:t>创建套</a:t>
            </a:r>
            <a:r>
              <a:rPr lang="zh-CN" altLang="en-US" sz="3600" dirty="0" smtClean="0"/>
              <a:t>接口</a:t>
            </a:r>
            <a:r>
              <a:rPr lang="en-US" altLang="zh-CN" sz="3600" dirty="0" smtClean="0"/>
              <a:t>:</a:t>
            </a:r>
            <a:r>
              <a:rPr lang="zh-CN" altLang="en-US" sz="3600" dirty="0" smtClean="0"/>
              <a:t>实例化</a:t>
            </a:r>
            <a:r>
              <a:rPr lang="zh-CN" altLang="en-US" sz="3600" dirty="0"/>
              <a:t>、初始化和关闭</a:t>
            </a:r>
          </a:p>
          <a:p>
            <a:pPr>
              <a:lnSpc>
                <a:spcPct val="180000"/>
              </a:lnSpc>
            </a:pPr>
            <a:r>
              <a:rPr lang="zh-CN" altLang="en-US" sz="3600" dirty="0"/>
              <a:t>关闭套接口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214290"/>
            <a:ext cx="8229600" cy="714380"/>
          </a:xfrm>
        </p:spPr>
        <p:txBody>
          <a:bodyPr>
            <a:normAutofit fontScale="90000"/>
          </a:bodyPr>
          <a:lstStyle/>
          <a:p>
            <a:r>
              <a:rPr lang="zh-CN" altLang="en-US" dirty="0"/>
              <a:t>客户</a:t>
            </a:r>
            <a:r>
              <a:rPr lang="en-US" altLang="zh-CN" dirty="0"/>
              <a:t>-</a:t>
            </a:r>
            <a:r>
              <a:rPr lang="zh-CN" altLang="en-US" dirty="0"/>
              <a:t>服务器交互模型</a:t>
            </a:r>
          </a:p>
        </p:txBody>
      </p:sp>
      <p:pic>
        <p:nvPicPr>
          <p:cNvPr id="25601" name="Picture 1"/>
          <p:cNvPicPr>
            <a:picLocks noChangeAspect="1" noChangeArrowheads="1"/>
          </p:cNvPicPr>
          <p:nvPr/>
        </p:nvPicPr>
        <p:blipFill>
          <a:blip r:embed="rId2" cstate="print"/>
          <a:srcRect/>
          <a:stretch>
            <a:fillRect/>
          </a:stretch>
        </p:blipFill>
        <p:spPr bwMode="auto">
          <a:xfrm>
            <a:off x="928661" y="1071546"/>
            <a:ext cx="7358115" cy="54167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zh-CN" altLang="en-US" sz="4000"/>
              <a:t>客户程序和服务器程序特性对比</a:t>
            </a:r>
          </a:p>
        </p:txBody>
      </p:sp>
      <p:pic>
        <p:nvPicPr>
          <p:cNvPr id="315397" name="Picture 5"/>
          <p:cNvPicPr>
            <a:picLocks noChangeAspect="1" noChangeArrowheads="1"/>
          </p:cNvPicPr>
          <p:nvPr/>
        </p:nvPicPr>
        <p:blipFill>
          <a:blip r:embed="rId2" cstate="print"/>
          <a:srcRect/>
          <a:stretch>
            <a:fillRect/>
          </a:stretch>
        </p:blipFill>
        <p:spPr bwMode="auto">
          <a:xfrm>
            <a:off x="468313" y="2133600"/>
            <a:ext cx="8172450" cy="3209925"/>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sz="3600"/>
              <a:t>客户程序和服务器程序特性对比举例</a:t>
            </a:r>
          </a:p>
        </p:txBody>
      </p:sp>
      <p:pic>
        <p:nvPicPr>
          <p:cNvPr id="316420" name="Picture 4"/>
          <p:cNvPicPr>
            <a:picLocks noChangeAspect="1" noChangeArrowheads="1"/>
          </p:cNvPicPr>
          <p:nvPr/>
        </p:nvPicPr>
        <p:blipFill>
          <a:blip r:embed="rId2" cstate="print"/>
          <a:srcRect/>
          <a:stretch>
            <a:fillRect/>
          </a:stretch>
        </p:blipFill>
        <p:spPr bwMode="auto">
          <a:xfrm>
            <a:off x="684213" y="1989138"/>
            <a:ext cx="7658100" cy="3810000"/>
          </a:xfrm>
          <a:prstGeom prst="rect">
            <a:avLst/>
          </a:prstGeom>
          <a:noFill/>
          <a:ln w="9525" algn="ctr">
            <a:noFill/>
            <a:miter lim="800000"/>
            <a:headEnd/>
            <a:tailEnd/>
          </a:ln>
          <a:effectLst/>
        </p:spPr>
      </p:pic>
      <p:sp>
        <p:nvSpPr>
          <p:cNvPr id="316421" name="AutoShape 5"/>
          <p:cNvSpPr>
            <a:spLocks noChangeArrowheads="1"/>
          </p:cNvSpPr>
          <p:nvPr/>
        </p:nvSpPr>
        <p:spPr bwMode="auto">
          <a:xfrm>
            <a:off x="1331913" y="5473700"/>
            <a:ext cx="6408737" cy="433388"/>
          </a:xfrm>
          <a:prstGeom prst="horizontalScroll">
            <a:avLst>
              <a:gd name="adj" fmla="val 12500"/>
            </a:avLst>
          </a:prstGeom>
          <a:solidFill>
            <a:srgbClr val="FF0000">
              <a:alpha val="30000"/>
            </a:srgbClr>
          </a:solidFill>
          <a:ln w="9525">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274638"/>
            <a:ext cx="8229600" cy="654032"/>
          </a:xfrm>
        </p:spPr>
        <p:txBody>
          <a:bodyPr>
            <a:normAutofit fontScale="90000"/>
          </a:bodyPr>
          <a:lstStyle/>
          <a:p>
            <a:r>
              <a:rPr lang="zh-CN" altLang="en-US" dirty="0"/>
              <a:t>标志一个特定的服务</a:t>
            </a:r>
          </a:p>
        </p:txBody>
      </p:sp>
      <p:sp>
        <p:nvSpPr>
          <p:cNvPr id="317443" name="Rectangle 3"/>
          <p:cNvSpPr>
            <a:spLocks noGrp="1" noChangeArrowheads="1"/>
          </p:cNvSpPr>
          <p:nvPr>
            <p:ph type="body" idx="1"/>
          </p:nvPr>
        </p:nvSpPr>
        <p:spPr>
          <a:xfrm>
            <a:off x="142844" y="1071546"/>
            <a:ext cx="8858312" cy="5572163"/>
          </a:xfrm>
        </p:spPr>
        <p:txBody>
          <a:bodyPr>
            <a:normAutofit/>
          </a:bodyPr>
          <a:lstStyle/>
          <a:p>
            <a:pPr>
              <a:lnSpc>
                <a:spcPct val="160000"/>
              </a:lnSpc>
            </a:pPr>
            <a:r>
              <a:rPr lang="en-US" altLang="zh-CN" sz="2800" dirty="0"/>
              <a:t>TCP/IP</a:t>
            </a:r>
            <a:r>
              <a:rPr lang="zh-CN" altLang="en-US" sz="2800" dirty="0"/>
              <a:t>互联网使用</a:t>
            </a:r>
            <a:r>
              <a:rPr lang="en-US" altLang="zh-CN" sz="2800" dirty="0"/>
              <a:t>TCP</a:t>
            </a:r>
            <a:r>
              <a:rPr lang="zh-CN" altLang="en-US" sz="2800" dirty="0"/>
              <a:t>或</a:t>
            </a:r>
            <a:r>
              <a:rPr lang="en-US" altLang="zh-CN" sz="2800" dirty="0"/>
              <a:t>UDP</a:t>
            </a:r>
            <a:r>
              <a:rPr lang="zh-CN" altLang="en-US" sz="2800" dirty="0"/>
              <a:t>端口号作为一个服务器程序的标识</a:t>
            </a:r>
          </a:p>
          <a:p>
            <a:pPr lvl="1">
              <a:lnSpc>
                <a:spcPct val="160000"/>
              </a:lnSpc>
              <a:spcBef>
                <a:spcPts val="600"/>
              </a:spcBef>
            </a:pPr>
            <a:r>
              <a:rPr lang="en-US" altLang="zh-CN" sz="2400" dirty="0"/>
              <a:t>server</a:t>
            </a:r>
            <a:r>
              <a:rPr lang="zh-CN" altLang="en-US" sz="2400" dirty="0"/>
              <a:t>启动时</a:t>
            </a:r>
            <a:r>
              <a:rPr lang="zh-CN" altLang="en-US" sz="2400" dirty="0" smtClean="0"/>
              <a:t>，在</a:t>
            </a:r>
            <a:r>
              <a:rPr lang="zh-CN" altLang="en-US" sz="2400" dirty="0"/>
              <a:t>本地主机注册自己使用的</a:t>
            </a:r>
            <a:r>
              <a:rPr lang="en-US" altLang="zh-CN" sz="2400" dirty="0"/>
              <a:t>TCP</a:t>
            </a:r>
            <a:r>
              <a:rPr lang="zh-CN" altLang="en-US" sz="2400" dirty="0"/>
              <a:t>或</a:t>
            </a:r>
            <a:r>
              <a:rPr lang="en-US" altLang="zh-CN" sz="2400" dirty="0"/>
              <a:t>UDP</a:t>
            </a:r>
            <a:r>
              <a:rPr lang="zh-CN" altLang="en-US" sz="2400" dirty="0" smtClean="0"/>
              <a:t>端口</a:t>
            </a:r>
            <a:endParaRPr lang="zh-CN" altLang="en-US" sz="2400" dirty="0"/>
          </a:p>
          <a:p>
            <a:pPr lvl="1">
              <a:lnSpc>
                <a:spcPct val="160000"/>
              </a:lnSpc>
            </a:pPr>
            <a:r>
              <a:rPr lang="en-US" altLang="zh-CN" sz="2400" dirty="0"/>
              <a:t>client</a:t>
            </a:r>
            <a:r>
              <a:rPr lang="zh-CN" altLang="en-US" sz="2400" dirty="0"/>
              <a:t>通过与</a:t>
            </a:r>
            <a:r>
              <a:rPr lang="en-US" altLang="zh-CN" sz="2400" dirty="0"/>
              <a:t>server</a:t>
            </a:r>
            <a:r>
              <a:rPr lang="zh-CN" altLang="en-US" sz="2400" dirty="0"/>
              <a:t>使用的</a:t>
            </a:r>
            <a:r>
              <a:rPr lang="en-US" altLang="zh-CN" sz="2400" dirty="0"/>
              <a:t>TCP</a:t>
            </a:r>
            <a:r>
              <a:rPr lang="zh-CN" altLang="en-US" sz="2400" dirty="0"/>
              <a:t>端口建立连接（或直接向</a:t>
            </a:r>
            <a:r>
              <a:rPr lang="en-US" altLang="zh-CN" sz="2400" dirty="0"/>
              <a:t>server</a:t>
            </a:r>
            <a:r>
              <a:rPr lang="zh-CN" altLang="en-US" sz="2400" dirty="0"/>
              <a:t>使用的</a:t>
            </a:r>
            <a:r>
              <a:rPr lang="en-US" altLang="zh-CN" sz="2400" dirty="0"/>
              <a:t>UDP</a:t>
            </a:r>
            <a:r>
              <a:rPr lang="zh-CN" altLang="en-US" sz="2400" dirty="0"/>
              <a:t>端口发送信息</a:t>
            </a:r>
            <a:r>
              <a:rPr lang="zh-CN" altLang="en-US" sz="2400" dirty="0" smtClean="0"/>
              <a:t>），访问</a:t>
            </a:r>
            <a:r>
              <a:rPr lang="zh-CN" altLang="en-US" sz="2400" dirty="0"/>
              <a:t>某个特定的服务</a:t>
            </a:r>
          </a:p>
          <a:p>
            <a:pPr lvl="1">
              <a:lnSpc>
                <a:spcPct val="160000"/>
              </a:lnSpc>
            </a:pPr>
            <a:r>
              <a:rPr lang="zh-CN" altLang="en-US" sz="2400" dirty="0"/>
              <a:t>运行</a:t>
            </a:r>
            <a:r>
              <a:rPr lang="en-US" altLang="zh-CN" sz="2400" dirty="0"/>
              <a:t>server</a:t>
            </a:r>
            <a:r>
              <a:rPr lang="zh-CN" altLang="en-US" sz="2400" dirty="0"/>
              <a:t>的本地主机在一个端口上收到信息后</a:t>
            </a:r>
            <a:r>
              <a:rPr lang="zh-CN" altLang="en-US" sz="2400" dirty="0" smtClean="0"/>
              <a:t>，将</a:t>
            </a:r>
            <a:r>
              <a:rPr lang="zh-CN" altLang="en-US" sz="2400" dirty="0"/>
              <a:t>它们转交给注册该端口的</a:t>
            </a:r>
            <a:r>
              <a:rPr lang="en-US" altLang="zh-CN" sz="2400" dirty="0"/>
              <a:t>server</a:t>
            </a:r>
            <a:r>
              <a:rPr lang="zh-CN" altLang="en-US" sz="2400" dirty="0"/>
              <a:t>程序处理</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zh-CN" altLang="en-US"/>
              <a:t>响应并发请求</a:t>
            </a:r>
          </a:p>
        </p:txBody>
      </p:sp>
      <p:sp>
        <p:nvSpPr>
          <p:cNvPr id="318467" name="Rectangle 3"/>
          <p:cNvSpPr>
            <a:spLocks noGrp="1" noChangeArrowheads="1"/>
          </p:cNvSpPr>
          <p:nvPr>
            <p:ph type="body" idx="1"/>
          </p:nvPr>
        </p:nvSpPr>
        <p:spPr/>
        <p:txBody>
          <a:bodyPr/>
          <a:lstStyle/>
          <a:p>
            <a:pPr>
              <a:lnSpc>
                <a:spcPct val="220000"/>
              </a:lnSpc>
            </a:pPr>
            <a:r>
              <a:rPr lang="zh-CN" altLang="en-US"/>
              <a:t>重复服务器（</a:t>
            </a:r>
            <a:r>
              <a:rPr lang="en-US" altLang="zh-CN"/>
              <a:t>iterative server</a:t>
            </a:r>
            <a:r>
              <a:rPr lang="zh-CN" altLang="en-US"/>
              <a:t>）方案</a:t>
            </a:r>
          </a:p>
          <a:p>
            <a:pPr>
              <a:lnSpc>
                <a:spcPct val="220000"/>
              </a:lnSpc>
            </a:pPr>
            <a:r>
              <a:rPr lang="zh-CN" altLang="en-US"/>
              <a:t>并发服务器（</a:t>
            </a:r>
            <a:r>
              <a:rPr lang="en-US" altLang="zh-CN"/>
              <a:t>concurrent server</a:t>
            </a:r>
            <a:r>
              <a:rPr lang="zh-CN" altLang="en-US"/>
              <a:t>）方案</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C5F3D5"/>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5F3D5"/>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4176</TotalTime>
  <Words>1919</Words>
  <Application>Microsoft Office PowerPoint</Application>
  <PresentationFormat>全屏显示(4:3)</PresentationFormat>
  <Paragraphs>257</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龙腾四海</vt:lpstr>
      <vt:lpstr>Visio</vt:lpstr>
      <vt:lpstr>PowerPoint 演示文稿</vt:lpstr>
      <vt:lpstr>第11章 应用程序交互模型</vt:lpstr>
      <vt:lpstr>应用程序交互模型</vt:lpstr>
      <vt:lpstr>客户-服务器模型</vt:lpstr>
      <vt:lpstr>客户-服务器交互模型</vt:lpstr>
      <vt:lpstr>客户程序和服务器程序特性对比</vt:lpstr>
      <vt:lpstr>客户程序和服务器程序特性对比举例</vt:lpstr>
      <vt:lpstr>标志一个特定的服务</vt:lpstr>
      <vt:lpstr>响应并发请求</vt:lpstr>
      <vt:lpstr>重复服务器方案</vt:lpstr>
      <vt:lpstr>重复服务器方案</vt:lpstr>
      <vt:lpstr>并发服务器方案</vt:lpstr>
      <vt:lpstr>并发服务器方案</vt:lpstr>
      <vt:lpstr>服务器程序的安全问题</vt:lpstr>
      <vt:lpstr>对等计算模型</vt:lpstr>
      <vt:lpstr>对等计算模型与客户-服务器模型对比</vt:lpstr>
      <vt:lpstr>为何需要对等计算模式？</vt:lpstr>
      <vt:lpstr>覆盖网络</vt:lpstr>
      <vt:lpstr>覆盖网络示意图</vt:lpstr>
      <vt:lpstr>集中式对等网络</vt:lpstr>
      <vt:lpstr>集中式对等网络</vt:lpstr>
      <vt:lpstr>分布式非结构化对等网络</vt:lpstr>
      <vt:lpstr>分布式非结构化对等网络</vt:lpstr>
      <vt:lpstr>混合式对等网络</vt:lpstr>
      <vt:lpstr>混合式对等网络</vt:lpstr>
      <vt:lpstr>分布式结构化对等网络</vt:lpstr>
      <vt:lpstr>Chord — DHT网络举例</vt:lpstr>
      <vt:lpstr>DHT网络的路由</vt:lpstr>
      <vt:lpstr>Chord网络的路由</vt:lpstr>
      <vt:lpstr>DHT网络的特点</vt:lpstr>
      <vt:lpstr>对等计算模式的特点</vt:lpstr>
      <vt:lpstr>对等计算模式的主要应用</vt:lpstr>
      <vt:lpstr>编写简单的客户-服务器程序 </vt:lpstr>
      <vt:lpstr>网络编程界面</vt:lpstr>
      <vt:lpstr>PowerPoint 演示文稿</vt:lpstr>
      <vt:lpstr>socket套接字</vt:lpstr>
      <vt:lpstr>CAsyncSocket编程--创建socket </vt:lpstr>
      <vt:lpstr>创建socket举例 </vt:lpstr>
      <vt:lpstr>发送和接收数据报 </vt:lpstr>
      <vt:lpstr>客户程序的建连请求 </vt:lpstr>
      <vt:lpstr>服务器程序的连接接受 </vt:lpstr>
      <vt:lpstr>发送和接收流式数据 </vt:lpstr>
      <vt:lpstr>关闭socket </vt:lpstr>
      <vt:lpstr>简单的客户-服务器程序实验指导 </vt:lpstr>
      <vt:lpstr>简单的客户-服务器程序实验指导 </vt:lpstr>
      <vt:lpstr>编程过程中需要注意的问题（1/3）</vt:lpstr>
      <vt:lpstr>编程过程中需要注意的问题（2/3)</vt:lpstr>
      <vt:lpstr>编程过程中需要注意的问题（3/3）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Apple</cp:lastModifiedBy>
  <cp:revision>315</cp:revision>
  <dcterms:created xsi:type="dcterms:W3CDTF">2010-07-03T00:30:44Z</dcterms:created>
  <dcterms:modified xsi:type="dcterms:W3CDTF">2016-10-28T12:09:28Z</dcterms:modified>
</cp:coreProperties>
</file>