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9"/>
  </p:notesMasterIdLst>
  <p:sldIdLst>
    <p:sldId id="739" r:id="rId2"/>
    <p:sldId id="286" r:id="rId3"/>
    <p:sldId id="680" r:id="rId4"/>
    <p:sldId id="681" r:id="rId5"/>
    <p:sldId id="682" r:id="rId6"/>
    <p:sldId id="683" r:id="rId7"/>
    <p:sldId id="684" r:id="rId8"/>
    <p:sldId id="685" r:id="rId9"/>
    <p:sldId id="686" r:id="rId10"/>
    <p:sldId id="687" r:id="rId11"/>
    <p:sldId id="688" r:id="rId12"/>
    <p:sldId id="689" r:id="rId13"/>
    <p:sldId id="690" r:id="rId14"/>
    <p:sldId id="691" r:id="rId15"/>
    <p:sldId id="692" r:id="rId16"/>
    <p:sldId id="693" r:id="rId17"/>
    <p:sldId id="694" r:id="rId18"/>
    <p:sldId id="695" r:id="rId19"/>
    <p:sldId id="696" r:id="rId20"/>
    <p:sldId id="697" r:id="rId21"/>
    <p:sldId id="698" r:id="rId22"/>
    <p:sldId id="699" r:id="rId23"/>
    <p:sldId id="700" r:id="rId24"/>
    <p:sldId id="702" r:id="rId25"/>
    <p:sldId id="701" r:id="rId26"/>
    <p:sldId id="703" r:id="rId27"/>
    <p:sldId id="727" r:id="rId28"/>
    <p:sldId id="728" r:id="rId29"/>
    <p:sldId id="729" r:id="rId30"/>
    <p:sldId id="737" r:id="rId31"/>
    <p:sldId id="730" r:id="rId32"/>
    <p:sldId id="731" r:id="rId33"/>
    <p:sldId id="732" r:id="rId34"/>
    <p:sldId id="733" r:id="rId35"/>
    <p:sldId id="734" r:id="rId36"/>
    <p:sldId id="735" r:id="rId37"/>
    <p:sldId id="736"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723" y="-2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A5A85-A22A-4441-91FE-45CE988D6B3A}" type="datetimeFigureOut">
              <a:rPr lang="zh-CN" altLang="en-US" smtClean="0"/>
              <a:pPr/>
              <a:t>2016-10-28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3D25E-2DB3-4E4F-8E2C-9C7FFD22959E}" type="slidenum">
              <a:rPr lang="zh-CN" altLang="en-US" smtClean="0"/>
              <a:pPr/>
              <a:t>‹#›</a:t>
            </a:fld>
            <a:endParaRPr lang="zh-CN" altLang="en-US"/>
          </a:p>
        </p:txBody>
      </p:sp>
    </p:spTree>
    <p:extLst>
      <p:ext uri="{BB962C8B-B14F-4D97-AF65-F5344CB8AC3E}">
        <p14:creationId xmlns:p14="http://schemas.microsoft.com/office/powerpoint/2010/main" val="57882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00213"/>
            <a:ext cx="3810000" cy="439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700213"/>
            <a:ext cx="3810000" cy="4395787"/>
          </a:xfrm>
        </p:spPr>
        <p:txBody>
          <a:bodyPr/>
          <a:lstStyle/>
          <a:p>
            <a:endParaRPr lang="zh-CN" altLang="en-US"/>
          </a:p>
        </p:txBody>
      </p:sp>
      <p:sp>
        <p:nvSpPr>
          <p:cNvPr id="5" name="页脚占位符 4"/>
          <p:cNvSpPr>
            <a:spLocks noGrp="1"/>
          </p:cNvSpPr>
          <p:nvPr>
            <p:ph type="ftr" sz="quarter" idx="10"/>
          </p:nvPr>
        </p:nvSpPr>
        <p:spPr>
          <a:xfrm>
            <a:off x="152400" y="6400800"/>
            <a:ext cx="3505200" cy="304800"/>
          </a:xfrm>
        </p:spPr>
        <p:txBody>
          <a:bodyPr/>
          <a:lstStyle>
            <a:lvl1pPr>
              <a:defRPr/>
            </a:lvl1pPr>
          </a:lstStyle>
          <a:p>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5"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2DA9907-9DA1-489A-99F7-6818062551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71"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29188" y="0"/>
            <a:ext cx="4143375" cy="6858000"/>
          </a:xfrm>
        </p:spPr>
        <p:txBody>
          <a:bodyPr rtlCol="0">
            <a:noAutofit/>
          </a:bodyPr>
          <a:lstStyle/>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张建忠</a:t>
            </a:r>
            <a:r>
              <a:rPr lang="zh-CN" altLang="en-US" sz="3200" b="1" dirty="0" smtClean="0">
                <a:solidFill>
                  <a:schemeClr val="bg2">
                    <a:lumMod val="10000"/>
                  </a:schemeClr>
                </a:solidFill>
                <a:effectLst>
                  <a:outerShdw blurRad="38100" dist="38100" dir="2700000" algn="tl">
                    <a:srgbClr val="000000">
                      <a:alpha val="43137"/>
                    </a:srgbClr>
                  </a:outerShdw>
                </a:effectLst>
                <a:latin typeface="黑体" pitchFamily="49" charset="-122"/>
                <a:ea typeface="黑体" pitchFamily="49" charset="-122"/>
              </a:rPr>
              <a:t>  </a:t>
            </a: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徐敬东  编著</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清华大学出版社  出版</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Bef>
                <a:spcPts val="1200"/>
              </a:spcBef>
              <a:spcAft>
                <a:spcPts val="0"/>
              </a:spcAft>
              <a:defRPr/>
            </a:pPr>
            <a:r>
              <a:rPr lang="en-US" altLang="zh-CN" b="1" dirty="0" smtClean="0">
                <a:solidFill>
                  <a:schemeClr val="bg2">
                    <a:lumMod val="10000"/>
                  </a:schemeClr>
                </a:solidFill>
                <a:effectLst>
                  <a:outerShdw blurRad="38100" dist="38100" dir="2700000" algn="tl">
                    <a:srgbClr val="000000">
                      <a:alpha val="43137"/>
                    </a:srgbClr>
                  </a:outerShdw>
                </a:effectLst>
                <a:latin typeface="+mj-lt"/>
              </a:rPr>
              <a:t>ISBN</a:t>
            </a:r>
            <a:r>
              <a:rPr lang="zh-CN" altLang="en-US" b="1" dirty="0" smtClean="0">
                <a:solidFill>
                  <a:schemeClr val="bg2">
                    <a:lumMod val="10000"/>
                  </a:schemeClr>
                </a:solidFill>
                <a:effectLst>
                  <a:outerShdw blurRad="38100" dist="38100" dir="2700000" algn="tl">
                    <a:srgbClr val="000000">
                      <a:alpha val="43137"/>
                    </a:srgbClr>
                  </a:outerShdw>
                </a:effectLst>
                <a:latin typeface="+mj-lt"/>
              </a:rPr>
              <a:t>：</a:t>
            </a:r>
            <a:r>
              <a:rPr lang="en-US" altLang="zh-CN" b="1" dirty="0" smtClean="0">
                <a:solidFill>
                  <a:schemeClr val="bg2">
                    <a:lumMod val="10000"/>
                  </a:schemeClr>
                </a:solidFill>
                <a:effectLst>
                  <a:outerShdw blurRad="38100" dist="38100" dir="2700000" algn="tl">
                    <a:srgbClr val="000000">
                      <a:alpha val="43137"/>
                    </a:srgbClr>
                  </a:outerShdw>
                </a:effectLst>
                <a:latin typeface="+mj-lt"/>
              </a:rPr>
              <a:t>9787302436959</a:t>
            </a:r>
          </a:p>
          <a:p>
            <a:pPr fontAlgn="auto">
              <a:spcAft>
                <a:spcPts val="0"/>
              </a:spcAft>
              <a:buFont typeface="Wingdings 2"/>
              <a:buNone/>
              <a:defRPr/>
            </a:pPr>
            <a:endPar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42" y="188640"/>
            <a:ext cx="4620782"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475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654032"/>
          </a:xfrm>
        </p:spPr>
        <p:txBody>
          <a:bodyPr>
            <a:normAutofit fontScale="90000"/>
          </a:bodyPr>
          <a:lstStyle/>
          <a:p>
            <a:r>
              <a:rPr lang="en-US" altLang="zh-CN" dirty="0" smtClean="0"/>
              <a:t>TCP/IP</a:t>
            </a:r>
            <a:r>
              <a:rPr lang="zh-CN" altLang="en-US" dirty="0" smtClean="0"/>
              <a:t>互联网域名</a:t>
            </a:r>
          </a:p>
        </p:txBody>
      </p:sp>
      <p:sp>
        <p:nvSpPr>
          <p:cNvPr id="11267" name="Rectangle 3"/>
          <p:cNvSpPr>
            <a:spLocks noGrp="1" noChangeArrowheads="1"/>
          </p:cNvSpPr>
          <p:nvPr>
            <p:ph type="body" idx="1"/>
          </p:nvPr>
        </p:nvSpPr>
        <p:spPr>
          <a:xfrm>
            <a:off x="142844" y="1000108"/>
            <a:ext cx="8786874" cy="5643601"/>
          </a:xfrm>
        </p:spPr>
        <p:txBody>
          <a:bodyPr>
            <a:noAutofit/>
          </a:bodyPr>
          <a:lstStyle/>
          <a:p>
            <a:pPr>
              <a:lnSpc>
                <a:spcPct val="130000"/>
              </a:lnSpc>
              <a:spcBef>
                <a:spcPts val="600"/>
              </a:spcBef>
            </a:pPr>
            <a:r>
              <a:rPr lang="zh-CN" altLang="en-US" sz="2800" dirty="0" smtClean="0"/>
              <a:t>域名系统：</a:t>
            </a:r>
            <a:r>
              <a:rPr lang="en-US" altLang="zh-CN" sz="2800" dirty="0" smtClean="0"/>
              <a:t>TCP/IP</a:t>
            </a:r>
            <a:r>
              <a:rPr lang="zh-CN" altLang="en-US" sz="2800" dirty="0" smtClean="0"/>
              <a:t>互联网实现的层次型名字管理机制</a:t>
            </a:r>
          </a:p>
          <a:p>
            <a:pPr>
              <a:lnSpc>
                <a:spcPct val="130000"/>
              </a:lnSpc>
              <a:spcBef>
                <a:spcPts val="1800"/>
              </a:spcBef>
            </a:pPr>
            <a:r>
              <a:rPr lang="zh-CN" altLang="en-US" sz="2800" dirty="0" smtClean="0"/>
              <a:t>域名系统的主要内容</a:t>
            </a:r>
          </a:p>
          <a:p>
            <a:pPr lvl="1">
              <a:lnSpc>
                <a:spcPct val="130000"/>
              </a:lnSpc>
              <a:spcBef>
                <a:spcPts val="600"/>
              </a:spcBef>
            </a:pPr>
            <a:r>
              <a:rPr lang="zh-CN" altLang="en-US" sz="2400" dirty="0" smtClean="0"/>
              <a:t>名字语法以及名字管理特权的分派规则</a:t>
            </a:r>
          </a:p>
          <a:p>
            <a:pPr lvl="1">
              <a:lnSpc>
                <a:spcPct val="130000"/>
              </a:lnSpc>
              <a:spcBef>
                <a:spcPts val="600"/>
              </a:spcBef>
            </a:pPr>
            <a:r>
              <a:rPr lang="zh-CN" altLang="en-US" sz="2400" dirty="0" smtClean="0"/>
              <a:t>名字</a:t>
            </a:r>
            <a:r>
              <a:rPr lang="en-US" altLang="zh-CN" sz="2400" dirty="0" smtClean="0"/>
              <a:t>-</a:t>
            </a:r>
            <a:r>
              <a:rPr lang="zh-CN" altLang="en-US" sz="2400" dirty="0" smtClean="0"/>
              <a:t>地址映射分布式计算机系统的实现方法</a:t>
            </a:r>
          </a:p>
          <a:p>
            <a:pPr>
              <a:lnSpc>
                <a:spcPct val="130000"/>
              </a:lnSpc>
              <a:spcBef>
                <a:spcPts val="1800"/>
              </a:spcBef>
            </a:pPr>
            <a:r>
              <a:rPr lang="zh-CN" altLang="en-US" sz="2800" dirty="0" smtClean="0"/>
              <a:t>域名：域名系统的命名机制</a:t>
            </a:r>
          </a:p>
          <a:p>
            <a:pPr lvl="1">
              <a:lnSpc>
                <a:spcPct val="130000"/>
              </a:lnSpc>
              <a:spcBef>
                <a:spcPts val="600"/>
              </a:spcBef>
            </a:pPr>
            <a:r>
              <a:rPr lang="zh-CN" altLang="en-US" sz="2400" dirty="0" smtClean="0"/>
              <a:t>完整的域名由名字树中的一个结点到根结点路径上结点标识符的有序序列组成，其中结点标识符之间以“．”隔开</a:t>
            </a:r>
          </a:p>
          <a:p>
            <a:pPr lvl="1">
              <a:lnSpc>
                <a:spcPct val="130000"/>
              </a:lnSpc>
              <a:spcBef>
                <a:spcPts val="600"/>
              </a:spcBef>
            </a:pPr>
            <a:r>
              <a:rPr lang="zh-CN" altLang="en-US" sz="2400" dirty="0" smtClean="0"/>
              <a:t>标号：节点标识符</a:t>
            </a:r>
          </a:p>
          <a:p>
            <a:pPr lvl="1">
              <a:lnSpc>
                <a:spcPct val="130000"/>
              </a:lnSpc>
              <a:spcBef>
                <a:spcPts val="600"/>
              </a:spcBef>
            </a:pPr>
            <a:r>
              <a:rPr lang="zh-CN" altLang="en-US" sz="2400" dirty="0" smtClean="0"/>
              <a:t>域：由每一标号后面的各标号组成</a:t>
            </a:r>
          </a:p>
        </p:txBody>
      </p:sp>
      <p:pic>
        <p:nvPicPr>
          <p:cNvPr id="4" name="Picture 4"/>
          <p:cNvPicPr>
            <a:picLocks noChangeAspect="1" noChangeArrowheads="1"/>
          </p:cNvPicPr>
          <p:nvPr/>
        </p:nvPicPr>
        <p:blipFill>
          <a:blip r:embed="rId2" cstate="print"/>
          <a:srcRect/>
          <a:stretch>
            <a:fillRect/>
          </a:stretch>
        </p:blipFill>
        <p:spPr bwMode="auto">
          <a:xfrm>
            <a:off x="142844" y="1500174"/>
            <a:ext cx="8845870" cy="4500594"/>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1267">
                                            <p:txEl>
                                              <p:pRg st="0" end="0"/>
                                            </p:txEl>
                                          </p:spTgt>
                                        </p:tgtEl>
                                      </p:cBhvr>
                                    </p:animEffect>
                                    <p:set>
                                      <p:cBhvr>
                                        <p:cTn id="7" dur="1" fill="hold">
                                          <p:stCondLst>
                                            <p:cond delay="499"/>
                                          </p:stCondLst>
                                        </p:cTn>
                                        <p:tgtEl>
                                          <p:spTgt spid="11267">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1267">
                                            <p:txEl>
                                              <p:pRg st="1" end="1"/>
                                            </p:txEl>
                                          </p:spTgt>
                                        </p:tgtEl>
                                      </p:cBhvr>
                                    </p:animEffect>
                                    <p:set>
                                      <p:cBhvr>
                                        <p:cTn id="10" dur="1" fill="hold">
                                          <p:stCondLst>
                                            <p:cond delay="499"/>
                                          </p:stCondLst>
                                        </p:cTn>
                                        <p:tgtEl>
                                          <p:spTgt spid="11267">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1267">
                                            <p:txEl>
                                              <p:pRg st="2" end="2"/>
                                            </p:txEl>
                                          </p:spTgt>
                                        </p:tgtEl>
                                      </p:cBhvr>
                                    </p:animEffect>
                                    <p:set>
                                      <p:cBhvr>
                                        <p:cTn id="13" dur="1" fill="hold">
                                          <p:stCondLst>
                                            <p:cond delay="499"/>
                                          </p:stCondLst>
                                        </p:cTn>
                                        <p:tgtEl>
                                          <p:spTgt spid="11267">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1267">
                                            <p:txEl>
                                              <p:pRg st="3" end="3"/>
                                            </p:txEl>
                                          </p:spTgt>
                                        </p:tgtEl>
                                      </p:cBhvr>
                                    </p:animEffect>
                                    <p:set>
                                      <p:cBhvr>
                                        <p:cTn id="16" dur="1" fill="hold">
                                          <p:stCondLst>
                                            <p:cond delay="499"/>
                                          </p:stCondLst>
                                        </p:cTn>
                                        <p:tgtEl>
                                          <p:spTgt spid="11267">
                                            <p:txEl>
                                              <p:pRg st="3" end="3"/>
                                            </p:txEl>
                                          </p:spTgt>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1267">
                                            <p:txEl>
                                              <p:pRg st="4" end="4"/>
                                            </p:txEl>
                                          </p:spTgt>
                                        </p:tgtEl>
                                      </p:cBhvr>
                                    </p:animEffect>
                                    <p:set>
                                      <p:cBhvr>
                                        <p:cTn id="19" dur="1" fill="hold">
                                          <p:stCondLst>
                                            <p:cond delay="499"/>
                                          </p:stCondLst>
                                        </p:cTn>
                                        <p:tgtEl>
                                          <p:spTgt spid="11267">
                                            <p:txEl>
                                              <p:pRg st="4" end="4"/>
                                            </p:txEl>
                                          </p:spTgt>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11267">
                                            <p:txEl>
                                              <p:pRg st="5" end="5"/>
                                            </p:txEl>
                                          </p:spTgt>
                                        </p:tgtEl>
                                      </p:cBhvr>
                                    </p:animEffect>
                                    <p:set>
                                      <p:cBhvr>
                                        <p:cTn id="22" dur="1" fill="hold">
                                          <p:stCondLst>
                                            <p:cond delay="499"/>
                                          </p:stCondLst>
                                        </p:cTn>
                                        <p:tgtEl>
                                          <p:spTgt spid="11267">
                                            <p:txEl>
                                              <p:pRg st="5" end="5"/>
                                            </p:txEl>
                                          </p:spTgt>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11267">
                                            <p:txEl>
                                              <p:pRg st="6" end="6"/>
                                            </p:txEl>
                                          </p:spTgt>
                                        </p:tgtEl>
                                      </p:cBhvr>
                                    </p:animEffect>
                                    <p:set>
                                      <p:cBhvr>
                                        <p:cTn id="25" dur="1" fill="hold">
                                          <p:stCondLst>
                                            <p:cond delay="499"/>
                                          </p:stCondLst>
                                        </p:cTn>
                                        <p:tgtEl>
                                          <p:spTgt spid="11267">
                                            <p:txEl>
                                              <p:pRg st="6" end="6"/>
                                            </p:txEl>
                                          </p:spTgt>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1267">
                                            <p:txEl>
                                              <p:pRg st="7" end="7"/>
                                            </p:txEl>
                                          </p:spTgt>
                                        </p:tgtEl>
                                      </p:cBhvr>
                                    </p:animEffect>
                                    <p:set>
                                      <p:cBhvr>
                                        <p:cTn id="28" dur="1" fill="hold">
                                          <p:stCondLst>
                                            <p:cond delay="499"/>
                                          </p:stCondLst>
                                        </p:cTn>
                                        <p:tgtEl>
                                          <p:spTgt spid="11267">
                                            <p:txEl>
                                              <p:pRg st="7" end="7"/>
                                            </p:txEl>
                                          </p:spTgt>
                                        </p:tgtEl>
                                        <p:attrNameLst>
                                          <p:attrName>style.visibility</p:attrName>
                                        </p:attrNameLst>
                                      </p:cBhvr>
                                      <p:to>
                                        <p:strVal val="hidden"/>
                                      </p:to>
                                    </p:se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68346"/>
          </a:xfrm>
        </p:spPr>
        <p:txBody>
          <a:bodyPr/>
          <a:lstStyle/>
          <a:p>
            <a:r>
              <a:rPr lang="en-US" altLang="zh-CN" sz="4000" dirty="0" smtClean="0"/>
              <a:t>TCP/IP</a:t>
            </a:r>
            <a:r>
              <a:rPr lang="zh-CN" altLang="en-US" sz="4000" dirty="0" smtClean="0"/>
              <a:t>互联网域名与</a:t>
            </a:r>
            <a:r>
              <a:rPr lang="en-US" altLang="zh-CN" sz="4000" dirty="0" smtClean="0"/>
              <a:t>Internet</a:t>
            </a:r>
            <a:r>
              <a:rPr lang="zh-CN" altLang="en-US" sz="4000" dirty="0" smtClean="0"/>
              <a:t>域名</a:t>
            </a:r>
          </a:p>
        </p:txBody>
      </p:sp>
      <p:sp>
        <p:nvSpPr>
          <p:cNvPr id="12291" name="Rectangle 3"/>
          <p:cNvSpPr>
            <a:spLocks noGrp="1" noChangeArrowheads="1"/>
          </p:cNvSpPr>
          <p:nvPr>
            <p:ph type="body" idx="1"/>
          </p:nvPr>
        </p:nvSpPr>
        <p:spPr>
          <a:xfrm>
            <a:off x="214282" y="1214422"/>
            <a:ext cx="8715436" cy="5500726"/>
          </a:xfrm>
        </p:spPr>
        <p:txBody>
          <a:bodyPr>
            <a:noAutofit/>
          </a:bodyPr>
          <a:lstStyle/>
          <a:p>
            <a:pPr>
              <a:lnSpc>
                <a:spcPct val="150000"/>
              </a:lnSpc>
              <a:spcBef>
                <a:spcPts val="0"/>
              </a:spcBef>
            </a:pPr>
            <a:r>
              <a:rPr lang="en-US" altLang="zh-CN" dirty="0" smtClean="0"/>
              <a:t>TCP/IP</a:t>
            </a:r>
            <a:r>
              <a:rPr lang="zh-CN" altLang="en-US" dirty="0" smtClean="0"/>
              <a:t>互联网域名</a:t>
            </a:r>
          </a:p>
          <a:p>
            <a:pPr lvl="1">
              <a:lnSpc>
                <a:spcPct val="150000"/>
              </a:lnSpc>
              <a:spcBef>
                <a:spcPts val="0"/>
              </a:spcBef>
            </a:pPr>
            <a:r>
              <a:rPr lang="zh-CN" altLang="en-US" dirty="0" smtClean="0"/>
              <a:t>是一种抽象的标准</a:t>
            </a:r>
          </a:p>
          <a:p>
            <a:pPr lvl="1">
              <a:lnSpc>
                <a:spcPct val="150000"/>
              </a:lnSpc>
              <a:spcBef>
                <a:spcPts val="0"/>
              </a:spcBef>
            </a:pPr>
            <a:r>
              <a:rPr lang="zh-CN" altLang="en-US" dirty="0" smtClean="0"/>
              <a:t>各标号值可任意填写</a:t>
            </a:r>
          </a:p>
          <a:p>
            <a:pPr lvl="1">
              <a:lnSpc>
                <a:spcPct val="150000"/>
              </a:lnSpc>
              <a:spcBef>
                <a:spcPts val="0"/>
              </a:spcBef>
            </a:pPr>
            <a:r>
              <a:rPr lang="zh-CN" altLang="en-US" dirty="0" smtClean="0"/>
              <a:t>任何组织均可根据域名语法构造本组织内的域名</a:t>
            </a:r>
          </a:p>
          <a:p>
            <a:pPr>
              <a:lnSpc>
                <a:spcPct val="150000"/>
              </a:lnSpc>
              <a:spcBef>
                <a:spcPts val="1800"/>
              </a:spcBef>
            </a:pPr>
            <a:r>
              <a:rPr lang="en-US" altLang="zh-CN" dirty="0" smtClean="0"/>
              <a:t>Internet</a:t>
            </a:r>
            <a:r>
              <a:rPr lang="zh-CN" altLang="en-US" dirty="0" smtClean="0"/>
              <a:t>域名</a:t>
            </a:r>
          </a:p>
          <a:p>
            <a:pPr lvl="1">
              <a:lnSpc>
                <a:spcPct val="150000"/>
              </a:lnSpc>
              <a:spcBef>
                <a:spcPts val="0"/>
              </a:spcBef>
            </a:pPr>
            <a:r>
              <a:rPr lang="en-US" altLang="zh-CN" dirty="0" smtClean="0"/>
              <a:t>Internet</a:t>
            </a:r>
            <a:r>
              <a:rPr lang="zh-CN" altLang="en-US" dirty="0" smtClean="0"/>
              <a:t>是一个国际性的大型互联网</a:t>
            </a:r>
          </a:p>
          <a:p>
            <a:pPr lvl="1">
              <a:lnSpc>
                <a:spcPct val="150000"/>
              </a:lnSpc>
              <a:spcBef>
                <a:spcPts val="0"/>
              </a:spcBef>
            </a:pPr>
            <a:r>
              <a:rPr lang="en-US" altLang="zh-CN" dirty="0" smtClean="0"/>
              <a:t>Internet</a:t>
            </a:r>
            <a:r>
              <a:rPr lang="zh-CN" altLang="en-US" dirty="0" smtClean="0"/>
              <a:t>规定了一组正式的通用标准标号</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96908"/>
          </a:xfrm>
        </p:spPr>
        <p:txBody>
          <a:bodyPr/>
          <a:lstStyle/>
          <a:p>
            <a:r>
              <a:rPr lang="en-US" altLang="zh-CN" dirty="0" smtClean="0"/>
              <a:t>Internet</a:t>
            </a:r>
            <a:r>
              <a:rPr lang="zh-CN" altLang="en-US" dirty="0" smtClean="0"/>
              <a:t>顶级域名</a:t>
            </a:r>
          </a:p>
        </p:txBody>
      </p:sp>
      <p:sp>
        <p:nvSpPr>
          <p:cNvPr id="13315" name="Rectangle 3"/>
          <p:cNvSpPr>
            <a:spLocks noGrp="1" noChangeArrowheads="1"/>
          </p:cNvSpPr>
          <p:nvPr>
            <p:ph type="body" idx="1"/>
          </p:nvPr>
        </p:nvSpPr>
        <p:spPr>
          <a:xfrm>
            <a:off x="5857884" y="3643314"/>
            <a:ext cx="2714644" cy="768337"/>
          </a:xfrm>
        </p:spPr>
        <p:txBody>
          <a:bodyPr>
            <a:normAutofit/>
          </a:bodyPr>
          <a:lstStyle/>
          <a:p>
            <a:pPr>
              <a:buNone/>
            </a:pPr>
            <a:r>
              <a:rPr lang="zh-CN" altLang="en-US" sz="2800" dirty="0" smtClean="0"/>
              <a:t>组织模式</a:t>
            </a:r>
          </a:p>
        </p:txBody>
      </p:sp>
      <p:pic>
        <p:nvPicPr>
          <p:cNvPr id="53250" name="Picture 2"/>
          <p:cNvPicPr>
            <a:picLocks noChangeAspect="1" noChangeArrowheads="1"/>
          </p:cNvPicPr>
          <p:nvPr/>
        </p:nvPicPr>
        <p:blipFill>
          <a:blip r:embed="rId2" cstate="print"/>
          <a:srcRect/>
          <a:stretch>
            <a:fillRect/>
          </a:stretch>
        </p:blipFill>
        <p:spPr bwMode="auto">
          <a:xfrm>
            <a:off x="500033" y="1142984"/>
            <a:ext cx="4542525" cy="5572164"/>
          </a:xfrm>
          <a:prstGeom prst="rect">
            <a:avLst/>
          </a:prstGeom>
          <a:noFill/>
          <a:ln w="9525">
            <a:noFill/>
            <a:miter lim="800000"/>
            <a:headEnd/>
            <a:tailEnd/>
          </a:ln>
        </p:spPr>
      </p:pic>
      <p:sp>
        <p:nvSpPr>
          <p:cNvPr id="7" name="Rectangle 3"/>
          <p:cNvSpPr txBox="1">
            <a:spLocks noChangeArrowheads="1"/>
          </p:cNvSpPr>
          <p:nvPr/>
        </p:nvSpPr>
        <p:spPr>
          <a:xfrm>
            <a:off x="5715008" y="6089663"/>
            <a:ext cx="3143272" cy="554047"/>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地理模式</a:t>
            </a:r>
          </a:p>
        </p:txBody>
      </p:sp>
      <p:sp>
        <p:nvSpPr>
          <p:cNvPr id="9" name="矩形 8"/>
          <p:cNvSpPr/>
          <p:nvPr/>
        </p:nvSpPr>
        <p:spPr>
          <a:xfrm>
            <a:off x="500034" y="1857364"/>
            <a:ext cx="7929618" cy="4286280"/>
          </a:xfrm>
          <a:prstGeom prst="rect">
            <a:avLst/>
          </a:prstGeom>
          <a:solidFill>
            <a:schemeClr val="accent1">
              <a:tint val="100000"/>
              <a:shade val="100000"/>
              <a:hueMod val="100000"/>
              <a:satMod val="10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00034" y="6143644"/>
            <a:ext cx="7929618" cy="500066"/>
          </a:xfrm>
          <a:prstGeom prst="rect">
            <a:avLst/>
          </a:prstGeom>
          <a:solidFill>
            <a:srgbClr val="C0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t>Internet</a:t>
            </a:r>
            <a:r>
              <a:rPr lang="zh-CN" altLang="en-US" dirty="0" smtClean="0"/>
              <a:t>域名结构举例</a:t>
            </a:r>
          </a:p>
        </p:txBody>
      </p:sp>
      <p:pic>
        <p:nvPicPr>
          <p:cNvPr id="14339" name="Picture 4"/>
          <p:cNvPicPr>
            <a:picLocks noChangeAspect="1" noChangeArrowheads="1"/>
          </p:cNvPicPr>
          <p:nvPr/>
        </p:nvPicPr>
        <p:blipFill>
          <a:blip r:embed="rId2" cstate="print"/>
          <a:srcRect/>
          <a:stretch>
            <a:fillRect/>
          </a:stretch>
        </p:blipFill>
        <p:spPr bwMode="auto">
          <a:xfrm>
            <a:off x="142843" y="1928802"/>
            <a:ext cx="8884895" cy="392909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t>我国二级域名分配举例</a:t>
            </a:r>
          </a:p>
        </p:txBody>
      </p:sp>
      <p:pic>
        <p:nvPicPr>
          <p:cNvPr id="15363" name="Picture 4"/>
          <p:cNvPicPr>
            <a:picLocks noChangeAspect="1" noChangeArrowheads="1"/>
          </p:cNvPicPr>
          <p:nvPr/>
        </p:nvPicPr>
        <p:blipFill>
          <a:blip r:embed="rId2" cstate="print"/>
          <a:srcRect/>
          <a:stretch>
            <a:fillRect/>
          </a:stretch>
        </p:blipFill>
        <p:spPr bwMode="auto">
          <a:xfrm>
            <a:off x="134209" y="1643050"/>
            <a:ext cx="8866947" cy="464347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85728"/>
            <a:ext cx="7772400" cy="731838"/>
          </a:xfrm>
        </p:spPr>
        <p:txBody>
          <a:bodyPr/>
          <a:lstStyle/>
          <a:p>
            <a:r>
              <a:rPr lang="zh-CN" altLang="en-US" sz="4000" dirty="0" smtClean="0"/>
              <a:t>域名解析</a:t>
            </a:r>
          </a:p>
        </p:txBody>
      </p:sp>
      <p:sp>
        <p:nvSpPr>
          <p:cNvPr id="16387" name="Rectangle 3"/>
          <p:cNvSpPr>
            <a:spLocks noGrp="1" noChangeArrowheads="1"/>
          </p:cNvSpPr>
          <p:nvPr>
            <p:ph type="body" idx="1"/>
          </p:nvPr>
        </p:nvSpPr>
        <p:spPr>
          <a:xfrm>
            <a:off x="142844" y="1000108"/>
            <a:ext cx="8786874" cy="5643601"/>
          </a:xfrm>
        </p:spPr>
        <p:txBody>
          <a:bodyPr>
            <a:noAutofit/>
          </a:bodyPr>
          <a:lstStyle/>
          <a:p>
            <a:pPr>
              <a:lnSpc>
                <a:spcPct val="110000"/>
              </a:lnSpc>
              <a:spcBef>
                <a:spcPts val="600"/>
              </a:spcBef>
            </a:pPr>
            <a:r>
              <a:rPr lang="zh-CN" altLang="en-US" dirty="0" smtClean="0"/>
              <a:t>为什么要进行域名解析？</a:t>
            </a:r>
          </a:p>
          <a:p>
            <a:pPr lvl="1">
              <a:lnSpc>
                <a:spcPct val="110000"/>
              </a:lnSpc>
              <a:spcBef>
                <a:spcPts val="600"/>
              </a:spcBef>
            </a:pPr>
            <a:r>
              <a:rPr lang="zh-CN" altLang="en-US" dirty="0" smtClean="0"/>
              <a:t>用户希望使用记忆和书写较为方便的域名</a:t>
            </a:r>
          </a:p>
          <a:p>
            <a:pPr lvl="1">
              <a:lnSpc>
                <a:spcPct val="110000"/>
              </a:lnSpc>
              <a:spcBef>
                <a:spcPts val="600"/>
              </a:spcBef>
            </a:pPr>
            <a:r>
              <a:rPr lang="zh-CN" altLang="en-US" dirty="0" smtClean="0"/>
              <a:t>主机之间的通信仍需要使用</a:t>
            </a:r>
            <a:r>
              <a:rPr lang="en-US" altLang="zh-CN" dirty="0" smtClean="0"/>
              <a:t>IP</a:t>
            </a:r>
            <a:r>
              <a:rPr lang="zh-CN" altLang="en-US" dirty="0" smtClean="0"/>
              <a:t>地址</a:t>
            </a:r>
          </a:p>
          <a:p>
            <a:pPr lvl="1">
              <a:lnSpc>
                <a:spcPct val="110000"/>
              </a:lnSpc>
              <a:spcBef>
                <a:spcPts val="600"/>
              </a:spcBef>
            </a:pPr>
            <a:r>
              <a:rPr lang="zh-CN" altLang="en-US" dirty="0" smtClean="0"/>
              <a:t>需提供一种机制进行域名与</a:t>
            </a:r>
            <a:r>
              <a:rPr lang="en-US" altLang="zh-CN" dirty="0" smtClean="0"/>
              <a:t>IP</a:t>
            </a:r>
            <a:r>
              <a:rPr lang="zh-CN" altLang="en-US" dirty="0" smtClean="0"/>
              <a:t>地址之间的映射</a:t>
            </a:r>
          </a:p>
          <a:p>
            <a:pPr>
              <a:lnSpc>
                <a:spcPct val="110000"/>
              </a:lnSpc>
              <a:spcBef>
                <a:spcPts val="2400"/>
              </a:spcBef>
            </a:pPr>
            <a:r>
              <a:rPr lang="zh-CN" altLang="en-US" dirty="0" smtClean="0"/>
              <a:t>域名解析</a:t>
            </a:r>
          </a:p>
          <a:p>
            <a:pPr lvl="1">
              <a:lnSpc>
                <a:spcPct val="110000"/>
              </a:lnSpc>
              <a:spcBef>
                <a:spcPts val="600"/>
              </a:spcBef>
            </a:pPr>
            <a:r>
              <a:rPr lang="zh-CN" altLang="en-US" dirty="0" smtClean="0"/>
              <a:t>将域名映射为对应的</a:t>
            </a:r>
            <a:r>
              <a:rPr lang="en-US" altLang="zh-CN" dirty="0" smtClean="0"/>
              <a:t>IP</a:t>
            </a:r>
            <a:r>
              <a:rPr lang="zh-CN" altLang="en-US" dirty="0" smtClean="0"/>
              <a:t>地址（或将</a:t>
            </a:r>
            <a:r>
              <a:rPr lang="en-US" altLang="zh-CN" dirty="0" smtClean="0"/>
              <a:t>IP</a:t>
            </a:r>
            <a:r>
              <a:rPr lang="zh-CN" altLang="en-US" dirty="0" smtClean="0"/>
              <a:t>地址映射为对应的域名）</a:t>
            </a:r>
          </a:p>
          <a:p>
            <a:pPr lvl="1">
              <a:lnSpc>
                <a:spcPct val="110000"/>
              </a:lnSpc>
              <a:spcBef>
                <a:spcPts val="600"/>
              </a:spcBef>
            </a:pPr>
            <a:r>
              <a:rPr lang="zh-CN" altLang="en-US" dirty="0" smtClean="0"/>
              <a:t>域名解析需要借助于一组既相互独立又相互协作的域名服务器完成</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14290"/>
            <a:ext cx="7772400" cy="731838"/>
          </a:xfrm>
        </p:spPr>
        <p:txBody>
          <a:bodyPr/>
          <a:lstStyle/>
          <a:p>
            <a:r>
              <a:rPr lang="zh-CN" altLang="en-US" sz="4000" dirty="0" smtClean="0"/>
              <a:t>域名服务器与域名解析器</a:t>
            </a:r>
          </a:p>
        </p:txBody>
      </p:sp>
      <p:sp>
        <p:nvSpPr>
          <p:cNvPr id="17411" name="Rectangle 3"/>
          <p:cNvSpPr>
            <a:spLocks noGrp="1" noChangeArrowheads="1"/>
          </p:cNvSpPr>
          <p:nvPr>
            <p:ph type="body" idx="1"/>
          </p:nvPr>
        </p:nvSpPr>
        <p:spPr>
          <a:xfrm>
            <a:off x="142844" y="1000108"/>
            <a:ext cx="8858312" cy="5643601"/>
          </a:xfrm>
        </p:spPr>
        <p:txBody>
          <a:bodyPr>
            <a:noAutofit/>
          </a:bodyPr>
          <a:lstStyle/>
          <a:p>
            <a:pPr>
              <a:lnSpc>
                <a:spcPct val="120000"/>
              </a:lnSpc>
              <a:spcBef>
                <a:spcPts val="600"/>
              </a:spcBef>
            </a:pPr>
            <a:r>
              <a:rPr lang="zh-CN" altLang="en-US" dirty="0" smtClean="0"/>
              <a:t>域名服务器</a:t>
            </a:r>
          </a:p>
          <a:p>
            <a:pPr lvl="1">
              <a:lnSpc>
                <a:spcPct val="120000"/>
              </a:lnSpc>
              <a:spcBef>
                <a:spcPts val="600"/>
              </a:spcBef>
            </a:pPr>
            <a:r>
              <a:rPr lang="zh-CN" altLang="en-US" dirty="0" smtClean="0"/>
              <a:t>服务器软件，运行在指定的主机上，完成域名</a:t>
            </a:r>
            <a:r>
              <a:rPr lang="en-US" altLang="zh-CN" dirty="0" smtClean="0"/>
              <a:t>-IP</a:t>
            </a:r>
            <a:r>
              <a:rPr lang="zh-CN" altLang="en-US" dirty="0" smtClean="0"/>
              <a:t>地址映射</a:t>
            </a:r>
          </a:p>
          <a:p>
            <a:pPr lvl="1">
              <a:lnSpc>
                <a:spcPct val="120000"/>
              </a:lnSpc>
              <a:spcBef>
                <a:spcPts val="600"/>
              </a:spcBef>
            </a:pPr>
            <a:r>
              <a:rPr lang="zh-CN" altLang="en-US" dirty="0" smtClean="0"/>
              <a:t>域名服务器保存它所管辖区域内的域名与</a:t>
            </a:r>
            <a:r>
              <a:rPr lang="en-US" altLang="zh-CN" dirty="0" smtClean="0"/>
              <a:t>IP</a:t>
            </a:r>
            <a:r>
              <a:rPr lang="zh-CN" altLang="en-US" dirty="0" smtClean="0"/>
              <a:t>地址对照表</a:t>
            </a:r>
          </a:p>
          <a:p>
            <a:pPr>
              <a:lnSpc>
                <a:spcPct val="120000"/>
              </a:lnSpc>
              <a:spcBef>
                <a:spcPts val="2400"/>
              </a:spcBef>
            </a:pPr>
            <a:r>
              <a:rPr lang="zh-CN" altLang="en-US" dirty="0" smtClean="0"/>
              <a:t>域名解析器</a:t>
            </a:r>
          </a:p>
          <a:p>
            <a:pPr lvl="1">
              <a:lnSpc>
                <a:spcPct val="120000"/>
              </a:lnSpc>
              <a:spcBef>
                <a:spcPts val="600"/>
              </a:spcBef>
            </a:pPr>
            <a:r>
              <a:rPr lang="zh-CN" altLang="en-US" dirty="0" smtClean="0"/>
              <a:t>请求域名解析服务的客户软件</a:t>
            </a:r>
          </a:p>
          <a:p>
            <a:pPr lvl="1">
              <a:lnSpc>
                <a:spcPct val="120000"/>
              </a:lnSpc>
              <a:spcBef>
                <a:spcPts val="600"/>
              </a:spcBef>
            </a:pPr>
            <a:r>
              <a:rPr lang="zh-CN" altLang="en-US" dirty="0" smtClean="0"/>
              <a:t>域名解析器可利用一个或多个域名服务器解析域名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9" name="Picture 5"/>
          <p:cNvPicPr>
            <a:picLocks noChangeAspect="1" noChangeArrowheads="1"/>
          </p:cNvPicPr>
          <p:nvPr/>
        </p:nvPicPr>
        <p:blipFill>
          <a:blip r:embed="rId2" cstate="print"/>
          <a:srcRect/>
          <a:stretch>
            <a:fillRect/>
          </a:stretch>
        </p:blipFill>
        <p:spPr bwMode="auto">
          <a:xfrm>
            <a:off x="1428728" y="1142984"/>
            <a:ext cx="6286544" cy="5460534"/>
          </a:xfrm>
          <a:prstGeom prst="rect">
            <a:avLst/>
          </a:prstGeom>
          <a:noFill/>
          <a:ln w="9525" algn="ctr">
            <a:noFill/>
            <a:miter lim="800000"/>
            <a:headEnd/>
            <a:tailEnd/>
          </a:ln>
        </p:spPr>
      </p:pic>
      <p:sp>
        <p:nvSpPr>
          <p:cNvPr id="18434" name="Rectangle 2"/>
          <p:cNvSpPr>
            <a:spLocks noGrp="1" noChangeArrowheads="1"/>
          </p:cNvSpPr>
          <p:nvPr>
            <p:ph type="title"/>
          </p:nvPr>
        </p:nvSpPr>
        <p:spPr>
          <a:xfrm>
            <a:off x="457200" y="274638"/>
            <a:ext cx="8229600" cy="796908"/>
          </a:xfrm>
        </p:spPr>
        <p:txBody>
          <a:bodyPr/>
          <a:lstStyle/>
          <a:p>
            <a:r>
              <a:rPr lang="zh-CN" altLang="en-US" dirty="0" smtClean="0"/>
              <a:t>域名服务器的层次结构</a:t>
            </a:r>
          </a:p>
        </p:txBody>
      </p:sp>
      <p:sp>
        <p:nvSpPr>
          <p:cNvPr id="369667" name="Rectangle 3"/>
          <p:cNvSpPr>
            <a:spLocks noGrp="1" noChangeArrowheads="1"/>
          </p:cNvSpPr>
          <p:nvPr>
            <p:ph type="body" idx="1"/>
          </p:nvPr>
        </p:nvSpPr>
        <p:spPr>
          <a:xfrm>
            <a:off x="214282" y="1357298"/>
            <a:ext cx="8715436" cy="5286412"/>
          </a:xfrm>
        </p:spPr>
        <p:txBody>
          <a:bodyPr>
            <a:normAutofit/>
          </a:bodyPr>
          <a:lstStyle/>
          <a:p>
            <a:pPr>
              <a:lnSpc>
                <a:spcPct val="150000"/>
              </a:lnSpc>
              <a:spcBef>
                <a:spcPts val="600"/>
              </a:spcBef>
            </a:pPr>
            <a:r>
              <a:rPr lang="zh-CN" altLang="en-US" dirty="0" smtClean="0"/>
              <a:t>树型逻辑结构是域名解析算法赖以实现的基础</a:t>
            </a:r>
          </a:p>
          <a:p>
            <a:pPr lvl="1">
              <a:lnSpc>
                <a:spcPct val="150000"/>
              </a:lnSpc>
              <a:spcBef>
                <a:spcPts val="600"/>
              </a:spcBef>
            </a:pPr>
            <a:r>
              <a:rPr lang="zh-CN" altLang="en-US" dirty="0" smtClean="0"/>
              <a:t>域名解析采用自顶向下的算法</a:t>
            </a:r>
          </a:p>
          <a:p>
            <a:pPr lvl="1">
              <a:lnSpc>
                <a:spcPct val="150000"/>
              </a:lnSpc>
              <a:spcBef>
                <a:spcPts val="600"/>
              </a:spcBef>
            </a:pPr>
            <a:r>
              <a:rPr lang="zh-CN" altLang="en-US" dirty="0" smtClean="0"/>
              <a:t>解析过程只需走过一条从根节点到另一节点的单向路径，无需回溯，更不用遍历整个服务器树</a:t>
            </a:r>
          </a:p>
          <a:p>
            <a:pPr>
              <a:lnSpc>
                <a:spcPct val="150000"/>
              </a:lnSpc>
              <a:spcBef>
                <a:spcPts val="2400"/>
              </a:spcBef>
            </a:pPr>
            <a:r>
              <a:rPr lang="zh-CN" altLang="en-US" dirty="0" smtClean="0"/>
              <a:t>注意：</a:t>
            </a:r>
            <a:r>
              <a:rPr lang="zh-CN" altLang="en-US" dirty="0" smtClean="0">
                <a:solidFill>
                  <a:srgbClr val="002060"/>
                </a:solidFill>
                <a:ea typeface="黑体" pitchFamily="2" charset="-122"/>
              </a:rPr>
              <a:t>解析过程都从根服务器开始不是很好的解决方案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69669"/>
                                        </p:tgtEl>
                                      </p:cBhvr>
                                    </p:animEffect>
                                    <p:set>
                                      <p:cBhvr>
                                        <p:cTn id="7" dur="1" fill="hold">
                                          <p:stCondLst>
                                            <p:cond delay="499"/>
                                          </p:stCondLst>
                                        </p:cTn>
                                        <p:tgtEl>
                                          <p:spTgt spid="369669"/>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69667">
                                            <p:txEl>
                                              <p:pRg st="0" end="0"/>
                                            </p:txEl>
                                          </p:spTgt>
                                        </p:tgtEl>
                                        <p:attrNameLst>
                                          <p:attrName>style.visibility</p:attrName>
                                        </p:attrNameLst>
                                      </p:cBhvr>
                                      <p:to>
                                        <p:strVal val="visible"/>
                                      </p:to>
                                    </p:set>
                                    <p:anim calcmode="lin" valueType="num">
                                      <p:cBhvr additive="base">
                                        <p:cTn id="11" dur="500" fill="hold"/>
                                        <p:tgtEl>
                                          <p:spTgt spid="36966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9667">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69667">
                                            <p:txEl>
                                              <p:pRg st="1" end="1"/>
                                            </p:txEl>
                                          </p:spTgt>
                                        </p:tgtEl>
                                        <p:attrNameLst>
                                          <p:attrName>style.visibility</p:attrName>
                                        </p:attrNameLst>
                                      </p:cBhvr>
                                      <p:to>
                                        <p:strVal val="visible"/>
                                      </p:to>
                                    </p:set>
                                    <p:anim calcmode="lin" valueType="num">
                                      <p:cBhvr additive="base">
                                        <p:cTn id="16" dur="500" fill="hold"/>
                                        <p:tgtEl>
                                          <p:spTgt spid="36966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69667">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69667">
                                            <p:txEl>
                                              <p:pRg st="2" end="2"/>
                                            </p:txEl>
                                          </p:spTgt>
                                        </p:tgtEl>
                                        <p:attrNameLst>
                                          <p:attrName>style.visibility</p:attrName>
                                        </p:attrNameLst>
                                      </p:cBhvr>
                                      <p:to>
                                        <p:strVal val="visible"/>
                                      </p:to>
                                    </p:set>
                                    <p:anim calcmode="lin" valueType="num">
                                      <p:cBhvr additive="base">
                                        <p:cTn id="21" dur="500" fill="hold"/>
                                        <p:tgtEl>
                                          <p:spTgt spid="36966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9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69667">
                                            <p:txEl>
                                              <p:pRg st="3" end="3"/>
                                            </p:txEl>
                                          </p:spTgt>
                                        </p:tgtEl>
                                        <p:attrNameLst>
                                          <p:attrName>style.visibility</p:attrName>
                                        </p:attrNameLst>
                                      </p:cBhvr>
                                      <p:to>
                                        <p:strVal val="visible"/>
                                      </p:to>
                                    </p:set>
                                    <p:anim calcmode="lin" valueType="num">
                                      <p:cBhvr additive="base">
                                        <p:cTn id="27" dur="500" fill="hold"/>
                                        <p:tgtEl>
                                          <p:spTgt spid="36966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9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域名解析需要的已知条件</a:t>
            </a:r>
          </a:p>
        </p:txBody>
      </p:sp>
      <p:sp>
        <p:nvSpPr>
          <p:cNvPr id="19459" name="Rectangle 3"/>
          <p:cNvSpPr>
            <a:spLocks noGrp="1" noChangeArrowheads="1"/>
          </p:cNvSpPr>
          <p:nvPr>
            <p:ph type="body" idx="1"/>
          </p:nvPr>
        </p:nvSpPr>
        <p:spPr>
          <a:xfrm>
            <a:off x="214282" y="1571612"/>
            <a:ext cx="8786874" cy="5000659"/>
          </a:xfrm>
        </p:spPr>
        <p:txBody>
          <a:bodyPr>
            <a:normAutofit/>
          </a:bodyPr>
          <a:lstStyle/>
          <a:p>
            <a:pPr>
              <a:lnSpc>
                <a:spcPct val="140000"/>
              </a:lnSpc>
              <a:spcBef>
                <a:spcPts val="600"/>
              </a:spcBef>
            </a:pPr>
            <a:r>
              <a:rPr lang="zh-CN" altLang="en-US" sz="3600" dirty="0" smtClean="0"/>
              <a:t>域名解析器</a:t>
            </a:r>
          </a:p>
          <a:p>
            <a:pPr lvl="1">
              <a:lnSpc>
                <a:spcPct val="140000"/>
              </a:lnSpc>
              <a:spcBef>
                <a:spcPts val="600"/>
              </a:spcBef>
            </a:pPr>
            <a:r>
              <a:rPr lang="zh-CN" altLang="en-US" sz="3200" dirty="0" smtClean="0"/>
              <a:t>已知任意一个域名服务器的</a:t>
            </a:r>
            <a:r>
              <a:rPr lang="en-US" altLang="zh-CN" sz="3200" dirty="0" smtClean="0"/>
              <a:t>IP</a:t>
            </a:r>
            <a:r>
              <a:rPr lang="zh-CN" altLang="en-US" sz="3200" dirty="0" smtClean="0"/>
              <a:t>地址</a:t>
            </a:r>
          </a:p>
          <a:p>
            <a:pPr>
              <a:lnSpc>
                <a:spcPct val="140000"/>
              </a:lnSpc>
              <a:spcBef>
                <a:spcPts val="2400"/>
              </a:spcBef>
            </a:pPr>
            <a:r>
              <a:rPr lang="zh-CN" altLang="en-US" sz="3600" dirty="0" smtClean="0"/>
              <a:t>域名服务器</a:t>
            </a:r>
          </a:p>
          <a:p>
            <a:pPr lvl="1">
              <a:lnSpc>
                <a:spcPct val="140000"/>
              </a:lnSpc>
              <a:spcBef>
                <a:spcPts val="600"/>
              </a:spcBef>
            </a:pPr>
            <a:r>
              <a:rPr lang="zh-CN" altLang="en-US" sz="3200" dirty="0" smtClean="0"/>
              <a:t>已知根服务器的</a:t>
            </a:r>
            <a:r>
              <a:rPr lang="en-US" altLang="zh-CN" sz="3200" dirty="0" smtClean="0"/>
              <a:t>IP</a:t>
            </a:r>
            <a:r>
              <a:rPr lang="zh-CN" altLang="en-US" sz="3200" dirty="0" smtClean="0"/>
              <a:t>地址</a:t>
            </a:r>
          </a:p>
          <a:p>
            <a:pPr lvl="1">
              <a:lnSpc>
                <a:spcPct val="140000"/>
              </a:lnSpc>
              <a:spcBef>
                <a:spcPts val="600"/>
              </a:spcBef>
            </a:pPr>
            <a:r>
              <a:rPr lang="zh-CN" altLang="en-US" sz="3200" dirty="0" smtClean="0"/>
              <a:t>已知父结点服务器的</a:t>
            </a:r>
            <a:r>
              <a:rPr lang="en-US" altLang="zh-CN" sz="3200" dirty="0" smtClean="0"/>
              <a:t>IP</a:t>
            </a:r>
            <a:r>
              <a:rPr lang="zh-CN" altLang="en-US" sz="3200" dirty="0" smtClean="0"/>
              <a:t>地址</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17514"/>
            <a:ext cx="8229600" cy="939784"/>
          </a:xfrm>
        </p:spPr>
        <p:txBody>
          <a:bodyPr/>
          <a:lstStyle/>
          <a:p>
            <a:r>
              <a:rPr lang="zh-CN" altLang="en-US" dirty="0" smtClean="0"/>
              <a:t>域名解析方式（</a:t>
            </a:r>
            <a:r>
              <a:rPr lang="en-US" altLang="zh-CN" dirty="0" smtClean="0"/>
              <a:t>1/2</a:t>
            </a:r>
            <a:r>
              <a:rPr lang="zh-CN" altLang="en-US" dirty="0" smtClean="0"/>
              <a:t>）</a:t>
            </a:r>
          </a:p>
        </p:txBody>
      </p:sp>
      <p:sp>
        <p:nvSpPr>
          <p:cNvPr id="20483" name="Rectangle 3"/>
          <p:cNvSpPr>
            <a:spLocks noGrp="1" noChangeArrowheads="1"/>
          </p:cNvSpPr>
          <p:nvPr>
            <p:ph type="body" idx="1"/>
          </p:nvPr>
        </p:nvSpPr>
        <p:spPr>
          <a:xfrm>
            <a:off x="142844" y="1643050"/>
            <a:ext cx="8786874" cy="5000660"/>
          </a:xfrm>
        </p:spPr>
        <p:txBody>
          <a:bodyPr>
            <a:normAutofit/>
          </a:bodyPr>
          <a:lstStyle/>
          <a:p>
            <a:pPr>
              <a:lnSpc>
                <a:spcPct val="160000"/>
              </a:lnSpc>
            </a:pPr>
            <a:r>
              <a:rPr lang="zh-CN" altLang="en-US" dirty="0" smtClean="0"/>
              <a:t>递归解析（</a:t>
            </a:r>
            <a:r>
              <a:rPr lang="en-US" altLang="zh-CN" dirty="0" smtClean="0"/>
              <a:t>recursive resolution</a:t>
            </a:r>
            <a:r>
              <a:rPr lang="zh-CN" altLang="en-US" dirty="0" smtClean="0"/>
              <a:t>）：域名服务器系统一次性完成全部名字</a:t>
            </a:r>
            <a:r>
              <a:rPr lang="en-US" altLang="zh-CN" dirty="0" smtClean="0"/>
              <a:t>-</a:t>
            </a:r>
            <a:r>
              <a:rPr lang="zh-CN" altLang="en-US" dirty="0" smtClean="0"/>
              <a:t>地址变换</a:t>
            </a:r>
          </a:p>
          <a:p>
            <a:pPr>
              <a:lnSpc>
                <a:spcPct val="160000"/>
              </a:lnSpc>
              <a:spcBef>
                <a:spcPts val="2400"/>
              </a:spcBef>
            </a:pPr>
            <a:r>
              <a:rPr lang="zh-CN" altLang="en-US" dirty="0" smtClean="0"/>
              <a:t>反复解析（</a:t>
            </a:r>
            <a:r>
              <a:rPr lang="en-US" altLang="zh-CN" dirty="0" smtClean="0"/>
              <a:t>iterative resolution</a:t>
            </a:r>
            <a:r>
              <a:rPr lang="zh-CN" altLang="en-US" dirty="0" smtClean="0"/>
              <a:t>）：每次请求一个服务器。若给不出最终答案，再请求其他的服务器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8101042" cy="1470025"/>
          </a:xfrm>
        </p:spPr>
        <p:txBody>
          <a:bodyPr>
            <a:noAutofit/>
          </a:bodyPr>
          <a:lstStyle/>
          <a:p>
            <a:r>
              <a:rPr lang="zh-CN" altLang="en-US" sz="5400" dirty="0" smtClean="0"/>
              <a:t>第</a:t>
            </a:r>
            <a:r>
              <a:rPr lang="en-US" altLang="zh-CN" sz="5400" smtClean="0"/>
              <a:t>12</a:t>
            </a:r>
            <a:r>
              <a:rPr lang="zh-CN" altLang="en-US" sz="5400" smtClean="0"/>
              <a:t>章 </a:t>
            </a:r>
            <a:r>
              <a:rPr lang="zh-CN" altLang="zh-CN" sz="5400" dirty="0" smtClean="0"/>
              <a:t>域名系统</a:t>
            </a:r>
            <a:endParaRPr lang="zh-CN" altLang="en-US" sz="5400" dirty="0">
              <a:solidFill>
                <a:srgbClr val="002060"/>
              </a:solidFill>
              <a:latin typeface="华文琥珀" pitchFamily="2" charset="-122"/>
              <a:ea typeface="华文琥珀" pitchFamily="2" charset="-122"/>
            </a:endParaRPr>
          </a:p>
        </p:txBody>
      </p:sp>
      <p:sp>
        <p:nvSpPr>
          <p:cNvPr id="3" name="副标题 2"/>
          <p:cNvSpPr>
            <a:spLocks noGrp="1"/>
          </p:cNvSpPr>
          <p:nvPr>
            <p:ph type="subTitle" idx="1"/>
          </p:nvPr>
        </p:nvSpPr>
        <p:spPr/>
        <p:txBody>
          <a:bodyPr>
            <a:noAutofit/>
          </a:bodyPr>
          <a:lstStyle/>
          <a:p>
            <a:endParaRPr lang="en-US" altLang="zh-CN" sz="2400" dirty="0" smtClean="0">
              <a:solidFill>
                <a:srgbClr val="002060"/>
              </a:solidFill>
            </a:endParaRPr>
          </a:p>
          <a:p>
            <a:endParaRPr lang="en-US" altLang="zh-CN" sz="2400" dirty="0" smtClean="0">
              <a:solidFill>
                <a:srgbClr val="002060"/>
              </a:solidFill>
            </a:endParaRPr>
          </a:p>
          <a:p>
            <a:r>
              <a:rPr lang="zh-CN" altLang="en-US" sz="2400" dirty="0" smtClean="0">
                <a:solidFill>
                  <a:srgbClr val="002060"/>
                </a:solidFill>
              </a:rPr>
              <a:t>张建忠  徐敬东</a:t>
            </a:r>
            <a:endParaRPr lang="en-US" altLang="zh-CN" sz="2400" dirty="0" smtClean="0">
              <a:solidFill>
                <a:srgbClr val="002060"/>
              </a:solidFill>
            </a:endParaRPr>
          </a:p>
          <a:p>
            <a:r>
              <a:rPr lang="zh-CN" altLang="en-US" sz="2400" dirty="0" smtClean="0">
                <a:solidFill>
                  <a:srgbClr val="002060"/>
                </a:solidFill>
              </a:rPr>
              <a:t>南开大学计算机科学与技术系</a:t>
            </a:r>
            <a:endParaRPr lang="en-US" altLang="zh-CN" sz="2400" dirty="0" smtClean="0">
              <a:solidFill>
                <a:srgbClr val="002060"/>
              </a:solidFill>
            </a:endParaRPr>
          </a:p>
          <a:p>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srcRect/>
          <a:stretch>
            <a:fillRect/>
          </a:stretch>
        </p:blipFill>
        <p:spPr bwMode="auto">
          <a:xfrm>
            <a:off x="71406" y="1785926"/>
            <a:ext cx="8937113" cy="4000528"/>
          </a:xfrm>
          <a:prstGeom prst="rect">
            <a:avLst/>
          </a:prstGeom>
          <a:noFill/>
          <a:ln w="9525">
            <a:noFill/>
            <a:miter lim="800000"/>
            <a:headEnd/>
            <a:tailEnd/>
          </a:ln>
        </p:spPr>
      </p:pic>
      <p:sp>
        <p:nvSpPr>
          <p:cNvPr id="21506" name="Rectangle 2"/>
          <p:cNvSpPr>
            <a:spLocks noGrp="1" noChangeArrowheads="1"/>
          </p:cNvSpPr>
          <p:nvPr>
            <p:ph type="title"/>
          </p:nvPr>
        </p:nvSpPr>
        <p:spPr/>
        <p:txBody>
          <a:bodyPr/>
          <a:lstStyle/>
          <a:p>
            <a:r>
              <a:rPr lang="zh-CN" altLang="en-US" dirty="0" smtClean="0"/>
              <a:t>域名解析方式（</a:t>
            </a:r>
            <a:r>
              <a:rPr lang="en-US" altLang="zh-CN" dirty="0" smtClean="0"/>
              <a:t>2/2</a:t>
            </a:r>
            <a:r>
              <a:rPr lang="zh-CN" altLang="en-US" dirty="0" smtClean="0"/>
              <a:t>）</a:t>
            </a:r>
          </a:p>
        </p:txBody>
      </p:sp>
      <p:sp>
        <p:nvSpPr>
          <p:cNvPr id="21509" name="AutoShape 6"/>
          <p:cNvSpPr>
            <a:spLocks noChangeArrowheads="1"/>
          </p:cNvSpPr>
          <p:nvPr/>
        </p:nvSpPr>
        <p:spPr bwMode="auto">
          <a:xfrm>
            <a:off x="1500166" y="5426092"/>
            <a:ext cx="1728787" cy="431800"/>
          </a:xfrm>
          <a:prstGeom prst="horizontalScroll">
            <a:avLst>
              <a:gd name="adj" fmla="val 12500"/>
            </a:avLst>
          </a:prstGeom>
          <a:solidFill>
            <a:srgbClr val="FF0000">
              <a:alpha val="30196"/>
            </a:srgbClr>
          </a:solidFill>
          <a:ln w="9525">
            <a:solidFill>
              <a:srgbClr val="FF0000"/>
            </a:solidFill>
            <a:round/>
            <a:headEnd/>
            <a:tailEnd/>
          </a:ln>
        </p:spPr>
        <p:txBody>
          <a:bodyPr wrap="none" anchor="ctr"/>
          <a:lstStyle/>
          <a:p>
            <a:endParaRPr lang="zh-CN" altLang="en-US"/>
          </a:p>
        </p:txBody>
      </p:sp>
      <p:sp>
        <p:nvSpPr>
          <p:cNvPr id="21510" name="AutoShape 7"/>
          <p:cNvSpPr>
            <a:spLocks noChangeArrowheads="1"/>
          </p:cNvSpPr>
          <p:nvPr/>
        </p:nvSpPr>
        <p:spPr bwMode="auto">
          <a:xfrm>
            <a:off x="6500826" y="5429264"/>
            <a:ext cx="1728787" cy="431800"/>
          </a:xfrm>
          <a:prstGeom prst="horizontalScroll">
            <a:avLst>
              <a:gd name="adj" fmla="val 12500"/>
            </a:avLst>
          </a:prstGeom>
          <a:solidFill>
            <a:srgbClr val="FF0000">
              <a:alpha val="30196"/>
            </a:srgbClr>
          </a:solidFill>
          <a:ln w="9525">
            <a:solidFill>
              <a:srgbClr val="FF0000"/>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00034" y="142852"/>
            <a:ext cx="8229600" cy="357190"/>
          </a:xfrm>
        </p:spPr>
        <p:txBody>
          <a:bodyPr>
            <a:noAutofit/>
          </a:bodyPr>
          <a:lstStyle/>
          <a:p>
            <a:r>
              <a:rPr lang="zh-CN" altLang="en-US" sz="3600" dirty="0" smtClean="0"/>
              <a:t>域名解析流程</a:t>
            </a:r>
          </a:p>
        </p:txBody>
      </p:sp>
      <p:pic>
        <p:nvPicPr>
          <p:cNvPr id="55298" name="Picture 2"/>
          <p:cNvPicPr>
            <a:picLocks noChangeAspect="1" noChangeArrowheads="1"/>
          </p:cNvPicPr>
          <p:nvPr/>
        </p:nvPicPr>
        <p:blipFill>
          <a:blip r:embed="rId2" cstate="print"/>
          <a:srcRect/>
          <a:stretch>
            <a:fillRect/>
          </a:stretch>
        </p:blipFill>
        <p:spPr bwMode="auto">
          <a:xfrm>
            <a:off x="1500166" y="785794"/>
            <a:ext cx="6286544" cy="5945502"/>
          </a:xfrm>
          <a:prstGeom prst="rect">
            <a:avLst/>
          </a:prstGeom>
          <a:noFill/>
          <a:ln w="9525">
            <a:noFill/>
            <a:miter lim="800000"/>
            <a:headEnd/>
            <a:tailEnd/>
          </a:ln>
        </p:spPr>
      </p:pic>
      <p:sp>
        <p:nvSpPr>
          <p:cNvPr id="6" name="矩形 5"/>
          <p:cNvSpPr/>
          <p:nvPr/>
        </p:nvSpPr>
        <p:spPr>
          <a:xfrm>
            <a:off x="1357290" y="642918"/>
            <a:ext cx="3286148" cy="6072230"/>
          </a:xfrm>
          <a:prstGeom prst="rect">
            <a:avLst/>
          </a:prstGeom>
          <a:solidFill>
            <a:schemeClr val="accent1">
              <a:tint val="100000"/>
              <a:shade val="100000"/>
              <a:hueMod val="100000"/>
              <a:satMod val="10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43438" y="642918"/>
            <a:ext cx="3286148" cy="6072230"/>
          </a:xfrm>
          <a:prstGeom prst="rect">
            <a:avLst/>
          </a:prstGeom>
          <a:solidFill>
            <a:srgbClr val="C0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654032"/>
          </a:xfrm>
        </p:spPr>
        <p:txBody>
          <a:bodyPr>
            <a:normAutofit fontScale="90000"/>
          </a:bodyPr>
          <a:lstStyle/>
          <a:p>
            <a:r>
              <a:rPr lang="zh-CN" altLang="en-US" dirty="0" smtClean="0"/>
              <a:t>提高域名解析效率</a:t>
            </a:r>
          </a:p>
        </p:txBody>
      </p:sp>
      <p:sp>
        <p:nvSpPr>
          <p:cNvPr id="23555" name="Rectangle 3"/>
          <p:cNvSpPr>
            <a:spLocks noGrp="1" noChangeArrowheads="1"/>
          </p:cNvSpPr>
          <p:nvPr>
            <p:ph type="body" idx="1"/>
          </p:nvPr>
        </p:nvSpPr>
        <p:spPr>
          <a:xfrm>
            <a:off x="142844" y="1000108"/>
            <a:ext cx="8858312" cy="5715039"/>
          </a:xfrm>
        </p:spPr>
        <p:txBody>
          <a:bodyPr>
            <a:noAutofit/>
          </a:bodyPr>
          <a:lstStyle/>
          <a:p>
            <a:pPr>
              <a:lnSpc>
                <a:spcPct val="110000"/>
              </a:lnSpc>
              <a:spcBef>
                <a:spcPts val="0"/>
              </a:spcBef>
            </a:pPr>
            <a:r>
              <a:rPr lang="zh-CN" altLang="en-US" dirty="0" smtClean="0"/>
              <a:t>解析从本地域名服务器开始</a:t>
            </a:r>
          </a:p>
          <a:p>
            <a:pPr>
              <a:lnSpc>
                <a:spcPct val="110000"/>
              </a:lnSpc>
              <a:spcBef>
                <a:spcPts val="2400"/>
              </a:spcBef>
            </a:pPr>
            <a:r>
              <a:rPr lang="zh-CN" altLang="en-US" dirty="0" smtClean="0"/>
              <a:t>域名服务器的高速缓冲技术</a:t>
            </a:r>
          </a:p>
          <a:p>
            <a:pPr lvl="1">
              <a:lnSpc>
                <a:spcPct val="110000"/>
              </a:lnSpc>
              <a:spcBef>
                <a:spcPts val="1200"/>
              </a:spcBef>
            </a:pPr>
            <a:r>
              <a:rPr lang="zh-CN" altLang="en-US" dirty="0" smtClean="0"/>
              <a:t>将最近解析过的域名与</a:t>
            </a:r>
            <a:r>
              <a:rPr lang="en-US" altLang="zh-CN" dirty="0" smtClean="0"/>
              <a:t>IP</a:t>
            </a:r>
            <a:r>
              <a:rPr lang="zh-CN" altLang="en-US" dirty="0" smtClean="0"/>
              <a:t>地址的映射关系存放在高速缓冲区中</a:t>
            </a:r>
          </a:p>
          <a:p>
            <a:pPr lvl="1">
              <a:lnSpc>
                <a:spcPct val="110000"/>
              </a:lnSpc>
              <a:spcBef>
                <a:spcPts val="1200"/>
              </a:spcBef>
            </a:pPr>
            <a:r>
              <a:rPr lang="zh-CN" altLang="en-US" dirty="0" smtClean="0"/>
              <a:t>保证缓冲区中域名</a:t>
            </a:r>
            <a:r>
              <a:rPr lang="en-US" altLang="zh-CN" dirty="0" smtClean="0"/>
              <a:t>-IP</a:t>
            </a:r>
            <a:r>
              <a:rPr lang="zh-CN" altLang="en-US" dirty="0" smtClean="0"/>
              <a:t>地址映射关系的有效性</a:t>
            </a:r>
          </a:p>
          <a:p>
            <a:pPr lvl="2">
              <a:lnSpc>
                <a:spcPct val="110000"/>
              </a:lnSpc>
              <a:spcBef>
                <a:spcPts val="600"/>
              </a:spcBef>
            </a:pPr>
            <a:r>
              <a:rPr lang="zh-CN" altLang="en-US" dirty="0" smtClean="0"/>
              <a:t>向解析器报告缓冲信息时，注明“非权威性”映射，并给出获取该映射的域名服务器</a:t>
            </a:r>
            <a:r>
              <a:rPr lang="en-US" altLang="zh-CN" dirty="0" smtClean="0"/>
              <a:t>IP</a:t>
            </a:r>
            <a:r>
              <a:rPr lang="zh-CN" altLang="en-US" dirty="0" smtClean="0"/>
              <a:t>地址 </a:t>
            </a:r>
          </a:p>
          <a:p>
            <a:pPr lvl="2">
              <a:lnSpc>
                <a:spcPct val="110000"/>
              </a:lnSpc>
              <a:spcBef>
                <a:spcPts val="600"/>
              </a:spcBef>
            </a:pPr>
            <a:r>
              <a:rPr lang="zh-CN" altLang="en-US" dirty="0" smtClean="0"/>
              <a:t>为缓冲区中每一映射关系设置最大生存周期</a:t>
            </a:r>
          </a:p>
          <a:p>
            <a:pPr>
              <a:lnSpc>
                <a:spcPct val="110000"/>
              </a:lnSpc>
              <a:spcBef>
                <a:spcPts val="2400"/>
              </a:spcBef>
            </a:pPr>
            <a:r>
              <a:rPr lang="zh-CN" altLang="en-US" dirty="0" smtClean="0"/>
              <a:t>主机上的高速缓冲技术</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域名解析的完整过程</a:t>
            </a:r>
          </a:p>
        </p:txBody>
      </p:sp>
      <p:pic>
        <p:nvPicPr>
          <p:cNvPr id="24579" name="Picture 4"/>
          <p:cNvPicPr>
            <a:picLocks noChangeAspect="1" noChangeArrowheads="1"/>
          </p:cNvPicPr>
          <p:nvPr/>
        </p:nvPicPr>
        <p:blipFill>
          <a:blip r:embed="rId2" cstate="print"/>
          <a:srcRect/>
          <a:stretch>
            <a:fillRect/>
          </a:stretch>
        </p:blipFill>
        <p:spPr bwMode="auto">
          <a:xfrm>
            <a:off x="142844" y="2071678"/>
            <a:ext cx="8876561" cy="350046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1368412"/>
          </a:xfrm>
        </p:spPr>
        <p:txBody>
          <a:bodyPr>
            <a:normAutofit/>
          </a:bodyPr>
          <a:lstStyle/>
          <a:p>
            <a:r>
              <a:rPr lang="zh-CN" altLang="en-US" sz="4800" dirty="0" smtClean="0"/>
              <a:t>资源记录</a:t>
            </a:r>
          </a:p>
        </p:txBody>
      </p:sp>
      <p:sp>
        <p:nvSpPr>
          <p:cNvPr id="26627" name="Rectangle 3"/>
          <p:cNvSpPr>
            <a:spLocks noGrp="1" noChangeArrowheads="1"/>
          </p:cNvSpPr>
          <p:nvPr>
            <p:ph type="body" idx="1"/>
          </p:nvPr>
        </p:nvSpPr>
        <p:spPr>
          <a:xfrm>
            <a:off x="142844" y="1714488"/>
            <a:ext cx="8715436" cy="4929222"/>
          </a:xfrm>
        </p:spPr>
        <p:txBody>
          <a:bodyPr>
            <a:noAutofit/>
          </a:bodyPr>
          <a:lstStyle/>
          <a:p>
            <a:pPr>
              <a:lnSpc>
                <a:spcPct val="150000"/>
              </a:lnSpc>
              <a:spcBef>
                <a:spcPts val="2400"/>
              </a:spcBef>
            </a:pPr>
            <a:r>
              <a:rPr lang="zh-CN" altLang="en-US" sz="3600" dirty="0" smtClean="0"/>
              <a:t>域名服务器的数据库中，每条域名与</a:t>
            </a:r>
            <a:r>
              <a:rPr lang="en-US" altLang="zh-CN" sz="3600" dirty="0" smtClean="0"/>
              <a:t>IP</a:t>
            </a:r>
            <a:r>
              <a:rPr lang="zh-CN" altLang="en-US" sz="3600" dirty="0" smtClean="0"/>
              <a:t>地址的映射关系以资源记录的方式存放</a:t>
            </a:r>
          </a:p>
          <a:p>
            <a:pPr>
              <a:lnSpc>
                <a:spcPct val="150000"/>
              </a:lnSpc>
              <a:spcBef>
                <a:spcPts val="2400"/>
              </a:spcBef>
            </a:pPr>
            <a:r>
              <a:rPr lang="zh-CN" altLang="en-US" sz="3600" dirty="0" smtClean="0"/>
              <a:t>资源记录通常由域名、有效期、类别、类型和具体值组成</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96833"/>
            <a:ext cx="7772400" cy="731837"/>
          </a:xfrm>
        </p:spPr>
        <p:txBody>
          <a:bodyPr>
            <a:normAutofit fontScale="90000"/>
          </a:bodyPr>
          <a:lstStyle/>
          <a:p>
            <a:r>
              <a:rPr lang="zh-CN" altLang="en-US" dirty="0" smtClean="0"/>
              <a:t>对象类型与类别</a:t>
            </a:r>
          </a:p>
        </p:txBody>
      </p:sp>
      <p:sp>
        <p:nvSpPr>
          <p:cNvPr id="376835" name="Rectangle 3"/>
          <p:cNvSpPr>
            <a:spLocks noGrp="1" noChangeArrowheads="1"/>
          </p:cNvSpPr>
          <p:nvPr>
            <p:ph type="body" idx="1"/>
          </p:nvPr>
        </p:nvSpPr>
        <p:spPr>
          <a:xfrm>
            <a:off x="214282" y="1000108"/>
            <a:ext cx="8715436" cy="5643602"/>
          </a:xfrm>
        </p:spPr>
        <p:txBody>
          <a:bodyPr>
            <a:noAutofit/>
          </a:bodyPr>
          <a:lstStyle/>
          <a:p>
            <a:pPr>
              <a:lnSpc>
                <a:spcPct val="110000"/>
              </a:lnSpc>
            </a:pPr>
            <a:r>
              <a:rPr lang="zh-CN" altLang="en-US" dirty="0" smtClean="0"/>
              <a:t>对象类型：标识该域名的类型</a:t>
            </a:r>
          </a:p>
          <a:p>
            <a:pPr>
              <a:lnSpc>
                <a:spcPct val="110000"/>
              </a:lnSpc>
            </a:pPr>
            <a:endParaRPr lang="zh-CN" altLang="en-US" dirty="0" smtClean="0"/>
          </a:p>
          <a:p>
            <a:pPr>
              <a:lnSpc>
                <a:spcPct val="110000"/>
              </a:lnSpc>
            </a:pPr>
            <a:endParaRPr lang="zh-CN" altLang="en-US" dirty="0" smtClean="0"/>
          </a:p>
          <a:p>
            <a:pPr>
              <a:lnSpc>
                <a:spcPct val="110000"/>
              </a:lnSpc>
            </a:pPr>
            <a:endParaRPr lang="zh-CN" altLang="en-US" dirty="0" smtClean="0"/>
          </a:p>
          <a:p>
            <a:pPr>
              <a:lnSpc>
                <a:spcPct val="110000"/>
              </a:lnSpc>
            </a:pPr>
            <a:endParaRPr lang="zh-CN" altLang="en-US" dirty="0" smtClean="0"/>
          </a:p>
          <a:p>
            <a:pPr>
              <a:lnSpc>
                <a:spcPct val="110000"/>
              </a:lnSpc>
            </a:pPr>
            <a:endParaRPr lang="zh-CN" altLang="en-US" dirty="0" smtClean="0"/>
          </a:p>
          <a:p>
            <a:pPr>
              <a:lnSpc>
                <a:spcPct val="110000"/>
              </a:lnSpc>
            </a:pPr>
            <a:endParaRPr lang="zh-CN" altLang="en-US" dirty="0" smtClean="0"/>
          </a:p>
          <a:p>
            <a:pPr>
              <a:lnSpc>
                <a:spcPct val="110000"/>
              </a:lnSpc>
            </a:pPr>
            <a:r>
              <a:rPr lang="zh-CN" altLang="en-US" dirty="0" smtClean="0"/>
              <a:t>对象类别：标识使用该域名的协议类别</a:t>
            </a:r>
          </a:p>
          <a:p>
            <a:pPr lvl="1">
              <a:lnSpc>
                <a:spcPct val="110000"/>
              </a:lnSpc>
            </a:pPr>
            <a:r>
              <a:rPr lang="en-US" altLang="zh-CN" dirty="0" smtClean="0"/>
              <a:t>IN</a:t>
            </a:r>
            <a:r>
              <a:rPr lang="zh-CN" altLang="en-US" dirty="0" smtClean="0"/>
              <a:t>：使用该对象的协议为</a:t>
            </a:r>
            <a:r>
              <a:rPr lang="en-US" altLang="zh-CN" dirty="0" smtClean="0"/>
              <a:t>Internet</a:t>
            </a:r>
            <a:r>
              <a:rPr lang="zh-CN" altLang="en-US" dirty="0" smtClean="0"/>
              <a:t>协议</a:t>
            </a:r>
          </a:p>
        </p:txBody>
      </p:sp>
      <p:pic>
        <p:nvPicPr>
          <p:cNvPr id="25604" name="Picture 5"/>
          <p:cNvPicPr>
            <a:picLocks noChangeAspect="1" noChangeArrowheads="1"/>
          </p:cNvPicPr>
          <p:nvPr/>
        </p:nvPicPr>
        <p:blipFill>
          <a:blip r:embed="rId2" cstate="print"/>
          <a:srcRect/>
          <a:stretch>
            <a:fillRect/>
          </a:stretch>
        </p:blipFill>
        <p:spPr bwMode="auto">
          <a:xfrm>
            <a:off x="571472" y="1643050"/>
            <a:ext cx="8132026" cy="35719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资源记录举例</a:t>
            </a:r>
          </a:p>
        </p:txBody>
      </p:sp>
      <p:pic>
        <p:nvPicPr>
          <p:cNvPr id="27651" name="Picture 5"/>
          <p:cNvPicPr>
            <a:picLocks noChangeAspect="1" noChangeArrowheads="1"/>
          </p:cNvPicPr>
          <p:nvPr/>
        </p:nvPicPr>
        <p:blipFill>
          <a:blip r:embed="rId2" cstate="print"/>
          <a:srcRect/>
          <a:stretch>
            <a:fillRect/>
          </a:stretch>
        </p:blipFill>
        <p:spPr bwMode="auto">
          <a:xfrm>
            <a:off x="142844" y="1928802"/>
            <a:ext cx="8845638" cy="385765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rmAutofit fontScale="90000"/>
          </a:bodyPr>
          <a:lstStyle/>
          <a:p>
            <a:r>
              <a:rPr lang="en-US" altLang="zh-CN" dirty="0" smtClean="0"/>
              <a:t>DNS</a:t>
            </a:r>
            <a:r>
              <a:rPr lang="zh-CN" altLang="en-US" dirty="0" smtClean="0"/>
              <a:t>报文</a:t>
            </a:r>
            <a:endParaRPr lang="zh-CN" altLang="en-US" dirty="0"/>
          </a:p>
        </p:txBody>
      </p:sp>
      <p:sp>
        <p:nvSpPr>
          <p:cNvPr id="3" name="内容占位符 2"/>
          <p:cNvSpPr>
            <a:spLocks noGrp="1"/>
          </p:cNvSpPr>
          <p:nvPr>
            <p:ph sz="half" idx="1"/>
          </p:nvPr>
        </p:nvSpPr>
        <p:spPr>
          <a:xfrm>
            <a:off x="142844" y="1000108"/>
            <a:ext cx="4643470" cy="5643602"/>
          </a:xfrm>
        </p:spPr>
        <p:txBody>
          <a:bodyPr>
            <a:normAutofit/>
          </a:bodyPr>
          <a:lstStyle/>
          <a:p>
            <a:pPr>
              <a:lnSpc>
                <a:spcPct val="110000"/>
              </a:lnSpc>
            </a:pPr>
            <a:r>
              <a:rPr lang="en-US" altLang="zh-CN" dirty="0" smtClean="0"/>
              <a:t>DNS</a:t>
            </a:r>
            <a:r>
              <a:rPr lang="zh-CN" altLang="en-US" dirty="0" smtClean="0"/>
              <a:t>解析器与</a:t>
            </a:r>
            <a:r>
              <a:rPr lang="en-US" altLang="zh-CN" dirty="0" smtClean="0"/>
              <a:t>DNS</a:t>
            </a:r>
            <a:r>
              <a:rPr lang="zh-CN" altLang="en-US" dirty="0" smtClean="0"/>
              <a:t>服务器之间的信息传递</a:t>
            </a:r>
            <a:endParaRPr lang="en-US" altLang="zh-CN" dirty="0" smtClean="0"/>
          </a:p>
          <a:p>
            <a:pPr lvl="1">
              <a:lnSpc>
                <a:spcPct val="110000"/>
              </a:lnSpc>
            </a:pPr>
            <a:r>
              <a:rPr lang="en-US" altLang="zh-CN" dirty="0" smtClean="0"/>
              <a:t>TCP</a:t>
            </a:r>
            <a:r>
              <a:rPr lang="zh-CN" altLang="en-US" dirty="0" smtClean="0"/>
              <a:t>协议：服务器使用</a:t>
            </a:r>
            <a:r>
              <a:rPr lang="en-US" altLang="zh-CN" dirty="0" smtClean="0"/>
              <a:t>TCP</a:t>
            </a:r>
            <a:r>
              <a:rPr lang="zh-CN" altLang="en-US" dirty="0" smtClean="0"/>
              <a:t>的</a:t>
            </a:r>
            <a:r>
              <a:rPr lang="en-US" altLang="zh-CN" dirty="0" smtClean="0"/>
              <a:t>53</a:t>
            </a:r>
            <a:r>
              <a:rPr lang="zh-CN" altLang="en-US" dirty="0" smtClean="0"/>
              <a:t>端口</a:t>
            </a:r>
            <a:endParaRPr lang="en-US" altLang="zh-CN" dirty="0" smtClean="0"/>
          </a:p>
          <a:p>
            <a:pPr lvl="1">
              <a:lnSpc>
                <a:spcPct val="110000"/>
              </a:lnSpc>
            </a:pPr>
            <a:r>
              <a:rPr lang="en-US" altLang="zh-CN" dirty="0" smtClean="0"/>
              <a:t>UDP</a:t>
            </a:r>
            <a:r>
              <a:rPr lang="zh-CN" altLang="en-US" dirty="0" smtClean="0"/>
              <a:t>协议：服务器使用</a:t>
            </a:r>
            <a:r>
              <a:rPr lang="en-US" altLang="zh-CN" dirty="0" smtClean="0"/>
              <a:t>UDP</a:t>
            </a:r>
            <a:r>
              <a:rPr lang="zh-CN" altLang="en-US" dirty="0" smtClean="0"/>
              <a:t>的</a:t>
            </a:r>
            <a:r>
              <a:rPr lang="en-US" altLang="zh-CN" dirty="0" smtClean="0"/>
              <a:t>53</a:t>
            </a:r>
            <a:r>
              <a:rPr lang="zh-CN" altLang="en-US" dirty="0" smtClean="0"/>
              <a:t>端口</a:t>
            </a:r>
          </a:p>
          <a:p>
            <a:pPr>
              <a:lnSpc>
                <a:spcPct val="110000"/>
              </a:lnSpc>
              <a:spcBef>
                <a:spcPts val="1800"/>
              </a:spcBef>
            </a:pPr>
            <a:r>
              <a:rPr lang="en-US" altLang="zh-CN" dirty="0" smtClean="0"/>
              <a:t>DNS</a:t>
            </a:r>
            <a:r>
              <a:rPr lang="zh-CN" altLang="en-US" dirty="0" smtClean="0"/>
              <a:t>报文类型</a:t>
            </a:r>
            <a:endParaRPr lang="en-US" altLang="zh-CN" dirty="0" smtClean="0"/>
          </a:p>
          <a:p>
            <a:pPr lvl="1">
              <a:lnSpc>
                <a:spcPct val="110000"/>
              </a:lnSpc>
            </a:pPr>
            <a:r>
              <a:rPr lang="zh-CN" altLang="en-US" dirty="0" smtClean="0"/>
              <a:t>查询报文：由首部和查询问题部分组成</a:t>
            </a:r>
            <a:endParaRPr lang="en-US" altLang="zh-CN" dirty="0" smtClean="0"/>
          </a:p>
          <a:p>
            <a:pPr lvl="1">
              <a:lnSpc>
                <a:spcPct val="110000"/>
              </a:lnSpc>
            </a:pPr>
            <a:r>
              <a:rPr lang="zh-CN" altLang="en-US" dirty="0" smtClean="0"/>
              <a:t>响应报文：由首部、查询问题、应答资源记录、授权资源记录和附加资源记录组成</a:t>
            </a:r>
            <a:endParaRPr lang="zh-CN" altLang="en-US" dirty="0"/>
          </a:p>
        </p:txBody>
      </p:sp>
      <p:sp>
        <p:nvSpPr>
          <p:cNvPr id="5" name="内容占位符 4"/>
          <p:cNvSpPr>
            <a:spLocks noGrp="1"/>
          </p:cNvSpPr>
          <p:nvPr>
            <p:ph sz="half" idx="2"/>
          </p:nvPr>
        </p:nvSpPr>
        <p:spPr/>
        <p:txBody>
          <a:bodyPr>
            <a:normAutofit/>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4786314" y="1357298"/>
            <a:ext cx="4143404" cy="47470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85728"/>
            <a:ext cx="8229600" cy="714380"/>
          </a:xfrm>
        </p:spPr>
        <p:txBody>
          <a:bodyPr>
            <a:normAutofit fontScale="90000"/>
          </a:bodyPr>
          <a:lstStyle/>
          <a:p>
            <a:r>
              <a:rPr lang="en-US" altLang="zh-CN" dirty="0" smtClean="0"/>
              <a:t>DNS</a:t>
            </a:r>
            <a:r>
              <a:rPr lang="zh-CN" altLang="en-US" dirty="0" smtClean="0"/>
              <a:t>报文格式（</a:t>
            </a:r>
            <a:r>
              <a:rPr lang="en-US" altLang="zh-CN" dirty="0" smtClean="0"/>
              <a:t>1/2)</a:t>
            </a:r>
            <a:endParaRPr lang="zh-CN" altLang="en-US" dirty="0"/>
          </a:p>
        </p:txBody>
      </p:sp>
      <p:sp>
        <p:nvSpPr>
          <p:cNvPr id="6" name="内容占位符 5"/>
          <p:cNvSpPr>
            <a:spLocks noGrp="1"/>
          </p:cNvSpPr>
          <p:nvPr>
            <p:ph idx="1"/>
          </p:nvPr>
        </p:nvSpPr>
        <p:spPr>
          <a:xfrm>
            <a:off x="142844" y="1214422"/>
            <a:ext cx="8858312" cy="5500726"/>
          </a:xfrm>
        </p:spPr>
        <p:txBody>
          <a:bodyPr>
            <a:normAutofit/>
          </a:bodyPr>
          <a:lstStyle/>
          <a:p>
            <a:r>
              <a:rPr lang="zh-CN" altLang="en-US" dirty="0" smtClean="0"/>
              <a:t>报文头部</a:t>
            </a:r>
            <a:endParaRPr lang="en-US" altLang="zh-CN" dirty="0" smtClean="0"/>
          </a:p>
          <a:p>
            <a:pPr lvl="1">
              <a:lnSpc>
                <a:spcPct val="110000"/>
              </a:lnSpc>
              <a:spcBef>
                <a:spcPts val="1200"/>
              </a:spcBef>
            </a:pPr>
            <a:r>
              <a:rPr lang="zh-CN" altLang="en-US" dirty="0" smtClean="0"/>
              <a:t>标识：标识一个查询请求，用于请求和应答报文间的匹配</a:t>
            </a:r>
            <a:endParaRPr lang="en-US" altLang="zh-CN" dirty="0" smtClean="0"/>
          </a:p>
          <a:p>
            <a:pPr lvl="1">
              <a:lnSpc>
                <a:spcPct val="110000"/>
              </a:lnSpc>
              <a:spcBef>
                <a:spcPts val="1200"/>
              </a:spcBef>
            </a:pPr>
            <a:r>
              <a:rPr lang="zh-CN" altLang="en-US" dirty="0" smtClean="0"/>
              <a:t>标志：指明该报文的特征及应如何处理（如 查询</a:t>
            </a:r>
            <a:r>
              <a:rPr lang="en-US" altLang="zh-CN" dirty="0" smtClean="0"/>
              <a:t>/</a:t>
            </a:r>
            <a:r>
              <a:rPr lang="zh-CN" altLang="en-US" dirty="0" smtClean="0"/>
              <a:t>响应”位：报文是请求报文还是响应报文； “希望递归”位：是否希望采用递归解析；“递归可用”：是否可以支持递归</a:t>
            </a:r>
            <a:endParaRPr lang="en-US" altLang="zh-CN" dirty="0" smtClean="0"/>
          </a:p>
          <a:p>
            <a:pPr lvl="1">
              <a:lnSpc>
                <a:spcPct val="110000"/>
              </a:lnSpc>
              <a:spcBef>
                <a:spcPts val="1200"/>
              </a:spcBef>
            </a:pPr>
            <a:r>
              <a:rPr lang="zh-CN" altLang="en-US" dirty="0" smtClean="0"/>
              <a:t>查询问题记录数、应答资源记录数、授权资源记录数、附加资源记录数：分别指示头部后</a:t>
            </a:r>
            <a:r>
              <a:rPr lang="en-US" altLang="zh-CN" dirty="0" smtClean="0"/>
              <a:t>4</a:t>
            </a:r>
            <a:r>
              <a:rPr lang="zh-CN" altLang="en-US" dirty="0" smtClean="0"/>
              <a:t>类数据的数量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85728"/>
            <a:ext cx="8229600" cy="785818"/>
          </a:xfrm>
        </p:spPr>
        <p:txBody>
          <a:bodyPr>
            <a:normAutofit/>
          </a:bodyPr>
          <a:lstStyle/>
          <a:p>
            <a:r>
              <a:rPr lang="en-US" altLang="zh-CN" dirty="0" smtClean="0"/>
              <a:t>DNS</a:t>
            </a:r>
            <a:r>
              <a:rPr lang="zh-CN" altLang="en-US" dirty="0" smtClean="0"/>
              <a:t>报文格式（</a:t>
            </a:r>
            <a:r>
              <a:rPr lang="en-US" altLang="zh-CN" dirty="0" smtClean="0"/>
              <a:t>2/2)</a:t>
            </a:r>
            <a:endParaRPr lang="zh-CN" altLang="en-US" dirty="0"/>
          </a:p>
        </p:txBody>
      </p:sp>
      <p:sp>
        <p:nvSpPr>
          <p:cNvPr id="6" name="内容占位符 5"/>
          <p:cNvSpPr>
            <a:spLocks noGrp="1"/>
          </p:cNvSpPr>
          <p:nvPr>
            <p:ph idx="1"/>
          </p:nvPr>
        </p:nvSpPr>
        <p:spPr>
          <a:xfrm>
            <a:off x="142844" y="1142984"/>
            <a:ext cx="8858312" cy="5572164"/>
          </a:xfrm>
        </p:spPr>
        <p:txBody>
          <a:bodyPr>
            <a:noAutofit/>
          </a:bodyPr>
          <a:lstStyle/>
          <a:p>
            <a:pPr>
              <a:lnSpc>
                <a:spcPct val="130000"/>
              </a:lnSpc>
              <a:spcBef>
                <a:spcPts val="1200"/>
              </a:spcBef>
            </a:pPr>
            <a:r>
              <a:rPr lang="zh-CN" altLang="en-US" sz="3600" dirty="0" smtClean="0"/>
              <a:t>查询问题部分：请求解析的域名和类别</a:t>
            </a:r>
          </a:p>
          <a:p>
            <a:pPr>
              <a:lnSpc>
                <a:spcPct val="130000"/>
              </a:lnSpc>
              <a:spcBef>
                <a:spcPts val="1200"/>
              </a:spcBef>
            </a:pPr>
            <a:r>
              <a:rPr lang="zh-CN" altLang="en-US" sz="3600" dirty="0" smtClean="0"/>
              <a:t>应答资源记录部分：服务器的解析结果，以资源记录形式给出</a:t>
            </a:r>
          </a:p>
          <a:p>
            <a:pPr>
              <a:lnSpc>
                <a:spcPct val="130000"/>
              </a:lnSpc>
              <a:spcBef>
                <a:spcPts val="1200"/>
              </a:spcBef>
            </a:pPr>
            <a:r>
              <a:rPr lang="zh-CN" altLang="en-US" sz="3600" dirty="0" smtClean="0"/>
              <a:t>授权资源记录部分：授权域名服务器资源记录</a:t>
            </a:r>
          </a:p>
          <a:p>
            <a:pPr>
              <a:lnSpc>
                <a:spcPct val="130000"/>
              </a:lnSpc>
              <a:spcBef>
                <a:spcPts val="1200"/>
              </a:spcBef>
            </a:pPr>
            <a:r>
              <a:rPr lang="zh-CN" altLang="en-US" sz="3600" dirty="0" smtClean="0"/>
              <a:t>附加资源记录部分包：可能对解析器“有帮助”的记录信息</a:t>
            </a:r>
            <a:endParaRPr lang="zh-CN" alt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6908"/>
          </a:xfrm>
        </p:spPr>
        <p:txBody>
          <a:bodyPr/>
          <a:lstStyle/>
          <a:p>
            <a:r>
              <a:rPr lang="zh-CN" altLang="en-US" dirty="0" smtClean="0"/>
              <a:t>为什么要使用域名？</a:t>
            </a:r>
          </a:p>
        </p:txBody>
      </p:sp>
      <p:sp>
        <p:nvSpPr>
          <p:cNvPr id="4099" name="Rectangle 3"/>
          <p:cNvSpPr>
            <a:spLocks noGrp="1" noChangeArrowheads="1"/>
          </p:cNvSpPr>
          <p:nvPr>
            <p:ph type="body" idx="1"/>
          </p:nvPr>
        </p:nvSpPr>
        <p:spPr>
          <a:xfrm>
            <a:off x="142844" y="1285860"/>
            <a:ext cx="8858312" cy="5357849"/>
          </a:xfrm>
        </p:spPr>
        <p:txBody>
          <a:bodyPr>
            <a:normAutofit/>
          </a:bodyPr>
          <a:lstStyle/>
          <a:p>
            <a:pPr>
              <a:lnSpc>
                <a:spcPct val="120000"/>
              </a:lnSpc>
              <a:spcBef>
                <a:spcPts val="600"/>
              </a:spcBef>
            </a:pPr>
            <a:r>
              <a:rPr lang="zh-CN" altLang="en-US" dirty="0" smtClean="0"/>
              <a:t>问题的提出</a:t>
            </a:r>
          </a:p>
          <a:p>
            <a:pPr lvl="1">
              <a:lnSpc>
                <a:spcPct val="120000"/>
              </a:lnSpc>
              <a:spcBef>
                <a:spcPts val="600"/>
              </a:spcBef>
            </a:pPr>
            <a:r>
              <a:rPr lang="en-US" altLang="zh-CN" dirty="0" smtClean="0"/>
              <a:t>TCP/IP</a:t>
            </a:r>
            <a:r>
              <a:rPr lang="zh-CN" altLang="en-US" dirty="0" smtClean="0"/>
              <a:t>互联网中，可使用</a:t>
            </a:r>
            <a:r>
              <a:rPr lang="en-US" altLang="zh-CN" dirty="0" smtClean="0"/>
              <a:t>IP</a:t>
            </a:r>
            <a:r>
              <a:rPr lang="zh-CN" altLang="en-US" dirty="0" smtClean="0"/>
              <a:t>地址标识主机</a:t>
            </a:r>
          </a:p>
          <a:p>
            <a:pPr lvl="1">
              <a:lnSpc>
                <a:spcPct val="120000"/>
              </a:lnSpc>
              <a:spcBef>
                <a:spcPts val="600"/>
              </a:spcBef>
            </a:pPr>
            <a:r>
              <a:rPr lang="en-US" altLang="zh-CN" dirty="0" smtClean="0"/>
              <a:t>IP</a:t>
            </a:r>
            <a:r>
              <a:rPr lang="zh-CN" altLang="en-US" dirty="0" smtClean="0"/>
              <a:t>地址抽象，不直观</a:t>
            </a:r>
          </a:p>
          <a:p>
            <a:pPr lvl="1">
              <a:lnSpc>
                <a:spcPct val="120000"/>
              </a:lnSpc>
              <a:spcBef>
                <a:spcPts val="600"/>
              </a:spcBef>
            </a:pPr>
            <a:r>
              <a:rPr lang="zh-CN" altLang="en-US" dirty="0" smtClean="0"/>
              <a:t>用户希望用好读、易记的字符串标识主机</a:t>
            </a:r>
          </a:p>
          <a:p>
            <a:pPr>
              <a:lnSpc>
                <a:spcPct val="120000"/>
              </a:lnSpc>
              <a:spcBef>
                <a:spcPts val="2400"/>
              </a:spcBef>
            </a:pPr>
            <a:r>
              <a:rPr lang="zh-CN" altLang="en-US" dirty="0" smtClean="0"/>
              <a:t>域名系统希望解决的主要问题</a:t>
            </a:r>
          </a:p>
          <a:p>
            <a:pPr lvl="1">
              <a:lnSpc>
                <a:spcPct val="120000"/>
              </a:lnSpc>
              <a:spcBef>
                <a:spcPts val="600"/>
              </a:spcBef>
            </a:pPr>
            <a:r>
              <a:rPr lang="zh-CN" altLang="en-US" dirty="0" smtClean="0"/>
              <a:t>主机名的管理</a:t>
            </a:r>
          </a:p>
          <a:p>
            <a:pPr lvl="1">
              <a:lnSpc>
                <a:spcPct val="120000"/>
              </a:lnSpc>
              <a:spcBef>
                <a:spcPts val="600"/>
              </a:spcBef>
            </a:pPr>
            <a:r>
              <a:rPr lang="zh-CN" altLang="en-US" dirty="0" smtClean="0"/>
              <a:t>主机名</a:t>
            </a:r>
            <a:r>
              <a:rPr lang="en-US" altLang="zh-CN" dirty="0" smtClean="0"/>
              <a:t>-IP</a:t>
            </a:r>
            <a:r>
              <a:rPr lang="zh-CN" altLang="en-US" dirty="0" smtClean="0"/>
              <a:t>地址映射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511156"/>
          </a:xfrm>
        </p:spPr>
        <p:txBody>
          <a:bodyPr>
            <a:normAutofit fontScale="90000"/>
          </a:bodyPr>
          <a:lstStyle/>
          <a:p>
            <a:r>
              <a:rPr lang="zh-CN" altLang="en-US" dirty="0" smtClean="0"/>
              <a:t>实验：配置</a:t>
            </a:r>
            <a:r>
              <a:rPr lang="en-US" altLang="zh-CN" dirty="0" smtClean="0"/>
              <a:t>DNS</a:t>
            </a:r>
            <a:r>
              <a:rPr lang="zh-CN" altLang="en-US" dirty="0" smtClean="0"/>
              <a:t>服务器</a:t>
            </a:r>
            <a:endParaRPr lang="zh-CN" altLang="en-US" dirty="0"/>
          </a:p>
        </p:txBody>
      </p:sp>
      <p:sp>
        <p:nvSpPr>
          <p:cNvPr id="3" name="内容占位符 2"/>
          <p:cNvSpPr>
            <a:spLocks noGrp="1"/>
          </p:cNvSpPr>
          <p:nvPr>
            <p:ph idx="1"/>
          </p:nvPr>
        </p:nvSpPr>
        <p:spPr>
          <a:xfrm>
            <a:off x="142844" y="857232"/>
            <a:ext cx="8858312" cy="5857916"/>
          </a:xfrm>
        </p:spPr>
        <p:txBody>
          <a:bodyPr>
            <a:normAutofit fontScale="92500" lnSpcReduction="10000"/>
          </a:bodyPr>
          <a:lstStyle/>
          <a:p>
            <a:r>
              <a:rPr lang="zh-CN" altLang="zh-CN" dirty="0" smtClean="0"/>
              <a:t>主</a:t>
            </a:r>
            <a:r>
              <a:rPr lang="en-US" altLang="zh-CN" dirty="0" smtClean="0"/>
              <a:t>DNS</a:t>
            </a:r>
            <a:r>
              <a:rPr lang="zh-CN" altLang="zh-CN" dirty="0" smtClean="0"/>
              <a:t>服务器</a:t>
            </a:r>
            <a:endParaRPr lang="en-US" altLang="zh-CN" dirty="0" smtClean="0"/>
          </a:p>
          <a:p>
            <a:pPr lvl="1"/>
            <a:r>
              <a:rPr lang="zh-CN" altLang="zh-CN" dirty="0" smtClean="0"/>
              <a:t>权威性</a:t>
            </a:r>
            <a:r>
              <a:rPr lang="en-US" altLang="zh-CN" dirty="0" smtClean="0"/>
              <a:t>DNS</a:t>
            </a:r>
            <a:r>
              <a:rPr lang="zh-CN" altLang="zh-CN" dirty="0" smtClean="0"/>
              <a:t>服务器</a:t>
            </a:r>
            <a:endParaRPr lang="en-US" altLang="zh-CN" dirty="0" smtClean="0"/>
          </a:p>
          <a:p>
            <a:pPr lvl="1"/>
            <a:r>
              <a:rPr lang="zh-CN" altLang="en-US" dirty="0" smtClean="0"/>
              <a:t>从本地磁盘</a:t>
            </a:r>
            <a:r>
              <a:rPr lang="zh-CN" altLang="zh-CN" dirty="0" smtClean="0"/>
              <a:t>加载域</a:t>
            </a:r>
            <a:r>
              <a:rPr lang="zh-CN" altLang="en-US" dirty="0" smtClean="0"/>
              <a:t>的</a:t>
            </a:r>
            <a:r>
              <a:rPr lang="zh-CN" altLang="zh-CN" dirty="0" smtClean="0"/>
              <a:t>精确信息</a:t>
            </a:r>
            <a:endParaRPr lang="en-US" altLang="zh-CN" dirty="0" smtClean="0"/>
          </a:p>
          <a:p>
            <a:pPr lvl="1"/>
            <a:r>
              <a:rPr lang="zh-CN" altLang="zh-CN" dirty="0" smtClean="0"/>
              <a:t>管理员可对其管理的</a:t>
            </a:r>
            <a:r>
              <a:rPr lang="en-US" altLang="zh-CN" dirty="0" smtClean="0"/>
              <a:t>DNS</a:t>
            </a:r>
            <a:r>
              <a:rPr lang="zh-CN" altLang="zh-CN" dirty="0" smtClean="0"/>
              <a:t>域名进行增加、删除和修改</a:t>
            </a:r>
            <a:endParaRPr lang="en-US" altLang="zh-CN" dirty="0" smtClean="0"/>
          </a:p>
          <a:p>
            <a:pPr>
              <a:spcBef>
                <a:spcPts val="1800"/>
              </a:spcBef>
            </a:pPr>
            <a:r>
              <a:rPr lang="zh-CN" altLang="zh-CN" dirty="0" smtClean="0"/>
              <a:t>从</a:t>
            </a:r>
            <a:r>
              <a:rPr lang="en-US" altLang="zh-CN" dirty="0" smtClean="0"/>
              <a:t>DNS</a:t>
            </a:r>
            <a:r>
              <a:rPr lang="zh-CN" altLang="zh-CN" dirty="0" smtClean="0"/>
              <a:t>服务器</a:t>
            </a:r>
            <a:endParaRPr lang="en-US" altLang="zh-CN" dirty="0" smtClean="0"/>
          </a:p>
          <a:p>
            <a:pPr lvl="1"/>
            <a:r>
              <a:rPr lang="zh-CN" altLang="zh-CN" dirty="0" smtClean="0"/>
              <a:t>主</a:t>
            </a:r>
            <a:r>
              <a:rPr lang="en-US" altLang="zh-CN" dirty="0" smtClean="0"/>
              <a:t>DNS</a:t>
            </a:r>
            <a:r>
              <a:rPr lang="zh-CN" altLang="zh-CN" dirty="0" smtClean="0"/>
              <a:t>服务器的备份</a:t>
            </a:r>
            <a:r>
              <a:rPr lang="zh-CN" altLang="en-US" dirty="0" smtClean="0"/>
              <a:t>服务器</a:t>
            </a:r>
            <a:endParaRPr lang="en-US" altLang="zh-CN" dirty="0" smtClean="0"/>
          </a:p>
          <a:p>
            <a:pPr lvl="1"/>
            <a:r>
              <a:rPr lang="zh-CN" altLang="zh-CN" dirty="0" smtClean="0"/>
              <a:t>从主</a:t>
            </a:r>
            <a:r>
              <a:rPr lang="en-US" altLang="zh-CN" dirty="0" smtClean="0"/>
              <a:t>DNS</a:t>
            </a:r>
            <a:r>
              <a:rPr lang="zh-CN" altLang="zh-CN" dirty="0" smtClean="0"/>
              <a:t>服务器下载</a:t>
            </a:r>
            <a:r>
              <a:rPr lang="zh-CN" altLang="en-US" dirty="0" smtClean="0"/>
              <a:t>信息</a:t>
            </a:r>
            <a:r>
              <a:rPr lang="zh-CN" altLang="zh-CN" dirty="0" smtClean="0"/>
              <a:t>，保持</a:t>
            </a:r>
            <a:r>
              <a:rPr lang="zh-CN" altLang="en-US" dirty="0" smtClean="0"/>
              <a:t>与</a:t>
            </a:r>
            <a:r>
              <a:rPr lang="zh-CN" altLang="zh-CN" dirty="0" smtClean="0"/>
              <a:t>主</a:t>
            </a:r>
            <a:r>
              <a:rPr lang="en-US" altLang="zh-CN" dirty="0" smtClean="0"/>
              <a:t>DNS</a:t>
            </a:r>
            <a:r>
              <a:rPr lang="zh-CN" altLang="zh-CN" dirty="0" smtClean="0"/>
              <a:t>数据库同步</a:t>
            </a:r>
            <a:endParaRPr lang="en-US" altLang="zh-CN" dirty="0" smtClean="0"/>
          </a:p>
          <a:p>
            <a:pPr lvl="1"/>
            <a:r>
              <a:rPr lang="zh-CN" altLang="zh-CN" dirty="0" smtClean="0"/>
              <a:t>可对解析器提出的请求进行应答，但不能修改资源记录</a:t>
            </a:r>
            <a:endParaRPr lang="en-US" altLang="zh-CN" dirty="0" smtClean="0"/>
          </a:p>
          <a:p>
            <a:pPr>
              <a:spcBef>
                <a:spcPts val="1800"/>
              </a:spcBef>
            </a:pPr>
            <a:r>
              <a:rPr lang="zh-CN" altLang="zh-CN" dirty="0" smtClean="0"/>
              <a:t>惟缓存</a:t>
            </a:r>
            <a:r>
              <a:rPr lang="en-US" altLang="zh-CN" dirty="0" smtClean="0"/>
              <a:t>DNS</a:t>
            </a:r>
            <a:r>
              <a:rPr lang="zh-CN" altLang="zh-CN" dirty="0" smtClean="0"/>
              <a:t>服务器</a:t>
            </a:r>
            <a:endParaRPr lang="en-US" altLang="zh-CN" dirty="0" smtClean="0"/>
          </a:p>
          <a:p>
            <a:pPr lvl="1"/>
            <a:r>
              <a:rPr lang="zh-CN" altLang="zh-CN" dirty="0" smtClean="0"/>
              <a:t>不存在</a:t>
            </a:r>
            <a:r>
              <a:rPr lang="en-US" altLang="zh-CN" dirty="0" smtClean="0"/>
              <a:t>DNS</a:t>
            </a:r>
            <a:r>
              <a:rPr lang="zh-CN" altLang="zh-CN" dirty="0" smtClean="0"/>
              <a:t>数据库</a:t>
            </a:r>
            <a:endParaRPr lang="en-US" altLang="zh-CN" dirty="0" smtClean="0"/>
          </a:p>
          <a:p>
            <a:pPr lvl="1"/>
            <a:r>
              <a:rPr lang="zh-CN" altLang="zh-CN" dirty="0" smtClean="0"/>
              <a:t>收到请求后，将</a:t>
            </a:r>
            <a:r>
              <a:rPr lang="zh-CN" altLang="en-US" dirty="0" smtClean="0"/>
              <a:t>其</a:t>
            </a:r>
            <a:r>
              <a:rPr lang="zh-CN" altLang="zh-CN" dirty="0" smtClean="0"/>
              <a:t>转发至其他域名服务器</a:t>
            </a:r>
            <a:r>
              <a:rPr lang="zh-CN" altLang="en-US" dirty="0" smtClean="0"/>
              <a:t>解析。</a:t>
            </a:r>
            <a:endParaRPr lang="en-US" altLang="zh-CN" dirty="0" smtClean="0"/>
          </a:p>
          <a:p>
            <a:pPr lvl="1"/>
            <a:r>
              <a:rPr lang="zh-CN" altLang="en-US" dirty="0" smtClean="0"/>
              <a:t>解析</a:t>
            </a:r>
            <a:r>
              <a:rPr lang="zh-CN" altLang="zh-CN" dirty="0" smtClean="0"/>
              <a:t>结果返回给</a:t>
            </a:r>
            <a:r>
              <a:rPr lang="zh-CN" altLang="en-US" dirty="0" smtClean="0"/>
              <a:t>请求者的同时，</a:t>
            </a:r>
            <a:r>
              <a:rPr lang="zh-CN" altLang="zh-CN" dirty="0" smtClean="0"/>
              <a:t>缓存在自己内存中</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457200" y="274638"/>
            <a:ext cx="8229600" cy="939784"/>
          </a:xfrm>
        </p:spPr>
        <p:txBody>
          <a:bodyPr/>
          <a:lstStyle/>
          <a:p>
            <a:r>
              <a:rPr lang="zh-CN" altLang="zh-CN" dirty="0" smtClean="0"/>
              <a:t>域名服务器管理的域名树</a:t>
            </a:r>
            <a:endParaRPr lang="zh-CN" altLang="en-US" dirty="0"/>
          </a:p>
        </p:txBody>
      </p:sp>
      <p:pic>
        <p:nvPicPr>
          <p:cNvPr id="335876" name="Picture 4"/>
          <p:cNvPicPr>
            <a:picLocks noChangeAspect="1" noChangeArrowheads="1"/>
          </p:cNvPicPr>
          <p:nvPr/>
        </p:nvPicPr>
        <p:blipFill>
          <a:blip r:embed="rId2" cstate="print"/>
          <a:srcRect/>
          <a:stretch>
            <a:fillRect/>
          </a:stretch>
        </p:blipFill>
        <p:spPr bwMode="auto">
          <a:xfrm>
            <a:off x="428596" y="1500174"/>
            <a:ext cx="8286808" cy="5184622"/>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zh-CN" altLang="en-US" sz="3600" dirty="0"/>
              <a:t>启动</a:t>
            </a:r>
            <a:r>
              <a:rPr lang="en-US" altLang="zh-CN" sz="3600" dirty="0"/>
              <a:t>DNS</a:t>
            </a:r>
            <a:r>
              <a:rPr lang="zh-CN" altLang="en-US" sz="3600" dirty="0"/>
              <a:t>管理程序并选择目标服务器 </a:t>
            </a:r>
          </a:p>
        </p:txBody>
      </p:sp>
      <p:pic>
        <p:nvPicPr>
          <p:cNvPr id="1026" name="Picture 2"/>
          <p:cNvPicPr>
            <a:picLocks noChangeAspect="1" noChangeArrowheads="1"/>
          </p:cNvPicPr>
          <p:nvPr/>
        </p:nvPicPr>
        <p:blipFill>
          <a:blip r:embed="rId2" cstate="print"/>
          <a:srcRect/>
          <a:stretch>
            <a:fillRect/>
          </a:stretch>
        </p:blipFill>
        <p:spPr bwMode="auto">
          <a:xfrm>
            <a:off x="214282" y="2143116"/>
            <a:ext cx="8736843" cy="30718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zh-CN" altLang="en-US" sz="3200"/>
              <a:t>创建存储授权区域名字信息的</a:t>
            </a:r>
            <a:r>
              <a:rPr lang="en-US" altLang="zh-CN" sz="3200"/>
              <a:t>DNS</a:t>
            </a:r>
            <a:r>
              <a:rPr lang="zh-CN" altLang="en-US" sz="3200"/>
              <a:t>数据库 </a:t>
            </a:r>
          </a:p>
        </p:txBody>
      </p:sp>
      <p:sp>
        <p:nvSpPr>
          <p:cNvPr id="343043" name="Rectangle 3"/>
          <p:cNvSpPr>
            <a:spLocks noGrp="1" noChangeAspect="1" noChangeArrowheads="1"/>
          </p:cNvSpPr>
          <p:nvPr>
            <p:ph type="body" idx="1"/>
          </p:nvPr>
        </p:nvSpPr>
        <p:spPr/>
        <p:txBody>
          <a:bodyPr/>
          <a:lstStyle/>
          <a:p>
            <a:endParaRPr lang="zh-CN" altLang="zh-CN"/>
          </a:p>
        </p:txBody>
      </p:sp>
      <p:pic>
        <p:nvPicPr>
          <p:cNvPr id="2050" name="Picture 2"/>
          <p:cNvPicPr>
            <a:picLocks noChangeAspect="1" noChangeArrowheads="1"/>
          </p:cNvPicPr>
          <p:nvPr/>
        </p:nvPicPr>
        <p:blipFill>
          <a:blip r:embed="rId2" cstate="print"/>
          <a:srcRect/>
          <a:stretch>
            <a:fillRect/>
          </a:stretch>
        </p:blipFill>
        <p:spPr bwMode="auto">
          <a:xfrm>
            <a:off x="71406" y="1766893"/>
            <a:ext cx="8949363" cy="4019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zh-CN" altLang="en-US"/>
              <a:t>添加资源记录 </a:t>
            </a:r>
          </a:p>
        </p:txBody>
      </p:sp>
      <p:pic>
        <p:nvPicPr>
          <p:cNvPr id="3074" name="Picture 2"/>
          <p:cNvPicPr>
            <a:picLocks noChangeAspect="1" noChangeArrowheads="1"/>
          </p:cNvPicPr>
          <p:nvPr/>
        </p:nvPicPr>
        <p:blipFill>
          <a:blip r:embed="rId2" cstate="print"/>
          <a:srcRect/>
          <a:stretch>
            <a:fillRect/>
          </a:stretch>
        </p:blipFill>
        <p:spPr bwMode="auto">
          <a:xfrm>
            <a:off x="71406" y="1919294"/>
            <a:ext cx="8923742" cy="401003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79800" y="2214554"/>
            <a:ext cx="8921356" cy="335758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074"/>
                                        </p:tgtEl>
                                      </p:cBhvr>
                                    </p:animEffect>
                                    <p:set>
                                      <p:cBhvr>
                                        <p:cTn id="7" dur="1" fill="hold">
                                          <p:stCondLst>
                                            <p:cond delay="499"/>
                                          </p:stCondLst>
                                        </p:cTn>
                                        <p:tgtEl>
                                          <p:spTgt spid="3074"/>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blinds(horizontal)">
                                      <p:cBhvr>
                                        <p:cTn id="1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14281" y="1857364"/>
            <a:ext cx="8801385" cy="4071966"/>
          </a:xfrm>
          <a:prstGeom prst="rect">
            <a:avLst/>
          </a:prstGeom>
          <a:noFill/>
          <a:ln w="9525">
            <a:noFill/>
            <a:miter lim="800000"/>
            <a:headEnd/>
            <a:tailEnd/>
          </a:ln>
        </p:spPr>
      </p:pic>
      <p:sp>
        <p:nvSpPr>
          <p:cNvPr id="356354" name="Rectangle 2"/>
          <p:cNvSpPr>
            <a:spLocks noGrp="1" noChangeArrowheads="1"/>
          </p:cNvSpPr>
          <p:nvPr>
            <p:ph type="title"/>
          </p:nvPr>
        </p:nvSpPr>
        <p:spPr/>
        <p:txBody>
          <a:bodyPr/>
          <a:lstStyle/>
          <a:p>
            <a:r>
              <a:rPr lang="zh-CN" altLang="en-US" sz="3600"/>
              <a:t>使用</a:t>
            </a:r>
            <a:r>
              <a:rPr lang="en-US" altLang="zh-CN" sz="3600"/>
              <a:t>ping</a:t>
            </a:r>
            <a:r>
              <a:rPr lang="zh-CN" altLang="en-US" sz="3600"/>
              <a:t>命令测试配置的域名服务器 </a:t>
            </a:r>
          </a:p>
        </p:txBody>
      </p:sp>
      <p:sp>
        <p:nvSpPr>
          <p:cNvPr id="356355" name="Rectangle 3"/>
          <p:cNvSpPr>
            <a:spLocks noGrp="1" noChangeAspect="1" noChangeArrowheads="1"/>
          </p:cNvSpPr>
          <p:nvPr>
            <p:ph type="body" idx="1"/>
          </p:nvPr>
        </p:nvSpPr>
        <p:spPr/>
        <p:txBody>
          <a:bodyPr/>
          <a:lstStyle/>
          <a:p>
            <a:endParaRPr lang="zh-CN" altLang="zh-CN"/>
          </a:p>
        </p:txBody>
      </p:sp>
      <p:sp>
        <p:nvSpPr>
          <p:cNvPr id="356357" name="Line 5"/>
          <p:cNvSpPr>
            <a:spLocks noChangeShapeType="1"/>
          </p:cNvSpPr>
          <p:nvPr/>
        </p:nvSpPr>
        <p:spPr bwMode="auto">
          <a:xfrm>
            <a:off x="1285852" y="2500306"/>
            <a:ext cx="3429024" cy="0"/>
          </a:xfrm>
          <a:prstGeom prst="line">
            <a:avLst/>
          </a:prstGeom>
          <a:noFill/>
          <a:ln w="38100">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3563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3538" y="2143116"/>
            <a:ext cx="8919056" cy="3571900"/>
          </a:xfrm>
          <a:prstGeom prst="rect">
            <a:avLst/>
          </a:prstGeom>
          <a:noFill/>
          <a:ln w="9525">
            <a:noFill/>
            <a:miter lim="800000"/>
            <a:headEnd/>
            <a:tailEnd/>
          </a:ln>
        </p:spPr>
      </p:pic>
      <p:sp>
        <p:nvSpPr>
          <p:cNvPr id="357378" name="Rectangle 2"/>
          <p:cNvSpPr>
            <a:spLocks noGrp="1" noChangeArrowheads="1"/>
          </p:cNvSpPr>
          <p:nvPr>
            <p:ph type="title"/>
          </p:nvPr>
        </p:nvSpPr>
        <p:spPr/>
        <p:txBody>
          <a:bodyPr/>
          <a:lstStyle/>
          <a:p>
            <a:r>
              <a:rPr lang="zh-CN" altLang="en-US" sz="3200"/>
              <a:t>利用</a:t>
            </a:r>
            <a:r>
              <a:rPr lang="en-US" altLang="zh-CN" sz="3200"/>
              <a:t>nslookup</a:t>
            </a:r>
            <a:r>
              <a:rPr lang="zh-CN" altLang="en-US" sz="3200"/>
              <a:t>命令测试配置的域名服务器 </a:t>
            </a:r>
          </a:p>
        </p:txBody>
      </p:sp>
      <p:sp>
        <p:nvSpPr>
          <p:cNvPr id="357379" name="Rectangle 3"/>
          <p:cNvSpPr>
            <a:spLocks noGrp="1" noChangeAspect="1" noChangeArrowheads="1"/>
          </p:cNvSpPr>
          <p:nvPr>
            <p:ph type="body" idx="1"/>
          </p:nvPr>
        </p:nvSpPr>
        <p:spPr/>
        <p:txBody>
          <a:bodyPr/>
          <a:lstStyle/>
          <a:p>
            <a:endParaRPr lang="zh-CN" altLang="zh-CN"/>
          </a:p>
        </p:txBody>
      </p:sp>
      <p:sp>
        <p:nvSpPr>
          <p:cNvPr id="357381" name="Line 5"/>
          <p:cNvSpPr>
            <a:spLocks noChangeShapeType="1"/>
          </p:cNvSpPr>
          <p:nvPr/>
        </p:nvSpPr>
        <p:spPr bwMode="auto">
          <a:xfrm>
            <a:off x="1357290" y="3068638"/>
            <a:ext cx="6072230" cy="3172"/>
          </a:xfrm>
          <a:prstGeom prst="line">
            <a:avLst/>
          </a:prstGeom>
          <a:noFill/>
          <a:ln w="38100">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35738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7200" y="142852"/>
            <a:ext cx="8229600" cy="796908"/>
          </a:xfrm>
        </p:spPr>
        <p:txBody>
          <a:bodyPr/>
          <a:lstStyle/>
          <a:p>
            <a:r>
              <a:rPr lang="zh-CN" altLang="en-US" dirty="0"/>
              <a:t>查看主机的域名高速缓冲区</a:t>
            </a:r>
          </a:p>
        </p:txBody>
      </p:sp>
      <p:sp>
        <p:nvSpPr>
          <p:cNvPr id="358403" name="Rectangle 3"/>
          <p:cNvSpPr>
            <a:spLocks noGrp="1" noChangeAspect="1" noChangeArrowheads="1"/>
          </p:cNvSpPr>
          <p:nvPr>
            <p:ph type="body" idx="1"/>
          </p:nvPr>
        </p:nvSpPr>
        <p:spPr/>
        <p:txBody>
          <a:bodyPr/>
          <a:lstStyle/>
          <a:p>
            <a:endParaRPr lang="zh-CN" altLang="zh-CN"/>
          </a:p>
        </p:txBody>
      </p:sp>
      <p:pic>
        <p:nvPicPr>
          <p:cNvPr id="6146" name="Picture 2"/>
          <p:cNvPicPr>
            <a:picLocks noChangeAspect="1" noChangeArrowheads="1"/>
          </p:cNvPicPr>
          <p:nvPr/>
        </p:nvPicPr>
        <p:blipFill>
          <a:blip r:embed="rId2" cstate="print"/>
          <a:srcRect/>
          <a:stretch>
            <a:fillRect/>
          </a:stretch>
        </p:blipFill>
        <p:spPr bwMode="auto">
          <a:xfrm>
            <a:off x="357158" y="1071546"/>
            <a:ext cx="8572560" cy="5657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939784"/>
          </a:xfrm>
        </p:spPr>
        <p:txBody>
          <a:bodyPr/>
          <a:lstStyle/>
          <a:p>
            <a:r>
              <a:rPr lang="zh-CN" altLang="en-US" sz="4000" dirty="0" smtClean="0"/>
              <a:t>互联网命名机制应解决的问题</a:t>
            </a:r>
          </a:p>
        </p:txBody>
      </p:sp>
      <p:sp>
        <p:nvSpPr>
          <p:cNvPr id="5123" name="Rectangle 3"/>
          <p:cNvSpPr>
            <a:spLocks noGrp="1" noChangeArrowheads="1"/>
          </p:cNvSpPr>
          <p:nvPr>
            <p:ph type="body" idx="1"/>
          </p:nvPr>
        </p:nvSpPr>
        <p:spPr>
          <a:xfrm>
            <a:off x="214282" y="1285860"/>
            <a:ext cx="8643998" cy="5357850"/>
          </a:xfrm>
        </p:spPr>
        <p:txBody>
          <a:bodyPr>
            <a:normAutofit/>
          </a:bodyPr>
          <a:lstStyle/>
          <a:p>
            <a:pPr>
              <a:lnSpc>
                <a:spcPct val="140000"/>
              </a:lnSpc>
              <a:spcBef>
                <a:spcPts val="1800"/>
              </a:spcBef>
            </a:pPr>
            <a:r>
              <a:rPr lang="zh-CN" altLang="en-US" dirty="0" smtClean="0"/>
              <a:t>全局唯一性：一个特定的主机名在整个互联网上是唯一的</a:t>
            </a:r>
          </a:p>
          <a:p>
            <a:pPr>
              <a:lnSpc>
                <a:spcPct val="140000"/>
              </a:lnSpc>
              <a:spcBef>
                <a:spcPts val="1800"/>
              </a:spcBef>
            </a:pPr>
            <a:r>
              <a:rPr lang="zh-CN" altLang="en-US" dirty="0" smtClean="0"/>
              <a:t>名字便于管理：包括分配名字、确认名字、回收名字等</a:t>
            </a:r>
          </a:p>
          <a:p>
            <a:pPr>
              <a:lnSpc>
                <a:spcPct val="140000"/>
              </a:lnSpc>
              <a:spcBef>
                <a:spcPts val="1800"/>
              </a:spcBef>
            </a:pPr>
            <a:r>
              <a:rPr lang="zh-CN" altLang="en-US" dirty="0" smtClean="0"/>
              <a:t>高效地进行映射：高效地将主机名映射为</a:t>
            </a:r>
            <a:r>
              <a:rPr lang="en-US" altLang="zh-CN" dirty="0" smtClean="0"/>
              <a:t>IP</a:t>
            </a:r>
            <a:r>
              <a:rPr lang="zh-CN" altLang="en-US" dirty="0" smtClean="0"/>
              <a:t>地址（或将</a:t>
            </a:r>
            <a:r>
              <a:rPr lang="en-US" altLang="zh-CN" dirty="0" smtClean="0"/>
              <a:t>IP</a:t>
            </a:r>
            <a:r>
              <a:rPr lang="zh-CN" altLang="en-US" dirty="0" smtClean="0"/>
              <a:t>地址映射为主机名）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互联网命名机制分类</a:t>
            </a:r>
          </a:p>
        </p:txBody>
      </p:sp>
      <p:sp>
        <p:nvSpPr>
          <p:cNvPr id="6147" name="Rectangle 3"/>
          <p:cNvSpPr>
            <a:spLocks noGrp="1" noChangeArrowheads="1"/>
          </p:cNvSpPr>
          <p:nvPr>
            <p:ph type="body" idx="1"/>
          </p:nvPr>
        </p:nvSpPr>
        <p:spPr/>
        <p:txBody>
          <a:bodyPr>
            <a:normAutofit/>
          </a:bodyPr>
          <a:lstStyle/>
          <a:p>
            <a:pPr>
              <a:lnSpc>
                <a:spcPct val="250000"/>
              </a:lnSpc>
            </a:pPr>
            <a:r>
              <a:rPr lang="zh-CN" altLang="en-US" sz="3600" dirty="0" smtClean="0"/>
              <a:t>无层次命名机制</a:t>
            </a:r>
          </a:p>
          <a:p>
            <a:pPr>
              <a:lnSpc>
                <a:spcPct val="250000"/>
              </a:lnSpc>
            </a:pPr>
            <a:r>
              <a:rPr lang="zh-CN" altLang="en-US" sz="3600" dirty="0" smtClean="0"/>
              <a:t>层次型命名机制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14291"/>
            <a:ext cx="7772400" cy="714380"/>
          </a:xfrm>
        </p:spPr>
        <p:txBody>
          <a:bodyPr>
            <a:normAutofit fontScale="90000"/>
          </a:bodyPr>
          <a:lstStyle/>
          <a:p>
            <a:r>
              <a:rPr lang="zh-CN" altLang="en-US" dirty="0" smtClean="0"/>
              <a:t>无层次命名机制</a:t>
            </a:r>
          </a:p>
        </p:txBody>
      </p:sp>
      <p:sp>
        <p:nvSpPr>
          <p:cNvPr id="7171" name="Rectangle 3"/>
          <p:cNvSpPr>
            <a:spLocks noGrp="1" noChangeArrowheads="1"/>
          </p:cNvSpPr>
          <p:nvPr>
            <p:ph type="body" idx="1"/>
          </p:nvPr>
        </p:nvSpPr>
        <p:spPr>
          <a:xfrm>
            <a:off x="142844" y="1000108"/>
            <a:ext cx="8786873" cy="5643602"/>
          </a:xfrm>
        </p:spPr>
        <p:txBody>
          <a:bodyPr>
            <a:noAutofit/>
          </a:bodyPr>
          <a:lstStyle/>
          <a:p>
            <a:pPr>
              <a:lnSpc>
                <a:spcPct val="120000"/>
              </a:lnSpc>
              <a:spcBef>
                <a:spcPts val="0"/>
              </a:spcBef>
            </a:pPr>
            <a:r>
              <a:rPr lang="zh-CN" altLang="en-US" sz="2800" dirty="0" smtClean="0"/>
              <a:t>无层次命名机制的概念：主机的名字简单地由一个字符串组成，该字符串没有进一步的结构</a:t>
            </a:r>
          </a:p>
          <a:p>
            <a:pPr>
              <a:lnSpc>
                <a:spcPct val="120000"/>
              </a:lnSpc>
              <a:spcBef>
                <a:spcPts val="1800"/>
              </a:spcBef>
            </a:pPr>
            <a:r>
              <a:rPr lang="zh-CN" altLang="en-US" sz="2800" dirty="0" smtClean="0"/>
              <a:t>特点</a:t>
            </a:r>
          </a:p>
          <a:p>
            <a:pPr lvl="1">
              <a:lnSpc>
                <a:spcPct val="120000"/>
              </a:lnSpc>
              <a:spcBef>
                <a:spcPts val="0"/>
              </a:spcBef>
            </a:pPr>
            <a:r>
              <a:rPr lang="zh-CN" altLang="en-US" sz="2400" dirty="0" smtClean="0"/>
              <a:t>名字的分配、确认、回收等工作由一个部门集中管理</a:t>
            </a:r>
          </a:p>
          <a:p>
            <a:pPr lvl="1">
              <a:lnSpc>
                <a:spcPct val="120000"/>
              </a:lnSpc>
              <a:spcBef>
                <a:spcPts val="0"/>
              </a:spcBef>
            </a:pPr>
            <a:r>
              <a:rPr lang="zh-CN" altLang="en-US" sz="2400" dirty="0" smtClean="0"/>
              <a:t>名字</a:t>
            </a:r>
            <a:r>
              <a:rPr lang="en-US" altLang="zh-CN" sz="2400" dirty="0" smtClean="0"/>
              <a:t>-</a:t>
            </a:r>
            <a:r>
              <a:rPr lang="zh-CN" altLang="en-US" sz="2400" dirty="0" smtClean="0"/>
              <a:t>地址之间的映射可通过一对一的表格实现</a:t>
            </a:r>
          </a:p>
          <a:p>
            <a:pPr>
              <a:lnSpc>
                <a:spcPct val="120000"/>
              </a:lnSpc>
              <a:spcBef>
                <a:spcPts val="1800"/>
              </a:spcBef>
            </a:pPr>
            <a:r>
              <a:rPr lang="zh-CN" altLang="en-US" sz="2800" dirty="0" smtClean="0"/>
              <a:t>缺点：随着互联网中主机的大量增加</a:t>
            </a:r>
          </a:p>
          <a:p>
            <a:pPr lvl="1">
              <a:lnSpc>
                <a:spcPct val="120000"/>
              </a:lnSpc>
              <a:spcBef>
                <a:spcPts val="0"/>
              </a:spcBef>
            </a:pPr>
            <a:r>
              <a:rPr lang="zh-CN" altLang="en-US" sz="2400" dirty="0" smtClean="0"/>
              <a:t>名字冲突的可能性越来越大</a:t>
            </a:r>
          </a:p>
          <a:p>
            <a:pPr lvl="1">
              <a:lnSpc>
                <a:spcPct val="120000"/>
              </a:lnSpc>
              <a:spcBef>
                <a:spcPts val="0"/>
              </a:spcBef>
            </a:pPr>
            <a:r>
              <a:rPr lang="zh-CN" altLang="en-US" sz="2400" dirty="0" smtClean="0"/>
              <a:t>单一管理机构的工作负担越来越大</a:t>
            </a:r>
          </a:p>
          <a:p>
            <a:pPr lvl="1">
              <a:lnSpc>
                <a:spcPct val="120000"/>
              </a:lnSpc>
              <a:spcBef>
                <a:spcPts val="0"/>
              </a:spcBef>
            </a:pPr>
            <a:r>
              <a:rPr lang="zh-CN" altLang="en-US" sz="2400" dirty="0" smtClean="0"/>
              <a:t>解析效率低</a:t>
            </a:r>
          </a:p>
          <a:p>
            <a:pPr>
              <a:lnSpc>
                <a:spcPct val="120000"/>
              </a:lnSpc>
              <a:spcBef>
                <a:spcPts val="1800"/>
              </a:spcBef>
            </a:pPr>
            <a:r>
              <a:rPr lang="zh-CN" altLang="en-US" sz="2800" dirty="0" smtClean="0">
                <a:solidFill>
                  <a:srgbClr val="002060"/>
                </a:solidFill>
                <a:latin typeface="黑体" pitchFamily="2" charset="-122"/>
                <a:ea typeface="黑体" pitchFamily="2" charset="-122"/>
              </a:rPr>
              <a:t>无层次命名机制已被</a:t>
            </a:r>
            <a:r>
              <a:rPr lang="en-US" altLang="zh-CN" sz="2800" dirty="0" smtClean="0">
                <a:solidFill>
                  <a:srgbClr val="002060"/>
                </a:solidFill>
                <a:latin typeface="黑体" pitchFamily="2" charset="-122"/>
                <a:ea typeface="黑体" pitchFamily="2" charset="-122"/>
              </a:rPr>
              <a:t>TCP/IP</a:t>
            </a:r>
            <a:r>
              <a:rPr lang="zh-CN" altLang="en-US" sz="2800" dirty="0" smtClean="0">
                <a:solidFill>
                  <a:srgbClr val="002060"/>
                </a:solidFill>
                <a:latin typeface="黑体" pitchFamily="2" charset="-122"/>
                <a:ea typeface="黑体" pitchFamily="2" charset="-122"/>
              </a:rPr>
              <a:t>互联网淘汰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96908"/>
          </a:xfrm>
        </p:spPr>
        <p:txBody>
          <a:bodyPr/>
          <a:lstStyle/>
          <a:p>
            <a:r>
              <a:rPr lang="zh-CN" altLang="en-US" dirty="0" smtClean="0"/>
              <a:t>层次型命名机制</a:t>
            </a:r>
          </a:p>
        </p:txBody>
      </p:sp>
      <p:sp>
        <p:nvSpPr>
          <p:cNvPr id="8195" name="Rectangle 3"/>
          <p:cNvSpPr>
            <a:spLocks noGrp="1" noChangeArrowheads="1"/>
          </p:cNvSpPr>
          <p:nvPr>
            <p:ph type="body" idx="1"/>
          </p:nvPr>
        </p:nvSpPr>
        <p:spPr>
          <a:xfrm>
            <a:off x="142844" y="1142984"/>
            <a:ext cx="8786874" cy="5500726"/>
          </a:xfrm>
        </p:spPr>
        <p:txBody>
          <a:bodyPr>
            <a:normAutofit/>
          </a:bodyPr>
          <a:lstStyle/>
          <a:p>
            <a:pPr>
              <a:lnSpc>
                <a:spcPct val="150000"/>
              </a:lnSpc>
              <a:spcBef>
                <a:spcPts val="600"/>
              </a:spcBef>
            </a:pPr>
            <a:r>
              <a:rPr lang="zh-CN" altLang="en-US" dirty="0" smtClean="0"/>
              <a:t>层次型命名机制：在名字中加入结构，而这种结构是层次型的</a:t>
            </a:r>
          </a:p>
          <a:p>
            <a:pPr>
              <a:lnSpc>
                <a:spcPct val="150000"/>
              </a:lnSpc>
              <a:spcBef>
                <a:spcPts val="3000"/>
              </a:spcBef>
            </a:pPr>
            <a:r>
              <a:rPr lang="zh-CN" altLang="en-US" dirty="0" smtClean="0"/>
              <a:t>层次型名字的树状结构</a:t>
            </a:r>
          </a:p>
          <a:p>
            <a:pPr lvl="1">
              <a:lnSpc>
                <a:spcPct val="150000"/>
              </a:lnSpc>
              <a:spcBef>
                <a:spcPts val="600"/>
              </a:spcBef>
            </a:pPr>
            <a:r>
              <a:rPr lang="zh-CN" altLang="en-US" dirty="0" smtClean="0"/>
              <a:t>树中的每一结点都有一个相应的标识符</a:t>
            </a:r>
          </a:p>
          <a:p>
            <a:pPr lvl="1">
              <a:lnSpc>
                <a:spcPct val="150000"/>
              </a:lnSpc>
              <a:spcBef>
                <a:spcPts val="600"/>
              </a:spcBef>
            </a:pPr>
            <a:r>
              <a:rPr lang="zh-CN" altLang="en-US" dirty="0" smtClean="0"/>
              <a:t>主机名是从树叶到树根（或从树根到树叶）路径上各结点标识符的有序序列</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000" smtClean="0"/>
              <a:t>层次型名字的树状结构举例</a:t>
            </a:r>
          </a:p>
        </p:txBody>
      </p:sp>
      <p:pic>
        <p:nvPicPr>
          <p:cNvPr id="9219" name="Picture 4"/>
          <p:cNvPicPr>
            <a:picLocks noChangeAspect="1" noChangeArrowheads="1"/>
          </p:cNvPicPr>
          <p:nvPr/>
        </p:nvPicPr>
        <p:blipFill>
          <a:blip r:embed="rId2" cstate="print"/>
          <a:srcRect/>
          <a:stretch>
            <a:fillRect/>
          </a:stretch>
        </p:blipFill>
        <p:spPr bwMode="auto">
          <a:xfrm>
            <a:off x="285720" y="1785926"/>
            <a:ext cx="8565049" cy="435771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a:xfrm>
            <a:off x="685800" y="1412875"/>
            <a:ext cx="7772400" cy="4683125"/>
          </a:xfrm>
        </p:spPr>
        <p:txBody>
          <a:bodyPr>
            <a:noAutofit/>
          </a:bodyPr>
          <a:lstStyle/>
          <a:p>
            <a:pPr>
              <a:lnSpc>
                <a:spcPct val="130000"/>
              </a:lnSpc>
              <a:spcBef>
                <a:spcPts val="1800"/>
              </a:spcBef>
            </a:pPr>
            <a:r>
              <a:rPr lang="zh-CN" altLang="en-US" dirty="0" smtClean="0"/>
              <a:t>只要同一子树下每层节点的标识符不冲突，完整的主机名绝对不会冲突</a:t>
            </a:r>
          </a:p>
          <a:p>
            <a:pPr>
              <a:lnSpc>
                <a:spcPct val="130000"/>
              </a:lnSpc>
              <a:spcBef>
                <a:spcPts val="1800"/>
              </a:spcBef>
            </a:pPr>
            <a:r>
              <a:rPr lang="zh-CN" altLang="en-US" dirty="0" smtClean="0"/>
              <a:t>层次型命名机制有利于层次型的名字管理</a:t>
            </a:r>
          </a:p>
          <a:p>
            <a:pPr>
              <a:lnSpc>
                <a:spcPct val="130000"/>
              </a:lnSpc>
              <a:spcBef>
                <a:spcPts val="1800"/>
              </a:spcBef>
            </a:pPr>
            <a:r>
              <a:rPr lang="zh-CN" altLang="en-US" dirty="0" smtClean="0"/>
              <a:t>层次型命名机制有利于高效地进行名字</a:t>
            </a:r>
            <a:r>
              <a:rPr lang="en-US" altLang="zh-CN" dirty="0" smtClean="0"/>
              <a:t>-</a:t>
            </a:r>
            <a:r>
              <a:rPr lang="zh-CN" altLang="en-US" dirty="0" smtClean="0"/>
              <a:t>地址的映射（详见域名解析部分）</a:t>
            </a:r>
          </a:p>
        </p:txBody>
      </p:sp>
      <p:pic>
        <p:nvPicPr>
          <p:cNvPr id="361476" name="Picture 4"/>
          <p:cNvPicPr>
            <a:picLocks noChangeAspect="1" noChangeArrowheads="1"/>
          </p:cNvPicPr>
          <p:nvPr/>
        </p:nvPicPr>
        <p:blipFill>
          <a:blip r:embed="rId2" cstate="print"/>
          <a:srcRect/>
          <a:stretch>
            <a:fillRect/>
          </a:stretch>
        </p:blipFill>
        <p:spPr bwMode="auto">
          <a:xfrm>
            <a:off x="611188" y="1643050"/>
            <a:ext cx="7921625" cy="4030662"/>
          </a:xfrm>
          <a:prstGeom prst="rect">
            <a:avLst/>
          </a:prstGeom>
          <a:noFill/>
          <a:ln w="9525" algn="ctr">
            <a:noFill/>
            <a:miter lim="800000"/>
            <a:headEnd/>
            <a:tailEnd/>
          </a:ln>
        </p:spPr>
      </p:pic>
      <p:pic>
        <p:nvPicPr>
          <p:cNvPr id="361478" name="Picture 6"/>
          <p:cNvPicPr>
            <a:picLocks noChangeAspect="1" noChangeArrowheads="1"/>
          </p:cNvPicPr>
          <p:nvPr/>
        </p:nvPicPr>
        <p:blipFill>
          <a:blip r:embed="rId3" cstate="print"/>
          <a:srcRect/>
          <a:stretch>
            <a:fillRect/>
          </a:stretch>
        </p:blipFill>
        <p:spPr bwMode="auto">
          <a:xfrm>
            <a:off x="571472" y="1571612"/>
            <a:ext cx="7934325" cy="4533900"/>
          </a:xfrm>
          <a:prstGeom prst="rect">
            <a:avLst/>
          </a:prstGeom>
          <a:noFill/>
          <a:ln w="9525" algn="ctr">
            <a:noFill/>
            <a:miter lim="800000"/>
            <a:headEnd/>
            <a:tailEnd/>
          </a:ln>
        </p:spPr>
      </p:pic>
      <p:sp>
        <p:nvSpPr>
          <p:cNvPr id="10242" name="Rectangle 2"/>
          <p:cNvSpPr>
            <a:spLocks noGrp="1" noChangeArrowheads="1"/>
          </p:cNvSpPr>
          <p:nvPr>
            <p:ph type="title"/>
          </p:nvPr>
        </p:nvSpPr>
        <p:spPr/>
        <p:txBody>
          <a:bodyPr/>
          <a:lstStyle/>
          <a:p>
            <a:r>
              <a:rPr lang="zh-CN" altLang="en-US" smtClean="0"/>
              <a:t>层次型命名机制的特点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1476"/>
                                        </p:tgtEl>
                                        <p:attrNameLst>
                                          <p:attrName>style.visibility</p:attrName>
                                        </p:attrNameLst>
                                      </p:cBhvr>
                                      <p:to>
                                        <p:strVal val="visible"/>
                                      </p:to>
                                    </p:set>
                                    <p:anim calcmode="lin" valueType="num">
                                      <p:cBhvr additive="base">
                                        <p:cTn id="7" dur="500" fill="hold"/>
                                        <p:tgtEl>
                                          <p:spTgt spid="361476"/>
                                        </p:tgtEl>
                                        <p:attrNameLst>
                                          <p:attrName>ppt_x</p:attrName>
                                        </p:attrNameLst>
                                      </p:cBhvr>
                                      <p:tavLst>
                                        <p:tav tm="0">
                                          <p:val>
                                            <p:strVal val="#ppt_x"/>
                                          </p:val>
                                        </p:tav>
                                        <p:tav tm="100000">
                                          <p:val>
                                            <p:strVal val="#ppt_x"/>
                                          </p:val>
                                        </p:tav>
                                      </p:tavLst>
                                    </p:anim>
                                    <p:anim calcmode="lin" valueType="num">
                                      <p:cBhvr additive="base">
                                        <p:cTn id="8" dur="500" fill="hold"/>
                                        <p:tgtEl>
                                          <p:spTgt spid="3614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361476"/>
                                        </p:tgtEl>
                                      </p:cBhvr>
                                    </p:animEffect>
                                    <p:set>
                                      <p:cBhvr>
                                        <p:cTn id="13" dur="1" fill="hold">
                                          <p:stCondLst>
                                            <p:cond delay="499"/>
                                          </p:stCondLst>
                                        </p:cTn>
                                        <p:tgtEl>
                                          <p:spTgt spid="361476"/>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61475">
                                            <p:txEl>
                                              <p:pRg st="1" end="1"/>
                                            </p:txEl>
                                          </p:spTgt>
                                        </p:tgtEl>
                                        <p:attrNameLst>
                                          <p:attrName>style.visibility</p:attrName>
                                        </p:attrNameLst>
                                      </p:cBhvr>
                                      <p:to>
                                        <p:strVal val="visible"/>
                                      </p:to>
                                    </p:set>
                                    <p:anim calcmode="lin" valueType="num">
                                      <p:cBhvr additive="base">
                                        <p:cTn id="17"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1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1478"/>
                                        </p:tgtEl>
                                        <p:attrNameLst>
                                          <p:attrName>style.visibility</p:attrName>
                                        </p:attrNameLst>
                                      </p:cBhvr>
                                      <p:to>
                                        <p:strVal val="visible"/>
                                      </p:to>
                                    </p:set>
                                    <p:anim calcmode="lin" valueType="num">
                                      <p:cBhvr additive="base">
                                        <p:cTn id="23" dur="500" fill="hold"/>
                                        <p:tgtEl>
                                          <p:spTgt spid="361478"/>
                                        </p:tgtEl>
                                        <p:attrNameLst>
                                          <p:attrName>ppt_x</p:attrName>
                                        </p:attrNameLst>
                                      </p:cBhvr>
                                      <p:tavLst>
                                        <p:tav tm="0">
                                          <p:val>
                                            <p:strVal val="#ppt_x"/>
                                          </p:val>
                                        </p:tav>
                                        <p:tav tm="100000">
                                          <p:val>
                                            <p:strVal val="#ppt_x"/>
                                          </p:val>
                                        </p:tav>
                                      </p:tavLst>
                                    </p:anim>
                                    <p:anim calcmode="lin" valueType="num">
                                      <p:cBhvr additive="base">
                                        <p:cTn id="24" dur="500" fill="hold"/>
                                        <p:tgtEl>
                                          <p:spTgt spid="36147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361478"/>
                                        </p:tgtEl>
                                      </p:cBhvr>
                                    </p:animEffect>
                                    <p:set>
                                      <p:cBhvr>
                                        <p:cTn id="29" dur="1" fill="hold">
                                          <p:stCondLst>
                                            <p:cond delay="499"/>
                                          </p:stCondLst>
                                        </p:cTn>
                                        <p:tgtEl>
                                          <p:spTgt spid="361478"/>
                                        </p:tgtEl>
                                        <p:attrNameLst>
                                          <p:attrName>style.visibility</p:attrName>
                                        </p:attrNameLst>
                                      </p:cBhvr>
                                      <p:to>
                                        <p:strVal val="hidden"/>
                                      </p:to>
                                    </p:se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361475">
                                            <p:txEl>
                                              <p:pRg st="2" end="2"/>
                                            </p:txEl>
                                          </p:spTgt>
                                        </p:tgtEl>
                                        <p:attrNameLst>
                                          <p:attrName>style.visibility</p:attrName>
                                        </p:attrNameLst>
                                      </p:cBhvr>
                                      <p:to>
                                        <p:strVal val="visible"/>
                                      </p:to>
                                    </p:set>
                                    <p:anim calcmode="lin" valueType="num">
                                      <p:cBhvr additive="base">
                                        <p:cTn id="33" dur="500" fill="hold"/>
                                        <p:tgtEl>
                                          <p:spTgt spid="36147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1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C5F3D5"/>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5F3D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4330</TotalTime>
  <Words>1323</Words>
  <Application>Microsoft Office PowerPoint</Application>
  <PresentationFormat>全屏显示(4:3)</PresentationFormat>
  <Paragraphs>165</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龙腾四海</vt:lpstr>
      <vt:lpstr>PowerPoint 演示文稿</vt:lpstr>
      <vt:lpstr>第12章 域名系统</vt:lpstr>
      <vt:lpstr>为什么要使用域名？</vt:lpstr>
      <vt:lpstr>互联网命名机制应解决的问题</vt:lpstr>
      <vt:lpstr>互联网命名机制分类</vt:lpstr>
      <vt:lpstr>无层次命名机制</vt:lpstr>
      <vt:lpstr>层次型命名机制</vt:lpstr>
      <vt:lpstr>层次型名字的树状结构举例</vt:lpstr>
      <vt:lpstr>层次型命名机制的特点</vt:lpstr>
      <vt:lpstr>TCP/IP互联网域名</vt:lpstr>
      <vt:lpstr>TCP/IP互联网域名与Internet域名</vt:lpstr>
      <vt:lpstr>Internet顶级域名</vt:lpstr>
      <vt:lpstr>Internet域名结构举例</vt:lpstr>
      <vt:lpstr>我国二级域名分配举例</vt:lpstr>
      <vt:lpstr>域名解析</vt:lpstr>
      <vt:lpstr>域名服务器与域名解析器</vt:lpstr>
      <vt:lpstr>域名服务器的层次结构</vt:lpstr>
      <vt:lpstr>域名解析需要的已知条件</vt:lpstr>
      <vt:lpstr>域名解析方式（1/2）</vt:lpstr>
      <vt:lpstr>域名解析方式（2/2）</vt:lpstr>
      <vt:lpstr>域名解析流程</vt:lpstr>
      <vt:lpstr>提高域名解析效率</vt:lpstr>
      <vt:lpstr>域名解析的完整过程</vt:lpstr>
      <vt:lpstr>资源记录</vt:lpstr>
      <vt:lpstr>对象类型与类别</vt:lpstr>
      <vt:lpstr>资源记录举例</vt:lpstr>
      <vt:lpstr>DNS报文</vt:lpstr>
      <vt:lpstr>DNS报文格式（1/2)</vt:lpstr>
      <vt:lpstr>DNS报文格式（2/2)</vt:lpstr>
      <vt:lpstr>实验：配置DNS服务器</vt:lpstr>
      <vt:lpstr>域名服务器管理的域名树</vt:lpstr>
      <vt:lpstr>启动DNS管理程序并选择目标服务器 </vt:lpstr>
      <vt:lpstr>创建存储授权区域名字信息的DNS数据库 </vt:lpstr>
      <vt:lpstr>添加资源记录 </vt:lpstr>
      <vt:lpstr>使用ping命令测试配置的域名服务器 </vt:lpstr>
      <vt:lpstr>利用nslookup命令测试配置的域名服务器 </vt:lpstr>
      <vt:lpstr>查看主机的域名高速缓冲区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计算机网络技术与应用</dc:title>
  <dc:creator>Johnny</dc:creator>
  <cp:lastModifiedBy>Apple</cp:lastModifiedBy>
  <cp:revision>330</cp:revision>
  <dcterms:created xsi:type="dcterms:W3CDTF">2010-07-03T00:30:44Z</dcterms:created>
  <dcterms:modified xsi:type="dcterms:W3CDTF">2016-10-28T12:09:46Z</dcterms:modified>
</cp:coreProperties>
</file>