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798" r:id="rId2"/>
    <p:sldId id="286" r:id="rId3"/>
    <p:sldId id="738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75" r:id="rId17"/>
    <p:sldId id="776" r:id="rId18"/>
    <p:sldId id="777" r:id="rId19"/>
    <p:sldId id="778" r:id="rId20"/>
    <p:sldId id="779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759" r:id="rId29"/>
    <p:sldId id="760" r:id="rId30"/>
    <p:sldId id="761" r:id="rId31"/>
    <p:sldId id="780" r:id="rId32"/>
    <p:sldId id="781" r:id="rId33"/>
    <p:sldId id="764" r:id="rId34"/>
    <p:sldId id="794" r:id="rId35"/>
    <p:sldId id="795" r:id="rId36"/>
    <p:sldId id="767" r:id="rId37"/>
    <p:sldId id="769" r:id="rId38"/>
    <p:sldId id="770" r:id="rId39"/>
    <p:sldId id="771" r:id="rId40"/>
    <p:sldId id="772" r:id="rId41"/>
    <p:sldId id="796" r:id="rId42"/>
    <p:sldId id="77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0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2864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浏览器：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</a:t>
            </a:r>
            <a:r>
              <a:rPr lang="zh-CN" altLang="en-US" dirty="0"/>
              <a:t>客户程序</a:t>
            </a:r>
          </a:p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zh-CN" altLang="en-US" dirty="0"/>
              <a:t>的主要作用：</a:t>
            </a:r>
            <a:r>
              <a:rPr lang="zh-CN" altLang="en-US" dirty="0" smtClean="0"/>
              <a:t>浏览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中的</a:t>
            </a:r>
            <a:r>
              <a:rPr lang="en-US" altLang="zh-CN" dirty="0"/>
              <a:t>Web</a:t>
            </a:r>
            <a:r>
              <a:rPr lang="zh-CN" altLang="en-US" dirty="0"/>
              <a:t>页面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dirty="0"/>
              <a:t>接收用户的请求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dirty="0"/>
              <a:t>利用</a:t>
            </a:r>
            <a:r>
              <a:rPr lang="en-US" altLang="zh-CN" dirty="0"/>
              <a:t>HTTP</a:t>
            </a:r>
            <a:r>
              <a:rPr lang="zh-CN" altLang="en-US" dirty="0"/>
              <a:t>协议将用户的请求传送</a:t>
            </a:r>
            <a:r>
              <a:rPr lang="zh-CN" altLang="en-US" dirty="0" smtClean="0"/>
              <a:t>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dirty="0"/>
              <a:t>接收服务器送回的</a:t>
            </a:r>
            <a:r>
              <a:rPr lang="en-US" altLang="zh-CN" dirty="0"/>
              <a:t>Web</a:t>
            </a:r>
            <a:r>
              <a:rPr lang="zh-CN" altLang="en-US" dirty="0"/>
              <a:t>页面，并将其解释和显示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zh-CN" altLang="en-US" dirty="0"/>
              <a:t>的主要组成部分</a:t>
            </a:r>
          </a:p>
        </p:txBody>
      </p:sp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73238"/>
            <a:ext cx="6624637" cy="438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2312988" y="3789363"/>
            <a:ext cx="4535487" cy="1755775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2297113" y="1830388"/>
            <a:ext cx="2159000" cy="1944687"/>
          </a:xfrm>
          <a:prstGeom prst="rect">
            <a:avLst/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4457700" y="1830388"/>
            <a:ext cx="2376488" cy="1958975"/>
          </a:xfrm>
          <a:prstGeom prst="rect">
            <a:avLst/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浏览器软件的</a:t>
            </a:r>
            <a:r>
              <a:rPr lang="zh-CN" altLang="en-US" dirty="0">
                <a:solidFill>
                  <a:srgbClr val="A50021"/>
                </a:solidFill>
              </a:rPr>
              <a:t>主要</a:t>
            </a:r>
            <a:r>
              <a:rPr lang="zh-CN" altLang="en-US" dirty="0"/>
              <a:t>功能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786874" cy="578647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通过键盘指定请求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利用浏览器显示的超链接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历史与书签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自由定制浏览器窗口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选择起始页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图像的下载与显示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保存与打印页面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缓存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itchFamily="2" charset="-122"/>
              </a:rPr>
              <a:t>注：目前浏览器软件的功能都非常强大，其主要功能不限上面给出的功能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页面地址 </a:t>
            </a:r>
            <a:r>
              <a:rPr lang="en-US" altLang="zh-CN" dirty="0"/>
              <a:t>— URL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用户可以利用</a:t>
            </a:r>
            <a:r>
              <a:rPr lang="en-US" altLang="zh-CN" dirty="0"/>
              <a:t>URL</a:t>
            </a:r>
            <a:r>
              <a:rPr lang="zh-CN" altLang="en-US" dirty="0"/>
              <a:t>指定要访问什么协议类型的服务器，互联网上的哪台服务器，以及服务器中的哪个文件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URL</a:t>
            </a:r>
            <a:r>
              <a:rPr lang="zh-CN" altLang="en-US" dirty="0" smtClean="0"/>
              <a:t>组成：协议类型、主机名、路径</a:t>
            </a:r>
            <a:r>
              <a:rPr lang="zh-CN" altLang="en-US" dirty="0"/>
              <a:t>及文件名</a:t>
            </a:r>
          </a:p>
        </p:txBody>
      </p:sp>
      <p:pic>
        <p:nvPicPr>
          <p:cNvPr id="499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857760"/>
            <a:ext cx="8273037" cy="1285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500034" y="4857760"/>
            <a:ext cx="8286808" cy="1357322"/>
          </a:xfrm>
          <a:prstGeom prst="rect">
            <a:avLst/>
          </a:prstGeom>
          <a:solidFill>
            <a:srgbClr val="A50021">
              <a:alpha val="1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r>
              <a:rPr lang="zh-CN" altLang="en-US"/>
              <a:t>可以指定的主要协议类型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79" y="1928802"/>
            <a:ext cx="845976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928694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r>
              <a:rPr lang="zh-CN" altLang="en-US" dirty="0"/>
              <a:t>的传输协议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5436" cy="50006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dirty="0" smtClean="0"/>
              <a:t>传输</a:t>
            </a:r>
            <a:r>
              <a:rPr lang="zh-CN" altLang="en-US" dirty="0"/>
              <a:t>协议：</a:t>
            </a:r>
            <a:r>
              <a:rPr lang="en-US" altLang="zh-CN" dirty="0" smtClean="0"/>
              <a:t>HTTP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hyper text transfer protocol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建立在</a:t>
            </a:r>
            <a:r>
              <a:rPr lang="en-US" altLang="zh-CN" dirty="0"/>
              <a:t>TCP</a:t>
            </a:r>
            <a:r>
              <a:rPr lang="zh-CN" altLang="en-US" dirty="0"/>
              <a:t>基础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种无状态的</a:t>
            </a:r>
            <a:r>
              <a:rPr lang="zh-CN" altLang="en-US" dirty="0"/>
              <a:t>协议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通常在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80</a:t>
            </a:r>
            <a:r>
              <a:rPr lang="zh-CN" altLang="en-US" dirty="0"/>
              <a:t>端口</a:t>
            </a:r>
            <a:r>
              <a:rPr lang="zh-CN" altLang="en-US" dirty="0" smtClean="0"/>
              <a:t>守候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信息交互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非持久连接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6436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非持久连接：</a:t>
            </a:r>
            <a:r>
              <a:rPr lang="zh-CN" altLang="zh-CN" dirty="0" smtClean="0"/>
              <a:t>每个</a:t>
            </a:r>
            <a:r>
              <a:rPr lang="en-US" altLang="zh-CN" dirty="0" smtClean="0"/>
              <a:t>TCP</a:t>
            </a:r>
            <a:r>
              <a:rPr lang="zh-CN" altLang="zh-CN" dirty="0" smtClean="0"/>
              <a:t>连接只传送一个请求报文和一个响应报文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需要请求多个对象时，可采用</a:t>
            </a:r>
            <a:r>
              <a:rPr lang="zh-CN" altLang="zh-CN" dirty="0" smtClean="0"/>
              <a:t>串行或并行方式建立</a:t>
            </a:r>
            <a:r>
              <a:rPr lang="en-US" altLang="zh-CN" dirty="0" smtClean="0"/>
              <a:t>TCP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串行方式</a:t>
            </a:r>
            <a:r>
              <a:rPr lang="zh-CN" altLang="en-US" dirty="0" smtClean="0"/>
              <a:t>：每次</a:t>
            </a:r>
            <a:r>
              <a:rPr lang="zh-CN" altLang="zh-CN" dirty="0" smtClean="0"/>
              <a:t>建立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TCP</a:t>
            </a:r>
            <a:r>
              <a:rPr lang="zh-CN" altLang="zh-CN" dirty="0" smtClean="0"/>
              <a:t>连接，得到</a:t>
            </a:r>
            <a:r>
              <a:rPr lang="zh-CN" altLang="en-US" dirty="0" smtClean="0"/>
              <a:t>对象后</a:t>
            </a:r>
            <a:r>
              <a:rPr lang="zh-CN" altLang="zh-CN" dirty="0" smtClean="0"/>
              <a:t>关闭连接</a:t>
            </a:r>
            <a:r>
              <a:rPr lang="zh-CN" altLang="en-US" dirty="0" smtClean="0"/>
              <a:t>。而后建立下一个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并行方式</a:t>
            </a:r>
            <a:r>
              <a:rPr lang="zh-CN" altLang="en-US" dirty="0" smtClean="0"/>
              <a:t>：同时</a:t>
            </a:r>
            <a:r>
              <a:rPr lang="zh-CN" altLang="zh-CN" dirty="0" smtClean="0"/>
              <a:t>建立多个</a:t>
            </a:r>
            <a:r>
              <a:rPr lang="en-US" altLang="zh-CN" dirty="0" smtClean="0"/>
              <a:t>TCP</a:t>
            </a:r>
            <a:r>
              <a:rPr lang="zh-CN" altLang="zh-CN" dirty="0" smtClean="0"/>
              <a:t>连接，分别下载</a:t>
            </a:r>
            <a:r>
              <a:rPr lang="zh-CN" altLang="en-US" dirty="0" smtClean="0"/>
              <a:t>多个对象（系统资源占用较大，同时</a:t>
            </a:r>
            <a:r>
              <a:rPr lang="zh-CN" altLang="zh-CN" dirty="0" smtClean="0"/>
              <a:t>打开的</a:t>
            </a:r>
            <a:r>
              <a:rPr lang="en-US" altLang="zh-CN" dirty="0" smtClean="0"/>
              <a:t>TCP</a:t>
            </a:r>
            <a:r>
              <a:rPr lang="zh-CN" altLang="zh-CN" dirty="0" smtClean="0"/>
              <a:t>连接数不宜过多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所有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版本都支持非持久连接方式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非持久连接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6143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假设：需要访问的页面为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http://netlab.cn/network.html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。页面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network.html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中包含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副图像。</a:t>
            </a:r>
          </a:p>
          <a:p>
            <a:pPr marL="514350" indent="-514350">
              <a:spcBef>
                <a:spcPts val="3000"/>
              </a:spcBef>
              <a:buFont typeface="+mj-ea"/>
              <a:buAutoNum type="circleNumDbPlain"/>
            </a:pPr>
            <a:r>
              <a:rPr lang="en-US" altLang="zh-CN" sz="2600" dirty="0" smtClean="0"/>
              <a:t>HTTP</a:t>
            </a:r>
            <a:r>
              <a:rPr lang="zh-CN" altLang="en-US" sz="2600" dirty="0" smtClean="0"/>
              <a:t>客户机向服务器</a:t>
            </a:r>
            <a:r>
              <a:rPr lang="en-US" altLang="zh-CN" sz="2600" dirty="0" smtClean="0"/>
              <a:t>netlab.cn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80</a:t>
            </a:r>
            <a:r>
              <a:rPr lang="zh-CN" altLang="en-US" sz="2600" dirty="0" smtClean="0"/>
              <a:t>端口请求一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连接；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服务器对连接请求确认，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连接建立过程完成；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客户机发送请求报文（如</a:t>
            </a:r>
            <a:r>
              <a:rPr lang="en-US" altLang="zh-CN" sz="2600" dirty="0" smtClean="0"/>
              <a:t>GET /network.html</a:t>
            </a:r>
            <a:r>
              <a:rPr lang="zh-CN" altLang="en-US" sz="2600" dirty="0" smtClean="0"/>
              <a:t>）；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服务器以</a:t>
            </a:r>
            <a:r>
              <a:rPr lang="en-US" altLang="zh-CN" sz="2600" dirty="0" smtClean="0"/>
              <a:t>network.html</a:t>
            </a:r>
            <a:r>
              <a:rPr lang="zh-CN" altLang="en-US" sz="2600" dirty="0" smtClean="0"/>
              <a:t>页面的具体内容进行响应；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服务器通知下层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关闭该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连接；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客户机将收到的页面</a:t>
            </a:r>
            <a:r>
              <a:rPr lang="en-US" altLang="zh-CN" sz="2600" dirty="0" smtClean="0"/>
              <a:t>network.html</a:t>
            </a:r>
            <a:r>
              <a:rPr lang="zh-CN" altLang="en-US" sz="2600" dirty="0" smtClean="0"/>
              <a:t>交由</a:t>
            </a:r>
            <a:r>
              <a:rPr lang="en-US" altLang="zh-CN" sz="2600" dirty="0" smtClean="0"/>
              <a:t>Web</a:t>
            </a:r>
            <a:r>
              <a:rPr lang="zh-CN" altLang="en-US" sz="2600" dirty="0" smtClean="0"/>
              <a:t>浏览器显示；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600" dirty="0" smtClean="0"/>
              <a:t>对于</a:t>
            </a:r>
            <a:r>
              <a:rPr lang="en-US" altLang="zh-CN" sz="2600" dirty="0" smtClean="0"/>
              <a:t>network.html</a:t>
            </a:r>
            <a:r>
              <a:rPr lang="zh-CN" altLang="en-US" sz="2600" dirty="0" smtClean="0"/>
              <a:t>页面上的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个图像对象，浏览器重复上面①到⑥步，为每个图像建立一个新的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连接，从服务器获得对象信息并进行显示。</a:t>
            </a:r>
            <a:endParaRPr lang="zh-CN" altLang="en-US" dirty="0" smtClean="0"/>
          </a:p>
        </p:txBody>
      </p:sp>
      <p:sp>
        <p:nvSpPr>
          <p:cNvPr id="4" name="右弧形箭头 3"/>
          <p:cNvSpPr/>
          <p:nvPr/>
        </p:nvSpPr>
        <p:spPr>
          <a:xfrm>
            <a:off x="8001024" y="2143116"/>
            <a:ext cx="785818" cy="2500330"/>
          </a:xfrm>
          <a:prstGeom prst="curvedLef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 flipH="1" flipV="1">
            <a:off x="214282" y="2143116"/>
            <a:ext cx="785818" cy="2571768"/>
          </a:xfrm>
          <a:prstGeom prst="curvedLef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信息交互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8858312" cy="59293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非持久连接的问题：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连接需不断建立和关闭，增加了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服务器的负担和响应时间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持久连接：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服务器发送响应信息后保持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连接，后续请求和响应报文可通过已建立的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连接进行传送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持久连接方式中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服务器关闭：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连接在一定时间间隔内空闲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客户机关闭：不再使用该连接进行请求信息发送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多数服务器和浏览器的默认支持方式：持久连接方式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持久连接的操作方式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50072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非流水线方式：客户机只能在前一个响应收到之后才能发出新的对象请求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流水线方式：客户机可将多个对象请求一个接一个地发送出去，即使前面请求的应答还没有收到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流水线方式比非流水线方式效率高，但占用资源较多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多数服务器和浏览器的默认支持方式：流水线方式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smtClean="0"/>
              <a:t>13</a:t>
            </a:r>
            <a:r>
              <a:rPr lang="zh-CN" altLang="en-US" sz="5400" smtClean="0"/>
              <a:t>章 </a:t>
            </a:r>
            <a:r>
              <a:rPr lang="en-US" altLang="zh-CN" sz="5400" dirty="0" smtClean="0"/>
              <a:t>Web</a:t>
            </a:r>
            <a:r>
              <a:rPr lang="zh-CN" altLang="zh-CN" sz="5400" dirty="0" smtClean="0"/>
              <a:t>服务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报文格式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2149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HTTP</a:t>
            </a:r>
            <a:r>
              <a:rPr lang="zh-CN" altLang="zh-CN" dirty="0" smtClean="0"/>
              <a:t>精确定义了请求报文和响应报文的格式</a:t>
            </a:r>
            <a:r>
              <a:rPr lang="zh-CN" altLang="en-US" dirty="0" smtClean="0"/>
              <a:t>：目的是</a:t>
            </a:r>
            <a:r>
              <a:rPr lang="zh-CN" altLang="zh-CN" dirty="0" smtClean="0"/>
              <a:t>保证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zh-CN" altLang="zh-CN" dirty="0" smtClean="0"/>
              <a:t>与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服务器之间通信不会产生二义性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HTTP</a:t>
            </a:r>
            <a:r>
              <a:rPr lang="zh-CN" altLang="zh-CN" dirty="0" smtClean="0"/>
              <a:t>请求报文</a:t>
            </a:r>
            <a:r>
              <a:rPr lang="zh-CN" altLang="en-US" dirty="0" smtClean="0"/>
              <a:t>：一个</a:t>
            </a:r>
            <a:r>
              <a:rPr lang="zh-CN" altLang="zh-CN" dirty="0" smtClean="0"/>
              <a:t>请求行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若干报头行，并可能在空行后带有报文体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HTTP</a:t>
            </a:r>
            <a:r>
              <a:rPr lang="zh-CN" altLang="zh-CN" dirty="0" smtClean="0"/>
              <a:t>应答报文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一个状态行和若干报头行，并可能在空行后带有报文体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86874" cy="550072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请求行：包括请求方法、请求的文档、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版本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 smtClean="0"/>
              <a:t>报头行：包括向服务器传递附加的请求信息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报头行由一行或多行组成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每行由名字、冒号加空格和值组成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 smtClean="0"/>
              <a:t>报文体：有的请求报文含有报文体，有的没有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6858048" cy="533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请求报文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643182"/>
            <a:ext cx="820191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/>
      <p:bldP spid="503811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请求报文举例</a:t>
            </a:r>
          </a:p>
        </p:txBody>
      </p:sp>
      <p:pic>
        <p:nvPicPr>
          <p:cNvPr id="504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728608" cy="32861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应答报文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86874" cy="557216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状态行：包括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版本、状态码、状态短语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状态码由三位数字组成：</a:t>
            </a:r>
            <a:r>
              <a:rPr lang="en-US" altLang="zh-CN" dirty="0" smtClean="0"/>
              <a:t>2xx</a:t>
            </a:r>
            <a:r>
              <a:rPr lang="zh-CN" altLang="en-US" dirty="0" smtClean="0"/>
              <a:t>表示成功，</a:t>
            </a:r>
            <a:r>
              <a:rPr lang="en-US" altLang="zh-CN" dirty="0" smtClean="0"/>
              <a:t>3xx</a:t>
            </a:r>
            <a:r>
              <a:rPr lang="zh-CN" altLang="en-US" dirty="0" smtClean="0"/>
              <a:t>表示重定向，</a:t>
            </a:r>
            <a:r>
              <a:rPr lang="en-US" altLang="zh-CN" dirty="0" smtClean="0"/>
              <a:t>4xx</a:t>
            </a:r>
            <a:r>
              <a:rPr lang="zh-CN" altLang="en-US" dirty="0" smtClean="0"/>
              <a:t>表示客户方出错，</a:t>
            </a:r>
            <a:r>
              <a:rPr lang="en-US" altLang="zh-CN" dirty="0" smtClean="0"/>
              <a:t>5xx</a:t>
            </a:r>
            <a:r>
              <a:rPr lang="zh-CN" altLang="en-US" dirty="0" smtClean="0"/>
              <a:t>表示服务器方出错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状态短语是对状态的简单文字说明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报头行：用于向客户机传递附加的响应信息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由一行或多行组成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每行由名字、冒号加空格和值组成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报文体：通常包含客户请求的文档数据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914" y="1285860"/>
            <a:ext cx="788761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076" y="1428736"/>
            <a:ext cx="79104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应答报文举例</a:t>
            </a:r>
          </a:p>
        </p:txBody>
      </p:sp>
      <p:pic>
        <p:nvPicPr>
          <p:cNvPr id="5068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00213"/>
            <a:ext cx="7888315" cy="437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r>
              <a:rPr lang="zh-CN" altLang="en-US" dirty="0"/>
              <a:t>的页面表示方式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858312" cy="557216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Web</a:t>
            </a:r>
            <a:r>
              <a:rPr lang="zh-CN" altLang="en-US" dirty="0"/>
              <a:t>页面是利用</a:t>
            </a:r>
            <a:r>
              <a:rPr lang="en-US" altLang="zh-CN" dirty="0"/>
              <a:t>HTML</a:t>
            </a:r>
            <a:r>
              <a:rPr lang="zh-CN" altLang="en-US" dirty="0"/>
              <a:t>书写的结构化文档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zh-CN" altLang="en-US" dirty="0" smtClean="0"/>
              <a:t>功能：描述</a:t>
            </a:r>
            <a:r>
              <a:rPr lang="en-US" altLang="zh-CN" dirty="0"/>
              <a:t>Web</a:t>
            </a:r>
            <a:r>
              <a:rPr lang="zh-CN" altLang="en-US" dirty="0"/>
              <a:t>文档结构、创建超链接、定义格式化的文本、色彩、图像等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HTML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世界</a:t>
            </a:r>
            <a:r>
              <a:rPr lang="zh-CN" altLang="en-US" dirty="0"/>
              <a:t>的</a:t>
            </a:r>
            <a:r>
              <a:rPr lang="zh-CN" altLang="en-US" dirty="0" smtClean="0"/>
              <a:t>共同语言：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zh-CN" altLang="en-US" dirty="0"/>
              <a:t>、编辑器和转换器等软件都需要按照统一的</a:t>
            </a:r>
            <a:r>
              <a:rPr lang="en-US" altLang="zh-CN" dirty="0"/>
              <a:t>HTML</a:t>
            </a:r>
            <a:r>
              <a:rPr lang="zh-CN" altLang="en-US" dirty="0"/>
              <a:t>标准处理页面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HTML</a:t>
            </a:r>
            <a:r>
              <a:rPr lang="zh-CN" altLang="en-US" dirty="0" smtClean="0"/>
              <a:t>的特点</a:t>
            </a:r>
            <a:r>
              <a:rPr lang="zh-CN" altLang="en-US" dirty="0"/>
              <a:t>：简单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en-US" altLang="zh-CN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071546"/>
            <a:ext cx="9001156" cy="55721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j-lt"/>
              </a:rPr>
              <a:t>HTML</a:t>
            </a:r>
            <a:r>
              <a:rPr lang="zh-CN" altLang="en-US" dirty="0" smtClean="0">
                <a:latin typeface="+mj-lt"/>
              </a:rPr>
              <a:t>：简单</a:t>
            </a:r>
            <a:r>
              <a:rPr lang="zh-CN" altLang="en-US" dirty="0">
                <a:latin typeface="+mj-lt"/>
              </a:rPr>
              <a:t>的标记语言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zh-CN" dirty="0">
                <a:latin typeface="+mj-lt"/>
              </a:rPr>
              <a:t>HTML</a:t>
            </a:r>
            <a:r>
              <a:rPr lang="zh-CN" altLang="en-US" dirty="0">
                <a:latin typeface="+mj-lt"/>
              </a:rPr>
              <a:t>标记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标记封装在</a:t>
            </a:r>
            <a:r>
              <a:rPr lang="zh-CN" altLang="en-US" sz="2400" dirty="0"/>
              <a:t>“</a:t>
            </a:r>
            <a:r>
              <a:rPr lang="en-US" altLang="zh-CN" sz="2400" dirty="0"/>
              <a:t>&lt;”</a:t>
            </a:r>
            <a:r>
              <a:rPr lang="zh-CN" altLang="en-US" dirty="0"/>
              <a:t>和</a:t>
            </a:r>
            <a:r>
              <a:rPr lang="zh-CN" altLang="en-US" sz="2400" dirty="0"/>
              <a:t>“</a:t>
            </a:r>
            <a:r>
              <a:rPr lang="en-US" altLang="zh-CN" sz="2400" dirty="0"/>
              <a:t>&gt;”</a:t>
            </a:r>
            <a:r>
              <a:rPr lang="zh-CN" altLang="en-US" dirty="0"/>
              <a:t>之中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标记不区分大小写字母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大部分标记成对出现，如</a:t>
            </a:r>
            <a:r>
              <a:rPr lang="en-US" altLang="zh-CN" sz="2400" dirty="0"/>
              <a:t>&lt;HEAD&gt;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&lt;/HEAD&gt;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部分标记（元素标记）单独出现，如</a:t>
            </a:r>
            <a:r>
              <a:rPr lang="en-US" altLang="zh-CN" sz="2400" dirty="0"/>
              <a:t>&lt;IMG&gt;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标记可附有必需的或可选的属性，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</a:t>
            </a:r>
            <a:r>
              <a:rPr lang="en-US" altLang="zh-CN" sz="2200" dirty="0" smtClean="0"/>
              <a:t>&lt;</a:t>
            </a:r>
            <a:r>
              <a:rPr lang="en-US" altLang="zh-CN" sz="2200" dirty="0"/>
              <a:t>IMG </a:t>
            </a:r>
            <a:r>
              <a:rPr lang="en-US" altLang="zh-CN" sz="2200" b="1" dirty="0" err="1">
                <a:solidFill>
                  <a:srgbClr val="A50021"/>
                </a:solidFill>
              </a:rPr>
              <a:t>src</a:t>
            </a:r>
            <a:r>
              <a:rPr lang="en-US" altLang="zh-CN" sz="2200" dirty="0"/>
              <a:t> = “http://netlab.nankai.edu.cn/lan.jpg” </a:t>
            </a:r>
            <a:r>
              <a:rPr lang="en-US" altLang="zh-CN" sz="2200" b="1" dirty="0">
                <a:solidFill>
                  <a:srgbClr val="A50021"/>
                </a:solidFill>
              </a:rPr>
              <a:t>alt</a:t>
            </a:r>
            <a:r>
              <a:rPr lang="en-US" altLang="zh-CN" sz="2200" dirty="0"/>
              <a:t>=“LAN Image”&gt;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基本结构标记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15436" cy="54292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ourier New" pitchFamily="49" charset="0"/>
              </a:rPr>
              <a:t>&lt;HTML&gt;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339933"/>
                </a:solidFill>
                <a:latin typeface="Courier New" pitchFamily="49" charset="0"/>
              </a:rPr>
              <a:t>&lt;HEAD&gt;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</a:rPr>
              <a:t>&lt;TITLE&gt;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计算机网络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</a:rPr>
              <a:t>&lt;/TITLE&gt;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339933"/>
                </a:solidFill>
                <a:latin typeface="Courier New" pitchFamily="49" charset="0"/>
              </a:rPr>
              <a:t>&lt;/HEAD&gt;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ourier New" pitchFamily="49" charset="0"/>
              </a:rPr>
              <a:t>&lt;BODY&gt;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Courier New" pitchFamily="49" charset="0"/>
              </a:rPr>
              <a:t>计算机网络就是利用通信线路将具有独立功能的</a:t>
            </a:r>
            <a:r>
              <a:rPr lang="zh-CN" altLang="en-US" dirty="0" smtClean="0">
                <a:latin typeface="Courier New" pitchFamily="49" charset="0"/>
              </a:rPr>
              <a:t>计算机</a:t>
            </a:r>
            <a:endParaRPr lang="en-US" altLang="zh-CN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latin typeface="Courier New" pitchFamily="49" charset="0"/>
              </a:rPr>
              <a:t>连接起来而</a:t>
            </a:r>
            <a:r>
              <a:rPr lang="zh-CN" altLang="en-US" dirty="0">
                <a:latin typeface="Courier New" pitchFamily="49" charset="0"/>
              </a:rPr>
              <a:t>形成的计算机集合，计算机之间可以</a:t>
            </a:r>
            <a:r>
              <a:rPr lang="zh-CN" altLang="en-US" dirty="0" smtClean="0">
                <a:latin typeface="Courier New" pitchFamily="49" charset="0"/>
              </a:rPr>
              <a:t>借助于</a:t>
            </a:r>
            <a:endParaRPr lang="en-US" altLang="zh-CN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latin typeface="Courier New" pitchFamily="49" charset="0"/>
              </a:rPr>
              <a:t>通信</a:t>
            </a:r>
            <a:r>
              <a:rPr lang="zh-CN" altLang="en-US" dirty="0">
                <a:latin typeface="Courier New" pitchFamily="49" charset="0"/>
              </a:rPr>
              <a:t>线路传递信息</a:t>
            </a:r>
            <a:r>
              <a:rPr lang="zh-CN" altLang="en-US" dirty="0" smtClean="0">
                <a:latin typeface="Courier New" pitchFamily="49" charset="0"/>
              </a:rPr>
              <a:t>，共享</a:t>
            </a:r>
            <a:r>
              <a:rPr lang="zh-CN" altLang="en-US" dirty="0">
                <a:latin typeface="Courier New" pitchFamily="49" charset="0"/>
              </a:rPr>
              <a:t>软件、硬件和数据等资源。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ourier New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ourier New" pitchFamily="49" charset="0"/>
              </a:rPr>
              <a:t>&lt;/HTML&gt;</a:t>
            </a:r>
            <a:r>
              <a:rPr lang="en-US" altLang="zh-CN" sz="2400" dirty="0">
                <a:latin typeface="Courier New" pitchFamily="49" charset="0"/>
              </a:rPr>
              <a:t> </a:t>
            </a:r>
          </a:p>
        </p:txBody>
      </p:sp>
      <p:pic>
        <p:nvPicPr>
          <p:cNvPr id="5099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142984"/>
            <a:ext cx="8150962" cy="56436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09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09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5715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段落和图像标记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786874" cy="564360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400" dirty="0"/>
              <a:t>&lt;HTML&gt;</a:t>
            </a:r>
          </a:p>
          <a:p>
            <a:pPr lvl="1">
              <a:buFontTx/>
              <a:buNone/>
            </a:pPr>
            <a:r>
              <a:rPr lang="en-US" altLang="zh-CN" sz="2400" dirty="0"/>
              <a:t>&lt;HEAD&gt;</a:t>
            </a:r>
          </a:p>
          <a:p>
            <a:pPr lvl="2">
              <a:buFontTx/>
              <a:buNone/>
            </a:pPr>
            <a:r>
              <a:rPr lang="en-US" altLang="zh-CN" dirty="0"/>
              <a:t>&lt;TITLE&gt;</a:t>
            </a:r>
          </a:p>
          <a:p>
            <a:pPr lvl="3">
              <a:buFontTx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计算机网络</a:t>
            </a:r>
          </a:p>
          <a:p>
            <a:pPr lvl="2">
              <a:buFontTx/>
              <a:buNone/>
            </a:pPr>
            <a:r>
              <a:rPr lang="en-US" altLang="zh-CN" dirty="0"/>
              <a:t>&lt;/TITLE&gt;</a:t>
            </a:r>
          </a:p>
          <a:p>
            <a:pPr lvl="1">
              <a:buFontTx/>
              <a:buNone/>
            </a:pPr>
            <a:r>
              <a:rPr lang="en-US" altLang="zh-CN" sz="2400" dirty="0"/>
              <a:t>&lt;/HEAD&gt;</a:t>
            </a:r>
          </a:p>
          <a:p>
            <a:pPr lvl="1">
              <a:buFontTx/>
              <a:buNone/>
            </a:pPr>
            <a:r>
              <a:rPr lang="en-US" altLang="zh-CN" sz="2400" dirty="0"/>
              <a:t>&lt;BODY&gt;</a:t>
            </a:r>
          </a:p>
          <a:p>
            <a:pPr lvl="2">
              <a:buFontTx/>
              <a:buNone/>
            </a:pPr>
            <a:r>
              <a:rPr lang="zh-CN" altLang="en-US" dirty="0"/>
              <a:t>计算机网络就是利用通信线路将具有独立功能的计算机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pPr lvl="2">
              <a:buFontTx/>
              <a:buNone/>
            </a:pPr>
            <a:r>
              <a:rPr lang="zh-CN" altLang="en-US" dirty="0" smtClean="0"/>
              <a:t>接起来而</a:t>
            </a:r>
            <a:r>
              <a:rPr lang="zh-CN" altLang="en-US" dirty="0"/>
              <a:t>形成的计算机集合，计算机之间可以借助于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2">
              <a:buFontTx/>
              <a:buNone/>
            </a:pPr>
            <a:r>
              <a:rPr lang="zh-CN" altLang="en-US" dirty="0" smtClean="0"/>
              <a:t>线路</a:t>
            </a:r>
            <a:r>
              <a:rPr lang="zh-CN" altLang="en-US" dirty="0"/>
              <a:t>传递信息</a:t>
            </a:r>
            <a:r>
              <a:rPr lang="zh-CN" altLang="en-US" dirty="0" smtClean="0"/>
              <a:t>，共享</a:t>
            </a:r>
            <a:r>
              <a:rPr lang="zh-CN" altLang="en-US" dirty="0"/>
              <a:t>软件、硬件和数据等资源。</a:t>
            </a:r>
            <a:r>
              <a:rPr lang="sv-SE" altLang="zh-CN" b="1" dirty="0">
                <a:solidFill>
                  <a:srgbClr val="A50021"/>
                </a:solidFill>
              </a:rPr>
              <a:t>&lt;P&gt;</a:t>
            </a:r>
          </a:p>
          <a:p>
            <a:pPr lvl="2">
              <a:buFontTx/>
              <a:buNone/>
            </a:pPr>
            <a:r>
              <a:rPr lang="sv-SE" altLang="zh-CN" b="1" dirty="0">
                <a:solidFill>
                  <a:srgbClr val="339933"/>
                </a:solidFill>
              </a:rPr>
              <a:t>&lt;IMG src=”http://192.168.0.66/network.jpg”&gt;</a:t>
            </a:r>
          </a:p>
          <a:p>
            <a:pPr lvl="1">
              <a:buFontTx/>
              <a:buNone/>
            </a:pPr>
            <a:r>
              <a:rPr lang="sv-SE" altLang="zh-CN" sz="2400" dirty="0"/>
              <a:t>&lt;/BODY&gt;</a:t>
            </a:r>
          </a:p>
          <a:p>
            <a:pPr>
              <a:buFontTx/>
              <a:buNone/>
            </a:pPr>
            <a:r>
              <a:rPr lang="sv-SE" altLang="zh-CN" sz="2400" dirty="0"/>
              <a:t>&lt;/HTML&gt;</a:t>
            </a:r>
            <a:r>
              <a:rPr lang="en-US" altLang="zh-CN" sz="2400" dirty="0"/>
              <a:t> </a:t>
            </a:r>
          </a:p>
        </p:txBody>
      </p:sp>
      <p:pic>
        <p:nvPicPr>
          <p:cNvPr id="5109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142984"/>
            <a:ext cx="5715040" cy="55811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0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10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超链接标记 </a:t>
            </a:r>
            <a:r>
              <a:rPr lang="en-US" altLang="zh-CN" dirty="0"/>
              <a:t>— </a:t>
            </a:r>
            <a:r>
              <a:rPr lang="zh-CN" altLang="en-US" dirty="0"/>
              <a:t>文字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715435" cy="585791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/>
              <a:t>&lt;HTML&gt;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zh-CN" sz="2400" dirty="0"/>
              <a:t>&lt;HEAD</a:t>
            </a:r>
            <a:r>
              <a:rPr lang="en-US" altLang="zh-CN" sz="2400" dirty="0" smtClean="0"/>
              <a:t>&gt; </a:t>
            </a:r>
            <a:r>
              <a:rPr lang="en-US" altLang="zh-CN" dirty="0" smtClean="0"/>
              <a:t>&lt;</a:t>
            </a:r>
            <a:r>
              <a:rPr lang="en-US" altLang="zh-CN" dirty="0"/>
              <a:t>TITLE</a:t>
            </a:r>
            <a:r>
              <a:rPr lang="en-US" altLang="zh-CN" dirty="0" smtClean="0"/>
              <a:t>&gt;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计算机网络</a:t>
            </a:r>
            <a:r>
              <a:rPr lang="en-US" altLang="zh-CN" dirty="0" smtClean="0"/>
              <a:t>&lt;/</a:t>
            </a:r>
            <a:r>
              <a:rPr lang="en-US" altLang="zh-CN" dirty="0"/>
              <a:t>TITLE</a:t>
            </a:r>
            <a:r>
              <a:rPr lang="en-US" altLang="zh-CN" dirty="0" smtClean="0"/>
              <a:t>&gt;</a:t>
            </a:r>
            <a:r>
              <a:rPr lang="en-US" altLang="zh-CN" sz="2400" dirty="0" smtClean="0"/>
              <a:t>&lt;/</a:t>
            </a:r>
            <a:r>
              <a:rPr lang="en-US" altLang="zh-CN" sz="2400" dirty="0"/>
              <a:t>HEAD&gt;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zh-CN" sz="2400" dirty="0"/>
              <a:t>&lt;BODY&gt;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计算机网络就是利用通信线路将具有独立功能的</a:t>
            </a:r>
            <a:r>
              <a:rPr lang="zh-CN" altLang="en-US" dirty="0" smtClean="0"/>
              <a:t>计算机</a:t>
            </a:r>
            <a:endParaRPr lang="en-US" altLang="zh-CN" dirty="0" smtClean="0"/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 smtClean="0"/>
              <a:t>连接</a:t>
            </a:r>
            <a:r>
              <a:rPr lang="zh-CN" altLang="en-US" dirty="0"/>
              <a:t>起来而</a:t>
            </a:r>
            <a:r>
              <a:rPr lang="zh-CN" altLang="en-US" dirty="0" smtClean="0"/>
              <a:t>形成的</a:t>
            </a:r>
            <a:r>
              <a:rPr lang="zh-CN" altLang="en-US" dirty="0"/>
              <a:t>计算机集合，计算机之间可以</a:t>
            </a:r>
            <a:r>
              <a:rPr lang="zh-CN" altLang="en-US" dirty="0" smtClean="0"/>
              <a:t>借助于</a:t>
            </a:r>
            <a:endParaRPr lang="en-US" altLang="zh-CN" dirty="0" smtClean="0"/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 smtClean="0"/>
              <a:t>通信</a:t>
            </a:r>
            <a:r>
              <a:rPr lang="zh-CN" altLang="en-US" dirty="0"/>
              <a:t>线路传递信息，共享软件</a:t>
            </a:r>
            <a:r>
              <a:rPr lang="zh-CN" altLang="en-US" dirty="0" smtClean="0"/>
              <a:t>、硬件</a:t>
            </a:r>
            <a:r>
              <a:rPr lang="zh-CN" altLang="en-US" dirty="0"/>
              <a:t>和数据等资源。</a:t>
            </a:r>
            <a:r>
              <a:rPr lang="en-US" altLang="zh-CN" sz="1800" dirty="0"/>
              <a:t>&lt;P&gt;</a:t>
            </a:r>
            <a:endParaRPr lang="en-US" altLang="zh-CN" dirty="0"/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altLang="zh-CN" sz="1800" dirty="0"/>
              <a:t>&lt;IMG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=”http://192.168.0.66/network.jpg”&gt; </a:t>
            </a:r>
            <a:r>
              <a:rPr lang="en-US" altLang="zh-CN" sz="2000" dirty="0"/>
              <a:t>&lt;P&gt;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HREF=”http://192.168.0.66/lan.html”&gt; </a:t>
            </a:r>
            <a:r>
              <a:rPr lang="zh-CN" altLang="en-US" sz="1800" b="1" dirty="0">
                <a:solidFill>
                  <a:srgbClr val="A50021"/>
                </a:solidFill>
                <a:ea typeface="楷体_GB2312" pitchFamily="49" charset="-122"/>
              </a:rPr>
              <a:t>局域网</a:t>
            </a:r>
            <a:r>
              <a:rPr lang="zh-CN" altLang="en-US" sz="1800" b="1" dirty="0">
                <a:solidFill>
                  <a:srgbClr val="A50021"/>
                </a:solidFill>
              </a:rPr>
              <a:t> </a:t>
            </a:r>
            <a:r>
              <a:rPr lang="en-US" altLang="zh-CN" sz="1800" b="1" dirty="0">
                <a:solidFill>
                  <a:srgbClr val="A50021"/>
                </a:solidFill>
              </a:rPr>
              <a:t>&lt;/A&gt; </a:t>
            </a:r>
            <a:r>
              <a:rPr lang="en-US" altLang="zh-CN" sz="1800" dirty="0"/>
              <a:t>&lt;P&gt;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HREF=”http://192.168.0.66/man.html”&gt; </a:t>
            </a:r>
            <a:r>
              <a:rPr lang="zh-CN" altLang="en-US" sz="1800" b="1" dirty="0">
                <a:solidFill>
                  <a:srgbClr val="A50021"/>
                </a:solidFill>
                <a:ea typeface="楷体_GB2312" pitchFamily="49" charset="-122"/>
              </a:rPr>
              <a:t>城域网</a:t>
            </a:r>
            <a:r>
              <a:rPr lang="zh-CN" altLang="en-US" sz="1800" b="1" dirty="0">
                <a:solidFill>
                  <a:srgbClr val="A50021"/>
                </a:solidFill>
              </a:rPr>
              <a:t> </a:t>
            </a:r>
            <a:r>
              <a:rPr lang="en-US" altLang="zh-CN" sz="1800" b="1" dirty="0">
                <a:solidFill>
                  <a:srgbClr val="A50021"/>
                </a:solidFill>
              </a:rPr>
              <a:t>&lt;/A&gt; </a:t>
            </a:r>
            <a:r>
              <a:rPr lang="en-US" altLang="zh-CN" sz="1800" dirty="0"/>
              <a:t>&lt;P&gt;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HREF=”http://192.168.0.66/wan.html”&gt; </a:t>
            </a:r>
            <a:r>
              <a:rPr lang="zh-CN" altLang="en-US" sz="1800" b="1" dirty="0">
                <a:solidFill>
                  <a:srgbClr val="A50021"/>
                </a:solidFill>
                <a:ea typeface="楷体_GB2312" pitchFamily="49" charset="-122"/>
              </a:rPr>
              <a:t>广域网</a:t>
            </a:r>
            <a:r>
              <a:rPr lang="zh-CN" altLang="en-US" sz="1800" b="1" dirty="0">
                <a:solidFill>
                  <a:srgbClr val="A50021"/>
                </a:solidFill>
              </a:rPr>
              <a:t> </a:t>
            </a:r>
            <a:r>
              <a:rPr lang="en-US" altLang="zh-CN" sz="1800" b="1" dirty="0">
                <a:solidFill>
                  <a:srgbClr val="A50021"/>
                </a:solidFill>
              </a:rPr>
              <a:t>&lt;/A&gt;</a:t>
            </a:r>
            <a:r>
              <a:rPr lang="en-US" altLang="zh-CN" sz="1800" dirty="0"/>
              <a:t> 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zh-CN" sz="2400" dirty="0"/>
              <a:t>&lt;/BODY&gt;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/>
              <a:t>&lt;/HTML&gt; </a:t>
            </a:r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928670"/>
            <a:ext cx="4214842" cy="5773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7174"/>
            <a:ext cx="8208963" cy="1143000"/>
          </a:xfrm>
        </p:spPr>
        <p:txBody>
          <a:bodyPr/>
          <a:lstStyle/>
          <a:p>
            <a:r>
              <a:rPr lang="en-US" altLang="zh-CN" sz="3600" dirty="0" smtClean="0"/>
              <a:t>Web</a:t>
            </a:r>
            <a:r>
              <a:rPr lang="zh-CN" altLang="en-US" sz="3600" dirty="0" smtClean="0"/>
              <a:t>服务</a:t>
            </a:r>
            <a:r>
              <a:rPr lang="en-US" altLang="zh-CN" sz="3600" dirty="0"/>
              <a:t>—</a:t>
            </a:r>
            <a:r>
              <a:rPr lang="zh-CN" altLang="en-US" sz="3600" dirty="0"/>
              <a:t>最具影响力的互联网服务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858312" cy="514353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服务系统最早</a:t>
            </a:r>
            <a:r>
              <a:rPr lang="zh-CN" altLang="en-US" dirty="0"/>
              <a:t>由欧洲核物理研究中心的</a:t>
            </a:r>
            <a:r>
              <a:rPr lang="en-US" altLang="zh-CN" dirty="0"/>
              <a:t>Tim-</a:t>
            </a:r>
            <a:r>
              <a:rPr lang="en-US" altLang="zh-CN" dirty="0" err="1"/>
              <a:t>Berners</a:t>
            </a:r>
            <a:r>
              <a:rPr lang="en-US" altLang="zh-CN" dirty="0"/>
              <a:t> Lee</a:t>
            </a:r>
            <a:r>
              <a:rPr lang="zh-CN" altLang="en-US" dirty="0"/>
              <a:t>主持开发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 smtClean="0"/>
              <a:t>美国国家超级计算应用中心开发的</a:t>
            </a:r>
            <a:r>
              <a:rPr lang="en-US" altLang="zh-CN" dirty="0" smtClean="0"/>
              <a:t>Mosaic</a:t>
            </a:r>
            <a:r>
              <a:rPr lang="zh-CN" altLang="en-US" dirty="0" smtClean="0"/>
              <a:t>是第一</a:t>
            </a:r>
            <a:r>
              <a:rPr lang="zh-CN" altLang="en-US" dirty="0"/>
              <a:t>个图形界面的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en-US" altLang="zh-CN" dirty="0"/>
              <a:t>	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服务系统的出现是</a:t>
            </a:r>
            <a:r>
              <a:rPr lang="en-US" altLang="en-US" dirty="0" smtClean="0"/>
              <a:t>TCP/IP</a:t>
            </a:r>
            <a:r>
              <a:rPr lang="zh-CN" altLang="en-US" dirty="0"/>
              <a:t>互联网发展史中革命性的里程碑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571504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超链接标记 </a:t>
            </a:r>
            <a:r>
              <a:rPr lang="en-US" altLang="zh-CN" sz="4000" dirty="0"/>
              <a:t>— </a:t>
            </a:r>
            <a:r>
              <a:rPr lang="zh-CN" altLang="en-US" sz="4000" dirty="0"/>
              <a:t>图像</a:t>
            </a:r>
          </a:p>
        </p:txBody>
      </p:sp>
      <p:sp>
        <p:nvSpPr>
          <p:cNvPr id="513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785794"/>
            <a:ext cx="8786873" cy="59293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&lt;HTML</a:t>
            </a:r>
            <a:r>
              <a:rPr lang="en-US" altLang="zh-CN" sz="2000" dirty="0" smtClean="0"/>
              <a:t>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&lt;HEAD&gt;&lt;</a:t>
            </a:r>
            <a:r>
              <a:rPr lang="en-US" altLang="zh-CN" sz="2000" dirty="0"/>
              <a:t>TITLE</a:t>
            </a:r>
            <a:r>
              <a:rPr lang="en-US" altLang="zh-CN" sz="2000" dirty="0" smtClean="0"/>
              <a:t>&gt;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计算机网络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TITLE</a:t>
            </a:r>
            <a:r>
              <a:rPr lang="en-US" altLang="zh-CN" sz="2000" dirty="0" smtClean="0"/>
              <a:t>&gt;&lt;/</a:t>
            </a:r>
            <a:r>
              <a:rPr lang="en-US" altLang="zh-CN" sz="2000" dirty="0"/>
              <a:t>HEAD&gt;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&lt;BODY&gt;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/>
              <a:t>计算机网络就是利用通信线路将具有独立功能的计算机</a:t>
            </a:r>
            <a:r>
              <a:rPr lang="zh-CN" altLang="en-US" sz="2000" dirty="0" smtClean="0"/>
              <a:t>连接</a:t>
            </a:r>
            <a:r>
              <a:rPr lang="zh-CN" altLang="en-US" sz="2000" dirty="0"/>
              <a:t>起来而</a:t>
            </a:r>
            <a:r>
              <a:rPr lang="zh-CN" altLang="en-US" sz="2000" dirty="0" smtClean="0"/>
              <a:t>形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/>
              <a:t>成</a:t>
            </a:r>
            <a:r>
              <a:rPr lang="zh-CN" altLang="en-US" sz="2000" dirty="0"/>
              <a:t>的计算机集合</a:t>
            </a:r>
            <a:r>
              <a:rPr lang="zh-CN" altLang="en-US" sz="2000" dirty="0" smtClean="0"/>
              <a:t>，计算机</a:t>
            </a:r>
            <a:r>
              <a:rPr lang="zh-CN" altLang="en-US" sz="2000" dirty="0"/>
              <a:t>之间可以借助于</a:t>
            </a:r>
            <a:r>
              <a:rPr lang="zh-CN" altLang="en-US" sz="2000" dirty="0" smtClean="0"/>
              <a:t>通信线路</a:t>
            </a:r>
            <a:r>
              <a:rPr lang="zh-CN" altLang="en-US" sz="2000" dirty="0"/>
              <a:t>传递信息，共享</a:t>
            </a:r>
            <a:r>
              <a:rPr lang="zh-CN" altLang="en-US" sz="2000" dirty="0" smtClean="0"/>
              <a:t>软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/>
              <a:t>件</a:t>
            </a:r>
            <a:r>
              <a:rPr lang="zh-CN" altLang="en-US" sz="2000" dirty="0"/>
              <a:t>、硬件和数据等资源。</a:t>
            </a:r>
            <a:r>
              <a:rPr lang="en-US" altLang="zh-CN" sz="1800" dirty="0"/>
              <a:t>&lt;P&gt;</a:t>
            </a:r>
            <a:endParaRPr lang="en-US" altLang="zh-CN" sz="2000" dirty="0"/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&lt;IMG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=”http://192.168.0.66/network.jpg”&gt; &lt;P&gt;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&lt;A HREF=”http://192.168.0.66/lan.html”&gt; </a:t>
            </a:r>
            <a:r>
              <a:rPr lang="zh-CN" altLang="en-US" sz="1800" dirty="0"/>
              <a:t>局域网  </a:t>
            </a:r>
            <a:r>
              <a:rPr lang="en-US" altLang="zh-CN" sz="1800" dirty="0"/>
              <a:t>&lt;/A&gt;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HREF=”http://192.168.0.66/lan.html”&gt;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&lt;IMG </a:t>
            </a:r>
            <a:r>
              <a:rPr lang="en-US" altLang="zh-CN" sz="1800" b="1" dirty="0" err="1">
                <a:solidFill>
                  <a:srgbClr val="A50021"/>
                </a:solidFill>
              </a:rPr>
              <a:t>src</a:t>
            </a:r>
            <a:r>
              <a:rPr lang="en-US" altLang="zh-CN" sz="1800" b="1" dirty="0">
                <a:solidFill>
                  <a:srgbClr val="A50021"/>
                </a:solidFill>
              </a:rPr>
              <a:t>=”http://192.168.0.66/lan.gif”&gt; &lt;/A&gt;</a:t>
            </a:r>
            <a:r>
              <a:rPr lang="en-US" altLang="zh-CN" sz="1800" dirty="0"/>
              <a:t> &lt;P&gt;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&lt;A HREF=”http://192.168.0.66/man.html”&gt; </a:t>
            </a:r>
            <a:r>
              <a:rPr lang="zh-CN" altLang="en-US" sz="1800" dirty="0"/>
              <a:t>城域网 </a:t>
            </a:r>
            <a:r>
              <a:rPr lang="en-US" altLang="zh-CN" sz="1800" dirty="0"/>
              <a:t>&lt;/A&gt;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HREF=”http://192.168.0.66/man.html”&gt;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&lt;IMG </a:t>
            </a:r>
            <a:r>
              <a:rPr lang="en-US" altLang="zh-CN" sz="1800" b="1" dirty="0" err="1">
                <a:solidFill>
                  <a:srgbClr val="A50021"/>
                </a:solidFill>
              </a:rPr>
              <a:t>src</a:t>
            </a:r>
            <a:r>
              <a:rPr lang="en-US" altLang="zh-CN" sz="1800" b="1" dirty="0">
                <a:solidFill>
                  <a:srgbClr val="A50021"/>
                </a:solidFill>
              </a:rPr>
              <a:t>=”http://192.168.0.66/man.gif”&gt; &lt;/A&gt;</a:t>
            </a:r>
            <a:r>
              <a:rPr lang="en-US" altLang="zh-CN" sz="1800" dirty="0"/>
              <a:t> &lt;P&gt;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&lt;A HREF=”http://192.168.0.66/wan.html”&gt; </a:t>
            </a:r>
            <a:r>
              <a:rPr lang="zh-CN" altLang="en-US" sz="1800" dirty="0"/>
              <a:t>广域网 </a:t>
            </a:r>
            <a:r>
              <a:rPr lang="en-US" altLang="zh-CN" sz="1800" dirty="0"/>
              <a:t>&lt;/A&gt;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&lt;A HREF=”http://192.168.0.66/wan.html”&gt;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A50021"/>
                </a:solidFill>
              </a:rPr>
              <a:t>&lt;IMG </a:t>
            </a:r>
            <a:r>
              <a:rPr lang="en-US" altLang="zh-CN" sz="1800" b="1" dirty="0" err="1">
                <a:solidFill>
                  <a:srgbClr val="A50021"/>
                </a:solidFill>
              </a:rPr>
              <a:t>src</a:t>
            </a:r>
            <a:r>
              <a:rPr lang="en-US" altLang="zh-CN" sz="1800" b="1" dirty="0">
                <a:solidFill>
                  <a:srgbClr val="A50021"/>
                </a:solidFill>
              </a:rPr>
              <a:t>=”http://192.168.0.66/wan.gif”&gt; &lt;/A&gt;</a:t>
            </a:r>
            <a:r>
              <a:rPr lang="en-US" altLang="zh-CN" sz="1800" dirty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&lt;/BODY&gt;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&lt;/HTML&gt; </a:t>
            </a:r>
          </a:p>
        </p:txBody>
      </p:sp>
      <p:pic>
        <p:nvPicPr>
          <p:cNvPr id="513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928670"/>
            <a:ext cx="4500594" cy="58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13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3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13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13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3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3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130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130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130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130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5130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9561"/>
            <a:ext cx="8353425" cy="8762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实验：配置</a:t>
            </a:r>
            <a:r>
              <a:rPr lang="zh-CN" altLang="en-US" dirty="0"/>
              <a:t>和管理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71612"/>
            <a:ext cx="8858312" cy="46656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Internet Information Server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Microsoft Windows 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集成</a:t>
            </a:r>
            <a:r>
              <a:rPr lang="zh-CN" altLang="en-US" dirty="0"/>
              <a:t>了</a:t>
            </a:r>
            <a:r>
              <a:rPr lang="en-US" altLang="zh-CN" dirty="0"/>
              <a:t>IIS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6.0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IIS </a:t>
            </a:r>
            <a:r>
              <a:rPr lang="en-US" altLang="zh-CN" dirty="0" smtClean="0"/>
              <a:t>6.0</a:t>
            </a:r>
            <a:r>
              <a:rPr lang="zh-CN" altLang="en-US" dirty="0"/>
              <a:t>可以在安装</a:t>
            </a:r>
            <a:r>
              <a:rPr lang="en-US" altLang="zh-CN" dirty="0"/>
              <a:t>Windows </a:t>
            </a:r>
            <a:r>
              <a:rPr lang="en-US" altLang="zh-CN" dirty="0" smtClean="0"/>
              <a:t>2003 </a:t>
            </a:r>
            <a:r>
              <a:rPr lang="en-US" altLang="zh-CN" dirty="0"/>
              <a:t>Server</a:t>
            </a:r>
            <a:r>
              <a:rPr lang="zh-CN" altLang="en-US" dirty="0"/>
              <a:t>过程中安装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IIS </a:t>
            </a:r>
            <a:r>
              <a:rPr lang="en-US" altLang="zh-CN" dirty="0" smtClean="0"/>
              <a:t>6.0</a:t>
            </a:r>
            <a:r>
              <a:rPr lang="zh-CN" altLang="en-US" dirty="0"/>
              <a:t>可以在安装</a:t>
            </a:r>
            <a:r>
              <a:rPr lang="en-US" altLang="zh-CN" dirty="0"/>
              <a:t>Windows </a:t>
            </a:r>
            <a:r>
              <a:rPr lang="en-US" altLang="zh-CN" dirty="0" smtClean="0"/>
              <a:t>2003 </a:t>
            </a:r>
            <a:r>
              <a:rPr lang="en-US" altLang="zh-CN" dirty="0"/>
              <a:t>Server</a:t>
            </a:r>
            <a:r>
              <a:rPr lang="zh-CN" altLang="en-US" dirty="0"/>
              <a:t>后单独安装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dirty="0"/>
              <a:t>Apache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Microsoft</a:t>
            </a:r>
            <a:r>
              <a:rPr lang="zh-CN" altLang="en-US"/>
              <a:t>管理控制台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28802"/>
            <a:ext cx="893580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新建网站</a:t>
            </a:r>
            <a:endParaRPr lang="zh-CN" alt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03" y="2000240"/>
            <a:ext cx="900879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428596" y="3000372"/>
            <a:ext cx="1714512" cy="285752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42976" y="2285992"/>
            <a:ext cx="714380" cy="357190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网站的启动与停止</a:t>
            </a:r>
            <a:endParaRPr lang="zh-CN" alt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03" y="2000240"/>
            <a:ext cx="900879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1142976" y="3571876"/>
            <a:ext cx="785818" cy="357190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43306" y="2643182"/>
            <a:ext cx="1071570" cy="357190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创建虚拟目录</a:t>
            </a:r>
            <a:endParaRPr lang="zh-CN" altLang="zh-CN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03" y="2000240"/>
            <a:ext cx="900879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1142976" y="3571876"/>
            <a:ext cx="785818" cy="357190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42976" y="2285992"/>
            <a:ext cx="714380" cy="357190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00298" y="3214686"/>
            <a:ext cx="6429420" cy="285752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设置网站标志</a:t>
            </a:r>
            <a:endParaRPr lang="zh-CN" alt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786478" cy="556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设置主目录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331" y="1214422"/>
            <a:ext cx="5812627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设置默认文档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071546"/>
            <a:ext cx="5929354" cy="569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dirty="0"/>
              <a:t>IP</a:t>
            </a:r>
            <a:r>
              <a:rPr lang="zh-CN" altLang="en-US" sz="3600" dirty="0"/>
              <a:t>地址限制</a:t>
            </a:r>
          </a:p>
          <a:p>
            <a:pPr>
              <a:lnSpc>
                <a:spcPct val="170000"/>
              </a:lnSpc>
            </a:pPr>
            <a:r>
              <a:rPr lang="zh-CN" altLang="en-US" sz="3600" dirty="0"/>
              <a:t>用户验证</a:t>
            </a:r>
          </a:p>
          <a:p>
            <a:pPr>
              <a:lnSpc>
                <a:spcPct val="170000"/>
              </a:lnSpc>
            </a:pPr>
            <a:r>
              <a:rPr lang="en-US" altLang="zh-CN" sz="3600" dirty="0"/>
              <a:t>Web</a:t>
            </a:r>
            <a:r>
              <a:rPr lang="zh-CN" altLang="en-US" sz="3600" dirty="0"/>
              <a:t>权限</a:t>
            </a:r>
          </a:p>
          <a:p>
            <a:pPr>
              <a:lnSpc>
                <a:spcPct val="170000"/>
              </a:lnSpc>
            </a:pPr>
            <a:r>
              <a:rPr lang="en-US" altLang="zh-CN" sz="3600" dirty="0"/>
              <a:t>NTFS</a:t>
            </a:r>
            <a:r>
              <a:rPr lang="zh-CN" altLang="en-US" sz="3600" dirty="0"/>
              <a:t>权限</a:t>
            </a:r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4377"/>
            <a:ext cx="7715304" cy="5360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站点的访问控制的级别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服务系统</a:t>
            </a:r>
            <a:endParaRPr lang="zh-CN" alt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zh-CN" altLang="en-US" dirty="0"/>
              <a:t>采用客户机</a:t>
            </a:r>
            <a:r>
              <a:rPr lang="en-US" altLang="zh-CN" dirty="0"/>
              <a:t>/</a:t>
            </a:r>
            <a:r>
              <a:rPr lang="zh-CN" altLang="en-US" dirty="0"/>
              <a:t>服务器工作模式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：以</a:t>
            </a:r>
            <a:r>
              <a:rPr lang="en-US" altLang="zh-CN" dirty="0"/>
              <a:t>Web</a:t>
            </a:r>
            <a:r>
              <a:rPr lang="zh-CN" altLang="en-US" dirty="0"/>
              <a:t>页面方式存储信息资源并响应客户请求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r>
              <a:rPr lang="zh-CN" altLang="en-US" dirty="0"/>
              <a:t>：接收用户命令、发送请求信息、解释服务器的响应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服务系统</a:t>
            </a:r>
            <a:r>
              <a:rPr lang="zh-CN" altLang="en-US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的核心</a:t>
            </a:r>
            <a:r>
              <a:rPr lang="zh-CN" altLang="en-US" dirty="0"/>
              <a:t>：超文本标记语言</a:t>
            </a:r>
            <a:r>
              <a:rPr lang="en-US" altLang="zh-CN" dirty="0">
                <a:solidFill>
                  <a:srgbClr val="A50021"/>
                </a:solidFill>
                <a:ea typeface="黑体" pitchFamily="2" charset="-122"/>
              </a:rPr>
              <a:t>HTML</a:t>
            </a:r>
            <a:r>
              <a:rPr lang="en-US" altLang="zh-CN" dirty="0"/>
              <a:t> </a:t>
            </a:r>
            <a:r>
              <a:rPr lang="zh-CN" altLang="en-US" dirty="0"/>
              <a:t>和超文本传输协议</a:t>
            </a:r>
            <a:r>
              <a:rPr lang="en-US" altLang="zh-CN" dirty="0">
                <a:solidFill>
                  <a:srgbClr val="A50021"/>
                </a:solidFill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306" y="1214422"/>
            <a:ext cx="581265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地址与域名限制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92197" name="AutoShape 5"/>
          <p:cNvSpPr>
            <a:spLocks noChangeArrowheads="1"/>
          </p:cNvSpPr>
          <p:nvPr/>
        </p:nvSpPr>
        <p:spPr bwMode="auto">
          <a:xfrm>
            <a:off x="5500694" y="3786190"/>
            <a:ext cx="1214446" cy="428628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419" y="1428736"/>
            <a:ext cx="885417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  <p:bldP spid="392197" grpId="1" animBg="1"/>
      <p:bldP spid="39219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匿名访问与验证控制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74" cy="592935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 smtClean="0"/>
              <a:t>匿名访问</a:t>
            </a:r>
            <a:r>
              <a:rPr lang="zh-CN" altLang="en-US" sz="2800" dirty="0" smtClean="0"/>
              <a:t>：用户不需要账号和密码，服务器用一特殊账号作为注册账号，为连接的用户打开资源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/>
              <a:t>基本身份验证</a:t>
            </a:r>
            <a:r>
              <a:rPr lang="zh-CN" altLang="en-US" sz="2800" dirty="0" smtClean="0"/>
              <a:t>：用户需向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服务器提供有效的账号和密码，账号和密码以明文方式传递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/>
              <a:t>集成</a:t>
            </a:r>
            <a:r>
              <a:rPr lang="en-US" altLang="zh-CN" sz="2800" b="1" dirty="0" smtClean="0"/>
              <a:t>Windows</a:t>
            </a:r>
            <a:r>
              <a:rPr lang="zh-CN" altLang="en-US" sz="2800" b="1" dirty="0" smtClean="0"/>
              <a:t>身份验证</a:t>
            </a:r>
            <a:r>
              <a:rPr lang="zh-CN" altLang="en-US" sz="2800" dirty="0" smtClean="0"/>
              <a:t>：使用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账号与密码验证，利用加密方法传输用户提供的账号和密码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 smtClean="0"/>
              <a:t>Windows</a:t>
            </a:r>
            <a:r>
              <a:rPr lang="zh-CN" altLang="en-US" sz="2800" b="1" dirty="0" smtClean="0"/>
              <a:t>域服务器的摘要式身份验证</a:t>
            </a:r>
            <a:r>
              <a:rPr lang="zh-CN" altLang="en-US" sz="2800" dirty="0" smtClean="0"/>
              <a:t>：与基本身份验证相似，但用户名、密码等信息的存储和传递需使用</a:t>
            </a:r>
            <a:r>
              <a:rPr lang="en-US" altLang="zh-CN" sz="2800" dirty="0" smtClean="0"/>
              <a:t>MD5</a:t>
            </a:r>
            <a:r>
              <a:rPr lang="zh-CN" altLang="en-US" sz="2800" dirty="0" smtClean="0"/>
              <a:t>等函数运算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 smtClean="0"/>
              <a:t>.NET Passport</a:t>
            </a:r>
            <a:r>
              <a:rPr lang="zh-CN" altLang="en-US" sz="2800" b="1" dirty="0" smtClean="0"/>
              <a:t>身份验证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Microsoft .NET Framework </a:t>
            </a:r>
            <a:r>
              <a:rPr lang="zh-CN" altLang="en-US" sz="2800" dirty="0" smtClean="0"/>
              <a:t>的一个组件，可将用户名与数据库中的信息进行映射，为用户提供个性化服务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000108"/>
            <a:ext cx="4786346" cy="572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网站中</a:t>
            </a:r>
            <a:r>
              <a:rPr lang="zh-CN" altLang="en-US" dirty="0"/>
              <a:t>的目录文件权限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524" y="1071570"/>
            <a:ext cx="578387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服务工作模式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4"/>
            <a:ext cx="877948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zh-CN" altLang="en-US" dirty="0"/>
              <a:t>的主要特点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86874" cy="542928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以超文本方式组织网络多媒体信息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用户</a:t>
            </a:r>
            <a:r>
              <a:rPr lang="zh-CN" altLang="en-US" dirty="0" smtClean="0"/>
              <a:t>可在</a:t>
            </a:r>
            <a:r>
              <a:rPr lang="zh-CN" altLang="en-US" dirty="0"/>
              <a:t>整个互联网范围内任意查找、检索、浏览及添加信息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生动</a:t>
            </a:r>
            <a:r>
              <a:rPr lang="zh-CN" altLang="en-US" dirty="0"/>
              <a:t>直观、易于使用、统一的图形用户界面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服务器之间</a:t>
            </a:r>
            <a:r>
              <a:rPr lang="zh-CN" altLang="en-US" dirty="0" smtClean="0"/>
              <a:t>可互相</a:t>
            </a:r>
            <a:r>
              <a:rPr lang="zh-CN" altLang="en-US" dirty="0"/>
              <a:t>链接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可访问图像、声音、影像和文本信息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3600" dirty="0" smtClean="0"/>
              <a:t>可以</a:t>
            </a:r>
            <a:r>
              <a:rPr lang="zh-CN" altLang="en-US" sz="3600" dirty="0"/>
              <a:t>分布在互联网的任意位置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3600" dirty="0" smtClean="0"/>
              <a:t>保存</a:t>
            </a:r>
            <a:r>
              <a:rPr lang="zh-CN" altLang="en-US" sz="3600" dirty="0"/>
              <a:t>着可以被浏览器共享的信息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3600" dirty="0" smtClean="0"/>
              <a:t>需要实现</a:t>
            </a:r>
            <a:r>
              <a:rPr lang="en-US" altLang="zh-CN" sz="3600" dirty="0"/>
              <a:t>HTTP</a:t>
            </a:r>
            <a:r>
              <a:rPr lang="zh-CN" altLang="en-US" sz="3600" dirty="0"/>
              <a:t>功能，接收和处理浏览器的请求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页面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428736"/>
            <a:ext cx="8643998" cy="52864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共享信息通常以</a:t>
            </a:r>
            <a:r>
              <a:rPr lang="en-US" altLang="zh-CN" dirty="0"/>
              <a:t>Web</a:t>
            </a:r>
            <a:r>
              <a:rPr lang="zh-CN" altLang="en-US" dirty="0"/>
              <a:t>页面的方式进行组织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Web</a:t>
            </a:r>
            <a:r>
              <a:rPr lang="zh-CN" altLang="en-US" dirty="0"/>
              <a:t>页面</a:t>
            </a:r>
            <a:r>
              <a:rPr lang="zh-CN" altLang="en-US" dirty="0" smtClean="0"/>
              <a:t>可包含</a:t>
            </a:r>
            <a:r>
              <a:rPr lang="zh-CN" altLang="en-US" dirty="0"/>
              <a:t>超链接（指向其他资源的指针）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超链接指向的资源</a:t>
            </a:r>
            <a:r>
              <a:rPr lang="zh-CN" altLang="en-US" dirty="0" smtClean="0"/>
              <a:t>可处于互联网任一</a:t>
            </a:r>
            <a:r>
              <a:rPr lang="zh-CN" altLang="en-US" dirty="0"/>
              <a:t>服务器之中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利用超链接， </a:t>
            </a:r>
            <a:r>
              <a:rPr lang="en-US" altLang="zh-CN" dirty="0"/>
              <a:t>Web</a:t>
            </a:r>
            <a:r>
              <a:rPr lang="zh-CN" altLang="en-US" dirty="0"/>
              <a:t>页面</a:t>
            </a:r>
            <a:r>
              <a:rPr lang="zh-CN" altLang="en-US" dirty="0" smtClean="0"/>
              <a:t>可与其</a:t>
            </a:r>
            <a:r>
              <a:rPr lang="zh-CN" altLang="en-US" dirty="0"/>
              <a:t>他</a:t>
            </a:r>
            <a:r>
              <a:rPr lang="en-US" altLang="zh-CN" dirty="0"/>
              <a:t>Web</a:t>
            </a:r>
            <a:r>
              <a:rPr lang="zh-CN" altLang="en-US" dirty="0" smtClean="0"/>
              <a:t>页面关联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利用超连接， </a:t>
            </a:r>
            <a:r>
              <a:rPr lang="en-US" altLang="zh-CN" dirty="0"/>
              <a:t>Web</a:t>
            </a:r>
            <a:r>
              <a:rPr lang="zh-CN" altLang="en-US" dirty="0"/>
              <a:t>页面</a:t>
            </a:r>
            <a:r>
              <a:rPr lang="zh-CN" altLang="en-US" dirty="0" smtClean="0"/>
              <a:t>可与其</a:t>
            </a:r>
            <a:r>
              <a:rPr lang="zh-CN" altLang="en-US" dirty="0"/>
              <a:t>他多媒体</a:t>
            </a:r>
            <a:r>
              <a:rPr lang="zh-CN" altLang="en-US" dirty="0" smtClean="0"/>
              <a:t>信息关联</a:t>
            </a:r>
            <a:endParaRPr lang="zh-CN" altLang="en-US" dirty="0"/>
          </a:p>
        </p:txBody>
      </p:sp>
      <p:pic>
        <p:nvPicPr>
          <p:cNvPr id="494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428868"/>
            <a:ext cx="8893855" cy="3500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4945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428868"/>
            <a:ext cx="8861755" cy="3714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的主要组成部分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7786742" cy="492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5094</TotalTime>
  <Words>1918</Words>
  <Application>Microsoft Office PowerPoint</Application>
  <PresentationFormat>全屏显示(4:3)</PresentationFormat>
  <Paragraphs>216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龙腾四海</vt:lpstr>
      <vt:lpstr>PowerPoint 演示文稿</vt:lpstr>
      <vt:lpstr>第13章 Web服务</vt:lpstr>
      <vt:lpstr>Web服务—最具影响力的互联网服务</vt:lpstr>
      <vt:lpstr>Web服务系统</vt:lpstr>
      <vt:lpstr> Web服务工作模式</vt:lpstr>
      <vt:lpstr>Web服务的主要特点</vt:lpstr>
      <vt:lpstr>Web服务器</vt:lpstr>
      <vt:lpstr>Web页面</vt:lpstr>
      <vt:lpstr>Web服务器的主要组成部分</vt:lpstr>
      <vt:lpstr>Web浏览器</vt:lpstr>
      <vt:lpstr>Web浏览器的主要组成部分</vt:lpstr>
      <vt:lpstr>浏览器软件的主要功能</vt:lpstr>
      <vt:lpstr>页面地址 — URL</vt:lpstr>
      <vt:lpstr>URL可以指定的主要协议类型</vt:lpstr>
      <vt:lpstr>Web系统的传输协议</vt:lpstr>
      <vt:lpstr>HTTP信息交互—非持久连接</vt:lpstr>
      <vt:lpstr>非持久连接</vt:lpstr>
      <vt:lpstr>HTTP信息交互—持久连接</vt:lpstr>
      <vt:lpstr>持久连接的操作方式</vt:lpstr>
      <vt:lpstr>HTTP报文格式</vt:lpstr>
      <vt:lpstr>HTTP请求报文</vt:lpstr>
      <vt:lpstr>HTTP请求报文举例</vt:lpstr>
      <vt:lpstr>HTTP应答报文</vt:lpstr>
      <vt:lpstr>HTTP应答报文举例</vt:lpstr>
      <vt:lpstr>Web系统的页面表示方式</vt:lpstr>
      <vt:lpstr>HTML语言</vt:lpstr>
      <vt:lpstr>基本结构标记</vt:lpstr>
      <vt:lpstr>段落和图像标记</vt:lpstr>
      <vt:lpstr>超链接标记 — 文字</vt:lpstr>
      <vt:lpstr>超链接标记 — 图像</vt:lpstr>
      <vt:lpstr>实验：配置和管理Web服务器</vt:lpstr>
      <vt:lpstr>启动Microsoft管理控制台</vt:lpstr>
      <vt:lpstr>新建网站</vt:lpstr>
      <vt:lpstr>网站的启动与停止</vt:lpstr>
      <vt:lpstr>创建虚拟目录</vt:lpstr>
      <vt:lpstr>设置网站标志</vt:lpstr>
      <vt:lpstr>设置主目录</vt:lpstr>
      <vt:lpstr>设置默认文档</vt:lpstr>
      <vt:lpstr>Web站点的访问控制的级别</vt:lpstr>
      <vt:lpstr>IP地址与域名限制</vt:lpstr>
      <vt:lpstr>匿名访问与验证控制</vt:lpstr>
      <vt:lpstr>Web网站中的目录文件权限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394</cp:revision>
  <dcterms:created xsi:type="dcterms:W3CDTF">2010-07-03T00:30:44Z</dcterms:created>
  <dcterms:modified xsi:type="dcterms:W3CDTF">2016-10-28T12:10:06Z</dcterms:modified>
</cp:coreProperties>
</file>