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34"/>
  </p:notesMasterIdLst>
  <p:sldIdLst>
    <p:sldId id="831" r:id="rId2"/>
    <p:sldId id="286" r:id="rId3"/>
    <p:sldId id="797" r:id="rId4"/>
    <p:sldId id="798" r:id="rId5"/>
    <p:sldId id="802" r:id="rId6"/>
    <p:sldId id="803" r:id="rId7"/>
    <p:sldId id="804" r:id="rId8"/>
    <p:sldId id="805" r:id="rId9"/>
    <p:sldId id="806" r:id="rId10"/>
    <p:sldId id="807" r:id="rId11"/>
    <p:sldId id="808" r:id="rId12"/>
    <p:sldId id="809" r:id="rId13"/>
    <p:sldId id="810" r:id="rId14"/>
    <p:sldId id="811" r:id="rId15"/>
    <p:sldId id="812" r:id="rId16"/>
    <p:sldId id="813" r:id="rId17"/>
    <p:sldId id="814" r:id="rId18"/>
    <p:sldId id="815" r:id="rId19"/>
    <p:sldId id="816" r:id="rId20"/>
    <p:sldId id="817" r:id="rId21"/>
    <p:sldId id="818" r:id="rId22"/>
    <p:sldId id="825" r:id="rId23"/>
    <p:sldId id="826" r:id="rId24"/>
    <p:sldId id="827" r:id="rId25"/>
    <p:sldId id="828" r:id="rId26"/>
    <p:sldId id="819" r:id="rId27"/>
    <p:sldId id="820" r:id="rId28"/>
    <p:sldId id="829" r:id="rId29"/>
    <p:sldId id="821" r:id="rId30"/>
    <p:sldId id="822" r:id="rId31"/>
    <p:sldId id="823" r:id="rId32"/>
    <p:sldId id="824" r:id="rId3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723" y="-2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2A5A85-A22A-4441-91FE-45CE988D6B3A}" type="datetimeFigureOut">
              <a:rPr lang="zh-CN" altLang="en-US" smtClean="0"/>
              <a:pPr/>
              <a:t>2016-10-28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C3D25E-2DB3-4E4F-8E2C-9C7FFD22959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1895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173157"/>
            <a:ext cx="7772400" cy="1470025"/>
          </a:xfrm>
        </p:spPr>
        <p:txBody>
          <a:bodyPr anchor="b"/>
          <a:lstStyle>
            <a:lvl1pPr algn="l">
              <a:defRPr sz="480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7716" y="2643182"/>
            <a:ext cx="6670366" cy="1752600"/>
          </a:xfrm>
        </p:spPr>
        <p:txBody>
          <a:bodyPr/>
          <a:lstStyle>
            <a:lvl1pPr marL="0" indent="0" algn="l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52C11-ED12-4C99-BE0E-105B42E20186}" type="datetimeFigureOut">
              <a:rPr lang="zh-CN" altLang="en-US" smtClean="0"/>
              <a:pPr/>
              <a:t>2016-10-28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A9907-9DA1-489A-99F7-6818062551E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52C11-ED12-4C99-BE0E-105B42E20186}" type="datetimeFigureOut">
              <a:rPr lang="zh-CN" altLang="en-US" smtClean="0"/>
              <a:pPr/>
              <a:t>2016-10-28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A9907-9DA1-489A-99F7-6818062551E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143768" y="274639"/>
            <a:ext cx="1543032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61513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52C11-ED12-4C99-BE0E-105B42E20186}" type="datetimeFigureOut">
              <a:rPr lang="zh-CN" altLang="en-US" smtClean="0"/>
              <a:pPr/>
              <a:t>2016-10-28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A9907-9DA1-489A-99F7-6818062551E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标题，文本与剪贴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700213"/>
            <a:ext cx="3810000" cy="43957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剪贴画占位符 3"/>
          <p:cNvSpPr>
            <a:spLocks noGrp="1"/>
          </p:cNvSpPr>
          <p:nvPr>
            <p:ph type="clipArt" sz="half" idx="2"/>
          </p:nvPr>
        </p:nvSpPr>
        <p:spPr>
          <a:xfrm>
            <a:off x="4648200" y="1700213"/>
            <a:ext cx="3810000" cy="4395787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>
          <a:xfrm>
            <a:off x="152400" y="6400800"/>
            <a:ext cx="3505200" cy="304800"/>
          </a:xfrm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52C11-ED12-4C99-BE0E-105B42E20186}" type="datetimeFigureOut">
              <a:rPr lang="zh-CN" altLang="en-US" smtClean="0"/>
              <a:pPr/>
              <a:t>2016-10-28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A9907-9DA1-489A-99F7-6818062551E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2924181"/>
            <a:ext cx="7772400" cy="1362075"/>
          </a:xfrm>
        </p:spPr>
        <p:txBody>
          <a:bodyPr anchor="t"/>
          <a:lstStyle>
            <a:lvl1pPr algn="l">
              <a:defRPr sz="4400" b="0" cap="all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5800" y="1428747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52C11-ED12-4C99-BE0E-105B42E20186}" type="datetimeFigureOut">
              <a:rPr lang="zh-CN" altLang="en-US" smtClean="0"/>
              <a:pPr/>
              <a:t>2016-10-28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A9907-9DA1-489A-99F7-6818062551E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52C11-ED12-4C99-BE0E-105B42E20186}" type="datetimeFigureOut">
              <a:rPr lang="zh-CN" altLang="en-US" smtClean="0"/>
              <a:pPr/>
              <a:t>2016-10-28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A9907-9DA1-489A-99F7-6818062551E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52C11-ED12-4C99-BE0E-105B42E20186}" type="datetimeFigureOut">
              <a:rPr lang="zh-CN" altLang="en-US" smtClean="0"/>
              <a:pPr/>
              <a:t>2016-10-28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A9907-9DA1-489A-99F7-6818062551E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52C11-ED12-4C99-BE0E-105B42E20186}" type="datetimeFigureOut">
              <a:rPr lang="zh-CN" altLang="en-US" smtClean="0"/>
              <a:pPr/>
              <a:t>2016-10-28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A9907-9DA1-489A-99F7-6818062551E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52C11-ED12-4C99-BE0E-105B42E20186}" type="datetimeFigureOut">
              <a:rPr lang="zh-CN" altLang="en-US" smtClean="0"/>
              <a:pPr/>
              <a:t>2016-10-28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A9907-9DA1-489A-99F7-6818062551E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0382" y="1071546"/>
            <a:ext cx="5111750" cy="50497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679083" y="1071546"/>
            <a:ext cx="3008313" cy="34290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52C11-ED12-4C99-BE0E-105B42E20186}" type="datetimeFigureOut">
              <a:rPr lang="zh-CN" altLang="en-US" smtClean="0"/>
              <a:pPr/>
              <a:t>2016-10-28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A9907-9DA1-489A-99F7-6818062551E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5" y="285728"/>
            <a:ext cx="8230993" cy="696626"/>
          </a:xfrm>
        </p:spPr>
        <p:txBody>
          <a:bodyPr anchor="ctr"/>
          <a:lstStyle>
            <a:lvl1pPr algn="ctr">
              <a:defRPr sz="36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001024" y="642918"/>
            <a:ext cx="785818" cy="4572032"/>
          </a:xfrm>
        </p:spPr>
        <p:txBody>
          <a:bodyPr vert="eaVert" anchor="ctr"/>
          <a:lstStyle>
            <a:lvl1pPr algn="l">
              <a:defRPr sz="24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42922" y="541340"/>
            <a:ext cx="6415094" cy="5459428"/>
          </a:xfrm>
          <a:prstGeom prst="roundRect">
            <a:avLst>
              <a:gd name="adj" fmla="val 4800"/>
            </a:avLst>
          </a:prstGeom>
          <a:solidFill>
            <a:schemeClr val="accent1">
              <a:tint val="20000"/>
            </a:schemeClr>
          </a:solidFill>
          <a:ln w="38100">
            <a:gradFill flip="none" rotWithShape="1">
              <a:gsLst>
                <a:gs pos="0">
                  <a:schemeClr val="accent1">
                    <a:alpha val="50000"/>
                  </a:schemeClr>
                </a:gs>
                <a:gs pos="100000">
                  <a:schemeClr val="accent1">
                    <a:tint val="20000"/>
                  </a:schemeClr>
                </a:gs>
              </a:gsLst>
              <a:lin ang="16200000" scaled="1"/>
              <a:tileRect/>
            </a:gradFill>
          </a:ln>
          <a:effectLst>
            <a:outerShdw blurRad="76200" dist="38100" dir="5400000" sx="100500" sy="100500" algn="tl" rotWithShape="0">
              <a:srgbClr val="000000">
                <a:alpha val="50000"/>
              </a:srgb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072330" y="1000108"/>
            <a:ext cx="914368" cy="4214842"/>
          </a:xfrm>
        </p:spPr>
        <p:txBody>
          <a:bodyPr vert="eaVert" anchor="ctr"/>
          <a:lstStyle>
            <a:lvl1pPr marL="0" indent="0" algn="ctr">
              <a:buNone/>
              <a:defRPr sz="1400"/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000"/>
            </a:lvl3pPr>
            <a:lvl4pPr marL="1371600" indent="0" algn="ctr">
              <a:buNone/>
              <a:defRPr sz="900"/>
            </a:lvl4pPr>
            <a:lvl5pPr marL="1828800" indent="0" algn="ctr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52C11-ED12-4C99-BE0E-105B42E20186}" type="datetimeFigureOut">
              <a:rPr lang="zh-CN" altLang="en-US" smtClean="0"/>
              <a:pPr/>
              <a:t>2016-10-28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A9907-9DA1-489A-99F7-6818062551E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4" cstate="print">
            <a:duotone>
              <a:schemeClr val="accent1"/>
              <a:srgbClr val="FFFFFF"/>
            </a:duotone>
            <a:lum bright="12000" contrast="40000"/>
          </a:blip>
          <a:stretch>
            <a:fillRect/>
          </a:stretch>
        </p:blipFill>
        <p:spPr>
          <a:xfrm>
            <a:off x="6667809" y="4915143"/>
            <a:ext cx="2476191" cy="194285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矩形 9"/>
          <p:cNvSpPr/>
          <p:nvPr/>
        </p:nvSpPr>
        <p:spPr>
          <a:xfrm>
            <a:off x="0" y="0"/>
            <a:ext cx="9144000" cy="7143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50000"/>
                  <a:hueMod val="100000"/>
                  <a:satMod val="250000"/>
                  <a:alpha val="0"/>
                </a:schemeClr>
              </a:gs>
              <a:gs pos="75000">
                <a:schemeClr val="accent1">
                  <a:tint val="80000"/>
                  <a:shade val="100000"/>
                  <a:hueMod val="100000"/>
                  <a:satMod val="375000"/>
                  <a:alpha val="20000"/>
                </a:schemeClr>
              </a:gs>
              <a:gs pos="100000">
                <a:schemeClr val="accent1">
                  <a:tint val="50000"/>
                  <a:shade val="100000"/>
                  <a:hueMod val="100000"/>
                  <a:satMod val="500000"/>
                </a:schemeClr>
              </a:gs>
            </a:gsLst>
            <a:lin ang="18900000" scaled="1"/>
            <a:tileRect/>
          </a:gradFill>
          <a:ln w="12700" cap="rnd" cmpd="sng" algn="ctr">
            <a:noFill/>
            <a:prstDash val="soli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0" y="40951"/>
            <a:ext cx="4572000" cy="7143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50000"/>
                  <a:hueMod val="100000"/>
                  <a:satMod val="250000"/>
                  <a:alpha val="0"/>
                </a:schemeClr>
              </a:gs>
              <a:gs pos="75000">
                <a:schemeClr val="accent1">
                  <a:tint val="80000"/>
                  <a:shade val="100000"/>
                  <a:hueMod val="100000"/>
                  <a:satMod val="375000"/>
                  <a:alpha val="5000"/>
                </a:schemeClr>
              </a:gs>
              <a:gs pos="100000">
                <a:schemeClr val="accent1">
                  <a:tint val="50000"/>
                  <a:shade val="100000"/>
                  <a:hueMod val="100000"/>
                  <a:satMod val="500000"/>
                  <a:alpha val="60000"/>
                </a:schemeClr>
              </a:gs>
            </a:gsLst>
            <a:lin ang="8100000" scaled="1"/>
            <a:tileRect/>
          </a:gradFill>
          <a:ln w="12700" cap="rnd" cmpd="sng" algn="ctr">
            <a:noFill/>
            <a:prstDash val="solid"/>
          </a:ln>
          <a:effectLst>
            <a:glow>
              <a:schemeClr val="accent1">
                <a:tint val="100000"/>
                <a:shade val="100000"/>
                <a:hueMod val="100000"/>
                <a:satMod val="100000"/>
              </a:schemeClr>
            </a:glow>
            <a:softEdge rad="127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5" cstate="print">
            <a:duotone>
              <a:schemeClr val="accent1"/>
              <a:srgbClr val="FFFFFF"/>
            </a:duotone>
            <a:lum bright="35000" contrast="40000"/>
          </a:blip>
          <a:stretch>
            <a:fillRect/>
          </a:stretch>
        </p:blipFill>
        <p:spPr>
          <a:xfrm>
            <a:off x="0" y="6420445"/>
            <a:ext cx="9144000" cy="43755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952C11-ED12-4C99-BE0E-105B42E20186}" type="datetimeFigureOut">
              <a:rPr lang="zh-CN" altLang="en-US" smtClean="0"/>
              <a:pPr/>
              <a:t>2016-10-28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DA9907-9DA1-489A-99F7-6818062551E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71" r:id="rId12"/>
  </p:sldLayoutIdLst>
  <p:txStyles>
    <p:titleStyle>
      <a:lvl1pPr algn="ctr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50000"/>
        <a:buFont typeface="Wingdings 2"/>
        <a:buChar char="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2"/>
        </a:buClr>
        <a:buSzPct val="50000"/>
        <a:buFont typeface="Wingdings 2"/>
        <a:buChar char="³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3"/>
        </a:buClr>
        <a:buSzPct val="60000"/>
        <a:buFont typeface="Wingdings 2"/>
        <a:buChar char="®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5"/>
        </a:buClr>
        <a:buSzPct val="45000"/>
        <a:buFont typeface="Wingdings 2"/>
        <a:buChar char="¯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5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929188" y="0"/>
            <a:ext cx="4143375" cy="6858000"/>
          </a:xfrm>
        </p:spPr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buFont typeface="Wingdings 2"/>
              <a:buNone/>
              <a:defRPr/>
            </a:pPr>
            <a:endParaRPr lang="en-US" altLang="zh-CN" b="1" dirty="0" smtClean="0">
              <a:solidFill>
                <a:srgbClr val="002060"/>
              </a:solidFill>
            </a:endParaRPr>
          </a:p>
          <a:p>
            <a:pPr fontAlgn="auto">
              <a:spcAft>
                <a:spcPts val="0"/>
              </a:spcAft>
              <a:buFont typeface="Wingdings 2"/>
              <a:buNone/>
              <a:defRPr/>
            </a:pPr>
            <a:endParaRPr lang="en-US" altLang="zh-CN" b="1" dirty="0" smtClean="0">
              <a:solidFill>
                <a:srgbClr val="002060"/>
              </a:solidFill>
            </a:endParaRPr>
          </a:p>
          <a:p>
            <a:pPr fontAlgn="auto">
              <a:spcAft>
                <a:spcPts val="0"/>
              </a:spcAft>
              <a:buFont typeface="Wingdings 2"/>
              <a:buNone/>
              <a:defRPr/>
            </a:pPr>
            <a:endParaRPr lang="en-US" altLang="zh-CN" b="1" dirty="0" smtClean="0">
              <a:solidFill>
                <a:srgbClr val="002060"/>
              </a:solidFill>
            </a:endParaRPr>
          </a:p>
          <a:p>
            <a:pPr fontAlgn="auto">
              <a:spcAft>
                <a:spcPts val="0"/>
              </a:spcAft>
              <a:buFont typeface="Wingdings 2"/>
              <a:buNone/>
              <a:defRPr/>
            </a:pPr>
            <a:endParaRPr lang="en-US" altLang="zh-CN" b="1" dirty="0" smtClean="0">
              <a:solidFill>
                <a:srgbClr val="002060"/>
              </a:solidFill>
            </a:endParaRPr>
          </a:p>
          <a:p>
            <a:pPr fontAlgn="auto">
              <a:spcAft>
                <a:spcPts val="0"/>
              </a:spcAft>
              <a:buFont typeface="Wingdings 2"/>
              <a:buNone/>
              <a:defRPr/>
            </a:pPr>
            <a:endParaRPr lang="en-US" altLang="zh-CN" b="1" dirty="0" smtClean="0">
              <a:solidFill>
                <a:srgbClr val="002060"/>
              </a:solidFill>
            </a:endParaRPr>
          </a:p>
          <a:p>
            <a:pPr fontAlgn="auto">
              <a:spcAft>
                <a:spcPts val="0"/>
              </a:spcAft>
              <a:buFont typeface="Wingdings 2"/>
              <a:buNone/>
              <a:defRPr/>
            </a:pPr>
            <a:endParaRPr lang="en-US" altLang="zh-CN" b="1" dirty="0" smtClean="0">
              <a:solidFill>
                <a:srgbClr val="002060"/>
              </a:solidFill>
            </a:endParaRPr>
          </a:p>
          <a:p>
            <a:pPr fontAlgn="auto">
              <a:spcAft>
                <a:spcPts val="0"/>
              </a:spcAft>
              <a:buFont typeface="Wingdings 2"/>
              <a:buNone/>
              <a:defRPr/>
            </a:pPr>
            <a:endParaRPr lang="en-US" altLang="zh-CN" b="1" dirty="0" smtClean="0">
              <a:solidFill>
                <a:srgbClr val="002060"/>
              </a:solidFill>
            </a:endParaRPr>
          </a:p>
          <a:p>
            <a:pPr fontAlgn="auto">
              <a:spcAft>
                <a:spcPts val="0"/>
              </a:spcAft>
              <a:buFont typeface="Wingdings 2"/>
              <a:buNone/>
              <a:defRPr/>
            </a:pPr>
            <a:endParaRPr lang="en-US" altLang="zh-CN" b="1" dirty="0" smtClean="0">
              <a:solidFill>
                <a:srgbClr val="002060"/>
              </a:solidFill>
            </a:endParaRPr>
          </a:p>
          <a:p>
            <a:pPr fontAlgn="auto">
              <a:spcAft>
                <a:spcPts val="0"/>
              </a:spcAft>
              <a:buFont typeface="Wingdings 2"/>
              <a:buNone/>
              <a:defRPr/>
            </a:pPr>
            <a:endParaRPr lang="en-US" altLang="zh-CN" b="1" dirty="0" smtClean="0">
              <a:solidFill>
                <a:srgbClr val="002060"/>
              </a:solidFill>
            </a:endParaRPr>
          </a:p>
          <a:p>
            <a:pPr fontAlgn="auto">
              <a:spcAft>
                <a:spcPts val="0"/>
              </a:spcAft>
              <a:buFont typeface="Wingdings 2"/>
              <a:buNone/>
              <a:defRPr/>
            </a:pPr>
            <a:r>
              <a:rPr lang="zh-CN" altLang="en-US" sz="3200" b="1" dirty="0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张建忠</a:t>
            </a:r>
            <a:r>
              <a:rPr lang="zh-CN" altLang="en-US" sz="3200" b="1" dirty="0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  </a:t>
            </a:r>
            <a:r>
              <a:rPr lang="zh-CN" altLang="en-US" sz="3200" b="1" dirty="0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徐敬东  编著</a:t>
            </a:r>
            <a:endParaRPr lang="en-US" altLang="zh-CN" sz="3200" b="1" dirty="0" smtClean="0">
              <a:solidFill>
                <a:schemeClr val="bg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 fontAlgn="auto">
              <a:spcAft>
                <a:spcPts val="0"/>
              </a:spcAft>
              <a:buFont typeface="Wingdings 2"/>
              <a:buNone/>
              <a:defRPr/>
            </a:pPr>
            <a:r>
              <a:rPr lang="zh-CN" altLang="en-US" sz="3200" b="1" dirty="0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清华大学出版社  出版</a:t>
            </a:r>
            <a:endParaRPr lang="en-US" altLang="zh-CN" sz="3200" b="1" dirty="0" smtClean="0">
              <a:solidFill>
                <a:schemeClr val="bg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 fontAlgn="auto">
              <a:spcBef>
                <a:spcPts val="1200"/>
              </a:spcBef>
              <a:spcAft>
                <a:spcPts val="0"/>
              </a:spcAft>
              <a:defRPr/>
            </a:pPr>
            <a:r>
              <a:rPr lang="en-US" altLang="zh-CN" b="1" dirty="0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ISBN</a:t>
            </a:r>
            <a:r>
              <a:rPr lang="zh-CN" altLang="en-US" b="1" dirty="0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：</a:t>
            </a:r>
            <a:r>
              <a:rPr lang="en-US" altLang="zh-CN" b="1" dirty="0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9787302436959</a:t>
            </a:r>
          </a:p>
          <a:p>
            <a:pPr fontAlgn="auto">
              <a:spcAft>
                <a:spcPts val="0"/>
              </a:spcAft>
              <a:buFont typeface="Wingdings 2"/>
              <a:buNone/>
              <a:defRPr/>
            </a:pPr>
            <a:endParaRPr lang="zh-CN" altLang="en-US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242" y="188640"/>
            <a:ext cx="4620782" cy="6480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6475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7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/>
          <a:lstStyle/>
          <a:p>
            <a:r>
              <a:rPr lang="zh-CN" altLang="en-US" dirty="0"/>
              <a:t>常用的</a:t>
            </a:r>
            <a:r>
              <a:rPr lang="en-US" altLang="zh-CN" dirty="0"/>
              <a:t>SMTP</a:t>
            </a:r>
            <a:r>
              <a:rPr lang="zh-CN" altLang="en-US" dirty="0"/>
              <a:t>响应</a:t>
            </a:r>
          </a:p>
        </p:txBody>
      </p:sp>
      <p:sp>
        <p:nvSpPr>
          <p:cNvPr id="41574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42844" y="1357299"/>
            <a:ext cx="8858312" cy="4738702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响应</a:t>
            </a:r>
            <a:r>
              <a:rPr lang="zh-CN" altLang="en-US" sz="2800" dirty="0"/>
              <a:t>以</a:t>
            </a:r>
            <a:r>
              <a:rPr lang="en-US" altLang="zh-CN" sz="2800" dirty="0"/>
              <a:t>3</a:t>
            </a:r>
            <a:r>
              <a:rPr lang="zh-CN" altLang="en-US" sz="2800" dirty="0"/>
              <a:t>位数字开始，后面跟有该响应的具体描述</a:t>
            </a:r>
          </a:p>
        </p:txBody>
      </p:sp>
      <p:pic>
        <p:nvPicPr>
          <p:cNvPr id="41574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57290" y="1928826"/>
            <a:ext cx="6686111" cy="478632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7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011222"/>
          </a:xfrm>
        </p:spPr>
        <p:txBody>
          <a:bodyPr/>
          <a:lstStyle/>
          <a:p>
            <a:r>
              <a:rPr lang="en-US" altLang="zh-CN" dirty="0"/>
              <a:t>SMTP</a:t>
            </a:r>
            <a:r>
              <a:rPr lang="zh-CN" altLang="en-US" dirty="0"/>
              <a:t>邮件传递过程</a:t>
            </a:r>
          </a:p>
        </p:txBody>
      </p:sp>
      <p:sp>
        <p:nvSpPr>
          <p:cNvPr id="416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57298"/>
            <a:ext cx="8229600" cy="5072098"/>
          </a:xfrm>
        </p:spPr>
        <p:txBody>
          <a:bodyPr>
            <a:normAutofit/>
          </a:bodyPr>
          <a:lstStyle/>
          <a:p>
            <a:pPr>
              <a:lnSpc>
                <a:spcPct val="220000"/>
              </a:lnSpc>
            </a:pPr>
            <a:r>
              <a:rPr lang="zh-CN" altLang="en-US" sz="3600" dirty="0"/>
              <a:t>连接建立阶段</a:t>
            </a:r>
          </a:p>
          <a:p>
            <a:pPr>
              <a:lnSpc>
                <a:spcPct val="220000"/>
              </a:lnSpc>
            </a:pPr>
            <a:r>
              <a:rPr lang="zh-CN" altLang="en-US" sz="3600" dirty="0"/>
              <a:t>邮件传递阶段</a:t>
            </a:r>
          </a:p>
          <a:p>
            <a:pPr>
              <a:lnSpc>
                <a:spcPct val="220000"/>
              </a:lnSpc>
            </a:pPr>
            <a:r>
              <a:rPr lang="zh-CN" altLang="en-US" sz="3600" dirty="0"/>
              <a:t>连接关闭阶段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/>
          <a:lstStyle/>
          <a:p>
            <a:r>
              <a:rPr lang="en-US" altLang="zh-CN" dirty="0"/>
              <a:t>SMTP</a:t>
            </a:r>
            <a:r>
              <a:rPr lang="zh-CN" altLang="en-US" dirty="0"/>
              <a:t>通信过程举例</a:t>
            </a:r>
          </a:p>
        </p:txBody>
      </p:sp>
      <p:pic>
        <p:nvPicPr>
          <p:cNvPr id="41779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06" y="1571612"/>
            <a:ext cx="9004347" cy="428628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sp>
        <p:nvSpPr>
          <p:cNvPr id="4" name="圆角矩形 3"/>
          <p:cNvSpPr/>
          <p:nvPr/>
        </p:nvSpPr>
        <p:spPr>
          <a:xfrm>
            <a:off x="0" y="1571612"/>
            <a:ext cx="9144000" cy="1071570"/>
          </a:xfrm>
          <a:prstGeom prst="roundRect">
            <a:avLst/>
          </a:prstGeom>
          <a:solidFill>
            <a:schemeClr val="accent1">
              <a:tint val="100000"/>
              <a:shade val="100000"/>
              <a:hueMod val="100000"/>
              <a:satMod val="100000"/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0" y="5072074"/>
            <a:ext cx="9144000" cy="571504"/>
          </a:xfrm>
          <a:prstGeom prst="roundRect">
            <a:avLst/>
          </a:prstGeom>
          <a:solidFill>
            <a:srgbClr val="FFC000">
              <a:alpha val="25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0" y="2643182"/>
            <a:ext cx="9144000" cy="2428892"/>
          </a:xfrm>
          <a:prstGeom prst="roundRect">
            <a:avLst/>
          </a:prstGeom>
          <a:solidFill>
            <a:srgbClr val="C00000">
              <a:alpha val="25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8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939784"/>
          </a:xfrm>
        </p:spPr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3</a:t>
            </a:r>
            <a:r>
              <a:rPr lang="zh-CN" altLang="en-US" dirty="0"/>
              <a:t>代邮局协议</a:t>
            </a:r>
            <a:r>
              <a:rPr lang="en-US" altLang="zh-CN" dirty="0"/>
              <a:t>POP3</a:t>
            </a:r>
          </a:p>
        </p:txBody>
      </p:sp>
      <p:sp>
        <p:nvSpPr>
          <p:cNvPr id="418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282" y="1285860"/>
            <a:ext cx="8715436" cy="535785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1800"/>
              </a:spcBef>
            </a:pPr>
            <a:r>
              <a:rPr lang="en-US" altLang="zh-CN" dirty="0"/>
              <a:t>POP3</a:t>
            </a:r>
            <a:r>
              <a:rPr lang="zh-CN" altLang="en-US" dirty="0"/>
              <a:t>的主要功能：允许用户通过本地主机动态检索邮件服务器上的邮件</a:t>
            </a:r>
          </a:p>
          <a:p>
            <a:pPr>
              <a:lnSpc>
                <a:spcPct val="150000"/>
              </a:lnSpc>
              <a:spcBef>
                <a:spcPts val="1800"/>
              </a:spcBef>
            </a:pPr>
            <a:r>
              <a:rPr lang="en-US" altLang="zh-CN" dirty="0"/>
              <a:t>POP3</a:t>
            </a:r>
            <a:r>
              <a:rPr lang="zh-CN" altLang="en-US" dirty="0"/>
              <a:t>传输采用客户</a:t>
            </a:r>
            <a:r>
              <a:rPr lang="en-US" altLang="zh-CN" dirty="0"/>
              <a:t>-</a:t>
            </a:r>
            <a:r>
              <a:rPr lang="zh-CN" altLang="en-US" dirty="0"/>
              <a:t>服务器工作模式</a:t>
            </a:r>
          </a:p>
          <a:p>
            <a:pPr>
              <a:lnSpc>
                <a:spcPct val="150000"/>
              </a:lnSpc>
              <a:spcBef>
                <a:spcPts val="1800"/>
              </a:spcBef>
            </a:pPr>
            <a:r>
              <a:rPr lang="en-US" altLang="zh-CN" dirty="0"/>
              <a:t>POP</a:t>
            </a:r>
            <a:r>
              <a:rPr lang="zh-CN" altLang="en-US" dirty="0"/>
              <a:t>服务器在</a:t>
            </a:r>
            <a:r>
              <a:rPr lang="en-US" altLang="zh-CN" dirty="0"/>
              <a:t>TCP</a:t>
            </a:r>
            <a:r>
              <a:rPr lang="zh-CN" altLang="en-US" dirty="0"/>
              <a:t>的</a:t>
            </a:r>
            <a:r>
              <a:rPr lang="en-US" altLang="zh-CN" dirty="0"/>
              <a:t>110</a:t>
            </a:r>
            <a:r>
              <a:rPr lang="zh-CN" altLang="en-US" dirty="0"/>
              <a:t>端口守候</a:t>
            </a:r>
          </a:p>
          <a:p>
            <a:pPr>
              <a:lnSpc>
                <a:spcPct val="150000"/>
              </a:lnSpc>
              <a:spcBef>
                <a:spcPts val="1800"/>
              </a:spcBef>
            </a:pPr>
            <a:r>
              <a:rPr lang="en-US" altLang="zh-CN" dirty="0"/>
              <a:t>POP3</a:t>
            </a:r>
            <a:r>
              <a:rPr lang="zh-CN" altLang="en-US" dirty="0"/>
              <a:t>的命令和响应采用</a:t>
            </a:r>
            <a:r>
              <a:rPr lang="en-US" altLang="zh-CN" dirty="0"/>
              <a:t>ASCII</a:t>
            </a:r>
            <a:r>
              <a:rPr lang="zh-CN" altLang="en-US" dirty="0"/>
              <a:t>字符串形式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常用的</a:t>
            </a:r>
            <a:r>
              <a:rPr lang="en-US" altLang="zh-CN"/>
              <a:t>POP3</a:t>
            </a:r>
            <a:r>
              <a:rPr lang="zh-CN" altLang="en-US"/>
              <a:t>命令</a:t>
            </a:r>
          </a:p>
        </p:txBody>
      </p:sp>
      <p:pic>
        <p:nvPicPr>
          <p:cNvPr id="41984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3819" y="1785926"/>
            <a:ext cx="8777337" cy="421484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939784"/>
          </a:xfrm>
        </p:spPr>
        <p:txBody>
          <a:bodyPr/>
          <a:lstStyle/>
          <a:p>
            <a:r>
              <a:rPr lang="en-US" altLang="zh-CN" dirty="0"/>
              <a:t>POP3</a:t>
            </a:r>
            <a:r>
              <a:rPr lang="zh-CN" altLang="en-US" dirty="0"/>
              <a:t>的响应</a:t>
            </a:r>
          </a:p>
        </p:txBody>
      </p:sp>
      <p:sp>
        <p:nvSpPr>
          <p:cNvPr id="420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282" y="1285860"/>
            <a:ext cx="8715436" cy="535785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dirty="0"/>
              <a:t>以“</a:t>
            </a:r>
            <a:r>
              <a:rPr lang="en-US" altLang="zh-CN" dirty="0"/>
              <a:t>+OK”</a:t>
            </a:r>
            <a:r>
              <a:rPr lang="zh-CN" altLang="en-US" dirty="0"/>
              <a:t>开始：命令已成功执行或服务器准备就绪等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dirty="0"/>
              <a:t>以“</a:t>
            </a:r>
            <a:r>
              <a:rPr lang="en-US" altLang="zh-CN" dirty="0"/>
              <a:t>-ERR”</a:t>
            </a:r>
            <a:r>
              <a:rPr lang="zh-CN" altLang="en-US" dirty="0"/>
              <a:t>开始：错误的或不可执行的命令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dirty="0"/>
              <a:t>“</a:t>
            </a:r>
            <a:r>
              <a:rPr lang="en-US" altLang="zh-CN" dirty="0"/>
              <a:t>+OK”</a:t>
            </a:r>
            <a:r>
              <a:rPr lang="zh-CN" altLang="en-US" dirty="0"/>
              <a:t>和“</a:t>
            </a:r>
            <a:r>
              <a:rPr lang="en-US" altLang="zh-CN" dirty="0"/>
              <a:t>-ERR”</a:t>
            </a:r>
            <a:r>
              <a:rPr lang="zh-CN" altLang="en-US" dirty="0"/>
              <a:t>后可以跟有附加信息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dirty="0"/>
              <a:t>响应信息包含多行时，只包含“</a:t>
            </a:r>
            <a:r>
              <a:rPr lang="en-US" altLang="zh-CN" dirty="0" smtClean="0"/>
              <a:t>.</a:t>
            </a:r>
            <a:r>
              <a:rPr lang="zh-CN" altLang="en-US" dirty="0" smtClean="0"/>
              <a:t>”的</a:t>
            </a:r>
            <a:r>
              <a:rPr lang="zh-CN" altLang="en-US" dirty="0"/>
              <a:t>行表示响应结束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POP3</a:t>
            </a:r>
            <a:r>
              <a:rPr lang="zh-CN" altLang="en-US" dirty="0"/>
              <a:t>传输过程</a:t>
            </a:r>
          </a:p>
        </p:txBody>
      </p:sp>
      <p:sp>
        <p:nvSpPr>
          <p:cNvPr id="421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230000"/>
              </a:lnSpc>
            </a:pPr>
            <a:r>
              <a:rPr lang="zh-CN" altLang="en-US" sz="3600" dirty="0"/>
              <a:t>认证阶段</a:t>
            </a:r>
          </a:p>
          <a:p>
            <a:pPr>
              <a:lnSpc>
                <a:spcPct val="230000"/>
              </a:lnSpc>
            </a:pPr>
            <a:r>
              <a:rPr lang="zh-CN" altLang="en-US" sz="3600" dirty="0"/>
              <a:t>事务处理阶段</a:t>
            </a:r>
          </a:p>
          <a:p>
            <a:pPr>
              <a:lnSpc>
                <a:spcPct val="230000"/>
              </a:lnSpc>
            </a:pPr>
            <a:r>
              <a:rPr lang="zh-CN" altLang="en-US" sz="3600" dirty="0"/>
              <a:t>更新阶段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POP3</a:t>
            </a:r>
            <a:r>
              <a:rPr lang="zh-CN" altLang="en-US"/>
              <a:t>传输过程举例</a:t>
            </a:r>
          </a:p>
        </p:txBody>
      </p:sp>
      <p:sp>
        <p:nvSpPr>
          <p:cNvPr id="422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  <p:pic>
        <p:nvPicPr>
          <p:cNvPr id="42291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8313" y="2852738"/>
            <a:ext cx="8153400" cy="1647825"/>
          </a:xfrm>
          <a:prstGeom prst="rect">
            <a:avLst/>
          </a:prstGeom>
          <a:solidFill>
            <a:srgbClr val="FF0000"/>
          </a:solidFill>
          <a:ln w="9525" algn="ctr">
            <a:noFill/>
            <a:miter lim="800000"/>
            <a:headEnd/>
            <a:tailEnd/>
          </a:ln>
          <a:effectLst/>
        </p:spPr>
      </p:pic>
      <p:sp>
        <p:nvSpPr>
          <p:cNvPr id="422918" name="AutoShape 6"/>
          <p:cNvSpPr>
            <a:spLocks noChangeArrowheads="1"/>
          </p:cNvSpPr>
          <p:nvPr/>
        </p:nvSpPr>
        <p:spPr bwMode="auto">
          <a:xfrm>
            <a:off x="7423150" y="3357563"/>
            <a:ext cx="936625" cy="503237"/>
          </a:xfrm>
          <a:prstGeom prst="star16">
            <a:avLst>
              <a:gd name="adj" fmla="val 37500"/>
            </a:avLst>
          </a:prstGeom>
          <a:solidFill>
            <a:srgbClr val="FF0000">
              <a:alpha val="30000"/>
            </a:srgbClr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422922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188" y="1593850"/>
            <a:ext cx="8124825" cy="4572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sp>
        <p:nvSpPr>
          <p:cNvPr id="422924" name="AutoShape 12"/>
          <p:cNvSpPr>
            <a:spLocks noChangeArrowheads="1"/>
          </p:cNvSpPr>
          <p:nvPr/>
        </p:nvSpPr>
        <p:spPr bwMode="auto">
          <a:xfrm>
            <a:off x="7467600" y="3284538"/>
            <a:ext cx="1439863" cy="865187"/>
          </a:xfrm>
          <a:prstGeom prst="star16">
            <a:avLst>
              <a:gd name="adj" fmla="val 37500"/>
            </a:avLst>
          </a:prstGeom>
          <a:solidFill>
            <a:srgbClr val="FF0000">
              <a:alpha val="30000"/>
            </a:srgbClr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422925" name="Picture 1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1188" y="3068638"/>
            <a:ext cx="7848600" cy="10287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sp>
        <p:nvSpPr>
          <p:cNvPr id="422926" name="AutoShape 14"/>
          <p:cNvSpPr>
            <a:spLocks noChangeArrowheads="1"/>
          </p:cNvSpPr>
          <p:nvPr/>
        </p:nvSpPr>
        <p:spPr bwMode="auto">
          <a:xfrm>
            <a:off x="7581900" y="3400425"/>
            <a:ext cx="936625" cy="503238"/>
          </a:xfrm>
          <a:prstGeom prst="star16">
            <a:avLst>
              <a:gd name="adj" fmla="val 37500"/>
            </a:avLst>
          </a:prstGeom>
          <a:solidFill>
            <a:srgbClr val="FF0000">
              <a:alpha val="30000"/>
            </a:srgbClr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4229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" dur="500"/>
                                        <p:tgtEl>
                                          <p:spTgt spid="4229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2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3" dur="500"/>
                                        <p:tgtEl>
                                          <p:spTgt spid="4229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2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229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229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229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229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8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6" dur="2000" fill="hold"/>
                                        <p:tgtEl>
                                          <p:spTgt spid="4229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0" dur="500"/>
                                        <p:tgtEl>
                                          <p:spTgt spid="4229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2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3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3" dur="500"/>
                                        <p:tgtEl>
                                          <p:spTgt spid="4229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2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229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229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229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29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8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6" dur="2000" fill="hold"/>
                                        <p:tgtEl>
                                          <p:spTgt spid="4229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2918" grpId="0" animBg="1"/>
      <p:bldP spid="422918" grpId="1" animBg="1"/>
      <p:bldP spid="422924" grpId="0" animBg="1"/>
      <p:bldP spid="422924" grpId="1" animBg="1"/>
      <p:bldP spid="422924" grpId="2" animBg="1"/>
      <p:bldP spid="422926" grpId="0" animBg="1"/>
      <p:bldP spid="422926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电子邮件的报文格式</a:t>
            </a:r>
          </a:p>
        </p:txBody>
      </p:sp>
      <p:sp>
        <p:nvSpPr>
          <p:cNvPr id="423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00174"/>
            <a:ext cx="8229600" cy="4625989"/>
          </a:xfrm>
        </p:spPr>
        <p:txBody>
          <a:bodyPr>
            <a:normAutofit/>
          </a:bodyPr>
          <a:lstStyle/>
          <a:p>
            <a:pPr>
              <a:lnSpc>
                <a:spcPct val="250000"/>
              </a:lnSpc>
            </a:pPr>
            <a:r>
              <a:rPr lang="en-US" altLang="zh-CN" sz="3600" dirty="0"/>
              <a:t>RFC822</a:t>
            </a:r>
          </a:p>
          <a:p>
            <a:pPr>
              <a:lnSpc>
                <a:spcPct val="250000"/>
              </a:lnSpc>
            </a:pPr>
            <a:r>
              <a:rPr lang="zh-CN" altLang="en-US" sz="3600" dirty="0" smtClean="0"/>
              <a:t>多用</a:t>
            </a:r>
            <a:r>
              <a:rPr lang="en-US" altLang="zh-CN" sz="3600" dirty="0" smtClean="0"/>
              <a:t>Internet</a:t>
            </a:r>
            <a:r>
              <a:rPr lang="zh-CN" altLang="en-US" sz="3600" dirty="0" smtClean="0"/>
              <a:t>邮件</a:t>
            </a:r>
            <a:r>
              <a:rPr lang="zh-CN" altLang="en-US" sz="3600" dirty="0"/>
              <a:t>扩展协议</a:t>
            </a:r>
            <a:r>
              <a:rPr lang="en-US" altLang="zh-CN" sz="3600" dirty="0"/>
              <a:t>MIME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9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RFC822</a:t>
            </a:r>
          </a:p>
        </p:txBody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2844" y="1000108"/>
            <a:ext cx="8858312" cy="5643602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zh-CN" altLang="en-US" sz="3600" dirty="0"/>
              <a:t>电子邮件报文的组成</a:t>
            </a:r>
          </a:p>
          <a:p>
            <a:pPr lvl="1">
              <a:spcBef>
                <a:spcPts val="1800"/>
              </a:spcBef>
            </a:pPr>
            <a:r>
              <a:rPr lang="zh-CN" altLang="en-US" sz="3200" dirty="0"/>
              <a:t>邮件头：邮件报文的控制信息</a:t>
            </a:r>
          </a:p>
          <a:p>
            <a:pPr lvl="2">
              <a:spcBef>
                <a:spcPts val="1200"/>
              </a:spcBef>
            </a:pPr>
            <a:r>
              <a:rPr lang="zh-CN" altLang="en-US" sz="2800" dirty="0"/>
              <a:t>邮件头由多行组成</a:t>
            </a:r>
          </a:p>
          <a:p>
            <a:pPr lvl="2">
              <a:spcBef>
                <a:spcPts val="1200"/>
              </a:spcBef>
            </a:pPr>
            <a:r>
              <a:rPr lang="zh-CN" altLang="en-US" sz="2800" dirty="0"/>
              <a:t>每行的基本语法：</a:t>
            </a:r>
            <a:r>
              <a:rPr lang="en-US" altLang="zh-CN" sz="2800" dirty="0"/>
              <a:t>&lt;keyword&gt;: &lt;value&gt;</a:t>
            </a:r>
          </a:p>
          <a:p>
            <a:pPr lvl="1">
              <a:spcBef>
                <a:spcPts val="1800"/>
              </a:spcBef>
            </a:pPr>
            <a:r>
              <a:rPr lang="zh-CN" altLang="en-US" sz="3200" dirty="0"/>
              <a:t>邮件体：用户需要发送的邮件</a:t>
            </a:r>
            <a:r>
              <a:rPr lang="zh-CN" altLang="en-US" sz="3200" dirty="0" smtClean="0"/>
              <a:t>内容，由</a:t>
            </a:r>
            <a:r>
              <a:rPr lang="en-US" altLang="zh-CN" sz="3200" dirty="0" smtClean="0"/>
              <a:t>7</a:t>
            </a:r>
            <a:r>
              <a:rPr lang="zh-CN" altLang="en-US" sz="3200" dirty="0"/>
              <a:t>位</a:t>
            </a:r>
            <a:r>
              <a:rPr lang="en-US" altLang="zh-CN" sz="3200" dirty="0"/>
              <a:t>ASCII</a:t>
            </a:r>
            <a:r>
              <a:rPr lang="zh-CN" altLang="en-US" sz="3200" dirty="0"/>
              <a:t>文本组成</a:t>
            </a:r>
          </a:p>
          <a:p>
            <a:pPr lvl="1">
              <a:spcBef>
                <a:spcPts val="1800"/>
              </a:spcBef>
            </a:pPr>
            <a:r>
              <a:rPr lang="zh-CN" altLang="en-US" sz="3200" dirty="0"/>
              <a:t>邮件头和邮件体之间用空行分隔</a:t>
            </a:r>
          </a:p>
          <a:p>
            <a:pPr>
              <a:spcBef>
                <a:spcPts val="2400"/>
              </a:spcBef>
            </a:pPr>
            <a:r>
              <a:rPr lang="zh-CN" altLang="en-US" sz="3600" dirty="0" smtClean="0"/>
              <a:t>缺陷</a:t>
            </a:r>
            <a:r>
              <a:rPr lang="zh-CN" altLang="en-US" sz="3600" dirty="0"/>
              <a:t>：要求邮件体由</a:t>
            </a:r>
            <a:r>
              <a:rPr lang="en-US" altLang="zh-CN" sz="3600" dirty="0"/>
              <a:t>7</a:t>
            </a:r>
            <a:r>
              <a:rPr lang="zh-CN" altLang="en-US" sz="3600" dirty="0"/>
              <a:t>位</a:t>
            </a:r>
            <a:r>
              <a:rPr lang="en-US" altLang="zh-CN" sz="3600" dirty="0"/>
              <a:t>ASCII</a:t>
            </a:r>
            <a:r>
              <a:rPr lang="zh-CN" altLang="en-US" sz="3600" dirty="0"/>
              <a:t>文本组成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173157"/>
            <a:ext cx="8101042" cy="1470025"/>
          </a:xfrm>
        </p:spPr>
        <p:txBody>
          <a:bodyPr>
            <a:noAutofit/>
          </a:bodyPr>
          <a:lstStyle/>
          <a:p>
            <a:r>
              <a:rPr lang="zh-CN" altLang="en-US" sz="5400" dirty="0" smtClean="0"/>
              <a:t>第</a:t>
            </a:r>
            <a:r>
              <a:rPr lang="en-US" altLang="zh-CN" sz="5400" smtClean="0"/>
              <a:t>14</a:t>
            </a:r>
            <a:r>
              <a:rPr lang="zh-CN" altLang="en-US" sz="5400" smtClean="0"/>
              <a:t>章 </a:t>
            </a:r>
            <a:r>
              <a:rPr lang="zh-CN" altLang="en-US" sz="5400" dirty="0" smtClean="0"/>
              <a:t>电子邮件系统</a:t>
            </a:r>
            <a:endParaRPr lang="zh-CN" altLang="en-US" sz="5400" dirty="0">
              <a:solidFill>
                <a:srgbClr val="002060"/>
              </a:solidFill>
              <a:latin typeface="华文琥珀" pitchFamily="2" charset="-122"/>
              <a:ea typeface="华文琥珀" pitchFamily="2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endParaRPr lang="en-US" altLang="zh-CN" sz="2400" dirty="0" smtClean="0">
              <a:solidFill>
                <a:srgbClr val="002060"/>
              </a:solidFill>
            </a:endParaRPr>
          </a:p>
          <a:p>
            <a:endParaRPr lang="en-US" altLang="zh-CN" sz="2400" dirty="0" smtClean="0">
              <a:solidFill>
                <a:srgbClr val="002060"/>
              </a:solidFill>
            </a:endParaRPr>
          </a:p>
          <a:p>
            <a:r>
              <a:rPr lang="zh-CN" altLang="en-US" sz="2400" dirty="0" smtClean="0">
                <a:solidFill>
                  <a:srgbClr val="002060"/>
                </a:solidFill>
              </a:rPr>
              <a:t>张建忠  徐敬东</a:t>
            </a:r>
            <a:endParaRPr lang="en-US" altLang="zh-CN" sz="2400" dirty="0" smtClean="0">
              <a:solidFill>
                <a:srgbClr val="002060"/>
              </a:solidFill>
            </a:endParaRPr>
          </a:p>
          <a:p>
            <a:r>
              <a:rPr lang="zh-CN" altLang="en-US" sz="2400" dirty="0" smtClean="0">
                <a:solidFill>
                  <a:srgbClr val="002060"/>
                </a:solidFill>
              </a:rPr>
              <a:t>南开大学计算机科学与技术系</a:t>
            </a:r>
            <a:endParaRPr lang="en-US" altLang="zh-CN" sz="2400" dirty="0" smtClean="0">
              <a:solidFill>
                <a:srgbClr val="002060"/>
              </a:solidFill>
            </a:endParaRPr>
          </a:p>
          <a:p>
            <a:endParaRPr lang="zh-CN" altLang="en-US" sz="24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RFC822</a:t>
            </a:r>
            <a:r>
              <a:rPr lang="zh-CN" altLang="en-US" dirty="0"/>
              <a:t>报文格式举例</a:t>
            </a:r>
          </a:p>
        </p:txBody>
      </p:sp>
      <p:sp>
        <p:nvSpPr>
          <p:cNvPr id="425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217" name="Object 1"/>
          <p:cNvGraphicFramePr>
            <a:graphicFrameLocks noChangeAspect="1"/>
          </p:cNvGraphicFramePr>
          <p:nvPr/>
        </p:nvGraphicFramePr>
        <p:xfrm>
          <a:off x="142844" y="1142984"/>
          <a:ext cx="8909188" cy="5429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" name="Visio" r:id="rId3" imgW="5771388" imgH="3517697" progId="Visio.Drawing.11">
                  <p:embed/>
                </p:oleObj>
              </mc:Choice>
              <mc:Fallback>
                <p:oleObj name="Visio" r:id="rId3" imgW="5771388" imgH="3517697" progId="Visio.Drawing.11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44" y="1142984"/>
                        <a:ext cx="8909188" cy="5429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/>
          <a:lstStyle/>
          <a:p>
            <a:r>
              <a:rPr lang="zh-CN" altLang="en-US" sz="4000" dirty="0" smtClean="0"/>
              <a:t>多用</a:t>
            </a:r>
            <a:r>
              <a:rPr lang="en-US" altLang="zh-CN" sz="4000" dirty="0" smtClean="0"/>
              <a:t>Internet</a:t>
            </a:r>
            <a:r>
              <a:rPr lang="zh-CN" altLang="en-US" sz="4000" dirty="0" smtClean="0"/>
              <a:t>邮件</a:t>
            </a:r>
            <a:r>
              <a:rPr lang="zh-CN" altLang="en-US" sz="4000" dirty="0"/>
              <a:t>扩展协议</a:t>
            </a:r>
            <a:r>
              <a:rPr lang="en-US" altLang="zh-CN" sz="4000" dirty="0"/>
              <a:t>MIME</a:t>
            </a:r>
          </a:p>
        </p:txBody>
      </p:sp>
      <p:sp>
        <p:nvSpPr>
          <p:cNvPr id="427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2844" y="1071546"/>
            <a:ext cx="8786874" cy="557216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MIME</a:t>
            </a:r>
            <a:r>
              <a:rPr lang="zh-CN" altLang="en-US" dirty="0"/>
              <a:t>解决的主要问题：多媒体等二进制信息能够利用电子邮件传输</a:t>
            </a:r>
          </a:p>
          <a:p>
            <a:pPr>
              <a:lnSpc>
                <a:spcPct val="150000"/>
              </a:lnSpc>
              <a:spcBef>
                <a:spcPts val="1800"/>
              </a:spcBef>
            </a:pPr>
            <a:r>
              <a:rPr lang="en-US" altLang="zh-CN" dirty="0"/>
              <a:t>MIME</a:t>
            </a:r>
            <a:r>
              <a:rPr lang="zh-CN" altLang="en-US" dirty="0"/>
              <a:t>的基本思想：扩充</a:t>
            </a:r>
            <a:r>
              <a:rPr lang="en-US" altLang="zh-CN" dirty="0"/>
              <a:t>RFC822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MIME</a:t>
            </a:r>
            <a:r>
              <a:rPr lang="zh-CN" altLang="en-US" dirty="0"/>
              <a:t>继承了</a:t>
            </a:r>
            <a:r>
              <a:rPr lang="en-US" altLang="zh-CN" dirty="0"/>
              <a:t>RFC822</a:t>
            </a:r>
            <a:r>
              <a:rPr lang="zh-CN" altLang="en-US" dirty="0"/>
              <a:t>的基本邮件头和邮件体模式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增加了一些邮件头字段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要求对邮件体进行编码（将</a:t>
            </a:r>
            <a:r>
              <a:rPr lang="en-US" altLang="zh-CN" dirty="0"/>
              <a:t>8</a:t>
            </a:r>
            <a:r>
              <a:rPr lang="zh-CN" altLang="en-US" dirty="0"/>
              <a:t>位的二进制信息变换成</a:t>
            </a:r>
            <a:r>
              <a:rPr lang="en-US" altLang="zh-CN" dirty="0"/>
              <a:t>7</a:t>
            </a:r>
            <a:r>
              <a:rPr lang="zh-CN" altLang="en-US" dirty="0"/>
              <a:t>位的</a:t>
            </a:r>
            <a:r>
              <a:rPr lang="en-US" altLang="zh-CN" dirty="0"/>
              <a:t>ASCII</a:t>
            </a:r>
            <a:r>
              <a:rPr lang="zh-CN" altLang="en-US" dirty="0"/>
              <a:t>文本）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500066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邮件体编码算法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2844" y="714356"/>
            <a:ext cx="8858312" cy="6143644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常用编码算法：</a:t>
            </a:r>
            <a:r>
              <a:rPr lang="zh-CN" altLang="en-US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基数</a:t>
            </a:r>
            <a:r>
              <a:rPr lang="en-US" altLang="zh-CN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64</a:t>
            </a:r>
            <a:r>
              <a:rPr lang="zh-CN" altLang="en-US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编码</a:t>
            </a:r>
            <a:r>
              <a:rPr lang="zh-CN" altLang="zh-CN" sz="3000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（</a:t>
            </a:r>
            <a:r>
              <a:rPr lang="en-US" altLang="zh-CN" sz="3000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base64</a:t>
            </a:r>
            <a:r>
              <a:rPr lang="zh-CN" altLang="zh-CN" sz="3000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） </a:t>
            </a:r>
            <a:r>
              <a:rPr lang="zh-CN" altLang="en-US" dirty="0" smtClean="0"/>
              <a:t>、带引见符的可打印编码</a:t>
            </a:r>
            <a:r>
              <a:rPr lang="zh-CN" altLang="zh-CN" sz="3000" dirty="0" smtClean="0"/>
              <a:t>（</a:t>
            </a:r>
            <a:r>
              <a:rPr lang="en-US" altLang="zh-CN" sz="3000" dirty="0" smtClean="0"/>
              <a:t>quoted-printable</a:t>
            </a:r>
            <a:r>
              <a:rPr lang="zh-CN" altLang="zh-CN" sz="3000" dirty="0" smtClean="0"/>
              <a:t>）</a:t>
            </a:r>
            <a:endParaRPr lang="en-US" altLang="zh-CN" dirty="0" smtClean="0"/>
          </a:p>
          <a:p>
            <a:pPr>
              <a:spcBef>
                <a:spcPts val="1800"/>
              </a:spcBef>
            </a:pPr>
            <a:r>
              <a:rPr lang="en-US" altLang="zh-CN" b="1" dirty="0" smtClean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Base64</a:t>
            </a:r>
            <a:r>
              <a:rPr lang="zh-CN" altLang="en-US" b="1" dirty="0" smtClean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的基本思想：</a:t>
            </a:r>
            <a:r>
              <a:rPr lang="zh-CN" altLang="en-US" dirty="0" smtClean="0"/>
              <a:t>将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个字节转换成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个可打印字符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将每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个字节做为一个整体将其划分为</a:t>
            </a:r>
            <a:r>
              <a:rPr lang="en-US" altLang="zh-CN" dirty="0" smtClean="0"/>
              <a:t>4</a:t>
            </a:r>
            <a:r>
              <a:rPr lang="zh-CN" altLang="en-US" dirty="0" smtClean="0"/>
              <a:t>组，每组</a:t>
            </a:r>
            <a:r>
              <a:rPr lang="en-US" altLang="zh-CN" dirty="0" smtClean="0"/>
              <a:t>6</a:t>
            </a:r>
            <a:r>
              <a:rPr lang="zh-CN" altLang="en-US" dirty="0" smtClean="0"/>
              <a:t>位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将</a:t>
            </a:r>
            <a:r>
              <a:rPr lang="en-US" altLang="zh-CN" dirty="0" smtClean="0"/>
              <a:t>6</a:t>
            </a:r>
            <a:r>
              <a:rPr lang="zh-CN" altLang="en-US" dirty="0" smtClean="0"/>
              <a:t>位的值作为索引，映射为对应的可打印</a:t>
            </a:r>
            <a:r>
              <a:rPr lang="en-US" altLang="zh-CN" dirty="0" smtClean="0"/>
              <a:t>ASCII</a:t>
            </a:r>
            <a:r>
              <a:rPr lang="zh-CN" altLang="en-US" dirty="0" smtClean="0"/>
              <a:t>字符</a:t>
            </a:r>
            <a:endParaRPr lang="en-US" altLang="zh-CN" dirty="0" smtClean="0"/>
          </a:p>
          <a:p>
            <a:pPr>
              <a:spcBef>
                <a:spcPts val="1200"/>
              </a:spcBef>
            </a:pPr>
            <a:r>
              <a:rPr lang="zh-CN" altLang="en-US" dirty="0" smtClean="0"/>
              <a:t>原始文件尾部处理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剩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个字节：后面补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个比特的“</a:t>
            </a:r>
            <a:r>
              <a:rPr lang="en-US" altLang="zh-CN" dirty="0" smtClean="0"/>
              <a:t>0”</a:t>
            </a:r>
            <a:r>
              <a:rPr lang="zh-CN" altLang="en-US" dirty="0" smtClean="0"/>
              <a:t>，再分成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</a:t>
            </a:r>
            <a:r>
              <a:rPr lang="en-US" altLang="zh-CN" dirty="0" smtClean="0"/>
              <a:t>6</a:t>
            </a:r>
            <a:r>
              <a:rPr lang="zh-CN" altLang="en-US" dirty="0" smtClean="0"/>
              <a:t>位组，映射为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</a:t>
            </a:r>
            <a:r>
              <a:rPr lang="en-US" altLang="zh-CN" dirty="0" smtClean="0"/>
              <a:t>ASCII</a:t>
            </a:r>
            <a:r>
              <a:rPr lang="zh-CN" altLang="en-US" dirty="0" smtClean="0"/>
              <a:t>字符，而后再填充两个“</a:t>
            </a:r>
            <a:r>
              <a:rPr lang="en-US" altLang="zh-CN" dirty="0" smtClean="0"/>
              <a:t>=”</a:t>
            </a:r>
          </a:p>
          <a:p>
            <a:pPr lvl="1"/>
            <a:r>
              <a:rPr lang="zh-CN" altLang="en-US" dirty="0" smtClean="0"/>
              <a:t>剩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个字节：后面补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个比特的“</a:t>
            </a:r>
            <a:r>
              <a:rPr lang="en-US" altLang="zh-CN" dirty="0" smtClean="0"/>
              <a:t>0”</a:t>
            </a:r>
            <a:r>
              <a:rPr lang="zh-CN" altLang="en-US" dirty="0" smtClean="0"/>
              <a:t>，再分成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</a:t>
            </a:r>
            <a:r>
              <a:rPr lang="en-US" altLang="zh-CN" dirty="0" smtClean="0"/>
              <a:t>6</a:t>
            </a:r>
            <a:r>
              <a:rPr lang="zh-CN" altLang="en-US" dirty="0" smtClean="0"/>
              <a:t>位组，映射为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</a:t>
            </a:r>
            <a:r>
              <a:rPr lang="en-US" altLang="zh-CN" dirty="0" smtClean="0"/>
              <a:t>ASCII</a:t>
            </a:r>
            <a:r>
              <a:rPr lang="zh-CN" altLang="en-US" dirty="0" smtClean="0"/>
              <a:t>字符，而后再填充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个“</a:t>
            </a:r>
            <a:r>
              <a:rPr lang="en-US" altLang="zh-CN" dirty="0" smtClean="0"/>
              <a:t>=”</a:t>
            </a:r>
            <a:endParaRPr lang="zh-CN" altLang="en-US" dirty="0" smtClean="0"/>
          </a:p>
          <a:p>
            <a:pPr>
              <a:spcBef>
                <a:spcPts val="1200"/>
              </a:spcBef>
            </a:pPr>
            <a:r>
              <a:rPr lang="zh-CN" altLang="en-US" dirty="0" smtClean="0"/>
              <a:t>添加回车换行：变换后，每</a:t>
            </a:r>
            <a:r>
              <a:rPr lang="en-US" altLang="zh-CN" dirty="0" smtClean="0"/>
              <a:t>76</a:t>
            </a:r>
            <a:r>
              <a:rPr lang="zh-CN" altLang="en-US" dirty="0" smtClean="0"/>
              <a:t>个字符后增加一回车换行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base64</a:t>
            </a:r>
            <a:r>
              <a:rPr lang="zh-CN" altLang="zh-CN" dirty="0" smtClean="0"/>
              <a:t>编码方法示意图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349" y="2071678"/>
            <a:ext cx="8935245" cy="3429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6</a:t>
            </a:r>
            <a:r>
              <a:rPr lang="zh-CN" altLang="zh-CN" dirty="0" smtClean="0"/>
              <a:t>位索引值与可打印字符的对照表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8662" y="1142984"/>
            <a:ext cx="7429552" cy="5545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Base64</a:t>
            </a:r>
            <a:r>
              <a:rPr lang="zh-CN" altLang="en-US" dirty="0" smtClean="0"/>
              <a:t>编码举例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2844" y="1000108"/>
            <a:ext cx="8858312" cy="5715040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dirty="0" smtClean="0"/>
              <a:t>3</a:t>
            </a:r>
            <a:r>
              <a:rPr lang="zh-CN" altLang="zh-CN" dirty="0" smtClean="0"/>
              <a:t>个连续的字节</a:t>
            </a:r>
            <a:endParaRPr lang="en-US" altLang="zh-CN" dirty="0" smtClean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zh-CN" dirty="0" smtClean="0"/>
              <a:t>00100011</a:t>
            </a:r>
            <a:r>
              <a:rPr lang="zh-CN" altLang="zh-CN" dirty="0" smtClean="0"/>
              <a:t>、</a:t>
            </a:r>
            <a:r>
              <a:rPr lang="en-US" altLang="zh-CN" dirty="0" smtClean="0"/>
              <a:t>01011100</a:t>
            </a:r>
            <a:r>
              <a:rPr lang="zh-CN" altLang="en-US" dirty="0" smtClean="0"/>
              <a:t>、</a:t>
            </a:r>
            <a:r>
              <a:rPr lang="en-US" altLang="zh-CN" dirty="0" smtClean="0"/>
              <a:t>10010001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zh-CN" dirty="0" smtClean="0"/>
              <a:t>001000110101110010010001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zh-CN" dirty="0" smtClean="0"/>
              <a:t>001000</a:t>
            </a:r>
            <a:r>
              <a:rPr lang="zh-CN" altLang="zh-CN" dirty="0" smtClean="0"/>
              <a:t>、</a:t>
            </a:r>
            <a:r>
              <a:rPr lang="en-US" altLang="zh-CN" dirty="0" smtClean="0"/>
              <a:t>110101</a:t>
            </a:r>
            <a:r>
              <a:rPr lang="zh-CN" altLang="zh-CN" dirty="0" smtClean="0"/>
              <a:t>、</a:t>
            </a:r>
            <a:r>
              <a:rPr lang="en-US" altLang="zh-CN" dirty="0" smtClean="0"/>
              <a:t>110010</a:t>
            </a:r>
            <a:r>
              <a:rPr lang="zh-CN" altLang="zh-CN" dirty="0" smtClean="0"/>
              <a:t>、</a:t>
            </a:r>
            <a:r>
              <a:rPr lang="en-US" altLang="zh-CN" dirty="0" smtClean="0"/>
              <a:t>010001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zh-CN" dirty="0" smtClean="0"/>
              <a:t>8</a:t>
            </a:r>
            <a:r>
              <a:rPr lang="zh-CN" altLang="zh-CN" dirty="0" smtClean="0"/>
              <a:t>、</a:t>
            </a:r>
            <a:r>
              <a:rPr lang="en-US" altLang="zh-CN" dirty="0" smtClean="0"/>
              <a:t>53</a:t>
            </a:r>
            <a:r>
              <a:rPr lang="zh-CN" altLang="zh-CN" dirty="0" smtClean="0"/>
              <a:t>、</a:t>
            </a:r>
            <a:r>
              <a:rPr lang="en-US" altLang="zh-CN" dirty="0" smtClean="0"/>
              <a:t>50</a:t>
            </a:r>
            <a:r>
              <a:rPr lang="zh-CN" altLang="en-US" dirty="0" smtClean="0"/>
              <a:t>、</a:t>
            </a:r>
            <a:r>
              <a:rPr lang="en-US" altLang="zh-CN" dirty="0" smtClean="0"/>
              <a:t>17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zh-CN" dirty="0" smtClean="0"/>
              <a:t>I</a:t>
            </a:r>
            <a:r>
              <a:rPr lang="zh-CN" altLang="zh-CN" dirty="0" smtClean="0"/>
              <a:t>、</a:t>
            </a:r>
            <a:r>
              <a:rPr lang="en-US" altLang="zh-CN" dirty="0" smtClean="0"/>
              <a:t>1</a:t>
            </a:r>
            <a:r>
              <a:rPr lang="zh-CN" altLang="zh-CN" dirty="0" smtClean="0"/>
              <a:t>、</a:t>
            </a:r>
            <a:r>
              <a:rPr lang="en-US" altLang="zh-CN" dirty="0" smtClean="0"/>
              <a:t>y</a:t>
            </a:r>
            <a:r>
              <a:rPr lang="zh-CN" altLang="en-US" dirty="0" smtClean="0"/>
              <a:t>、</a:t>
            </a:r>
            <a:r>
              <a:rPr lang="en-US" altLang="zh-CN" dirty="0" smtClean="0"/>
              <a:t>R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zh-CN" altLang="zh-CN" dirty="0" smtClean="0"/>
              <a:t>剩一个字节</a:t>
            </a:r>
            <a:endParaRPr lang="en-US" altLang="zh-CN" dirty="0" smtClean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zh-CN" dirty="0" smtClean="0"/>
              <a:t>00100011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zh-CN" dirty="0" smtClean="0"/>
              <a:t>001000110000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zh-CN" dirty="0" smtClean="0"/>
              <a:t>001000</a:t>
            </a:r>
            <a:r>
              <a:rPr lang="zh-CN" altLang="en-US" dirty="0" smtClean="0"/>
              <a:t>、</a:t>
            </a:r>
            <a:r>
              <a:rPr lang="en-US" altLang="zh-CN" dirty="0" smtClean="0"/>
              <a:t>110000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zh-CN" dirty="0" smtClean="0"/>
              <a:t>I</a:t>
            </a:r>
            <a:r>
              <a:rPr lang="zh-CN" altLang="en-US" dirty="0" smtClean="0"/>
              <a:t>、</a:t>
            </a:r>
            <a:r>
              <a:rPr lang="en-US" altLang="zh-CN" dirty="0" smtClean="0"/>
              <a:t>w</a:t>
            </a:r>
            <a:r>
              <a:rPr lang="zh-CN" altLang="zh-CN" dirty="0" smtClean="0"/>
              <a:t>、</a:t>
            </a:r>
            <a:r>
              <a:rPr lang="en-US" altLang="zh-CN" dirty="0" smtClean="0"/>
              <a:t>=</a:t>
            </a:r>
            <a:r>
              <a:rPr lang="zh-CN" altLang="en-US" dirty="0" smtClean="0"/>
              <a:t>、</a:t>
            </a:r>
            <a:r>
              <a:rPr lang="en-US" altLang="zh-CN" dirty="0" smtClean="0"/>
              <a:t>=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zh-CN" altLang="en-US" dirty="0"/>
          </a:p>
        </p:txBody>
      </p:sp>
      <p:sp>
        <p:nvSpPr>
          <p:cNvPr id="4" name="右弧形箭头 3"/>
          <p:cNvSpPr/>
          <p:nvPr/>
        </p:nvSpPr>
        <p:spPr>
          <a:xfrm>
            <a:off x="6786578" y="1785926"/>
            <a:ext cx="285752" cy="500066"/>
          </a:xfrm>
          <a:prstGeom prst="curvedLef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右弧形箭头 4"/>
          <p:cNvSpPr/>
          <p:nvPr/>
        </p:nvSpPr>
        <p:spPr>
          <a:xfrm>
            <a:off x="6786578" y="2285992"/>
            <a:ext cx="285752" cy="500066"/>
          </a:xfrm>
          <a:prstGeom prst="curvedLef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右弧形箭头 5"/>
          <p:cNvSpPr/>
          <p:nvPr/>
        </p:nvSpPr>
        <p:spPr>
          <a:xfrm>
            <a:off x="6786578" y="2786058"/>
            <a:ext cx="285752" cy="500066"/>
          </a:xfrm>
          <a:prstGeom prst="curvedLef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右弧形箭头 6"/>
          <p:cNvSpPr/>
          <p:nvPr/>
        </p:nvSpPr>
        <p:spPr>
          <a:xfrm>
            <a:off x="6786578" y="3286124"/>
            <a:ext cx="285752" cy="500066"/>
          </a:xfrm>
          <a:prstGeom prst="curvedLef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右弧形箭头 7"/>
          <p:cNvSpPr/>
          <p:nvPr/>
        </p:nvSpPr>
        <p:spPr>
          <a:xfrm>
            <a:off x="3714744" y="4857736"/>
            <a:ext cx="285752" cy="500066"/>
          </a:xfrm>
          <a:prstGeom prst="curvedLef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右弧形箭头 8"/>
          <p:cNvSpPr/>
          <p:nvPr/>
        </p:nvSpPr>
        <p:spPr>
          <a:xfrm>
            <a:off x="3714744" y="5357802"/>
            <a:ext cx="285752" cy="500066"/>
          </a:xfrm>
          <a:prstGeom prst="curvedLef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右弧形箭头 9"/>
          <p:cNvSpPr/>
          <p:nvPr/>
        </p:nvSpPr>
        <p:spPr>
          <a:xfrm>
            <a:off x="3714744" y="5857868"/>
            <a:ext cx="285752" cy="500066"/>
          </a:xfrm>
          <a:prstGeom prst="curvedLef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MIME</a:t>
            </a:r>
            <a:r>
              <a:rPr lang="zh-CN" altLang="en-US" dirty="0" smtClean="0"/>
              <a:t>增加</a:t>
            </a:r>
            <a:r>
              <a:rPr lang="zh-CN" altLang="en-US" dirty="0"/>
              <a:t>的邮件头字段</a:t>
            </a:r>
          </a:p>
        </p:txBody>
      </p:sp>
      <p:sp>
        <p:nvSpPr>
          <p:cNvPr id="428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282" y="1071546"/>
            <a:ext cx="8715436" cy="5572164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dirty="0" smtClean="0"/>
              <a:t>MIME-Version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dirty="0" smtClean="0"/>
              <a:t>邮件遵循</a:t>
            </a:r>
            <a:r>
              <a:rPr lang="en-US" altLang="zh-CN" dirty="0" smtClean="0"/>
              <a:t>MIME</a:t>
            </a:r>
            <a:r>
              <a:rPr lang="zh-CN" altLang="en-US" dirty="0" smtClean="0"/>
              <a:t>标准的版本号。目前的标准为</a:t>
            </a:r>
            <a:r>
              <a:rPr lang="en-US" altLang="zh-CN" dirty="0" smtClean="0"/>
              <a:t>1.0</a:t>
            </a:r>
            <a:r>
              <a:rPr lang="zh-CN" altLang="en-US" dirty="0" smtClean="0"/>
              <a:t>。</a:t>
            </a:r>
          </a:p>
          <a:p>
            <a:pPr>
              <a:lnSpc>
                <a:spcPct val="120000"/>
              </a:lnSpc>
              <a:spcBef>
                <a:spcPts val="1800"/>
              </a:spcBef>
            </a:pPr>
            <a:r>
              <a:rPr lang="en-US" altLang="zh-CN" dirty="0" smtClean="0"/>
              <a:t>Content-Type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dirty="0" smtClean="0"/>
              <a:t>邮件体包含的数据类型：</a:t>
            </a:r>
            <a:r>
              <a:rPr lang="en-US" altLang="zh-CN" dirty="0" smtClean="0"/>
              <a:t>text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message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image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audio</a:t>
            </a:r>
            <a:r>
              <a:rPr lang="zh-CN" altLang="en-US" dirty="0" smtClean="0"/>
              <a:t>、</a:t>
            </a:r>
            <a:r>
              <a:rPr lang="en-US" altLang="zh-CN" dirty="0" smtClean="0"/>
              <a:t>video</a:t>
            </a:r>
            <a:r>
              <a:rPr lang="zh-CN" altLang="en-US" dirty="0" smtClean="0"/>
              <a:t>、</a:t>
            </a:r>
            <a:r>
              <a:rPr lang="en-US" altLang="zh-CN" dirty="0" smtClean="0"/>
              <a:t>application</a:t>
            </a:r>
            <a:r>
              <a:rPr lang="zh-CN" altLang="en-US" dirty="0" smtClean="0"/>
              <a:t>和</a:t>
            </a:r>
            <a:r>
              <a:rPr lang="en-US" altLang="zh-CN" dirty="0" smtClean="0"/>
              <a:t>multipart</a:t>
            </a:r>
          </a:p>
          <a:p>
            <a:pPr>
              <a:lnSpc>
                <a:spcPct val="120000"/>
              </a:lnSpc>
              <a:spcBef>
                <a:spcPts val="1800"/>
              </a:spcBef>
            </a:pPr>
            <a:r>
              <a:rPr lang="en-US" altLang="zh-CN" dirty="0" smtClean="0"/>
              <a:t>Content-Transfer-Encoding</a:t>
            </a:r>
            <a:endParaRPr lang="en-US" altLang="zh-CN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dirty="0"/>
              <a:t>邮件体的数据编码类型：</a:t>
            </a:r>
            <a:r>
              <a:rPr lang="en-US" altLang="zh-CN" dirty="0"/>
              <a:t>quoted-printable</a:t>
            </a:r>
            <a:r>
              <a:rPr lang="zh-CN" altLang="en-US" dirty="0"/>
              <a:t>和</a:t>
            </a:r>
            <a:r>
              <a:rPr lang="en-US" altLang="zh-CN" dirty="0"/>
              <a:t>base64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MIME</a:t>
            </a:r>
            <a:r>
              <a:rPr lang="zh-CN" altLang="en-US" dirty="0"/>
              <a:t>格式的电子邮件举例</a:t>
            </a:r>
          </a:p>
        </p:txBody>
      </p:sp>
      <p:sp>
        <p:nvSpPr>
          <p:cNvPr id="429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dirty="0"/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6844" y="1000108"/>
            <a:ext cx="7449932" cy="5715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圆角矩形 5"/>
          <p:cNvSpPr/>
          <p:nvPr/>
        </p:nvSpPr>
        <p:spPr>
          <a:xfrm>
            <a:off x="857224" y="4000504"/>
            <a:ext cx="7429552" cy="928694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857224" y="5072074"/>
            <a:ext cx="7429552" cy="1571636"/>
          </a:xfrm>
          <a:prstGeom prst="roundRect">
            <a:avLst/>
          </a:prstGeom>
          <a:solidFill>
            <a:srgbClr val="00B0F0">
              <a:alpha val="20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3200"/>
            <a:ext cx="8229600" cy="582594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基于</a:t>
            </a:r>
            <a:r>
              <a:rPr lang="en-US" altLang="zh-CN" dirty="0" smtClean="0"/>
              <a:t>Web</a:t>
            </a:r>
            <a:r>
              <a:rPr lang="zh-CN" altLang="en-US" dirty="0" smtClean="0"/>
              <a:t>的电子邮件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4282" y="857232"/>
            <a:ext cx="8715436" cy="5786478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基于</a:t>
            </a:r>
            <a:r>
              <a:rPr lang="en-US" altLang="zh-CN" sz="2800" dirty="0" smtClean="0"/>
              <a:t>Web</a:t>
            </a:r>
            <a:r>
              <a:rPr lang="zh-CN" altLang="en-US" sz="2800" dirty="0" smtClean="0"/>
              <a:t>的电子邮件：</a:t>
            </a:r>
            <a:r>
              <a:rPr lang="en-US" altLang="zh-CN" sz="2800" dirty="0" smtClean="0"/>
              <a:t>Web</a:t>
            </a:r>
            <a:r>
              <a:rPr lang="zh-CN" altLang="en-US" sz="2800" dirty="0" smtClean="0"/>
              <a:t>服务与邮件服务的结合</a:t>
            </a:r>
          </a:p>
          <a:p>
            <a:pPr lvl="1"/>
            <a:r>
              <a:rPr lang="zh-CN" altLang="en-US" sz="2400" dirty="0" smtClean="0"/>
              <a:t>客户与服务器间：用</a:t>
            </a:r>
            <a:r>
              <a:rPr lang="en-US" altLang="zh-CN" sz="2400" dirty="0" smtClean="0"/>
              <a:t>HTTP</a:t>
            </a:r>
            <a:r>
              <a:rPr lang="zh-CN" altLang="en-US" sz="2400" dirty="0" smtClean="0"/>
              <a:t>协议发送和接收邮件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服务器之间：用</a:t>
            </a:r>
            <a:r>
              <a:rPr lang="en-US" altLang="zh-CN" sz="2400" dirty="0" smtClean="0"/>
              <a:t>SMTP</a:t>
            </a:r>
            <a:r>
              <a:rPr lang="zh-CN" altLang="en-US" sz="2400" dirty="0" smtClean="0"/>
              <a:t>协议发送和接收邮件</a:t>
            </a:r>
            <a:endParaRPr lang="en-US" altLang="zh-CN" sz="2400" dirty="0" smtClean="0"/>
          </a:p>
          <a:p>
            <a:pPr>
              <a:spcBef>
                <a:spcPts val="1800"/>
              </a:spcBef>
            </a:pPr>
            <a:r>
              <a:rPr lang="zh-CN" altLang="en-US" sz="2800" dirty="0" smtClean="0"/>
              <a:t>服务器具有双重功能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邮件服务器功能：支持</a:t>
            </a:r>
            <a:r>
              <a:rPr lang="en-US" altLang="zh-CN" sz="2400" dirty="0" smtClean="0"/>
              <a:t>SMTP</a:t>
            </a:r>
          </a:p>
          <a:p>
            <a:pPr lvl="1"/>
            <a:r>
              <a:rPr lang="en-US" altLang="zh-CN" sz="2400" dirty="0" smtClean="0"/>
              <a:t>Web</a:t>
            </a:r>
            <a:r>
              <a:rPr lang="zh-CN" altLang="en-US" sz="2400" dirty="0" smtClean="0"/>
              <a:t>服务器功能：支持</a:t>
            </a:r>
            <a:r>
              <a:rPr lang="en-US" altLang="zh-CN" sz="2400" dirty="0" smtClean="0"/>
              <a:t>HTTP</a:t>
            </a:r>
            <a:r>
              <a:rPr lang="zh-CN" altLang="en-US" sz="2400" dirty="0" smtClean="0"/>
              <a:t>和</a:t>
            </a:r>
            <a:r>
              <a:rPr lang="zh-CN" altLang="en-US" sz="2400" dirty="0" smtClean="0">
                <a:solidFill>
                  <a:srgbClr val="C00000"/>
                </a:solidFill>
              </a:rPr>
              <a:t>动态</a:t>
            </a:r>
            <a:r>
              <a:rPr lang="en-US" altLang="zh-CN" sz="2400" dirty="0" smtClean="0">
                <a:solidFill>
                  <a:srgbClr val="C00000"/>
                </a:solidFill>
              </a:rPr>
              <a:t>Web</a:t>
            </a:r>
            <a:r>
              <a:rPr lang="zh-CN" altLang="en-US" sz="2400" dirty="0" smtClean="0">
                <a:solidFill>
                  <a:srgbClr val="C00000"/>
                </a:solidFill>
              </a:rPr>
              <a:t>页面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44" y="3852886"/>
            <a:ext cx="8896350" cy="293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898" name="Rectangle 2"/>
          <p:cNvSpPr>
            <a:spLocks noGrp="1" noChangeArrowheads="1"/>
          </p:cNvSpPr>
          <p:nvPr>
            <p:ph type="title"/>
          </p:nvPr>
        </p:nvSpPr>
        <p:spPr>
          <a:xfrm>
            <a:off x="142844" y="357166"/>
            <a:ext cx="8858312" cy="714380"/>
          </a:xfrm>
        </p:spPr>
        <p:txBody>
          <a:bodyPr>
            <a:noAutofit/>
          </a:bodyPr>
          <a:lstStyle/>
          <a:p>
            <a:r>
              <a:rPr lang="zh-CN" altLang="en-US" sz="3600" dirty="0" smtClean="0"/>
              <a:t>实验：</a:t>
            </a:r>
            <a:r>
              <a:rPr lang="zh-CN" altLang="zh-CN" sz="3600" dirty="0" smtClean="0"/>
              <a:t>编写</a:t>
            </a:r>
            <a:r>
              <a:rPr lang="en-US" altLang="zh-CN" sz="3600" dirty="0" smtClean="0"/>
              <a:t>SMTP</a:t>
            </a:r>
            <a:r>
              <a:rPr lang="zh-CN" altLang="zh-CN" sz="3600" dirty="0" smtClean="0"/>
              <a:t>服务器并观察通信过程</a:t>
            </a:r>
            <a:endParaRPr lang="zh-CN" altLang="en-US" sz="3600" dirty="0"/>
          </a:p>
        </p:txBody>
      </p:sp>
      <p:sp>
        <p:nvSpPr>
          <p:cNvPr id="336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2844" y="1357298"/>
            <a:ext cx="8858312" cy="535785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zh-CN" altLang="en-US" dirty="0"/>
              <a:t>目的：观察电子邮件应用程序与</a:t>
            </a:r>
            <a:r>
              <a:rPr lang="en-US" altLang="zh-CN" dirty="0"/>
              <a:t>SMTP</a:t>
            </a:r>
            <a:r>
              <a:rPr lang="zh-CN" altLang="en-US" dirty="0"/>
              <a:t>邮件服务器的命令交互过程</a:t>
            </a:r>
          </a:p>
          <a:p>
            <a:pPr>
              <a:lnSpc>
                <a:spcPct val="130000"/>
              </a:lnSpc>
              <a:spcBef>
                <a:spcPts val="2400"/>
              </a:spcBef>
            </a:pPr>
            <a:r>
              <a:rPr lang="zh-CN" altLang="en-US" dirty="0"/>
              <a:t>简化的</a:t>
            </a:r>
            <a:r>
              <a:rPr lang="en-US" altLang="zh-CN" dirty="0"/>
              <a:t>SMTP</a:t>
            </a:r>
            <a:r>
              <a:rPr lang="zh-CN" altLang="en-US" dirty="0" smtClean="0"/>
              <a:t>服务器</a:t>
            </a:r>
            <a:endParaRPr lang="en-US" altLang="zh-CN" dirty="0" smtClean="0"/>
          </a:p>
          <a:p>
            <a:pPr lvl="1">
              <a:lnSpc>
                <a:spcPct val="110000"/>
              </a:lnSpc>
              <a:spcBef>
                <a:spcPts val="600"/>
              </a:spcBef>
            </a:pPr>
            <a:r>
              <a:rPr lang="zh-CN" altLang="en-US" dirty="0" smtClean="0"/>
              <a:t>响应客户</a:t>
            </a:r>
            <a:r>
              <a:rPr lang="en-US" altLang="zh-CN" dirty="0" smtClean="0"/>
              <a:t>SMTP</a:t>
            </a:r>
            <a:r>
              <a:rPr lang="zh-CN" altLang="en-US" dirty="0"/>
              <a:t>命令</a:t>
            </a:r>
            <a:r>
              <a:rPr lang="zh-CN" altLang="en-US" dirty="0" smtClean="0"/>
              <a:t>，将</a:t>
            </a:r>
            <a:r>
              <a:rPr lang="zh-CN" altLang="en-US" dirty="0"/>
              <a:t>命令的交互过程和收到</a:t>
            </a:r>
            <a:r>
              <a:rPr lang="zh-CN" altLang="en-US" dirty="0" smtClean="0"/>
              <a:t>的邮件</a:t>
            </a:r>
            <a:r>
              <a:rPr lang="zh-CN" altLang="en-US" dirty="0"/>
              <a:t>显示到屏幕上</a:t>
            </a:r>
          </a:p>
          <a:p>
            <a:pPr lvl="1">
              <a:lnSpc>
                <a:spcPct val="110000"/>
              </a:lnSpc>
              <a:spcBef>
                <a:spcPts val="600"/>
              </a:spcBef>
            </a:pPr>
            <a:r>
              <a:rPr lang="zh-CN" altLang="en-US" dirty="0"/>
              <a:t>支持单用户</a:t>
            </a:r>
          </a:p>
          <a:p>
            <a:pPr lvl="1">
              <a:lnSpc>
                <a:spcPct val="110000"/>
              </a:lnSpc>
              <a:spcBef>
                <a:spcPts val="600"/>
              </a:spcBef>
            </a:pPr>
            <a:r>
              <a:rPr lang="zh-CN" altLang="en-US" dirty="0"/>
              <a:t>不保存和转发收到的邮件</a:t>
            </a:r>
          </a:p>
          <a:p>
            <a:pPr lvl="1">
              <a:lnSpc>
                <a:spcPct val="110000"/>
              </a:lnSpc>
              <a:spcBef>
                <a:spcPts val="600"/>
              </a:spcBef>
            </a:pPr>
            <a:r>
              <a:rPr lang="zh-CN" altLang="en-US" dirty="0"/>
              <a:t>不作错误处理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42852"/>
            <a:ext cx="8229600" cy="857256"/>
          </a:xfrm>
        </p:spPr>
        <p:txBody>
          <a:bodyPr>
            <a:normAutofit/>
          </a:bodyPr>
          <a:lstStyle/>
          <a:p>
            <a:r>
              <a:rPr lang="zh-CN" altLang="en-US" dirty="0"/>
              <a:t>电子邮件的优越性</a:t>
            </a:r>
          </a:p>
        </p:txBody>
      </p:sp>
      <p:sp>
        <p:nvSpPr>
          <p:cNvPr id="405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282" y="1071546"/>
            <a:ext cx="8715436" cy="5572164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  <a:spcBef>
                <a:spcPts val="1800"/>
              </a:spcBef>
            </a:pPr>
            <a:r>
              <a:rPr lang="zh-CN" altLang="en-US" dirty="0"/>
              <a:t>比人工邮件传递迅速，可</a:t>
            </a:r>
            <a:r>
              <a:rPr lang="zh-CN" altLang="en-US" dirty="0" smtClean="0"/>
              <a:t>达范围</a:t>
            </a:r>
            <a:r>
              <a:rPr lang="zh-CN" altLang="en-US" dirty="0"/>
              <a:t>广</a:t>
            </a:r>
            <a:r>
              <a:rPr lang="zh-CN" altLang="en-US" dirty="0" smtClean="0"/>
              <a:t>，比较</a:t>
            </a:r>
            <a:r>
              <a:rPr lang="zh-CN" altLang="en-US" dirty="0"/>
              <a:t>可靠</a:t>
            </a:r>
          </a:p>
          <a:p>
            <a:pPr>
              <a:lnSpc>
                <a:spcPct val="140000"/>
              </a:lnSpc>
              <a:spcBef>
                <a:spcPts val="1800"/>
              </a:spcBef>
            </a:pPr>
            <a:r>
              <a:rPr lang="zh-CN" altLang="en-US" dirty="0"/>
              <a:t>与电话系统相比，不要求通信双方都在现场，不</a:t>
            </a:r>
            <a:r>
              <a:rPr lang="zh-CN" altLang="en-US" dirty="0" smtClean="0"/>
              <a:t>需知道</a:t>
            </a:r>
            <a:r>
              <a:rPr lang="zh-CN" altLang="en-US" dirty="0"/>
              <a:t>通信对象在网络中的具体位置</a:t>
            </a:r>
          </a:p>
          <a:p>
            <a:pPr>
              <a:lnSpc>
                <a:spcPct val="140000"/>
              </a:lnSpc>
              <a:spcBef>
                <a:spcPts val="1800"/>
              </a:spcBef>
            </a:pPr>
            <a:r>
              <a:rPr lang="zh-CN" altLang="en-US" dirty="0"/>
              <a:t>可以实现一对多的邮件传送</a:t>
            </a:r>
          </a:p>
          <a:p>
            <a:pPr>
              <a:lnSpc>
                <a:spcPct val="140000"/>
              </a:lnSpc>
              <a:spcBef>
                <a:spcPts val="1800"/>
              </a:spcBef>
            </a:pPr>
            <a:r>
              <a:rPr lang="zh-CN" altLang="en-US" dirty="0"/>
              <a:t>可以将文字、图像、语音等多种类型的信息集成在一个邮件中传送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简化</a:t>
            </a:r>
            <a:r>
              <a:rPr lang="en-US" altLang="zh-CN" dirty="0"/>
              <a:t>SMTP</a:t>
            </a:r>
            <a:r>
              <a:rPr lang="zh-CN" altLang="en-US" dirty="0"/>
              <a:t>服务器运行界面 </a:t>
            </a:r>
          </a:p>
        </p:txBody>
      </p:sp>
      <p:pic>
        <p:nvPicPr>
          <p:cNvPr id="33792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434400" y="1571612"/>
            <a:ext cx="8352442" cy="4929222"/>
          </a:xfrm>
          <a:noFill/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/>
              <a:t>发送给简化</a:t>
            </a:r>
            <a:r>
              <a:rPr lang="en-US" altLang="zh-CN" sz="4000"/>
              <a:t>SMTP</a:t>
            </a:r>
            <a:r>
              <a:rPr lang="zh-CN" altLang="en-US" sz="4000"/>
              <a:t>服务器的邮件 </a:t>
            </a:r>
          </a:p>
        </p:txBody>
      </p:sp>
      <p:pic>
        <p:nvPicPr>
          <p:cNvPr id="339972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513023" y="1571612"/>
            <a:ext cx="8273819" cy="5000660"/>
          </a:xfrm>
          <a:noFill/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939784"/>
          </a:xfrm>
        </p:spPr>
        <p:txBody>
          <a:bodyPr/>
          <a:lstStyle/>
          <a:p>
            <a:r>
              <a:rPr lang="en-US" altLang="zh-CN" sz="4000" dirty="0"/>
              <a:t>SMTP</a:t>
            </a:r>
            <a:r>
              <a:rPr lang="zh-CN" altLang="en-US" sz="4000" dirty="0"/>
              <a:t>服务器接收到邮件后的界面 </a:t>
            </a:r>
          </a:p>
        </p:txBody>
      </p:sp>
      <p:pic>
        <p:nvPicPr>
          <p:cNvPr id="342020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263738" y="1357298"/>
            <a:ext cx="8594542" cy="5072098"/>
          </a:xfrm>
          <a:noFill/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电子邮件系统</a:t>
            </a:r>
          </a:p>
        </p:txBody>
      </p:sp>
      <p:sp>
        <p:nvSpPr>
          <p:cNvPr id="406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2844" y="928670"/>
            <a:ext cx="8858312" cy="5715040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  <a:spcBef>
                <a:spcPts val="0"/>
              </a:spcBef>
            </a:pPr>
            <a:r>
              <a:rPr lang="zh-CN" altLang="en-US" sz="3600" dirty="0" smtClean="0"/>
              <a:t>电子邮件系统采用</a:t>
            </a:r>
            <a:r>
              <a:rPr lang="zh-CN" altLang="en-US" sz="3600" dirty="0"/>
              <a:t>客户</a:t>
            </a:r>
            <a:r>
              <a:rPr lang="en-US" altLang="zh-CN" sz="3600" dirty="0"/>
              <a:t>-</a:t>
            </a:r>
            <a:r>
              <a:rPr lang="zh-CN" altLang="en-US" sz="3600" dirty="0"/>
              <a:t>服务器工作模式</a:t>
            </a:r>
          </a:p>
          <a:p>
            <a:pPr>
              <a:lnSpc>
                <a:spcPct val="140000"/>
              </a:lnSpc>
              <a:spcBef>
                <a:spcPts val="600"/>
              </a:spcBef>
            </a:pPr>
            <a:r>
              <a:rPr lang="zh-CN" altLang="en-US" sz="3600" dirty="0" smtClean="0"/>
              <a:t>主要</a:t>
            </a:r>
            <a:r>
              <a:rPr lang="zh-CN" altLang="en-US" sz="3600" dirty="0"/>
              <a:t>组成部分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zh-CN" altLang="en-US" sz="3200" dirty="0"/>
              <a:t>邮件</a:t>
            </a:r>
            <a:r>
              <a:rPr lang="zh-CN" altLang="en-US" sz="3200" dirty="0" smtClean="0"/>
              <a:t>服务器：</a:t>
            </a:r>
            <a:r>
              <a:rPr lang="zh-CN" altLang="zh-CN" sz="3200" dirty="0" smtClean="0"/>
              <a:t>①接收用户的邮件，根据邮件目的地址</a:t>
            </a:r>
            <a:r>
              <a:rPr lang="zh-CN" altLang="en-US" sz="3200" dirty="0" smtClean="0"/>
              <a:t>传</a:t>
            </a:r>
            <a:r>
              <a:rPr lang="zh-CN" altLang="zh-CN" sz="3200" dirty="0" smtClean="0"/>
              <a:t>送</a:t>
            </a:r>
            <a:r>
              <a:rPr lang="zh-CN" altLang="en-US" sz="3200" dirty="0" smtClean="0"/>
              <a:t>至</a:t>
            </a:r>
            <a:r>
              <a:rPr lang="zh-CN" altLang="zh-CN" sz="3200" dirty="0" smtClean="0"/>
              <a:t>对方服务器；②接收其他服务器</a:t>
            </a:r>
            <a:r>
              <a:rPr lang="zh-CN" altLang="en-US" sz="3200" dirty="0" smtClean="0"/>
              <a:t>的</a:t>
            </a:r>
            <a:r>
              <a:rPr lang="zh-CN" altLang="zh-CN" sz="3200" dirty="0" smtClean="0"/>
              <a:t>邮件，</a:t>
            </a:r>
            <a:r>
              <a:rPr lang="zh-CN" altLang="en-US" sz="3200" dirty="0" smtClean="0"/>
              <a:t>并将邮件送至</a:t>
            </a:r>
            <a:r>
              <a:rPr lang="zh-CN" altLang="zh-CN" sz="3200" dirty="0" smtClean="0"/>
              <a:t>收件人邮箱</a:t>
            </a:r>
            <a:endParaRPr lang="zh-CN" altLang="en-US" sz="3200" dirty="0"/>
          </a:p>
          <a:p>
            <a:pPr lvl="1">
              <a:lnSpc>
                <a:spcPct val="110000"/>
              </a:lnSpc>
              <a:spcBef>
                <a:spcPts val="600"/>
              </a:spcBef>
            </a:pPr>
            <a:r>
              <a:rPr lang="zh-CN" altLang="en-US" sz="3200" dirty="0" smtClean="0"/>
              <a:t>邮箱：</a:t>
            </a:r>
            <a:r>
              <a:rPr lang="zh-CN" altLang="zh-CN" sz="3200" dirty="0" smtClean="0"/>
              <a:t>服务器为合法用户开辟的邮件存储空间，</a:t>
            </a:r>
            <a:r>
              <a:rPr lang="zh-CN" altLang="en-US" sz="3200" dirty="0" smtClean="0"/>
              <a:t>具有</a:t>
            </a:r>
            <a:r>
              <a:rPr lang="zh-CN" altLang="zh-CN" sz="3200" dirty="0" smtClean="0"/>
              <a:t>账号和密码属性</a:t>
            </a:r>
            <a:endParaRPr lang="zh-CN" altLang="en-US" sz="3200" dirty="0"/>
          </a:p>
          <a:p>
            <a:pPr lvl="1">
              <a:lnSpc>
                <a:spcPct val="110000"/>
              </a:lnSpc>
              <a:spcBef>
                <a:spcPts val="600"/>
              </a:spcBef>
            </a:pPr>
            <a:r>
              <a:rPr lang="zh-CN" altLang="en-US" sz="3200" dirty="0"/>
              <a:t>电子邮件</a:t>
            </a:r>
            <a:r>
              <a:rPr lang="zh-CN" altLang="en-US" sz="3200" dirty="0" smtClean="0"/>
              <a:t>应用程序：</a:t>
            </a:r>
            <a:r>
              <a:rPr lang="zh-CN" altLang="zh-CN" sz="3200" dirty="0" smtClean="0"/>
              <a:t>①将用户邮件</a:t>
            </a:r>
            <a:r>
              <a:rPr lang="zh-CN" altLang="en-US" sz="3200" dirty="0" smtClean="0"/>
              <a:t>发</a:t>
            </a:r>
            <a:r>
              <a:rPr lang="zh-CN" altLang="zh-CN" sz="3200" dirty="0" smtClean="0"/>
              <a:t>送</a:t>
            </a:r>
            <a:r>
              <a:rPr lang="zh-CN" altLang="en-US" sz="3200" dirty="0" smtClean="0"/>
              <a:t>至</a:t>
            </a:r>
            <a:r>
              <a:rPr lang="zh-CN" altLang="zh-CN" sz="3200" dirty="0" smtClean="0"/>
              <a:t>邮件服务器</a:t>
            </a:r>
            <a:r>
              <a:rPr lang="zh-CN" altLang="en-US" sz="3200" dirty="0" smtClean="0"/>
              <a:t>；</a:t>
            </a:r>
            <a:r>
              <a:rPr lang="zh-CN" altLang="zh-CN" sz="3200" dirty="0" smtClean="0"/>
              <a:t>②负责检查用户邮箱</a:t>
            </a:r>
            <a:r>
              <a:rPr lang="zh-CN" altLang="en-US" sz="3200" dirty="0" smtClean="0"/>
              <a:t>、</a:t>
            </a:r>
            <a:r>
              <a:rPr lang="zh-CN" altLang="zh-CN" sz="3200" dirty="0" smtClean="0"/>
              <a:t>读取邮件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/>
          <a:lstStyle/>
          <a:p>
            <a:r>
              <a:rPr lang="zh-CN" altLang="en-US" dirty="0"/>
              <a:t>电子邮件系统中的传输协议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1500174"/>
            <a:ext cx="8429684" cy="5204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电子邮件的传输过程</a:t>
            </a:r>
          </a:p>
        </p:txBody>
      </p:sp>
      <p:pic>
        <p:nvPicPr>
          <p:cNvPr id="4116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2" y="2214553"/>
            <a:ext cx="8786874" cy="294495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6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85728"/>
            <a:ext cx="7772400" cy="747698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电子邮件地址</a:t>
            </a:r>
          </a:p>
        </p:txBody>
      </p:sp>
      <p:sp>
        <p:nvSpPr>
          <p:cNvPr id="412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282" y="1071546"/>
            <a:ext cx="8715436" cy="557216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dirty="0" smtClean="0"/>
              <a:t>一般</a:t>
            </a:r>
            <a:r>
              <a:rPr lang="zh-CN" altLang="en-US" dirty="0"/>
              <a:t>形式：</a:t>
            </a:r>
            <a:r>
              <a:rPr lang="en-US" altLang="zh-CN" dirty="0"/>
              <a:t>local-</a:t>
            </a:r>
            <a:r>
              <a:rPr lang="en-US" altLang="zh-CN" dirty="0" err="1"/>
              <a:t>part@domain</a:t>
            </a:r>
            <a:r>
              <a:rPr lang="en-US" altLang="zh-CN" dirty="0"/>
              <a:t>-name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dirty="0"/>
              <a:t>domain-name</a:t>
            </a:r>
            <a:r>
              <a:rPr lang="zh-CN" altLang="en-US" dirty="0"/>
              <a:t>：邮件服务器的域名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dirty="0"/>
              <a:t>local-part</a:t>
            </a:r>
            <a:r>
              <a:rPr lang="zh-CN" altLang="en-US" dirty="0"/>
              <a:t>：服务器上的用户邮箱名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dirty="0"/>
              <a:t>邮件地址的唯一性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dirty="0"/>
              <a:t>邮件服务器域名在整个电子邮件系统中是唯一的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dirty="0"/>
              <a:t>用户邮箱名在这台邮件服务器上是唯一的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dirty="0"/>
              <a:t>邮寄列表</a:t>
            </a:r>
            <a:r>
              <a:rPr lang="zh-CN" altLang="en-US" dirty="0" smtClean="0"/>
              <a:t>：用</a:t>
            </a:r>
            <a:r>
              <a:rPr lang="zh-CN" altLang="en-US" dirty="0"/>
              <a:t>“别名”指定一组电子邮件地址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6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/>
          <a:lstStyle/>
          <a:p>
            <a:r>
              <a:rPr lang="zh-CN" altLang="en-US" dirty="0"/>
              <a:t>简单邮件传输协议</a:t>
            </a:r>
            <a:r>
              <a:rPr lang="en-US" altLang="zh-CN" dirty="0"/>
              <a:t>SMTP</a:t>
            </a:r>
          </a:p>
        </p:txBody>
      </p:sp>
      <p:sp>
        <p:nvSpPr>
          <p:cNvPr id="413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2844" y="1000108"/>
            <a:ext cx="8786874" cy="5643602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US" altLang="zh-CN" sz="3600" dirty="0"/>
              <a:t>SMTP</a:t>
            </a:r>
            <a:r>
              <a:rPr lang="zh-CN" altLang="en-US" sz="3600" dirty="0" smtClean="0"/>
              <a:t>的特点</a:t>
            </a:r>
            <a:r>
              <a:rPr lang="zh-CN" altLang="en-US" sz="3600" dirty="0"/>
              <a:t>：简单、直观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sz="3200" dirty="0" smtClean="0"/>
              <a:t>规定</a:t>
            </a:r>
            <a:r>
              <a:rPr lang="zh-CN" altLang="en-US" sz="3200" dirty="0"/>
              <a:t>发送程序和接收程序之间的命令和应答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sz="3200" dirty="0"/>
              <a:t>命令和响应都是可读的</a:t>
            </a:r>
            <a:r>
              <a:rPr lang="en-US" altLang="zh-CN" sz="3200" dirty="0"/>
              <a:t>ASCII</a:t>
            </a:r>
            <a:r>
              <a:rPr lang="zh-CN" altLang="en-US" sz="3200" dirty="0"/>
              <a:t>字符串</a:t>
            </a:r>
            <a:endParaRPr lang="zh-CN" altLang="en-US" dirty="0"/>
          </a:p>
          <a:p>
            <a:pPr>
              <a:lnSpc>
                <a:spcPct val="200000"/>
              </a:lnSpc>
            </a:pPr>
            <a:r>
              <a:rPr lang="en-US" altLang="zh-CN" sz="3600" dirty="0"/>
              <a:t>SMTP</a:t>
            </a:r>
            <a:r>
              <a:rPr lang="zh-CN" altLang="en-US" sz="3600" dirty="0"/>
              <a:t>邮件传输采用客户</a:t>
            </a:r>
            <a:r>
              <a:rPr lang="en-US" altLang="zh-CN" sz="3600" dirty="0"/>
              <a:t>-</a:t>
            </a:r>
            <a:r>
              <a:rPr lang="zh-CN" altLang="en-US" sz="3600" dirty="0"/>
              <a:t>服务器模式</a:t>
            </a:r>
          </a:p>
          <a:p>
            <a:pPr>
              <a:lnSpc>
                <a:spcPct val="200000"/>
              </a:lnSpc>
            </a:pPr>
            <a:r>
              <a:rPr lang="en-US" altLang="zh-CN" sz="3600" dirty="0">
                <a:solidFill>
                  <a:srgbClr val="A50021"/>
                </a:solidFill>
                <a:latin typeface="黑体" pitchFamily="2" charset="-122"/>
                <a:ea typeface="黑体" pitchFamily="2" charset="-122"/>
              </a:rPr>
              <a:t>SMTP</a:t>
            </a:r>
            <a:r>
              <a:rPr lang="zh-CN" altLang="en-US" sz="3600" dirty="0">
                <a:solidFill>
                  <a:srgbClr val="A50021"/>
                </a:solidFill>
                <a:latin typeface="黑体" pitchFamily="2" charset="-122"/>
                <a:ea typeface="黑体" pitchFamily="2" charset="-122"/>
              </a:rPr>
              <a:t>服务器在</a:t>
            </a:r>
            <a:r>
              <a:rPr lang="en-US" altLang="zh-CN" sz="3600" dirty="0">
                <a:solidFill>
                  <a:srgbClr val="A50021"/>
                </a:solidFill>
                <a:latin typeface="黑体" pitchFamily="2" charset="-122"/>
                <a:ea typeface="黑体" pitchFamily="2" charset="-122"/>
              </a:rPr>
              <a:t>TCP</a:t>
            </a:r>
            <a:r>
              <a:rPr lang="zh-CN" altLang="en-US" sz="3600" dirty="0">
                <a:solidFill>
                  <a:srgbClr val="A50021"/>
                </a:solidFill>
                <a:latin typeface="黑体" pitchFamily="2" charset="-122"/>
                <a:ea typeface="黑体" pitchFamily="2" charset="-122"/>
              </a:rPr>
              <a:t>的</a:t>
            </a:r>
            <a:r>
              <a:rPr lang="en-US" altLang="zh-CN" sz="3600" dirty="0">
                <a:solidFill>
                  <a:srgbClr val="A50021"/>
                </a:solidFill>
                <a:latin typeface="黑体" pitchFamily="2" charset="-122"/>
                <a:ea typeface="黑体" pitchFamily="2" charset="-122"/>
              </a:rPr>
              <a:t>25</a:t>
            </a:r>
            <a:r>
              <a:rPr lang="zh-CN" altLang="en-US" sz="3600" dirty="0">
                <a:solidFill>
                  <a:srgbClr val="A50021"/>
                </a:solidFill>
                <a:latin typeface="黑体" pitchFamily="2" charset="-122"/>
                <a:ea typeface="黑体" pitchFamily="2" charset="-122"/>
              </a:rPr>
              <a:t>端口守候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常用的</a:t>
            </a:r>
            <a:r>
              <a:rPr lang="en-US" altLang="zh-CN"/>
              <a:t>SMTP</a:t>
            </a:r>
            <a:r>
              <a:rPr lang="zh-CN" altLang="en-US"/>
              <a:t>命令</a:t>
            </a:r>
          </a:p>
        </p:txBody>
      </p:sp>
      <p:pic>
        <p:nvPicPr>
          <p:cNvPr id="41472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2" y="1785926"/>
            <a:ext cx="8754879" cy="428628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龙腾四海">
  <a:themeElements>
    <a:clrScheme name="龙腾四海">
      <a:dk1>
        <a:sysClr val="windowText" lastClr="000000"/>
      </a:dk1>
      <a:lt1>
        <a:sysClr val="window" lastClr="C5F3D5"/>
      </a:lt1>
      <a:dk2>
        <a:srgbClr val="001B36"/>
      </a:dk2>
      <a:lt2>
        <a:srgbClr val="EDF8FE"/>
      </a:lt2>
      <a:accent1>
        <a:srgbClr val="477AB1"/>
      </a:accent1>
      <a:accent2>
        <a:srgbClr val="51848E"/>
      </a:accent2>
      <a:accent3>
        <a:srgbClr val="7B9B57"/>
      </a:accent3>
      <a:accent4>
        <a:srgbClr val="8B8D8C"/>
      </a:accent4>
      <a:accent5>
        <a:srgbClr val="8B7396"/>
      </a:accent5>
      <a:accent6>
        <a:srgbClr val="E89A53"/>
      </a:accent6>
      <a:hlink>
        <a:srgbClr val="0080FF"/>
      </a:hlink>
      <a:folHlink>
        <a:srgbClr val="FF00FF"/>
      </a:folHlink>
    </a:clrScheme>
    <a:fontScheme name="龙腾四海">
      <a:majorFont>
        <a:latin typeface="Maiandra GD"/>
        <a:ea typeface=""/>
        <a:cs typeface=""/>
        <a:font script="CYRL" typeface="Times New Roman"/>
        <a:font script="GREK" typeface="Times New Roman"/>
        <a:font script="Jpan" typeface="ＭＳ Ｐゴシック"/>
        <a:font script="Hang" typeface="HY중고딕"/>
        <a:font script="Hans" typeface="隶书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ambria"/>
        <a:ea typeface=""/>
        <a:cs typeface=""/>
        <a:font script="Jpan" typeface="ＭＳ Ｐ明朝"/>
        <a:font script="Hang" typeface="HY견명조"/>
        <a:font script="Hans" typeface="华文楷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龙腾四海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hueMod val="100000"/>
                <a:satMod val="250000"/>
              </a:schemeClr>
            </a:gs>
            <a:gs pos="75000">
              <a:schemeClr val="phClr">
                <a:tint val="80000"/>
                <a:shade val="100000"/>
                <a:hueMod val="100000"/>
                <a:satMod val="375000"/>
              </a:schemeClr>
            </a:gs>
            <a:gs pos="100000">
              <a:schemeClr val="phClr">
                <a:tint val="50000"/>
                <a:shade val="100000"/>
                <a:hueMod val="100000"/>
                <a:satMod val="5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50000"/>
                <a:hueMod val="100000"/>
                <a:satMod val="100000"/>
              </a:schemeClr>
              <a:schemeClr val="phClr">
                <a:tint val="100000"/>
                <a:shade val="75000"/>
                <a:hueMod val="100000"/>
                <a:satMod val="100000"/>
              </a:schemeClr>
            </a:duotone>
          </a:blip>
          <a:tile tx="0" ty="0" sx="50000" sy="50000" flip="none" algn="ctr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</a:effectStyle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  <a:scene3d>
            <a:camera prst="orthographicFront" fov="0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2700" h="12700" prst="relaxedInset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  <a:outerShdw blurRad="44450" dist="50800" dir="3300000" sx="99000" sy="99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contrasting" dir="tl">
              <a:rot lat="0" lon="0" rev="14220000"/>
            </a:lightRig>
          </a:scene3d>
          <a:sp3d prstMaterial="dkEdge">
            <a:bevelT w="63500" h="63500"/>
            <a:bevelB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bg1">
                <a:tint val="100000"/>
                <a:shade val="100000"/>
                <a:hueMod val="100000"/>
                <a:satMod val="150000"/>
              </a:schemeClr>
            </a:gs>
            <a:gs pos="55000">
              <a:schemeClr val="bg1">
                <a:tint val="100000"/>
                <a:shade val="90000"/>
                <a:hueMod val="100000"/>
                <a:satMod val="375000"/>
              </a:schemeClr>
            </a:gs>
            <a:gs pos="100000">
              <a:schemeClr val="phClr">
                <a:tint val="88000"/>
                <a:shade val="100000"/>
                <a:hueMod val="100000"/>
                <a:satMod val="500000"/>
              </a:schemeClr>
            </a:gs>
          </a:gsLst>
          <a:lin ang="5400000" scaled="1"/>
        </a:gradFill>
        <a:blipFill>
          <a:blip xmlns:r="http://schemas.openxmlformats.org/officeDocument/2006/relationships" r:embed="rId2">
            <a:duotone>
              <a:schemeClr val="phClr">
                <a:shade val="30000"/>
                <a:satMod val="555000"/>
              </a:schemeClr>
              <a:schemeClr val="phClr">
                <a:tint val="96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5F3D5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Dragon</Template>
  <TotalTime>5252</TotalTime>
  <Words>1012</Words>
  <Application>Microsoft Office PowerPoint</Application>
  <PresentationFormat>全屏显示(4:3)</PresentationFormat>
  <Paragraphs>134</Paragraphs>
  <Slides>32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34" baseType="lpstr">
      <vt:lpstr>龙腾四海</vt:lpstr>
      <vt:lpstr>Visio</vt:lpstr>
      <vt:lpstr>PowerPoint 演示文稿</vt:lpstr>
      <vt:lpstr>第14章 电子邮件系统</vt:lpstr>
      <vt:lpstr>电子邮件的优越性</vt:lpstr>
      <vt:lpstr>电子邮件系统</vt:lpstr>
      <vt:lpstr>电子邮件系统中的传输协议</vt:lpstr>
      <vt:lpstr>电子邮件的传输过程</vt:lpstr>
      <vt:lpstr>电子邮件地址</vt:lpstr>
      <vt:lpstr>简单邮件传输协议SMTP</vt:lpstr>
      <vt:lpstr>常用的SMTP命令</vt:lpstr>
      <vt:lpstr>常用的SMTP响应</vt:lpstr>
      <vt:lpstr>SMTP邮件传递过程</vt:lpstr>
      <vt:lpstr>SMTP通信过程举例</vt:lpstr>
      <vt:lpstr>第3代邮局协议POP3</vt:lpstr>
      <vt:lpstr>常用的POP3命令</vt:lpstr>
      <vt:lpstr>POP3的响应</vt:lpstr>
      <vt:lpstr>POP3传输过程</vt:lpstr>
      <vt:lpstr>POP3传输过程举例</vt:lpstr>
      <vt:lpstr>电子邮件的报文格式</vt:lpstr>
      <vt:lpstr>RFC822</vt:lpstr>
      <vt:lpstr>RFC822报文格式举例</vt:lpstr>
      <vt:lpstr>多用Internet邮件扩展协议MIME</vt:lpstr>
      <vt:lpstr>邮件体编码算法</vt:lpstr>
      <vt:lpstr>base64编码方法示意图</vt:lpstr>
      <vt:lpstr>6位索引值与可打印字符的对照表</vt:lpstr>
      <vt:lpstr>Base64编码举例</vt:lpstr>
      <vt:lpstr>MIME增加的邮件头字段</vt:lpstr>
      <vt:lpstr>MIME格式的电子邮件举例</vt:lpstr>
      <vt:lpstr>基于Web的电子邮件</vt:lpstr>
      <vt:lpstr>实验：编写SMTP服务器并观察通信过程</vt:lpstr>
      <vt:lpstr>简化SMTP服务器运行界面 </vt:lpstr>
      <vt:lpstr>发送给简化SMTP服务器的邮件 </vt:lpstr>
      <vt:lpstr>SMTP服务器接收到邮件后的界面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计算机网络技术与应用</dc:title>
  <dc:creator>Johnny</dc:creator>
  <cp:lastModifiedBy>Apple</cp:lastModifiedBy>
  <cp:revision>412</cp:revision>
  <dcterms:created xsi:type="dcterms:W3CDTF">2010-07-03T00:30:44Z</dcterms:created>
  <dcterms:modified xsi:type="dcterms:W3CDTF">2016-10-28T12:10:29Z</dcterms:modified>
</cp:coreProperties>
</file>