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1"/>
  </p:notesMasterIdLst>
  <p:sldIdLst>
    <p:sldId id="903" r:id="rId2"/>
    <p:sldId id="286" r:id="rId3"/>
    <p:sldId id="830" r:id="rId4"/>
    <p:sldId id="831" r:id="rId5"/>
    <p:sldId id="832" r:id="rId6"/>
    <p:sldId id="833" r:id="rId7"/>
    <p:sldId id="834" r:id="rId8"/>
    <p:sldId id="835" r:id="rId9"/>
    <p:sldId id="836" r:id="rId10"/>
    <p:sldId id="838" r:id="rId11"/>
    <p:sldId id="839" r:id="rId12"/>
    <p:sldId id="841" r:id="rId13"/>
    <p:sldId id="843" r:id="rId14"/>
    <p:sldId id="844" r:id="rId15"/>
    <p:sldId id="845" r:id="rId16"/>
    <p:sldId id="846" r:id="rId17"/>
    <p:sldId id="847" r:id="rId18"/>
    <p:sldId id="848" r:id="rId19"/>
    <p:sldId id="890" r:id="rId20"/>
    <p:sldId id="891" r:id="rId21"/>
    <p:sldId id="892" r:id="rId22"/>
    <p:sldId id="893" r:id="rId23"/>
    <p:sldId id="849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852" r:id="rId32"/>
    <p:sldId id="901" r:id="rId33"/>
    <p:sldId id="853" r:id="rId34"/>
    <p:sldId id="855" r:id="rId35"/>
    <p:sldId id="856" r:id="rId36"/>
    <p:sldId id="860" r:id="rId37"/>
    <p:sldId id="861" r:id="rId38"/>
    <p:sldId id="862" r:id="rId39"/>
    <p:sldId id="863" r:id="rId40"/>
    <p:sldId id="867" r:id="rId41"/>
    <p:sldId id="868" r:id="rId42"/>
    <p:sldId id="869" r:id="rId43"/>
    <p:sldId id="870" r:id="rId44"/>
    <p:sldId id="871" r:id="rId45"/>
    <p:sldId id="872" r:id="rId46"/>
    <p:sldId id="873" r:id="rId47"/>
    <p:sldId id="874" r:id="rId48"/>
    <p:sldId id="875" r:id="rId49"/>
    <p:sldId id="876" r:id="rId50"/>
    <p:sldId id="877" r:id="rId51"/>
    <p:sldId id="878" r:id="rId52"/>
    <p:sldId id="880" r:id="rId53"/>
    <p:sldId id="881" r:id="rId54"/>
    <p:sldId id="882" r:id="rId55"/>
    <p:sldId id="883" r:id="rId56"/>
    <p:sldId id="884" r:id="rId57"/>
    <p:sldId id="885" r:id="rId58"/>
    <p:sldId id="887" r:id="rId59"/>
    <p:sldId id="88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5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常规密钥加密</a:t>
            </a:r>
            <a:endParaRPr lang="zh-CN" alt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858312" cy="5857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加解密用相同密钥：</a:t>
            </a:r>
            <a:r>
              <a:rPr lang="en-US" altLang="zh-CN" sz="2800" dirty="0" smtClean="0"/>
              <a:t>Y=E</a:t>
            </a:r>
            <a:r>
              <a:rPr lang="en-US" altLang="zh-CN" sz="1400" dirty="0" smtClean="0"/>
              <a:t>K</a:t>
            </a:r>
            <a:r>
              <a:rPr lang="en-US" altLang="zh-CN" sz="2800" dirty="0" smtClean="0"/>
              <a:t>(X)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X=D</a:t>
            </a:r>
            <a:r>
              <a:rPr lang="en-US" altLang="zh-CN" sz="1400" dirty="0" smtClean="0"/>
              <a:t>K</a:t>
            </a:r>
            <a:r>
              <a:rPr lang="en-US" altLang="zh-CN" sz="2800" dirty="0" smtClean="0"/>
              <a:t>(Y)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K</a:t>
            </a:r>
            <a:r>
              <a:rPr lang="zh-CN" altLang="en-US" dirty="0" smtClean="0"/>
              <a:t>相同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破译：“野蛮攻击”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对密钥逐个尝试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著名的加密算法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数据加密标准</a:t>
            </a:r>
            <a:r>
              <a:rPr lang="en-US" altLang="zh-CN" dirty="0" smtClean="0"/>
              <a:t>DES</a:t>
            </a:r>
            <a:r>
              <a:rPr lang="zh-CN" altLang="en-US" dirty="0" smtClean="0"/>
              <a:t>：曾为最常用的常规密钥加密算法，密钥长度</a:t>
            </a:r>
            <a:r>
              <a:rPr lang="en-US" altLang="zh-CN" dirty="0" smtClean="0"/>
              <a:t>56</a:t>
            </a:r>
            <a:r>
              <a:rPr lang="zh-CN" altLang="en-US" dirty="0" smtClean="0"/>
              <a:t>位（共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位用于奇偶校验）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高级加密标准</a:t>
            </a:r>
            <a:r>
              <a:rPr lang="en-US" altLang="zh-CN" dirty="0" smtClean="0"/>
              <a:t>AES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Rijndael</a:t>
            </a:r>
            <a:r>
              <a:rPr lang="zh-CN" altLang="en-US" dirty="0" smtClean="0"/>
              <a:t>加密算法）：密钥长度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192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位可选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若破解</a:t>
            </a:r>
            <a:r>
              <a:rPr lang="en-US" altLang="zh-CN" dirty="0" smtClean="0"/>
              <a:t>56</a:t>
            </a:r>
            <a:r>
              <a:rPr lang="zh-CN" altLang="en-US" dirty="0" smtClean="0"/>
              <a:t>位密钥的</a:t>
            </a:r>
            <a:r>
              <a:rPr lang="en-US" altLang="zh-CN" dirty="0" smtClean="0"/>
              <a:t>DES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秒，则破解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位密钥的</a:t>
            </a:r>
            <a:r>
              <a:rPr lang="en-US" altLang="zh-CN" dirty="0" smtClean="0"/>
              <a:t>AES</a:t>
            </a:r>
            <a:r>
              <a:rPr lang="zh-CN" altLang="en-US" dirty="0" smtClean="0"/>
              <a:t>需要大约</a:t>
            </a:r>
            <a:r>
              <a:rPr lang="en-US" altLang="zh-CN" dirty="0" smtClean="0"/>
              <a:t>149</a:t>
            </a:r>
            <a:r>
              <a:rPr lang="zh-CN" altLang="en-US" dirty="0" smtClean="0"/>
              <a:t>万亿年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公开密钥加密技术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214554"/>
            <a:ext cx="90406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公开密钥加密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858312" cy="57864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加解密使用不同的密钥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Y=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PKb</a:t>
            </a:r>
            <a:r>
              <a:rPr lang="en-US" altLang="zh-CN" dirty="0" smtClean="0"/>
              <a:t>(X)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RKb</a:t>
            </a:r>
            <a:r>
              <a:rPr lang="en-US" altLang="zh-CN" dirty="0" smtClean="0"/>
              <a:t>(Y)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PK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 ≠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RK</a:t>
            </a:r>
            <a:r>
              <a:rPr lang="en-US" altLang="zh-CN" baseline="-25000" dirty="0" err="1" smtClean="0"/>
              <a:t>b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公钥：加密密钥（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私钥：解密密钥（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RK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公钥与私钥</a:t>
            </a:r>
            <a:r>
              <a:rPr lang="zh-CN" altLang="zh-CN" dirty="0" smtClean="0"/>
              <a:t>数学相关，成对出现，</a:t>
            </a:r>
            <a:r>
              <a:rPr lang="zh-CN" altLang="en-US" dirty="0" smtClean="0"/>
              <a:t>但</a:t>
            </a:r>
            <a:r>
              <a:rPr lang="zh-CN" altLang="zh-CN" dirty="0" smtClean="0"/>
              <a:t>不能由</a:t>
            </a:r>
            <a:r>
              <a:rPr lang="zh-CN" altLang="en-US" dirty="0" smtClean="0"/>
              <a:t>一个计算出另一个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zh-CN" dirty="0" smtClean="0"/>
              <a:t>著名公开密钥加密算法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RSA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支持变长密钥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ECC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</a:t>
            </a:r>
            <a:r>
              <a:rPr lang="zh-CN" altLang="en-US" dirty="0" smtClean="0"/>
              <a:t>较少</a:t>
            </a:r>
            <a:r>
              <a:rPr lang="zh-CN" altLang="zh-CN" dirty="0" smtClean="0"/>
              <a:t>的比特数提供与</a:t>
            </a:r>
            <a:r>
              <a:rPr lang="en-US" altLang="zh-CN" dirty="0" smtClean="0"/>
              <a:t>RSA</a:t>
            </a:r>
            <a:r>
              <a:rPr lang="zh-CN" altLang="zh-CN" dirty="0" smtClean="0"/>
              <a:t>相同的强度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通常公开密钥加密算法的计算效率比常规密钥加密算法低（</a:t>
            </a:r>
            <a:r>
              <a:rPr lang="en-US" altLang="zh-CN" dirty="0" smtClean="0"/>
              <a:t>RSA</a:t>
            </a:r>
            <a:r>
              <a:rPr lang="zh-CN" altLang="zh-CN" dirty="0" smtClean="0"/>
              <a:t>比</a:t>
            </a:r>
            <a:r>
              <a:rPr lang="en-US" altLang="zh-CN" dirty="0" smtClean="0"/>
              <a:t>DES</a:t>
            </a:r>
            <a:r>
              <a:rPr lang="zh-CN" altLang="zh-CN" dirty="0" smtClean="0"/>
              <a:t>慢</a:t>
            </a:r>
            <a:r>
              <a:rPr lang="en-US" altLang="zh-CN" dirty="0" smtClean="0"/>
              <a:t>100~1000</a:t>
            </a:r>
            <a:r>
              <a:rPr lang="zh-CN" altLang="zh-CN" dirty="0" smtClean="0"/>
              <a:t>倍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09600"/>
            <a:ext cx="8642350" cy="1143000"/>
          </a:xfrm>
        </p:spPr>
        <p:txBody>
          <a:bodyPr/>
          <a:lstStyle/>
          <a:p>
            <a:r>
              <a:rPr lang="zh-CN" altLang="en-US" sz="3200" dirty="0" smtClean="0"/>
              <a:t>常规密钥</a:t>
            </a:r>
            <a:r>
              <a:rPr lang="zh-CN" altLang="en-US" sz="3200" dirty="0"/>
              <a:t>加密技术和公开密钥加密技术的结合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285992"/>
            <a:ext cx="8960451" cy="306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数字签名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858312" cy="5715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基本思想：发送方“加密”信息，接收方通过“解密”能否成功判断信息完整性和真实性（常规密钥加密？公开密钥加密？）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基本</a:t>
            </a:r>
            <a:r>
              <a:rPr lang="zh-CN" altLang="en-US" dirty="0"/>
              <a:t>方法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计算需要签名信息的消息摘要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公钥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加密算法</a:t>
            </a:r>
            <a:r>
              <a:rPr lang="zh-CN" altLang="en-US" dirty="0"/>
              <a:t>和用户的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私钥</a:t>
            </a:r>
            <a:r>
              <a:rPr lang="zh-CN" altLang="en-US" dirty="0"/>
              <a:t>对消息摘要签名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/>
              <a:t>为什么不对信息直接签名？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公钥加密算法复杂、加密速度慢，不适合处理大数据块信息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消息摘要技术能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将大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数据块映射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到小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信息块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/>
              <a:t>消息摘要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14422"/>
            <a:ext cx="8858312" cy="54292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消息摘要是利用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单向散列函数</a:t>
            </a:r>
            <a:r>
              <a:rPr lang="zh-CN" altLang="en-US" dirty="0"/>
              <a:t>对要签名的数据进行运算生成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zh-CN" altLang="en-US" dirty="0"/>
              <a:t>利用单向散列函数对数据块进行运算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不是一种加密机制</a:t>
            </a:r>
            <a:r>
              <a:rPr lang="zh-CN" altLang="en-US" dirty="0"/>
              <a:t>，它仅能提取数据块的某些关键信息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zh-CN" altLang="en-US" dirty="0"/>
              <a:t>著名的消息摘要算法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MD5</a:t>
            </a:r>
            <a:r>
              <a:rPr lang="zh-CN" altLang="en-US" dirty="0" smtClean="0"/>
              <a:t>：摘要长度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SHA-1</a:t>
            </a:r>
            <a:r>
              <a:rPr lang="zh-CN" altLang="en-US" dirty="0" smtClean="0"/>
              <a:t>：摘要长度</a:t>
            </a:r>
            <a:r>
              <a:rPr lang="en-US" altLang="zh-CN" dirty="0" smtClean="0"/>
              <a:t>160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384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位可选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单向散列函数的主要特性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858312" cy="585791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能处理任意大小的信息，生成的消息摘要数据块</a:t>
            </a:r>
            <a:r>
              <a:rPr lang="zh-CN" altLang="en-US" dirty="0" smtClean="0"/>
              <a:t>长度固定。</a:t>
            </a:r>
            <a:r>
              <a:rPr lang="zh-CN" altLang="en-US" dirty="0"/>
              <a:t>对同一个源数据反复执行该函数得到的消息摘要相同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生成的消息</a:t>
            </a:r>
            <a:r>
              <a:rPr lang="zh-CN" altLang="en-US" dirty="0" smtClean="0"/>
              <a:t>摘要不可预见，</a:t>
            </a:r>
            <a:r>
              <a:rPr lang="zh-CN" altLang="en-US" dirty="0"/>
              <a:t>产生的消息摘要的大小与原始数据信息块的大小</a:t>
            </a:r>
            <a:r>
              <a:rPr lang="zh-CN" altLang="en-US" dirty="0" smtClean="0"/>
              <a:t>没有联系</a:t>
            </a:r>
            <a:r>
              <a:rPr lang="zh-CN" altLang="en-US" dirty="0"/>
              <a:t>。原始数据信息</a:t>
            </a:r>
            <a:r>
              <a:rPr lang="zh-CN" altLang="en-US" dirty="0" smtClean="0"/>
              <a:t>的微小变化会</a:t>
            </a:r>
            <a:r>
              <a:rPr lang="zh-CN" altLang="en-US" dirty="0"/>
              <a:t>对新产生的消息摘要</a:t>
            </a:r>
            <a:r>
              <a:rPr lang="zh-CN" altLang="en-US" dirty="0" smtClean="0"/>
              <a:t>产生不可预知的</a:t>
            </a:r>
            <a:r>
              <a:rPr lang="zh-CN" altLang="en-US" dirty="0"/>
              <a:t>影响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具有不可逆性，没有办法通过生成的消息摘要重新生成原始数据信息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r>
              <a:rPr lang="zh-CN" altLang="en-US" dirty="0"/>
              <a:t>过程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513732"/>
            <a:ext cx="9001156" cy="270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数据加密和数字签名的区别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64360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dirty="0"/>
              <a:t>数据加密的作用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dirty="0"/>
              <a:t>保证信息的机密性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3600" dirty="0"/>
              <a:t>数字签名的作用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dirty="0"/>
              <a:t>保证信息的完整性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dirty="0"/>
              <a:t>保证信息的真实性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dirty="0"/>
              <a:t>保证信息的不可否认性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87912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zh-CN" dirty="0" smtClean="0"/>
              <a:t>密钥分发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zh-CN" dirty="0" smtClean="0"/>
              <a:t>密钥分发需要采取一定的技术措施才能保证信息的安全</a:t>
            </a:r>
            <a:r>
              <a:rPr lang="zh-CN" altLang="en-US" dirty="0" smtClean="0"/>
              <a:t>（无论</a:t>
            </a:r>
            <a:r>
              <a:rPr lang="zh-CN" altLang="zh-CN" dirty="0" smtClean="0"/>
              <a:t>常规密钥还是公开密钥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 smtClean="0"/>
              <a:t>主要技术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zh-CN" dirty="0" smtClean="0"/>
              <a:t>密钥分发中心（</a:t>
            </a:r>
            <a:r>
              <a:rPr lang="en-US" altLang="zh-CN" dirty="0" smtClean="0"/>
              <a:t>key distribution center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KDC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常规密钥分发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zh-CN" dirty="0" smtClean="0"/>
              <a:t>数字证书（</a:t>
            </a:r>
            <a:r>
              <a:rPr lang="en-US" altLang="zh-CN" dirty="0" smtClean="0"/>
              <a:t>digital certificate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公钥分发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smtClean="0"/>
              <a:t>15</a:t>
            </a:r>
            <a:r>
              <a:rPr lang="zh-CN" altLang="en-US" sz="5400" smtClean="0"/>
              <a:t>章 </a:t>
            </a:r>
            <a:r>
              <a:rPr lang="zh-CN" altLang="zh-CN" sz="5400" dirty="0" smtClean="0"/>
              <a:t>网络安全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系统中保存的</a:t>
            </a:r>
            <a:r>
              <a:rPr lang="zh-CN" altLang="zh-CN" dirty="0" smtClean="0"/>
              <a:t>常规密钥数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215082"/>
            <a:ext cx="8858312" cy="55402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</a:t>
            </a:r>
            <a:r>
              <a:rPr lang="zh-CN" altLang="zh-CN" sz="2400" dirty="0" smtClean="0"/>
              <a:t>个用户相互进行加密通信，需保存的密钥数为</a:t>
            </a:r>
            <a:r>
              <a:rPr lang="en-US" altLang="zh-CN" sz="2400" dirty="0" smtClean="0"/>
              <a:t>N*(N-1)/2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49914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密钥分发中心</a:t>
            </a:r>
            <a:r>
              <a:rPr lang="en-US" altLang="zh-CN" dirty="0" smtClean="0"/>
              <a:t>KDC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39" y="1785926"/>
            <a:ext cx="88914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253" y="1571612"/>
            <a:ext cx="874690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保证网络</a:t>
            </a:r>
            <a:r>
              <a:rPr lang="zh-CN" altLang="en-US" dirty="0" smtClean="0"/>
              <a:t>安全具体</a:t>
            </a:r>
            <a:r>
              <a:rPr lang="zh-CN" altLang="en-US" dirty="0"/>
              <a:t>措施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/>
              <a:t>防火墙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zh-CN" sz="3600" dirty="0" smtClean="0"/>
              <a:t>入侵检测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zh-CN" sz="3600" dirty="0" smtClean="0"/>
              <a:t>病毒防护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zh-CN" sz="3600" dirty="0" smtClean="0"/>
              <a:t>垃圾邮件处理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en-US" altLang="zh-CN" sz="3600" dirty="0" smtClean="0"/>
              <a:t>VPN</a:t>
            </a:r>
          </a:p>
          <a:p>
            <a:pPr>
              <a:lnSpc>
                <a:spcPct val="120000"/>
              </a:lnSpc>
            </a:pPr>
            <a:r>
              <a:rPr lang="en-US" altLang="zh-CN" sz="3600" dirty="0" err="1" smtClean="0"/>
              <a:t>IPsec</a:t>
            </a:r>
            <a:endParaRPr lang="en-US" altLang="zh-CN" sz="3600" dirty="0" smtClean="0"/>
          </a:p>
          <a:p>
            <a:pPr>
              <a:lnSpc>
                <a:spcPct val="120000"/>
              </a:lnSpc>
            </a:pPr>
            <a:r>
              <a:rPr lang="zh-CN" altLang="zh-CN" sz="3600" dirty="0" smtClean="0"/>
              <a:t>安全套接层</a:t>
            </a:r>
            <a:r>
              <a:rPr lang="en-US" altLang="zh-CN" sz="3600" dirty="0" smtClean="0"/>
              <a:t>SSL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接入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右弧形箭头 5"/>
          <p:cNvSpPr/>
          <p:nvPr/>
        </p:nvSpPr>
        <p:spPr>
          <a:xfrm rot="19204610">
            <a:off x="7500958" y="1959145"/>
            <a:ext cx="1214446" cy="1857388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左弧形箭头 6"/>
          <p:cNvSpPr/>
          <p:nvPr/>
        </p:nvSpPr>
        <p:spPr>
          <a:xfrm rot="20109902">
            <a:off x="212544" y="3417239"/>
            <a:ext cx="719637" cy="1977734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23" y="923651"/>
            <a:ext cx="7652649" cy="279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4" y="3857628"/>
            <a:ext cx="7786710" cy="281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防火墙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包过滤防火墙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71504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包过滤防火墙：检查每个流经的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数据报，通过匹配过滤规则，决定是否转发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过滤规则依据：源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数据报协议字段、源端口和目的端口号、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字段等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默认数据包处理方式：丢弃和转发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特点：</a:t>
            </a:r>
            <a:r>
              <a:rPr lang="zh-CN" altLang="zh-CN" dirty="0" smtClean="0"/>
              <a:t>转发速度较快</a:t>
            </a:r>
            <a:r>
              <a:rPr lang="zh-CN" altLang="en-US" dirty="0" smtClean="0"/>
              <a:t>，但配置</a:t>
            </a:r>
            <a:r>
              <a:rPr lang="zh-CN" altLang="zh-CN" dirty="0" smtClean="0"/>
              <a:t>复杂</a:t>
            </a:r>
            <a:r>
              <a:rPr lang="zh-CN" altLang="en-US" dirty="0" smtClean="0"/>
              <a:t>（可在</a:t>
            </a:r>
            <a:r>
              <a:rPr lang="zh-CN" altLang="zh-CN" dirty="0" smtClean="0"/>
              <a:t>厂家提供的过滤规则文件</a:t>
            </a:r>
            <a:r>
              <a:rPr lang="zh-CN" altLang="en-US" dirty="0" smtClean="0"/>
              <a:t>基础上进行修改）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防火墙的过滤规则示例表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5357826"/>
            <a:ext cx="8786874" cy="10715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zh-CN" sz="2400" dirty="0" smtClean="0"/>
              <a:t>内部网络</a:t>
            </a:r>
            <a:r>
              <a:rPr lang="en-US" altLang="zh-CN" sz="2400" dirty="0" smtClean="0"/>
              <a:t>IP</a:t>
            </a:r>
            <a:r>
              <a:rPr lang="zh-CN" altLang="zh-CN" sz="2400" dirty="0" smtClean="0"/>
              <a:t>地址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202.113.25.xx</a:t>
            </a:r>
          </a:p>
          <a:p>
            <a:pPr>
              <a:spcBef>
                <a:spcPts val="1200"/>
              </a:spcBef>
            </a:pPr>
            <a:r>
              <a:rPr lang="zh-CN" altLang="zh-CN" sz="2400" dirty="0" smtClean="0"/>
              <a:t>默认方式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丢弃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99" y="1785926"/>
            <a:ext cx="88096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过滤规则的复杂</a:t>
            </a:r>
            <a:r>
              <a:rPr lang="zh-CN" altLang="en-US" dirty="0" smtClean="0"/>
              <a:t>性（</a:t>
            </a:r>
            <a:r>
              <a:rPr lang="en-US" altLang="zh-CN" dirty="0" smtClean="0"/>
              <a:t>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143644"/>
            <a:ext cx="8858312" cy="571504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允许内部用户访问</a:t>
            </a:r>
            <a:r>
              <a:rPr lang="en-US" altLang="zh-CN" sz="2400" dirty="0" smtClean="0"/>
              <a:t>Internet</a:t>
            </a:r>
            <a:r>
              <a:rPr lang="zh-CN" altLang="zh-CN" sz="2400" dirty="0" smtClean="0"/>
              <a:t>但不允许</a:t>
            </a:r>
            <a:r>
              <a:rPr lang="en-US" altLang="zh-CN" sz="2400" dirty="0" smtClean="0"/>
              <a:t>Internet</a:t>
            </a:r>
            <a:r>
              <a:rPr lang="zh-CN" altLang="zh-CN" sz="2400" dirty="0" smtClean="0"/>
              <a:t>用户访问内部</a:t>
            </a:r>
            <a:r>
              <a:rPr lang="zh-CN" altLang="en-US" sz="2400" dirty="0" smtClean="0"/>
              <a:t>网络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71678"/>
            <a:ext cx="8572560" cy="404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94" y="1071546"/>
            <a:ext cx="89535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乘号 6"/>
          <p:cNvSpPr/>
          <p:nvPr/>
        </p:nvSpPr>
        <p:spPr>
          <a:xfrm>
            <a:off x="0" y="4357694"/>
            <a:ext cx="9144000" cy="15716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0" y="4572008"/>
            <a:ext cx="9144000" cy="121444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过滤规则的复杂</a:t>
            </a:r>
            <a:r>
              <a:rPr lang="zh-CN" altLang="en-US" dirty="0" smtClean="0"/>
              <a:t>性（</a:t>
            </a:r>
            <a:r>
              <a:rPr lang="en-US" altLang="zh-CN" dirty="0" smtClean="0"/>
              <a:t>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857892"/>
            <a:ext cx="8858312" cy="85725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解决方法：</a:t>
            </a:r>
            <a:r>
              <a:rPr lang="zh-CN" altLang="zh-CN" sz="2800" dirty="0" smtClean="0"/>
              <a:t>防火墙需具备状态的检测与记录能力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362701"/>
            <a:ext cx="8929750" cy="435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应用网关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7150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zh-CN" dirty="0" smtClean="0"/>
              <a:t>应用网关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应用代理</a:t>
            </a:r>
            <a:r>
              <a:rPr lang="zh-CN" altLang="en-US" dirty="0" smtClean="0"/>
              <a:t>）：</a:t>
            </a:r>
            <a:r>
              <a:rPr lang="zh-CN" altLang="zh-CN" dirty="0" smtClean="0"/>
              <a:t>运行在内部网络的某些具有访问</a:t>
            </a:r>
            <a:r>
              <a:rPr lang="en-US" altLang="zh-CN" dirty="0" smtClean="0"/>
              <a:t>Internet</a:t>
            </a:r>
            <a:r>
              <a:rPr lang="zh-CN" altLang="zh-CN" dirty="0" smtClean="0"/>
              <a:t>权限的专用服务器上，为内部用户访问外部网络的一些特定服务（或为外部用户访问内部网络的一些特定服务）提供转接或控制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zh-CN" dirty="0" smtClean="0"/>
              <a:t>应用网关每次通信</a:t>
            </a:r>
            <a:r>
              <a:rPr lang="zh-CN" altLang="en-US" dirty="0" smtClean="0"/>
              <a:t>维护</a:t>
            </a:r>
            <a:r>
              <a:rPr lang="zh-CN" altLang="zh-CN" dirty="0" smtClean="0"/>
              <a:t>两个独立的会话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一个位于应用网关与外部</a:t>
            </a:r>
            <a:r>
              <a:rPr lang="en-US" altLang="zh-CN" dirty="0" smtClean="0"/>
              <a:t>Internet</a:t>
            </a:r>
            <a:r>
              <a:rPr lang="zh-CN" altLang="zh-CN" dirty="0" smtClean="0"/>
              <a:t>用户之间，一个位于应用网关与内部服务器之间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特点：</a:t>
            </a:r>
            <a:r>
              <a:rPr lang="zh-CN" altLang="zh-CN" dirty="0" smtClean="0"/>
              <a:t>控制策略的设置比包过滤防火墙简单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鉴别是否属于授权用户比包过滤防火墙方便</a:t>
            </a:r>
            <a:r>
              <a:rPr lang="zh-CN" altLang="en-US" dirty="0" smtClean="0"/>
              <a:t>，但处理</a:t>
            </a:r>
            <a:r>
              <a:rPr lang="zh-CN" altLang="zh-CN" dirty="0" smtClean="0"/>
              <a:t>速度</a:t>
            </a:r>
            <a:r>
              <a:rPr lang="zh-CN" altLang="en-US" dirty="0" smtClean="0"/>
              <a:t>比</a:t>
            </a:r>
            <a:r>
              <a:rPr lang="zh-CN" altLang="zh-CN" dirty="0" smtClean="0"/>
              <a:t>包过滤防火墙差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5721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信息</a:t>
            </a:r>
            <a:r>
              <a:rPr lang="zh-CN" altLang="en-US" dirty="0" smtClean="0"/>
              <a:t>安全问题：军事</a:t>
            </a:r>
            <a:r>
              <a:rPr lang="zh-CN" altLang="en-US" dirty="0"/>
              <a:t>、经济、社会活动都</a:t>
            </a:r>
            <a:r>
              <a:rPr lang="zh-CN" altLang="en-US" dirty="0" smtClean="0"/>
              <a:t>存在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网络的普及使</a:t>
            </a:r>
            <a:r>
              <a:rPr lang="zh-CN" altLang="en-US" dirty="0"/>
              <a:t>信息安全问题更加突出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有人无意识</a:t>
            </a:r>
            <a:r>
              <a:rPr lang="zh-CN" altLang="en-US" dirty="0"/>
              <a:t>地非法访问并修改了某些敏感信息，致使网络服务中断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有人出于各种目的有意地窃取机密信息，破坏网络的正常工作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研究内容：网络</a:t>
            </a:r>
            <a:r>
              <a:rPr lang="zh-CN" altLang="en-US" dirty="0"/>
              <a:t>的安全技术和安全机制</a:t>
            </a:r>
            <a:r>
              <a:rPr lang="zh-CN" altLang="en-US" dirty="0" smtClean="0"/>
              <a:t>，确保</a:t>
            </a:r>
            <a:r>
              <a:rPr lang="zh-CN" altLang="en-US" dirty="0"/>
              <a:t>网络免受各种威胁和攻击，做到</a:t>
            </a:r>
            <a:r>
              <a:rPr lang="zh-CN" altLang="en-US" dirty="0" smtClean="0"/>
              <a:t>正常、有序</a:t>
            </a:r>
            <a:r>
              <a:rPr lang="zh-CN" altLang="en-US" dirty="0"/>
              <a:t>地工作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Web</a:t>
            </a:r>
            <a:r>
              <a:rPr lang="zh-CN" altLang="en-US" sz="3600" dirty="0" smtClean="0"/>
              <a:t>应用网关工作过程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607223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外部用户与应用网关建立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连接，向应用网关发送请求；</a:t>
            </a:r>
          </a:p>
          <a:p>
            <a:pPr marL="457200" lvl="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应用网关进行认证，</a:t>
            </a:r>
            <a:r>
              <a:rPr lang="zh-CN" altLang="en-US" sz="2400" dirty="0" smtClean="0"/>
              <a:t>若</a:t>
            </a:r>
            <a:r>
              <a:rPr lang="zh-CN" altLang="zh-CN" sz="2400" dirty="0" smtClean="0"/>
              <a:t>允许</a:t>
            </a:r>
            <a:r>
              <a:rPr lang="zh-CN" altLang="en-US" sz="2400" dirty="0" smtClean="0"/>
              <a:t>则</a:t>
            </a:r>
            <a:r>
              <a:rPr lang="zh-CN" altLang="zh-CN" sz="2400" dirty="0" smtClean="0"/>
              <a:t>转</a:t>
            </a:r>
            <a:r>
              <a:rPr lang="en-US" altLang="zh-CN" sz="2400" dirty="0" smtClean="0"/>
              <a:t>(3)</a:t>
            </a:r>
            <a:r>
              <a:rPr lang="zh-CN" altLang="zh-CN" sz="2400" dirty="0" smtClean="0"/>
              <a:t>；否则拒绝</a:t>
            </a:r>
            <a:r>
              <a:rPr lang="zh-CN" altLang="en-US" sz="2400" dirty="0" smtClean="0"/>
              <a:t>；</a:t>
            </a:r>
            <a:endParaRPr lang="zh-CN" altLang="zh-CN" sz="2400" dirty="0" smtClean="0"/>
          </a:p>
          <a:p>
            <a:pPr marL="457200" lvl="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应用网关</a:t>
            </a:r>
            <a:r>
              <a:rPr lang="zh-CN" altLang="en-US" sz="2400" dirty="0" smtClean="0"/>
              <a:t>作</a:t>
            </a:r>
            <a:r>
              <a:rPr lang="zh-CN" altLang="zh-CN" sz="2400" dirty="0" smtClean="0"/>
              <a:t>为客户与内部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服务器建立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连接，将用户请求转发至内部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</a:t>
            </a:r>
            <a:r>
              <a:rPr lang="zh-CN" altLang="en-US" sz="2400" dirty="0" smtClean="0"/>
              <a:t>；</a:t>
            </a:r>
            <a:endParaRPr lang="zh-CN" altLang="zh-CN" sz="2400" dirty="0" smtClean="0"/>
          </a:p>
          <a:p>
            <a:pPr marL="457200" lvl="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内部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服务器对请求进行响应，将响应发往应用网关</a:t>
            </a:r>
            <a:r>
              <a:rPr lang="zh-CN" altLang="en-US" sz="2400" dirty="0" smtClean="0"/>
              <a:t>；</a:t>
            </a:r>
            <a:endParaRPr lang="zh-CN" altLang="zh-CN" sz="2400" dirty="0" smtClean="0"/>
          </a:p>
          <a:p>
            <a:pPr marL="457200" lvl="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应用网关向用户转发内部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服务器的响应</a:t>
            </a:r>
            <a:r>
              <a:rPr lang="zh-CN" altLang="en-US" sz="2400" dirty="0" smtClean="0"/>
              <a:t>；</a:t>
            </a:r>
            <a:endParaRPr lang="zh-CN" altLang="zh-CN" sz="2400" dirty="0" smtClean="0"/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400" dirty="0" smtClean="0"/>
              <a:t>应用网关将中转</a:t>
            </a:r>
            <a:r>
              <a:rPr lang="en-US" altLang="zh-CN" sz="2400" dirty="0" smtClean="0"/>
              <a:t>Internet</a:t>
            </a:r>
            <a:r>
              <a:rPr lang="zh-CN" altLang="zh-CN" sz="2400" dirty="0" smtClean="0"/>
              <a:t>用户与内部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服务器之间的信息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99" y="3714752"/>
            <a:ext cx="8156905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安全套接层</a:t>
            </a:r>
            <a:r>
              <a:rPr lang="en-US" altLang="zh-CN" dirty="0" smtClean="0"/>
              <a:t>SSL</a:t>
            </a:r>
            <a:endParaRPr lang="en-US" altLang="zh-CN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844" y="1000108"/>
            <a:ext cx="3571900" cy="56436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sz="3200" dirty="0" smtClean="0"/>
              <a:t>作为</a:t>
            </a:r>
            <a:r>
              <a:rPr lang="en-US" altLang="zh-CN" sz="3200" dirty="0"/>
              <a:t>Web</a:t>
            </a:r>
            <a:r>
              <a:rPr lang="zh-CN" altLang="en-US" sz="3200" dirty="0"/>
              <a:t>安全性解决方案</a:t>
            </a:r>
            <a:r>
              <a:rPr lang="en-US" altLang="zh-CN" sz="3200" dirty="0"/>
              <a:t>1995</a:t>
            </a:r>
            <a:r>
              <a:rPr lang="zh-CN" altLang="en-US" sz="3200" dirty="0"/>
              <a:t>年由</a:t>
            </a:r>
            <a:r>
              <a:rPr lang="en-US" altLang="zh-CN" sz="3200" dirty="0"/>
              <a:t>Netscape</a:t>
            </a:r>
            <a:r>
              <a:rPr lang="zh-CN" altLang="en-US" sz="3200" dirty="0"/>
              <a:t>公司</a:t>
            </a:r>
            <a:r>
              <a:rPr lang="zh-CN" altLang="en-US" sz="3200" dirty="0" smtClean="0"/>
              <a:t>提出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3200" dirty="0" smtClean="0"/>
              <a:t>SSL  -&gt;  TLS</a:t>
            </a:r>
            <a:endParaRPr lang="zh-CN" altLang="en-US" sz="32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zh-CN" sz="3200" dirty="0" smtClean="0"/>
              <a:t>运行在应用层与传输层之间，在</a:t>
            </a:r>
            <a:r>
              <a:rPr lang="en-US" altLang="zh-CN" sz="3200" dirty="0" smtClean="0"/>
              <a:t>TCP</a:t>
            </a:r>
            <a:r>
              <a:rPr lang="zh-CN" altLang="zh-CN" sz="3200" dirty="0" smtClean="0"/>
              <a:t>之上建立安全通道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643050"/>
            <a:ext cx="5286412" cy="41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工作过程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500174"/>
            <a:ext cx="861271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实验：</a:t>
            </a:r>
            <a:r>
              <a:rPr lang="zh-CN" altLang="en-US" sz="4000" dirty="0"/>
              <a:t>利用</a:t>
            </a:r>
            <a:r>
              <a:rPr lang="en-US" altLang="zh-CN" sz="4000" dirty="0"/>
              <a:t>SSL</a:t>
            </a:r>
            <a:r>
              <a:rPr lang="zh-CN" altLang="en-US" sz="4000" dirty="0"/>
              <a:t>实现安全数据传输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79238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79238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安装证书管理软件和服务（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21221" name="AutoShape 5"/>
          <p:cNvSpPr>
            <a:spLocks noChangeArrowheads="1"/>
          </p:cNvSpPr>
          <p:nvPr/>
        </p:nvSpPr>
        <p:spPr bwMode="auto">
          <a:xfrm>
            <a:off x="6556403" y="3484576"/>
            <a:ext cx="2016125" cy="1873250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/>
      <p:bldP spid="5212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安装证书管理软件和服务（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22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6643734" cy="5330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79238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准备一个证书请求信息（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>
            <a:off x="3357554" y="3429000"/>
            <a:ext cx="2016125" cy="1873250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准备一个证书请求信息（</a:t>
            </a:r>
            <a:r>
              <a:rPr lang="en-US" altLang="zh-CN" dirty="0" smtClean="0"/>
              <a:t>2/4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715040" cy="548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准备一个证书请求信息（</a:t>
            </a:r>
            <a:r>
              <a:rPr lang="en-US" altLang="zh-CN" dirty="0" smtClean="0"/>
              <a:t>3/4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625" y="1428736"/>
            <a:ext cx="744115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准备一个证书请求信息（</a:t>
            </a:r>
            <a:r>
              <a:rPr lang="en-US" altLang="zh-CN" dirty="0" smtClean="0"/>
              <a:t>4/4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143800" cy="527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/>
          <a:lstStyle/>
          <a:p>
            <a:r>
              <a:rPr lang="zh-CN" altLang="en-US" dirty="0"/>
              <a:t>网络提供的安全服务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身份</a:t>
            </a:r>
            <a:r>
              <a:rPr lang="zh-CN" altLang="en-US" dirty="0" smtClean="0"/>
              <a:t>认证：验证通信</a:t>
            </a:r>
            <a:r>
              <a:rPr lang="zh-CN" altLang="en-US" dirty="0"/>
              <a:t>参与者的身份与其所申明的一致，确保通信参与者不是冒名顶替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访问</a:t>
            </a:r>
            <a:r>
              <a:rPr lang="zh-CN" altLang="en-US" dirty="0" smtClean="0"/>
              <a:t>控制：保证</a:t>
            </a:r>
            <a:r>
              <a:rPr lang="zh-CN" altLang="en-US" dirty="0"/>
              <a:t>网络资源不被未经授权的用户访问和使用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数据</a:t>
            </a:r>
            <a:r>
              <a:rPr lang="zh-CN" altLang="en-US" dirty="0" smtClean="0"/>
              <a:t>保密：防治</a:t>
            </a:r>
            <a:r>
              <a:rPr lang="zh-CN" altLang="en-US" dirty="0"/>
              <a:t>信息被未授权用户获知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数据</a:t>
            </a:r>
            <a:r>
              <a:rPr lang="zh-CN" altLang="en-US" dirty="0" smtClean="0"/>
              <a:t>完整：确保</a:t>
            </a:r>
            <a:r>
              <a:rPr lang="zh-CN" altLang="en-US" dirty="0"/>
              <a:t>收到的信息在传递的过程中没有被篡改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不可否认：防止</a:t>
            </a:r>
            <a:r>
              <a:rPr lang="zh-CN" altLang="en-US" dirty="0"/>
              <a:t>通信参与者事后否认参与通信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93486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提交证书申请（</a:t>
            </a:r>
            <a:r>
              <a:rPr lang="en-US" altLang="zh-CN" dirty="0" smtClean="0"/>
              <a:t>1/5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3357554" y="3143248"/>
            <a:ext cx="2016125" cy="1873250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4" name="AutoShape 6"/>
          <p:cNvSpPr>
            <a:spLocks noChangeArrowheads="1"/>
          </p:cNvSpPr>
          <p:nvPr/>
        </p:nvSpPr>
        <p:spPr bwMode="auto">
          <a:xfrm>
            <a:off x="4071934" y="5357826"/>
            <a:ext cx="4214842" cy="1006476"/>
          </a:xfrm>
          <a:prstGeom prst="curvedUpArrow">
            <a:avLst>
              <a:gd name="adj1" fmla="val 74509"/>
              <a:gd name="adj2" fmla="val 149018"/>
              <a:gd name="adj3" fmla="val 3333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AutoShape 7"/>
          <p:cNvSpPr>
            <a:spLocks noChangeArrowheads="1"/>
          </p:cNvSpPr>
          <p:nvPr/>
        </p:nvSpPr>
        <p:spPr bwMode="auto">
          <a:xfrm>
            <a:off x="6572264" y="3214686"/>
            <a:ext cx="2016125" cy="1873250"/>
          </a:xfrm>
          <a:prstGeom prst="star16">
            <a:avLst>
              <a:gd name="adj" fmla="val 37500"/>
            </a:avLst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nimBg="1"/>
      <p:bldP spid="534533" grpId="1" animBg="1"/>
      <p:bldP spid="534534" grpId="0" animBg="1"/>
      <p:bldP spid="534534" grpId="1" animBg="1"/>
      <p:bldP spid="534535" grpId="0" animBg="1"/>
      <p:bldP spid="53453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978" y="1428736"/>
            <a:ext cx="785311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提交证书申请（</a:t>
            </a:r>
            <a:r>
              <a:rPr lang="en-US" altLang="zh-CN" dirty="0" smtClean="0"/>
              <a:t>2/5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1214414" y="2214554"/>
            <a:ext cx="6000792" cy="214314"/>
          </a:xfrm>
          <a:prstGeom prst="rect">
            <a:avLst/>
          </a:prstGeom>
          <a:solidFill>
            <a:srgbClr val="FF0000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4" name="AutoShape 12"/>
          <p:cNvSpPr>
            <a:spLocks noChangeArrowheads="1"/>
          </p:cNvSpPr>
          <p:nvPr/>
        </p:nvSpPr>
        <p:spPr bwMode="auto">
          <a:xfrm>
            <a:off x="928662" y="5214950"/>
            <a:ext cx="1143008" cy="358775"/>
          </a:xfrm>
          <a:prstGeom prst="star16">
            <a:avLst>
              <a:gd name="adj" fmla="val 37500"/>
            </a:avLst>
          </a:prstGeom>
          <a:solidFill>
            <a:srgbClr val="FF0000">
              <a:alpha val="39999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1" grpId="0" animBg="1"/>
      <p:bldP spid="535564" grpId="0" animBg="1"/>
      <p:bldP spid="53556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提交证书申请（</a:t>
            </a:r>
            <a:r>
              <a:rPr lang="en-US" altLang="zh-CN" dirty="0" smtClean="0"/>
              <a:t>3/5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98" y="1928802"/>
            <a:ext cx="874682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提交证书申请（</a:t>
            </a:r>
            <a:r>
              <a:rPr lang="en-US" altLang="zh-CN" dirty="0" smtClean="0"/>
              <a:t>4/5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876754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/>
              <a:t>提交证书申请（</a:t>
            </a:r>
            <a:r>
              <a:rPr lang="en-US" altLang="zh-CN" dirty="0" smtClean="0"/>
              <a:t>5/5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782" y="1285860"/>
            <a:ext cx="734755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07800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为证书申请者颁布证书（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41703" name="AutoShape 7"/>
          <p:cNvSpPr>
            <a:spLocks noChangeArrowheads="1"/>
          </p:cNvSpPr>
          <p:nvPr/>
        </p:nvSpPr>
        <p:spPr bwMode="auto">
          <a:xfrm>
            <a:off x="6572264" y="3427413"/>
            <a:ext cx="2016125" cy="1873250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 animBg="1"/>
      <p:bldP spid="54170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为证书申请者颁布证书（</a:t>
            </a:r>
            <a:r>
              <a:rPr lang="en-US" altLang="zh-CN" dirty="0" smtClean="0"/>
              <a:t>2/4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285992"/>
            <a:ext cx="8945775" cy="311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为证书申请者颁布证书（</a:t>
            </a:r>
            <a:r>
              <a:rPr lang="en-US" altLang="zh-CN" dirty="0" smtClean="0"/>
              <a:t>3/4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428868"/>
            <a:ext cx="893281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为证书申请者颁布证书（</a:t>
            </a:r>
            <a:r>
              <a:rPr lang="en-US" altLang="zh-CN" dirty="0" smtClean="0"/>
              <a:t>4/4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01" y="2143116"/>
            <a:ext cx="90140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64924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下载证书（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48869" name="AutoShape 5"/>
          <p:cNvSpPr>
            <a:spLocks noChangeArrowheads="1"/>
          </p:cNvSpPr>
          <p:nvPr/>
        </p:nvSpPr>
        <p:spPr bwMode="auto">
          <a:xfrm>
            <a:off x="3357554" y="3214686"/>
            <a:ext cx="2016125" cy="1873250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0" name="AutoShape 6"/>
          <p:cNvSpPr>
            <a:spLocks noChangeArrowheads="1"/>
          </p:cNvSpPr>
          <p:nvPr/>
        </p:nvSpPr>
        <p:spPr bwMode="auto">
          <a:xfrm>
            <a:off x="4071934" y="5300663"/>
            <a:ext cx="4071966" cy="792162"/>
          </a:xfrm>
          <a:prstGeom prst="curvedUpArrow">
            <a:avLst>
              <a:gd name="adj1" fmla="val 74509"/>
              <a:gd name="adj2" fmla="val 149018"/>
              <a:gd name="adj3" fmla="val 3333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1" name="AutoShape 7"/>
          <p:cNvSpPr>
            <a:spLocks noChangeArrowheads="1"/>
          </p:cNvSpPr>
          <p:nvPr/>
        </p:nvSpPr>
        <p:spPr bwMode="auto">
          <a:xfrm>
            <a:off x="6572264" y="3286124"/>
            <a:ext cx="2016125" cy="1873250"/>
          </a:xfrm>
          <a:prstGeom prst="star16">
            <a:avLst>
              <a:gd name="adj" fmla="val 37500"/>
            </a:avLst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nimBg="1"/>
      <p:bldP spid="548869" grpId="1" animBg="1"/>
      <p:bldP spid="548870" grpId="0" animBg="1"/>
      <p:bldP spid="548870" grpId="1" animBg="1"/>
      <p:bldP spid="548871" grpId="0" animBg="1"/>
      <p:bldP spid="5488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zh-CN" altLang="en-US" sz="4000" dirty="0"/>
              <a:t>网络攻击  </a:t>
            </a:r>
            <a:r>
              <a:rPr lang="en-US" altLang="zh-CN" sz="4000" dirty="0"/>
              <a:t>— </a:t>
            </a:r>
            <a:r>
              <a:rPr lang="zh-CN" altLang="en-US" sz="4000" dirty="0"/>
              <a:t>对信息流的威胁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7513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/>
              <a:t>中断：破坏网络系统资源，使之变成无效的或无用的</a:t>
            </a:r>
          </a:p>
          <a:p>
            <a:pPr>
              <a:lnSpc>
                <a:spcPct val="140000"/>
              </a:lnSpc>
            </a:pPr>
            <a:r>
              <a:rPr lang="zh-CN" altLang="en-US" sz="2800"/>
              <a:t>截取：非法访问网络系统的资源</a:t>
            </a:r>
          </a:p>
          <a:p>
            <a:pPr>
              <a:lnSpc>
                <a:spcPct val="140000"/>
              </a:lnSpc>
            </a:pPr>
            <a:r>
              <a:rPr lang="zh-CN" altLang="en-US" sz="2800"/>
              <a:t>修改：不但非法访问网络系统资源，而且修改网络中的资源</a:t>
            </a:r>
          </a:p>
          <a:p>
            <a:pPr>
              <a:lnSpc>
                <a:spcPct val="140000"/>
              </a:lnSpc>
            </a:pPr>
            <a:r>
              <a:rPr lang="zh-CN" altLang="en-US" sz="2800"/>
              <a:t>假冒：假冒合法用户身份，将伪造的信息非法插入网络</a:t>
            </a:r>
          </a:p>
        </p:txBody>
      </p:sp>
      <p:pic>
        <p:nvPicPr>
          <p:cNvPr id="4956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8739280" cy="5500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95622" name="Rectangle 6"/>
          <p:cNvSpPr>
            <a:spLocks noChangeArrowheads="1"/>
          </p:cNvSpPr>
          <p:nvPr/>
        </p:nvSpPr>
        <p:spPr bwMode="auto">
          <a:xfrm>
            <a:off x="2928926" y="1142984"/>
            <a:ext cx="2786082" cy="1428760"/>
          </a:xfrm>
          <a:prstGeom prst="rect">
            <a:avLst/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3" name="Rectangle 7"/>
          <p:cNvSpPr>
            <a:spLocks noChangeArrowheads="1"/>
          </p:cNvSpPr>
          <p:nvPr/>
        </p:nvSpPr>
        <p:spPr bwMode="auto">
          <a:xfrm>
            <a:off x="1000100" y="3071810"/>
            <a:ext cx="2786082" cy="14287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4" name="Rectangle 8"/>
          <p:cNvSpPr>
            <a:spLocks noChangeArrowheads="1"/>
          </p:cNvSpPr>
          <p:nvPr/>
        </p:nvSpPr>
        <p:spPr bwMode="auto">
          <a:xfrm>
            <a:off x="4857752" y="3071810"/>
            <a:ext cx="2786082" cy="14287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auto">
          <a:xfrm>
            <a:off x="1000100" y="5000636"/>
            <a:ext cx="2786082" cy="14287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6" name="Rectangle 10"/>
          <p:cNvSpPr>
            <a:spLocks noChangeArrowheads="1"/>
          </p:cNvSpPr>
          <p:nvPr/>
        </p:nvSpPr>
        <p:spPr bwMode="auto">
          <a:xfrm>
            <a:off x="4857752" y="5000636"/>
            <a:ext cx="2786082" cy="14287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uiExpand="1" build="p"/>
      <p:bldP spid="495622" grpId="0" animBg="1"/>
      <p:bldP spid="495623" grpId="0" uiExpand="1" animBg="1"/>
      <p:bldP spid="495623" grpId="1" uiExpand="1" animBg="1"/>
      <p:bldP spid="495624" grpId="0" uiExpand="1" animBg="1"/>
      <p:bldP spid="495624" grpId="1" uiExpand="1" animBg="1"/>
      <p:bldP spid="495625" grpId="0" uiExpand="1" animBg="1"/>
      <p:bldP spid="495625" grpId="1" uiExpand="1" animBg="1"/>
      <p:bldP spid="495626" grpId="0" animBg="1"/>
      <p:bldP spid="49562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95" y="2143116"/>
            <a:ext cx="902449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下载证书（</a:t>
            </a:r>
            <a:r>
              <a:rPr lang="en-US" altLang="zh-CN" dirty="0" smtClean="0"/>
              <a:t>2/3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714348" y="3000372"/>
            <a:ext cx="6929486" cy="357190"/>
          </a:xfrm>
          <a:prstGeom prst="rect">
            <a:avLst/>
          </a:prstGeom>
          <a:solidFill>
            <a:srgbClr val="FF0000">
              <a:alpha val="26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下载证书（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000240"/>
            <a:ext cx="88080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64924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57166"/>
            <a:ext cx="7993062" cy="1143000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1/6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53989" name="AutoShape 5"/>
          <p:cNvSpPr>
            <a:spLocks noChangeArrowheads="1"/>
          </p:cNvSpPr>
          <p:nvPr/>
        </p:nvSpPr>
        <p:spPr bwMode="auto">
          <a:xfrm>
            <a:off x="3341693" y="3214686"/>
            <a:ext cx="2016125" cy="1873250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animBg="1"/>
      <p:bldP spid="55398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28604"/>
            <a:ext cx="7993062" cy="785818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2/6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71612"/>
            <a:ext cx="7072362" cy="50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57166"/>
            <a:ext cx="7993062" cy="890574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3/6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724272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14290"/>
            <a:ext cx="7993062" cy="1143000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4/4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5860"/>
            <a:ext cx="5643602" cy="54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14290"/>
            <a:ext cx="7993062" cy="928694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5/6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071546"/>
            <a:ext cx="5286412" cy="571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52"/>
            <a:ext cx="7993062" cy="1143000"/>
          </a:xfrm>
        </p:spPr>
        <p:txBody>
          <a:bodyPr/>
          <a:lstStyle/>
          <a:p>
            <a:r>
              <a:rPr lang="zh-CN" altLang="en-US" sz="4000" dirty="0"/>
              <a:t>安装证书并配置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</a:t>
            </a:r>
            <a:r>
              <a:rPr lang="zh-CN" altLang="en-US" sz="4000" dirty="0"/>
              <a:t>（</a:t>
            </a:r>
            <a:r>
              <a:rPr lang="en-US" altLang="zh-CN" sz="4000" dirty="0" smtClean="0"/>
              <a:t>6/6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91661"/>
            <a:ext cx="5929354" cy="55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64924"/>
            <a:ext cx="8823039" cy="332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验证并访问安全的</a:t>
            </a:r>
            <a:r>
              <a:rPr lang="en-US" altLang="zh-CN" sz="4000" dirty="0"/>
              <a:t>Web</a:t>
            </a:r>
            <a:r>
              <a:rPr lang="zh-CN" altLang="en-US" sz="4000" dirty="0"/>
              <a:t>站点（</a:t>
            </a:r>
            <a:r>
              <a:rPr lang="en-US" altLang="zh-CN" sz="4000" dirty="0" smtClean="0"/>
              <a:t>1/2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62181" name="AutoShape 5"/>
          <p:cNvSpPr>
            <a:spLocks noChangeArrowheads="1"/>
          </p:cNvSpPr>
          <p:nvPr/>
        </p:nvSpPr>
        <p:spPr bwMode="auto">
          <a:xfrm>
            <a:off x="357158" y="3214686"/>
            <a:ext cx="2016125" cy="1873250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2" name="AutoShape 6"/>
          <p:cNvSpPr>
            <a:spLocks noChangeArrowheads="1"/>
          </p:cNvSpPr>
          <p:nvPr/>
        </p:nvSpPr>
        <p:spPr bwMode="auto">
          <a:xfrm>
            <a:off x="1000100" y="5351481"/>
            <a:ext cx="3929090" cy="792163"/>
          </a:xfrm>
          <a:prstGeom prst="curvedUpArrow">
            <a:avLst>
              <a:gd name="adj1" fmla="val 74509"/>
              <a:gd name="adj2" fmla="val 149018"/>
              <a:gd name="adj3" fmla="val 3333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183" name="AutoShape 7"/>
          <p:cNvSpPr>
            <a:spLocks noChangeArrowheads="1"/>
          </p:cNvSpPr>
          <p:nvPr/>
        </p:nvSpPr>
        <p:spPr bwMode="auto">
          <a:xfrm>
            <a:off x="3357554" y="3214686"/>
            <a:ext cx="2016125" cy="1873250"/>
          </a:xfrm>
          <a:prstGeom prst="star16">
            <a:avLst>
              <a:gd name="adj" fmla="val 37500"/>
            </a:avLst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animBg="1"/>
      <p:bldP spid="562181" grpId="1" animBg="1"/>
      <p:bldP spid="562182" grpId="0" animBg="1"/>
      <p:bldP spid="562182" grpId="1" animBg="1"/>
      <p:bldP spid="562183" grpId="0" animBg="1"/>
      <p:bldP spid="56218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sz="4000" dirty="0"/>
              <a:t>验证并访问安全的</a:t>
            </a:r>
            <a:r>
              <a:rPr lang="en-US" altLang="zh-CN" sz="4000" dirty="0"/>
              <a:t>Web</a:t>
            </a:r>
            <a:r>
              <a:rPr lang="zh-CN" altLang="en-US" sz="4000" dirty="0"/>
              <a:t>站点（</a:t>
            </a:r>
            <a:r>
              <a:rPr lang="en-US" altLang="zh-CN" sz="4000" dirty="0" smtClean="0"/>
              <a:t>2/2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85860"/>
            <a:ext cx="7659858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1"/>
            <a:ext cx="7772400" cy="785818"/>
          </a:xfrm>
        </p:spPr>
        <p:txBody>
          <a:bodyPr/>
          <a:lstStyle/>
          <a:p>
            <a:r>
              <a:rPr lang="zh-CN" altLang="en-US" sz="4000" dirty="0"/>
              <a:t>网络攻击  </a:t>
            </a:r>
            <a:r>
              <a:rPr lang="en-US" altLang="zh-CN" sz="4000" dirty="0"/>
              <a:t>— </a:t>
            </a:r>
            <a:r>
              <a:rPr lang="zh-CN" altLang="en-US" sz="4000" dirty="0"/>
              <a:t>被动与主动攻击</a:t>
            </a: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71504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被动攻击</a:t>
            </a:r>
          </a:p>
          <a:p>
            <a:pPr lvl="1"/>
            <a:r>
              <a:rPr lang="zh-CN" altLang="en-US" dirty="0"/>
              <a:t>进行网络监听，截取重要敏感信息</a:t>
            </a:r>
          </a:p>
          <a:p>
            <a:pPr lvl="1"/>
            <a:r>
              <a:rPr lang="zh-CN" altLang="en-US" dirty="0"/>
              <a:t>被动攻击常常是主动攻击的前奏</a:t>
            </a:r>
          </a:p>
          <a:p>
            <a:pPr lvl="1"/>
            <a:r>
              <a:rPr lang="zh-CN" altLang="en-US" dirty="0"/>
              <a:t>被动攻击</a:t>
            </a:r>
            <a:r>
              <a:rPr lang="zh-CN" altLang="en-US" dirty="0" smtClean="0"/>
              <a:t>很难发现</a:t>
            </a:r>
            <a:endParaRPr lang="zh-CN" altLang="en-US" dirty="0"/>
          </a:p>
          <a:p>
            <a:pPr lvl="1"/>
            <a:r>
              <a:rPr lang="zh-CN" altLang="en-US" dirty="0"/>
              <a:t>对策：加密传输的信息流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主动攻击</a:t>
            </a:r>
          </a:p>
          <a:p>
            <a:pPr lvl="1"/>
            <a:r>
              <a:rPr lang="zh-CN" altLang="en-US" dirty="0"/>
              <a:t>利用网络本身的缺陷对网络实施的攻击</a:t>
            </a:r>
          </a:p>
          <a:p>
            <a:pPr lvl="1"/>
            <a:r>
              <a:rPr lang="zh-CN" altLang="en-US" dirty="0"/>
              <a:t>主动攻击常常以被动攻击获取的信息为基础</a:t>
            </a:r>
          </a:p>
          <a:p>
            <a:pPr lvl="1"/>
            <a:r>
              <a:rPr lang="zh-CN" altLang="en-US" dirty="0"/>
              <a:t>杜绝和防范主动攻击相当困难</a:t>
            </a:r>
          </a:p>
          <a:p>
            <a:pPr lvl="1"/>
            <a:r>
              <a:rPr lang="zh-CN" altLang="en-US" dirty="0"/>
              <a:t>对策：检测和修复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数据加密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71546"/>
            <a:ext cx="8858312" cy="56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加密技术</a:t>
            </a:r>
          </a:p>
          <a:p>
            <a:pPr lvl="1"/>
            <a:r>
              <a:rPr lang="zh-CN" altLang="en-US" dirty="0"/>
              <a:t>加密密钥：加密和解密过程中使用的一串数字</a:t>
            </a:r>
          </a:p>
          <a:p>
            <a:pPr lvl="1"/>
            <a:r>
              <a:rPr lang="zh-CN" altLang="en-US" dirty="0"/>
              <a:t>加密算法：作用于密钥和明文（或密文）的一个数学函数</a:t>
            </a:r>
          </a:p>
          <a:p>
            <a:pPr lvl="1"/>
            <a:r>
              <a:rPr lang="zh-CN" altLang="en-US" dirty="0"/>
              <a:t>密文：明文和密钥结合，经过加密算法运算的结果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在同一种加密算法下，密钥的位数越长，安全性越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通常加密算法是公开的，用户需保证密钥安全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加密技术分类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60000"/>
              </a:lnSpc>
            </a:pPr>
            <a:r>
              <a:rPr lang="zh-CN" altLang="en-US" dirty="0" smtClean="0"/>
              <a:t>常规密钥</a:t>
            </a:r>
            <a:r>
              <a:rPr lang="zh-CN" altLang="en-US" dirty="0"/>
              <a:t>加密技术</a:t>
            </a:r>
            <a:r>
              <a:rPr lang="zh-CN" altLang="en-US" dirty="0" smtClean="0"/>
              <a:t>（对称</a:t>
            </a:r>
            <a:r>
              <a:rPr lang="zh-CN" altLang="en-US" dirty="0"/>
              <a:t>密钥加密技术）</a:t>
            </a:r>
          </a:p>
          <a:p>
            <a:pPr>
              <a:lnSpc>
                <a:spcPct val="260000"/>
              </a:lnSpc>
            </a:pPr>
            <a:r>
              <a:rPr lang="zh-CN" altLang="en-US" dirty="0"/>
              <a:t>公开密钥加密技术（非对称密钥加密技术）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常规密钥</a:t>
            </a:r>
            <a:r>
              <a:rPr lang="zh-CN" altLang="en-US" dirty="0"/>
              <a:t>加密技术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49" y="2071678"/>
            <a:ext cx="886310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6149</TotalTime>
  <Words>1575</Words>
  <Application>Microsoft Office PowerPoint</Application>
  <PresentationFormat>全屏显示(4:3)</PresentationFormat>
  <Paragraphs>174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龙腾四海</vt:lpstr>
      <vt:lpstr>PowerPoint 演示文稿</vt:lpstr>
      <vt:lpstr>第15章 网络安全</vt:lpstr>
      <vt:lpstr>网络安全</vt:lpstr>
      <vt:lpstr>网络提供的安全服务</vt:lpstr>
      <vt:lpstr>网络攻击  — 对信息流的威胁</vt:lpstr>
      <vt:lpstr>网络攻击  — 被动与主动攻击</vt:lpstr>
      <vt:lpstr>数据加密</vt:lpstr>
      <vt:lpstr>加密技术分类</vt:lpstr>
      <vt:lpstr>常规密钥加密技术</vt:lpstr>
      <vt:lpstr>常规密钥加密</vt:lpstr>
      <vt:lpstr>公开密钥加密技术</vt:lpstr>
      <vt:lpstr>公开密钥加密技术</vt:lpstr>
      <vt:lpstr>常规密钥加密技术和公开密钥加密技术的结合</vt:lpstr>
      <vt:lpstr>数字签名</vt:lpstr>
      <vt:lpstr>消息摘要</vt:lpstr>
      <vt:lpstr>单向散列函数的主要特性</vt:lpstr>
      <vt:lpstr>数字签名过程</vt:lpstr>
      <vt:lpstr>数据加密和数字签名的区别</vt:lpstr>
      <vt:lpstr>密钥分发</vt:lpstr>
      <vt:lpstr>系统中保存的常规密钥数</vt:lpstr>
      <vt:lpstr>密钥分发中心KDC</vt:lpstr>
      <vt:lpstr>数字证书</vt:lpstr>
      <vt:lpstr>保证网络安全具体措施</vt:lpstr>
      <vt:lpstr>接入Internet</vt:lpstr>
      <vt:lpstr>防火墙 — 包过滤防火墙</vt:lpstr>
      <vt:lpstr>防火墙的过滤规则示例表</vt:lpstr>
      <vt:lpstr>过滤规则的复杂性（1/2)</vt:lpstr>
      <vt:lpstr>过滤规则的复杂性（2/2)</vt:lpstr>
      <vt:lpstr>应用网关</vt:lpstr>
      <vt:lpstr>Web应用网关工作过程</vt:lpstr>
      <vt:lpstr>安全套接层SSL</vt:lpstr>
      <vt:lpstr>SSL工作过程</vt:lpstr>
      <vt:lpstr>实验：利用SSL实现安全数据传输</vt:lpstr>
      <vt:lpstr>安装证书管理软件和服务（1/2）</vt:lpstr>
      <vt:lpstr>安装证书管理软件和服务（2/2）</vt:lpstr>
      <vt:lpstr>准备一个证书请求信息（1/4）</vt:lpstr>
      <vt:lpstr>准备一个证书请求信息（2/4）</vt:lpstr>
      <vt:lpstr>准备一个证书请求信息（3/4）</vt:lpstr>
      <vt:lpstr>准备一个证书请求信息（4/4）</vt:lpstr>
      <vt:lpstr>提交证书申请（1/5）</vt:lpstr>
      <vt:lpstr>提交证书申请（2/5）</vt:lpstr>
      <vt:lpstr>提交证书申请（3/5）</vt:lpstr>
      <vt:lpstr>提交证书申请（4/5）</vt:lpstr>
      <vt:lpstr>提交证书申请（5/5）</vt:lpstr>
      <vt:lpstr>为证书申请者颁布证书（1/4）</vt:lpstr>
      <vt:lpstr>为证书申请者颁布证书（2/4）</vt:lpstr>
      <vt:lpstr>为证书申请者颁布证书（3/4）</vt:lpstr>
      <vt:lpstr>为证书申请者颁布证书（4/4）</vt:lpstr>
      <vt:lpstr>下载证书（1/3）</vt:lpstr>
      <vt:lpstr>下载证书（2/3）</vt:lpstr>
      <vt:lpstr>下载证书（3/3）</vt:lpstr>
      <vt:lpstr>安装证书并配置Web服务器（1/6）</vt:lpstr>
      <vt:lpstr>安装证书并配置Web服务器（2/6）</vt:lpstr>
      <vt:lpstr>安装证书并配置Web服务器（3/6）</vt:lpstr>
      <vt:lpstr>安装证书并配置Web服务器（4/4）</vt:lpstr>
      <vt:lpstr>安装证书并配置Web服务器（5/6）</vt:lpstr>
      <vt:lpstr>安装证书并配置Web服务器（6/6）</vt:lpstr>
      <vt:lpstr>验证并访问安全的Web站点（1/2）</vt:lpstr>
      <vt:lpstr>验证并访问安全的Web站点（2/2）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443</cp:revision>
  <dcterms:created xsi:type="dcterms:W3CDTF">2010-07-03T00:30:44Z</dcterms:created>
  <dcterms:modified xsi:type="dcterms:W3CDTF">2016-10-28T12:12:07Z</dcterms:modified>
</cp:coreProperties>
</file>