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0"/>
  </p:notesMasterIdLst>
  <p:sldIdLst>
    <p:sldId id="955" r:id="rId2"/>
    <p:sldId id="286" r:id="rId3"/>
    <p:sldId id="902" r:id="rId4"/>
    <p:sldId id="903" r:id="rId5"/>
    <p:sldId id="904" r:id="rId6"/>
    <p:sldId id="905" r:id="rId7"/>
    <p:sldId id="906" r:id="rId8"/>
    <p:sldId id="907" r:id="rId9"/>
    <p:sldId id="908" r:id="rId10"/>
    <p:sldId id="909" r:id="rId11"/>
    <p:sldId id="910" r:id="rId12"/>
    <p:sldId id="956" r:id="rId13"/>
    <p:sldId id="957" r:id="rId14"/>
    <p:sldId id="958" r:id="rId15"/>
    <p:sldId id="959" r:id="rId16"/>
    <p:sldId id="960" r:id="rId17"/>
    <p:sldId id="961" r:id="rId18"/>
    <p:sldId id="962" r:id="rId19"/>
    <p:sldId id="963" r:id="rId20"/>
    <p:sldId id="964" r:id="rId21"/>
    <p:sldId id="911" r:id="rId22"/>
    <p:sldId id="937" r:id="rId23"/>
    <p:sldId id="938" r:id="rId24"/>
    <p:sldId id="939" r:id="rId25"/>
    <p:sldId id="940" r:id="rId26"/>
    <p:sldId id="941" r:id="rId27"/>
    <p:sldId id="942" r:id="rId28"/>
    <p:sldId id="943" r:id="rId29"/>
    <p:sldId id="944" r:id="rId30"/>
    <p:sldId id="945" r:id="rId31"/>
    <p:sldId id="946" r:id="rId32"/>
    <p:sldId id="947" r:id="rId33"/>
    <p:sldId id="948" r:id="rId34"/>
    <p:sldId id="949" r:id="rId35"/>
    <p:sldId id="950" r:id="rId36"/>
    <p:sldId id="951" r:id="rId37"/>
    <p:sldId id="952" r:id="rId38"/>
    <p:sldId id="95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3" y="-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6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/>
              <a:t>HFC</a:t>
            </a:r>
            <a:r>
              <a:rPr lang="zh-CN" altLang="en-US" dirty="0"/>
              <a:t>传输模型</a:t>
            </a:r>
          </a:p>
        </p:txBody>
      </p:sp>
      <p:sp>
        <p:nvSpPr>
          <p:cNvPr id="51815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858312" cy="53578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HFC</a:t>
            </a:r>
            <a:r>
              <a:rPr lang="zh-CN" altLang="en-US" dirty="0"/>
              <a:t>传输的信号分为上行信号和下行信号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上行信号占用的频带范围：</a:t>
            </a:r>
            <a:r>
              <a:rPr lang="en-US" altLang="zh-CN" dirty="0"/>
              <a:t>5~42MHz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下行信号占用的频带范围：</a:t>
            </a:r>
            <a:r>
              <a:rPr lang="en-US" altLang="zh-CN" dirty="0"/>
              <a:t>50~860MHz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线缆</a:t>
            </a:r>
            <a:r>
              <a:rPr lang="zh-CN" altLang="en-US" dirty="0" smtClean="0"/>
              <a:t>调制解调器</a:t>
            </a:r>
            <a:r>
              <a:rPr lang="en-US" altLang="zh-CN" dirty="0" smtClean="0"/>
              <a:t>Cable Modem</a:t>
            </a:r>
            <a:endParaRPr lang="zh-CN" altLang="en-US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将从计算机接收到的信号调制为可以在同轴电缆中传输的上行信号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监听下行信号，并将收到的下行信号转换成计算机可以识别的信号</a:t>
            </a:r>
          </a:p>
        </p:txBody>
      </p:sp>
      <p:pic>
        <p:nvPicPr>
          <p:cNvPr id="51815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2357430"/>
            <a:ext cx="8964028" cy="24288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8157" name="Text Box 13"/>
          <p:cNvSpPr txBox="1">
            <a:spLocks noChangeArrowheads="1"/>
          </p:cNvSpPr>
          <p:nvPr/>
        </p:nvSpPr>
        <p:spPr bwMode="auto">
          <a:xfrm>
            <a:off x="323850" y="5876925"/>
            <a:ext cx="5543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A50021"/>
                </a:solidFill>
                <a:ea typeface="黑体" pitchFamily="2" charset="-122"/>
              </a:rPr>
              <a:t>注：</a:t>
            </a:r>
            <a:r>
              <a:rPr lang="en-US" altLang="zh-CN" sz="1800" dirty="0">
                <a:solidFill>
                  <a:srgbClr val="A50021"/>
                </a:solidFill>
                <a:ea typeface="黑体" pitchFamily="2" charset="-122"/>
              </a:rPr>
              <a:t>Cable modem</a:t>
            </a:r>
            <a:r>
              <a:rPr lang="zh-CN" altLang="en-US" sz="1800" dirty="0">
                <a:solidFill>
                  <a:srgbClr val="A50021"/>
                </a:solidFill>
                <a:ea typeface="黑体" pitchFamily="2" charset="-122"/>
              </a:rPr>
              <a:t>常常具有网桥和路由器的功能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18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18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18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18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18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5" grpId="0" build="p"/>
      <p:bldP spid="5181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dirty="0"/>
              <a:t>HFC</a:t>
            </a:r>
            <a:r>
              <a:rPr lang="zh-CN" altLang="en-US" dirty="0"/>
              <a:t>接入的特点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15436" cy="55007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HFC</a:t>
            </a:r>
            <a:r>
              <a:rPr lang="zh-CN" altLang="en-US" dirty="0"/>
              <a:t>采用非对称的数据传输速率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上行：</a:t>
            </a:r>
            <a:r>
              <a:rPr lang="en-US" altLang="zh-CN" dirty="0"/>
              <a:t>10Mb/s</a:t>
            </a:r>
            <a:r>
              <a:rPr lang="zh-CN" altLang="en-US" dirty="0"/>
              <a:t>左右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下行：</a:t>
            </a:r>
            <a:r>
              <a:rPr lang="en-US" altLang="zh-CN" dirty="0"/>
              <a:t>10~40Mb/s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HFC</a:t>
            </a:r>
            <a:r>
              <a:rPr lang="zh-CN" altLang="en-US" dirty="0"/>
              <a:t>的传输方式为</a:t>
            </a: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共享式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所有</a:t>
            </a:r>
            <a:r>
              <a:rPr lang="en-US" altLang="zh-CN" dirty="0"/>
              <a:t>Cable modem</a:t>
            </a:r>
            <a:r>
              <a:rPr lang="zh-CN" altLang="en-US" dirty="0"/>
              <a:t>的发送和接收使用同一个上行和下行信道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A50021"/>
                </a:solidFill>
                <a:ea typeface="黑体" pitchFamily="2" charset="-122"/>
              </a:rPr>
              <a:t>用户</a:t>
            </a:r>
            <a:r>
              <a:rPr lang="zh-CN" altLang="en-US" dirty="0">
                <a:solidFill>
                  <a:srgbClr val="A50021"/>
                </a:solidFill>
                <a:ea typeface="黑体" pitchFamily="2" charset="-122"/>
              </a:rPr>
              <a:t>越多，每个用户实际可以使用的带宽越窄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dirty="0" smtClean="0"/>
              <a:t>无线接入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073427"/>
          </a:xfrm>
        </p:spPr>
        <p:txBody>
          <a:bodyPr/>
          <a:lstStyle/>
          <a:p>
            <a:r>
              <a:rPr lang="en-US" altLang="zh-CN" dirty="0" smtClean="0"/>
              <a:t>WLAN</a:t>
            </a:r>
            <a:r>
              <a:rPr lang="zh-CN" altLang="en-US" dirty="0" smtClean="0"/>
              <a:t>接入：固定结点接入、移动结点接入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接入数据速率可达几十或几百</a:t>
            </a:r>
            <a:r>
              <a:rPr lang="en-US" altLang="zh-CN" dirty="0" smtClean="0"/>
              <a:t>Mbps</a:t>
            </a:r>
          </a:p>
          <a:p>
            <a:pPr lvl="1"/>
            <a:r>
              <a:rPr lang="zh-CN" altLang="en-US" dirty="0" smtClean="0"/>
              <a:t>覆盖范围是有限的</a:t>
            </a:r>
            <a:endParaRPr lang="en-US" altLang="zh-CN" dirty="0" smtClean="0"/>
          </a:p>
          <a:p>
            <a:r>
              <a:rPr lang="zh-CN" altLang="en-US" dirty="0" smtClean="0"/>
              <a:t>移动蜂窝接入：固定结点接入、移动结点接入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2G/2.5G</a:t>
            </a:r>
            <a:r>
              <a:rPr lang="zh-CN" altLang="en-US" dirty="0" smtClean="0"/>
              <a:t>：数据速率通常为几十到几百</a:t>
            </a:r>
            <a:r>
              <a:rPr lang="en-US" altLang="zh-CN" dirty="0" smtClean="0"/>
              <a:t>kbps</a:t>
            </a:r>
            <a:r>
              <a:rPr lang="zh-CN" altLang="en-US" dirty="0" smtClean="0"/>
              <a:t>（浏览简单网页，发送简单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3G/4G</a:t>
            </a:r>
            <a:r>
              <a:rPr lang="zh-CN" altLang="en-US" dirty="0" smtClean="0"/>
              <a:t>：数据接入速率可为几</a:t>
            </a:r>
            <a:r>
              <a:rPr lang="en-US" altLang="zh-CN" dirty="0" smtClean="0"/>
              <a:t>Mbps</a:t>
            </a:r>
            <a:r>
              <a:rPr lang="zh-CN" altLang="en-US" dirty="0" smtClean="0"/>
              <a:t>到几百</a:t>
            </a:r>
            <a:r>
              <a:rPr lang="en-US" altLang="zh-CN" dirty="0" smtClean="0"/>
              <a:t>Mbps</a:t>
            </a:r>
            <a:r>
              <a:rPr lang="zh-CN" altLang="en-US" dirty="0" smtClean="0"/>
              <a:t>（像在有线网络中一样使用复杂的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服务，进行视频聊天和电影欣赏等）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费用高：提速降费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7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3G</a:t>
            </a:r>
            <a:r>
              <a:rPr lang="zh-CN" altLang="en-US" dirty="0" smtClean="0"/>
              <a:t>移动通信网络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pPr hangingPunct="0"/>
            <a:r>
              <a:rPr lang="en-US" altLang="zh-CN" dirty="0" smtClean="0"/>
              <a:t>3G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 hangingPunct="0"/>
            <a:r>
              <a:rPr lang="en-US" altLang="zh-CN" dirty="0" smtClean="0"/>
              <a:t>WCDMA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起源于欧洲</a:t>
            </a:r>
            <a:r>
              <a:rPr lang="zh-CN" altLang="en-US" dirty="0" smtClean="0"/>
              <a:t>，中国联通使用</a:t>
            </a:r>
            <a:endParaRPr lang="en-US" altLang="zh-CN" dirty="0" smtClean="0"/>
          </a:p>
          <a:p>
            <a:pPr lvl="1" hangingPunct="0"/>
            <a:r>
              <a:rPr lang="en-US" altLang="zh-CN" dirty="0" smtClean="0"/>
              <a:t>CDMA2000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起源于美国</a:t>
            </a:r>
            <a:r>
              <a:rPr lang="zh-CN" altLang="en-US" dirty="0" smtClean="0"/>
              <a:t>，中国电信使用</a:t>
            </a:r>
            <a:endParaRPr lang="en-US" altLang="zh-CN" dirty="0" smtClean="0"/>
          </a:p>
          <a:p>
            <a:pPr lvl="1" hangingPunct="0"/>
            <a:r>
              <a:rPr lang="en-US" altLang="zh-CN" dirty="0" smtClean="0"/>
              <a:t>TD-SCDMA</a:t>
            </a:r>
            <a:r>
              <a:rPr lang="zh-CN" altLang="en-US" dirty="0" smtClean="0"/>
              <a:t>：起源于中国，中国移动使用</a:t>
            </a:r>
            <a:endParaRPr lang="zh-CN" altLang="zh-CN" dirty="0"/>
          </a:p>
          <a:p>
            <a:r>
              <a:rPr lang="en-US" altLang="zh-CN" dirty="0" smtClean="0"/>
              <a:t>CDMA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code </a:t>
            </a:r>
            <a:r>
              <a:rPr lang="en-US" altLang="zh-CN" dirty="0"/>
              <a:t>division multiple </a:t>
            </a:r>
            <a:r>
              <a:rPr lang="en-US" altLang="zh-CN" dirty="0" smtClean="0"/>
              <a:t>access</a:t>
            </a:r>
            <a:r>
              <a:rPr lang="zh-CN" altLang="zh-CN" dirty="0" smtClean="0"/>
              <a:t>，码分多址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扩频通信的基础上</a:t>
            </a:r>
            <a:r>
              <a:rPr lang="zh-CN" altLang="zh-CN" dirty="0" smtClean="0"/>
              <a:t>发展</a:t>
            </a:r>
            <a:r>
              <a:rPr lang="zh-CN" altLang="en-US" dirty="0"/>
              <a:t>而</a:t>
            </a:r>
            <a:r>
              <a:rPr lang="zh-CN" altLang="en-US" dirty="0" smtClean="0"/>
              <a:t>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利用</a:t>
            </a:r>
            <a:r>
              <a:rPr lang="zh-CN" altLang="en-US" dirty="0" smtClean="0"/>
              <a:t>正交编码</a:t>
            </a:r>
            <a:r>
              <a:rPr lang="zh-CN" altLang="zh-CN" dirty="0" smtClean="0"/>
              <a:t>对</a:t>
            </a:r>
            <a:r>
              <a:rPr lang="zh-CN" altLang="zh-CN" dirty="0"/>
              <a:t>不同的用户进行</a:t>
            </a:r>
            <a:r>
              <a:rPr lang="zh-CN" altLang="zh-CN" dirty="0" smtClean="0"/>
              <a:t>区分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多个用户可利用</a:t>
            </a:r>
            <a:r>
              <a:rPr lang="zh-CN" altLang="zh-CN" dirty="0"/>
              <a:t>相同或相近的频带进行数据</a:t>
            </a:r>
            <a:r>
              <a:rPr lang="zh-CN" altLang="zh-CN" dirty="0" smtClean="0"/>
              <a:t>传输</a:t>
            </a:r>
            <a:r>
              <a:rPr lang="zh-CN" altLang="en-US" dirty="0" smtClean="0"/>
              <a:t>（相互</a:t>
            </a:r>
            <a:r>
              <a:rPr lang="zh-CN" altLang="zh-CN" dirty="0" smtClean="0"/>
              <a:t>干扰</a:t>
            </a:r>
            <a:r>
              <a:rPr lang="zh-CN" altLang="en-US" dirty="0" smtClean="0"/>
              <a:t>小</a:t>
            </a:r>
            <a:r>
              <a:rPr lang="zh-CN" altLang="zh-CN" dirty="0" smtClean="0"/>
              <a:t>，频带利用率</a:t>
            </a:r>
            <a:r>
              <a:rPr lang="zh-CN" altLang="en-US" dirty="0" smtClean="0"/>
              <a:t>高）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4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3G</a:t>
            </a:r>
            <a:r>
              <a:rPr lang="zh-CN" altLang="en-US" dirty="0" smtClean="0"/>
              <a:t>移动通信网络结构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sz="2400" dirty="0"/>
              <a:t>用户</a:t>
            </a:r>
            <a:r>
              <a:rPr lang="zh-CN" altLang="zh-CN" sz="2400" dirty="0" smtClean="0"/>
              <a:t>终端、</a:t>
            </a:r>
            <a:r>
              <a:rPr lang="zh-CN" altLang="zh-CN" sz="2400" dirty="0"/>
              <a:t>陆地无线接入</a:t>
            </a:r>
            <a:r>
              <a:rPr lang="zh-CN" altLang="zh-CN" sz="2400" dirty="0" smtClean="0"/>
              <a:t>网络、</a:t>
            </a:r>
            <a:r>
              <a:rPr lang="zh-CN" altLang="zh-CN" sz="2400" dirty="0"/>
              <a:t>核心</a:t>
            </a:r>
            <a:r>
              <a:rPr lang="zh-CN" altLang="zh-CN" sz="2400" dirty="0" smtClean="0"/>
              <a:t>网络和</a:t>
            </a:r>
            <a:r>
              <a:rPr lang="zh-CN" altLang="zh-CN" sz="2400" dirty="0"/>
              <a:t>外部</a:t>
            </a:r>
            <a:r>
              <a:rPr lang="zh-CN" altLang="zh-CN" sz="2400" dirty="0" smtClean="0"/>
              <a:t>网络</a:t>
            </a:r>
            <a:endParaRPr lang="zh-CN" altLang="en-US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60" y="1052736"/>
            <a:ext cx="828646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4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2074"/>
          </a:xfrm>
        </p:spPr>
        <p:txBody>
          <a:bodyPr/>
          <a:lstStyle/>
          <a:p>
            <a:r>
              <a:rPr lang="en-US" altLang="zh-CN" dirty="0" smtClean="0"/>
              <a:t>3G</a:t>
            </a:r>
            <a:r>
              <a:rPr lang="zh-CN" altLang="en-US" dirty="0" smtClean="0"/>
              <a:t>移动通信网络结构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688632"/>
          </a:xfrm>
        </p:spPr>
        <p:txBody>
          <a:bodyPr/>
          <a:lstStyle/>
          <a:p>
            <a:r>
              <a:rPr lang="en-US" altLang="zh-CN" sz="2800" dirty="0" smtClean="0"/>
              <a:t>UE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移动电话</a:t>
            </a:r>
            <a:r>
              <a:rPr lang="zh-CN" altLang="zh-CN" sz="2800" dirty="0"/>
              <a:t>、</a:t>
            </a:r>
            <a:r>
              <a:rPr lang="en-US" altLang="zh-CN" sz="2800" dirty="0"/>
              <a:t>Pad</a:t>
            </a:r>
            <a:r>
              <a:rPr lang="zh-CN" altLang="zh-CN" sz="2800" dirty="0"/>
              <a:t>等移动</a:t>
            </a:r>
            <a:r>
              <a:rPr lang="zh-CN" altLang="zh-CN" sz="2800" dirty="0" smtClean="0"/>
              <a:t>设备</a:t>
            </a:r>
            <a:endParaRPr lang="en-US" altLang="zh-CN" sz="2800" dirty="0" smtClean="0"/>
          </a:p>
          <a:p>
            <a:pPr lvl="1"/>
            <a:r>
              <a:rPr lang="zh-CN" altLang="zh-CN" sz="2400" dirty="0" smtClean="0"/>
              <a:t>由</a:t>
            </a:r>
            <a:r>
              <a:rPr lang="zh-CN" altLang="zh-CN" sz="2400" dirty="0"/>
              <a:t>发射和接收处理单元、数字信号处理单元、协议栈模块以及应用层模块等</a:t>
            </a:r>
            <a:r>
              <a:rPr lang="zh-CN" altLang="zh-CN" sz="2400" dirty="0" smtClean="0"/>
              <a:t>组成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通过</a:t>
            </a:r>
            <a:r>
              <a:rPr lang="zh-CN" altLang="zh-CN" sz="2400" dirty="0"/>
              <a:t>空中接口</a:t>
            </a:r>
            <a:r>
              <a:rPr lang="zh-CN" altLang="zh-CN" sz="2400" dirty="0" smtClean="0"/>
              <a:t>与</a:t>
            </a:r>
            <a:r>
              <a:rPr lang="en-US" altLang="zh-CN" sz="2400" dirty="0" smtClean="0"/>
              <a:t>UTRAN</a:t>
            </a:r>
            <a:r>
              <a:rPr lang="zh-CN" altLang="zh-CN" sz="2400" dirty="0"/>
              <a:t>中的</a:t>
            </a:r>
            <a:r>
              <a:rPr lang="en-US" altLang="zh-CN" sz="2400" dirty="0" err="1"/>
              <a:t>NodeB</a:t>
            </a:r>
            <a:r>
              <a:rPr lang="zh-CN" altLang="zh-CN" sz="2400" dirty="0" smtClean="0"/>
              <a:t>进行交互数据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电路交换域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语音通话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分组交换域</a:t>
            </a:r>
            <a:r>
              <a:rPr lang="en-US" altLang="zh-CN" sz="2400" dirty="0" smtClean="0"/>
              <a:t>PS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数据通信</a:t>
            </a:r>
            <a:r>
              <a:rPr lang="zh-CN" altLang="zh-CN" sz="2400" dirty="0"/>
              <a:t>、</a:t>
            </a:r>
            <a:r>
              <a:rPr lang="en-US" altLang="zh-CN" sz="2400" dirty="0"/>
              <a:t>Internet</a:t>
            </a:r>
            <a:r>
              <a:rPr lang="zh-CN" altLang="zh-CN" sz="2400" dirty="0"/>
              <a:t>应用</a:t>
            </a:r>
            <a:r>
              <a:rPr lang="zh-CN" altLang="zh-CN" sz="2400" dirty="0" smtClean="0"/>
              <a:t>等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en-US" altLang="zh-CN" sz="2800" dirty="0" smtClean="0"/>
              <a:t>UTRAN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基站</a:t>
            </a:r>
            <a:r>
              <a:rPr lang="en-US" altLang="zh-CN" sz="2800" dirty="0" err="1" smtClean="0"/>
              <a:t>NodeB</a:t>
            </a:r>
            <a:r>
              <a:rPr lang="en-US" altLang="zh-CN" sz="2800" dirty="0" smtClean="0"/>
              <a:t> +</a:t>
            </a:r>
            <a:r>
              <a:rPr lang="zh-CN" altLang="zh-CN" sz="2800" dirty="0" smtClean="0"/>
              <a:t>无线</a:t>
            </a:r>
            <a:r>
              <a:rPr lang="zh-CN" altLang="zh-CN" sz="2800" dirty="0"/>
              <a:t>网络</a:t>
            </a:r>
            <a:r>
              <a:rPr lang="zh-CN" altLang="zh-CN" sz="2800" dirty="0" smtClean="0"/>
              <a:t>控制器</a:t>
            </a:r>
            <a:r>
              <a:rPr lang="en-US" altLang="zh-CN" sz="2800" dirty="0" smtClean="0"/>
              <a:t>RNC</a:t>
            </a:r>
          </a:p>
          <a:p>
            <a:pPr lvl="1"/>
            <a:r>
              <a:rPr lang="en-US" altLang="zh-CN" sz="2400" dirty="0" err="1" smtClean="0"/>
              <a:t>NodeB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3G</a:t>
            </a:r>
            <a:r>
              <a:rPr lang="zh-CN" altLang="zh-CN" sz="2400" dirty="0" smtClean="0"/>
              <a:t>网络基站，</a:t>
            </a:r>
            <a:r>
              <a:rPr lang="zh-CN" altLang="zh-CN" sz="2400" dirty="0"/>
              <a:t>主要完成扩频</a:t>
            </a:r>
            <a:r>
              <a:rPr lang="en-US" altLang="zh-CN" sz="2400" dirty="0"/>
              <a:t>/</a:t>
            </a:r>
            <a:r>
              <a:rPr lang="zh-CN" altLang="zh-CN" sz="2400" dirty="0"/>
              <a:t>解扩、调制解调、信道编解码等</a:t>
            </a:r>
            <a:r>
              <a:rPr lang="zh-CN" altLang="zh-CN" sz="2400" dirty="0" smtClean="0"/>
              <a:t>功能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RNC</a:t>
            </a:r>
            <a:r>
              <a:rPr lang="zh-CN" altLang="en-US" sz="2400" dirty="0" smtClean="0"/>
              <a:t>：控制</a:t>
            </a:r>
            <a:r>
              <a:rPr lang="en-US" altLang="zh-CN" sz="2400" dirty="0" err="1" smtClean="0"/>
              <a:t>NodeB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主要</a:t>
            </a:r>
            <a:r>
              <a:rPr lang="zh-CN" altLang="zh-CN" sz="2400" dirty="0"/>
              <a:t>完成用户的连接与断开、用户在不同</a:t>
            </a:r>
            <a:r>
              <a:rPr lang="en-US" altLang="zh-CN" sz="2400" dirty="0" err="1"/>
              <a:t>NodeB</a:t>
            </a:r>
            <a:r>
              <a:rPr lang="zh-CN" altLang="zh-CN" sz="2400" dirty="0"/>
              <a:t>之间的切换、发射功率的控制、无线资源的分配等</a:t>
            </a:r>
            <a:r>
              <a:rPr lang="zh-CN" altLang="zh-CN" sz="2400" dirty="0" smtClean="0"/>
              <a:t>功能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RNC</a:t>
            </a:r>
            <a:r>
              <a:rPr lang="zh-CN" altLang="zh-CN" sz="2400" dirty="0" smtClean="0"/>
              <a:t>之间可相互</a:t>
            </a:r>
            <a:r>
              <a:rPr lang="zh-CN" altLang="zh-CN" sz="2400" dirty="0"/>
              <a:t>通信，</a:t>
            </a:r>
            <a:r>
              <a:rPr lang="zh-CN" altLang="zh-CN" sz="2400" dirty="0" smtClean="0"/>
              <a:t>以</a:t>
            </a:r>
            <a:r>
              <a:rPr lang="zh-CN" altLang="en-US" sz="2400" dirty="0" smtClean="0"/>
              <a:t>协调</a:t>
            </a:r>
            <a:r>
              <a:rPr lang="zh-CN" altLang="zh-CN" sz="2400" dirty="0" smtClean="0"/>
              <a:t>切换</a:t>
            </a:r>
            <a:r>
              <a:rPr lang="zh-CN" altLang="zh-CN" sz="2400" dirty="0"/>
              <a:t>、资源分配</a:t>
            </a:r>
            <a:r>
              <a:rPr lang="zh-CN" altLang="zh-CN" sz="2400" dirty="0" smtClean="0"/>
              <a:t>等工作</a:t>
            </a:r>
            <a:endParaRPr lang="zh-CN" altLang="zh-CN" sz="24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2074"/>
          </a:xfrm>
        </p:spPr>
        <p:txBody>
          <a:bodyPr/>
          <a:lstStyle/>
          <a:p>
            <a:r>
              <a:rPr lang="en-US" altLang="zh-CN" dirty="0" smtClean="0"/>
              <a:t>3G</a:t>
            </a:r>
            <a:r>
              <a:rPr lang="zh-CN" altLang="en-US" dirty="0" smtClean="0"/>
              <a:t>移动通信网络结构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400600"/>
          </a:xfrm>
        </p:spPr>
        <p:txBody>
          <a:bodyPr/>
          <a:lstStyle/>
          <a:p>
            <a:r>
              <a:rPr lang="en-US" altLang="zh-CN" sz="2400" dirty="0" smtClean="0"/>
              <a:t>CN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域和</a:t>
            </a:r>
            <a:r>
              <a:rPr lang="en-US" altLang="zh-CN" sz="2400" dirty="0" smtClean="0"/>
              <a:t>PS</a:t>
            </a:r>
            <a:r>
              <a:rPr lang="zh-CN" altLang="en-US" sz="2400" dirty="0" smtClean="0"/>
              <a:t>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CS</a:t>
            </a:r>
            <a:r>
              <a:rPr lang="zh-CN" altLang="en-US" sz="2000" dirty="0" smtClean="0"/>
              <a:t>域：电话语音信息的控制和处理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PS</a:t>
            </a:r>
            <a:r>
              <a:rPr lang="zh-CN" altLang="en-US" sz="2000" dirty="0" smtClean="0"/>
              <a:t>域：分组数据控制和处理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归属位置寄存器</a:t>
            </a:r>
            <a:r>
              <a:rPr lang="en-US" altLang="zh-CN" sz="2000" dirty="0" smtClean="0"/>
              <a:t>HLR</a:t>
            </a:r>
            <a:r>
              <a:rPr lang="zh-CN" altLang="en-US" sz="2000" dirty="0" smtClean="0"/>
              <a:t>：静态数据库，保存用户的签约信息</a:t>
            </a:r>
          </a:p>
          <a:p>
            <a:pPr lvl="1"/>
            <a:r>
              <a:rPr lang="zh-CN" altLang="en-US" sz="2000" dirty="0" smtClean="0"/>
              <a:t>拜访位置寄存器</a:t>
            </a:r>
            <a:r>
              <a:rPr lang="en-US" altLang="zh-CN" sz="2000" dirty="0" smtClean="0"/>
              <a:t>VLR</a:t>
            </a:r>
            <a:r>
              <a:rPr lang="zh-CN" altLang="en-US" sz="2000" dirty="0" smtClean="0"/>
              <a:t>：动态数据库，保存着移动到该</a:t>
            </a:r>
            <a:r>
              <a:rPr lang="en-US" altLang="zh-CN" sz="2000" dirty="0" smtClean="0"/>
              <a:t>CN</a:t>
            </a:r>
            <a:r>
              <a:rPr lang="zh-CN" altLang="en-US" sz="2000" dirty="0" smtClean="0"/>
              <a:t>管理范围下的移动用户信息。用户离开就删除</a:t>
            </a:r>
          </a:p>
          <a:p>
            <a:pPr lvl="1"/>
            <a:r>
              <a:rPr lang="zh-CN" altLang="en-US" sz="2000" dirty="0" smtClean="0"/>
              <a:t>移动交换中心</a:t>
            </a:r>
            <a:r>
              <a:rPr lang="en-US" altLang="zh-CN" sz="2000" dirty="0" smtClean="0"/>
              <a:t>MSC</a:t>
            </a:r>
            <a:r>
              <a:rPr lang="zh-CN" altLang="en-US" sz="2000" dirty="0" smtClean="0"/>
              <a:t>：与程控交换机类似，主要完成语音电话的呼叫控制、移动性管理等工作。</a:t>
            </a:r>
          </a:p>
          <a:p>
            <a:pPr lvl="1"/>
            <a:r>
              <a:rPr lang="zh-CN" altLang="en-US" sz="2000" dirty="0" smtClean="0"/>
              <a:t>网关移动交换中心</a:t>
            </a:r>
            <a:r>
              <a:rPr lang="en-US" altLang="zh-CN" sz="2000" dirty="0" smtClean="0"/>
              <a:t>GMSC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CS</a:t>
            </a:r>
            <a:r>
              <a:rPr lang="zh-CN" altLang="en-US" sz="2000" dirty="0" smtClean="0"/>
              <a:t>域与外部网络间的网关</a:t>
            </a:r>
          </a:p>
          <a:p>
            <a:pPr lvl="1"/>
            <a:r>
              <a:rPr lang="zh-CN" altLang="en-US" sz="2000" dirty="0" smtClean="0"/>
              <a:t>服务</a:t>
            </a:r>
            <a:r>
              <a:rPr lang="en-US" altLang="zh-CN" sz="2000" dirty="0" smtClean="0"/>
              <a:t>GRPS</a:t>
            </a:r>
            <a:r>
              <a:rPr lang="zh-CN" altLang="en-US" sz="2000" dirty="0" smtClean="0"/>
              <a:t>支持结点</a:t>
            </a:r>
            <a:r>
              <a:rPr lang="en-US" altLang="zh-CN" sz="2000" dirty="0" smtClean="0"/>
              <a:t>SGSN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PS </a:t>
            </a:r>
            <a:r>
              <a:rPr lang="zh-CN" altLang="en-US" sz="2000" dirty="0" smtClean="0"/>
              <a:t>域的移动性管理、会话管理、鉴权和加密</a:t>
            </a:r>
          </a:p>
          <a:p>
            <a:pPr lvl="1"/>
            <a:r>
              <a:rPr lang="zh-CN" altLang="en-US" sz="2000" dirty="0" smtClean="0"/>
              <a:t>网关</a:t>
            </a:r>
            <a:r>
              <a:rPr lang="en-US" altLang="zh-CN" sz="2000" dirty="0" smtClean="0"/>
              <a:t>GPRS</a:t>
            </a:r>
            <a:r>
              <a:rPr lang="zh-CN" altLang="en-US" sz="2000" dirty="0" smtClean="0"/>
              <a:t>支持节点</a:t>
            </a:r>
            <a:r>
              <a:rPr lang="en-US" altLang="zh-CN" sz="2000" dirty="0" smtClean="0"/>
              <a:t>GGSN</a:t>
            </a:r>
            <a:r>
              <a:rPr lang="zh-CN" altLang="en-US" sz="2000" dirty="0" smtClean="0"/>
              <a:t>：分组在</a:t>
            </a:r>
            <a:r>
              <a:rPr lang="en-US" altLang="zh-CN" sz="2000" dirty="0" smtClean="0"/>
              <a:t>3G</a:t>
            </a:r>
            <a:r>
              <a:rPr lang="zh-CN" altLang="en-US" sz="2000" dirty="0" smtClean="0"/>
              <a:t>网络和外部数据网之间的路由和封装，连接外部网络</a:t>
            </a:r>
          </a:p>
          <a:p>
            <a:pPr>
              <a:spcBef>
                <a:spcPts val="2400"/>
              </a:spcBef>
            </a:pPr>
            <a:r>
              <a:rPr lang="zh-CN" altLang="en-US" sz="2400" dirty="0" smtClean="0"/>
              <a:t>外部网络</a:t>
            </a:r>
            <a:r>
              <a:rPr lang="en-US" altLang="zh-CN" sz="2400" dirty="0" smtClean="0"/>
              <a:t>:PSTN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Internet</a:t>
            </a:r>
            <a:r>
              <a:rPr lang="zh-CN" altLang="en-US" sz="2400" dirty="0" smtClean="0"/>
              <a:t>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7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4G</a:t>
            </a:r>
            <a:r>
              <a:rPr lang="zh-CN" altLang="en-US" dirty="0"/>
              <a:t>移动通信网络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2565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LTE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long term evolution</a:t>
            </a:r>
            <a:r>
              <a:rPr lang="zh-CN" altLang="en-US" sz="2800" dirty="0"/>
              <a:t>，长期</a:t>
            </a:r>
            <a:r>
              <a:rPr lang="zh-CN" altLang="en-US" sz="2800" dirty="0" smtClean="0"/>
              <a:t>演进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3GPP</a:t>
            </a:r>
            <a:r>
              <a:rPr lang="zh-CN" altLang="en-US" sz="2400" dirty="0" smtClean="0"/>
              <a:t>启动的技术研发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目标：在</a:t>
            </a:r>
            <a:r>
              <a:rPr lang="en-US" altLang="zh-CN" sz="2400" dirty="0"/>
              <a:t>20MHz</a:t>
            </a:r>
            <a:r>
              <a:rPr lang="zh-CN" altLang="en-US" sz="2400" dirty="0"/>
              <a:t>频谱带宽下提供下行</a:t>
            </a:r>
            <a:r>
              <a:rPr lang="en-US" altLang="zh-CN" sz="2400" dirty="0"/>
              <a:t>100Mbps</a:t>
            </a:r>
            <a:r>
              <a:rPr lang="zh-CN" altLang="en-US" sz="2400" dirty="0"/>
              <a:t>上行</a:t>
            </a:r>
            <a:r>
              <a:rPr lang="en-US" altLang="zh-CN" sz="2400" dirty="0"/>
              <a:t>50Mbps</a:t>
            </a:r>
            <a:r>
              <a:rPr lang="zh-CN" altLang="en-US" sz="2400" dirty="0"/>
              <a:t>的峰值速率、降低系统的延迟、改善小区边缘用户的性能、提高小区容量、支持</a:t>
            </a:r>
            <a:r>
              <a:rPr lang="en-US" altLang="zh-CN" sz="2400" dirty="0"/>
              <a:t>100km</a:t>
            </a:r>
            <a:r>
              <a:rPr lang="zh-CN" altLang="en-US" sz="2400" dirty="0"/>
              <a:t>半径的小区覆盖、为</a:t>
            </a:r>
            <a:r>
              <a:rPr lang="en-US" altLang="zh-CN" sz="2400" dirty="0"/>
              <a:t>350km/h</a:t>
            </a:r>
            <a:r>
              <a:rPr lang="zh-CN" altLang="en-US" sz="2400" dirty="0"/>
              <a:t>高速移动用户提供</a:t>
            </a:r>
            <a:r>
              <a:rPr lang="en-US" altLang="zh-CN" sz="2400" dirty="0"/>
              <a:t>&gt;100kbps</a:t>
            </a:r>
            <a:r>
              <a:rPr lang="zh-CN" altLang="en-US" sz="2400" dirty="0"/>
              <a:t>的接入服务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altLang="zh-CN" sz="2800" dirty="0" smtClean="0"/>
              <a:t>4G</a:t>
            </a:r>
            <a:r>
              <a:rPr lang="zh-CN" altLang="en-US" sz="2800" dirty="0" smtClean="0"/>
              <a:t>移动通信网络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主要技术：</a:t>
            </a:r>
            <a:r>
              <a:rPr lang="en-US" altLang="zh-CN" sz="2400" dirty="0" smtClean="0"/>
              <a:t>OFDM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MIMO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改进</a:t>
            </a:r>
            <a:r>
              <a:rPr lang="en-US" altLang="zh-CN" sz="2400" dirty="0" smtClean="0"/>
              <a:t>3G</a:t>
            </a:r>
            <a:r>
              <a:rPr lang="zh-CN" altLang="en-US" sz="2400" dirty="0" smtClean="0"/>
              <a:t>网络结构，</a:t>
            </a:r>
            <a:r>
              <a:rPr lang="zh-CN" altLang="en-US" sz="2400" dirty="0"/>
              <a:t>使</a:t>
            </a:r>
            <a:r>
              <a:rPr lang="zh-CN" altLang="en-US" sz="2400" dirty="0" smtClean="0"/>
              <a:t>其</a:t>
            </a:r>
            <a:r>
              <a:rPr lang="en-US" altLang="zh-CN" sz="2400" dirty="0" smtClean="0"/>
              <a:t>IP</a:t>
            </a:r>
            <a:r>
              <a:rPr lang="zh-CN" altLang="en-US" sz="2400" dirty="0"/>
              <a:t>化、扁平</a:t>
            </a:r>
            <a:r>
              <a:rPr lang="zh-CN" altLang="en-US" sz="2400" dirty="0" smtClean="0"/>
              <a:t>化，以</a:t>
            </a:r>
            <a:r>
              <a:rPr lang="zh-CN" altLang="en-US" sz="2400" dirty="0"/>
              <a:t>减少数据传输延迟</a:t>
            </a:r>
          </a:p>
        </p:txBody>
      </p:sp>
    </p:spTree>
    <p:extLst>
      <p:ext uri="{BB962C8B-B14F-4D97-AF65-F5344CB8AC3E}">
        <p14:creationId xmlns:p14="http://schemas.microsoft.com/office/powerpoint/2010/main" val="11982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4G</a:t>
            </a:r>
            <a:r>
              <a:rPr lang="zh-CN" altLang="zh-CN" dirty="0" smtClean="0"/>
              <a:t>网络</a:t>
            </a:r>
            <a:r>
              <a:rPr lang="zh-CN" altLang="en-US" dirty="0"/>
              <a:t>的</a:t>
            </a:r>
            <a:r>
              <a:rPr lang="zh-CN" altLang="zh-CN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UE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E-UTRAN</a:t>
            </a:r>
            <a:r>
              <a:rPr lang="zh-CN" altLang="en-US" sz="2000" dirty="0" smtClean="0"/>
              <a:t>（演进</a:t>
            </a:r>
            <a:r>
              <a:rPr lang="en-US" altLang="zh-CN" sz="2000" dirty="0"/>
              <a:t>UTRAN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EPC</a:t>
            </a:r>
            <a:r>
              <a:rPr lang="zh-CN" altLang="en-US" sz="2000" dirty="0" smtClean="0"/>
              <a:t>（演进</a:t>
            </a:r>
            <a:r>
              <a:rPr lang="zh-CN" altLang="en-US" sz="2000" dirty="0"/>
              <a:t>分组核心</a:t>
            </a:r>
            <a:r>
              <a:rPr lang="zh-CN" altLang="en-US" sz="2000" dirty="0" smtClean="0"/>
              <a:t>网）和</a:t>
            </a:r>
            <a:r>
              <a:rPr lang="zh-CN" altLang="en-US" sz="2000" dirty="0"/>
              <a:t>外部</a:t>
            </a:r>
            <a:r>
              <a:rPr lang="zh-CN" altLang="en-US" sz="2000" dirty="0" smtClean="0"/>
              <a:t>网络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8" y="1268760"/>
            <a:ext cx="857574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sz="3200" dirty="0" smtClean="0"/>
              <a:t>E-UTRAN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evolved </a:t>
            </a:r>
            <a:r>
              <a:rPr lang="en-US" altLang="zh-CN" sz="3200" dirty="0"/>
              <a:t>UTRAN</a:t>
            </a:r>
            <a:r>
              <a:rPr lang="zh-CN" altLang="en-US" sz="3200" dirty="0" smtClean="0"/>
              <a:t>，演进</a:t>
            </a:r>
            <a:r>
              <a:rPr lang="en-US" altLang="zh-CN" sz="3200" dirty="0" smtClean="0"/>
              <a:t>UTRAN</a:t>
            </a:r>
            <a:r>
              <a:rPr lang="zh-CN" altLang="en-US" sz="3200" dirty="0" smtClean="0"/>
              <a:t>）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845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 smtClean="0"/>
              <a:t>eNodeB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RNC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NodeB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融合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eNodeB</a:t>
            </a:r>
            <a:r>
              <a:rPr lang="en-US" altLang="zh-CN" dirty="0" smtClean="0"/>
              <a:t> </a:t>
            </a:r>
            <a:r>
              <a:rPr lang="zh-CN" altLang="zh-CN" dirty="0" smtClean="0"/>
              <a:t>间可相互</a:t>
            </a:r>
            <a:r>
              <a:rPr lang="zh-CN" altLang="zh-CN" dirty="0"/>
              <a:t>连接，采用</a:t>
            </a:r>
            <a:r>
              <a:rPr lang="en-US" altLang="zh-CN" dirty="0"/>
              <a:t>IP </a:t>
            </a:r>
            <a:r>
              <a:rPr lang="zh-CN" altLang="zh-CN" dirty="0" smtClean="0"/>
              <a:t>技术</a:t>
            </a:r>
            <a:r>
              <a:rPr lang="zh-CN" altLang="zh-CN" dirty="0"/>
              <a:t>，</a:t>
            </a:r>
            <a:r>
              <a:rPr lang="zh-CN" altLang="zh-CN" dirty="0" smtClean="0"/>
              <a:t>形成</a:t>
            </a:r>
            <a:r>
              <a:rPr lang="en-US" altLang="zh-CN" dirty="0" smtClean="0"/>
              <a:t>Mesh</a:t>
            </a:r>
            <a:r>
              <a:rPr lang="zh-CN" altLang="zh-CN" dirty="0" smtClean="0"/>
              <a:t>网络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UE</a:t>
            </a:r>
            <a:r>
              <a:rPr lang="zh-CN" altLang="zh-CN" dirty="0"/>
              <a:t>在从一个</a:t>
            </a:r>
            <a:r>
              <a:rPr lang="en-US" altLang="zh-CN" dirty="0" err="1" smtClean="0"/>
              <a:t>eNodeB</a:t>
            </a:r>
            <a:r>
              <a:rPr lang="zh-CN" altLang="zh-CN" dirty="0" smtClean="0"/>
              <a:t>移动</a:t>
            </a:r>
            <a:r>
              <a:rPr lang="zh-CN" altLang="zh-CN" dirty="0"/>
              <a:t>到另一个</a:t>
            </a:r>
            <a:r>
              <a:rPr lang="en-US" altLang="zh-CN" dirty="0" err="1" smtClean="0"/>
              <a:t>eNodeB</a:t>
            </a:r>
            <a:r>
              <a:rPr lang="zh-CN" altLang="zh-CN" dirty="0" smtClean="0"/>
              <a:t>时，</a:t>
            </a:r>
            <a:r>
              <a:rPr lang="en-US" altLang="zh-CN" dirty="0" smtClean="0"/>
              <a:t>Mesh</a:t>
            </a:r>
            <a:r>
              <a:rPr lang="zh-CN" altLang="zh-CN" dirty="0"/>
              <a:t>结构</a:t>
            </a:r>
            <a:r>
              <a:rPr lang="zh-CN" altLang="zh-CN" dirty="0" smtClean="0"/>
              <a:t>可保证无缝切换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eNodeB</a:t>
            </a:r>
            <a:r>
              <a:rPr lang="zh-CN" altLang="zh-CN" dirty="0"/>
              <a:t>可以和</a:t>
            </a:r>
            <a:r>
              <a:rPr lang="en-US" altLang="zh-CN" dirty="0"/>
              <a:t>EPC</a:t>
            </a:r>
            <a:r>
              <a:rPr lang="zh-CN" altLang="zh-CN" dirty="0"/>
              <a:t>中的</a:t>
            </a:r>
            <a:r>
              <a:rPr lang="en-US" altLang="zh-CN" dirty="0"/>
              <a:t>MME/S-GW</a:t>
            </a:r>
            <a:r>
              <a:rPr lang="zh-CN" altLang="zh-CN" dirty="0" smtClean="0"/>
              <a:t>相连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E-UTRAN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单元种类</a:t>
            </a:r>
            <a:r>
              <a:rPr lang="zh-CN" altLang="en-US" dirty="0" smtClean="0"/>
              <a:t>少</a:t>
            </a:r>
            <a:r>
              <a:rPr lang="zh-CN" altLang="zh-CN" dirty="0" smtClean="0"/>
              <a:t>，成本</a:t>
            </a:r>
            <a:r>
              <a:rPr lang="zh-CN" altLang="en-US" dirty="0" smtClean="0"/>
              <a:t>低</a:t>
            </a:r>
            <a:r>
              <a:rPr lang="zh-CN" altLang="zh-CN" dirty="0" smtClean="0"/>
              <a:t>，传输延迟</a:t>
            </a:r>
            <a:r>
              <a:rPr lang="zh-CN" altLang="en-US" dirty="0" smtClean="0"/>
              <a:t>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82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dirty="0" smtClean="0"/>
              <a:t>16</a:t>
            </a:r>
            <a:r>
              <a:rPr lang="zh-CN" altLang="en-US" sz="5400" dirty="0" smtClean="0"/>
              <a:t>章 接入互联网</a:t>
            </a:r>
            <a:endParaRPr lang="zh-CN" altLang="en-US" sz="54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sz="3200" dirty="0"/>
              <a:t>EPC</a:t>
            </a:r>
            <a:r>
              <a:rPr lang="zh-CN" altLang="zh-CN" sz="3200" dirty="0"/>
              <a:t>（</a:t>
            </a:r>
            <a:r>
              <a:rPr lang="en-US" altLang="zh-CN" sz="3200" dirty="0"/>
              <a:t>evolved packet core</a:t>
            </a:r>
            <a:r>
              <a:rPr lang="zh-CN" altLang="zh-CN" sz="3200" dirty="0"/>
              <a:t>，演进分组核心</a:t>
            </a:r>
            <a:r>
              <a:rPr lang="zh-CN" altLang="zh-CN" sz="3200" dirty="0" smtClean="0"/>
              <a:t>网</a:t>
            </a:r>
            <a:r>
              <a:rPr lang="zh-CN" altLang="en-US" sz="3200" dirty="0" smtClean="0"/>
              <a:t>）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2565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800" dirty="0" smtClean="0"/>
              <a:t>采用</a:t>
            </a:r>
            <a:r>
              <a:rPr lang="zh-CN" altLang="zh-CN" sz="2800" dirty="0"/>
              <a:t>全</a:t>
            </a:r>
            <a:r>
              <a:rPr lang="en-US" altLang="zh-CN" sz="2800" dirty="0"/>
              <a:t>IP</a:t>
            </a:r>
            <a:r>
              <a:rPr lang="zh-CN" altLang="zh-CN" sz="2800" dirty="0" smtClean="0"/>
              <a:t>技术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EPC</a:t>
            </a:r>
            <a:r>
              <a:rPr lang="zh-CN" altLang="zh-CN" sz="2800" dirty="0" smtClean="0"/>
              <a:t>保留</a:t>
            </a:r>
            <a:r>
              <a:rPr lang="zh-CN" altLang="zh-CN" sz="2800" dirty="0"/>
              <a:t>了</a:t>
            </a:r>
            <a:r>
              <a:rPr lang="en-US" altLang="zh-CN" sz="2800" dirty="0"/>
              <a:t>PS</a:t>
            </a:r>
            <a:r>
              <a:rPr lang="zh-CN" altLang="zh-CN" sz="2800" dirty="0"/>
              <a:t>域，抛弃</a:t>
            </a:r>
            <a:r>
              <a:rPr lang="zh-CN" altLang="zh-CN" sz="2800" dirty="0" smtClean="0"/>
              <a:t>了</a:t>
            </a:r>
            <a:r>
              <a:rPr lang="en-US" altLang="zh-CN" sz="2800" dirty="0" smtClean="0"/>
              <a:t>3G</a:t>
            </a:r>
            <a:r>
              <a:rPr lang="zh-CN" altLang="zh-CN" sz="2800" dirty="0" smtClean="0"/>
              <a:t>网络</a:t>
            </a:r>
            <a:r>
              <a:rPr lang="en-US" altLang="zh-CN" sz="2800" dirty="0"/>
              <a:t>CN</a:t>
            </a:r>
            <a:r>
              <a:rPr lang="zh-CN" altLang="zh-CN" sz="2800" dirty="0"/>
              <a:t>中的</a:t>
            </a:r>
            <a:r>
              <a:rPr lang="en-US" altLang="zh-CN" sz="2800" dirty="0"/>
              <a:t>CS</a:t>
            </a:r>
            <a:r>
              <a:rPr lang="zh-CN" altLang="zh-CN" sz="2800" dirty="0" smtClean="0"/>
              <a:t>域</a:t>
            </a:r>
            <a:endParaRPr lang="en-US" altLang="zh-CN" sz="2800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zh-CN" sz="2800" dirty="0" smtClean="0"/>
              <a:t>采用控制</a:t>
            </a:r>
            <a:r>
              <a:rPr lang="zh-CN" altLang="zh-CN" sz="2800" dirty="0"/>
              <a:t>与承载分离的</a:t>
            </a:r>
            <a:r>
              <a:rPr lang="zh-CN" altLang="zh-CN" sz="2800" dirty="0" smtClean="0"/>
              <a:t>理念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将</a:t>
            </a:r>
            <a:r>
              <a:rPr lang="en-US" altLang="zh-CN" sz="2800" dirty="0"/>
              <a:t>3G</a:t>
            </a:r>
            <a:r>
              <a:rPr lang="zh-CN" altLang="zh-CN" sz="2800" dirty="0"/>
              <a:t>网络</a:t>
            </a:r>
            <a:r>
              <a:rPr lang="en-US" altLang="zh-CN" sz="2800" dirty="0"/>
              <a:t>PS</a:t>
            </a:r>
            <a:r>
              <a:rPr lang="zh-CN" altLang="zh-CN" sz="2800" dirty="0"/>
              <a:t>域中</a:t>
            </a:r>
            <a:r>
              <a:rPr lang="en-US" altLang="zh-CN" sz="2800" dirty="0"/>
              <a:t>SGSN </a:t>
            </a:r>
            <a:r>
              <a:rPr lang="zh-CN" altLang="zh-CN" sz="2800" dirty="0"/>
              <a:t>的移动性管理、信令处理等控制功能与用户</a:t>
            </a:r>
            <a:r>
              <a:rPr lang="zh-CN" altLang="zh-CN" sz="2800" dirty="0" smtClean="0"/>
              <a:t>数据转发功能</a:t>
            </a:r>
            <a:r>
              <a:rPr lang="zh-CN" altLang="en-US" sz="2800" dirty="0"/>
              <a:t>分开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分别由两个实体</a:t>
            </a:r>
            <a:r>
              <a:rPr lang="zh-CN" altLang="zh-CN" sz="2800" dirty="0" smtClean="0"/>
              <a:t>完成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移动</a:t>
            </a:r>
            <a:r>
              <a:rPr lang="zh-CN" altLang="zh-CN" sz="2400" dirty="0"/>
              <a:t>管理</a:t>
            </a:r>
            <a:r>
              <a:rPr lang="zh-CN" altLang="zh-CN" sz="2400" dirty="0" smtClean="0"/>
              <a:t>实体</a:t>
            </a:r>
            <a:r>
              <a:rPr lang="en-US" altLang="zh-CN" sz="2400" dirty="0" smtClean="0"/>
              <a:t>MME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移动</a:t>
            </a:r>
            <a:r>
              <a:rPr lang="zh-CN" altLang="zh-CN" sz="2400" dirty="0"/>
              <a:t>性管理、信令处理</a:t>
            </a:r>
            <a:r>
              <a:rPr lang="zh-CN" altLang="zh-CN" sz="2400" dirty="0" smtClean="0"/>
              <a:t>等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服务网关</a:t>
            </a:r>
            <a:r>
              <a:rPr lang="en-US" altLang="zh-CN" sz="2400" dirty="0" smtClean="0"/>
              <a:t>S-GW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用户</a:t>
            </a:r>
            <a:r>
              <a:rPr lang="zh-CN" altLang="zh-CN" sz="2400" dirty="0"/>
              <a:t>数据的处理及转发</a:t>
            </a:r>
            <a:r>
              <a:rPr lang="zh-CN" altLang="zh-CN" sz="2400" dirty="0" smtClean="0"/>
              <a:t>等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分组</a:t>
            </a:r>
            <a:r>
              <a:rPr lang="zh-CN" altLang="zh-CN" sz="2400" dirty="0"/>
              <a:t>数据</a:t>
            </a:r>
            <a:r>
              <a:rPr lang="zh-CN" altLang="zh-CN" sz="2400" dirty="0" smtClean="0"/>
              <a:t>网关</a:t>
            </a:r>
            <a:r>
              <a:rPr lang="en-US" altLang="zh-CN" sz="2400" dirty="0" smtClean="0"/>
              <a:t>P-GW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负责</a:t>
            </a:r>
            <a:r>
              <a:rPr lang="zh-CN" altLang="zh-CN" sz="2400" dirty="0"/>
              <a:t>与外部网络</a:t>
            </a:r>
            <a:r>
              <a:rPr lang="zh-CN" altLang="zh-CN" sz="2400" dirty="0" smtClean="0"/>
              <a:t>连接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98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/>
              <a:t>通过数据通信线路接入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71678"/>
            <a:ext cx="8786874" cy="457203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 smtClean="0"/>
              <a:t>数据通信网</a:t>
            </a:r>
            <a:r>
              <a:rPr lang="zh-CN" altLang="en-US" sz="2800" dirty="0"/>
              <a:t>的带宽通常较宽，但通信费用昂贵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用户端通常为具有一定规模的局域网</a:t>
            </a:r>
          </a:p>
        </p:txBody>
      </p:sp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14" y="1500174"/>
            <a:ext cx="8945280" cy="3429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20197" name="AutoShape 5"/>
          <p:cNvSpPr>
            <a:spLocks noChangeArrowheads="1"/>
          </p:cNvSpPr>
          <p:nvPr/>
        </p:nvSpPr>
        <p:spPr bwMode="auto">
          <a:xfrm>
            <a:off x="1571604" y="2285992"/>
            <a:ext cx="720725" cy="574675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198" name="AutoShape 6"/>
          <p:cNvSpPr>
            <a:spLocks noChangeArrowheads="1"/>
          </p:cNvSpPr>
          <p:nvPr/>
        </p:nvSpPr>
        <p:spPr bwMode="auto">
          <a:xfrm>
            <a:off x="5000628" y="2285992"/>
            <a:ext cx="720725" cy="574675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199" name="Oval 7"/>
          <p:cNvSpPr>
            <a:spLocks noChangeArrowheads="1"/>
          </p:cNvSpPr>
          <p:nvPr/>
        </p:nvSpPr>
        <p:spPr bwMode="auto">
          <a:xfrm>
            <a:off x="3000364" y="2143116"/>
            <a:ext cx="1428760" cy="785818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  <p:bldP spid="520197" grpId="0" animBg="1"/>
      <p:bldP spid="520197" grpId="1" animBg="1"/>
      <p:bldP spid="520198" grpId="0" animBg="1"/>
      <p:bldP spid="520198" grpId="1" animBg="1"/>
      <p:bldP spid="520199" grpId="0" animBg="1"/>
      <p:bldP spid="52019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zh-CN" dirty="0" smtClean="0"/>
              <a:t>接入控制与</a:t>
            </a:r>
            <a:r>
              <a:rPr lang="en-US" altLang="zh-CN" dirty="0" err="1" smtClean="0"/>
              <a:t>PPPoE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858312" cy="53578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接入控制：网络接入服务提供商需要对接入的用户进行控制，需按照一定的计费标准对用户的使用量进行计费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altLang="zh-CN" dirty="0" err="1" smtClean="0"/>
              <a:t>PPPoE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PPP over Ethernet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以太网上使用的“点到点”协议（由广播链路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点到点链路）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基础为</a:t>
            </a:r>
            <a:r>
              <a:rPr lang="en-US" altLang="zh-CN" dirty="0" smtClean="0"/>
              <a:t>PPP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point-to-point protocol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PPP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2362215"/>
            <a:ext cx="89154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err="1" smtClean="0"/>
              <a:t>PPPoE</a:t>
            </a:r>
            <a:r>
              <a:rPr lang="zh-CN" altLang="zh-CN" dirty="0" smtClean="0"/>
              <a:t>协议的数据封装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57892"/>
            <a:ext cx="9144000" cy="70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1214422"/>
            <a:ext cx="3671896" cy="360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2786050" y="4786322"/>
            <a:ext cx="2571768" cy="10715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29388" y="4786322"/>
            <a:ext cx="1643074" cy="10715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7818" y="5857892"/>
            <a:ext cx="2714644" cy="714380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86050" y="1428736"/>
            <a:ext cx="3643338" cy="3357586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PPPoE</a:t>
            </a:r>
            <a:r>
              <a:rPr lang="zh-CN" altLang="zh-CN" dirty="0" smtClean="0"/>
              <a:t>协议的数据封装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786478"/>
          </a:xfrm>
        </p:spPr>
        <p:txBody>
          <a:bodyPr>
            <a:noAutofit/>
          </a:bodyPr>
          <a:lstStyle/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zh-CN" altLang="zh-CN" dirty="0" smtClean="0"/>
              <a:t>目的地址</a:t>
            </a:r>
            <a:r>
              <a:rPr lang="zh-CN" altLang="en-US" dirty="0" smtClean="0"/>
              <a:t>：</a:t>
            </a:r>
            <a:r>
              <a:rPr lang="zh-CN" altLang="zh-CN" sz="2800" dirty="0" smtClean="0"/>
              <a:t>发现阶段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既可以是单播地址也可以是广播地址</a:t>
            </a:r>
            <a:r>
              <a:rPr lang="zh-CN" altLang="en-US" sz="2800" dirty="0" smtClean="0"/>
              <a:t>；</a:t>
            </a:r>
            <a:r>
              <a:rPr lang="zh-CN" altLang="zh-CN" sz="2800" dirty="0" smtClean="0"/>
              <a:t>会话阶段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单播地址</a:t>
            </a:r>
          </a:p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zh-CN" altLang="zh-CN" dirty="0" smtClean="0"/>
              <a:t>源地址</a:t>
            </a:r>
            <a:r>
              <a:rPr lang="zh-CN" altLang="en-US" dirty="0" smtClean="0"/>
              <a:t>：</a:t>
            </a:r>
            <a:r>
              <a:rPr lang="zh-CN" altLang="zh-CN" sz="2800" dirty="0" smtClean="0"/>
              <a:t>源主机的</a:t>
            </a:r>
            <a:r>
              <a:rPr lang="en-US" altLang="zh-CN" sz="2800" dirty="0" smtClean="0"/>
              <a:t>MAC</a:t>
            </a:r>
            <a:r>
              <a:rPr lang="zh-CN" altLang="zh-CN" sz="2800" dirty="0" smtClean="0"/>
              <a:t>地址</a:t>
            </a:r>
            <a:endParaRPr lang="zh-CN" altLang="zh-CN" dirty="0" smtClean="0"/>
          </a:p>
          <a:p>
            <a:pPr lvl="0">
              <a:lnSpc>
                <a:spcPct val="130000"/>
              </a:lnSpc>
              <a:spcBef>
                <a:spcPts val="600"/>
              </a:spcBef>
            </a:pPr>
            <a:r>
              <a:rPr lang="zh-CN" altLang="zh-CN" dirty="0" smtClean="0"/>
              <a:t>类型</a:t>
            </a:r>
            <a:r>
              <a:rPr lang="zh-CN" altLang="en-US" dirty="0" smtClean="0"/>
              <a:t>：</a:t>
            </a:r>
            <a:r>
              <a:rPr lang="zh-CN" altLang="zh-CN" sz="2800" dirty="0" smtClean="0"/>
              <a:t>发现阶段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0x8863</a:t>
            </a:r>
            <a:r>
              <a:rPr lang="zh-CN" altLang="en-US" sz="2800" dirty="0" smtClean="0"/>
              <a:t>；</a:t>
            </a:r>
            <a:r>
              <a:rPr lang="zh-CN" altLang="zh-CN" sz="2800" dirty="0" smtClean="0"/>
              <a:t>会话阶段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0x8864</a:t>
            </a:r>
            <a:endParaRPr lang="zh-CN" altLang="zh-CN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 err="1" smtClean="0"/>
              <a:t>PPPoE</a:t>
            </a:r>
            <a:r>
              <a:rPr lang="zh-CN" altLang="zh-CN" dirty="0" smtClean="0"/>
              <a:t>有效载荷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zh-CN" dirty="0" smtClean="0"/>
              <a:t>版本域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有效载荷格式遵循的版本号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zh-CN" dirty="0" smtClean="0"/>
              <a:t>类型和编码域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有效载荷的具体类型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zh-CN" dirty="0" smtClean="0"/>
              <a:t>会话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包含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服务器在发现阶段为该点到点会话连接指定的“会话标识”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zh-CN" dirty="0" smtClean="0"/>
              <a:t>长度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指示后面所带的数据长度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PPPoE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发现阶段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2500306"/>
            <a:ext cx="9001156" cy="298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PPPoE</a:t>
            </a:r>
            <a:r>
              <a:rPr lang="zh-CN" altLang="en-US" dirty="0" smtClean="0"/>
              <a:t>协议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会话阶段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42984"/>
            <a:ext cx="8858312" cy="550072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获得</a:t>
            </a:r>
            <a:r>
              <a:rPr lang="en-US" altLang="zh-CN" dirty="0" err="1" smtClean="0"/>
              <a:t>PPPoE</a:t>
            </a:r>
            <a:r>
              <a:rPr lang="zh-CN" altLang="en-US" dirty="0" smtClean="0"/>
              <a:t>服务器分配的会话</a:t>
            </a:r>
            <a:r>
              <a:rPr lang="en-US" altLang="zh-CN" dirty="0" smtClean="0"/>
              <a:t>ID</a:t>
            </a:r>
            <a:r>
              <a:rPr lang="zh-CN" altLang="en-US" dirty="0" smtClean="0"/>
              <a:t>后，进入会话阶段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会话</a:t>
            </a:r>
            <a:r>
              <a:rPr lang="en-US" altLang="zh-CN" dirty="0" smtClean="0"/>
              <a:t>ID</a:t>
            </a:r>
            <a:r>
              <a:rPr lang="zh-CN" altLang="en-US" dirty="0" smtClean="0"/>
              <a:t>在会话阶段保持不变（与源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地址结合可识别用户）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会话阶段包括了</a:t>
            </a:r>
            <a:r>
              <a:rPr lang="en-US" altLang="zh-CN" dirty="0" smtClean="0"/>
              <a:t>PPP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LCP</a:t>
            </a:r>
            <a:r>
              <a:rPr lang="zh-CN" altLang="en-US" dirty="0" smtClean="0"/>
              <a:t>处理、</a:t>
            </a:r>
            <a:r>
              <a:rPr lang="en-US" altLang="zh-CN" dirty="0" smtClean="0"/>
              <a:t>NCP</a:t>
            </a:r>
            <a:r>
              <a:rPr lang="zh-CN" altLang="en-US" dirty="0" smtClean="0"/>
              <a:t>处理以及身份认证处理等过程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所有</a:t>
            </a:r>
            <a:r>
              <a:rPr lang="en-US" altLang="zh-CN" dirty="0" smtClean="0"/>
              <a:t>PPP</a:t>
            </a:r>
            <a:r>
              <a:rPr lang="zh-CN" altLang="en-US" dirty="0" smtClean="0"/>
              <a:t>数据包封装在以太网帧中传递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PPPoE</a:t>
            </a:r>
            <a:r>
              <a:rPr lang="zh-CN" altLang="zh-CN" dirty="0" smtClean="0"/>
              <a:t>应用</a:t>
            </a:r>
            <a:r>
              <a:rPr lang="en-US" altLang="zh-CN" dirty="0" smtClean="0"/>
              <a:t> — </a:t>
            </a:r>
            <a:r>
              <a:rPr lang="zh-CN" altLang="zh-CN" dirty="0" smtClean="0"/>
              <a:t>局域网用户接入控制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2281254"/>
            <a:ext cx="8858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PPPoE</a:t>
            </a:r>
            <a:r>
              <a:rPr lang="zh-CN" altLang="zh-CN" dirty="0" smtClean="0"/>
              <a:t>应用</a:t>
            </a:r>
            <a:r>
              <a:rPr lang="en-US" altLang="zh-CN" dirty="0" smtClean="0"/>
              <a:t> — ADSL</a:t>
            </a:r>
            <a:r>
              <a:rPr lang="zh-CN" altLang="zh-CN" dirty="0" smtClean="0"/>
              <a:t>用户接入控制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6" y="2285992"/>
            <a:ext cx="8858280" cy="351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60"/>
            <a:ext cx="8229600" cy="785810"/>
          </a:xfrm>
        </p:spPr>
        <p:txBody>
          <a:bodyPr/>
          <a:lstStyle/>
          <a:p>
            <a:r>
              <a:rPr lang="zh-CN" altLang="en-US" dirty="0"/>
              <a:t>接入技术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858312" cy="571503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zh-CN" altLang="en-US" sz="3600" dirty="0" smtClean="0"/>
              <a:t>研究内容：如何</a:t>
            </a:r>
            <a:r>
              <a:rPr lang="zh-CN" altLang="en-US" sz="3600" dirty="0"/>
              <a:t>将</a:t>
            </a:r>
            <a:r>
              <a:rPr lang="zh-CN" altLang="en-US" sz="3600" dirty="0" smtClean="0"/>
              <a:t>远程计算机</a:t>
            </a:r>
            <a:r>
              <a:rPr lang="zh-CN" altLang="en-US" sz="3600" dirty="0"/>
              <a:t>或计算机网络以</a:t>
            </a:r>
            <a:r>
              <a:rPr lang="zh-CN" altLang="en-US" sz="3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合适的性能价格比</a:t>
            </a:r>
            <a:r>
              <a:rPr lang="zh-CN" altLang="en-US" sz="3600" dirty="0"/>
              <a:t>接入互联网</a:t>
            </a: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zh-CN" altLang="en-US" sz="3600" dirty="0"/>
              <a:t>常用的接入</a:t>
            </a:r>
            <a:r>
              <a:rPr lang="zh-CN" altLang="en-US" sz="3600" dirty="0" smtClean="0"/>
              <a:t>方式：</a:t>
            </a:r>
            <a:r>
              <a:rPr lang="zh-CN" altLang="zh-CN" sz="3600" dirty="0" smtClean="0"/>
              <a:t>无线网络、数字数据网</a:t>
            </a:r>
            <a:r>
              <a:rPr lang="en-US" altLang="zh-CN" sz="3600" dirty="0" smtClean="0"/>
              <a:t>DDN</a:t>
            </a:r>
            <a:r>
              <a:rPr lang="zh-CN" altLang="zh-CN" sz="3600" dirty="0" smtClean="0"/>
              <a:t>、公用电话网</a:t>
            </a:r>
            <a:r>
              <a:rPr lang="en-US" altLang="zh-CN" sz="3600" dirty="0" smtClean="0"/>
              <a:t>PSTN</a:t>
            </a:r>
            <a:r>
              <a:rPr lang="zh-CN" altLang="zh-CN" sz="3600" dirty="0" smtClean="0"/>
              <a:t>、综合业务数字网</a:t>
            </a:r>
            <a:r>
              <a:rPr lang="en-US" altLang="zh-CN" sz="3600" dirty="0" smtClean="0"/>
              <a:t>ISDN</a:t>
            </a:r>
            <a:r>
              <a:rPr lang="zh-CN" altLang="zh-CN" sz="3600" dirty="0" smtClean="0"/>
              <a:t>、非对称数字线路</a:t>
            </a:r>
            <a:r>
              <a:rPr lang="en-US" altLang="zh-CN" sz="3600" dirty="0" smtClean="0"/>
              <a:t>ADSL</a:t>
            </a:r>
            <a:r>
              <a:rPr lang="zh-CN" altLang="zh-CN" sz="3600" dirty="0" smtClean="0"/>
              <a:t>、混合光纤</a:t>
            </a:r>
            <a:r>
              <a:rPr lang="en-US" altLang="zh-CN" sz="3600" dirty="0" smtClean="0"/>
              <a:t>/</a:t>
            </a:r>
            <a:r>
              <a:rPr lang="zh-CN" altLang="zh-CN" sz="3600" dirty="0" smtClean="0"/>
              <a:t>同轴电缆网</a:t>
            </a:r>
            <a:r>
              <a:rPr lang="en-US" altLang="zh-CN" sz="3600" dirty="0" smtClean="0"/>
              <a:t>HFC</a:t>
            </a:r>
            <a:r>
              <a:rPr lang="zh-CN" altLang="en-US" sz="3600" dirty="0" smtClean="0"/>
              <a:t>等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实验：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服务器的配置和应用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571612"/>
            <a:ext cx="8858312" cy="492922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dirty="0" smtClean="0"/>
              <a:t>Windows 2003</a:t>
            </a:r>
            <a:r>
              <a:rPr lang="zh-CN" altLang="zh-CN" dirty="0" smtClean="0"/>
              <a:t>实现了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的客户端，但不具备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服务器功能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dirty="0" smtClean="0"/>
              <a:t>RASPPPOE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实现了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客户</a:t>
            </a:r>
            <a:r>
              <a:rPr lang="zh-CN" altLang="en-US" dirty="0" smtClean="0"/>
              <a:t>和</a:t>
            </a:r>
            <a:r>
              <a:rPr lang="zh-CN" altLang="zh-CN" dirty="0" smtClean="0"/>
              <a:t>服务器功能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zh-CN" dirty="0" smtClean="0"/>
              <a:t>结合</a:t>
            </a:r>
            <a:r>
              <a:rPr lang="en-US" altLang="zh-CN" dirty="0" smtClean="0"/>
              <a:t>RASPPPOE</a:t>
            </a:r>
            <a:r>
              <a:rPr lang="zh-CN" altLang="zh-CN" dirty="0" smtClean="0"/>
              <a:t>软件，</a:t>
            </a:r>
            <a:r>
              <a:rPr lang="en-US" altLang="zh-CN" dirty="0" smtClean="0"/>
              <a:t>Windows 2003</a:t>
            </a:r>
            <a:r>
              <a:rPr lang="zh-CN" altLang="zh-CN" dirty="0" smtClean="0"/>
              <a:t>可以通过“路由和远程访问”和“传入连接”两种方式对局域网接入用户进行控制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组建和配置实验网络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30896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smtClean="0"/>
              <a:t>RASPPPOE</a:t>
            </a:r>
            <a:r>
              <a:rPr lang="zh-CN" altLang="zh-CN" dirty="0" smtClean="0"/>
              <a:t>软件的安装和配置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357298"/>
            <a:ext cx="4286280" cy="486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1119" y="1357298"/>
            <a:ext cx="41814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4429124" y="3286124"/>
            <a:ext cx="428628" cy="11430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爆炸形 1 7"/>
          <p:cNvSpPr/>
          <p:nvPr/>
        </p:nvSpPr>
        <p:spPr>
          <a:xfrm>
            <a:off x="7500958" y="3500438"/>
            <a:ext cx="1000132" cy="500066"/>
          </a:xfrm>
          <a:prstGeom prst="irregularSeal1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1285860"/>
            <a:ext cx="4643470" cy="540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8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796908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配置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接入服务器</a:t>
            </a:r>
            <a:r>
              <a:rPr lang="en-US" altLang="zh-CN" dirty="0" smtClean="0"/>
              <a:t> —</a:t>
            </a:r>
            <a:r>
              <a:rPr lang="zh-CN" altLang="zh-CN" dirty="0" smtClean="0"/>
              <a:t>远程访问功能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45935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677328"/>
            <a:ext cx="4643470" cy="510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爆炸形 1 5"/>
          <p:cNvSpPr/>
          <p:nvPr/>
        </p:nvSpPr>
        <p:spPr>
          <a:xfrm>
            <a:off x="1785918" y="4143380"/>
            <a:ext cx="1357322" cy="428628"/>
          </a:xfrm>
          <a:prstGeom prst="irregularSeal1">
            <a:avLst/>
          </a:prstGeom>
          <a:solidFill>
            <a:srgbClr val="C00000">
              <a:alpha val="4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796908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配置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接入服务器</a:t>
            </a:r>
            <a:r>
              <a:rPr lang="en-US" altLang="zh-CN" dirty="0" smtClean="0"/>
              <a:t> — IP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142984"/>
            <a:ext cx="5072098" cy="558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796908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配置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接入服务器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端口配置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" y="2214554"/>
            <a:ext cx="892992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796908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配置</a:t>
            </a:r>
            <a:r>
              <a:rPr lang="en-US" altLang="zh-CN" dirty="0" err="1" smtClean="0"/>
              <a:t>PPPoE</a:t>
            </a:r>
            <a:r>
              <a:rPr lang="zh-CN" altLang="zh-CN" dirty="0" smtClean="0"/>
              <a:t>接入服务器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用户控制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71546"/>
            <a:ext cx="5000660" cy="571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631828"/>
            <a:ext cx="8858312" cy="1011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PPPoE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2071678"/>
            <a:ext cx="8858312" cy="45720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/>
              <a:t>Windows 2003</a:t>
            </a:r>
            <a:r>
              <a:rPr lang="zh-CN" altLang="en-US" dirty="0" smtClean="0"/>
              <a:t>本身具有</a:t>
            </a:r>
            <a:r>
              <a:rPr lang="en-US" altLang="zh-CN" dirty="0" err="1" smtClean="0"/>
              <a:t>PPPoE</a:t>
            </a:r>
            <a:r>
              <a:rPr lang="zh-CN" altLang="en-US" dirty="0" smtClean="0"/>
              <a:t>客户功能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/>
              <a:t>Windows 2003 Server</a:t>
            </a:r>
            <a:r>
              <a:rPr lang="zh-CN" altLang="en-US" dirty="0" smtClean="0"/>
              <a:t>中可通过“新建网络连接向导”启动建立</a:t>
            </a:r>
            <a:r>
              <a:rPr lang="en-US" altLang="zh-CN" dirty="0" err="1" smtClean="0"/>
              <a:t>PPPoE</a:t>
            </a:r>
            <a:r>
              <a:rPr lang="zh-CN" altLang="en-US" dirty="0" smtClean="0"/>
              <a:t>连接向导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接入控制测试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428736"/>
            <a:ext cx="5042017" cy="528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42" y="2643182"/>
            <a:ext cx="902195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影响接入方式选择的主要因素</a:t>
            </a:r>
            <a:endParaRPr lang="zh-CN" altLang="en-US" sz="4000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429287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dirty="0"/>
              <a:t>用户对网络接入速度的要求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接入计算机或计算机网络与互联网之间的距离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接入后网间的通信量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用户希望运行的应用类型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用户所能承受的接入费用和代价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借助电话网接入（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12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52" y="1785926"/>
            <a:ext cx="8883704" cy="442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2005" name="AutoShape 5"/>
          <p:cNvSpPr>
            <a:spLocks noChangeArrowheads="1"/>
          </p:cNvSpPr>
          <p:nvPr/>
        </p:nvSpPr>
        <p:spPr bwMode="auto">
          <a:xfrm>
            <a:off x="1285852" y="2060575"/>
            <a:ext cx="576263" cy="503238"/>
          </a:xfrm>
          <a:prstGeom prst="star16">
            <a:avLst>
              <a:gd name="adj" fmla="val 37500"/>
            </a:avLst>
          </a:prstGeom>
          <a:solidFill>
            <a:srgbClr val="FF0000">
              <a:alpha val="5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6" name="AutoShape 6"/>
          <p:cNvSpPr>
            <a:spLocks noChangeArrowheads="1"/>
          </p:cNvSpPr>
          <p:nvPr/>
        </p:nvSpPr>
        <p:spPr bwMode="auto">
          <a:xfrm>
            <a:off x="1495408" y="4000504"/>
            <a:ext cx="576262" cy="503237"/>
          </a:xfrm>
          <a:prstGeom prst="star16">
            <a:avLst>
              <a:gd name="adj" fmla="val 37500"/>
            </a:avLst>
          </a:prstGeom>
          <a:solidFill>
            <a:srgbClr val="FF0000">
              <a:alpha val="5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7" name="AutoShape 7"/>
          <p:cNvSpPr>
            <a:spLocks noChangeArrowheads="1"/>
          </p:cNvSpPr>
          <p:nvPr/>
        </p:nvSpPr>
        <p:spPr bwMode="auto">
          <a:xfrm>
            <a:off x="4995870" y="2997200"/>
            <a:ext cx="576262" cy="503238"/>
          </a:xfrm>
          <a:prstGeom prst="star16">
            <a:avLst>
              <a:gd name="adj" fmla="val 37500"/>
            </a:avLst>
          </a:prstGeom>
          <a:solidFill>
            <a:srgbClr val="339933">
              <a:alpha val="49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8" name="AutoShape 8"/>
          <p:cNvSpPr>
            <a:spLocks noChangeArrowheads="1"/>
          </p:cNvSpPr>
          <p:nvPr/>
        </p:nvSpPr>
        <p:spPr bwMode="auto">
          <a:xfrm>
            <a:off x="5781688" y="2997200"/>
            <a:ext cx="576262" cy="503238"/>
          </a:xfrm>
          <a:prstGeom prst="star16">
            <a:avLst>
              <a:gd name="adj" fmla="val 37500"/>
            </a:avLst>
          </a:prstGeom>
          <a:solidFill>
            <a:srgbClr val="339933">
              <a:alpha val="49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5" grpId="0" animBg="1"/>
      <p:bldP spid="512005" grpId="1" animBg="1"/>
      <p:bldP spid="512006" grpId="0" animBg="1"/>
      <p:bldP spid="512006" grpId="1" animBg="1"/>
      <p:bldP spid="512007" grpId="0" animBg="1"/>
      <p:bldP spid="512007" grpId="1" animBg="1"/>
      <p:bldP spid="512008" grpId="0" animBg="1"/>
      <p:bldP spid="51200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借助电话网接入（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86874" cy="542928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600" dirty="0"/>
              <a:t>目前最高接入速率：</a:t>
            </a:r>
            <a:r>
              <a:rPr lang="en-US" altLang="zh-CN" sz="3600" dirty="0"/>
              <a:t>56Kb/s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3600" dirty="0"/>
              <a:t>优点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电话普及率高，电话网覆盖范围大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除</a:t>
            </a:r>
            <a:r>
              <a:rPr lang="en-US" altLang="zh-CN" sz="3200" dirty="0"/>
              <a:t>modem</a:t>
            </a:r>
            <a:r>
              <a:rPr lang="zh-CN" altLang="en-US" sz="3200" dirty="0"/>
              <a:t>外，用户基本不</a:t>
            </a:r>
            <a:r>
              <a:rPr lang="zh-CN" altLang="en-US" sz="3200" dirty="0" smtClean="0"/>
              <a:t>需额外</a:t>
            </a:r>
            <a:r>
              <a:rPr lang="zh-CN" altLang="en-US" sz="3200" dirty="0"/>
              <a:t>增加</a:t>
            </a:r>
            <a:r>
              <a:rPr lang="zh-CN" altLang="en-US" sz="3200" dirty="0" smtClean="0"/>
              <a:t>硬件</a:t>
            </a:r>
            <a:endParaRPr lang="zh-CN" altLang="en-US" sz="3200" dirty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3600" dirty="0"/>
              <a:t>缺点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传输速率低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接续速度慢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ADSL</a:t>
            </a:r>
            <a:r>
              <a:rPr lang="zh-CN" altLang="en-US" dirty="0"/>
              <a:t>接入（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285860"/>
            <a:ext cx="8858312" cy="54292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ADSL</a:t>
            </a:r>
            <a:r>
              <a:rPr lang="zh-CN" altLang="en-US" dirty="0"/>
              <a:t>的“非对称”性：上行通道和下行通道的数据传输速率不一致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ADSL</a:t>
            </a:r>
            <a:r>
              <a:rPr lang="zh-CN" altLang="en-US" dirty="0"/>
              <a:t>的数据传输速率与线路的长度成反比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ADSL</a:t>
            </a:r>
            <a:r>
              <a:rPr lang="zh-CN" altLang="en-US" dirty="0"/>
              <a:t>的传输速率（</a:t>
            </a:r>
            <a:r>
              <a:rPr lang="en-US" altLang="zh-CN" dirty="0"/>
              <a:t>5km</a:t>
            </a:r>
            <a:r>
              <a:rPr lang="zh-CN" altLang="en-US" dirty="0"/>
              <a:t>范围内）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上行：</a:t>
            </a:r>
            <a:r>
              <a:rPr lang="en-US" altLang="zh-CN" dirty="0"/>
              <a:t>16Kb/s ~ 640Kb/s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下行：</a:t>
            </a:r>
            <a:r>
              <a:rPr lang="en-US" altLang="zh-CN" dirty="0"/>
              <a:t>1.5Mb/s ~ </a:t>
            </a:r>
            <a:r>
              <a:rPr lang="en-US" altLang="zh-CN" dirty="0" smtClean="0"/>
              <a:t>9Mb/s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ADSL</a:t>
            </a:r>
            <a:r>
              <a:rPr lang="zh-CN" altLang="en-US" dirty="0"/>
              <a:t>接入（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6436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dirty="0" smtClean="0"/>
              <a:t>传输单元</a:t>
            </a:r>
            <a:r>
              <a:rPr lang="en-US" altLang="zh-CN" sz="2400" dirty="0" smtClean="0"/>
              <a:t>ATU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ADSL Modem</a:t>
            </a:r>
            <a:r>
              <a:rPr lang="zh-CN" altLang="en-US" sz="2400" dirty="0" smtClean="0"/>
              <a:t>，将数字信号转换和调制为模拟信号（调制频率：</a:t>
            </a:r>
            <a:r>
              <a:rPr lang="en-US" altLang="zh-CN" sz="2400" dirty="0" smtClean="0"/>
              <a:t>25KHz~1.1MHz</a:t>
            </a:r>
            <a:r>
              <a:rPr lang="zh-CN" altLang="en-US" sz="2400" dirty="0" smtClean="0"/>
              <a:t>）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dirty="0" smtClean="0"/>
              <a:t>滤波器：分离音频信号和</a:t>
            </a:r>
            <a:r>
              <a:rPr lang="en-US" altLang="zh-CN" sz="2400" dirty="0" smtClean="0"/>
              <a:t>ADSL</a:t>
            </a:r>
            <a:r>
              <a:rPr lang="zh-CN" altLang="en-US" sz="2400" dirty="0" smtClean="0"/>
              <a:t>信号（</a:t>
            </a:r>
            <a:r>
              <a:rPr lang="en-US" altLang="zh-CN" sz="2400" dirty="0" smtClean="0"/>
              <a:t>ADSL</a:t>
            </a:r>
            <a:r>
              <a:rPr lang="zh-CN" altLang="en-US" sz="2400" dirty="0" smtClean="0"/>
              <a:t>信号与语音信号在一条电话线上同时传输，互不干扰。</a:t>
            </a:r>
            <a:r>
              <a:rPr lang="en-US" altLang="zh-CN" sz="2400" dirty="0" smtClean="0"/>
              <a:t>ADSL</a:t>
            </a:r>
            <a:r>
              <a:rPr lang="zh-CN" altLang="en-US" sz="2400" dirty="0" smtClean="0"/>
              <a:t>信号不穿越交换机）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sz="2400" dirty="0" smtClean="0"/>
              <a:t>ADSL Modem</a:t>
            </a:r>
            <a:r>
              <a:rPr lang="zh-CN" altLang="en-US" sz="2400" dirty="0" smtClean="0"/>
              <a:t>通常具有网桥和路由器功能</a:t>
            </a:r>
          </a:p>
        </p:txBody>
      </p:sp>
      <p:pic>
        <p:nvPicPr>
          <p:cNvPr id="515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3929066"/>
            <a:ext cx="8944265" cy="27146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857224" y="4065598"/>
            <a:ext cx="865188" cy="863600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9" name="AutoShape 7"/>
          <p:cNvSpPr>
            <a:spLocks noChangeArrowheads="1"/>
          </p:cNvSpPr>
          <p:nvPr/>
        </p:nvSpPr>
        <p:spPr bwMode="auto">
          <a:xfrm>
            <a:off x="5707076" y="4065598"/>
            <a:ext cx="865188" cy="863600"/>
          </a:xfrm>
          <a:prstGeom prst="star16">
            <a:avLst>
              <a:gd name="adj" fmla="val 37500"/>
            </a:avLst>
          </a:prstGeom>
          <a:solidFill>
            <a:srgbClr val="33993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0" name="AutoShape 8"/>
          <p:cNvSpPr>
            <a:spLocks noChangeArrowheads="1"/>
          </p:cNvSpPr>
          <p:nvPr/>
        </p:nvSpPr>
        <p:spPr bwMode="auto">
          <a:xfrm>
            <a:off x="2357422" y="5000636"/>
            <a:ext cx="865188" cy="504825"/>
          </a:xfrm>
          <a:prstGeom prst="star16">
            <a:avLst>
              <a:gd name="adj" fmla="val 37500"/>
            </a:avLst>
          </a:prstGeom>
          <a:solidFill>
            <a:srgbClr val="FFFF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1" name="AutoShape 9"/>
          <p:cNvSpPr>
            <a:spLocks noChangeArrowheads="1"/>
          </p:cNvSpPr>
          <p:nvPr/>
        </p:nvSpPr>
        <p:spPr bwMode="auto">
          <a:xfrm>
            <a:off x="4143372" y="5000636"/>
            <a:ext cx="865187" cy="504825"/>
          </a:xfrm>
          <a:prstGeom prst="star16">
            <a:avLst>
              <a:gd name="adj" fmla="val 37500"/>
            </a:avLst>
          </a:prstGeom>
          <a:solidFill>
            <a:srgbClr val="FFFF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2" name="AutoShape 10"/>
          <p:cNvSpPr>
            <a:spLocks noChangeArrowheads="1"/>
          </p:cNvSpPr>
          <p:nvPr/>
        </p:nvSpPr>
        <p:spPr bwMode="auto">
          <a:xfrm>
            <a:off x="928662" y="5494358"/>
            <a:ext cx="865188" cy="863600"/>
          </a:xfrm>
          <a:prstGeom prst="star16">
            <a:avLst>
              <a:gd name="adj" fmla="val 37500"/>
            </a:avLst>
          </a:prstGeom>
          <a:solidFill>
            <a:schemeClr val="accent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83" name="AutoShape 11"/>
          <p:cNvSpPr>
            <a:spLocks noChangeArrowheads="1"/>
          </p:cNvSpPr>
          <p:nvPr/>
        </p:nvSpPr>
        <p:spPr bwMode="auto">
          <a:xfrm>
            <a:off x="5707077" y="5494358"/>
            <a:ext cx="865187" cy="863600"/>
          </a:xfrm>
          <a:prstGeom prst="star16">
            <a:avLst>
              <a:gd name="adj" fmla="val 37500"/>
            </a:avLst>
          </a:prstGeom>
          <a:solidFill>
            <a:srgbClr val="FF33CC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8" grpId="0" animBg="1"/>
      <p:bldP spid="515078" grpId="1" animBg="1"/>
      <p:bldP spid="515079" grpId="0" animBg="1"/>
      <p:bldP spid="515079" grpId="1" animBg="1"/>
      <p:bldP spid="515080" grpId="0" animBg="1"/>
      <p:bldP spid="515080" grpId="1" animBg="1"/>
      <p:bldP spid="515081" grpId="0" animBg="1"/>
      <p:bldP spid="515081" grpId="1" animBg="1"/>
      <p:bldP spid="515082" grpId="0" animBg="1"/>
      <p:bldP spid="515082" grpId="1" animBg="1"/>
      <p:bldP spid="515083" grpId="0" animBg="1"/>
      <p:bldP spid="51508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HFC</a:t>
            </a:r>
            <a:r>
              <a:rPr lang="zh-CN" altLang="en-US" dirty="0"/>
              <a:t>接入</a:t>
            </a:r>
          </a:p>
        </p:txBody>
      </p:sp>
      <p:pic>
        <p:nvPicPr>
          <p:cNvPr id="517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18" y="1714488"/>
            <a:ext cx="8936276" cy="450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2357422" y="3851284"/>
            <a:ext cx="576263" cy="863600"/>
          </a:xfrm>
          <a:prstGeom prst="star16">
            <a:avLst>
              <a:gd name="adj" fmla="val 37500"/>
            </a:avLst>
          </a:prstGeom>
          <a:solidFill>
            <a:schemeClr val="accent1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5214942" y="3783017"/>
            <a:ext cx="360363" cy="288925"/>
          </a:xfrm>
          <a:prstGeom prst="star16">
            <a:avLst>
              <a:gd name="adj" fmla="val 37500"/>
            </a:avLst>
          </a:prstGeom>
          <a:solidFill>
            <a:schemeClr val="accent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27" name="AutoShape 7"/>
          <p:cNvSpPr>
            <a:spLocks noChangeArrowheads="1"/>
          </p:cNvSpPr>
          <p:nvPr/>
        </p:nvSpPr>
        <p:spPr bwMode="auto">
          <a:xfrm>
            <a:off x="5643570" y="4214818"/>
            <a:ext cx="360363" cy="288925"/>
          </a:xfrm>
          <a:prstGeom prst="star16">
            <a:avLst>
              <a:gd name="adj" fmla="val 37500"/>
            </a:avLst>
          </a:prstGeom>
          <a:solidFill>
            <a:schemeClr val="accent2">
              <a:alpha val="3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5143504" y="2714620"/>
            <a:ext cx="1223962" cy="576262"/>
          </a:xfrm>
          <a:prstGeom prst="star16">
            <a:avLst>
              <a:gd name="adj" fmla="val 37500"/>
            </a:avLst>
          </a:prstGeom>
          <a:solidFill>
            <a:srgbClr val="33993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29" name="AutoShape 9"/>
          <p:cNvSpPr>
            <a:spLocks noChangeArrowheads="1"/>
          </p:cNvSpPr>
          <p:nvPr/>
        </p:nvSpPr>
        <p:spPr bwMode="auto">
          <a:xfrm>
            <a:off x="5929322" y="4710125"/>
            <a:ext cx="1223963" cy="576263"/>
          </a:xfrm>
          <a:prstGeom prst="star16">
            <a:avLst>
              <a:gd name="adj" fmla="val 37500"/>
            </a:avLst>
          </a:prstGeom>
          <a:solidFill>
            <a:srgbClr val="33993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30" name="AutoShape 10"/>
          <p:cNvSpPr>
            <a:spLocks noChangeArrowheads="1"/>
          </p:cNvSpPr>
          <p:nvPr/>
        </p:nvSpPr>
        <p:spPr bwMode="auto">
          <a:xfrm>
            <a:off x="5280036" y="2000240"/>
            <a:ext cx="935038" cy="576263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131" name="AutoShape 11"/>
          <p:cNvSpPr>
            <a:spLocks noChangeArrowheads="1"/>
          </p:cNvSpPr>
          <p:nvPr/>
        </p:nvSpPr>
        <p:spPr bwMode="auto">
          <a:xfrm>
            <a:off x="6494483" y="5429264"/>
            <a:ext cx="935037" cy="576262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animBg="1"/>
      <p:bldP spid="517125" grpId="1" animBg="1"/>
      <p:bldP spid="517126" grpId="0" animBg="1"/>
      <p:bldP spid="517126" grpId="1" animBg="1"/>
      <p:bldP spid="517127" grpId="0" animBg="1"/>
      <p:bldP spid="517127" grpId="1" animBg="1"/>
      <p:bldP spid="517128" grpId="0" animBg="1"/>
      <p:bldP spid="517128" grpId="1" animBg="1"/>
      <p:bldP spid="517129" grpId="0" animBg="1"/>
      <p:bldP spid="517129" grpId="1" animBg="1"/>
      <p:bldP spid="517130" grpId="0" animBg="1"/>
      <p:bldP spid="517130" grpId="1" animBg="1"/>
      <p:bldP spid="517131" grpId="0" animBg="1"/>
      <p:bldP spid="51713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6450</TotalTime>
  <Words>1543</Words>
  <Application>Microsoft Office PowerPoint</Application>
  <PresentationFormat>全屏显示(4:3)</PresentationFormat>
  <Paragraphs>186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龙腾四海</vt:lpstr>
      <vt:lpstr>PowerPoint 演示文稿</vt:lpstr>
      <vt:lpstr>第16章 接入互联网</vt:lpstr>
      <vt:lpstr>接入技术</vt:lpstr>
      <vt:lpstr>影响接入方式选择的主要因素</vt:lpstr>
      <vt:lpstr>借助电话网接入（1/2）</vt:lpstr>
      <vt:lpstr>借助电话网接入（2/2）</vt:lpstr>
      <vt:lpstr>利用ADSL接入（1/2）</vt:lpstr>
      <vt:lpstr>利用ADSL接入（2/2）</vt:lpstr>
      <vt:lpstr>使用HFC接入</vt:lpstr>
      <vt:lpstr>HFC传输模型</vt:lpstr>
      <vt:lpstr>HFC接入的特点</vt:lpstr>
      <vt:lpstr>无线接入</vt:lpstr>
      <vt:lpstr>3G移动通信网络</vt:lpstr>
      <vt:lpstr>3G移动通信网络结构</vt:lpstr>
      <vt:lpstr>3G移动通信网络结构</vt:lpstr>
      <vt:lpstr>3G移动通信网络结构</vt:lpstr>
      <vt:lpstr>4G移动通信网络</vt:lpstr>
      <vt:lpstr>4G网络的结构</vt:lpstr>
      <vt:lpstr>E-UTRAN（evolved UTRAN，演进UTRAN）</vt:lpstr>
      <vt:lpstr>EPC（evolved packet core，演进分组核心网）</vt:lpstr>
      <vt:lpstr>通过数据通信线路接入</vt:lpstr>
      <vt:lpstr>接入控制与PPPoE</vt:lpstr>
      <vt:lpstr>PPP协议 — 状态转换图</vt:lpstr>
      <vt:lpstr>PPPoE协议的数据封装</vt:lpstr>
      <vt:lpstr>PPPoE协议的数据封装</vt:lpstr>
      <vt:lpstr>PPPoE协议 — 发现阶段</vt:lpstr>
      <vt:lpstr>PPPoE协议 — 会话阶段</vt:lpstr>
      <vt:lpstr>PPPoE应用 — 局域网用户接入控制</vt:lpstr>
      <vt:lpstr>PPPoE应用 — ADSL用户接入控制</vt:lpstr>
      <vt:lpstr>实验：PPPoE服务器的配置和应用</vt:lpstr>
      <vt:lpstr>组建和配置实验网络</vt:lpstr>
      <vt:lpstr>RASPPPOE软件的安装和配置</vt:lpstr>
      <vt:lpstr>配置PPPoE接入服务器 —远程访问功能</vt:lpstr>
      <vt:lpstr>配置PPPoE接入服务器 — IP相关</vt:lpstr>
      <vt:lpstr>配置PPPoE接入服务器 — 端口配置</vt:lpstr>
      <vt:lpstr>配置PPPoE接入服务器 — 用户控制</vt:lpstr>
      <vt:lpstr>配置PPPoE客户端</vt:lpstr>
      <vt:lpstr>接入控制测试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467</cp:revision>
  <dcterms:created xsi:type="dcterms:W3CDTF">2010-07-03T00:30:44Z</dcterms:created>
  <dcterms:modified xsi:type="dcterms:W3CDTF">2016-10-28T12:18:48Z</dcterms:modified>
</cp:coreProperties>
</file>