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4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283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56" y="114"/>
      </p:cViewPr>
      <p:guideLst>
        <p:guide orient="horz" pos="213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11/18/2019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11/18/2019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输入输出设备</a:t>
            </a: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用文件系统屏蔽驱动程序差异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设备控制器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驱动程序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(OS)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文件系统实现了对用户使用接口的统一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设备都需要在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文件夹下创建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一个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设备文件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设备文件也具有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不关联任何存储介质上的数据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关联了该文件对应设备的驱动程序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设备文件分为块设备文件和字符设备文件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用户可以通过操作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/dev/XX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这一设备文件来操作设备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4693" y="1334292"/>
            <a:ext cx="9324791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 ls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/dev –l</a:t>
            </a:r>
          </a:p>
          <a:p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1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console 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b/c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代表块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字符设备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-r-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kmem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1,   1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mem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数字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代表主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次设备号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 root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3      Dec 14 19:53 null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主设备号代表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驱动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Linux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-r-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kmem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1,   4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port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支持多个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设备共用一个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1,   8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random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设备驱动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因此次设备号确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-w---- 1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4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0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tty0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定了具体是哪个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-w---- 1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4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1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tty1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1,   9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urandom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--- 1 root disk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253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0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 19:18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vda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--- 1 root disk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253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1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 19:19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vda1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--- 1 root disk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253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 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 14 19:53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vdb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--- 1 root disk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253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32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Jan 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11:24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vdc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zero</a:t>
            </a:r>
          </a:p>
        </p:txBody>
      </p:sp>
    </p:spTree>
    <p:extLst>
      <p:ext uri="{BB962C8B-B14F-4D97-AF65-F5344CB8AC3E}">
        <p14:creationId xmlns:p14="http://schemas.microsoft.com/office/powerpoint/2010/main" val="21146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添加设备流程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043347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indows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添加新设备时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首先要看该设备有没有相应的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如果没有则需要安装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否则该设备无法显示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也按相同的流程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驱动程序其本质是加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载一个内核模块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设备驱动程序以内核模块形式展现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lsmod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查看已有驱动程序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的驱动程序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目录下使用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 (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设备名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(c/b)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(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驱动号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中有个守护进程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udev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当有设备插入系统时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执行上述过程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目录下创建一个设备文件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当设备文件创建成功后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用户除了通过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o/w/r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操作设备外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还可以使用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对设备属性修改和配置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8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基于文件系统的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设备处理架构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471" y="985298"/>
            <a:ext cx="10931380" cy="57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5223"/>
            <a:ext cx="8506691" cy="60537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设备处理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以字符设备为例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设备驱动程序的本质是内核模块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构建内核模块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头文件部分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：内核模块必须包括以下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个头文件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module.h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init.h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1" indent="-457200">
              <a:buAutoNum type="arabicPeriod" startAt="2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定义函数用户处理内核模块的逻辑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打开、关闭、读写设备以及响应中断的函数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定义一个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对于文件系统的操作均需要 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这一结构进行描述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以打印机这一字符设备为例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96844" y="4751883"/>
            <a:ext cx="7537555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lp_fops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THIS_MODULE,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写函数</a:t>
            </a:r>
            <a:endParaRPr lang="en-US" sz="20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unlocked_ioctl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lp_ioctl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配置函数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打开函数</a:t>
            </a:r>
            <a:endParaRPr lang="en-US" sz="20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lp_release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释放函数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lp_read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读函数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noop_llseek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,};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5223"/>
            <a:ext cx="8506691" cy="60537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设备处理架构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以字符设备为例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2" y="1334292"/>
            <a:ext cx="8903420" cy="501385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构建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整个模块的初始化函数和退出函数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在打印机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驱动中定义了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lp_cleanup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4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module_init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module_exit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分别指向上面的初始化和退出函数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module_exit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lp_cleanup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最后调用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MODULE_LICENSE,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声明一下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60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98857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使用字符设备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命令将其内核模块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module_init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调用打印机的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" y="2561419"/>
            <a:ext cx="9014296" cy="357121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23856" y="3290338"/>
            <a:ext cx="5204256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cdev_map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描述系统的设备列表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dev_t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是列表索引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由主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次设备号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98857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使用字符设备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命令将其内核模块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module_init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调用打印机的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701" y="253628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(void){......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(LP_MAJOR,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lp_fops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)){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(KERN_ERR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unable to get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major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%d\n", LP_MAJOR);    return -EIO;  }......}</a:t>
            </a:r>
          </a:p>
        </p:txBody>
      </p:sp>
      <p:sp>
        <p:nvSpPr>
          <p:cNvPr id="7" name="矩形 6"/>
          <p:cNvSpPr/>
          <p:nvPr/>
        </p:nvSpPr>
        <p:spPr>
          <a:xfrm>
            <a:off x="248701" y="51449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major, 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baseminor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使用同一驱动的设备数</a:t>
            </a:r>
            <a:endParaRPr lang="en-US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*name,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*fops){  </a:t>
            </a:r>
          </a:p>
        </p:txBody>
      </p:sp>
      <p:sp>
        <p:nvSpPr>
          <p:cNvPr id="8" name="矩形 7"/>
          <p:cNvSpPr/>
          <p:nvPr/>
        </p:nvSpPr>
        <p:spPr>
          <a:xfrm>
            <a:off x="248701" y="4530695"/>
            <a:ext cx="392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确定次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设备号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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610100" y="2456795"/>
            <a:ext cx="4572000" cy="440120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char_device_struct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*cd;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注册主次设备号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并为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结构赋值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register_chrdev_region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(major,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baseminor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&gt;owner = fops-&gt;owner;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&gt;ops = fops;  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kobject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_set_name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"%s",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cdev_add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//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产生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dev_t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MKDEV(cd-&gt;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baseminor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cd-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? 0 : cd-&gt;major;}</a:t>
            </a:r>
          </a:p>
        </p:txBody>
      </p:sp>
    </p:spTree>
    <p:extLst>
      <p:ext uri="{BB962C8B-B14F-4D97-AF65-F5344CB8AC3E}">
        <p14:creationId xmlns:p14="http://schemas.microsoft.com/office/powerpoint/2010/main" val="27928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内核模块加载完成后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接着使用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建一个设备文件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" y="2604572"/>
            <a:ext cx="8979247" cy="42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内核模块加载完成后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接着使用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建一个设备文件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7308" y="2385905"/>
            <a:ext cx="85066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SYSCALL_DEFINE3(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*, filename,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unsigned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sys_mknodat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(AT_FDCWD, filename, mode, 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SYSCALL_DEFINE4(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mknodat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*, filename,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mode,    unsigned, dev){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 //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dentry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维护文件和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user_path_create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filename, &amp;path,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lookup_flags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switch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 &amp; S_IFMT)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......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S_IFCHR: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S_IFBLK:      error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vfs_mknod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d_inode,dentry,mode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new_decode_dev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break;  ......  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07" y="2811199"/>
            <a:ext cx="7785851" cy="396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46801"/>
            <a:ext cx="9380209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下成功创建设备文件后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就可以按照文件系统的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操作流程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files_struct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file (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与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映射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altLang="zh-CN" sz="2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path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磁盘文件系统</a:t>
            </a: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): 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vfsmount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虚拟与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磁盘文件映射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+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文件读写操作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60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计算机系统的输入和输出设备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键盘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鼠标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显示器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网卡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硬盘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打印机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192051" y="3072620"/>
            <a:ext cx="3681411" cy="7127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这些设备的用法和功能均不同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OS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应如何管理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100" y="1707032"/>
            <a:ext cx="92028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chrdev_open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*fops;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*p;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*new = NULL;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 = 0;  p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(!p) {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kobj_lookup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cdev_map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i_rdev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container_of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i_cdev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与找到的设备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(!p)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i_cdev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 = 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list_add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i_devices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&amp;p-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&gt;list);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new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fops_get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(p-&gt;ops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结构的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replace_fops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fops);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最后调用设备驱动程序的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即打印机的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lp_open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{ret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-&gt;open(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......}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701" y="1192944"/>
            <a:ext cx="824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进程调用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最终会调用设备文件的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写入字符设备在用户态就是调用文件系统的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write(),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file_operations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中的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write() 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磁盘文件和设备文件的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write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!)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Path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/dev/xxx)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0772" y="3558187"/>
            <a:ext cx="7938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vfs_write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*file,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结构中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write()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这里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file_operators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已经指向了设备驱动程序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(file, p,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lp_write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(file-&gt;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write_iter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new_sync_write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(file, p,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-EINVAL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6983" y="1194829"/>
            <a:ext cx="9047018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lp_write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 file,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ppos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minor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iminor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file_inode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(file));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获得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次设备号进而获得设备</a:t>
            </a:r>
            <a:endParaRPr lang="en-US" sz="19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parport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*port =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lp_table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[minor].dev-&gt;port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打印机列表获得设备端口号</a:t>
            </a:r>
            <a:endParaRPr lang="en-US" sz="19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lp_table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[minor].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lp_buffer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打印机缓冲区</a:t>
            </a:r>
            <a:r>
              <a:rPr lang="en-US" altLang="zh-CN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某块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en-US" altLang="zh-CN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written;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count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......  //</a:t>
            </a:r>
            <a:r>
              <a:rPr lang="zh-CN" altLang="en-US" sz="19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写入数据量</a:t>
            </a:r>
            <a:r>
              <a:rPr lang="en-US" sz="19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从用户态将数据拷贝到内核态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LP_BUFFER_SIZE)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LP_BUFFER_SIZE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-EFAULT;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out_unlock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}......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{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written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parport_write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(port,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从内核态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将数据拷贝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(written &gt; 0) {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-= written; count -= written; 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+= written;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+= written;} ......        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need_resched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schedule(); //</a:t>
            </a:r>
            <a:r>
              <a:rPr lang="en-US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操作会让出</a:t>
            </a:r>
            <a:r>
              <a:rPr lang="en-US" altLang="zh-CN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sz="19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(count)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count;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LP_BUFFER_SIZE)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LP_BUFFER_SIZE;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-EFAULT; break;}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}while (count &gt; 0);  ......}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设备工作要素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需要一个设备驱动程序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中断处理函数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、设备操作函数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加载设备驱动时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初始化函数被调用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cdev_map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注册该设备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次设备号进行查找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根据主设备号可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以获得该设备的驱动程序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目录下创建设备文件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文件属于特殊的文件系统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devtmpfs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也需要相应的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与磁盘文件不同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指向文件数据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而设备文件的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指向设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备的驱动程序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次设备号在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cdev_map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中获得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打开和读写设备文件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类似磁盘文件操作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设备中断处理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982" y="1334292"/>
            <a:ext cx="9476509" cy="50138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6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设备给中断控制器发送物理中断信号</a:t>
            </a:r>
            <a:endParaRPr lang="en-US" altLang="zh-CN" sz="2600" strike="sngStrik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中断控制器将物理中断信号转成中断向量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(interrupt vector),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并发送给每个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(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设备号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中断向量号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 startAt="3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都有一个中断向量表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中断发生时会根据中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断向量调用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处理函数</a:t>
            </a:r>
            <a:endParaRPr lang="en-US" altLang="zh-CN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4"/>
            </a:pP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函数会将中断向量转化为抽象中断信号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并调用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对应的中断描述结构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79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必须具有一个中断向量表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该表一共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0-31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项为系统陷入或异常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它们必须要有中断处理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内核启动时会调用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函数进行设置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32-127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内核调用完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还会调用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来初始化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所有发生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最终都会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04558" y="4331182"/>
            <a:ext cx="7790059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set_irq_regs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high bit used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ret_from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code  */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orig_ax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寄存器获得中断向量号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this_cpu_read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[vector])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中断向量号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irq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0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handle_irq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{......}......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处理某个设备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中断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???</a:t>
            </a:r>
            <a:endParaRPr lang="en-US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set_irq_regs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</a:t>
            </a:r>
            <a:r>
              <a:rPr lang="zh-CN" altLang="en-US" dirty="0"/>
              <a:t>中断</a:t>
            </a:r>
            <a:r>
              <a:rPr lang="zh-CN" altLang="en-US" dirty="0" smtClean="0"/>
              <a:t>向量初始化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有个中断向量表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32-127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设备具有自己的中断行为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抽象中断信号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系统初始化时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会调用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assign_irq_vector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该函数的功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能是将抽象中断信号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与某个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的中断向量表中的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表项建立映射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这样每个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会根据得到的中断向量号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vector,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[vector]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具体的抽象中断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中断描述结构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handle_irq_event_percpu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6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设备中断</a:t>
            </a:r>
            <a:r>
              <a:rPr lang="zh-CN" altLang="en-US" dirty="0" smtClean="0"/>
              <a:t>向量</a:t>
            </a:r>
            <a:r>
              <a:rPr lang="zh-CN" altLang="en-US" dirty="0"/>
              <a:t>处理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0836" y="1402232"/>
            <a:ext cx="89172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handle_irq_event_percpu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*flags){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IRQ_NONE;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irq_data.irq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*action;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record_irq_time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for_each_action_of_desc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说明某个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已经注册过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action-&gt;handler(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action-&gt;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设备驱动处理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switch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(res) {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IRQ_WAKE_THREAD: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irq_wake_thread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action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IRQ_HANDLED: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 |= action-&gt;flags;      break;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break;}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 res;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设备中断处理函数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700" y="1429757"/>
            <a:ext cx="80363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中断处理函数声明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@IRQ_NONE    interrupt was not from this device or was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handled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IRQ_HANDLED    interrupt was handled by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IRQ_WAKE_THREAD  handler requests to wake the handler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中断处理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函数返回类型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IRQ_NONE    = (0 &lt;&lt; 0),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IRQ_HANDLED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 &lt;&lt; 0),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IRQ_WAKE_THREAD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 &lt;&lt;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设备中断处理函数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以鼠标为例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48701" y="1043126"/>
            <a:ext cx="87794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init_IRQ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会调用打开鼠标函数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logibm_interrupt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NULL)) {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(KERN_ERR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Can't allocate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%d\n",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-EBUSY;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(LOGIBM_ENABLE_IRQ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LOGIBM_CONTROL_PORT);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logibm_interrupt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dx,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unsigned char buttons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 //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获取鼠标位置以及左中右是否按键</a:t>
            </a:r>
            <a:endParaRPr lang="en-US" sz="20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IRQ_HANDLED;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request_irq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函数来注册中断处理函数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中断处理函数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一些标识位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设备名称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它会进一步调用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request_threaded_irq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采用设备控制器屏蔽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设备差异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在计算机系统中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不直接和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设备打交道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它们之间存在一个叫做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的组件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磁盘控制器、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控制器、视频显示控制器等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这些设备控制器知道如何控制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设备的行为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设备控制器有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自己的芯片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执行自己的逻辑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它也有自己的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通过写设备控制器的寄存器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实现对控制器下发指令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通过读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设备控制器的寄存器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设备状态查看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读写寄存器相比直接操作硬件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更标准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简单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325091" y="5635384"/>
            <a:ext cx="5223164" cy="7127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如何读写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设备控制器的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两者如何通信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设备中断处理函数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以鼠标为例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48701" y="1043126"/>
            <a:ext cx="85766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request_threaded_irq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handler,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*action;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irq_to_desc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//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与某个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irq_desc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中断描述结构关联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必须有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......                                    //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若查找不到则进行分配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否则返回关联的对象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GFP_KERNEL);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&gt;handler = handler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irq_desc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中断描述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结构中最重要的就是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action-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ieqaction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其保存了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handler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&gt;flags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&gt;name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创建内核线程等待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执行该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......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059085"/>
            <a:ext cx="8779411" cy="501385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中断是从外部设备发起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形成外部中断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外部中断会到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达中断控制器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控制器会发送中断向量给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都有一个中断向量表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idt_table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里面存放了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不同的中断向量处理函数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硬件中断处理函数的统一接口是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它会把中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断向量通过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映射为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描述结构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中的成员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描述了用户注册的中断处理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7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设备的分类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块设备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(block device)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和字符设备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(character device)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：将信息存储在固定大小的块中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每个块都有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自己的地址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例如硬盘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块大小是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4KB,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地址是扇区号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：发送或接收的是字节流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不用考虑任何块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没有方式寻址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例如鼠标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设备传输的数据量较大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磁盘或打印机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设备控制器会设置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数据缓冲区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类似内存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。只有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缓冲区的数据达到阈值才会真正执行读写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75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与设备控制器通信机制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895300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每个设备控制器的每个寄存器会被分配一个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支持一些特殊的汇编指令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in/out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来使得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操作这些寄存器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设备控制器的数据缓冲区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会被分配一段内存空间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就像读写内存一样读写数据缓冲区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设备控制器可以自行处理一些任务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即芯片具有一定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的计算功能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给设备控制器发送一个指令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一些数据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当其完成指令后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如何通知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81820" y="5774178"/>
            <a:ext cx="2133599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同步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416066" y="5774176"/>
            <a:ext cx="2388068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非阻塞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同步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204782" y="5774176"/>
            <a:ext cx="1836158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阻塞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和异步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75409" cy="501385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非阻塞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轮询等待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设备控制器的寄存器会有状态标志位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通过该值来确定某个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指令操作是否完成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 (true) {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直至状态标志位显示完成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会参与进程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线程调度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影响整体系统性能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提供一个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硬件中断控制器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当硬件完成某个任务触发中断到硬件中断控制器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会通知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CPU, 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会停下当前执行任务去处理中断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优先级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软中断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INT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vs.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硬件中断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中断控制器触发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52" y="1040423"/>
            <a:ext cx="4193742" cy="38544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1676400" y="6262208"/>
            <a:ext cx="5836734" cy="461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模式是否能很好处理所有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6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909833"/>
            <a:ext cx="8778875" cy="325759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29491" y="4378036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适用场景和动机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需要读取或写入大量数据到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若采用异步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则仍需要占用大量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处理中断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控制器下指令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设备读取多少数据到内存的某个地方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控制器会发指令给设备控制器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后者执行上述读数据任务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待传输完毕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控制器会通知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并由后者触发中断通知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0836" y="3811398"/>
            <a:ext cx="8888702" cy="461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感兴趣的同学可以进一步了解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RDMA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Infiniband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当今研究大热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68" y="3686175"/>
            <a:ext cx="5860473" cy="32965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用驱动程序屏蔽设备控制器差异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设备控制器不属于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的一部分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种设备控制器的寄存器、缓冲区的使用模式以及支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的指令都不同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需要将它们的差异进行屏蔽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设备驱动程序属于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的一部分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它既包含面向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控制器的代码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又包括对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统一的接口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0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中断处理和设备驱动的关系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设备统一的中断流程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设备驱动程序初始化时要在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中注册一个设备相关的中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断处理函数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是发生中断后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,OS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会调用的函数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统一接口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因此需要在该函数内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Handler() 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回调函数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当设备完成任务后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会触发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中断到硬件中断控制器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会执行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doIRQ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根据该设备注册的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Handler(),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会在设备驱动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执行具体的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Handler()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53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22262</TotalTime>
  <Words>3793</Words>
  <Application>Microsoft Office PowerPoint</Application>
  <PresentationFormat>全屏显示(4:3)</PresentationFormat>
  <Paragraphs>404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输入输出设备</vt:lpstr>
      <vt:lpstr>计算机系统的输入和输出设备</vt:lpstr>
      <vt:lpstr>采用设备控制器屏蔽I/O设备差异</vt:lpstr>
      <vt:lpstr>I/O设备的分类</vt:lpstr>
      <vt:lpstr>CPU与设备控制器通信机制</vt:lpstr>
      <vt:lpstr>非阻塞I/O和异步I/O模式</vt:lpstr>
      <vt:lpstr>DMA: 直接内存存取技术</vt:lpstr>
      <vt:lpstr>用驱动程序屏蔽设备控制器差异</vt:lpstr>
      <vt:lpstr>中断处理和设备驱动的关系</vt:lpstr>
      <vt:lpstr>用文件系统屏蔽驱动程序差异</vt:lpstr>
      <vt:lpstr>Linux添加设备流程</vt:lpstr>
      <vt:lpstr>基于文件系统的I/O设备处理架构</vt:lpstr>
      <vt:lpstr>理解I/O设备处理架构 (以字符设备为例)</vt:lpstr>
      <vt:lpstr>理解I/O设备处理架构 (以字符设备为例)</vt:lpstr>
      <vt:lpstr>打开字符设备 (以打印机为例)</vt:lpstr>
      <vt:lpstr>打开字符设备 (以打印机为例)</vt:lpstr>
      <vt:lpstr>打开字符设备 (以打印机为例)</vt:lpstr>
      <vt:lpstr>打开字符设备 (以打印机为例)</vt:lpstr>
      <vt:lpstr>打开字符设备 (以打印机为例)</vt:lpstr>
      <vt:lpstr>打开字符设备 (以打印机为例)</vt:lpstr>
      <vt:lpstr>写字符设备 (以打印机为例)</vt:lpstr>
      <vt:lpstr>写字符设备 (以打印机为例)</vt:lpstr>
      <vt:lpstr>总结1: I/O设备工作要素</vt:lpstr>
      <vt:lpstr>I/O设备中断处理</vt:lpstr>
      <vt:lpstr>中断向量</vt:lpstr>
      <vt:lpstr>设备中断向量初始化</vt:lpstr>
      <vt:lpstr>设备中断向量处理</vt:lpstr>
      <vt:lpstr>设备中断处理函数</vt:lpstr>
      <vt:lpstr>设备中断处理函数 (以鼠标为例)</vt:lpstr>
      <vt:lpstr>设备中断处理函数 (以鼠标为例)</vt:lpstr>
      <vt:lpstr>总结2: 中断处理过程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DELL</cp:lastModifiedBy>
  <cp:revision>1560</cp:revision>
  <dcterms:created xsi:type="dcterms:W3CDTF">2019-06-15T13:18:55Z</dcterms:created>
  <dcterms:modified xsi:type="dcterms:W3CDTF">2019-11-18T05:48:13Z</dcterms:modified>
</cp:coreProperties>
</file>