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CCC"/>
    <a:srgbClr val="CCE6FC"/>
    <a:srgbClr val="00A1DA"/>
    <a:srgbClr val="DEEBF7"/>
    <a:srgbClr val="9E9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97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164" y="66"/>
      </p:cViewPr>
      <p:guideLst>
        <p:guide orient="horz" pos="22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D5A0F-8AC6-4923-BB3A-4101FA04685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C5991-ACB4-4B30-8F68-2629FE82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694C74-974E-47DE-89CE-1975213F6BE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0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8717-DEB5-4089-B9FD-BAB9B8D7505B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79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95AB6-5AC4-48E1-ACFA-3761DA51C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161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7A300-33CC-4B6B-807E-8209B0BBC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46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E86C-602C-49BA-AA05-16493F47C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61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77788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628B-942E-4644-BE00-78F7C54AC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328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673E03-1140-4869-820E-44108770A1F7}"/>
              </a:ext>
            </a:extLst>
          </p:cNvPr>
          <p:cNvSpPr/>
          <p:nvPr userDrawn="1"/>
        </p:nvSpPr>
        <p:spPr>
          <a:xfrm>
            <a:off x="248701" y="789524"/>
            <a:ext cx="7391400" cy="163513"/>
          </a:xfrm>
          <a:prstGeom prst="rect">
            <a:avLst/>
          </a:prstGeom>
          <a:gradFill flip="none" rotWithShape="1">
            <a:gsLst>
              <a:gs pos="0">
                <a:srgbClr val="9C0054">
                  <a:tint val="66000"/>
                  <a:satMod val="160000"/>
                </a:srgbClr>
              </a:gs>
              <a:gs pos="50000">
                <a:srgbClr val="9C0054">
                  <a:tint val="44500"/>
                  <a:satMod val="160000"/>
                </a:srgbClr>
              </a:gs>
              <a:gs pos="100000">
                <a:srgbClr val="9C0054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300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63" y="77788"/>
            <a:ext cx="875249" cy="8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7886700" cy="605374"/>
          </a:xfrm>
        </p:spPr>
        <p:txBody>
          <a:bodyPr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2B07A-E691-4FE4-8059-ABEA60DC27AA}" type="datetimeFigureOut">
              <a:rPr lang="en-US" altLang="zh-CN"/>
              <a:pPr>
                <a:defRPr/>
              </a:pPr>
              <a:t>12/15/2019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0713" y="649287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C78537A-5010-4545-89DA-8A8915DB7A4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70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1A556-A8D2-4F0F-8AF7-2E869F5A5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64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78ADF-ABEA-451E-BF90-EEF27DAB9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130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01D6E-C96F-4692-BD2A-7A43889FA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55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5B032-DA72-468C-BF1B-C54C76891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70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EB687-6FFF-40B4-9290-5C252B299A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4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E41E-FFDA-4A5E-813D-F71B6550A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520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8717-DEB5-4089-B9FD-BAB9B8D7505B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6AAF38-AD11-4400-B1D4-50D58D8B072D}" type="datetimeFigureOut">
              <a:rPr lang="en-US" altLang="zh-CN"/>
              <a:pPr>
                <a:defRPr/>
              </a:pPr>
              <a:t>12/15/2019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800A6-496F-4DBB-BDEB-D0C8B6567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27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9568" y="1803628"/>
            <a:ext cx="8424863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考试复习</a:t>
            </a:r>
            <a:endParaRPr lang="zh-CN" altLang="en-US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63" name="文本占位符 4"/>
          <p:cNvSpPr txBox="1">
            <a:spLocks/>
          </p:cNvSpPr>
          <p:nvPr/>
        </p:nvSpPr>
        <p:spPr bwMode="auto">
          <a:xfrm>
            <a:off x="1522942" y="3735182"/>
            <a:ext cx="6098113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蒲凌君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计算机学院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系统与网络研究所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计算机网络研究室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pulingjun@gmail.com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内存管理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LRU, OPT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83277" y="1027703"/>
            <a:ext cx="81275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页面请求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顺序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1, 2, 3, 4, 1, 2, 5, 1, 2, 3, 4, 5</a:t>
            </a:r>
          </a:p>
          <a:p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物理内存为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frames</a:t>
            </a:r>
            <a:endParaRPr 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127" y="1981810"/>
            <a:ext cx="7047619" cy="477142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5062290" y="3037494"/>
            <a:ext cx="2518930" cy="92074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物理内存越大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缺页反而更多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78847" y="5184824"/>
            <a:ext cx="4079602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FIFO</a:t>
            </a:r>
            <a:r>
              <a:rPr 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sz="24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Belady’s</a:t>
            </a:r>
            <a:r>
              <a:rPr 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Anomaly,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产生原因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 No look ahead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  <a:endParaRPr lang="zh-CN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66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—</a:t>
            </a:r>
            <a:r>
              <a:rPr lang="zh-CN" altLang="en-US" dirty="0"/>
              <a:t>磁盘相关知识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35962"/>
            <a:ext cx="5022728" cy="54569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054384" y="948262"/>
                <a:ext cx="4089616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磁面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磁臂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磁头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磁轴</a:t>
                </a:r>
                <a:endParaRPr lang="en-US" altLang="zh-CN" sz="2400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磁道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扇区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引导扇区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?)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读写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磁盘需指定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磁道号</a:t>
                </a:r>
                <a:endParaRPr lang="en-US" altLang="zh-CN" sz="24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磁头位置 </a:t>
                </a:r>
                <a:endParaRPr lang="en-US" altLang="zh-CN" sz="24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数据扇区号</a:t>
                </a:r>
                <a:endParaRPr lang="en-US" altLang="zh-CN" sz="24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数据传输大小</a:t>
                </a:r>
                <a:endParaRPr lang="en-US" altLang="zh-CN" sz="24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物理内存地址</a:t>
                </a:r>
                <a:endParaRPr lang="en-US" altLang="zh-CN" sz="24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读写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磁盘开销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延时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Seek: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定位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磁道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ms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Rotation: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定位扇区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ms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Transfer: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获得数据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磁盘调度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算法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最小化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Seek)</a:t>
                </a:r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FIFO </a:t>
                </a:r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最短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Seek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时间优先</a:t>
                </a:r>
                <a:endParaRPr lang="en-US" altLang="zh-CN" sz="24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电梯算法</a:t>
                </a:r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384" y="948262"/>
                <a:ext cx="4089616" cy="6001643"/>
              </a:xfrm>
              <a:prstGeom prst="rect">
                <a:avLst/>
              </a:prstGeom>
              <a:blipFill>
                <a:blip r:embed="rId3"/>
                <a:stretch>
                  <a:fillRect l="-1937" t="-1118" r="-4322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71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多级索引方式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的含义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801" y="970437"/>
            <a:ext cx="8779411" cy="5897826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ext4_inode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__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le16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i_mode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/*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r/w/x, 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块设备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*/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__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le16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i_uid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/*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16 bits of Owner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 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__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le32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i_size_lo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/*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bytes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 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__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le32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i_atime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/*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time */ 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__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le32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i_ctime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/*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 time */ 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__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le32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i_mtime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/*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time */ 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__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le32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i_dtime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/*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Time */ 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__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le16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i_gid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/*Low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bits of Group Id */ 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__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le16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i_links_count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Links count */ 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__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le32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i_blocks_lo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/*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Blocks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 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__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le32 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i_flags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/*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flags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......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le32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i_block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[EXT4_N_BLOCKS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 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 to blocks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__le32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i_generation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(for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NFS) */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__le32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i_file_acl_lo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/* File ACL */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__le32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i_size_high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in bytes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......};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383772" y="2193566"/>
            <a:ext cx="271549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ls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命令就是读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inode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910" y="3525136"/>
            <a:ext cx="7468281" cy="16312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 EXT4_NDIR_BLOCKS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 EXT4_IND_BLOCK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EXT4_NDIR_BLOCKS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 EXT4_DIND_BLOCK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EXT4_IND_BLOCK + 1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 EXT4_TIND_BLOCK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EXT4_DIND_BLOCK + 1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 EXT4_N_BLOCKS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EXT4_TIND_BLOCK + 1)</a:t>
            </a:r>
          </a:p>
        </p:txBody>
      </p:sp>
      <p:pic>
        <p:nvPicPr>
          <p:cNvPr id="7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06922" y="960174"/>
            <a:ext cx="4037078" cy="580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5106922" y="5673362"/>
            <a:ext cx="2819269" cy="81951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这种索引方式</a:t>
            </a:r>
            <a:endParaRPr lang="en-US" altLang="zh-CN" sz="2400" b="1" dirty="0" smtClean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支持最大文件大小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 rot="19062223">
            <a:off x="6988518" y="3222160"/>
            <a:ext cx="1511300" cy="34333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1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进程间通信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设备内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b="1" dirty="0" smtClean="0"/>
              <a:t>信号</a:t>
            </a:r>
            <a:endParaRPr lang="en-US" altLang="zh-CN" b="1" dirty="0" smtClean="0"/>
          </a:p>
          <a:p>
            <a:r>
              <a:rPr lang="zh-CN" altLang="en-US" b="1" dirty="0" smtClean="0"/>
              <a:t> 管道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zh-CN" altLang="en-US" b="1" dirty="0" smtClean="0"/>
              <a:t>共享内存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zh-CN" altLang="en-US" b="1" dirty="0" smtClean="0"/>
              <a:t>消息队列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810193" y="1315272"/>
            <a:ext cx="3593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进程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OS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内核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进程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10192" y="1831118"/>
            <a:ext cx="565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进程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内存文件系统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(pipe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对象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进程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10192" y="2345790"/>
            <a:ext cx="565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进程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映射到相同的物理内存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进程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10191" y="2860462"/>
            <a:ext cx="633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进程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内存文件系统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消息队列对象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进程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3063" y="3647216"/>
            <a:ext cx="5650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Q: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管道和消息队列有什么区别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3063" y="4234757"/>
            <a:ext cx="633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阻塞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vs.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阻塞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父子进程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vs.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非父子进程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3063" y="4801054"/>
            <a:ext cx="6397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Q: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共享内存和消息队列有什么区别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6904" y="5463531"/>
            <a:ext cx="633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多对多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信号量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vs.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一对一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数据通信量大小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7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294" y="1265020"/>
            <a:ext cx="8779411" cy="5592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altLang="zh-CN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祝同学考试顺利！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Meltdown</a:t>
            </a:r>
            <a:r>
              <a:rPr lang="zh-CN" alt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攻击的原理</a:t>
            </a:r>
            <a:r>
              <a:rPr lang="en-US" altLang="zh-CN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危害是什么</a:t>
            </a:r>
            <a:r>
              <a:rPr lang="en-US" altLang="zh-CN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有什么防御措施</a:t>
            </a:r>
            <a:r>
              <a:rPr lang="en-US" altLang="zh-CN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404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1334292"/>
            <a:ext cx="4447124" cy="5013851"/>
          </a:xfrm>
        </p:spPr>
        <p:txBody>
          <a:bodyPr/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具有数据段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代码段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堆栈段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至少拥有一个线程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进程终止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资源回收、线程终止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进程间通信需要通过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OS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和数据传递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(e.g.,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信号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拥有隔离的内存地址空间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(i.e.,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其他进程不能访问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创建进程和进程间切换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会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带来较高的系统开销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747151" y="1334292"/>
            <a:ext cx="4447124" cy="501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具有自己的栈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必须从属于某一个进程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线程终止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线程拥有的栈回收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线程间通信只需通过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共享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内存 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(e.g., 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全局变量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同一进程下的其他线程可以访问自己的栈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创建线程和线程间切换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不会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带来较高的系统开销</a:t>
            </a:r>
            <a:endParaRPr lang="en-US" altLang="zh-CN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1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进程切换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94" y="1035033"/>
            <a:ext cx="8779412" cy="564040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607127" y="4682836"/>
            <a:ext cx="1704109" cy="221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82294" y="5131236"/>
            <a:ext cx="8779412" cy="110799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roc_struct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类比上课讲的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task_struct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描述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进程的数据结构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(PCB),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PCB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cr3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成员变量描述了进程的页表基地址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lcr3(next-&gt;cr3)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</a:t>
            </a:r>
            <a:endParaRPr lang="en-US" altLang="zh-CN" sz="22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加载下一个调度的进程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的页表基地址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1127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进程切换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94" y="1035033"/>
            <a:ext cx="8779412" cy="564040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985163" y="1817730"/>
            <a:ext cx="2535382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context {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ecx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edx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esi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edi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17963" y="5140036"/>
            <a:ext cx="4031673" cy="235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9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进程切换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94" y="1035033"/>
            <a:ext cx="8779412" cy="564040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720436" y="1173363"/>
            <a:ext cx="2535382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context {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ecx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edx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esi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edi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17963" y="5140036"/>
            <a:ext cx="4031673" cy="235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3255818" y="1173363"/>
            <a:ext cx="5888181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.text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switch_to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switch_to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switch_to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(from, to)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save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from‘s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registers  (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函数压栈过程</a:t>
            </a:r>
            <a:r>
              <a:rPr lang="en-US" altLang="zh-CN" b="1" dirty="0" err="1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esp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指向栈顶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4(%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%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 to from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#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#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::context of from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8(%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::context of from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12(%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# save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::context of from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16(%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# save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::context of from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::context of from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24(%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::context of from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28(%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# save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::context of from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84325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进程切换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94" y="1035033"/>
            <a:ext cx="8779412" cy="564040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720436" y="1173363"/>
            <a:ext cx="2535382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context {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ecx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edx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esi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edi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uint32_t </a:t>
            </a:r>
            <a:r>
              <a:rPr lang="en-US" b="1" kern="1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b="1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b="1" kern="1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en-US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17963" y="5140036"/>
            <a:ext cx="4031673" cy="235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3255818" y="1173363"/>
            <a:ext cx="5888181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restore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now points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28(%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# restore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::context of to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24(%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::context of to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restore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::context of to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# restore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::context of to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# restore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::context of to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::context of to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::context of to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0(%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# push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</a:t>
            </a:r>
          </a:p>
        </p:txBody>
      </p:sp>
    </p:spTree>
    <p:extLst>
      <p:ext uri="{BB962C8B-B14F-4D97-AF65-F5344CB8AC3E}">
        <p14:creationId xmlns:p14="http://schemas.microsoft.com/office/powerpoint/2010/main" val="22511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利用信号量实现互斥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为实现线程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互斥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的信号量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初值为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75006" y="2616138"/>
            <a:ext cx="2981051" cy="24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 S = 1;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T1(){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…..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S.P();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的临界区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S.V();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282363" y="2616138"/>
            <a:ext cx="2981051" cy="24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Semaphore S = 1;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T2(){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…..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S.P();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的临界区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S.V();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351" y="5528605"/>
            <a:ext cx="7409399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互斥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问题中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P-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操作要加紧使用临界资源的行为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21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内存管理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覆盖技术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覆盖技术的</a:t>
            </a:r>
            <a:r>
              <a:rPr lang="zh-CN" altLang="en-US" b="1" dirty="0" smtClean="0">
                <a:solidFill>
                  <a:srgbClr val="FF0000"/>
                </a:solidFill>
              </a:rPr>
              <a:t>原理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r>
              <a:rPr lang="zh-CN" altLang="en-US" dirty="0" smtClean="0"/>
              <a:t>一</a:t>
            </a:r>
            <a:r>
              <a:rPr lang="zh-CN" altLang="en-US" dirty="0"/>
              <a:t>个程序</a:t>
            </a:r>
            <a:r>
              <a:rPr lang="zh-CN" altLang="en-US" dirty="0" smtClean="0"/>
              <a:t>的代码</a:t>
            </a:r>
            <a:r>
              <a:rPr lang="zh-CN" altLang="en-US" dirty="0"/>
              <a:t>段或数据段，按照时间先后来占用公共的内存空间</a:t>
            </a:r>
            <a:r>
              <a:rPr lang="zh-CN" altLang="en-US" dirty="0" smtClean="0"/>
              <a:t>。操作系统可以将</a:t>
            </a:r>
            <a:r>
              <a:rPr lang="zh-CN" altLang="en-US" b="1" dirty="0" smtClean="0">
                <a:solidFill>
                  <a:srgbClr val="0070C0"/>
                </a:solidFill>
              </a:rPr>
              <a:t>程序必要部分</a:t>
            </a:r>
            <a:r>
              <a:rPr lang="en-US" altLang="zh-CN" b="1" dirty="0" smtClean="0">
                <a:solidFill>
                  <a:srgbClr val="0070C0"/>
                </a:solidFill>
              </a:rPr>
              <a:t>(</a:t>
            </a:r>
            <a:r>
              <a:rPr lang="zh-CN" altLang="en-US" b="1" dirty="0" smtClean="0">
                <a:solidFill>
                  <a:srgbClr val="0070C0"/>
                </a:solidFill>
              </a:rPr>
              <a:t>常用功能</a:t>
            </a:r>
            <a:r>
              <a:rPr lang="en-US" altLang="zh-CN" b="1" dirty="0" smtClean="0">
                <a:solidFill>
                  <a:srgbClr val="0070C0"/>
                </a:solidFill>
              </a:rPr>
              <a:t>)</a:t>
            </a:r>
            <a:r>
              <a:rPr lang="zh-CN" altLang="en-US" b="1" dirty="0" smtClean="0">
                <a:solidFill>
                  <a:srgbClr val="0070C0"/>
                </a:solidFill>
              </a:rPr>
              <a:t>的代码和数据常驻内存</a:t>
            </a:r>
            <a:r>
              <a:rPr lang="zh-CN" altLang="en-US" dirty="0" smtClean="0"/>
              <a:t>；</a:t>
            </a:r>
            <a:r>
              <a:rPr lang="zh-CN" altLang="en-US" b="1" dirty="0">
                <a:solidFill>
                  <a:srgbClr val="0070C0"/>
                </a:solidFill>
              </a:rPr>
              <a:t>可选部分</a:t>
            </a:r>
            <a:r>
              <a:rPr lang="en-US" altLang="zh-CN" b="1" dirty="0">
                <a:solidFill>
                  <a:srgbClr val="0070C0"/>
                </a:solidFill>
              </a:rPr>
              <a:t>(</a:t>
            </a:r>
            <a:r>
              <a:rPr lang="zh-CN" altLang="en-US" b="1" dirty="0">
                <a:solidFill>
                  <a:srgbClr val="0070C0"/>
                </a:solidFill>
              </a:rPr>
              <a:t>不常用功能</a:t>
            </a:r>
            <a:r>
              <a:rPr lang="en-US" altLang="zh-CN" b="1" dirty="0">
                <a:solidFill>
                  <a:srgbClr val="0070C0"/>
                </a:solidFill>
              </a:rPr>
              <a:t>)</a:t>
            </a:r>
            <a:r>
              <a:rPr lang="zh-CN" altLang="en-US" b="1" dirty="0">
                <a:solidFill>
                  <a:srgbClr val="0070C0"/>
                </a:solidFill>
              </a:rPr>
              <a:t>平时存放在外存</a:t>
            </a:r>
            <a:r>
              <a:rPr lang="en-US" altLang="zh-CN" b="1" dirty="0">
                <a:solidFill>
                  <a:srgbClr val="0070C0"/>
                </a:solidFill>
              </a:rPr>
              <a:t>(</a:t>
            </a:r>
            <a:r>
              <a:rPr lang="zh-CN" altLang="en-US" b="1" dirty="0" smtClean="0">
                <a:solidFill>
                  <a:srgbClr val="0070C0"/>
                </a:solidFill>
              </a:rPr>
              <a:t>覆盖</a:t>
            </a:r>
            <a:r>
              <a:rPr lang="zh-CN" altLang="en-US" b="1" dirty="0">
                <a:solidFill>
                  <a:srgbClr val="0070C0"/>
                </a:solidFill>
              </a:rPr>
              <a:t>文件</a:t>
            </a:r>
            <a:r>
              <a:rPr lang="en-US" altLang="zh-CN" b="1" dirty="0">
                <a:solidFill>
                  <a:srgbClr val="0070C0"/>
                </a:solidFill>
              </a:rPr>
              <a:t>)</a:t>
            </a:r>
            <a:r>
              <a:rPr lang="zh-CN" altLang="en-US" b="1" dirty="0">
                <a:solidFill>
                  <a:srgbClr val="0070C0"/>
                </a:solidFill>
              </a:rPr>
              <a:t>中，在需要时才装入内存</a:t>
            </a:r>
            <a:r>
              <a:rPr lang="zh-CN" altLang="en-US" dirty="0"/>
              <a:t>。不存在调用关系的模块不必同时装入到内存，从而可以相互覆盖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覆盖技术的</a:t>
            </a:r>
            <a:r>
              <a:rPr lang="zh-CN" altLang="en-US" b="1" dirty="0" smtClean="0">
                <a:solidFill>
                  <a:srgbClr val="FF0000"/>
                </a:solidFill>
              </a:rPr>
              <a:t>缺点</a:t>
            </a:r>
            <a:r>
              <a:rPr lang="en-US" altLang="zh-CN" b="1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/>
              <a:t>编程</a:t>
            </a:r>
            <a:r>
              <a:rPr lang="zh-CN" altLang="en-US" dirty="0"/>
              <a:t>时必须划分程序模块和确定程序模块之间的覆盖关系，增加编程复杂度；从外存装入覆盖文件，以时间延长换取空间节省。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086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内存管理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页表和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TLB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例如</a:t>
            </a:r>
            <a:r>
              <a:rPr lang="en-US" altLang="zh-CN" b="1" dirty="0" smtClean="0"/>
              <a:t>, </a:t>
            </a:r>
            <a:r>
              <a:rPr lang="zh-CN" altLang="en-US" b="1" dirty="0"/>
              <a:t>一</a:t>
            </a:r>
            <a:r>
              <a:rPr lang="zh-CN" altLang="en-US" b="1" dirty="0" smtClean="0"/>
              <a:t>款操作系统访问内存最多可以使用</a:t>
            </a:r>
            <a:r>
              <a:rPr lang="en-US" altLang="zh-CN" b="1" dirty="0" smtClean="0"/>
              <a:t>64</a:t>
            </a:r>
            <a:r>
              <a:rPr lang="zh-CN" altLang="en-US" b="1" dirty="0" smtClean="0"/>
              <a:t>位地址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若采用虚拟页式存储管理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现在要为其设计相应的地址映射机制</a:t>
            </a:r>
            <a:r>
              <a:rPr lang="en-US" altLang="zh-CN" b="1" dirty="0" smtClean="0"/>
              <a:t>:</a:t>
            </a:r>
          </a:p>
          <a:p>
            <a:pPr marL="0" indent="0">
              <a:buNone/>
            </a:pPr>
            <a:r>
              <a:rPr lang="zh-CN" altLang="en-US" b="1" dirty="0" smtClean="0"/>
              <a:t>假设页面大小是</a:t>
            </a:r>
            <a:r>
              <a:rPr lang="en-US" altLang="zh-CN" b="1" dirty="0" smtClean="0"/>
              <a:t>4KB</a:t>
            </a:r>
            <a:r>
              <a:rPr lang="zh-CN" altLang="en-US" b="1" dirty="0" smtClean="0"/>
              <a:t>，每个页表项大小为</a:t>
            </a:r>
            <a:r>
              <a:rPr lang="en-US" altLang="zh-CN" b="1" dirty="0" smtClean="0"/>
              <a:t>4B</a:t>
            </a:r>
            <a:r>
              <a:rPr lang="zh-CN" altLang="en-US" b="1" dirty="0" smtClean="0"/>
              <a:t>，而且必须使用四级页表结构</a:t>
            </a:r>
            <a:r>
              <a:rPr lang="en-US" altLang="zh-CN" b="1" dirty="0" smtClean="0"/>
              <a:t>,</a:t>
            </a:r>
            <a:r>
              <a:rPr lang="zh-CN" altLang="en-US" b="1" dirty="0"/>
              <a:t>每级</a:t>
            </a:r>
            <a:r>
              <a:rPr lang="zh-CN" altLang="en-US" b="1" dirty="0" smtClean="0"/>
              <a:t>页表都必须正好放在一个物理内存页中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请问给定一个虚拟地址应如何划分</a:t>
            </a:r>
            <a:r>
              <a:rPr lang="en-US" altLang="zh-CN" b="1" dirty="0" smtClean="0"/>
              <a:t>??</a:t>
            </a: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高速缓冲存储器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(TLB)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本质是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将进程最近访问的虚拟页和物理页映射缓存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虚拟页进行映射时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查询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TLB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是否存在该记录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若存在直接获得物理页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否则仍按照一般映射进行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映射结束后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将映射关系保存在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TLB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572000" y="4364823"/>
            <a:ext cx="416987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知道如何计算访问内存次数</a:t>
            </a:r>
            <a:endParaRPr lang="zh-CN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82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14839</TotalTime>
  <Words>1434</Words>
  <Application>Microsoft Office PowerPoint</Application>
  <PresentationFormat>全屏显示(4:3)</PresentationFormat>
  <Paragraphs>211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华文新魏</vt:lpstr>
      <vt:lpstr>华文楷体</vt:lpstr>
      <vt:lpstr>宋体</vt:lpstr>
      <vt:lpstr>楷体</vt:lpstr>
      <vt:lpstr>等线</vt:lpstr>
      <vt:lpstr>等线 Light</vt:lpstr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Office 主题​​</vt:lpstr>
      <vt:lpstr>1_Office 主题​​</vt:lpstr>
      <vt:lpstr>考试复习</vt:lpstr>
      <vt:lpstr>进程 VS. 线程</vt:lpstr>
      <vt:lpstr>进程切换</vt:lpstr>
      <vt:lpstr>进程切换</vt:lpstr>
      <vt:lpstr>进程切换</vt:lpstr>
      <vt:lpstr>进程切换</vt:lpstr>
      <vt:lpstr>利用信号量实现互斥</vt:lpstr>
      <vt:lpstr>内存管理—覆盖技术</vt:lpstr>
      <vt:lpstr>内存管理—页表和TLB</vt:lpstr>
      <vt:lpstr>内存管理—FIFO, LRU, OPT</vt:lpstr>
      <vt:lpstr>回顾—磁盘相关知识</vt:lpstr>
      <vt:lpstr>树形-多级索引方式 (inode的含义)</vt:lpstr>
      <vt:lpstr>进程间通信 (同一设备内)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职称申请汇报</dc:title>
  <dc:creator>Pu Lingjun</dc:creator>
  <cp:lastModifiedBy>Pu Lingjun</cp:lastModifiedBy>
  <cp:revision>1088</cp:revision>
  <dcterms:created xsi:type="dcterms:W3CDTF">2019-06-15T13:18:55Z</dcterms:created>
  <dcterms:modified xsi:type="dcterms:W3CDTF">2019-12-15T11:16:20Z</dcterms:modified>
</cp:coreProperties>
</file>