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sldIdLst>
    <p:sldId id="345" r:id="rId2"/>
    <p:sldId id="415" r:id="rId3"/>
    <p:sldId id="533" r:id="rId4"/>
    <p:sldId id="537" r:id="rId5"/>
    <p:sldId id="489" r:id="rId6"/>
    <p:sldId id="535" r:id="rId7"/>
    <p:sldId id="538" r:id="rId8"/>
    <p:sldId id="530" r:id="rId9"/>
    <p:sldId id="528" r:id="rId10"/>
    <p:sldId id="490" r:id="rId11"/>
    <p:sldId id="491" r:id="rId12"/>
    <p:sldId id="492" r:id="rId13"/>
    <p:sldId id="529" r:id="rId14"/>
    <p:sldId id="531" r:id="rId15"/>
    <p:sldId id="532" r:id="rId16"/>
    <p:sldId id="480" r:id="rId17"/>
    <p:sldId id="481" r:id="rId18"/>
    <p:sldId id="482" r:id="rId19"/>
    <p:sldId id="483" r:id="rId20"/>
    <p:sldId id="484" r:id="rId21"/>
    <p:sldId id="485" r:id="rId22"/>
    <p:sldId id="486" r:id="rId23"/>
    <p:sldId id="487"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008080"/>
    <a:srgbClr val="009900"/>
    <a:srgbClr val="CCCC00"/>
    <a:srgbClr val="009999"/>
    <a:srgbClr val="FF6600"/>
    <a:srgbClr val="66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590" autoAdjust="0"/>
  </p:normalViewPr>
  <p:slideViewPr>
    <p:cSldViewPr>
      <p:cViewPr varScale="1">
        <p:scale>
          <a:sx n="107" d="100"/>
          <a:sy n="107"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D9D8871F-098F-48E6-A5D4-99C8E243441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24610" name="Freeform 2"/>
          <p:cNvSpPr>
            <a:spLocks/>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headEnd/>
            <a:tailEnd/>
          </a:ln>
        </p:spPr>
        <p:txBody>
          <a:bodyPr/>
          <a:lstStyle/>
          <a:p>
            <a:endParaRPr lang="zh-CN" altLang="en-US"/>
          </a:p>
        </p:txBody>
      </p:sp>
      <p:grpSp>
        <p:nvGrpSpPr>
          <p:cNvPr id="324611" name="Group 3"/>
          <p:cNvGrpSpPr>
            <a:grpSpLocks/>
          </p:cNvGrpSpPr>
          <p:nvPr/>
        </p:nvGrpSpPr>
        <p:grpSpPr bwMode="auto">
          <a:xfrm>
            <a:off x="4572000" y="28575"/>
            <a:ext cx="4756150" cy="4338638"/>
            <a:chOff x="2918" y="18"/>
            <a:chExt cx="2958" cy="2699"/>
          </a:xfrm>
        </p:grpSpPr>
        <p:sp>
          <p:nvSpPr>
            <p:cNvPr id="324612" name="Freeform 4"/>
            <p:cNvSpPr>
              <a:spLocks/>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headEnd/>
              <a:tailEnd/>
            </a:ln>
          </p:spPr>
          <p:txBody>
            <a:bodyPr/>
            <a:lstStyle/>
            <a:p>
              <a:endParaRPr lang="zh-CN" altLang="en-US"/>
            </a:p>
          </p:txBody>
        </p:sp>
        <p:sp>
          <p:nvSpPr>
            <p:cNvPr id="324613"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headEnd/>
              <a:tailEnd/>
            </a:ln>
          </p:spPr>
          <p:txBody>
            <a:bodyPr/>
            <a:lstStyle/>
            <a:p>
              <a:endParaRPr lang="zh-CN" altLang="en-US"/>
            </a:p>
          </p:txBody>
        </p:sp>
        <p:sp>
          <p:nvSpPr>
            <p:cNvPr id="324614" name="Freeform 6"/>
            <p:cNvSpPr>
              <a:spLocks/>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headEnd/>
              <a:tailEnd/>
            </a:ln>
          </p:spPr>
          <p:txBody>
            <a:bodyPr/>
            <a:lstStyle/>
            <a:p>
              <a:endParaRPr lang="zh-CN" altLang="en-US"/>
            </a:p>
          </p:txBody>
        </p:sp>
        <p:sp>
          <p:nvSpPr>
            <p:cNvPr id="324615" name="Freeform 7"/>
            <p:cNvSpPr>
              <a:spLocks/>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headEnd/>
              <a:tailEnd/>
            </a:ln>
          </p:spPr>
          <p:txBody>
            <a:bodyPr/>
            <a:lstStyle/>
            <a:p>
              <a:endParaRPr lang="zh-CN" altLang="en-US"/>
            </a:p>
          </p:txBody>
        </p:sp>
        <p:sp>
          <p:nvSpPr>
            <p:cNvPr id="324616" name="Freeform 8"/>
            <p:cNvSpPr>
              <a:spLocks/>
            </p:cNvSpPr>
            <p:nvPr/>
          </p:nvSpPr>
          <p:spPr bwMode="auto">
            <a:xfrm>
              <a:off x="3272" y="645"/>
              <a:ext cx="683"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headEnd/>
              <a:tailEnd/>
            </a:ln>
          </p:spPr>
          <p:txBody>
            <a:bodyPr/>
            <a:lstStyle/>
            <a:p>
              <a:endParaRPr lang="zh-CN" altLang="en-US"/>
            </a:p>
          </p:txBody>
        </p:sp>
        <p:sp>
          <p:nvSpPr>
            <p:cNvPr id="324617" name="Freeform 9"/>
            <p:cNvSpPr>
              <a:spLocks/>
            </p:cNvSpPr>
            <p:nvPr/>
          </p:nvSpPr>
          <p:spPr bwMode="auto">
            <a:xfrm>
              <a:off x="4046" y="1545"/>
              <a:ext cx="490" cy="515"/>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headEnd/>
              <a:tailEnd/>
            </a:ln>
          </p:spPr>
          <p:txBody>
            <a:bodyPr/>
            <a:lstStyle/>
            <a:p>
              <a:endParaRPr lang="zh-CN" altLang="en-US"/>
            </a:p>
          </p:txBody>
        </p:sp>
        <p:sp>
          <p:nvSpPr>
            <p:cNvPr id="324618" name="Freeform 10"/>
            <p:cNvSpPr>
              <a:spLocks/>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headEnd/>
              <a:tailEnd/>
            </a:ln>
          </p:spPr>
          <p:txBody>
            <a:bodyPr/>
            <a:lstStyle/>
            <a:p>
              <a:endParaRPr lang="zh-CN" altLang="en-US"/>
            </a:p>
          </p:txBody>
        </p:sp>
        <p:sp>
          <p:nvSpPr>
            <p:cNvPr id="324619" name="Freeform 11"/>
            <p:cNvSpPr>
              <a:spLocks/>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headEnd/>
              <a:tailEnd/>
            </a:ln>
          </p:spPr>
          <p:txBody>
            <a:bodyPr/>
            <a:lstStyle/>
            <a:p>
              <a:endParaRPr lang="zh-CN" altLang="en-US"/>
            </a:p>
          </p:txBody>
        </p:sp>
        <p:sp>
          <p:nvSpPr>
            <p:cNvPr id="324620" name="Freeform 12"/>
            <p:cNvSpPr>
              <a:spLocks/>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headEnd/>
              <a:tailEnd/>
            </a:ln>
          </p:spPr>
          <p:txBody>
            <a:bodyPr/>
            <a:lstStyle/>
            <a:p>
              <a:endParaRPr lang="zh-CN" altLang="en-US"/>
            </a:p>
          </p:txBody>
        </p:sp>
        <p:sp>
          <p:nvSpPr>
            <p:cNvPr id="324621" name="Freeform 13"/>
            <p:cNvSpPr>
              <a:spLocks/>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headEnd/>
              <a:tailEnd/>
            </a:ln>
          </p:spPr>
          <p:txBody>
            <a:bodyPr/>
            <a:lstStyle/>
            <a:p>
              <a:endParaRPr lang="zh-CN" altLang="en-US"/>
            </a:p>
          </p:txBody>
        </p:sp>
        <p:sp>
          <p:nvSpPr>
            <p:cNvPr id="324622" name="Freeform 14"/>
            <p:cNvSpPr>
              <a:spLocks/>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headEnd/>
              <a:tailEnd/>
            </a:ln>
          </p:spPr>
          <p:txBody>
            <a:bodyPr/>
            <a:lstStyle/>
            <a:p>
              <a:endParaRPr lang="zh-CN" altLang="en-US"/>
            </a:p>
          </p:txBody>
        </p:sp>
        <p:sp>
          <p:nvSpPr>
            <p:cNvPr id="324623" name="Freeform 15"/>
            <p:cNvSpPr>
              <a:spLocks/>
            </p:cNvSpPr>
            <p:nvPr/>
          </p:nvSpPr>
          <p:spPr bwMode="auto">
            <a:xfrm>
              <a:off x="5042" y="1656"/>
              <a:ext cx="581"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headEnd/>
              <a:tailEnd/>
            </a:ln>
          </p:spPr>
          <p:txBody>
            <a:bodyPr/>
            <a:lstStyle/>
            <a:p>
              <a:endParaRPr lang="zh-CN" altLang="en-US"/>
            </a:p>
          </p:txBody>
        </p:sp>
        <p:sp>
          <p:nvSpPr>
            <p:cNvPr id="324624" name="Freeform 16"/>
            <p:cNvSpPr>
              <a:spLocks/>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headEnd/>
              <a:tailEnd/>
            </a:ln>
          </p:spPr>
          <p:txBody>
            <a:bodyPr/>
            <a:lstStyle/>
            <a:p>
              <a:endParaRPr lang="zh-CN" altLang="en-US"/>
            </a:p>
          </p:txBody>
        </p:sp>
      </p:grpSp>
      <p:grpSp>
        <p:nvGrpSpPr>
          <p:cNvPr id="324625" name="Group 17"/>
          <p:cNvGrpSpPr>
            <a:grpSpLocks/>
          </p:cNvGrpSpPr>
          <p:nvPr/>
        </p:nvGrpSpPr>
        <p:grpSpPr bwMode="auto">
          <a:xfrm>
            <a:off x="554038" y="36513"/>
            <a:ext cx="7891462" cy="6821487"/>
            <a:chOff x="349" y="23"/>
            <a:chExt cx="4971" cy="4297"/>
          </a:xfrm>
        </p:grpSpPr>
        <p:sp>
          <p:nvSpPr>
            <p:cNvPr id="324626" name="Rectangle 18"/>
            <p:cNvSpPr>
              <a:spLocks noChangeArrowheads="1"/>
            </p:cNvSpPr>
            <p:nvPr/>
          </p:nvSpPr>
          <p:spPr bwMode="auto">
            <a:xfrm>
              <a:off x="384"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324627"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28"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29"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0"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1"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2"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3"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4"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5"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6"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37" name="Rectangle 29"/>
            <p:cNvSpPr>
              <a:spLocks noChangeArrowheads="1"/>
            </p:cNvSpPr>
            <p:nvPr/>
          </p:nvSpPr>
          <p:spPr bwMode="auto">
            <a:xfrm>
              <a:off x="384"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324638" name="Rectangle 30"/>
            <p:cNvSpPr>
              <a:spLocks noChangeArrowheads="1"/>
            </p:cNvSpPr>
            <p:nvPr/>
          </p:nvSpPr>
          <p:spPr bwMode="auto">
            <a:xfrm>
              <a:off x="829"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324639"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0"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1"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2"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3"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4"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5"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6"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7"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8"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49" name="Rectangle 41"/>
            <p:cNvSpPr>
              <a:spLocks noChangeArrowheads="1"/>
            </p:cNvSpPr>
            <p:nvPr/>
          </p:nvSpPr>
          <p:spPr bwMode="auto">
            <a:xfrm>
              <a:off x="829"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324650" name="Rectangle 42"/>
            <p:cNvSpPr>
              <a:spLocks noChangeArrowheads="1"/>
            </p:cNvSpPr>
            <p:nvPr/>
          </p:nvSpPr>
          <p:spPr bwMode="auto">
            <a:xfrm>
              <a:off x="1279"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324651"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2"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3"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4"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5"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6"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7"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8"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59"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0"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1" name="Rectangle 53"/>
            <p:cNvSpPr>
              <a:spLocks noChangeArrowheads="1"/>
            </p:cNvSpPr>
            <p:nvPr/>
          </p:nvSpPr>
          <p:spPr bwMode="auto">
            <a:xfrm>
              <a:off x="1279"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324662" name="Rectangle 54"/>
            <p:cNvSpPr>
              <a:spLocks noChangeArrowheads="1"/>
            </p:cNvSpPr>
            <p:nvPr/>
          </p:nvSpPr>
          <p:spPr bwMode="auto">
            <a:xfrm>
              <a:off x="1724"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324663"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4"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5"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6"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7"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8"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69"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0"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1"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2"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3" name="Rectangle 65"/>
            <p:cNvSpPr>
              <a:spLocks noChangeArrowheads="1"/>
            </p:cNvSpPr>
            <p:nvPr/>
          </p:nvSpPr>
          <p:spPr bwMode="auto">
            <a:xfrm>
              <a:off x="1724"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324674" name="Rectangle 66"/>
            <p:cNvSpPr>
              <a:spLocks noChangeArrowheads="1"/>
            </p:cNvSpPr>
            <p:nvPr/>
          </p:nvSpPr>
          <p:spPr bwMode="auto">
            <a:xfrm>
              <a:off x="2169"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324675"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6"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7"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8"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79"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0"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1"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2"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3"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4"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5" name="Rectangle 77"/>
            <p:cNvSpPr>
              <a:spLocks noChangeArrowheads="1"/>
            </p:cNvSpPr>
            <p:nvPr/>
          </p:nvSpPr>
          <p:spPr bwMode="auto">
            <a:xfrm>
              <a:off x="2169"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324686" name="Rectangle 78"/>
            <p:cNvSpPr>
              <a:spLocks noChangeArrowheads="1"/>
            </p:cNvSpPr>
            <p:nvPr/>
          </p:nvSpPr>
          <p:spPr bwMode="auto">
            <a:xfrm>
              <a:off x="262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687"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8"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89"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0"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1"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2"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3"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4"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5"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6"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697" name="Rectangle 89"/>
            <p:cNvSpPr>
              <a:spLocks noChangeArrowheads="1"/>
            </p:cNvSpPr>
            <p:nvPr/>
          </p:nvSpPr>
          <p:spPr bwMode="auto">
            <a:xfrm>
              <a:off x="262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698" name="Rectangle 90"/>
            <p:cNvSpPr>
              <a:spLocks noChangeArrowheads="1"/>
            </p:cNvSpPr>
            <p:nvPr/>
          </p:nvSpPr>
          <p:spPr bwMode="auto">
            <a:xfrm>
              <a:off x="3065"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699"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0"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1"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2"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3"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4"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5"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6"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7"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8"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09" name="Rectangle 101"/>
            <p:cNvSpPr>
              <a:spLocks noChangeArrowheads="1"/>
            </p:cNvSpPr>
            <p:nvPr/>
          </p:nvSpPr>
          <p:spPr bwMode="auto">
            <a:xfrm>
              <a:off x="3065"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710" name="Rectangle 102"/>
            <p:cNvSpPr>
              <a:spLocks noChangeArrowheads="1"/>
            </p:cNvSpPr>
            <p:nvPr/>
          </p:nvSpPr>
          <p:spPr bwMode="auto">
            <a:xfrm>
              <a:off x="351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711"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2"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3"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4"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5"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6"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7"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8"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19"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0"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1" name="Rectangle 113"/>
            <p:cNvSpPr>
              <a:spLocks noChangeArrowheads="1"/>
            </p:cNvSpPr>
            <p:nvPr/>
          </p:nvSpPr>
          <p:spPr bwMode="auto">
            <a:xfrm>
              <a:off x="351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722" name="Rectangle 114"/>
            <p:cNvSpPr>
              <a:spLocks noChangeArrowheads="1"/>
            </p:cNvSpPr>
            <p:nvPr/>
          </p:nvSpPr>
          <p:spPr bwMode="auto">
            <a:xfrm>
              <a:off x="396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723"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4"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5"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6"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7"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8"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29"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0"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1"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2"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3" name="Rectangle 125"/>
            <p:cNvSpPr>
              <a:spLocks noChangeArrowheads="1"/>
            </p:cNvSpPr>
            <p:nvPr/>
          </p:nvSpPr>
          <p:spPr bwMode="auto">
            <a:xfrm>
              <a:off x="396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734" name="Rectangle 126"/>
            <p:cNvSpPr>
              <a:spLocks noChangeArrowheads="1"/>
            </p:cNvSpPr>
            <p:nvPr/>
          </p:nvSpPr>
          <p:spPr bwMode="auto">
            <a:xfrm>
              <a:off x="4405"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735"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6"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7"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8"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39"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0"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1"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2"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3"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4"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5" name="Rectangle 137"/>
            <p:cNvSpPr>
              <a:spLocks noChangeArrowheads="1"/>
            </p:cNvSpPr>
            <p:nvPr/>
          </p:nvSpPr>
          <p:spPr bwMode="auto">
            <a:xfrm>
              <a:off x="4405"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746" name="Rectangle 138"/>
            <p:cNvSpPr>
              <a:spLocks noChangeArrowheads="1"/>
            </p:cNvSpPr>
            <p:nvPr/>
          </p:nvSpPr>
          <p:spPr bwMode="auto">
            <a:xfrm>
              <a:off x="485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747"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8"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49"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0"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1"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2"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3"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4"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5"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6"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57" name="Rectangle 149"/>
            <p:cNvSpPr>
              <a:spLocks noChangeArrowheads="1"/>
            </p:cNvSpPr>
            <p:nvPr/>
          </p:nvSpPr>
          <p:spPr bwMode="auto">
            <a:xfrm>
              <a:off x="485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758" name="Rectangle 150"/>
            <p:cNvSpPr>
              <a:spLocks noChangeArrowheads="1"/>
            </p:cNvSpPr>
            <p:nvPr/>
          </p:nvSpPr>
          <p:spPr bwMode="auto">
            <a:xfrm>
              <a:off x="530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324759"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0"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1"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2"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3"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4"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5"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6"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7"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8"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324769" name="Rectangle 161"/>
            <p:cNvSpPr>
              <a:spLocks noChangeArrowheads="1"/>
            </p:cNvSpPr>
            <p:nvPr/>
          </p:nvSpPr>
          <p:spPr bwMode="auto">
            <a:xfrm>
              <a:off x="530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324770" name="Freeform 162"/>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headEnd/>
              <a:tailEnd/>
            </a:ln>
          </p:spPr>
          <p:txBody>
            <a:bodyPr/>
            <a:lstStyle/>
            <a:p>
              <a:endParaRPr lang="zh-CN" altLang="en-US"/>
            </a:p>
          </p:txBody>
        </p:sp>
      </p:grpSp>
      <p:sp>
        <p:nvSpPr>
          <p:cNvPr id="324771"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24772" name="Rectangle 164"/>
          <p:cNvSpPr>
            <a:spLocks noGrp="1" noChangeArrowheads="1"/>
          </p:cNvSpPr>
          <p:nvPr>
            <p:ph type="dt" sz="half" idx="2"/>
          </p:nvPr>
        </p:nvSpPr>
        <p:spPr>
          <a:xfrm>
            <a:off x="301625" y="6248400"/>
            <a:ext cx="2289175" cy="476250"/>
          </a:xfrm>
        </p:spPr>
        <p:txBody>
          <a:bodyPr/>
          <a:lstStyle>
            <a:lvl1pPr>
              <a:defRPr/>
            </a:lvl1pPr>
          </a:lstStyle>
          <a:p>
            <a:endParaRPr lang="en-US" altLang="zh-CN"/>
          </a:p>
        </p:txBody>
      </p:sp>
      <p:sp>
        <p:nvSpPr>
          <p:cNvPr id="324773" name="Rectangle 165"/>
          <p:cNvSpPr>
            <a:spLocks noGrp="1" noChangeArrowheads="1"/>
          </p:cNvSpPr>
          <p:nvPr>
            <p:ph type="ftr" sz="quarter" idx="3"/>
          </p:nvPr>
        </p:nvSpPr>
        <p:spPr>
          <a:xfrm>
            <a:off x="3124200" y="6248400"/>
            <a:ext cx="2895600" cy="476250"/>
          </a:xfrm>
        </p:spPr>
        <p:txBody>
          <a:bodyPr/>
          <a:lstStyle>
            <a:lvl1pPr>
              <a:defRPr/>
            </a:lvl1pPr>
          </a:lstStyle>
          <a:p>
            <a:endParaRPr lang="en-US" altLang="zh-CN"/>
          </a:p>
        </p:txBody>
      </p:sp>
      <p:sp>
        <p:nvSpPr>
          <p:cNvPr id="324774" name="Rectangle 166"/>
          <p:cNvSpPr>
            <a:spLocks noGrp="1" noChangeArrowheads="1"/>
          </p:cNvSpPr>
          <p:nvPr>
            <p:ph type="sldNum" sz="quarter" idx="4"/>
          </p:nvPr>
        </p:nvSpPr>
        <p:spPr>
          <a:xfrm>
            <a:off x="6553200" y="6248400"/>
            <a:ext cx="2289175" cy="476250"/>
          </a:xfrm>
        </p:spPr>
        <p:txBody>
          <a:bodyPr/>
          <a:lstStyle>
            <a:lvl1pPr>
              <a:defRPr/>
            </a:lvl1pPr>
          </a:lstStyle>
          <a:p>
            <a:fld id="{C01C0E38-16AE-406E-94E8-0848F9068F0C}" type="slidenum">
              <a:rPr lang="en-US" altLang="zh-CN"/>
              <a:pPr/>
              <a:t>‹#›</a:t>
            </a:fld>
            <a:endParaRPr lang="en-US" altLang="zh-CN"/>
          </a:p>
        </p:txBody>
      </p:sp>
      <p:sp>
        <p:nvSpPr>
          <p:cNvPr id="324775"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a:t>单击此处编辑母版副标题样式</a:t>
            </a:r>
          </a:p>
        </p:txBody>
      </p:sp>
      <p:grpSp>
        <p:nvGrpSpPr>
          <p:cNvPr id="324776" name="Group 168"/>
          <p:cNvGrpSpPr>
            <a:grpSpLocks/>
          </p:cNvGrpSpPr>
          <p:nvPr/>
        </p:nvGrpSpPr>
        <p:grpSpPr bwMode="auto">
          <a:xfrm>
            <a:off x="152400" y="4724400"/>
            <a:ext cx="1685925" cy="1557338"/>
            <a:chOff x="96" y="2784"/>
            <a:chExt cx="1062" cy="981"/>
          </a:xfrm>
        </p:grpSpPr>
        <p:sp>
          <p:nvSpPr>
            <p:cNvPr id="324777" name="Freeform 16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headEnd/>
              <a:tailEnd/>
            </a:ln>
          </p:spPr>
          <p:txBody>
            <a:bodyPr/>
            <a:lstStyle/>
            <a:p>
              <a:endParaRPr lang="zh-CN" altLang="en-US"/>
            </a:p>
          </p:txBody>
        </p:sp>
        <p:sp>
          <p:nvSpPr>
            <p:cNvPr id="324778" name="Freeform 17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headEnd/>
              <a:tailEnd/>
            </a:ln>
          </p:spPr>
          <p:txBody>
            <a:bodyPr/>
            <a:lstStyle/>
            <a:p>
              <a:endParaRPr lang="zh-CN" altLang="en-US"/>
            </a:p>
          </p:txBody>
        </p:sp>
        <p:sp>
          <p:nvSpPr>
            <p:cNvPr id="324779" name="Freeform 17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headEnd/>
              <a:tailEnd/>
            </a:ln>
          </p:spPr>
          <p:txBody>
            <a:bodyPr/>
            <a:lstStyle/>
            <a:p>
              <a:endParaRPr lang="zh-CN" altLang="en-US"/>
            </a:p>
          </p:txBody>
        </p:sp>
        <p:sp>
          <p:nvSpPr>
            <p:cNvPr id="324780" name="Freeform 17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headEnd/>
              <a:tailEnd/>
            </a:ln>
          </p:spPr>
          <p:txBody>
            <a:bodyPr/>
            <a:lstStyle/>
            <a:p>
              <a:endParaRPr lang="zh-CN" altLang="en-US"/>
            </a:p>
          </p:txBody>
        </p:sp>
        <p:sp>
          <p:nvSpPr>
            <p:cNvPr id="324781" name="Freeform 17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headEnd/>
              <a:tailEnd/>
            </a:ln>
          </p:spPr>
          <p:txBody>
            <a:bodyPr/>
            <a:lstStyle/>
            <a:p>
              <a:endParaRPr lang="zh-CN" altLang="en-US"/>
            </a:p>
          </p:txBody>
        </p:sp>
        <p:sp>
          <p:nvSpPr>
            <p:cNvPr id="324782" name="Freeform 17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headEnd/>
              <a:tailEnd/>
            </a:ln>
          </p:spPr>
          <p:txBody>
            <a:bodyPr/>
            <a:lstStyle/>
            <a:p>
              <a:endParaRPr lang="zh-CN" altLang="en-US"/>
            </a:p>
          </p:txBody>
        </p:sp>
        <p:sp>
          <p:nvSpPr>
            <p:cNvPr id="324783" name="Freeform 17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headEnd/>
              <a:tailEnd/>
            </a:ln>
          </p:spPr>
          <p:txBody>
            <a:bodyPr/>
            <a:lstStyle/>
            <a:p>
              <a:endParaRPr lang="zh-CN" altLang="en-US"/>
            </a:p>
          </p:txBody>
        </p:sp>
        <p:sp>
          <p:nvSpPr>
            <p:cNvPr id="324784" name="Freeform 17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headEnd/>
              <a:tailEnd/>
            </a:ln>
          </p:spPr>
          <p:txBody>
            <a:bodyPr/>
            <a:lstStyle/>
            <a:p>
              <a:endParaRPr lang="zh-CN" altLang="en-US"/>
            </a:p>
          </p:txBody>
        </p:sp>
        <p:sp>
          <p:nvSpPr>
            <p:cNvPr id="324785" name="Freeform 17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headEnd/>
              <a:tailEnd/>
            </a:ln>
          </p:spPr>
          <p:txBody>
            <a:bodyPr/>
            <a:lstStyle/>
            <a:p>
              <a:endParaRPr lang="zh-CN" altLang="en-US"/>
            </a:p>
          </p:txBody>
        </p:sp>
        <p:sp>
          <p:nvSpPr>
            <p:cNvPr id="324786" name="Freeform 17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headEnd/>
              <a:tailEnd/>
            </a:ln>
          </p:spPr>
          <p:txBody>
            <a:bodyPr/>
            <a:lstStyle/>
            <a:p>
              <a:endParaRPr lang="zh-CN" altLang="en-US"/>
            </a:p>
          </p:txBody>
        </p:sp>
        <p:sp>
          <p:nvSpPr>
            <p:cNvPr id="324787" name="Freeform 17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headEnd/>
              <a:tailEnd/>
            </a:ln>
          </p:spPr>
          <p:txBody>
            <a:bodyPr/>
            <a:lstStyle/>
            <a:p>
              <a:endParaRPr lang="zh-CN" altLang="en-US"/>
            </a:p>
          </p:txBody>
        </p:sp>
        <p:sp>
          <p:nvSpPr>
            <p:cNvPr id="324788" name="Freeform 18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headEnd/>
              <a:tailEnd/>
            </a:ln>
          </p:spPr>
          <p:txBody>
            <a:bodyPr/>
            <a:lstStyle/>
            <a:p>
              <a:endParaRPr lang="zh-CN" altLang="en-US"/>
            </a:p>
          </p:txBody>
        </p:sp>
        <p:sp>
          <p:nvSpPr>
            <p:cNvPr id="324789" name="Freeform 18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C87C50-8DE6-43CB-ABD1-ADD89C7E0A91}"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889932-B1F3-40E6-878D-3AA4A428B11A}"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2F95CB-55EC-43BD-86C2-207A773B4FDA}"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B2B88F-A49E-4109-AE17-15F3D0EF7A0F}"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471F800-EBF2-48B3-BD63-70AD79A3E08E}"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CE2AC86-543D-4DE9-94A0-C669482EE651}"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A49ED91-76AA-439B-B7E0-702F6104A844}"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B3D196D-7F23-4181-9E28-DFF80F692FAA}"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6FFDB4-FFFC-4F6D-8484-07E014C1AFDC}"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ADEE0FC-9277-4B67-A23F-27C7583700EC}"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3586" name="Group 2"/>
          <p:cNvGrpSpPr>
            <a:grpSpLocks/>
          </p:cNvGrpSpPr>
          <p:nvPr/>
        </p:nvGrpSpPr>
        <p:grpSpPr bwMode="auto">
          <a:xfrm>
            <a:off x="566738" y="0"/>
            <a:ext cx="7891462" cy="6821488"/>
            <a:chOff x="349" y="23"/>
            <a:chExt cx="4971" cy="4297"/>
          </a:xfrm>
        </p:grpSpPr>
        <p:sp>
          <p:nvSpPr>
            <p:cNvPr id="323587" name="Rectangle 3"/>
            <p:cNvSpPr>
              <a:spLocks noChangeArrowheads="1"/>
            </p:cNvSpPr>
            <p:nvPr/>
          </p:nvSpPr>
          <p:spPr bwMode="auto">
            <a:xfrm>
              <a:off x="384"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323588"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89"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0"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1"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2"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3"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4"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5"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6"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7"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598" name="Rectangle 14"/>
            <p:cNvSpPr>
              <a:spLocks noChangeArrowheads="1"/>
            </p:cNvSpPr>
            <p:nvPr/>
          </p:nvSpPr>
          <p:spPr bwMode="auto">
            <a:xfrm>
              <a:off x="384"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323599" name="Rectangle 15"/>
            <p:cNvSpPr>
              <a:spLocks noChangeArrowheads="1"/>
            </p:cNvSpPr>
            <p:nvPr/>
          </p:nvSpPr>
          <p:spPr bwMode="auto">
            <a:xfrm>
              <a:off x="829"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323600"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1"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2"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3"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4"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5"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6"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7"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8"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09"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0" name="Rectangle 26"/>
            <p:cNvSpPr>
              <a:spLocks noChangeArrowheads="1"/>
            </p:cNvSpPr>
            <p:nvPr/>
          </p:nvSpPr>
          <p:spPr bwMode="auto">
            <a:xfrm>
              <a:off x="829"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323611" name="Rectangle 27"/>
            <p:cNvSpPr>
              <a:spLocks noChangeArrowheads="1"/>
            </p:cNvSpPr>
            <p:nvPr/>
          </p:nvSpPr>
          <p:spPr bwMode="auto">
            <a:xfrm>
              <a:off x="1279"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323612"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3"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4"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5"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6"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7"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8"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19"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0"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1"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2" name="Rectangle 38"/>
            <p:cNvSpPr>
              <a:spLocks noChangeArrowheads="1"/>
            </p:cNvSpPr>
            <p:nvPr/>
          </p:nvSpPr>
          <p:spPr bwMode="auto">
            <a:xfrm>
              <a:off x="1279"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323623" name="Rectangle 39"/>
            <p:cNvSpPr>
              <a:spLocks noChangeArrowheads="1"/>
            </p:cNvSpPr>
            <p:nvPr/>
          </p:nvSpPr>
          <p:spPr bwMode="auto">
            <a:xfrm>
              <a:off x="1724"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323624"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5"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6"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7"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8"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29"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0"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1"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2"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3"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4" name="Rectangle 50"/>
            <p:cNvSpPr>
              <a:spLocks noChangeArrowheads="1"/>
            </p:cNvSpPr>
            <p:nvPr/>
          </p:nvSpPr>
          <p:spPr bwMode="auto">
            <a:xfrm>
              <a:off x="1724"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323635" name="Rectangle 51"/>
            <p:cNvSpPr>
              <a:spLocks noChangeArrowheads="1"/>
            </p:cNvSpPr>
            <p:nvPr/>
          </p:nvSpPr>
          <p:spPr bwMode="auto">
            <a:xfrm>
              <a:off x="2169"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323636"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7"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8"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39"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0"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1"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2"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3"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4"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5"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6" name="Rectangle 62"/>
            <p:cNvSpPr>
              <a:spLocks noChangeArrowheads="1"/>
            </p:cNvSpPr>
            <p:nvPr/>
          </p:nvSpPr>
          <p:spPr bwMode="auto">
            <a:xfrm>
              <a:off x="2169"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323647" name="Rectangle 63"/>
            <p:cNvSpPr>
              <a:spLocks noChangeArrowheads="1"/>
            </p:cNvSpPr>
            <p:nvPr/>
          </p:nvSpPr>
          <p:spPr bwMode="auto">
            <a:xfrm>
              <a:off x="262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648"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49"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0"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1"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2"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3"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4"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5"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6"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7"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58" name="Rectangle 74"/>
            <p:cNvSpPr>
              <a:spLocks noChangeArrowheads="1"/>
            </p:cNvSpPr>
            <p:nvPr/>
          </p:nvSpPr>
          <p:spPr bwMode="auto">
            <a:xfrm>
              <a:off x="262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659" name="Rectangle 75"/>
            <p:cNvSpPr>
              <a:spLocks noChangeArrowheads="1"/>
            </p:cNvSpPr>
            <p:nvPr/>
          </p:nvSpPr>
          <p:spPr bwMode="auto">
            <a:xfrm>
              <a:off x="3065"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660"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1"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2"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3"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4"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5"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6"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7"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8"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69"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0" name="Rectangle 86"/>
            <p:cNvSpPr>
              <a:spLocks noChangeArrowheads="1"/>
            </p:cNvSpPr>
            <p:nvPr/>
          </p:nvSpPr>
          <p:spPr bwMode="auto">
            <a:xfrm>
              <a:off x="3065"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671" name="Rectangle 87"/>
            <p:cNvSpPr>
              <a:spLocks noChangeArrowheads="1"/>
            </p:cNvSpPr>
            <p:nvPr/>
          </p:nvSpPr>
          <p:spPr bwMode="auto">
            <a:xfrm>
              <a:off x="351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672"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3"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4"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5"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6"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7"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8"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79"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0"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1"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2" name="Rectangle 98"/>
            <p:cNvSpPr>
              <a:spLocks noChangeArrowheads="1"/>
            </p:cNvSpPr>
            <p:nvPr/>
          </p:nvSpPr>
          <p:spPr bwMode="auto">
            <a:xfrm>
              <a:off x="351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683" name="Rectangle 99"/>
            <p:cNvSpPr>
              <a:spLocks noChangeArrowheads="1"/>
            </p:cNvSpPr>
            <p:nvPr/>
          </p:nvSpPr>
          <p:spPr bwMode="auto">
            <a:xfrm>
              <a:off x="396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684"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5"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6"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7"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8"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89"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0"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1"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2"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3"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4" name="Rectangle 110"/>
            <p:cNvSpPr>
              <a:spLocks noChangeArrowheads="1"/>
            </p:cNvSpPr>
            <p:nvPr/>
          </p:nvSpPr>
          <p:spPr bwMode="auto">
            <a:xfrm>
              <a:off x="396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695" name="Rectangle 111"/>
            <p:cNvSpPr>
              <a:spLocks noChangeArrowheads="1"/>
            </p:cNvSpPr>
            <p:nvPr/>
          </p:nvSpPr>
          <p:spPr bwMode="auto">
            <a:xfrm>
              <a:off x="4405"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696"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7"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8"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699"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0"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1"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2"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3"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4"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5"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6" name="Rectangle 122"/>
            <p:cNvSpPr>
              <a:spLocks noChangeArrowheads="1"/>
            </p:cNvSpPr>
            <p:nvPr/>
          </p:nvSpPr>
          <p:spPr bwMode="auto">
            <a:xfrm>
              <a:off x="4405"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707" name="Rectangle 123"/>
            <p:cNvSpPr>
              <a:spLocks noChangeArrowheads="1"/>
            </p:cNvSpPr>
            <p:nvPr/>
          </p:nvSpPr>
          <p:spPr bwMode="auto">
            <a:xfrm>
              <a:off x="485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708"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09"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0"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1"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2"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3"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4"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5"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6"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7"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18" name="Rectangle 134"/>
            <p:cNvSpPr>
              <a:spLocks noChangeArrowheads="1"/>
            </p:cNvSpPr>
            <p:nvPr/>
          </p:nvSpPr>
          <p:spPr bwMode="auto">
            <a:xfrm>
              <a:off x="485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719" name="Rectangle 135"/>
            <p:cNvSpPr>
              <a:spLocks noChangeArrowheads="1"/>
            </p:cNvSpPr>
            <p:nvPr/>
          </p:nvSpPr>
          <p:spPr bwMode="auto">
            <a:xfrm>
              <a:off x="530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323720"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1"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2"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3"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4"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5"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6"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7"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8"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29"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323730" name="Rectangle 146"/>
            <p:cNvSpPr>
              <a:spLocks noChangeArrowheads="1"/>
            </p:cNvSpPr>
            <p:nvPr/>
          </p:nvSpPr>
          <p:spPr bwMode="auto">
            <a:xfrm>
              <a:off x="530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323731" name="Freeform 147"/>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headEnd/>
              <a:tailEnd/>
            </a:ln>
          </p:spPr>
          <p:txBody>
            <a:bodyPr/>
            <a:lstStyle/>
            <a:p>
              <a:endParaRPr lang="zh-CN" altLang="en-US"/>
            </a:p>
          </p:txBody>
        </p:sp>
      </p:grpSp>
      <p:grpSp>
        <p:nvGrpSpPr>
          <p:cNvPr id="323732" name="Group 148"/>
          <p:cNvGrpSpPr>
            <a:grpSpLocks/>
          </p:cNvGrpSpPr>
          <p:nvPr/>
        </p:nvGrpSpPr>
        <p:grpSpPr bwMode="auto">
          <a:xfrm>
            <a:off x="1066800" y="3444875"/>
            <a:ext cx="533400" cy="492125"/>
            <a:chOff x="96" y="2784"/>
            <a:chExt cx="1062" cy="981"/>
          </a:xfrm>
        </p:grpSpPr>
        <p:sp>
          <p:nvSpPr>
            <p:cNvPr id="323733" name="Freeform 14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323734" name="Freeform 15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323735" name="Freeform 15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323736" name="Freeform 15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323737" name="Freeform 15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323738" name="Freeform 15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323739" name="Freeform 15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323740" name="Freeform 15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323741" name="Freeform 15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323742" name="Freeform 15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323743" name="Freeform 15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323744" name="Freeform 16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323745" name="Freeform 16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323746" name="Group 162"/>
          <p:cNvGrpSpPr>
            <a:grpSpLocks/>
          </p:cNvGrpSpPr>
          <p:nvPr/>
        </p:nvGrpSpPr>
        <p:grpSpPr bwMode="auto">
          <a:xfrm>
            <a:off x="1066800" y="4552950"/>
            <a:ext cx="533400" cy="492125"/>
            <a:chOff x="96" y="2784"/>
            <a:chExt cx="1062" cy="981"/>
          </a:xfrm>
        </p:grpSpPr>
        <p:sp>
          <p:nvSpPr>
            <p:cNvPr id="323747" name="Freeform 163"/>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323748" name="Freeform 164"/>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323749" name="Freeform 165"/>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323750" name="Freeform 166"/>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323751" name="Freeform 167"/>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323752" name="Freeform 168"/>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323753" name="Freeform 169"/>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323754" name="Freeform 170"/>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323755" name="Freeform 171"/>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323756" name="Freeform 172"/>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323757" name="Freeform 173"/>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323758" name="Freeform 174"/>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323759" name="Freeform 175"/>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323760" name="Group 176"/>
          <p:cNvGrpSpPr>
            <a:grpSpLocks/>
          </p:cNvGrpSpPr>
          <p:nvPr/>
        </p:nvGrpSpPr>
        <p:grpSpPr bwMode="auto">
          <a:xfrm>
            <a:off x="1066800" y="5562600"/>
            <a:ext cx="533400" cy="492125"/>
            <a:chOff x="96" y="2784"/>
            <a:chExt cx="1062" cy="981"/>
          </a:xfrm>
        </p:grpSpPr>
        <p:sp>
          <p:nvSpPr>
            <p:cNvPr id="323761" name="Freeform 177"/>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323762" name="Freeform 178"/>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323763" name="Freeform 179"/>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323764" name="Freeform 180"/>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323765" name="Freeform 181"/>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323766" name="Freeform 182"/>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323767" name="Freeform 183"/>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323768" name="Freeform 184"/>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323769" name="Freeform 185"/>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323770" name="Freeform 186"/>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323771" name="Freeform 187"/>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323772" name="Freeform 188"/>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323773" name="Freeform 189"/>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323774" name="Group 190"/>
          <p:cNvGrpSpPr>
            <a:grpSpLocks/>
          </p:cNvGrpSpPr>
          <p:nvPr/>
        </p:nvGrpSpPr>
        <p:grpSpPr bwMode="auto">
          <a:xfrm>
            <a:off x="381000" y="3962400"/>
            <a:ext cx="533400" cy="492125"/>
            <a:chOff x="96" y="2784"/>
            <a:chExt cx="1062" cy="981"/>
          </a:xfrm>
        </p:grpSpPr>
        <p:sp>
          <p:nvSpPr>
            <p:cNvPr id="323775" name="Freeform 191"/>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323776" name="Freeform 192"/>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323777" name="Freeform 193"/>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323778" name="Freeform 194"/>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323779" name="Freeform 195"/>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323780" name="Freeform 196"/>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323781" name="Freeform 197"/>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323782" name="Freeform 198"/>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323783" name="Freeform 199"/>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323784" name="Freeform 200"/>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323785" name="Freeform 201"/>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323786" name="Freeform 202"/>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323787" name="Freeform 203"/>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323788" name="Group 204"/>
          <p:cNvGrpSpPr>
            <a:grpSpLocks/>
          </p:cNvGrpSpPr>
          <p:nvPr/>
        </p:nvGrpSpPr>
        <p:grpSpPr bwMode="auto">
          <a:xfrm>
            <a:off x="381000" y="5070475"/>
            <a:ext cx="533400" cy="492125"/>
            <a:chOff x="96" y="2784"/>
            <a:chExt cx="1062" cy="981"/>
          </a:xfrm>
        </p:grpSpPr>
        <p:sp>
          <p:nvSpPr>
            <p:cNvPr id="323789" name="Freeform 205"/>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323790" name="Freeform 206"/>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323791" name="Freeform 207"/>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323792" name="Freeform 208"/>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323793" name="Freeform 209"/>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323794" name="Freeform 210"/>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323795" name="Freeform 211"/>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323796" name="Freeform 212"/>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323797" name="Freeform 213"/>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323798" name="Freeform 214"/>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323799" name="Freeform 215"/>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323800" name="Freeform 216"/>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323801" name="Freeform 217"/>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323802" name="Group 218"/>
          <p:cNvGrpSpPr>
            <a:grpSpLocks/>
          </p:cNvGrpSpPr>
          <p:nvPr/>
        </p:nvGrpSpPr>
        <p:grpSpPr bwMode="auto">
          <a:xfrm>
            <a:off x="381000" y="6121400"/>
            <a:ext cx="533400" cy="492125"/>
            <a:chOff x="96" y="2784"/>
            <a:chExt cx="1062" cy="981"/>
          </a:xfrm>
        </p:grpSpPr>
        <p:sp>
          <p:nvSpPr>
            <p:cNvPr id="323803" name="Freeform 21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323804" name="Freeform 22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323805" name="Freeform 22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323806" name="Freeform 22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323807" name="Freeform 22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323808" name="Freeform 22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323809" name="Freeform 22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323810" name="Freeform 22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323811" name="Freeform 22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323812" name="Freeform 22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323813" name="Freeform 22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323814" name="Freeform 23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323815" name="Freeform 23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323816" name="Group 232"/>
          <p:cNvGrpSpPr>
            <a:grpSpLocks/>
          </p:cNvGrpSpPr>
          <p:nvPr/>
        </p:nvGrpSpPr>
        <p:grpSpPr bwMode="auto">
          <a:xfrm>
            <a:off x="6934200" y="-7938"/>
            <a:ext cx="2317750" cy="2063751"/>
            <a:chOff x="4080" y="-5"/>
            <a:chExt cx="1748" cy="1556"/>
          </a:xfrm>
        </p:grpSpPr>
        <p:sp>
          <p:nvSpPr>
            <p:cNvPr id="323817" name="Freeform 233"/>
            <p:cNvSpPr>
              <a:spLocks/>
            </p:cNvSpPr>
            <p:nvPr userDrawn="1"/>
          </p:nvSpPr>
          <p:spPr bwMode="auto">
            <a:xfrm>
              <a:off x="4161" y="-5"/>
              <a:ext cx="1586"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headEnd/>
              <a:tailEnd/>
            </a:ln>
          </p:spPr>
          <p:txBody>
            <a:bodyPr/>
            <a:lstStyle/>
            <a:p>
              <a:endParaRPr lang="zh-CN" altLang="en-US"/>
            </a:p>
          </p:txBody>
        </p:sp>
        <p:grpSp>
          <p:nvGrpSpPr>
            <p:cNvPr id="323818" name="Group 234"/>
            <p:cNvGrpSpPr>
              <a:grpSpLocks/>
            </p:cNvGrpSpPr>
            <p:nvPr userDrawn="1"/>
          </p:nvGrpSpPr>
          <p:grpSpPr bwMode="auto">
            <a:xfrm>
              <a:off x="4080" y="0"/>
              <a:ext cx="1748" cy="1551"/>
              <a:chOff x="2918" y="18"/>
              <a:chExt cx="2958" cy="2699"/>
            </a:xfrm>
          </p:grpSpPr>
          <p:sp>
            <p:nvSpPr>
              <p:cNvPr id="323819" name="Freeform 235"/>
              <p:cNvSpPr>
                <a:spLocks/>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headEnd/>
                <a:tailEnd/>
              </a:ln>
            </p:spPr>
            <p:txBody>
              <a:bodyPr/>
              <a:lstStyle/>
              <a:p>
                <a:endParaRPr lang="zh-CN" altLang="en-US"/>
              </a:p>
            </p:txBody>
          </p:sp>
          <p:sp>
            <p:nvSpPr>
              <p:cNvPr id="323820"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headEnd/>
                <a:tailEnd/>
              </a:ln>
            </p:spPr>
            <p:txBody>
              <a:bodyPr/>
              <a:lstStyle/>
              <a:p>
                <a:endParaRPr lang="zh-CN" altLang="en-US"/>
              </a:p>
            </p:txBody>
          </p:sp>
          <p:sp>
            <p:nvSpPr>
              <p:cNvPr id="323821" name="Freeform 237"/>
              <p:cNvSpPr>
                <a:spLocks/>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headEnd/>
                <a:tailEnd/>
              </a:ln>
            </p:spPr>
            <p:txBody>
              <a:bodyPr/>
              <a:lstStyle/>
              <a:p>
                <a:endParaRPr lang="zh-CN" altLang="en-US"/>
              </a:p>
            </p:txBody>
          </p:sp>
          <p:sp>
            <p:nvSpPr>
              <p:cNvPr id="323822" name="Freeform 238"/>
              <p:cNvSpPr>
                <a:spLocks/>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headEnd/>
                <a:tailEnd/>
              </a:ln>
            </p:spPr>
            <p:txBody>
              <a:bodyPr/>
              <a:lstStyle/>
              <a:p>
                <a:endParaRPr lang="zh-CN" altLang="en-US"/>
              </a:p>
            </p:txBody>
          </p:sp>
          <p:sp>
            <p:nvSpPr>
              <p:cNvPr id="323823" name="Freeform 239"/>
              <p:cNvSpPr>
                <a:spLocks/>
              </p:cNvSpPr>
              <p:nvPr/>
            </p:nvSpPr>
            <p:spPr bwMode="auto">
              <a:xfrm>
                <a:off x="3272" y="645"/>
                <a:ext cx="683"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headEnd/>
                <a:tailEnd/>
              </a:ln>
            </p:spPr>
            <p:txBody>
              <a:bodyPr/>
              <a:lstStyle/>
              <a:p>
                <a:endParaRPr lang="zh-CN" altLang="en-US"/>
              </a:p>
            </p:txBody>
          </p:sp>
          <p:sp>
            <p:nvSpPr>
              <p:cNvPr id="323824" name="Freeform 240"/>
              <p:cNvSpPr>
                <a:spLocks/>
              </p:cNvSpPr>
              <p:nvPr/>
            </p:nvSpPr>
            <p:spPr bwMode="auto">
              <a:xfrm>
                <a:off x="4046" y="1545"/>
                <a:ext cx="490" cy="515"/>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headEnd/>
                <a:tailEnd/>
              </a:ln>
            </p:spPr>
            <p:txBody>
              <a:bodyPr/>
              <a:lstStyle/>
              <a:p>
                <a:endParaRPr lang="zh-CN" altLang="en-US"/>
              </a:p>
            </p:txBody>
          </p:sp>
          <p:sp>
            <p:nvSpPr>
              <p:cNvPr id="323825" name="Freeform 241"/>
              <p:cNvSpPr>
                <a:spLocks/>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headEnd/>
                <a:tailEnd/>
              </a:ln>
            </p:spPr>
            <p:txBody>
              <a:bodyPr/>
              <a:lstStyle/>
              <a:p>
                <a:endParaRPr lang="zh-CN" altLang="en-US"/>
              </a:p>
            </p:txBody>
          </p:sp>
          <p:sp>
            <p:nvSpPr>
              <p:cNvPr id="323826" name="Freeform 242"/>
              <p:cNvSpPr>
                <a:spLocks/>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headEnd/>
                <a:tailEnd/>
              </a:ln>
            </p:spPr>
            <p:txBody>
              <a:bodyPr/>
              <a:lstStyle/>
              <a:p>
                <a:endParaRPr lang="zh-CN" altLang="en-US"/>
              </a:p>
            </p:txBody>
          </p:sp>
          <p:sp>
            <p:nvSpPr>
              <p:cNvPr id="323827" name="Freeform 243"/>
              <p:cNvSpPr>
                <a:spLocks/>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headEnd/>
                <a:tailEnd/>
              </a:ln>
            </p:spPr>
            <p:txBody>
              <a:bodyPr/>
              <a:lstStyle/>
              <a:p>
                <a:endParaRPr lang="zh-CN" altLang="en-US"/>
              </a:p>
            </p:txBody>
          </p:sp>
          <p:sp>
            <p:nvSpPr>
              <p:cNvPr id="323828" name="Freeform 244"/>
              <p:cNvSpPr>
                <a:spLocks/>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headEnd/>
                <a:tailEnd/>
              </a:ln>
            </p:spPr>
            <p:txBody>
              <a:bodyPr/>
              <a:lstStyle/>
              <a:p>
                <a:endParaRPr lang="zh-CN" altLang="en-US"/>
              </a:p>
            </p:txBody>
          </p:sp>
          <p:sp>
            <p:nvSpPr>
              <p:cNvPr id="323829" name="Freeform 245"/>
              <p:cNvSpPr>
                <a:spLocks/>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headEnd/>
                <a:tailEnd/>
              </a:ln>
            </p:spPr>
            <p:txBody>
              <a:bodyPr/>
              <a:lstStyle/>
              <a:p>
                <a:endParaRPr lang="zh-CN" altLang="en-US"/>
              </a:p>
            </p:txBody>
          </p:sp>
          <p:sp>
            <p:nvSpPr>
              <p:cNvPr id="323830" name="Freeform 246"/>
              <p:cNvSpPr>
                <a:spLocks/>
              </p:cNvSpPr>
              <p:nvPr/>
            </p:nvSpPr>
            <p:spPr bwMode="auto">
              <a:xfrm>
                <a:off x="5042" y="1656"/>
                <a:ext cx="581"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headEnd/>
                <a:tailEnd/>
              </a:ln>
            </p:spPr>
            <p:txBody>
              <a:bodyPr/>
              <a:lstStyle/>
              <a:p>
                <a:endParaRPr lang="zh-CN" altLang="en-US"/>
              </a:p>
            </p:txBody>
          </p:sp>
          <p:sp>
            <p:nvSpPr>
              <p:cNvPr id="323831" name="Freeform 247"/>
              <p:cNvSpPr>
                <a:spLocks/>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headEnd/>
                <a:tailEnd/>
              </a:ln>
            </p:spPr>
            <p:txBody>
              <a:bodyPr/>
              <a:lstStyle/>
              <a:p>
                <a:endParaRPr lang="zh-CN" altLang="en-US"/>
              </a:p>
            </p:txBody>
          </p:sp>
        </p:grpSp>
      </p:grpSp>
      <p:sp>
        <p:nvSpPr>
          <p:cNvPr id="323832" name="Rectangle 248"/>
          <p:cNvSpPr>
            <a:spLocks noGrp="1" noRot="1" noChangeArrowheads="1"/>
          </p:cNvSpPr>
          <p:nvPr>
            <p:ph type="title"/>
          </p:nvPr>
        </p:nvSpPr>
        <p:spPr bwMode="auto">
          <a:xfrm>
            <a:off x="298450" y="228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23833" name="Rectangle 249"/>
          <p:cNvSpPr>
            <a:spLocks noGrp="1" noRot="1" noChangeArrowheads="1"/>
          </p:cNvSpPr>
          <p:nvPr>
            <p:ph type="body" idx="1"/>
          </p:nvPr>
        </p:nvSpPr>
        <p:spPr bwMode="auto">
          <a:xfrm>
            <a:off x="609600" y="1600200"/>
            <a:ext cx="8153400"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3834" name="Rectangle 250"/>
          <p:cNvSpPr>
            <a:spLocks noGrp="1" noChangeArrowheads="1"/>
          </p:cNvSpPr>
          <p:nvPr>
            <p:ph type="dt" sz="half" idx="2"/>
          </p:nvPr>
        </p:nvSpPr>
        <p:spPr bwMode="auto">
          <a:xfrm>
            <a:off x="29845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23835" name="Rectangle 251"/>
          <p:cNvSpPr>
            <a:spLocks noGrp="1" noChangeArrowheads="1"/>
          </p:cNvSpPr>
          <p:nvPr>
            <p:ph type="ftr" sz="quarter" idx="3"/>
          </p:nvPr>
        </p:nvSpPr>
        <p:spPr bwMode="auto">
          <a:xfrm>
            <a:off x="312102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323836" name="Rectangle 252"/>
          <p:cNvSpPr>
            <a:spLocks noGrp="1" noChangeArrowheads="1"/>
          </p:cNvSpPr>
          <p:nvPr>
            <p:ph type="sldNum" sz="quarter" idx="4"/>
          </p:nvPr>
        </p:nvSpPr>
        <p:spPr bwMode="auto">
          <a:xfrm>
            <a:off x="65500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FC1968-CB37-4679-A9FE-749EA507168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20" name="Rectangle 4"/>
          <p:cNvSpPr>
            <a:spLocks noChangeArrowheads="1"/>
          </p:cNvSpPr>
          <p:nvPr/>
        </p:nvSpPr>
        <p:spPr bwMode="auto">
          <a:xfrm>
            <a:off x="250825" y="476250"/>
            <a:ext cx="8610600" cy="701675"/>
          </a:xfrm>
          <a:prstGeom prst="rect">
            <a:avLst/>
          </a:prstGeom>
          <a:noFill/>
          <a:ln w="9525">
            <a:noFill/>
            <a:miter lim="800000"/>
            <a:headEnd/>
            <a:tailEnd/>
          </a:ln>
          <a:effectLst/>
        </p:spPr>
        <p:txBody>
          <a:bodyPr>
            <a:spAutoFit/>
          </a:bodyPr>
          <a:lstStyle/>
          <a:p>
            <a:pPr>
              <a:spcBef>
                <a:spcPct val="50000"/>
              </a:spcBef>
            </a:pPr>
            <a:r>
              <a:rPr kumimoji="1" lang="zh-CN" altLang="en-US" sz="4000" b="1">
                <a:solidFill>
                  <a:srgbClr val="FF3300"/>
                </a:solidFill>
                <a:latin typeface="华文琥珀" pitchFamily="2" charset="-122"/>
                <a:ea typeface="华文琥珀" pitchFamily="2" charset="-122"/>
              </a:rPr>
              <a:t>第二章 微处理器与总线形成</a:t>
            </a:r>
          </a:p>
        </p:txBody>
      </p:sp>
      <p:sp>
        <p:nvSpPr>
          <p:cNvPr id="137221" name="Text Box 5"/>
          <p:cNvSpPr txBox="1">
            <a:spLocks noChangeArrowheads="1"/>
          </p:cNvSpPr>
          <p:nvPr/>
        </p:nvSpPr>
        <p:spPr bwMode="auto">
          <a:xfrm>
            <a:off x="179388" y="1628775"/>
            <a:ext cx="8534400" cy="2727325"/>
          </a:xfrm>
          <a:prstGeom prst="rect">
            <a:avLst/>
          </a:prstGeom>
          <a:noFill/>
          <a:ln w="9525">
            <a:noFill/>
            <a:miter lim="800000"/>
            <a:headEnd/>
            <a:tailEnd/>
          </a:ln>
          <a:effectLst/>
        </p:spPr>
        <p:txBody>
          <a:bodyPr>
            <a:spAutoFit/>
          </a:bodyPr>
          <a:lstStyle/>
          <a:p>
            <a:pPr>
              <a:lnSpc>
                <a:spcPct val="120000"/>
              </a:lnSpc>
              <a:buFont typeface="Wingdings" pitchFamily="2" charset="2"/>
              <a:buNone/>
            </a:pPr>
            <a:r>
              <a:rPr kumimoji="1" lang="en-US" altLang="zh-CN" sz="3600" b="1" dirty="0">
                <a:solidFill>
                  <a:srgbClr val="0000CC"/>
                </a:solidFill>
                <a:latin typeface="Times New Roman" pitchFamily="18" charset="0"/>
                <a:ea typeface="华文行楷" pitchFamily="2" charset="-122"/>
              </a:rPr>
              <a:t>2.1  </a:t>
            </a:r>
            <a:r>
              <a:rPr kumimoji="1" lang="zh-CN" altLang="en-US" sz="3600" b="1" dirty="0" smtClean="0">
                <a:solidFill>
                  <a:srgbClr val="0000CC"/>
                </a:solidFill>
                <a:latin typeface="Times New Roman" pitchFamily="18" charset="0"/>
                <a:ea typeface="华文行楷" pitchFamily="2" charset="-122"/>
              </a:rPr>
              <a:t>微处理器导论</a:t>
            </a:r>
            <a:endParaRPr kumimoji="1" lang="zh-CN" altLang="en-US" sz="3600" b="1" dirty="0">
              <a:solidFill>
                <a:srgbClr val="0000CC"/>
              </a:solidFill>
              <a:latin typeface="Times New Roman" pitchFamily="18" charset="0"/>
              <a:ea typeface="华文行楷" pitchFamily="2" charset="-122"/>
            </a:endParaRPr>
          </a:p>
          <a:p>
            <a:pPr>
              <a:lnSpc>
                <a:spcPct val="120000"/>
              </a:lnSpc>
              <a:buFont typeface="Wingdings" pitchFamily="2" charset="2"/>
              <a:buNone/>
            </a:pPr>
            <a:r>
              <a:rPr kumimoji="1" lang="en-US" altLang="zh-CN" sz="3600" b="1" dirty="0">
                <a:solidFill>
                  <a:srgbClr val="0000CC"/>
                </a:solidFill>
                <a:latin typeface="Times New Roman" pitchFamily="18" charset="0"/>
                <a:ea typeface="华文行楷" pitchFamily="2" charset="-122"/>
              </a:rPr>
              <a:t>2.2  8086</a:t>
            </a:r>
            <a:r>
              <a:rPr kumimoji="1" lang="zh-CN" altLang="en-US" sz="3600" b="1" dirty="0">
                <a:solidFill>
                  <a:srgbClr val="0000CC"/>
                </a:solidFill>
                <a:latin typeface="Times New Roman" pitchFamily="18" charset="0"/>
                <a:ea typeface="华文行楷" pitchFamily="2" charset="-122"/>
              </a:rPr>
              <a:t>系统总线形成</a:t>
            </a:r>
          </a:p>
          <a:p>
            <a:pPr>
              <a:lnSpc>
                <a:spcPct val="120000"/>
              </a:lnSpc>
              <a:buFont typeface="Wingdings" pitchFamily="2" charset="2"/>
              <a:buNone/>
            </a:pPr>
            <a:r>
              <a:rPr kumimoji="1" lang="en-US" altLang="zh-CN" sz="3600" b="1" dirty="0">
                <a:solidFill>
                  <a:srgbClr val="0000CC"/>
                </a:solidFill>
                <a:latin typeface="Times New Roman" pitchFamily="18" charset="0"/>
                <a:ea typeface="华文行楷" pitchFamily="2" charset="-122"/>
              </a:rPr>
              <a:t>2.3  8086</a:t>
            </a:r>
            <a:r>
              <a:rPr kumimoji="1" lang="zh-CN" altLang="en-US" sz="3600" b="1" dirty="0">
                <a:solidFill>
                  <a:srgbClr val="0000CC"/>
                </a:solidFill>
                <a:latin typeface="Times New Roman" pitchFamily="18" charset="0"/>
                <a:ea typeface="华文行楷" pitchFamily="2" charset="-122"/>
              </a:rPr>
              <a:t>的总线周期</a:t>
            </a:r>
          </a:p>
          <a:p>
            <a:pPr>
              <a:lnSpc>
                <a:spcPct val="120000"/>
              </a:lnSpc>
              <a:buFont typeface="Wingdings" pitchFamily="2" charset="2"/>
              <a:buNone/>
            </a:pPr>
            <a:r>
              <a:rPr kumimoji="1" lang="en-US" altLang="zh-CN" sz="3600" b="1" dirty="0">
                <a:solidFill>
                  <a:srgbClr val="0000CC"/>
                </a:solidFill>
                <a:latin typeface="Times New Roman" pitchFamily="18" charset="0"/>
                <a:ea typeface="华文行楷" pitchFamily="2" charset="-122"/>
              </a:rPr>
              <a:t>2.4  </a:t>
            </a:r>
            <a:r>
              <a:rPr kumimoji="1" lang="zh-CN" altLang="en-US" sz="3600" b="1" dirty="0">
                <a:solidFill>
                  <a:srgbClr val="0000CC"/>
                </a:solidFill>
                <a:latin typeface="Times New Roman" pitchFamily="18" charset="0"/>
                <a:ea typeface="华文行楷" pitchFamily="2" charset="-122"/>
              </a:rPr>
              <a:t>基于某</a:t>
            </a:r>
            <a:r>
              <a:rPr kumimoji="1" lang="en-US" altLang="zh-CN" sz="3600" b="1" dirty="0">
                <a:solidFill>
                  <a:srgbClr val="0000CC"/>
                </a:solidFill>
                <a:latin typeface="Times New Roman" pitchFamily="18" charset="0"/>
                <a:ea typeface="华文行楷" pitchFamily="2" charset="-122"/>
              </a:rPr>
              <a:t>CPU</a:t>
            </a:r>
            <a:r>
              <a:rPr kumimoji="1" lang="zh-CN" altLang="en-US" sz="3600" b="1" dirty="0">
                <a:solidFill>
                  <a:srgbClr val="0000CC"/>
                </a:solidFill>
                <a:latin typeface="Times New Roman" pitchFamily="18" charset="0"/>
                <a:ea typeface="华文行楷" pitchFamily="2" charset="-122"/>
              </a:rPr>
              <a:t>的总线设计</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762000" y="381000"/>
            <a:ext cx="7696200" cy="609600"/>
          </a:xfrm>
          <a:prstGeom prst="rect">
            <a:avLst/>
          </a:prstGeom>
          <a:noFill/>
          <a:ln w="9525">
            <a:noFill/>
            <a:miter lim="800000"/>
            <a:headEnd/>
            <a:tailEnd/>
          </a:ln>
          <a:effectLst/>
        </p:spPr>
        <p:txBody>
          <a:bodyPr/>
          <a:lstStyle/>
          <a:p>
            <a:pPr marL="342900" indent="-342900">
              <a:lnSpc>
                <a:spcPct val="90000"/>
              </a:lnSpc>
              <a:spcBef>
                <a:spcPct val="20000"/>
              </a:spcBef>
              <a:buClr>
                <a:srgbClr val="33CC33"/>
              </a:buClr>
              <a:buFont typeface="Wingdings" pitchFamily="2" charset="2"/>
              <a:buNone/>
            </a:pPr>
            <a:r>
              <a:rPr lang="zh-CN" altLang="en-US" sz="2800" b="1">
                <a:solidFill>
                  <a:srgbClr val="0000CC"/>
                </a:solidFill>
              </a:rPr>
              <a:t>最小模式下的引脚说明</a:t>
            </a:r>
            <a:endParaRPr lang="zh-CN" altLang="en-US" sz="3200" b="1">
              <a:solidFill>
                <a:srgbClr val="0000CC"/>
              </a:solidFill>
            </a:endParaRPr>
          </a:p>
          <a:p>
            <a:pPr marL="342900" indent="-342900">
              <a:lnSpc>
                <a:spcPct val="90000"/>
              </a:lnSpc>
              <a:spcBef>
                <a:spcPct val="20000"/>
              </a:spcBef>
              <a:buClr>
                <a:schemeClr val="tx1"/>
              </a:buClr>
              <a:buFont typeface="Wingdings" pitchFamily="2" charset="2"/>
              <a:buNone/>
            </a:pPr>
            <a:r>
              <a:rPr lang="zh-CN" altLang="en-US" sz="2800" b="1">
                <a:solidFill>
                  <a:srgbClr val="66FF33"/>
                </a:solidFill>
              </a:rPr>
              <a:t> 	</a:t>
            </a:r>
            <a:endParaRPr lang="zh-CN" altLang="en-US" sz="2400" b="1">
              <a:solidFill>
                <a:srgbClr val="009900"/>
              </a:solidFill>
            </a:endParaRPr>
          </a:p>
        </p:txBody>
      </p:sp>
      <p:sp>
        <p:nvSpPr>
          <p:cNvPr id="285699" name="Rectangle 3"/>
          <p:cNvSpPr>
            <a:spLocks noChangeArrowheads="1"/>
          </p:cNvSpPr>
          <p:nvPr/>
        </p:nvSpPr>
        <p:spPr bwMode="auto">
          <a:xfrm>
            <a:off x="2509838" y="2109788"/>
            <a:ext cx="9144000" cy="0"/>
          </a:xfrm>
          <a:prstGeom prst="rect">
            <a:avLst/>
          </a:prstGeom>
          <a:noFill/>
          <a:ln w="9525">
            <a:noFill/>
            <a:miter lim="800000"/>
            <a:headEnd/>
            <a:tailEnd/>
          </a:ln>
          <a:effectLst/>
        </p:spPr>
        <p:txBody>
          <a:bodyPr>
            <a:spAutoFit/>
          </a:bodyPr>
          <a:lstStyle/>
          <a:p>
            <a:endParaRPr lang="zh-CN" altLang="en-US"/>
          </a:p>
        </p:txBody>
      </p:sp>
      <p:pic>
        <p:nvPicPr>
          <p:cNvPr id="285702" name="Picture 6"/>
          <p:cNvPicPr>
            <a:picLocks noChangeAspect="1" noChangeArrowheads="1"/>
          </p:cNvPicPr>
          <p:nvPr/>
        </p:nvPicPr>
        <p:blipFill>
          <a:blip r:embed="rId2"/>
          <a:srcRect/>
          <a:stretch>
            <a:fillRect/>
          </a:stretch>
        </p:blipFill>
        <p:spPr bwMode="auto">
          <a:xfrm>
            <a:off x="755650" y="1052513"/>
            <a:ext cx="7129463" cy="1371600"/>
          </a:xfrm>
          <a:prstGeom prst="rect">
            <a:avLst/>
          </a:prstGeom>
          <a:noFill/>
        </p:spPr>
      </p:pic>
      <p:pic>
        <p:nvPicPr>
          <p:cNvPr id="285704" name="Picture 8"/>
          <p:cNvPicPr>
            <a:picLocks noChangeAspect="1" noChangeArrowheads="1"/>
          </p:cNvPicPr>
          <p:nvPr/>
        </p:nvPicPr>
        <p:blipFill>
          <a:blip r:embed="rId3"/>
          <a:srcRect/>
          <a:stretch>
            <a:fillRect/>
          </a:stretch>
        </p:blipFill>
        <p:spPr bwMode="auto">
          <a:xfrm>
            <a:off x="468313" y="2852738"/>
            <a:ext cx="8208962" cy="1439862"/>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72" name="Picture 52"/>
          <p:cNvPicPr>
            <a:picLocks noChangeAspect="1" noChangeArrowheads="1"/>
          </p:cNvPicPr>
          <p:nvPr/>
        </p:nvPicPr>
        <p:blipFill>
          <a:blip r:embed="rId2"/>
          <a:srcRect/>
          <a:stretch>
            <a:fillRect/>
          </a:stretch>
        </p:blipFill>
        <p:spPr bwMode="auto">
          <a:xfrm>
            <a:off x="0" y="981075"/>
            <a:ext cx="9144000" cy="1784350"/>
          </a:xfrm>
          <a:prstGeom prst="rect">
            <a:avLst/>
          </a:prstGeom>
          <a:noFill/>
        </p:spPr>
      </p:pic>
      <p:pic>
        <p:nvPicPr>
          <p:cNvPr id="286773" name="Picture 53"/>
          <p:cNvPicPr>
            <a:picLocks noChangeAspect="1" noChangeArrowheads="1"/>
          </p:cNvPicPr>
          <p:nvPr/>
        </p:nvPicPr>
        <p:blipFill>
          <a:blip r:embed="rId3"/>
          <a:srcRect/>
          <a:stretch>
            <a:fillRect/>
          </a:stretch>
        </p:blipFill>
        <p:spPr bwMode="auto">
          <a:xfrm>
            <a:off x="2195513" y="3429000"/>
            <a:ext cx="4537075" cy="1516063"/>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7750" name="Picture 6"/>
          <p:cNvPicPr>
            <a:picLocks noChangeAspect="1" noChangeArrowheads="1"/>
          </p:cNvPicPr>
          <p:nvPr/>
        </p:nvPicPr>
        <p:blipFill>
          <a:blip r:embed="rId2"/>
          <a:srcRect/>
          <a:stretch>
            <a:fillRect/>
          </a:stretch>
        </p:blipFill>
        <p:spPr bwMode="auto">
          <a:xfrm>
            <a:off x="0" y="2997200"/>
            <a:ext cx="9144000" cy="1403350"/>
          </a:xfrm>
          <a:prstGeom prst="rect">
            <a:avLst/>
          </a:prstGeom>
          <a:noFill/>
        </p:spPr>
      </p:pic>
      <p:pic>
        <p:nvPicPr>
          <p:cNvPr id="287751" name="Picture 7"/>
          <p:cNvPicPr>
            <a:picLocks noChangeAspect="1" noChangeArrowheads="1"/>
          </p:cNvPicPr>
          <p:nvPr/>
        </p:nvPicPr>
        <p:blipFill>
          <a:blip r:embed="rId3"/>
          <a:srcRect/>
          <a:stretch>
            <a:fillRect/>
          </a:stretch>
        </p:blipFill>
        <p:spPr bwMode="auto">
          <a:xfrm>
            <a:off x="0" y="981075"/>
            <a:ext cx="9144000" cy="1809750"/>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250825" y="47625"/>
            <a:ext cx="8153400" cy="6810375"/>
          </a:xfrm>
          <a:prstGeom prst="rect">
            <a:avLst/>
          </a:prstGeom>
          <a:noFill/>
          <a:ln w="9525">
            <a:noFill/>
            <a:miter lim="800000"/>
            <a:headEnd/>
            <a:tailEnd/>
          </a:ln>
          <a:effectLst/>
        </p:spPr>
        <p:txBody>
          <a:bodyPr>
            <a:spAutoFit/>
          </a:bodyPr>
          <a:lstStyle/>
          <a:p>
            <a:pPr algn="just">
              <a:lnSpc>
                <a:spcPct val="130000"/>
              </a:lnSpc>
              <a:spcBef>
                <a:spcPct val="50000"/>
              </a:spcBef>
            </a:pPr>
            <a:r>
              <a:rPr kumimoji="1" lang="en-US" altLang="zh-CN" sz="2400">
                <a:latin typeface="Times New Roman" pitchFamily="18" charset="0"/>
              </a:rPr>
              <a:t>        ALE</a:t>
            </a:r>
            <a:r>
              <a:rPr kumimoji="1" lang="zh-CN" altLang="en-US" sz="2400">
                <a:latin typeface="Times New Roman" pitchFamily="18" charset="0"/>
              </a:rPr>
              <a:t>：地址锁存允许信号，输出，高电平有效。在总线周期的</a:t>
            </a:r>
            <a:r>
              <a:rPr kumimoji="1" lang="en-US" altLang="zh-CN" sz="2400">
                <a:latin typeface="Times New Roman" pitchFamily="18" charset="0"/>
              </a:rPr>
              <a:t>T1</a:t>
            </a:r>
            <a:r>
              <a:rPr kumimoji="1" lang="zh-CN" altLang="en-US" sz="2400">
                <a:latin typeface="Times New Roman" pitchFamily="18" charset="0"/>
              </a:rPr>
              <a:t>期间，</a:t>
            </a:r>
            <a:r>
              <a:rPr kumimoji="1" lang="en-US" altLang="zh-CN" sz="2400">
                <a:latin typeface="Times New Roman" pitchFamily="18" charset="0"/>
              </a:rPr>
              <a:t>ALE</a:t>
            </a:r>
            <a:r>
              <a:rPr kumimoji="1" lang="zh-CN" altLang="en-US" sz="2400">
                <a:latin typeface="Times New Roman" pitchFamily="18" charset="0"/>
              </a:rPr>
              <a:t>为高电平，在</a:t>
            </a:r>
            <a:r>
              <a:rPr kumimoji="1" lang="en-US" altLang="zh-CN" sz="2400">
                <a:latin typeface="Times New Roman" pitchFamily="18" charset="0"/>
              </a:rPr>
              <a:t>ALE</a:t>
            </a:r>
            <a:r>
              <a:rPr kumimoji="1" lang="zh-CN" altLang="en-US" sz="2400">
                <a:latin typeface="Times New Roman" pitchFamily="18" charset="0"/>
              </a:rPr>
              <a:t>的下降沿将在地址／状态线（</a:t>
            </a:r>
            <a:r>
              <a:rPr kumimoji="1" lang="en-US" altLang="zh-CN" sz="2400">
                <a:latin typeface="Times New Roman" pitchFamily="18" charset="0"/>
              </a:rPr>
              <a:t>A19</a:t>
            </a:r>
            <a:r>
              <a:rPr kumimoji="1" lang="zh-CN" altLang="en-US" sz="2400">
                <a:latin typeface="Times New Roman" pitchFamily="18" charset="0"/>
              </a:rPr>
              <a:t>～</a:t>
            </a:r>
            <a:r>
              <a:rPr kumimoji="1" lang="en-US" altLang="zh-CN" sz="2400">
                <a:latin typeface="Times New Roman" pitchFamily="18" charset="0"/>
              </a:rPr>
              <a:t>A16</a:t>
            </a:r>
            <a:r>
              <a:rPr kumimoji="1" lang="zh-CN" altLang="en-US" sz="2400">
                <a:latin typeface="Times New Roman" pitchFamily="18" charset="0"/>
              </a:rPr>
              <a:t>）和地址／数据线（</a:t>
            </a:r>
            <a:r>
              <a:rPr kumimoji="1" lang="en-US" altLang="zh-CN" sz="2400">
                <a:latin typeface="Times New Roman" pitchFamily="18" charset="0"/>
              </a:rPr>
              <a:t>AD7</a:t>
            </a:r>
            <a:r>
              <a:rPr kumimoji="1" lang="zh-CN" altLang="en-US" sz="2400">
                <a:latin typeface="Times New Roman" pitchFamily="18" charset="0"/>
              </a:rPr>
              <a:t>～</a:t>
            </a:r>
            <a:r>
              <a:rPr kumimoji="1" lang="en-US" altLang="zh-CN" sz="2400">
                <a:latin typeface="Times New Roman" pitchFamily="18" charset="0"/>
              </a:rPr>
              <a:t>AD0</a:t>
            </a:r>
            <a:r>
              <a:rPr kumimoji="1" lang="zh-CN" altLang="en-US" sz="2400">
                <a:latin typeface="Times New Roman" pitchFamily="18" charset="0"/>
              </a:rPr>
              <a:t>）上出现的地址信号，锁存到</a:t>
            </a:r>
            <a:r>
              <a:rPr kumimoji="1" lang="en-US" altLang="zh-CN" sz="2400">
                <a:latin typeface="Times New Roman" pitchFamily="18" charset="0"/>
              </a:rPr>
              <a:t>8282</a:t>
            </a:r>
            <a:r>
              <a:rPr kumimoji="1" lang="zh-CN" altLang="en-US" sz="2400">
                <a:latin typeface="Times New Roman" pitchFamily="18" charset="0"/>
              </a:rPr>
              <a:t>地址锁存器中。 </a:t>
            </a:r>
          </a:p>
          <a:p>
            <a:pPr algn="just">
              <a:lnSpc>
                <a:spcPct val="130000"/>
              </a:lnSpc>
              <a:spcBef>
                <a:spcPct val="50000"/>
              </a:spcBef>
            </a:pPr>
            <a:r>
              <a:rPr kumimoji="1" lang="zh-CN" altLang="en-US" sz="2400">
                <a:latin typeface="Times New Roman" pitchFamily="18" charset="0"/>
              </a:rPr>
              <a:t>        ： 数据允许信号，输出，低电平有效。在使用</a:t>
            </a:r>
            <a:r>
              <a:rPr kumimoji="1" lang="en-US" altLang="zh-CN" sz="2400">
                <a:latin typeface="Times New Roman" pitchFamily="18" charset="0"/>
              </a:rPr>
              <a:t>8286</a:t>
            </a:r>
            <a:r>
              <a:rPr kumimoji="1" lang="zh-CN" altLang="en-US" sz="2400">
                <a:latin typeface="Times New Roman" pitchFamily="18" charset="0"/>
              </a:rPr>
              <a:t>作为数据总线双向驱动器的最小模式系统中，它作为</a:t>
            </a:r>
            <a:r>
              <a:rPr kumimoji="1" lang="en-US" altLang="zh-CN" sz="2400">
                <a:latin typeface="Times New Roman" pitchFamily="18" charset="0"/>
              </a:rPr>
              <a:t>8286</a:t>
            </a:r>
            <a:r>
              <a:rPr kumimoji="1" lang="zh-CN" altLang="en-US" sz="2400">
                <a:latin typeface="Times New Roman" pitchFamily="18" charset="0"/>
              </a:rPr>
              <a:t>的输出允许信号，在存储器访问周期、</a:t>
            </a:r>
            <a:r>
              <a:rPr kumimoji="1" lang="en-US" altLang="zh-CN" sz="2400">
                <a:latin typeface="Times New Roman" pitchFamily="18" charset="0"/>
              </a:rPr>
              <a:t>I</a:t>
            </a:r>
            <a:r>
              <a:rPr kumimoji="1" lang="zh-CN" altLang="en-US" sz="2400">
                <a:latin typeface="Times New Roman" pitchFamily="18" charset="0"/>
              </a:rPr>
              <a:t>／</a:t>
            </a:r>
            <a:r>
              <a:rPr kumimoji="1" lang="en-US" altLang="zh-CN" sz="2400">
                <a:latin typeface="Times New Roman" pitchFamily="18" charset="0"/>
              </a:rPr>
              <a:t>O</a:t>
            </a:r>
            <a:r>
              <a:rPr kumimoji="1" lang="zh-CN" altLang="en-US" sz="2400">
                <a:latin typeface="Times New Roman" pitchFamily="18" charset="0"/>
              </a:rPr>
              <a:t>访问周期或中断响应周期有效。</a:t>
            </a:r>
            <a:r>
              <a:rPr kumimoji="1" lang="en-US" altLang="zh-CN" sz="2400">
                <a:latin typeface="Times New Roman" pitchFamily="18" charset="0"/>
              </a:rPr>
              <a:t>DMA</a:t>
            </a:r>
            <a:r>
              <a:rPr kumimoji="1" lang="zh-CN" altLang="en-US" sz="2400">
                <a:latin typeface="Times New Roman" pitchFamily="18" charset="0"/>
              </a:rPr>
              <a:t>方式时，此线浮空。</a:t>
            </a:r>
          </a:p>
          <a:p>
            <a:pPr algn="just">
              <a:lnSpc>
                <a:spcPct val="130000"/>
              </a:lnSpc>
              <a:spcBef>
                <a:spcPct val="50000"/>
              </a:spcBef>
            </a:pPr>
            <a:r>
              <a:rPr kumimoji="1" lang="zh-CN" altLang="en-US" sz="2400">
                <a:latin typeface="Times New Roman" pitchFamily="18" charset="0"/>
              </a:rPr>
              <a:t>  </a:t>
            </a:r>
            <a:r>
              <a:rPr kumimoji="1" lang="en-US" altLang="zh-CN" sz="2400">
                <a:latin typeface="Times New Roman" pitchFamily="18" charset="0"/>
              </a:rPr>
              <a:t>DT/      </a:t>
            </a:r>
            <a:r>
              <a:rPr kumimoji="1" lang="zh-CN" altLang="en-US" sz="2400">
                <a:latin typeface="Times New Roman" pitchFamily="18" charset="0"/>
              </a:rPr>
              <a:t>：数据发送／接收控制信号，输出。在使用</a:t>
            </a:r>
            <a:r>
              <a:rPr kumimoji="1" lang="en-US" altLang="zh-CN" sz="2400">
                <a:latin typeface="Times New Roman" pitchFamily="18" charset="0"/>
              </a:rPr>
              <a:t>8286</a:t>
            </a:r>
            <a:r>
              <a:rPr kumimoji="1" lang="zh-CN" altLang="en-US" sz="2400">
                <a:latin typeface="Times New Roman" pitchFamily="18" charset="0"/>
              </a:rPr>
              <a:t>作为数据总线双向驱动器的最小模式系统中， </a:t>
            </a:r>
            <a:r>
              <a:rPr kumimoji="1" lang="en-US" altLang="zh-CN" sz="2400">
                <a:latin typeface="Times New Roman" pitchFamily="18" charset="0"/>
              </a:rPr>
              <a:t>DT/        </a:t>
            </a:r>
            <a:r>
              <a:rPr kumimoji="1" lang="zh-CN" altLang="en-US" sz="2400">
                <a:latin typeface="Times New Roman" pitchFamily="18" charset="0"/>
              </a:rPr>
              <a:t>定数据传送方向：当</a:t>
            </a:r>
            <a:r>
              <a:rPr kumimoji="1" lang="en-US" altLang="zh-CN" sz="2400">
                <a:latin typeface="Times New Roman" pitchFamily="18" charset="0"/>
              </a:rPr>
              <a:t>DT/         =1</a:t>
            </a:r>
            <a:r>
              <a:rPr kumimoji="1" lang="zh-CN" altLang="en-US" sz="2400">
                <a:latin typeface="Times New Roman" pitchFamily="18" charset="0"/>
              </a:rPr>
              <a:t>时，发送数据（</a:t>
            </a:r>
            <a:r>
              <a:rPr kumimoji="1" lang="en-US" altLang="zh-CN" sz="2400">
                <a:latin typeface="Times New Roman" pitchFamily="18" charset="0"/>
              </a:rPr>
              <a:t>CPU</a:t>
            </a:r>
            <a:r>
              <a:rPr kumimoji="1" lang="zh-CN" altLang="en-US" sz="2400">
                <a:latin typeface="Times New Roman" pitchFamily="18" charset="0"/>
              </a:rPr>
              <a:t>写）</a:t>
            </a:r>
            <a:r>
              <a:rPr kumimoji="1" lang="en-US" altLang="zh-CN" sz="2400">
                <a:latin typeface="Times New Roman" pitchFamily="18" charset="0"/>
              </a:rPr>
              <a:t>;</a:t>
            </a:r>
            <a:r>
              <a:rPr kumimoji="1" lang="zh-CN" altLang="en-US" sz="2400">
                <a:latin typeface="Times New Roman" pitchFamily="18" charset="0"/>
              </a:rPr>
              <a:t>当</a:t>
            </a:r>
            <a:r>
              <a:rPr kumimoji="1" lang="en-US" altLang="zh-CN" sz="2400">
                <a:latin typeface="Times New Roman" pitchFamily="18" charset="0"/>
              </a:rPr>
              <a:t>DT/      =0</a:t>
            </a:r>
            <a:r>
              <a:rPr kumimoji="1" lang="zh-CN" altLang="en-US" sz="2400">
                <a:latin typeface="Times New Roman" pitchFamily="18" charset="0"/>
              </a:rPr>
              <a:t>时，接收数据（</a:t>
            </a:r>
            <a:r>
              <a:rPr kumimoji="1" lang="en-US" altLang="zh-CN" sz="2400">
                <a:latin typeface="Times New Roman" pitchFamily="18" charset="0"/>
              </a:rPr>
              <a:t>CPU</a:t>
            </a:r>
            <a:r>
              <a:rPr kumimoji="1" lang="zh-CN" altLang="en-US" sz="2400">
                <a:latin typeface="Times New Roman" pitchFamily="18" charset="0"/>
              </a:rPr>
              <a:t>读）。</a:t>
            </a:r>
            <a:r>
              <a:rPr kumimoji="1" lang="en-US" altLang="zh-CN" sz="2400">
                <a:latin typeface="Times New Roman" pitchFamily="18" charset="0"/>
              </a:rPr>
              <a:t>DMA</a:t>
            </a:r>
            <a:r>
              <a:rPr kumimoji="1" lang="zh-CN" altLang="en-US" sz="2400">
                <a:latin typeface="Times New Roman" pitchFamily="18" charset="0"/>
              </a:rPr>
              <a:t>方式时，此线浮空。 </a:t>
            </a:r>
          </a:p>
          <a:p>
            <a:pPr>
              <a:lnSpc>
                <a:spcPct val="130000"/>
              </a:lnSpc>
              <a:spcBef>
                <a:spcPct val="50000"/>
              </a:spcBef>
            </a:pPr>
            <a:endParaRPr kumimoji="1" lang="en-US" altLang="zh-CN" sz="2400">
              <a:latin typeface="Times New Roman" pitchFamily="18" charset="0"/>
            </a:endParaRPr>
          </a:p>
        </p:txBody>
      </p:sp>
      <p:graphicFrame>
        <p:nvGraphicFramePr>
          <p:cNvPr id="377861" name="Object 5"/>
          <p:cNvGraphicFramePr>
            <a:graphicFrameLocks noChangeAspect="1"/>
          </p:cNvGraphicFramePr>
          <p:nvPr/>
        </p:nvGraphicFramePr>
        <p:xfrm>
          <a:off x="4232275" y="2498725"/>
          <a:ext cx="114300" cy="215900"/>
        </p:xfrm>
        <a:graphic>
          <a:graphicData uri="http://schemas.openxmlformats.org/presentationml/2006/ole">
            <p:oleObj spid="_x0000_s377861" name="Equation" r:id="rId3" imgW="114120" imgH="215640" progId="Equation.3">
              <p:embed/>
            </p:oleObj>
          </a:graphicData>
        </a:graphic>
      </p:graphicFrame>
      <p:graphicFrame>
        <p:nvGraphicFramePr>
          <p:cNvPr id="377862" name="Object 6"/>
          <p:cNvGraphicFramePr>
            <a:graphicFrameLocks noChangeAspect="1"/>
          </p:cNvGraphicFramePr>
          <p:nvPr/>
        </p:nvGraphicFramePr>
        <p:xfrm>
          <a:off x="684213" y="2205038"/>
          <a:ext cx="800100" cy="452437"/>
        </p:xfrm>
        <a:graphic>
          <a:graphicData uri="http://schemas.openxmlformats.org/presentationml/2006/ole">
            <p:oleObj spid="_x0000_s377862" name="Equation" r:id="rId4" imgW="380880" imgH="215640" progId="Equation.3">
              <p:embed/>
            </p:oleObj>
          </a:graphicData>
        </a:graphic>
      </p:graphicFrame>
      <p:graphicFrame>
        <p:nvGraphicFramePr>
          <p:cNvPr id="377863" name="Object 7"/>
          <p:cNvGraphicFramePr>
            <a:graphicFrameLocks noChangeAspect="1"/>
          </p:cNvGraphicFramePr>
          <p:nvPr/>
        </p:nvGraphicFramePr>
        <p:xfrm>
          <a:off x="1403350" y="4221163"/>
          <a:ext cx="361950" cy="482600"/>
        </p:xfrm>
        <a:graphic>
          <a:graphicData uri="http://schemas.openxmlformats.org/presentationml/2006/ole">
            <p:oleObj spid="_x0000_s377863" name="Equation" r:id="rId5" imgW="152280" imgH="203040" progId="Equation.3">
              <p:embed/>
            </p:oleObj>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9908" name="Picture 4"/>
          <p:cNvPicPr>
            <a:picLocks noChangeAspect="1" noChangeArrowheads="1"/>
          </p:cNvPicPr>
          <p:nvPr/>
        </p:nvPicPr>
        <p:blipFill>
          <a:blip r:embed="rId2"/>
          <a:srcRect/>
          <a:stretch>
            <a:fillRect/>
          </a:stretch>
        </p:blipFill>
        <p:spPr bwMode="auto">
          <a:xfrm>
            <a:off x="1979613" y="476250"/>
            <a:ext cx="2286000" cy="228600"/>
          </a:xfrm>
          <a:prstGeom prst="rect">
            <a:avLst/>
          </a:prstGeom>
          <a:noFill/>
        </p:spPr>
      </p:pic>
      <p:pic>
        <p:nvPicPr>
          <p:cNvPr id="379909" name="Picture 5"/>
          <p:cNvPicPr>
            <a:picLocks noChangeAspect="1" noChangeArrowheads="1"/>
          </p:cNvPicPr>
          <p:nvPr/>
        </p:nvPicPr>
        <p:blipFill>
          <a:blip r:embed="rId3"/>
          <a:srcRect/>
          <a:stretch>
            <a:fillRect/>
          </a:stretch>
        </p:blipFill>
        <p:spPr bwMode="auto">
          <a:xfrm>
            <a:off x="1835150" y="981075"/>
            <a:ext cx="5111750" cy="4694238"/>
          </a:xfrm>
          <a:prstGeom prst="rect">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0932" name="Picture 4"/>
          <p:cNvPicPr>
            <a:picLocks noChangeAspect="1" noChangeArrowheads="1"/>
          </p:cNvPicPr>
          <p:nvPr/>
        </p:nvPicPr>
        <p:blipFill>
          <a:blip r:embed="rId2"/>
          <a:srcRect/>
          <a:stretch>
            <a:fillRect/>
          </a:stretch>
        </p:blipFill>
        <p:spPr bwMode="auto">
          <a:xfrm>
            <a:off x="395288" y="1484313"/>
            <a:ext cx="8137525" cy="4237037"/>
          </a:xfrm>
          <a:prstGeom prst="rect">
            <a:avLst/>
          </a:prstGeom>
          <a:noFill/>
        </p:spPr>
      </p:pic>
      <p:sp>
        <p:nvSpPr>
          <p:cNvPr id="380933" name="Rectangle 5"/>
          <p:cNvSpPr>
            <a:spLocks noChangeArrowheads="1"/>
          </p:cNvSpPr>
          <p:nvPr/>
        </p:nvSpPr>
        <p:spPr bwMode="auto">
          <a:xfrm>
            <a:off x="762000" y="381000"/>
            <a:ext cx="7696200" cy="609600"/>
          </a:xfrm>
          <a:prstGeom prst="rect">
            <a:avLst/>
          </a:prstGeom>
          <a:noFill/>
          <a:ln w="9525">
            <a:noFill/>
            <a:miter lim="800000"/>
            <a:headEnd/>
            <a:tailEnd/>
          </a:ln>
          <a:effectLst/>
        </p:spPr>
        <p:txBody>
          <a:bodyPr/>
          <a:lstStyle/>
          <a:p>
            <a:pPr marL="342900" indent="-342900">
              <a:lnSpc>
                <a:spcPct val="90000"/>
              </a:lnSpc>
              <a:spcBef>
                <a:spcPct val="20000"/>
              </a:spcBef>
              <a:buClr>
                <a:srgbClr val="33CC33"/>
              </a:buClr>
              <a:buFont typeface="Wingdings" pitchFamily="2" charset="2"/>
              <a:buNone/>
            </a:pPr>
            <a:r>
              <a:rPr lang="zh-CN" altLang="en-US" sz="2800" b="1">
                <a:solidFill>
                  <a:srgbClr val="0000CC"/>
                </a:solidFill>
              </a:rPr>
              <a:t>最小模式与最大模式的区别</a:t>
            </a:r>
            <a:endParaRPr lang="zh-CN" altLang="en-US" sz="3200" b="1">
              <a:solidFill>
                <a:srgbClr val="0000CC"/>
              </a:solidFill>
            </a:endParaRPr>
          </a:p>
          <a:p>
            <a:pPr marL="342900" indent="-342900">
              <a:lnSpc>
                <a:spcPct val="90000"/>
              </a:lnSpc>
              <a:spcBef>
                <a:spcPct val="20000"/>
              </a:spcBef>
              <a:buClr>
                <a:schemeClr val="tx1"/>
              </a:buClr>
              <a:buFont typeface="Wingdings" pitchFamily="2" charset="2"/>
              <a:buNone/>
            </a:pPr>
            <a:r>
              <a:rPr lang="zh-CN" altLang="en-US" sz="2800" b="1">
                <a:solidFill>
                  <a:srgbClr val="66FF33"/>
                </a:solidFill>
              </a:rPr>
              <a:t> 	</a:t>
            </a:r>
            <a:endParaRPr lang="zh-CN" altLang="en-US" sz="2400" b="1">
              <a:solidFill>
                <a:srgbClr val="0099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250825" y="836613"/>
            <a:ext cx="8610600" cy="641350"/>
          </a:xfrm>
          <a:prstGeom prst="rect">
            <a:avLst/>
          </a:prstGeom>
          <a:noFill/>
          <a:ln w="9525">
            <a:noFill/>
            <a:miter lim="800000"/>
            <a:headEnd/>
            <a:tailEnd/>
          </a:ln>
          <a:effectLst/>
        </p:spPr>
        <p:txBody>
          <a:bodyPr>
            <a:spAutoFit/>
          </a:bodyPr>
          <a:lstStyle/>
          <a:p>
            <a:pPr>
              <a:spcBef>
                <a:spcPct val="50000"/>
              </a:spcBef>
            </a:pPr>
            <a:r>
              <a:rPr kumimoji="1" lang="zh-CN" altLang="en-US" sz="3600" b="1">
                <a:solidFill>
                  <a:srgbClr val="FF6600"/>
                </a:solidFill>
                <a:latin typeface="华文彩云" pitchFamily="2" charset="-122"/>
                <a:ea typeface="华文彩云" pitchFamily="2" charset="-122"/>
              </a:rPr>
              <a:t>第三节 </a:t>
            </a:r>
            <a:r>
              <a:rPr kumimoji="1" lang="en-US" altLang="zh-CN" sz="3600" b="1">
                <a:solidFill>
                  <a:srgbClr val="FF6600"/>
                </a:solidFill>
                <a:latin typeface="华文彩云" pitchFamily="2" charset="-122"/>
                <a:ea typeface="华文彩云" pitchFamily="2" charset="-122"/>
              </a:rPr>
              <a:t>8086</a:t>
            </a:r>
            <a:r>
              <a:rPr kumimoji="1" lang="zh-CN" altLang="en-US" sz="3600" b="1">
                <a:solidFill>
                  <a:srgbClr val="FF6600"/>
                </a:solidFill>
                <a:latin typeface="华文彩云" pitchFamily="2" charset="-122"/>
                <a:ea typeface="华文彩云" pitchFamily="2" charset="-122"/>
              </a:rPr>
              <a:t>的总线周期</a:t>
            </a:r>
          </a:p>
        </p:txBody>
      </p:sp>
      <p:sp>
        <p:nvSpPr>
          <p:cNvPr id="275461" name="Text Box 5"/>
          <p:cNvSpPr txBox="1">
            <a:spLocks noChangeArrowheads="1"/>
          </p:cNvSpPr>
          <p:nvPr/>
        </p:nvSpPr>
        <p:spPr bwMode="auto">
          <a:xfrm>
            <a:off x="323850" y="1844675"/>
            <a:ext cx="8534400" cy="1844675"/>
          </a:xfrm>
          <a:prstGeom prst="rect">
            <a:avLst/>
          </a:prstGeom>
          <a:noFill/>
          <a:ln w="9525">
            <a:noFill/>
            <a:miter lim="800000"/>
            <a:headEnd/>
            <a:tailEnd/>
          </a:ln>
          <a:effectLst/>
        </p:spPr>
        <p:txBody>
          <a:bodyPr>
            <a:spAutoFit/>
          </a:bodyPr>
          <a:lstStyle/>
          <a:p>
            <a:pPr>
              <a:lnSpc>
                <a:spcPct val="120000"/>
              </a:lnSpc>
              <a:buFont typeface="Wingdings" pitchFamily="2" charset="2"/>
              <a:buNone/>
            </a:pPr>
            <a:r>
              <a:rPr kumimoji="1" lang="zh-CN" altLang="en-US" sz="3200" b="1">
                <a:latin typeface="宋体" pitchFamily="2" charset="-122"/>
                <a:ea typeface="楷体_GB2312" pitchFamily="49" charset="-122"/>
              </a:rPr>
              <a:t>一、</a:t>
            </a:r>
            <a:r>
              <a:rPr kumimoji="1" lang="en-US" altLang="zh-CN" sz="3200" b="1">
                <a:latin typeface="华文行楷" pitchFamily="2" charset="-122"/>
                <a:ea typeface="楷体_GB2312" pitchFamily="49" charset="-122"/>
              </a:rPr>
              <a:t>8086</a:t>
            </a:r>
            <a:r>
              <a:rPr kumimoji="1" lang="zh-CN" altLang="en-US" sz="3200" b="1">
                <a:latin typeface="华文行楷" pitchFamily="2" charset="-122"/>
                <a:ea typeface="楷体_GB2312" pitchFamily="49" charset="-122"/>
              </a:rPr>
              <a:t>的时序与周期</a:t>
            </a:r>
            <a:endParaRPr kumimoji="1" lang="zh-CN" altLang="en-US" sz="3200" b="1">
              <a:latin typeface="宋体" pitchFamily="2" charset="-122"/>
              <a:ea typeface="楷体_GB2312" pitchFamily="49" charset="-122"/>
            </a:endParaRPr>
          </a:p>
          <a:p>
            <a:pPr>
              <a:lnSpc>
                <a:spcPct val="120000"/>
              </a:lnSpc>
              <a:buFont typeface="Wingdings" pitchFamily="2" charset="2"/>
              <a:buNone/>
            </a:pPr>
            <a:r>
              <a:rPr kumimoji="1" lang="zh-CN" altLang="en-US" sz="3200" b="1">
                <a:latin typeface="宋体" pitchFamily="2" charset="-122"/>
                <a:ea typeface="楷体_GB2312" pitchFamily="49" charset="-122"/>
              </a:rPr>
              <a:t>二、</a:t>
            </a:r>
            <a:r>
              <a:rPr kumimoji="1" lang="en-US" altLang="zh-CN" sz="3200" b="1">
                <a:latin typeface="华文行楷" pitchFamily="2" charset="-122"/>
                <a:ea typeface="楷体_GB2312" pitchFamily="49" charset="-122"/>
              </a:rPr>
              <a:t>8086</a:t>
            </a:r>
            <a:r>
              <a:rPr kumimoji="1" lang="zh-CN" altLang="en-US" sz="3200" b="1">
                <a:latin typeface="华文行楷" pitchFamily="2" charset="-122"/>
                <a:ea typeface="楷体_GB2312" pitchFamily="49" charset="-122"/>
              </a:rPr>
              <a:t>的读写周期过程</a:t>
            </a:r>
            <a:r>
              <a:rPr kumimoji="1" lang="zh-CN" altLang="en-US" sz="3200" b="1">
                <a:latin typeface="宋体" pitchFamily="2" charset="-122"/>
                <a:ea typeface="楷体_GB2312" pitchFamily="49" charset="-122"/>
              </a:rPr>
              <a:t/>
            </a:r>
            <a:br>
              <a:rPr kumimoji="1" lang="zh-CN" altLang="en-US" sz="3200" b="1">
                <a:latin typeface="宋体" pitchFamily="2" charset="-122"/>
                <a:ea typeface="楷体_GB2312" pitchFamily="49" charset="-122"/>
              </a:rPr>
            </a:br>
            <a:endParaRPr kumimoji="1" lang="zh-CN" altLang="en-US" sz="3200" b="1">
              <a:latin typeface="华文行楷" pitchFamily="2" charset="-122"/>
              <a:ea typeface="楷体_GB2312"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684213" y="549275"/>
            <a:ext cx="7391400" cy="5386388"/>
          </a:xfrm>
          <a:prstGeom prst="rect">
            <a:avLst/>
          </a:prstGeom>
          <a:noFill/>
          <a:ln w="9525">
            <a:noFill/>
            <a:miter lim="800000"/>
            <a:headEnd/>
            <a:tailEnd/>
          </a:ln>
          <a:effectLst/>
        </p:spPr>
        <p:txBody>
          <a:bodyPr>
            <a:spAutoFit/>
          </a:bodyPr>
          <a:lstStyle/>
          <a:p>
            <a:pPr algn="just">
              <a:spcBef>
                <a:spcPct val="50000"/>
              </a:spcBef>
            </a:pPr>
            <a:r>
              <a:rPr kumimoji="1" lang="zh-CN" altLang="en-US" sz="2400" b="1">
                <a:solidFill>
                  <a:srgbClr val="0000CC"/>
                </a:solidFill>
                <a:latin typeface="Times New Roman" pitchFamily="18" charset="0"/>
              </a:rPr>
              <a:t>时钟周期或状态周期</a:t>
            </a:r>
            <a:r>
              <a:rPr kumimoji="1" lang="zh-CN" altLang="en-US" sz="2400" b="1">
                <a:latin typeface="Times New Roman" pitchFamily="18" charset="0"/>
              </a:rPr>
              <a:t>：</a:t>
            </a:r>
            <a:r>
              <a:rPr kumimoji="1" lang="en-US" altLang="zh-CN" sz="2400">
                <a:latin typeface="Times New Roman" pitchFamily="18" charset="0"/>
              </a:rPr>
              <a:t>8086CPU</a:t>
            </a:r>
            <a:r>
              <a:rPr kumimoji="1" lang="zh-CN" altLang="en-US" sz="2400">
                <a:latin typeface="Times New Roman" pitchFamily="18" charset="0"/>
              </a:rPr>
              <a:t>内部的逻辑操作以及与外部存储器和</a:t>
            </a:r>
            <a:r>
              <a:rPr kumimoji="1" lang="en-US" altLang="zh-CN" sz="2400">
                <a:latin typeface="Times New Roman" pitchFamily="18" charset="0"/>
              </a:rPr>
              <a:t>I/O</a:t>
            </a:r>
            <a:r>
              <a:rPr kumimoji="1" lang="zh-CN" altLang="en-US" sz="2400">
                <a:latin typeface="Times New Roman" pitchFamily="18" charset="0"/>
              </a:rPr>
              <a:t>交换数据进行的总线操作全部由</a:t>
            </a:r>
            <a:r>
              <a:rPr kumimoji="1" lang="en-US" altLang="zh-CN" sz="2400">
                <a:latin typeface="Times New Roman" pitchFamily="18" charset="0"/>
              </a:rPr>
              <a:t>CPU</a:t>
            </a:r>
            <a:r>
              <a:rPr kumimoji="1" lang="zh-CN" altLang="en-US" sz="2400">
                <a:latin typeface="Times New Roman" pitchFamily="18" charset="0"/>
              </a:rPr>
              <a:t>的时钟来定时的。</a:t>
            </a:r>
            <a:r>
              <a:rPr kumimoji="1" lang="en-US" altLang="zh-CN" sz="2400">
                <a:latin typeface="Times New Roman" pitchFamily="18" charset="0"/>
              </a:rPr>
              <a:t>CPU</a:t>
            </a:r>
            <a:r>
              <a:rPr kumimoji="1" lang="zh-CN" altLang="en-US" sz="2400">
                <a:latin typeface="Times New Roman" pitchFamily="18" charset="0"/>
              </a:rPr>
              <a:t>的基本定时单位称为时钟周期或者状态周期。假设</a:t>
            </a:r>
            <a:r>
              <a:rPr kumimoji="1" lang="en-US" altLang="zh-CN" sz="2400">
                <a:latin typeface="Times New Roman" pitchFamily="18" charset="0"/>
              </a:rPr>
              <a:t>8086</a:t>
            </a:r>
            <a:r>
              <a:rPr kumimoji="1" lang="zh-CN" altLang="en-US" sz="2400">
                <a:latin typeface="Times New Roman" pitchFamily="18" charset="0"/>
              </a:rPr>
              <a:t>的主频为</a:t>
            </a:r>
            <a:r>
              <a:rPr kumimoji="1" lang="en-US" altLang="zh-CN" sz="2400">
                <a:latin typeface="Times New Roman" pitchFamily="18" charset="0"/>
              </a:rPr>
              <a:t>10MHz</a:t>
            </a:r>
            <a:r>
              <a:rPr kumimoji="1" lang="zh-CN" altLang="en-US" sz="2400">
                <a:latin typeface="Times New Roman" pitchFamily="18" charset="0"/>
              </a:rPr>
              <a:t>，一个时钟周期为</a:t>
            </a:r>
            <a:r>
              <a:rPr kumimoji="1" lang="en-US" altLang="zh-CN" sz="2400">
                <a:latin typeface="Times New Roman" pitchFamily="18" charset="0"/>
              </a:rPr>
              <a:t>100ns</a:t>
            </a:r>
            <a:r>
              <a:rPr kumimoji="1" lang="zh-CN" altLang="en-US" sz="2400">
                <a:latin typeface="Times New Roman" pitchFamily="18" charset="0"/>
              </a:rPr>
              <a:t>。</a:t>
            </a:r>
          </a:p>
          <a:p>
            <a:pPr algn="just">
              <a:spcBef>
                <a:spcPct val="50000"/>
              </a:spcBef>
            </a:pPr>
            <a:r>
              <a:rPr kumimoji="1" lang="zh-CN" altLang="en-US" sz="2400" b="1">
                <a:solidFill>
                  <a:srgbClr val="0000CC"/>
                </a:solidFill>
                <a:latin typeface="Times New Roman" pitchFamily="18" charset="0"/>
              </a:rPr>
              <a:t>指令周期</a:t>
            </a:r>
            <a:r>
              <a:rPr kumimoji="1" lang="zh-CN" altLang="en-US" sz="2400" b="1">
                <a:latin typeface="Times New Roman" pitchFamily="18" charset="0"/>
              </a:rPr>
              <a:t>：是指</a:t>
            </a:r>
            <a:r>
              <a:rPr kumimoji="1" lang="en-US" altLang="zh-CN" sz="2400">
                <a:latin typeface="Times New Roman" pitchFamily="18" charset="0"/>
              </a:rPr>
              <a:t>CPU</a:t>
            </a:r>
            <a:r>
              <a:rPr kumimoji="1" lang="zh-CN" altLang="en-US" sz="2400">
                <a:latin typeface="Times New Roman" pitchFamily="18" charset="0"/>
              </a:rPr>
              <a:t>执行一条指令所需要的时间。由于指令的长度及寻址方式不同，各指令的指令周期有很大差异。</a:t>
            </a:r>
          </a:p>
          <a:p>
            <a:pPr algn="just">
              <a:spcBef>
                <a:spcPct val="50000"/>
              </a:spcBef>
            </a:pPr>
            <a:r>
              <a:rPr kumimoji="1" lang="zh-CN" altLang="en-US" sz="2400" b="1">
                <a:solidFill>
                  <a:srgbClr val="0000CC"/>
                </a:solidFill>
                <a:latin typeface="Times New Roman" pitchFamily="18" charset="0"/>
              </a:rPr>
              <a:t>总线周期</a:t>
            </a:r>
            <a:r>
              <a:rPr kumimoji="1" lang="zh-CN" altLang="en-US" sz="2400" b="1">
                <a:latin typeface="Times New Roman" pitchFamily="18" charset="0"/>
              </a:rPr>
              <a:t>：</a:t>
            </a:r>
            <a:r>
              <a:rPr kumimoji="1" lang="en-US" altLang="zh-CN" sz="2400">
                <a:latin typeface="Times New Roman" pitchFamily="18" charset="0"/>
              </a:rPr>
              <a:t>CPU</a:t>
            </a:r>
            <a:r>
              <a:rPr kumimoji="1" lang="zh-CN" altLang="en-US" sz="2400">
                <a:latin typeface="Times New Roman" pitchFamily="18" charset="0"/>
              </a:rPr>
              <a:t>为了读取指令或传送数据，需要通过总线接口部件</a:t>
            </a:r>
            <a:r>
              <a:rPr kumimoji="1" lang="en-US" altLang="zh-CN" sz="2400">
                <a:latin typeface="Times New Roman" pitchFamily="18" charset="0"/>
              </a:rPr>
              <a:t>BIU</a:t>
            </a:r>
            <a:r>
              <a:rPr kumimoji="1" lang="zh-CN" altLang="en-US" sz="2400">
                <a:latin typeface="Times New Roman" pitchFamily="18" charset="0"/>
              </a:rPr>
              <a:t>与存储器或</a:t>
            </a:r>
            <a:r>
              <a:rPr kumimoji="1" lang="en-US" altLang="zh-CN" sz="2400">
                <a:latin typeface="Times New Roman" pitchFamily="18" charset="0"/>
              </a:rPr>
              <a:t>I/O</a:t>
            </a:r>
            <a:r>
              <a:rPr kumimoji="1" lang="zh-CN" altLang="en-US" sz="2400">
                <a:latin typeface="Times New Roman" pitchFamily="18" charset="0"/>
              </a:rPr>
              <a:t>接口进行信息交互，执行对总线的操作。进行一次数据传送的总线操作定义为一个总线周期。</a:t>
            </a:r>
          </a:p>
          <a:p>
            <a:pPr>
              <a:spcBef>
                <a:spcPct val="50000"/>
              </a:spcBef>
            </a:pPr>
            <a:endParaRPr kumimoji="1" lang="en-US" altLang="zh-CN" sz="2400">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400300" y="2247900"/>
            <a:ext cx="9144000" cy="0"/>
          </a:xfrm>
          <a:prstGeom prst="rect">
            <a:avLst/>
          </a:prstGeom>
          <a:noFill/>
          <a:ln w="9525">
            <a:noFill/>
            <a:miter lim="800000"/>
            <a:headEnd/>
            <a:tailEnd/>
          </a:ln>
          <a:effectLst/>
        </p:spPr>
        <p:txBody>
          <a:bodyPr>
            <a:spAutoFit/>
          </a:bodyPr>
          <a:lstStyle/>
          <a:p>
            <a:endParaRPr lang="zh-CN" altLang="en-US"/>
          </a:p>
        </p:txBody>
      </p:sp>
      <p:sp>
        <p:nvSpPr>
          <p:cNvPr id="277507" name="Rectangle 3"/>
          <p:cNvSpPr>
            <a:spLocks noChangeArrowheads="1"/>
          </p:cNvSpPr>
          <p:nvPr/>
        </p:nvSpPr>
        <p:spPr bwMode="auto">
          <a:xfrm>
            <a:off x="2462213" y="1771650"/>
            <a:ext cx="9144000" cy="0"/>
          </a:xfrm>
          <a:prstGeom prst="rect">
            <a:avLst/>
          </a:prstGeom>
          <a:noFill/>
          <a:ln w="9525">
            <a:noFill/>
            <a:miter lim="800000"/>
            <a:headEnd/>
            <a:tailEnd/>
          </a:ln>
          <a:effectLst/>
        </p:spPr>
        <p:txBody>
          <a:bodyPr>
            <a:spAutoFit/>
          </a:bodyPr>
          <a:lstStyle/>
          <a:p>
            <a:endParaRPr lang="zh-CN" altLang="en-US"/>
          </a:p>
        </p:txBody>
      </p:sp>
      <p:sp>
        <p:nvSpPr>
          <p:cNvPr id="277508" name="Rectangle 4"/>
          <p:cNvSpPr>
            <a:spLocks noChangeArrowheads="1"/>
          </p:cNvSpPr>
          <p:nvPr/>
        </p:nvSpPr>
        <p:spPr bwMode="auto">
          <a:xfrm>
            <a:off x="2576513" y="2876550"/>
            <a:ext cx="9144000" cy="0"/>
          </a:xfrm>
          <a:prstGeom prst="rect">
            <a:avLst/>
          </a:prstGeom>
          <a:noFill/>
          <a:ln w="9525">
            <a:noFill/>
            <a:miter lim="800000"/>
            <a:headEnd/>
            <a:tailEnd/>
          </a:ln>
          <a:effectLst/>
        </p:spPr>
        <p:txBody>
          <a:bodyPr>
            <a:spAutoFit/>
          </a:bodyPr>
          <a:lstStyle/>
          <a:p>
            <a:endParaRPr lang="zh-CN" altLang="en-US"/>
          </a:p>
        </p:txBody>
      </p:sp>
      <p:pic>
        <p:nvPicPr>
          <p:cNvPr id="277509" name="Picture 5" descr="2_7_buscycle"/>
          <p:cNvPicPr>
            <a:picLocks noChangeAspect="1" noChangeArrowheads="1"/>
          </p:cNvPicPr>
          <p:nvPr/>
        </p:nvPicPr>
        <p:blipFill>
          <a:blip r:embed="rId2"/>
          <a:srcRect/>
          <a:stretch>
            <a:fillRect/>
          </a:stretch>
        </p:blipFill>
        <p:spPr bwMode="auto">
          <a:xfrm>
            <a:off x="1042988" y="1412875"/>
            <a:ext cx="7162800" cy="2198688"/>
          </a:xfrm>
          <a:prstGeom prst="rect">
            <a:avLst/>
          </a:prstGeom>
          <a:noFill/>
        </p:spPr>
      </p:pic>
      <p:sp>
        <p:nvSpPr>
          <p:cNvPr id="277510" name="Text Box 6"/>
          <p:cNvSpPr txBox="1">
            <a:spLocks noChangeArrowheads="1"/>
          </p:cNvSpPr>
          <p:nvPr/>
        </p:nvSpPr>
        <p:spPr bwMode="auto">
          <a:xfrm>
            <a:off x="2700338" y="765175"/>
            <a:ext cx="35052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pitchFamily="2" charset="-122"/>
              </a:rPr>
              <a:t>典型总线周期示意图</a:t>
            </a:r>
            <a:r>
              <a:rPr kumimoji="1" lang="zh-CN" altLang="en-US" sz="2400">
                <a:latin typeface="Times New Roman" pitchFamily="18" charset="0"/>
              </a:rPr>
              <a:t> </a:t>
            </a:r>
          </a:p>
        </p:txBody>
      </p:sp>
      <p:sp>
        <p:nvSpPr>
          <p:cNvPr id="277511" name="Text Box 7"/>
          <p:cNvSpPr txBox="1">
            <a:spLocks noChangeArrowheads="1"/>
          </p:cNvSpPr>
          <p:nvPr/>
        </p:nvSpPr>
        <p:spPr bwMode="auto">
          <a:xfrm>
            <a:off x="755650" y="3860800"/>
            <a:ext cx="7391400" cy="2465388"/>
          </a:xfrm>
          <a:prstGeom prst="rect">
            <a:avLst/>
          </a:prstGeom>
          <a:noFill/>
          <a:ln w="9525">
            <a:noFill/>
            <a:miter lim="800000"/>
            <a:headEnd/>
            <a:tailEnd/>
          </a:ln>
          <a:effectLst/>
        </p:spPr>
        <p:txBody>
          <a:bodyPr>
            <a:spAutoFit/>
          </a:bodyPr>
          <a:lstStyle/>
          <a:p>
            <a:pPr algn="just">
              <a:spcBef>
                <a:spcPct val="50000"/>
              </a:spcBef>
            </a:pPr>
            <a:r>
              <a:rPr kumimoji="1" lang="en-US" altLang="zh-CN" sz="2400" b="1">
                <a:solidFill>
                  <a:srgbClr val="0000CC"/>
                </a:solidFill>
                <a:latin typeface="Times New Roman" pitchFamily="18" charset="0"/>
              </a:rPr>
              <a:t>8086</a:t>
            </a:r>
            <a:r>
              <a:rPr kumimoji="1" lang="zh-CN" altLang="en-US" sz="2400" b="1">
                <a:solidFill>
                  <a:srgbClr val="0000CC"/>
                </a:solidFill>
                <a:latin typeface="Times New Roman" pitchFamily="18" charset="0"/>
              </a:rPr>
              <a:t>的总线周期</a:t>
            </a:r>
            <a:r>
              <a:rPr kumimoji="1" lang="zh-CN" altLang="en-US" sz="2400" b="1">
                <a:latin typeface="Times New Roman" pitchFamily="18" charset="0"/>
              </a:rPr>
              <a:t>：对</a:t>
            </a:r>
            <a:r>
              <a:rPr kumimoji="1" lang="en-US" altLang="zh-CN" sz="2400" b="1">
                <a:latin typeface="Times New Roman" pitchFamily="18" charset="0"/>
              </a:rPr>
              <a:t>8086</a:t>
            </a:r>
            <a:r>
              <a:rPr kumimoji="1" lang="zh-CN" altLang="en-US" sz="2400" b="1">
                <a:latin typeface="Times New Roman" pitchFamily="18" charset="0"/>
              </a:rPr>
              <a:t>来说，总线周期有</a:t>
            </a:r>
            <a:r>
              <a:rPr kumimoji="1" lang="en-US" altLang="zh-CN" sz="2400" b="1">
                <a:latin typeface="Times New Roman" pitchFamily="18" charset="0"/>
              </a:rPr>
              <a:t>6</a:t>
            </a:r>
            <a:r>
              <a:rPr kumimoji="1" lang="zh-CN" altLang="en-US" sz="2400" b="1">
                <a:latin typeface="Times New Roman" pitchFamily="18" charset="0"/>
              </a:rPr>
              <a:t>种：存储器读周期。存储器写周期、</a:t>
            </a:r>
            <a:r>
              <a:rPr kumimoji="1" lang="en-US" altLang="zh-CN" sz="2400" b="1">
                <a:latin typeface="Times New Roman" pitchFamily="18" charset="0"/>
              </a:rPr>
              <a:t>I/O</a:t>
            </a:r>
            <a:r>
              <a:rPr kumimoji="1" lang="zh-CN" altLang="en-US" sz="2400" b="1">
                <a:latin typeface="Times New Roman" pitchFamily="18" charset="0"/>
              </a:rPr>
              <a:t>读周期 、</a:t>
            </a:r>
            <a:r>
              <a:rPr kumimoji="1" lang="en-US" altLang="zh-CN" sz="2400" b="1">
                <a:latin typeface="Times New Roman" pitchFamily="18" charset="0"/>
              </a:rPr>
              <a:t>I/O</a:t>
            </a:r>
            <a:r>
              <a:rPr kumimoji="1" lang="zh-CN" altLang="en-US" sz="2400" b="1">
                <a:latin typeface="Times New Roman" pitchFamily="18" charset="0"/>
              </a:rPr>
              <a:t>写周期 中断周期和取指令周期。</a:t>
            </a:r>
          </a:p>
          <a:p>
            <a:pPr algn="just">
              <a:spcBef>
                <a:spcPct val="50000"/>
              </a:spcBef>
            </a:pPr>
            <a:r>
              <a:rPr kumimoji="1" lang="zh-CN" altLang="en-US" sz="2400" b="1">
                <a:latin typeface="Times New Roman" pitchFamily="18" charset="0"/>
              </a:rPr>
              <a:t>一个标准的总线周期有四个时钟周期：</a:t>
            </a:r>
            <a:r>
              <a:rPr kumimoji="1" lang="en-US" altLang="zh-CN" sz="2400" b="1">
                <a:latin typeface="Times New Roman" pitchFamily="18" charset="0"/>
              </a:rPr>
              <a:t>T1,T2,T3</a:t>
            </a:r>
            <a:r>
              <a:rPr kumimoji="1" lang="zh-CN" altLang="en-US" sz="2400" b="1">
                <a:latin typeface="Times New Roman" pitchFamily="18" charset="0"/>
              </a:rPr>
              <a:t>和</a:t>
            </a:r>
            <a:r>
              <a:rPr kumimoji="1" lang="en-US" altLang="zh-CN" sz="2400" b="1">
                <a:latin typeface="Times New Roman" pitchFamily="18" charset="0"/>
              </a:rPr>
              <a:t>T4</a:t>
            </a:r>
            <a:r>
              <a:rPr kumimoji="1" lang="zh-CN" altLang="en-US" sz="2400" b="1">
                <a:latin typeface="Times New Roman" pitchFamily="18" charset="0"/>
              </a:rPr>
              <a:t>。当</a:t>
            </a:r>
            <a:r>
              <a:rPr kumimoji="1" lang="en-US" altLang="zh-CN" sz="2400" b="1">
                <a:latin typeface="Times New Roman" pitchFamily="18" charset="0"/>
              </a:rPr>
              <a:t>4</a:t>
            </a:r>
            <a:r>
              <a:rPr kumimoji="1" lang="zh-CN" altLang="en-US" sz="2400" b="1">
                <a:latin typeface="Times New Roman" pitchFamily="18" charset="0"/>
              </a:rPr>
              <a:t>个时钟周期不能完成所规定的操作时，可以插入等待时钟</a:t>
            </a:r>
            <a:r>
              <a:rPr kumimoji="1" lang="en-US" altLang="zh-CN" sz="2400" b="1">
                <a:latin typeface="Times New Roman" pitchFamily="18" charset="0"/>
              </a:rPr>
              <a:t>Tw</a:t>
            </a:r>
            <a:r>
              <a:rPr kumimoji="1" lang="zh-CN" altLang="en-US" sz="2400" b="1">
                <a:latin typeface="Times New Roman" pitchFamily="18" charset="0"/>
              </a:rPr>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2626" name="Picture 2"/>
          <p:cNvPicPr>
            <a:picLocks noChangeAspect="1" noChangeArrowheads="1"/>
          </p:cNvPicPr>
          <p:nvPr/>
        </p:nvPicPr>
        <p:blipFill>
          <a:blip r:embed="rId2"/>
          <a:srcRect/>
          <a:stretch>
            <a:fillRect/>
          </a:stretch>
        </p:blipFill>
        <p:spPr bwMode="auto">
          <a:xfrm>
            <a:off x="0" y="1989138"/>
            <a:ext cx="9144000" cy="3470275"/>
          </a:xfrm>
          <a:prstGeom prst="rect">
            <a:avLst/>
          </a:prstGeom>
          <a:noFill/>
          <a:ln w="9525">
            <a:noFill/>
            <a:miter lim="800000"/>
            <a:headEnd/>
            <a:tailEnd/>
          </a:ln>
          <a:effectLst/>
        </p:spPr>
      </p:pic>
      <p:sp>
        <p:nvSpPr>
          <p:cNvPr id="282627" name="Text Box 3"/>
          <p:cNvSpPr txBox="1">
            <a:spLocks noChangeArrowheads="1"/>
          </p:cNvSpPr>
          <p:nvPr/>
        </p:nvSpPr>
        <p:spPr bwMode="auto">
          <a:xfrm>
            <a:off x="1547813" y="620713"/>
            <a:ext cx="3232150" cy="4572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8086</a:t>
            </a:r>
            <a:r>
              <a:rPr kumimoji="1" lang="zh-CN" altLang="en-US" sz="2400">
                <a:latin typeface="Times New Roman" pitchFamily="18" charset="0"/>
              </a:rPr>
              <a:t>的存储器读周期：</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250825" y="836613"/>
            <a:ext cx="8610600" cy="641350"/>
          </a:xfrm>
          <a:prstGeom prst="rect">
            <a:avLst/>
          </a:prstGeom>
          <a:noFill/>
          <a:ln w="9525">
            <a:noFill/>
            <a:miter lim="800000"/>
            <a:headEnd/>
            <a:tailEnd/>
          </a:ln>
          <a:effectLst/>
        </p:spPr>
        <p:txBody>
          <a:bodyPr>
            <a:spAutoFit/>
          </a:bodyPr>
          <a:lstStyle/>
          <a:p>
            <a:pPr>
              <a:spcBef>
                <a:spcPct val="50000"/>
              </a:spcBef>
            </a:pPr>
            <a:r>
              <a:rPr kumimoji="1" lang="zh-CN" altLang="en-US" sz="3600" b="1" dirty="0">
                <a:solidFill>
                  <a:srgbClr val="FF6600"/>
                </a:solidFill>
                <a:latin typeface="华文彩云" pitchFamily="2" charset="-122"/>
                <a:ea typeface="华文彩云" pitchFamily="2" charset="-122"/>
              </a:rPr>
              <a:t>第一节 </a:t>
            </a:r>
            <a:r>
              <a:rPr kumimoji="1" lang="zh-CN" altLang="en-US" sz="3600" b="1" dirty="0" smtClean="0">
                <a:solidFill>
                  <a:srgbClr val="FF6600"/>
                </a:solidFill>
                <a:latin typeface="华文彩云" pitchFamily="2" charset="-122"/>
                <a:ea typeface="华文彩云" pitchFamily="2" charset="-122"/>
              </a:rPr>
              <a:t>微处理器导论</a:t>
            </a:r>
            <a:endParaRPr kumimoji="1" lang="zh-CN" altLang="en-US" sz="3600" b="1" dirty="0">
              <a:solidFill>
                <a:srgbClr val="FF6600"/>
              </a:solidFill>
              <a:latin typeface="华文彩云" pitchFamily="2" charset="-122"/>
              <a:ea typeface="华文彩云" pitchFamily="2" charset="-122"/>
            </a:endParaRPr>
          </a:p>
        </p:txBody>
      </p:sp>
      <p:sp>
        <p:nvSpPr>
          <p:cNvPr id="208899" name="Text Box 3"/>
          <p:cNvSpPr txBox="1">
            <a:spLocks noChangeArrowheads="1"/>
          </p:cNvSpPr>
          <p:nvPr/>
        </p:nvSpPr>
        <p:spPr bwMode="auto">
          <a:xfrm>
            <a:off x="323850" y="1844675"/>
            <a:ext cx="8534400" cy="1844675"/>
          </a:xfrm>
          <a:prstGeom prst="rect">
            <a:avLst/>
          </a:prstGeom>
          <a:noFill/>
          <a:ln w="9525">
            <a:noFill/>
            <a:miter lim="800000"/>
            <a:headEnd/>
            <a:tailEnd/>
          </a:ln>
          <a:effectLst/>
        </p:spPr>
        <p:txBody>
          <a:bodyPr>
            <a:spAutoFit/>
          </a:bodyPr>
          <a:lstStyle/>
          <a:p>
            <a:pPr>
              <a:lnSpc>
                <a:spcPct val="120000"/>
              </a:lnSpc>
              <a:buFont typeface="Wingdings" pitchFamily="2" charset="2"/>
              <a:buNone/>
            </a:pPr>
            <a:r>
              <a:rPr kumimoji="1" lang="zh-CN" altLang="en-US" sz="3200" b="1" dirty="0">
                <a:latin typeface="宋体" pitchFamily="2" charset="-122"/>
                <a:ea typeface="楷体_GB2312" pitchFamily="49" charset="-122"/>
              </a:rPr>
              <a:t>一</a:t>
            </a:r>
            <a:r>
              <a:rPr kumimoji="1" lang="zh-CN" altLang="en-US" sz="3200" b="1" dirty="0" smtClean="0">
                <a:latin typeface="宋体" pitchFamily="2" charset="-122"/>
                <a:ea typeface="楷体_GB2312" pitchFamily="49" charset="-122"/>
              </a:rPr>
              <a:t>、</a:t>
            </a:r>
            <a:r>
              <a:rPr kumimoji="1" lang="zh-CN" altLang="en-US" sz="3200" b="1" dirty="0" smtClean="0">
                <a:latin typeface="华文行楷" pitchFamily="2" charset="-122"/>
                <a:ea typeface="楷体_GB2312" pitchFamily="49" charset="-122"/>
              </a:rPr>
              <a:t>微处理器性能</a:t>
            </a:r>
            <a:r>
              <a:rPr kumimoji="1" lang="zh-CN" altLang="en-US" sz="3200" b="1" dirty="0">
                <a:latin typeface="宋体" pitchFamily="2" charset="-122"/>
                <a:ea typeface="楷体_GB2312" pitchFamily="49" charset="-122"/>
              </a:rPr>
              <a:t/>
            </a:r>
            <a:br>
              <a:rPr kumimoji="1" lang="zh-CN" altLang="en-US" sz="3200" b="1" dirty="0">
                <a:latin typeface="宋体" pitchFamily="2" charset="-122"/>
                <a:ea typeface="楷体_GB2312" pitchFamily="49" charset="-122"/>
              </a:rPr>
            </a:br>
            <a:r>
              <a:rPr kumimoji="1" lang="zh-CN" altLang="en-US" sz="3200" b="1" dirty="0">
                <a:latin typeface="宋体" pitchFamily="2" charset="-122"/>
                <a:ea typeface="楷体_GB2312" pitchFamily="49" charset="-122"/>
              </a:rPr>
              <a:t>二</a:t>
            </a:r>
            <a:r>
              <a:rPr kumimoji="1" lang="zh-CN" altLang="en-US" sz="3200" b="1" dirty="0" smtClean="0">
                <a:latin typeface="宋体" pitchFamily="2" charset="-122"/>
                <a:ea typeface="楷体_GB2312" pitchFamily="49" charset="-122"/>
              </a:rPr>
              <a:t>、</a:t>
            </a:r>
            <a:r>
              <a:rPr kumimoji="1" lang="zh-CN" altLang="en-US" sz="3200" b="1" dirty="0" smtClean="0">
                <a:latin typeface="华文行楷" pitchFamily="2" charset="-122"/>
                <a:ea typeface="楷体_GB2312" pitchFamily="49" charset="-122"/>
              </a:rPr>
              <a:t>微处理器</a:t>
            </a:r>
            <a:r>
              <a:rPr kumimoji="1" lang="zh-CN" altLang="en-US" sz="3200" b="1" dirty="0" smtClean="0">
                <a:latin typeface="华文行楷" pitchFamily="2" charset="-122"/>
                <a:ea typeface="楷体_GB2312" pitchFamily="49" charset="-122"/>
              </a:rPr>
              <a:t>的最小模式</a:t>
            </a:r>
            <a:r>
              <a:rPr kumimoji="1" lang="zh-CN" altLang="en-US" sz="3200" b="1" dirty="0">
                <a:latin typeface="宋体" pitchFamily="2" charset="-122"/>
                <a:ea typeface="楷体_GB2312" pitchFamily="49" charset="-122"/>
              </a:rPr>
              <a:t/>
            </a:r>
            <a:br>
              <a:rPr kumimoji="1" lang="zh-CN" altLang="en-US" sz="3200" b="1" dirty="0">
                <a:latin typeface="宋体" pitchFamily="2" charset="-122"/>
                <a:ea typeface="楷体_GB2312" pitchFamily="49" charset="-122"/>
              </a:rPr>
            </a:br>
            <a:endParaRPr kumimoji="1" lang="zh-CN" altLang="en-US" sz="3200" b="1" dirty="0">
              <a:latin typeface="华文行楷" pitchFamily="2"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1602" name="Picture 2"/>
          <p:cNvPicPr>
            <a:picLocks noChangeAspect="1" noChangeArrowheads="1"/>
          </p:cNvPicPr>
          <p:nvPr/>
        </p:nvPicPr>
        <p:blipFill>
          <a:blip r:embed="rId2"/>
          <a:srcRect/>
          <a:stretch>
            <a:fillRect/>
          </a:stretch>
        </p:blipFill>
        <p:spPr bwMode="auto">
          <a:xfrm>
            <a:off x="827088" y="1700213"/>
            <a:ext cx="7632700" cy="4762500"/>
          </a:xfrm>
          <a:prstGeom prst="rect">
            <a:avLst/>
          </a:prstGeom>
          <a:noFill/>
          <a:ln w="9525">
            <a:noFill/>
            <a:miter lim="800000"/>
            <a:headEnd/>
            <a:tailEnd/>
          </a:ln>
          <a:effectLst/>
        </p:spPr>
      </p:pic>
      <p:sp>
        <p:nvSpPr>
          <p:cNvPr id="281603" name="Text Box 3"/>
          <p:cNvSpPr txBox="1">
            <a:spLocks noChangeArrowheads="1"/>
          </p:cNvSpPr>
          <p:nvPr/>
        </p:nvSpPr>
        <p:spPr bwMode="auto">
          <a:xfrm>
            <a:off x="395288" y="260350"/>
            <a:ext cx="8497887" cy="1552575"/>
          </a:xfrm>
          <a:prstGeom prst="rect">
            <a:avLst/>
          </a:prstGeom>
          <a:noFill/>
          <a:ln w="9525">
            <a:noFill/>
            <a:miter lim="800000"/>
            <a:headEnd/>
            <a:tailEnd/>
          </a:ln>
          <a:effectLst/>
        </p:spPr>
        <p:txBody>
          <a:bodyPr>
            <a:spAutoFit/>
          </a:bodyPr>
          <a:lstStyle/>
          <a:p>
            <a:r>
              <a:rPr kumimoji="1" lang="en-US" altLang="zh-CN" sz="2400">
                <a:latin typeface="Times New Roman" pitchFamily="18" charset="0"/>
              </a:rPr>
              <a:t>I/O</a:t>
            </a:r>
            <a:r>
              <a:rPr kumimoji="1" lang="zh-CN" altLang="en-US" sz="2400">
                <a:latin typeface="Times New Roman" pitchFamily="18" charset="0"/>
              </a:rPr>
              <a:t>的读周期</a:t>
            </a:r>
            <a:r>
              <a:rPr kumimoji="1" lang="en-US" altLang="zh-CN" sz="2400">
                <a:latin typeface="Times New Roman" pitchFamily="18" charset="0"/>
              </a:rPr>
              <a:t>:</a:t>
            </a:r>
          </a:p>
          <a:p>
            <a:r>
              <a:rPr kumimoji="1" lang="zh-CN" altLang="en-US" sz="2400">
                <a:latin typeface="Times New Roman" pitchFamily="18" charset="0"/>
              </a:rPr>
              <a:t>主要区别：</a:t>
            </a:r>
          </a:p>
          <a:p>
            <a:r>
              <a:rPr kumimoji="1" lang="en-US" altLang="zh-CN" sz="2400">
                <a:latin typeface="Times New Roman" pitchFamily="18" charset="0"/>
              </a:rPr>
              <a:t>1) M/IO</a:t>
            </a:r>
            <a:r>
              <a:rPr kumimoji="1" lang="zh-CN" altLang="en-US" sz="2400">
                <a:latin typeface="Times New Roman" pitchFamily="18" charset="0"/>
              </a:rPr>
              <a:t>在</a:t>
            </a:r>
            <a:r>
              <a:rPr kumimoji="1" lang="en-US" altLang="zh-CN" sz="2400">
                <a:latin typeface="Times New Roman" pitchFamily="18" charset="0"/>
              </a:rPr>
              <a:t>I/O</a:t>
            </a:r>
            <a:r>
              <a:rPr kumimoji="1" lang="zh-CN" altLang="en-US" sz="2400">
                <a:latin typeface="Times New Roman" pitchFamily="18" charset="0"/>
              </a:rPr>
              <a:t>读周期内为低，表示进行</a:t>
            </a:r>
            <a:r>
              <a:rPr kumimoji="1" lang="en-US" altLang="zh-CN" sz="2400">
                <a:latin typeface="Times New Roman" pitchFamily="18" charset="0"/>
              </a:rPr>
              <a:t>I/O</a:t>
            </a:r>
            <a:r>
              <a:rPr kumimoji="1" lang="zh-CN" altLang="en-US" sz="2400">
                <a:latin typeface="Times New Roman" pitchFamily="18" charset="0"/>
              </a:rPr>
              <a:t>操作</a:t>
            </a:r>
          </a:p>
          <a:p>
            <a:r>
              <a:rPr kumimoji="1" lang="en-US" altLang="zh-CN" sz="2400">
                <a:latin typeface="Times New Roman" pitchFamily="18" charset="0"/>
              </a:rPr>
              <a:t>2) I/O</a:t>
            </a:r>
            <a:r>
              <a:rPr kumimoji="1" lang="zh-CN" altLang="en-US" sz="2400">
                <a:latin typeface="Times New Roman" pitchFamily="18" charset="0"/>
              </a:rPr>
              <a:t>端口地址只有</a:t>
            </a:r>
            <a:r>
              <a:rPr kumimoji="1" lang="en-US" altLang="zh-CN" sz="2400">
                <a:latin typeface="Times New Roman" pitchFamily="18" charset="0"/>
              </a:rPr>
              <a:t>16</a:t>
            </a:r>
            <a:r>
              <a:rPr kumimoji="1" lang="zh-CN" altLang="en-US" sz="2400">
                <a:latin typeface="Times New Roman" pitchFamily="18" charset="0"/>
              </a:rPr>
              <a:t>位，所以</a:t>
            </a:r>
            <a:r>
              <a:rPr kumimoji="1" lang="en-US" altLang="zh-CN" sz="2400">
                <a:latin typeface="Times New Roman" pitchFamily="18" charset="0"/>
              </a:rPr>
              <a:t>T1</a:t>
            </a:r>
            <a:r>
              <a:rPr kumimoji="1" lang="zh-CN" altLang="en-US" sz="2400">
                <a:latin typeface="Times New Roman" pitchFamily="18" charset="0"/>
              </a:rPr>
              <a:t>，</a:t>
            </a:r>
            <a:r>
              <a:rPr kumimoji="1" lang="en-US" altLang="zh-CN" sz="2400">
                <a:latin typeface="Times New Roman" pitchFamily="18" charset="0"/>
              </a:rPr>
              <a:t>T2</a:t>
            </a:r>
            <a:r>
              <a:rPr kumimoji="1" lang="zh-CN" altLang="en-US" sz="2400">
                <a:latin typeface="Times New Roman" pitchFamily="18" charset="0"/>
              </a:rPr>
              <a:t>期间没有出现</a:t>
            </a:r>
            <a:r>
              <a:rPr kumimoji="1" lang="en-US" altLang="zh-CN" sz="2400">
                <a:latin typeface="Times New Roman" pitchFamily="18" charset="0"/>
              </a:rPr>
              <a:t>A19</a:t>
            </a:r>
            <a:r>
              <a:rPr kumimoji="1" lang="zh-CN" altLang="en-US" sz="2400">
                <a:latin typeface="Times New Roman" pitchFamily="18" charset="0"/>
              </a:rPr>
              <a:t>－</a:t>
            </a:r>
            <a:r>
              <a:rPr kumimoji="1" lang="en-US" altLang="zh-CN" sz="2400">
                <a:latin typeface="Times New Roman" pitchFamily="18" charset="0"/>
              </a:rPr>
              <a:t>A16</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0578" name="Picture 2"/>
          <p:cNvPicPr>
            <a:picLocks noChangeAspect="1" noChangeArrowheads="1"/>
          </p:cNvPicPr>
          <p:nvPr/>
        </p:nvPicPr>
        <p:blipFill>
          <a:blip r:embed="rId2"/>
          <a:srcRect/>
          <a:stretch>
            <a:fillRect/>
          </a:stretch>
        </p:blipFill>
        <p:spPr bwMode="auto">
          <a:xfrm>
            <a:off x="0" y="2133600"/>
            <a:ext cx="9144000" cy="3514725"/>
          </a:xfrm>
          <a:prstGeom prst="rect">
            <a:avLst/>
          </a:prstGeom>
          <a:noFill/>
          <a:ln w="9525">
            <a:noFill/>
            <a:miter lim="800000"/>
            <a:headEnd/>
            <a:tailEnd/>
          </a:ln>
          <a:effectLst/>
        </p:spPr>
      </p:pic>
      <p:sp>
        <p:nvSpPr>
          <p:cNvPr id="280579" name="Text Box 3"/>
          <p:cNvSpPr txBox="1">
            <a:spLocks noChangeArrowheads="1"/>
          </p:cNvSpPr>
          <p:nvPr/>
        </p:nvSpPr>
        <p:spPr bwMode="auto">
          <a:xfrm>
            <a:off x="1331913" y="1125538"/>
            <a:ext cx="3232150" cy="4572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8086</a:t>
            </a:r>
            <a:r>
              <a:rPr kumimoji="1" lang="zh-CN" altLang="en-US" sz="2400">
                <a:latin typeface="Times New Roman" pitchFamily="18" charset="0"/>
              </a:rPr>
              <a:t>的存储器写周期：</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2"/>
          <a:srcRect/>
          <a:stretch>
            <a:fillRect/>
          </a:stretch>
        </p:blipFill>
        <p:spPr bwMode="auto">
          <a:xfrm>
            <a:off x="468313" y="1812925"/>
            <a:ext cx="8027987" cy="5045075"/>
          </a:xfrm>
          <a:prstGeom prst="rect">
            <a:avLst/>
          </a:prstGeom>
          <a:noFill/>
          <a:ln w="9525">
            <a:noFill/>
            <a:miter lim="800000"/>
            <a:headEnd/>
            <a:tailEnd/>
          </a:ln>
          <a:effectLst/>
        </p:spPr>
      </p:pic>
      <p:sp>
        <p:nvSpPr>
          <p:cNvPr id="279555" name="Text Box 3"/>
          <p:cNvSpPr txBox="1">
            <a:spLocks noChangeArrowheads="1"/>
          </p:cNvSpPr>
          <p:nvPr/>
        </p:nvSpPr>
        <p:spPr bwMode="auto">
          <a:xfrm>
            <a:off x="395288" y="260350"/>
            <a:ext cx="8748712" cy="1552575"/>
          </a:xfrm>
          <a:prstGeom prst="rect">
            <a:avLst/>
          </a:prstGeom>
          <a:noFill/>
          <a:ln w="9525">
            <a:noFill/>
            <a:miter lim="800000"/>
            <a:headEnd/>
            <a:tailEnd/>
          </a:ln>
          <a:effectLst/>
        </p:spPr>
        <p:txBody>
          <a:bodyPr>
            <a:spAutoFit/>
          </a:bodyPr>
          <a:lstStyle/>
          <a:p>
            <a:r>
              <a:rPr kumimoji="1" lang="en-US" altLang="zh-CN" sz="2400">
                <a:latin typeface="Times New Roman" pitchFamily="18" charset="0"/>
              </a:rPr>
              <a:t>I/O</a:t>
            </a:r>
            <a:r>
              <a:rPr kumimoji="1" lang="zh-CN" altLang="en-US" sz="2400">
                <a:latin typeface="Times New Roman" pitchFamily="18" charset="0"/>
              </a:rPr>
              <a:t>的写周期</a:t>
            </a:r>
            <a:r>
              <a:rPr kumimoji="1" lang="en-US" altLang="zh-CN" sz="2400">
                <a:latin typeface="Times New Roman" pitchFamily="18" charset="0"/>
              </a:rPr>
              <a:t>:</a:t>
            </a:r>
          </a:p>
          <a:p>
            <a:r>
              <a:rPr kumimoji="1" lang="zh-CN" altLang="en-US" sz="2400" b="1">
                <a:latin typeface="Times New Roman" pitchFamily="18" charset="0"/>
              </a:rPr>
              <a:t>主要区别</a:t>
            </a:r>
            <a:r>
              <a:rPr kumimoji="1" lang="zh-CN" altLang="en-US" sz="2400">
                <a:latin typeface="Times New Roman" pitchFamily="18" charset="0"/>
              </a:rPr>
              <a:t>：</a:t>
            </a:r>
          </a:p>
          <a:p>
            <a:r>
              <a:rPr kumimoji="1" lang="en-US" altLang="zh-CN" sz="2400">
                <a:latin typeface="Times New Roman" pitchFamily="18" charset="0"/>
              </a:rPr>
              <a:t>1)  M/IO</a:t>
            </a:r>
            <a:r>
              <a:rPr kumimoji="1" lang="zh-CN" altLang="en-US" sz="2400">
                <a:latin typeface="Times New Roman" pitchFamily="18" charset="0"/>
              </a:rPr>
              <a:t>在</a:t>
            </a:r>
            <a:r>
              <a:rPr kumimoji="1" lang="en-US" altLang="zh-CN" sz="2400">
                <a:latin typeface="Times New Roman" pitchFamily="18" charset="0"/>
              </a:rPr>
              <a:t>I/O</a:t>
            </a:r>
            <a:r>
              <a:rPr kumimoji="1" lang="zh-CN" altLang="en-US" sz="2400">
                <a:latin typeface="Times New Roman" pitchFamily="18" charset="0"/>
              </a:rPr>
              <a:t>写周期内为低，表示进行</a:t>
            </a:r>
            <a:r>
              <a:rPr kumimoji="1" lang="en-US" altLang="zh-CN" sz="2400">
                <a:latin typeface="Times New Roman" pitchFamily="18" charset="0"/>
              </a:rPr>
              <a:t>I/O</a:t>
            </a:r>
            <a:r>
              <a:rPr kumimoji="1" lang="zh-CN" altLang="en-US" sz="2400">
                <a:latin typeface="Times New Roman" pitchFamily="18" charset="0"/>
              </a:rPr>
              <a:t>操作</a:t>
            </a:r>
          </a:p>
          <a:p>
            <a:r>
              <a:rPr kumimoji="1" lang="en-US" altLang="zh-CN" sz="2400">
                <a:latin typeface="Times New Roman" pitchFamily="18" charset="0"/>
              </a:rPr>
              <a:t>2)  I/O</a:t>
            </a:r>
            <a:r>
              <a:rPr kumimoji="1" lang="zh-CN" altLang="en-US" sz="2400">
                <a:latin typeface="Times New Roman" pitchFamily="18" charset="0"/>
              </a:rPr>
              <a:t>端口地址只有</a:t>
            </a:r>
            <a:r>
              <a:rPr kumimoji="1" lang="en-US" altLang="zh-CN" sz="2400">
                <a:latin typeface="Times New Roman" pitchFamily="18" charset="0"/>
              </a:rPr>
              <a:t>16</a:t>
            </a:r>
            <a:r>
              <a:rPr kumimoji="1" lang="zh-CN" altLang="en-US" sz="2400">
                <a:latin typeface="Times New Roman" pitchFamily="18" charset="0"/>
              </a:rPr>
              <a:t>位，所以</a:t>
            </a:r>
            <a:r>
              <a:rPr kumimoji="1" lang="en-US" altLang="zh-CN" sz="2400">
                <a:latin typeface="Times New Roman" pitchFamily="18" charset="0"/>
              </a:rPr>
              <a:t>T1</a:t>
            </a:r>
            <a:r>
              <a:rPr kumimoji="1" lang="zh-CN" altLang="en-US" sz="2400">
                <a:latin typeface="Times New Roman" pitchFamily="18" charset="0"/>
              </a:rPr>
              <a:t>，</a:t>
            </a:r>
            <a:r>
              <a:rPr kumimoji="1" lang="en-US" altLang="zh-CN" sz="2400">
                <a:latin typeface="Times New Roman" pitchFamily="18" charset="0"/>
              </a:rPr>
              <a:t>T2</a:t>
            </a:r>
            <a:r>
              <a:rPr kumimoji="1" lang="zh-CN" altLang="en-US" sz="2400">
                <a:latin typeface="Times New Roman" pitchFamily="18" charset="0"/>
              </a:rPr>
              <a:t>期间没有出现</a:t>
            </a:r>
            <a:r>
              <a:rPr kumimoji="1" lang="en-US" altLang="zh-CN" sz="2400">
                <a:latin typeface="Times New Roman" pitchFamily="18" charset="0"/>
              </a:rPr>
              <a:t>A19</a:t>
            </a:r>
            <a:r>
              <a:rPr kumimoji="1" lang="zh-CN" altLang="en-US" sz="2400">
                <a:latin typeface="Times New Roman" pitchFamily="18" charset="0"/>
              </a:rPr>
              <a:t>－</a:t>
            </a:r>
            <a:r>
              <a:rPr kumimoji="1" lang="en-US" altLang="zh-CN" sz="2400">
                <a:latin typeface="Times New Roman" pitchFamily="18" charset="0"/>
              </a:rPr>
              <a:t>A16</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8530" name="Picture 2"/>
          <p:cNvPicPr>
            <a:picLocks noChangeAspect="1" noChangeArrowheads="1"/>
          </p:cNvPicPr>
          <p:nvPr/>
        </p:nvPicPr>
        <p:blipFill>
          <a:blip r:embed="rId2"/>
          <a:srcRect/>
          <a:stretch>
            <a:fillRect/>
          </a:stretch>
        </p:blipFill>
        <p:spPr bwMode="auto">
          <a:xfrm>
            <a:off x="611188" y="1557338"/>
            <a:ext cx="7561262" cy="4864100"/>
          </a:xfrm>
          <a:prstGeom prst="rect">
            <a:avLst/>
          </a:prstGeom>
          <a:noFill/>
          <a:ln w="9525">
            <a:noFill/>
            <a:miter lim="800000"/>
            <a:headEnd/>
            <a:tailEnd/>
          </a:ln>
          <a:effectLst/>
        </p:spPr>
      </p:pic>
      <p:sp>
        <p:nvSpPr>
          <p:cNvPr id="278531" name="Text Box 3"/>
          <p:cNvSpPr txBox="1">
            <a:spLocks noChangeArrowheads="1"/>
          </p:cNvSpPr>
          <p:nvPr/>
        </p:nvSpPr>
        <p:spPr bwMode="auto">
          <a:xfrm>
            <a:off x="395288" y="260350"/>
            <a:ext cx="8172450" cy="118745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等待时钟的插入</a:t>
            </a:r>
            <a:r>
              <a:rPr kumimoji="1" lang="zh-CN" altLang="en-US" sz="2400">
                <a:latin typeface="Times New Roman" pitchFamily="18" charset="0"/>
              </a:rPr>
              <a:t>（以读操作为例）</a:t>
            </a:r>
            <a:r>
              <a:rPr kumimoji="1" lang="en-US" altLang="zh-CN" sz="2400">
                <a:latin typeface="Times New Roman" pitchFamily="18" charset="0"/>
              </a:rPr>
              <a:t>:</a:t>
            </a:r>
          </a:p>
          <a:p>
            <a:r>
              <a:rPr kumimoji="1" lang="zh-CN" altLang="en-US" sz="2400">
                <a:latin typeface="Times New Roman" pitchFamily="18" charset="0"/>
              </a:rPr>
              <a:t>如果在有效期间不能完成读写数据或者数据在数据总线上不能达到稳定，就可以插入等待时钟。</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11385343fbf2b2111222b515ab9b183d0cd78e79.jpeg"/>
          <p:cNvPicPr>
            <a:picLocks noChangeAspect="1"/>
          </p:cNvPicPr>
          <p:nvPr/>
        </p:nvPicPr>
        <p:blipFill>
          <a:blip r:embed="rId2"/>
          <a:stretch>
            <a:fillRect/>
          </a:stretch>
        </p:blipFill>
        <p:spPr>
          <a:xfrm>
            <a:off x="4643438" y="3571876"/>
            <a:ext cx="4036247" cy="2690832"/>
          </a:xfrm>
          <a:prstGeom prst="rect">
            <a:avLst/>
          </a:prstGeom>
        </p:spPr>
      </p:pic>
      <p:pic>
        <p:nvPicPr>
          <p:cNvPr id="4" name="图片 3" descr="c8ea15ce36d3d539208adc705b9c9455342ab0eb.jpeg"/>
          <p:cNvPicPr>
            <a:picLocks noChangeAspect="1"/>
          </p:cNvPicPr>
          <p:nvPr/>
        </p:nvPicPr>
        <p:blipFill>
          <a:blip r:embed="rId3"/>
          <a:stretch>
            <a:fillRect/>
          </a:stretch>
        </p:blipFill>
        <p:spPr>
          <a:xfrm>
            <a:off x="4643438" y="881045"/>
            <a:ext cx="4036247" cy="2690831"/>
          </a:xfrm>
          <a:prstGeom prst="rect">
            <a:avLst/>
          </a:prstGeom>
        </p:spPr>
      </p:pic>
      <p:pic>
        <p:nvPicPr>
          <p:cNvPr id="5" name="图片 4" descr="f603918fa0ec08fa86ee5daa38f5406854fbdaf6.jpeg"/>
          <p:cNvPicPr>
            <a:picLocks noChangeAspect="1"/>
          </p:cNvPicPr>
          <p:nvPr/>
        </p:nvPicPr>
        <p:blipFill>
          <a:blip r:embed="rId4"/>
          <a:stretch>
            <a:fillRect/>
          </a:stretch>
        </p:blipFill>
        <p:spPr>
          <a:xfrm>
            <a:off x="571472" y="3571876"/>
            <a:ext cx="4071966" cy="2714644"/>
          </a:xfrm>
          <a:prstGeom prst="rect">
            <a:avLst/>
          </a:prstGeom>
        </p:spPr>
      </p:pic>
      <p:pic>
        <p:nvPicPr>
          <p:cNvPr id="6" name="图片 5" descr="timg.jpg"/>
          <p:cNvPicPr>
            <a:picLocks noChangeAspect="1"/>
          </p:cNvPicPr>
          <p:nvPr/>
        </p:nvPicPr>
        <p:blipFill>
          <a:blip r:embed="rId5"/>
          <a:stretch>
            <a:fillRect/>
          </a:stretch>
        </p:blipFill>
        <p:spPr>
          <a:xfrm>
            <a:off x="714348" y="490993"/>
            <a:ext cx="3881438" cy="3033991"/>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b4c510fd9f9d72ac48d39a14936da30359bbb46.jpeg"/>
          <p:cNvPicPr>
            <a:picLocks noChangeAspect="1"/>
          </p:cNvPicPr>
          <p:nvPr/>
        </p:nvPicPr>
        <p:blipFill>
          <a:blip r:embed="rId2"/>
          <a:stretch>
            <a:fillRect/>
          </a:stretch>
        </p:blipFill>
        <p:spPr>
          <a:xfrm>
            <a:off x="4572000" y="0"/>
            <a:ext cx="2256617" cy="6858000"/>
          </a:xfrm>
          <a:prstGeom prst="rect">
            <a:avLst/>
          </a:prstGeom>
        </p:spPr>
      </p:pic>
      <p:pic>
        <p:nvPicPr>
          <p:cNvPr id="5" name="图片 4" descr="88-1Z214115131363.jpeg"/>
          <p:cNvPicPr>
            <a:picLocks noChangeAspect="1"/>
          </p:cNvPicPr>
          <p:nvPr/>
        </p:nvPicPr>
        <p:blipFill>
          <a:blip r:embed="rId3" cstate="print"/>
          <a:stretch>
            <a:fillRect/>
          </a:stretch>
        </p:blipFill>
        <p:spPr>
          <a:xfrm>
            <a:off x="1500166" y="0"/>
            <a:ext cx="2776251" cy="68580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4675" name="Picture 3"/>
          <p:cNvPicPr>
            <a:picLocks noChangeAspect="1" noChangeArrowheads="1"/>
          </p:cNvPicPr>
          <p:nvPr/>
        </p:nvPicPr>
        <p:blipFill>
          <a:blip r:embed="rId2"/>
          <a:srcRect/>
          <a:stretch>
            <a:fillRect/>
          </a:stretch>
        </p:blipFill>
        <p:spPr bwMode="auto">
          <a:xfrm>
            <a:off x="2411413" y="476250"/>
            <a:ext cx="4630737" cy="5040313"/>
          </a:xfrm>
          <a:prstGeom prst="rect">
            <a:avLst/>
          </a:prstGeom>
          <a:noFill/>
        </p:spPr>
      </p:pic>
      <p:sp>
        <p:nvSpPr>
          <p:cNvPr id="284676" name="Text Box 4"/>
          <p:cNvSpPr txBox="1">
            <a:spLocks noChangeArrowheads="1"/>
          </p:cNvSpPr>
          <p:nvPr/>
        </p:nvSpPr>
        <p:spPr bwMode="auto">
          <a:xfrm>
            <a:off x="3276600" y="5949950"/>
            <a:ext cx="2317750" cy="4572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8086</a:t>
            </a:r>
            <a:r>
              <a:rPr kumimoji="1" lang="zh-CN" altLang="en-US" sz="2400">
                <a:latin typeface="Times New Roman" pitchFamily="18" charset="0"/>
              </a:rPr>
              <a:t>的外部引脚</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img (2).jpg"/>
          <p:cNvPicPr>
            <a:picLocks noChangeAspect="1"/>
          </p:cNvPicPr>
          <p:nvPr/>
        </p:nvPicPr>
        <p:blipFill>
          <a:blip r:embed="rId2"/>
          <a:stretch>
            <a:fillRect/>
          </a:stretch>
        </p:blipFill>
        <p:spPr>
          <a:xfrm>
            <a:off x="0" y="815741"/>
            <a:ext cx="9144000" cy="5226518"/>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4005373083,1313900648&amp;fm=15&amp;gp=0.jpg"/>
          <p:cNvPicPr>
            <a:picLocks noChangeAspect="1"/>
          </p:cNvPicPr>
          <p:nvPr/>
        </p:nvPicPr>
        <p:blipFill>
          <a:blip r:embed="rId2"/>
          <a:stretch>
            <a:fillRect/>
          </a:stretch>
        </p:blipFill>
        <p:spPr>
          <a:xfrm>
            <a:off x="500034" y="500042"/>
            <a:ext cx="7424564" cy="4929222"/>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4" name="Rectangle 4"/>
          <p:cNvSpPr>
            <a:spLocks noChangeArrowheads="1"/>
          </p:cNvSpPr>
          <p:nvPr/>
        </p:nvSpPr>
        <p:spPr bwMode="auto">
          <a:xfrm>
            <a:off x="250825" y="836613"/>
            <a:ext cx="8610600" cy="641350"/>
          </a:xfrm>
          <a:prstGeom prst="rect">
            <a:avLst/>
          </a:prstGeom>
          <a:noFill/>
          <a:ln w="9525">
            <a:noFill/>
            <a:miter lim="800000"/>
            <a:headEnd/>
            <a:tailEnd/>
          </a:ln>
          <a:effectLst/>
        </p:spPr>
        <p:txBody>
          <a:bodyPr>
            <a:spAutoFit/>
          </a:bodyPr>
          <a:lstStyle/>
          <a:p>
            <a:pPr>
              <a:spcBef>
                <a:spcPct val="50000"/>
              </a:spcBef>
            </a:pPr>
            <a:r>
              <a:rPr kumimoji="1" lang="zh-CN" altLang="en-US" sz="3600" b="1">
                <a:solidFill>
                  <a:srgbClr val="FF6600"/>
                </a:solidFill>
                <a:latin typeface="华文彩云" pitchFamily="2" charset="-122"/>
                <a:ea typeface="华文彩云" pitchFamily="2" charset="-122"/>
              </a:rPr>
              <a:t>第二节 </a:t>
            </a:r>
            <a:r>
              <a:rPr kumimoji="1" lang="en-US" altLang="zh-CN" sz="3600" b="1">
                <a:solidFill>
                  <a:srgbClr val="FF6600"/>
                </a:solidFill>
                <a:latin typeface="华文彩云" pitchFamily="2" charset="-122"/>
                <a:ea typeface="华文彩云" pitchFamily="2" charset="-122"/>
              </a:rPr>
              <a:t>8086</a:t>
            </a:r>
            <a:r>
              <a:rPr kumimoji="1" lang="zh-CN" altLang="en-US" sz="3600" b="1">
                <a:solidFill>
                  <a:srgbClr val="FF6600"/>
                </a:solidFill>
                <a:latin typeface="华文彩云" pitchFamily="2" charset="-122"/>
                <a:ea typeface="华文彩云" pitchFamily="2" charset="-122"/>
              </a:rPr>
              <a:t>系统总线形成</a:t>
            </a:r>
          </a:p>
        </p:txBody>
      </p:sp>
      <p:sp>
        <p:nvSpPr>
          <p:cNvPr id="378885" name="Text Box 5"/>
          <p:cNvSpPr txBox="1">
            <a:spLocks noChangeArrowheads="1"/>
          </p:cNvSpPr>
          <p:nvPr/>
        </p:nvSpPr>
        <p:spPr bwMode="auto">
          <a:xfrm>
            <a:off x="323850" y="1844675"/>
            <a:ext cx="8534400" cy="2428875"/>
          </a:xfrm>
          <a:prstGeom prst="rect">
            <a:avLst/>
          </a:prstGeom>
          <a:noFill/>
          <a:ln w="9525">
            <a:noFill/>
            <a:miter lim="800000"/>
            <a:headEnd/>
            <a:tailEnd/>
          </a:ln>
          <a:effectLst/>
        </p:spPr>
        <p:txBody>
          <a:bodyPr>
            <a:spAutoFit/>
          </a:bodyPr>
          <a:lstStyle/>
          <a:p>
            <a:pPr>
              <a:lnSpc>
                <a:spcPct val="120000"/>
              </a:lnSpc>
              <a:buFont typeface="Wingdings" pitchFamily="2" charset="2"/>
              <a:buNone/>
            </a:pPr>
            <a:r>
              <a:rPr kumimoji="1" lang="zh-CN" altLang="en-US" sz="3200" b="1">
                <a:latin typeface="宋体" pitchFamily="2" charset="-122"/>
                <a:ea typeface="楷体_GB2312" pitchFamily="49" charset="-122"/>
              </a:rPr>
              <a:t>一、</a:t>
            </a:r>
            <a:r>
              <a:rPr kumimoji="1" lang="zh-CN" altLang="en-US" sz="3200" b="1">
                <a:latin typeface="华文行楷" pitchFamily="2" charset="-122"/>
                <a:ea typeface="楷体_GB2312" pitchFamily="49" charset="-122"/>
              </a:rPr>
              <a:t>最小模式下系统总线的形成</a:t>
            </a:r>
            <a:endParaRPr kumimoji="1" lang="zh-CN" altLang="en-US" sz="3200" b="1">
              <a:latin typeface="宋体" pitchFamily="2" charset="-122"/>
              <a:ea typeface="楷体_GB2312" pitchFamily="49" charset="-122"/>
            </a:endParaRPr>
          </a:p>
          <a:p>
            <a:pPr>
              <a:lnSpc>
                <a:spcPct val="120000"/>
              </a:lnSpc>
              <a:buFont typeface="Wingdings" pitchFamily="2" charset="2"/>
              <a:buNone/>
            </a:pPr>
            <a:r>
              <a:rPr kumimoji="1" lang="zh-CN" altLang="en-US" sz="3200" b="1">
                <a:latin typeface="宋体" pitchFamily="2" charset="-122"/>
                <a:ea typeface="楷体_GB2312" pitchFamily="49" charset="-122"/>
              </a:rPr>
              <a:t>二、最大模式下系统总线的形成</a:t>
            </a:r>
            <a:br>
              <a:rPr kumimoji="1" lang="zh-CN" altLang="en-US" sz="3200" b="1">
                <a:latin typeface="宋体" pitchFamily="2" charset="-122"/>
                <a:ea typeface="楷体_GB2312" pitchFamily="49" charset="-122"/>
              </a:rPr>
            </a:br>
            <a:r>
              <a:rPr kumimoji="1" lang="zh-CN" altLang="en-US" sz="3200" b="1">
                <a:latin typeface="宋体" pitchFamily="2" charset="-122"/>
                <a:ea typeface="楷体_GB2312" pitchFamily="49" charset="-122"/>
              </a:rPr>
              <a:t/>
            </a:r>
            <a:br>
              <a:rPr kumimoji="1" lang="zh-CN" altLang="en-US" sz="3200" b="1">
                <a:latin typeface="宋体" pitchFamily="2" charset="-122"/>
                <a:ea typeface="楷体_GB2312" pitchFamily="49" charset="-122"/>
              </a:rPr>
            </a:br>
            <a:endParaRPr kumimoji="1" lang="zh-CN" altLang="en-US" sz="3200" b="1">
              <a:latin typeface="宋体" pitchFamily="2" charset="-122"/>
              <a:ea typeface="楷体_GB2312"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6838" name="Picture 6"/>
          <p:cNvPicPr>
            <a:picLocks noChangeAspect="1" noChangeArrowheads="1"/>
          </p:cNvPicPr>
          <p:nvPr/>
        </p:nvPicPr>
        <p:blipFill>
          <a:blip r:embed="rId2"/>
          <a:srcRect/>
          <a:stretch>
            <a:fillRect/>
          </a:stretch>
        </p:blipFill>
        <p:spPr bwMode="auto">
          <a:xfrm>
            <a:off x="900113" y="620713"/>
            <a:ext cx="2324100" cy="220662"/>
          </a:xfrm>
          <a:prstGeom prst="rect">
            <a:avLst/>
          </a:prstGeom>
          <a:noFill/>
        </p:spPr>
      </p:pic>
      <p:pic>
        <p:nvPicPr>
          <p:cNvPr id="376839" name="Picture 7"/>
          <p:cNvPicPr>
            <a:picLocks noChangeAspect="1" noChangeArrowheads="1"/>
          </p:cNvPicPr>
          <p:nvPr/>
        </p:nvPicPr>
        <p:blipFill>
          <a:blip r:embed="rId3"/>
          <a:srcRect/>
          <a:stretch>
            <a:fillRect/>
          </a:stretch>
        </p:blipFill>
        <p:spPr bwMode="auto">
          <a:xfrm>
            <a:off x="468313" y="1052513"/>
            <a:ext cx="3959225" cy="4103687"/>
          </a:xfrm>
          <a:prstGeom prst="rect">
            <a:avLst/>
          </a:prstGeom>
          <a:noFill/>
        </p:spPr>
      </p:pic>
      <p:pic>
        <p:nvPicPr>
          <p:cNvPr id="376840" name="Picture 8"/>
          <p:cNvPicPr>
            <a:picLocks noChangeAspect="1" noChangeArrowheads="1"/>
          </p:cNvPicPr>
          <p:nvPr/>
        </p:nvPicPr>
        <p:blipFill>
          <a:blip r:embed="rId4"/>
          <a:srcRect/>
          <a:stretch>
            <a:fillRect/>
          </a:stretch>
        </p:blipFill>
        <p:spPr bwMode="auto">
          <a:xfrm>
            <a:off x="4716463" y="1628775"/>
            <a:ext cx="2000250" cy="2592388"/>
          </a:xfrm>
          <a:prstGeom prst="rect">
            <a:avLst/>
          </a:prstGeom>
          <a:noFill/>
        </p:spPr>
      </p:pic>
      <p:pic>
        <p:nvPicPr>
          <p:cNvPr id="376841" name="Picture 9"/>
          <p:cNvPicPr>
            <a:picLocks noChangeAspect="1" noChangeArrowheads="1"/>
          </p:cNvPicPr>
          <p:nvPr/>
        </p:nvPicPr>
        <p:blipFill>
          <a:blip r:embed="rId5"/>
          <a:srcRect/>
          <a:stretch>
            <a:fillRect/>
          </a:stretch>
        </p:blipFill>
        <p:spPr bwMode="auto">
          <a:xfrm>
            <a:off x="6877050" y="1628775"/>
            <a:ext cx="1744663" cy="2338388"/>
          </a:xfrm>
          <a:prstGeom prst="rect">
            <a:avLst/>
          </a:prstGeom>
          <a:noFill/>
        </p:spPr>
      </p:pic>
      <p:pic>
        <p:nvPicPr>
          <p:cNvPr id="376842" name="Picture 10"/>
          <p:cNvPicPr>
            <a:picLocks noChangeAspect="1" noChangeArrowheads="1"/>
          </p:cNvPicPr>
          <p:nvPr/>
        </p:nvPicPr>
        <p:blipFill>
          <a:blip r:embed="rId6"/>
          <a:srcRect/>
          <a:stretch>
            <a:fillRect/>
          </a:stretch>
        </p:blipFill>
        <p:spPr bwMode="auto">
          <a:xfrm>
            <a:off x="6227763" y="4508500"/>
            <a:ext cx="2582862" cy="960438"/>
          </a:xfrm>
          <a:prstGeom prst="rect">
            <a:avLst/>
          </a:prstGeom>
          <a:noFill/>
        </p:spPr>
      </p:pic>
    </p:spTree>
  </p:cSld>
  <p:clrMapOvr>
    <a:masterClrMapping/>
  </p:clrMapOvr>
  <p:transition/>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2980</TotalTime>
  <Words>611</Words>
  <Application>Microsoft PowerPoint</Application>
  <PresentationFormat>全屏显示(4:3)</PresentationFormat>
  <Paragraphs>39</Paragraphs>
  <Slides>23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吉祥如意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pku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概论</dc:title>
  <dc:creator>cai jianxin</dc:creator>
  <cp:lastModifiedBy>Lenovo</cp:lastModifiedBy>
  <cp:revision>151</cp:revision>
  <dcterms:created xsi:type="dcterms:W3CDTF">2001-10-22T09:00:25Z</dcterms:created>
  <dcterms:modified xsi:type="dcterms:W3CDTF">2019-09-27T01:35:15Z</dcterms:modified>
</cp:coreProperties>
</file>