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1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5" r:id="rId22"/>
    <p:sldId id="280" r:id="rId23"/>
    <p:sldId id="281" r:id="rId24"/>
    <p:sldId id="276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24" y="56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？？？？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C5991-ACB4-4B30-8F68-2629FE821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10/5/2019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10/5/2019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计算机启动和引导过程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3" y="1707139"/>
            <a:ext cx="6057115" cy="43747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62087" y="1513173"/>
            <a:ext cx="528191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指定了程序起始地址为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0x7c00,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开始；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跳转到这句用的指令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 (CS) : 0x7c00 (IP)</a:t>
            </a:r>
          </a:p>
        </p:txBody>
      </p:sp>
      <p:sp>
        <p:nvSpPr>
          <p:cNvPr id="16" name="矩形 15"/>
          <p:cNvSpPr/>
          <p:nvPr/>
        </p:nvSpPr>
        <p:spPr>
          <a:xfrm>
            <a:off x="5039723" y="4256373"/>
            <a:ext cx="410427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寄存器初始化过程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段寄存器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只能被通用寄存器赋值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46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081953"/>
            <a:ext cx="6373772" cy="59464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2051" y="5488771"/>
            <a:ext cx="423949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中断的清屏、打印字符串等功能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5" y="1680441"/>
            <a:ext cx="5347855" cy="15603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06847" y="2804159"/>
            <a:ext cx="1319633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47986" y="3608928"/>
            <a:ext cx="3245453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如何执行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程序呢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âfile system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9" y="4164501"/>
            <a:ext cx="6628984" cy="25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1" y="1084116"/>
            <a:ext cx="4361199" cy="24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v2.0 (FAT12)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文件系统会将软、硬盘的扇区内容清空，并进行结构化处理。以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文件系统对软盘格式化为例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1161051"/>
            <a:ext cx="8526999" cy="56969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4797629" y="1189560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遍历根目录区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629" y="1732133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确定程序所在的起始簇号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4797629" y="227470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计算对应的扇区号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表项中定位所在数据区的位置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4797629" y="5221106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读入数据区内容到指定内存地址中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4797629" y="580559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表项继续读该程序的内容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表项等于终止符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0xFFFH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2389006"/>
            <a:ext cx="28321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全部读入内存后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的地址，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开始执行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1090302"/>
            <a:ext cx="7406195" cy="52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98239"/>
            <a:ext cx="7409399" cy="52539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701" y="5689600"/>
            <a:ext cx="4615399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1134754"/>
            <a:ext cx="7407197" cy="5227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700" y="3378200"/>
            <a:ext cx="4615399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29981"/>
            <a:ext cx="7409399" cy="52228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59101" y="1587500"/>
            <a:ext cx="21209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63350"/>
            <a:ext cx="7396699" cy="46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" y="985452"/>
            <a:ext cx="8178347" cy="57430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3200" y="6141719"/>
            <a:ext cx="2957513" cy="28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66465"/>
            <a:ext cx="7396699" cy="54028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701" y="3429000"/>
            <a:ext cx="91969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1301" y="2527300"/>
            <a:ext cx="358669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诺依曼体系结构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725" y="1561901"/>
            <a:ext cx="9742650" cy="45214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4741" y="1509536"/>
            <a:ext cx="6045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冯氏结构特点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可编程、计算和存储分离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4850" y="1996913"/>
            <a:ext cx="5033750" cy="1164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采用指令和数据存储在一起的结构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存储器是按地址访问、线性编址的空间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指令由操作码和地址码组成</a:t>
            </a:r>
          </a:p>
        </p:txBody>
      </p:sp>
      <p:sp>
        <p:nvSpPr>
          <p:cNvPr id="3" name="矩形 2"/>
          <p:cNvSpPr/>
          <p:nvPr/>
        </p:nvSpPr>
        <p:spPr>
          <a:xfrm>
            <a:off x="3710792" y="180217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741" y="4896610"/>
            <a:ext cx="3756156" cy="795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的运算单元处理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控制流由指令流产生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1470" y="5954266"/>
            <a:ext cx="369620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只有加载到内存后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才能操作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6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59977"/>
            <a:ext cx="7886700" cy="55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34738"/>
            <a:ext cx="7422099" cy="52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7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34728"/>
            <a:ext cx="7419015" cy="49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检测硬件信息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内核程序需要硬件信息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内核运行在保护模式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运行在实模式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来获取上述信息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解析物理地址信息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处理器模式切换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运行的实模式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使用的保护模式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位操作系统使用的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IA-32e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向内核传递数据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控制内核程序的执行流程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为内核程序的初始化提供支持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5C780-E51C-4901-B573-73AAB10B95BA}"/>
              </a:ext>
            </a:extLst>
          </p:cNvPr>
          <p:cNvSpPr txBox="1"/>
          <p:nvPr/>
        </p:nvSpPr>
        <p:spPr>
          <a:xfrm>
            <a:off x="3107266" y="3733800"/>
            <a:ext cx="62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8285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 (20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4G (32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构建系统数据结构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代码段全局描述符表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局部描述符表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中断和异常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中断描述表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段页内存管理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多任务机制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类似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boot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程序在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文件系统中加载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kernel.bin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跳转操作系统内核程序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3400" y="3081635"/>
            <a:ext cx="46847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进入到保护模式以及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IA-32e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2535535"/>
            <a:ext cx="9144000" cy="57624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不同进程开始竞争资源、拥有不同权限等等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485"/>
            <a:ext cx="5175789" cy="3021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69105" y="4193080"/>
            <a:ext cx="4276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体现保护模式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用户不能为所欲为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用户想访问重要资源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需要向内核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大总管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申请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由它帮用户完成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中断和系统调用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管理其他用户进程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2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管理系统进程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系统启动完成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等待用户创建新的进程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927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7345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9954" y="1557677"/>
            <a:ext cx="9329547" cy="3557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56200" y="3301121"/>
            <a:ext cx="19288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系统调用简图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6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计算机系统启动流程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硬件自检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寄存器初始化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保护模式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段页管理启动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操作系统内核程序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初始化内存、调度、虚拟文件系统管理模块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创建用户态和内核态管理进程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/>
              <a:t> 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 系统调用过程图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保存和恢复用户态寄存器 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CS, IP, SS, SP, 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标识位</a:t>
            </a:r>
            <a:r>
              <a:rPr lang="en-US" altLang="zh-CN" sz="2400" dirty="0"/>
              <a:t>)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en-US" sz="2400" dirty="0"/>
              <a:t>保存返回参数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1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018304"/>
            <a:ext cx="7119402" cy="5964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01" y="3250480"/>
            <a:ext cx="30876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从代码段读指令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7713" y="1637580"/>
            <a:ext cx="33723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将指令解析成操作码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6126" y="6110843"/>
            <a:ext cx="520118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运算器根据操作码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操作数进行算术和逻辑运算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/>
              <a:t>内存为什么要分段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便于迅速寻址访问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类比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的查找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体系中使用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进行定位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CS&lt;&lt;4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IP)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体系中使用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ECS:EIP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进行定位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段地址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EIP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89" y="2040119"/>
            <a:ext cx="4015724" cy="21645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84" y="4633452"/>
            <a:ext cx="6349441" cy="1103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3219" y="1320437"/>
            <a:ext cx="271489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基准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偏移量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!!!!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按下主机上的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第一个运行程序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基本输入输出系统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(BIOS): Base Input &amp; Output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它是由谁加载到内存的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它被加载到内存哪里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CS:IP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如何定位的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它如何体现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实模式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体系下的工作环境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根地址总线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1M, 0x00000 ~ 0xFFFFF)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寻址空间由多个部分组成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实模式下的内存布局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701" y="4456590"/>
            <a:ext cx="6915579" cy="2130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24878" y="5575775"/>
            <a:ext cx="292850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动态随机访问内存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(DRAM) </a:t>
            </a: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即内存条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640KB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35318" y="4791683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为什么是动态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1650" y="1938180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9890" y="1267276"/>
            <a:ext cx="213064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计算机硬件提供初始化功能调用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调用它们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完成硬件检测、初始化</a:t>
            </a:r>
            <a:endPara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0x000~0x3FF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建立中断向量表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个中断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每个大小均为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Bytes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376538" y="2038321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583250"/>
            <a:ext cx="4645510" cy="296940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7241587" y="3480981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字节存的什么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88138" y="3986492"/>
            <a:ext cx="79414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4ED66B-EE0A-49C8-8C8E-8D7337CA542C}"/>
              </a:ext>
            </a:extLst>
          </p:cNvPr>
          <p:cNvSpPr txBox="1"/>
          <p:nvPr/>
        </p:nvSpPr>
        <p:spPr>
          <a:xfrm>
            <a:off x="7981553" y="3210212"/>
            <a:ext cx="13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共</a:t>
            </a:r>
            <a:r>
              <a:rPr lang="en-US" altLang="zh-CN" sz="1400" dirty="0">
                <a:solidFill>
                  <a:srgbClr val="FF0000"/>
                </a:solidFill>
              </a:rPr>
              <a:t>1024B=1KB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3111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</p:txBody>
      </p:sp>
    </p:spTree>
    <p:extLst>
      <p:ext uri="{BB962C8B-B14F-4D97-AF65-F5344CB8AC3E}">
        <p14:creationId xmlns:p14="http://schemas.microsoft.com/office/powerpoint/2010/main" val="5823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9205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会调用中断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0x19 (19h)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检测计算机中硬、软盘数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3253" y="5257799"/>
            <a:ext cx="6915579" cy="25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引导扇区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48701" y="1139490"/>
            <a:ext cx="7403850" cy="10064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若该扇区内容最后以魔数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0x55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0xaa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该扇区为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引导扇区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程序的大小为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512 Bytes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" y="2246052"/>
            <a:ext cx="4158112" cy="439669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7030" y="2246052"/>
            <a:ext cx="454489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英寸软盘为例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+ 80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+ 18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扇区需要磁头移动最少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一个扇区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512 Bytes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中的是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引导启动程序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负责开机启动、加载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完成硬件环境配置、加载内核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17" y="4444398"/>
            <a:ext cx="2174688" cy="1742394"/>
          </a:xfrm>
          <a:prstGeom prst="rect">
            <a:avLst/>
          </a:prstGeom>
        </p:spPr>
      </p:pic>
      <p:pic>
        <p:nvPicPr>
          <p:cNvPr id="1026" name="Picture 2" descr="âè½¯ç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5" y="4534657"/>
            <a:ext cx="2262542" cy="15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3793"/>
            <a:ext cx="9714954" cy="56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10076</TotalTime>
  <Words>1441</Words>
  <Application>Microsoft Office PowerPoint</Application>
  <PresentationFormat>全屏显示(4:3)</PresentationFormat>
  <Paragraphs>194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华文楷体</vt:lpstr>
      <vt:lpstr>楷体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1_Office 主题​​</vt:lpstr>
      <vt:lpstr>计算机启动和引导过程</vt:lpstr>
      <vt:lpstr>回顾—冯诺依曼体系结构</vt:lpstr>
      <vt:lpstr>回顾—CPU执行指令流程</vt:lpstr>
      <vt:lpstr>回顾—内存为什么要分段</vt:lpstr>
      <vt:lpstr>计算机启动过程</vt:lpstr>
      <vt:lpstr>实模式下的内存布局</vt:lpstr>
      <vt:lpstr>BIOS引导原理</vt:lpstr>
      <vt:lpstr>BIOS引导原理</vt:lpstr>
      <vt:lpstr>BIOS引导原理—引导扇区</vt:lpstr>
      <vt:lpstr>BIOS引导原理—Boot程序v1.0</vt:lpstr>
      <vt:lpstr>BIOS引导原理—Boot程序v1.0</vt:lpstr>
      <vt:lpstr>BIOS引导原理—Boot程序v2.0 (FAT12)</vt:lpstr>
      <vt:lpstr>BIOS引导原理—boot软盘制作</vt:lpstr>
      <vt:lpstr>BIOS引导原理—boot软盘制作</vt:lpstr>
      <vt:lpstr>BIOS引导原理—boot软盘制作</vt:lpstr>
      <vt:lpstr>BIOS引导原理—bochs虚拟机</vt:lpstr>
      <vt:lpstr>BIOS引导原理—bochs虚拟机</vt:lpstr>
      <vt:lpstr>BIOS引导原理—bochs虚拟机</vt:lpstr>
      <vt:lpstr>BIOS引导原理—bochs虚拟机</vt:lpstr>
      <vt:lpstr>BIOS引导原理—boot程序运行</vt:lpstr>
      <vt:lpstr>BIOS引导原理—loader程序运行</vt:lpstr>
      <vt:lpstr>BIOS引导原理—loader程序运行</vt:lpstr>
      <vt:lpstr>BIOS引导原理—loader程序</vt:lpstr>
      <vt:lpstr>BIOS引导原理—loader程序</vt:lpstr>
      <vt:lpstr>操作系统内核程序</vt:lpstr>
      <vt:lpstr>操作系统内核程序</vt:lpstr>
      <vt:lpstr>操作系统内核程序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雨晨 潘</cp:lastModifiedBy>
  <cp:revision>504</cp:revision>
  <dcterms:created xsi:type="dcterms:W3CDTF">2019-06-15T13:18:55Z</dcterms:created>
  <dcterms:modified xsi:type="dcterms:W3CDTF">2019-10-05T12:46:25Z</dcterms:modified>
</cp:coreProperties>
</file>