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5" r:id="rId11"/>
    <p:sldId id="264" r:id="rId12"/>
    <p:sldId id="265" r:id="rId13"/>
    <p:sldId id="266" r:id="rId14"/>
    <p:sldId id="267" r:id="rId15"/>
    <p:sldId id="268" r:id="rId16"/>
    <p:sldId id="269" r:id="rId17"/>
    <p:sldId id="276" r:id="rId18"/>
    <p:sldId id="270" r:id="rId19"/>
    <p:sldId id="271" r:id="rId20"/>
    <p:sldId id="272" r:id="rId21"/>
    <p:sldId id="273" r:id="rId22"/>
    <p:sldId id="274" r:id="rId23"/>
    <p:sldId id="277" r:id="rId24"/>
    <p:sldId id="278" r:id="rId25"/>
    <p:sldId id="279" r:id="rId26"/>
    <p:sldId id="280" r:id="rId27"/>
    <p:sldId id="281" r:id="rId28"/>
    <p:sldId id="283" r:id="rId29"/>
    <p:sldId id="285" r:id="rId30"/>
    <p:sldId id="284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FCCC"/>
    <a:srgbClr val="CCE6FC"/>
    <a:srgbClr val="00A1DA"/>
    <a:srgbClr val="DEEBF7"/>
    <a:srgbClr val="9E9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91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84" y="-54"/>
      </p:cViewPr>
      <p:guideLst>
        <p:guide orient="horz" pos="2184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D5A0F-8AC6-4923-BB3A-4101FA04685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C5991-ACB4-4B30-8F68-2629FE821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88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694C74-974E-47DE-89CE-1975213F6BE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0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8717-DEB5-4089-B9FD-BAB9B8D7505B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FB7C-2BE8-41BB-916E-E074B61B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79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95AB6-5AC4-48E1-ACFA-3761DA51CC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0161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7A300-33CC-4B6B-807E-8209B0BBCA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446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EE86C-602C-49BA-AA05-16493F47C8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861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U1215P1T1D13465219F21DT2007071710434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213" y="77788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2628B-942E-4644-BE00-78F7C54ACF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6328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673E03-1140-4869-820E-44108770A1F7}"/>
              </a:ext>
            </a:extLst>
          </p:cNvPr>
          <p:cNvSpPr/>
          <p:nvPr userDrawn="1"/>
        </p:nvSpPr>
        <p:spPr>
          <a:xfrm>
            <a:off x="248701" y="789524"/>
            <a:ext cx="7391400" cy="163513"/>
          </a:xfrm>
          <a:prstGeom prst="rect">
            <a:avLst/>
          </a:prstGeom>
          <a:gradFill flip="none" rotWithShape="1">
            <a:gsLst>
              <a:gs pos="0">
                <a:srgbClr val="9C0054">
                  <a:tint val="66000"/>
                  <a:satMod val="160000"/>
                </a:srgbClr>
              </a:gs>
              <a:gs pos="50000">
                <a:srgbClr val="9C0054">
                  <a:tint val="44500"/>
                  <a:satMod val="160000"/>
                </a:srgbClr>
              </a:gs>
              <a:gs pos="100000">
                <a:srgbClr val="9C0054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300" smtClean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5" name="Picture 8" descr="U1215P1T1D13465219F21DT2007071710434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863" y="77788"/>
            <a:ext cx="875249" cy="875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701" y="202932"/>
            <a:ext cx="7886700" cy="605374"/>
          </a:xfrm>
        </p:spPr>
        <p:txBody>
          <a:bodyPr/>
          <a:lstStyle>
            <a:lvl1pPr>
              <a:defRPr sz="3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700" y="1334292"/>
            <a:ext cx="8779411" cy="5013851"/>
          </a:xfrm>
        </p:spPr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2B07A-E691-4FE4-8059-ABEA60DC27AA}" type="datetimeFigureOut">
              <a:rPr lang="en-US" altLang="zh-CN"/>
              <a:pPr>
                <a:defRPr/>
              </a:pPr>
              <a:t>11/2/2019</a:t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0713" y="6492875"/>
            <a:ext cx="20574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0C78537A-5010-4545-89DA-8A8915DB7A4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4070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1A556-A8D2-4F0F-8AF7-2E869F5A5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64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78ADF-ABEA-451E-BF90-EEF27DAB91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3130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01D6E-C96F-4692-BD2A-7A43889FA3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2558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5B032-DA72-468C-BF1B-C54C768910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3470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EB687-6FFF-40B4-9290-5C252B299A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342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2E41E-FFDA-4A5E-813D-F71B6550A4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520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8717-DEB5-4089-B9FD-BAB9B8D7505B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8FB7C-2BE8-41BB-916E-E074B61B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5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A6AAF38-AD11-4400-B1D4-50D58D8B072D}" type="datetimeFigureOut">
              <a:rPr lang="en-US" altLang="zh-CN"/>
              <a:pPr>
                <a:defRPr/>
              </a:pPr>
              <a:t>11/2/2019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6D800A6-496F-4DBB-BDEB-D0C8B6567D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27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9568" y="1803628"/>
            <a:ext cx="8424863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文件系统（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63" name="文本占位符 4"/>
          <p:cNvSpPr txBox="1">
            <a:spLocks/>
          </p:cNvSpPr>
          <p:nvPr/>
        </p:nvSpPr>
        <p:spPr bwMode="auto">
          <a:xfrm>
            <a:off x="1522942" y="3735182"/>
            <a:ext cx="6098113" cy="231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蒲凌君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计算机学院</a:t>
            </a:r>
            <a:endParaRPr lang="en-US" altLang="zh-CN" dirty="0" smtClean="0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系统与网络研究所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计算机网络研究室</a:t>
            </a:r>
            <a:endParaRPr lang="en-US" altLang="zh-CN" dirty="0" smtClean="0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pulingjun@gmail.com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根据目录找文件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828" y="1143134"/>
            <a:ext cx="7636344" cy="5014913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282093" y="4184551"/>
            <a:ext cx="36998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例如打开文件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/home/tom/foo.txt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目录文件存储其包含的文件标号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文件存储着元数据和应用数据</a:t>
            </a:r>
            <a:endParaRPr 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71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对文件的基本操作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zh-CN" altLang="en-US" b="1" dirty="0" smtClean="0"/>
              <a:t>创建文件</a:t>
            </a:r>
            <a:endParaRPr lang="en-US" altLang="zh-CN" b="1" dirty="0" smtClean="0"/>
          </a:p>
          <a:p>
            <a:r>
              <a:rPr lang="en-US" b="1" dirty="0"/>
              <a:t> </a:t>
            </a:r>
            <a:r>
              <a:rPr lang="zh-CN" altLang="en-US" b="1" dirty="0" smtClean="0"/>
              <a:t>写文件</a:t>
            </a:r>
            <a:endParaRPr lang="en-US" altLang="zh-CN" b="1" dirty="0" smtClean="0"/>
          </a:p>
          <a:p>
            <a:r>
              <a:rPr lang="en-US" b="1" dirty="0"/>
              <a:t> </a:t>
            </a:r>
            <a:r>
              <a:rPr lang="zh-CN" altLang="en-US" b="1" dirty="0" smtClean="0"/>
              <a:t>读文件</a:t>
            </a:r>
            <a:endParaRPr lang="en-US" altLang="zh-CN" b="1" dirty="0" smtClean="0"/>
          </a:p>
          <a:p>
            <a:r>
              <a:rPr lang="en-US" b="1" dirty="0"/>
              <a:t> </a:t>
            </a:r>
            <a:r>
              <a:rPr lang="zh-CN" altLang="en-US" b="1" dirty="0" smtClean="0"/>
              <a:t>删除文件</a:t>
            </a:r>
            <a:endParaRPr lang="en-US" altLang="zh-CN" b="1" dirty="0" smtClean="0"/>
          </a:p>
          <a:p>
            <a:r>
              <a:rPr lang="en-US" b="1" dirty="0"/>
              <a:t> </a:t>
            </a:r>
            <a:r>
              <a:rPr lang="zh-CN" altLang="en-US" b="1" dirty="0" smtClean="0"/>
              <a:t>在文件末尾添加新内容</a:t>
            </a:r>
            <a:endParaRPr 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0" y="4708842"/>
            <a:ext cx="9144000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本质是将文件名与磁盘块进行映射</a:t>
            </a: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57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对文件的基本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2" y="1036374"/>
            <a:ext cx="8779411" cy="5013851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#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&lt;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#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&lt;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unistd.h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#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&lt;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fcntl.h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char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-1;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 = 1;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buffer = 1024;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=open("./test", O_RDWR|O_CREAT|O_TRUNC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== -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("Open Error\n");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exit(1);}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write(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&amp;buffer,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 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if(ret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0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("write Error\n");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exit(1);}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("write %d byte(s)\n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 ret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lseek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0L, SEEK_SET); 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 =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read(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 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if(ret == -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("read Error\n");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exit(1);}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("read %d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byte(s),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is %d\n", ret,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close(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5107276" y="2949314"/>
            <a:ext cx="3920837" cy="110799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为打开的文件分配文件描述符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它的作用域为当前进程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所有对该文件的操作都需要靠该</a:t>
            </a:r>
            <a:r>
              <a:rPr lang="en-US" altLang="zh-CN" sz="22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2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endParaRPr lang="en-US" altLang="zh-CN" sz="22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94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对文件的基本操作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294" y="980954"/>
            <a:ext cx="8779411" cy="5013851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#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&lt;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#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&lt;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unistd.h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#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&lt;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fcntl.h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#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&lt;sys/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types.h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#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&lt;sys/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stat.h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#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&lt;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dirent.h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char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[]){ 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DIR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dirent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direntp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char filename[128]; 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opendir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("/root")) == NULL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("Open Directory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Error%s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\n");    exit(1);  } 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while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direntp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readdir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!= NULL){   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sprintf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(filename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"/root/%s",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direntp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d_name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lstat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(filename, &amp;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== -1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lstat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Error%s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\n");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exit(1);}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("name : %s, mode : %d, size : %d, user id : %d\n",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direntp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d_name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sb.st_mode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sb.st_size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sb.st_uid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} 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closedir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5223163" y="2285280"/>
            <a:ext cx="3920837" cy="43088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打开一个目录名对应的目录流</a:t>
            </a:r>
            <a:endParaRPr lang="en-US" altLang="zh-CN" sz="22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23163" y="3158579"/>
            <a:ext cx="3920837" cy="76944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读取一个文件条目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返回其指针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流自动指向下一条目</a:t>
            </a:r>
            <a:endParaRPr lang="en-US" altLang="zh-CN" sz="22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48701" y="1969490"/>
            <a:ext cx="8895299" cy="4505419"/>
            <a:chOff x="-3457823" y="4467417"/>
            <a:chExt cx="8895299" cy="4505419"/>
          </a:xfrm>
        </p:grpSpPr>
        <p:sp>
          <p:nvSpPr>
            <p:cNvPr id="7" name="文本框 6"/>
            <p:cNvSpPr txBox="1"/>
            <p:nvPr/>
          </p:nvSpPr>
          <p:spPr>
            <a:xfrm>
              <a:off x="-3457823" y="4467417"/>
              <a:ext cx="8895299" cy="4505419"/>
            </a:xfrm>
            <a:prstGeom prst="rect">
              <a:avLst/>
            </a:prstGeom>
            <a:solidFill>
              <a:srgbClr val="DAFCCC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struct</a:t>
              </a:r>
              <a:r>
                <a:rPr lang="en-US" sz="2000" b="1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stat {  </a:t>
              </a:r>
              <a:endParaRPr 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en-US" sz="2000" b="1" dirty="0" err="1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dev_t</a:t>
              </a:r>
              <a:r>
                <a:rPr lang="en-US" sz="2000" b="1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</a:t>
              </a:r>
              <a:r>
                <a:rPr lang="en-US" sz="20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st_dev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;        </a:t>
              </a:r>
              <a:r>
                <a:rPr lang="en-US" sz="2000" b="1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            /* 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ID of device containing file */  </a:t>
              </a:r>
              <a:endParaRPr 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en-US" sz="2000" b="1" dirty="0" err="1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ino_t</a:t>
              </a:r>
              <a:r>
                <a:rPr lang="en-US" sz="2000" b="1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</a:t>
              </a:r>
              <a:r>
                <a:rPr lang="en-US" sz="20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st_ino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;         </a:t>
              </a:r>
              <a:r>
                <a:rPr lang="en-US" sz="2000" b="1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            /* </a:t>
              </a:r>
              <a:r>
                <a:rPr lang="en-US" sz="2000" b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Inode</a:t>
              </a:r>
              <a:r>
                <a:rPr 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number 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*/  </a:t>
              </a:r>
              <a:endParaRPr 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en-US" sz="2000" b="1" dirty="0" err="1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mode_t</a:t>
              </a:r>
              <a:r>
                <a:rPr lang="en-US" sz="2000" b="1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lang="en-US" sz="20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st_mode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;        </a:t>
              </a:r>
              <a:r>
                <a:rPr lang="en-US" sz="2000" b="1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      /* 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File type and mode */  </a:t>
              </a:r>
              <a:endParaRPr 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en-US" sz="2000" b="1" dirty="0" err="1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nlink_t</a:t>
              </a:r>
              <a:r>
                <a:rPr lang="en-US" sz="2000" b="1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</a:t>
              </a:r>
              <a:r>
                <a:rPr lang="en-US" sz="20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st_nlink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;       </a:t>
              </a:r>
              <a:r>
                <a:rPr lang="en-US" sz="2000" b="1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        /* 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Number of hard links */  </a:t>
              </a:r>
              <a:endParaRPr 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en-US" sz="2000" b="1" dirty="0" err="1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uid_t</a:t>
              </a:r>
              <a:r>
                <a:rPr lang="en-US" sz="2000" b="1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</a:t>
              </a:r>
              <a:r>
                <a:rPr lang="en-US" sz="20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st_uid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;         </a:t>
              </a:r>
              <a:r>
                <a:rPr lang="en-US" sz="2000" b="1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          /* 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User ID of owner */  </a:t>
              </a:r>
              <a:endParaRPr 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en-US" sz="2000" b="1" dirty="0" err="1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gid_t</a:t>
              </a:r>
              <a:r>
                <a:rPr lang="en-US" sz="2000" b="1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</a:t>
              </a:r>
              <a:r>
                <a:rPr lang="en-US" sz="20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st_gid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;         </a:t>
              </a:r>
              <a:r>
                <a:rPr lang="en-US" sz="2000" b="1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          /* 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Group ID of owner */  </a:t>
              </a:r>
              <a:endParaRPr 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en-US" sz="2000" b="1" dirty="0" err="1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dev_t</a:t>
              </a:r>
              <a:r>
                <a:rPr lang="en-US" sz="2000" b="1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</a:t>
              </a:r>
              <a:r>
                <a:rPr lang="en-US" sz="20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st_rdev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;        </a:t>
              </a:r>
              <a:r>
                <a:rPr lang="en-US" sz="2000" b="1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        /* 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Device ID (if special file) */  </a:t>
              </a:r>
              <a:endParaRPr 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en-US" sz="2000" b="1" dirty="0" err="1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off_t</a:t>
              </a:r>
              <a:r>
                <a:rPr lang="en-US" sz="2000" b="1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</a:t>
              </a:r>
              <a:r>
                <a:rPr lang="en-US" sz="20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st_size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;       </a:t>
              </a:r>
              <a:r>
                <a:rPr lang="en-US" sz="2000" b="1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            /* 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Total size, in bytes */  </a:t>
              </a:r>
              <a:endParaRPr 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en-US" sz="2000" b="1" dirty="0" err="1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blksize_t</a:t>
              </a:r>
              <a:r>
                <a:rPr lang="en-US" sz="2000" b="1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st_blksize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;     </a:t>
              </a:r>
              <a:r>
                <a:rPr lang="en-US" sz="2000" b="1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     /* 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Block size for </a:t>
              </a:r>
              <a:r>
                <a:rPr lang="en-US" sz="20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filesystem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I/O */  </a:t>
              </a:r>
              <a:endParaRPr 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en-US" sz="2000" b="1" dirty="0" err="1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blkcnt_t</a:t>
              </a:r>
              <a:r>
                <a:rPr lang="en-US" sz="2000" b="1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en-US" sz="20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st_blocks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;      </a:t>
              </a:r>
              <a:r>
                <a:rPr lang="en-US" sz="2000" b="1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     /* 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Number of 512B blocks allocated */ </a:t>
              </a:r>
              <a:endParaRPr 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en-US" sz="2000" b="1" dirty="0" err="1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struct</a:t>
              </a:r>
              <a:r>
                <a:rPr lang="en-US" sz="2000" b="1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timespec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st_atim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;  </a:t>
              </a:r>
              <a:r>
                <a:rPr lang="en-US" sz="2000" b="1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 /* 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Time of last access */ </a:t>
              </a:r>
              <a:endParaRPr 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en-US" sz="2000" b="1" dirty="0" err="1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struct</a:t>
              </a:r>
              <a:r>
                <a:rPr lang="en-US" sz="2000" b="1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timespec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st_mtim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;  </a:t>
              </a:r>
              <a:r>
                <a:rPr lang="en-US" sz="2000" b="1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/* 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Time of last modification */  </a:t>
              </a:r>
              <a:endParaRPr 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en-US" sz="2000" b="1" dirty="0" err="1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struct</a:t>
              </a:r>
              <a:r>
                <a:rPr lang="en-US" sz="2000" b="1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timespec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st_ctim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;  </a:t>
              </a:r>
              <a:r>
                <a:rPr lang="en-US" sz="2000" b="1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  /* 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Time of last status change */};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2573687" y="5176402"/>
              <a:ext cx="2715490" cy="83099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硬</a:t>
              </a:r>
              <a:r>
                <a:rPr lang="zh-CN" altLang="en-US" sz="2400" b="1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链接和符号链接</a:t>
              </a:r>
              <a:endPara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的区别</a:t>
              </a:r>
              <a:endPara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圆角矩形 8"/>
          <p:cNvSpPr/>
          <p:nvPr/>
        </p:nvSpPr>
        <p:spPr>
          <a:xfrm>
            <a:off x="4572000" y="5620438"/>
            <a:ext cx="3943350" cy="3923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这段程序实现了什么功能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62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设计磁盘文件系统的挑战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高性能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磁盘的空间仍然是有限的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普适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性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文件系统需要支持各种类型的文件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大多数文件属于小文件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体积不是很大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磁盘块不宜过大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对大文件的访问需要实现高效性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快速寻找相关的磁盘块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lvl="1" indent="-514350">
              <a:spcBef>
                <a:spcPts val="1000"/>
              </a:spcBef>
              <a:buFont typeface="+mj-lt"/>
              <a:buAutoNum type="arabicPeriod" startAt="3"/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持久性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在磁盘上高效地管理和更新用户数据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lvl="1" indent="-514350">
              <a:spcBef>
                <a:spcPts val="1000"/>
              </a:spcBef>
              <a:buFont typeface="+mj-lt"/>
              <a:buAutoNum type="arabicPeriod" startAt="3"/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可靠性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10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发生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异常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或者读写异常时可以保持存储数据不被破坏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或可以很快恢复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0" y="5517146"/>
            <a:ext cx="9144000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目录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会根据文件名找到文件号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Inode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=index node)</a:t>
            </a:r>
          </a:p>
          <a:p>
            <a:pPr algn="ctr"/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根据文件号确定所属的磁盘块</a:t>
            </a:r>
            <a:endParaRPr lang="en-US" altLang="zh-CN" sz="24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好的文件系统应尽量让属于同一文件的磁盘块位于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相近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的位置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?!</a:t>
            </a:r>
            <a:endParaRPr lang="en-US" altLang="zh-CN" sz="24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31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磁盘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概述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磁盘文件系统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格式化磁盘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存储在磁盘上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借鉴内存分段思想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采用分区方式将磁盘进行划分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磁盘的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盘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面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扇区为引导扇区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Master Boot Record (MBR)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紧跟着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MBR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的是磁盘分区表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(i.e.,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每个分区的起始扇区号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每个分区的第一个块是启动块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由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MBR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在分区时填入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系统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启动时执行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MBR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过程中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会执行每个分区的启动块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71" y="4254780"/>
            <a:ext cx="8942857" cy="22380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28800" y="6040583"/>
            <a:ext cx="1316182" cy="3352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4873211" y="6041965"/>
            <a:ext cx="917989" cy="3352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3144982" y="6040583"/>
            <a:ext cx="1712912" cy="335270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0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磁盘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获取数据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建立索引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用于定位每个文件的每个磁盘块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一般会按照树形结构存储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?!</a:t>
            </a:r>
          </a:p>
          <a:p>
            <a:pPr marL="228600" lvl="1">
              <a:spcBef>
                <a:spcPts val="100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空闲地址映射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提出快速的分配机制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会采用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bitmap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来实现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局部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原则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尽量将相同文件的靠近内容放置在物理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相近的磁盘块上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便于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Seek)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71" y="4254780"/>
            <a:ext cx="8942857" cy="22380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28800" y="6040583"/>
            <a:ext cx="1316182" cy="3352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4873211" y="6041965"/>
            <a:ext cx="917989" cy="3352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3144982" y="6040583"/>
            <a:ext cx="1712912" cy="335270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9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磁盘文件系统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文件存储方式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2" y="1292729"/>
            <a:ext cx="8779411" cy="501385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连续分配方式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按创建顺序及大小依次占用磁盘块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实现简单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每个文件只需记录其初始和终止磁盘块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高效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整个文件读写仅需要一次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Seek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û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容易碎片化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特别是当大量文件被移动或删除时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û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不适合文件大小频繁变化的情景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编写代码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文档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6" y="4211418"/>
            <a:ext cx="7428571" cy="1095238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3906982" y="5760609"/>
            <a:ext cx="4228419" cy="3923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该方式有实际应用的可能吗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28" name="Picture 4" descr="âåçâçå¾çæç´¢ç»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20746" y="5288390"/>
            <a:ext cx="1387047" cy="138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45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磁盘文件系统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文件存储方式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2" y="1292729"/>
            <a:ext cx="8779411" cy="501385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链表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方式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实现简单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文件的每个磁盘块只需维护指向下一个磁盘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块的指针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û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性能不稳定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特别是随机随机访问文件中的内容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(Seek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频繁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û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空间开销问题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每个磁盘块均需要空间来保存指针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59" y="3649052"/>
            <a:ext cx="8123809" cy="2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Allocation Table (FAT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9103118" cy="501385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和早期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系统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(70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年代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文件分配表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采用链表形式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将指针部分分离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形成以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&lt;key, value, next&gt;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结构为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项的链表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需要为每个文件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(key)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指明其首个磁盘块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(value)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00" y="3744235"/>
            <a:ext cx="8714286" cy="2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4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701" y="202932"/>
            <a:ext cx="8147154" cy="605374"/>
          </a:xfrm>
        </p:spPr>
        <p:txBody>
          <a:bodyPr/>
          <a:lstStyle/>
          <a:p>
            <a:r>
              <a:rPr lang="zh-CN" altLang="en-US" dirty="0" smtClean="0"/>
              <a:t>回顾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虚拟内存知识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的操作系统其最大寻址空间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若虚拟内存的页内偏移量为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bits,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则页大小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该系统虚拟内存最多有多少页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若考虑一级页表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页表项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(PTE)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最多有多少项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若每个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具有的物理内存页占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 bits,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物理内存页一共有多少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物理内存最大多少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若每个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bytes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则一级页表占多少内存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最少需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要几个内存页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级页表呢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6259043" y="1334292"/>
            <a:ext cx="1028448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2^16</a:t>
            </a: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43576" y="1887988"/>
            <a:ext cx="1204617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2^8 B</a:t>
            </a: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37564" y="2468768"/>
            <a:ext cx="1506013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2^(16-8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43516" y="3020080"/>
            <a:ext cx="904678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2^8</a:t>
            </a: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05154" y="3890562"/>
            <a:ext cx="1038362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2^12</a:t>
            </a: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26972" y="4680272"/>
            <a:ext cx="2078182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2^12*2^8 B</a:t>
            </a: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46871" y="5822441"/>
            <a:ext cx="3597129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2^8*2^4 B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16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4+4+8, 17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17*2^8</a:t>
            </a: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3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Allocation Table (FAT)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527" y="965350"/>
            <a:ext cx="4220586" cy="581061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0836" y="3085826"/>
            <a:ext cx="4461164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目录项描述了一个文件名和其首个磁盘块的关系</a:t>
            </a:r>
            <a:endParaRPr lang="en-US" altLang="zh-CN" sz="24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每个磁盘块对应一个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FAT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表项</a:t>
            </a:r>
            <a:endParaRPr lang="en-US" altLang="zh-CN" sz="24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FAT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表项为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0,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则没有使用</a:t>
            </a:r>
            <a:r>
              <a:rPr 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FAT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表项为</a:t>
            </a:r>
            <a:r>
              <a:rPr 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EOF,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代表的是某个文件最后的磁盘块</a:t>
            </a:r>
            <a:endParaRPr lang="en-US" altLang="zh-CN" sz="24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499" y="1302327"/>
            <a:ext cx="2180952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355" y="3270934"/>
            <a:ext cx="2328974" cy="23289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文件系统的优缺点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实现简单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较少的磁盘碎片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表均在启动时加载到内存中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磁盘块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只保存用户数据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û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磁盘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eek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可能耗时较高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û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很难提供可靠性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û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存储目录和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表内存开销可能较大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e.g.,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1TB (40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磁盘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块大小为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4KB (12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则需要表项为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2^(40-12) = 2^28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若每个表项为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bytes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则需要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2^(28+2) = 2^30 B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4572000" y="3270933"/>
            <a:ext cx="4228419" cy="3923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该方式还有实际应用的可能吗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File System (FFS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用在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以及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 ext2, ext3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(80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年代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采用树形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多级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索引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每个文件是棵非对称的树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根节点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所有节点大小均固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(i.e.,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磁盘块大小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4KB)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多级索引可以很好的支持大体积文件和小体积文件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新颖的空闲地址映射和局部性分配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00" y="4334833"/>
            <a:ext cx="8326016" cy="181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5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File System (FFS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超级块：指明文件系统的关键参数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文件系统类型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块大小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array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的起始位置和长度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空闲块的起始位置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00" y="4334833"/>
            <a:ext cx="8326016" cy="181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0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File System (FFS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28" y="1034361"/>
            <a:ext cx="7672244" cy="582363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48701" y="1492553"/>
            <a:ext cx="5029882" cy="1826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每一个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Inode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块是一个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Inode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Array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Inode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数组中每个节点是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Inode</a:t>
            </a:r>
            <a:endParaRPr lang="en-US" altLang="zh-CN" sz="24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Inode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包含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文件的元数据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12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个数据块指针以及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个间接指针</a:t>
            </a:r>
            <a:endParaRPr lang="en-US" altLang="zh-CN" sz="24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38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File System (FFS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8" y="996712"/>
            <a:ext cx="8437419" cy="586128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72773" y="1939636"/>
            <a:ext cx="1219200" cy="10252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2672773" y="3000375"/>
            <a:ext cx="1219200" cy="247216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4183640" y="1914236"/>
            <a:ext cx="4738687" cy="193899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类型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一般文件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目录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符号连接等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文件总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大小</a:t>
            </a:r>
            <a:endParaRPr lang="en-US" altLang="zh-CN" sz="24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文件所有者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(user id, group id)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权限</a:t>
            </a:r>
            <a:endParaRPr lang="en-US" altLang="zh-CN" sz="24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时间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创建、访问、修改等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63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File System (FFS)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994438"/>
            <a:ext cx="8456613" cy="586356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216400" y="3467100"/>
            <a:ext cx="3919001" cy="1168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4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File System (FFS)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8984200" cy="501385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FFS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文件系统的特点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树形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很快地找到所需的磁盘块数据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局部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性分配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多级指针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最小化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Seek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时间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可以较好的支持连续读写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固定的结构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易于实现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非对称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性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数据磁盘块不在同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一层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支持大体积文件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                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小体积文件不会产生过多开销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006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FFS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的目录结构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目录结构采用线性表结构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数组项包括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文件名长度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文件名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第一个数组项为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指向自己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第二个数组项为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指向上一个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节点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480" y="1925724"/>
            <a:ext cx="1733333" cy="1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3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FFS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读文件操作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打开并读取文件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foo/bar/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baz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根据根目录的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=2,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找到其所在的磁盘块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912 (1)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根据根目录地址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912,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找到目录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=31 (2)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根据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目录的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=31,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找到其所在磁盘块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194 (3-4)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以此类推直至找到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991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块中的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=40 (5-7)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从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=40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找到该文件的内容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(8)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51" y="4120617"/>
            <a:ext cx="8418498" cy="214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5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磁盘相关知识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93" y="1555185"/>
            <a:ext cx="8460612" cy="440227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76411" y="4433455"/>
            <a:ext cx="8202572" cy="484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3793"/>
            <a:ext cx="9714954" cy="564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8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空闲地址映射和局部性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分配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引入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bitmap,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每一位代表一个磁盘块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将磁盘分成块组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每个块组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代表一系列相邻的磁道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(track)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均匀地将空闲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bitmap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array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分发给这些块组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并且每个块组均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具有一份超级块的拷贝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在当前目录下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若创建一个新目录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FFS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会将当前目录视为新目录的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父目录并为其分配一个磁盘块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若创建文件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则在当前磁盘块内找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一个空闲的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bitmap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将数据顺序放置在空闲数据块内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531" y="1945079"/>
            <a:ext cx="3517280" cy="346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FFS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的优缺点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可以很好地支持大体积和小体积文件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实现了局部性放置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固定的字段格式使得实现较为简单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û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不太适合体积极小的文件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(tiny file),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可能比有效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数据量还大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空间利用率低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û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需要预留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10%-20%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磁盘空间给块组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实现局部性放置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001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文件系统基本知识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文件系统布局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FAT (70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&amp; FFS (80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下节课我们会继续讨论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NTFS (90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以及我们将讨论虚拟文件系统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(mount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命令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598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/>
              <a:t>—</a:t>
            </a:r>
            <a:r>
              <a:rPr lang="zh-CN" altLang="en-US" dirty="0"/>
              <a:t>磁盘相关知识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35962"/>
            <a:ext cx="5022728" cy="54569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5054384" y="948262"/>
                <a:ext cx="4089616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b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磁面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磁臂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磁头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磁轴</a:t>
                </a:r>
                <a:endParaRPr lang="en-US" altLang="zh-CN" sz="2400" b="1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磁道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扇区 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引导扇区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?)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读写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磁盘需指定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磁道号</a:t>
                </a:r>
                <a:endParaRPr lang="en-US" altLang="zh-CN" sz="24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磁头位置 </a:t>
                </a:r>
                <a:endParaRPr lang="en-US" altLang="zh-CN" sz="24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数据扇区号</a:t>
                </a:r>
                <a:endParaRPr lang="en-US" altLang="zh-CN" sz="24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数据传输大小</a:t>
                </a:r>
                <a:endParaRPr lang="en-US" altLang="zh-CN" sz="24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物理内存地址</a:t>
                </a:r>
                <a:endParaRPr lang="en-US" altLang="zh-CN" sz="24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读写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磁盘开销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延时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endParaRPr lang="en-US" altLang="zh-CN" sz="24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Seek: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定位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磁道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ms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Rotation: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定位扇区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ms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Transfer: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获得数据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𝜇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s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磁盘调度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算法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最小化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Seek)</a:t>
                </a:r>
              </a:p>
              <a:p>
                <a:pPr marL="800100" lvl="2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FIFO </a:t>
                </a:r>
              </a:p>
              <a:p>
                <a:pPr marL="800100" lvl="2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最短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Seek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时间优先</a:t>
                </a:r>
                <a:endParaRPr lang="en-US" altLang="zh-CN" sz="24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800100" lvl="2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电梯算法</a:t>
                </a:r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384" y="948262"/>
                <a:ext cx="4089616" cy="6001643"/>
              </a:xfrm>
              <a:prstGeom prst="rect">
                <a:avLst/>
              </a:prstGeom>
              <a:blipFill>
                <a:blip r:embed="rId3"/>
                <a:stretch>
                  <a:fillRect l="-1937" t="-1118" r="-4322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54771" y="5105777"/>
            <a:ext cx="4713186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对存储研究</a:t>
            </a:r>
            <a:endParaRPr lang="en-US" altLang="zh-CN" sz="24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可靠性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容错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持久性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开销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感兴趣的同学可以课下学习</a:t>
            </a:r>
            <a:endParaRPr lang="en-US" altLang="zh-CN" sz="24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RAID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和磁盘阵列的知识</a:t>
            </a:r>
            <a:endParaRPr lang="en-US" altLang="zh-CN" sz="24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05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 smtClean="0"/>
              <a:t>—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引导过程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2" y="1141651"/>
            <a:ext cx="8779411" cy="501385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只读内存的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0xFFFF0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位置开始执行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检测硬件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建立中断向量表等操作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可用的磁盘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BIOS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把它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扇区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引导扇区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512KB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内容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ox55aa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加载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0x7C00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这里的磁盘已经被格式化为某种文件系统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在第二章我们使用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FAT12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来创建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boot.img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!)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执行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执行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实模式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保护模式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这里我们需要将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loader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拷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入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FAT12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在第二章我们使用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 ../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boot.img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/media/ -t 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vfat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load.bin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/media/, 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umount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/media/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来实现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770" y="1141651"/>
            <a:ext cx="6238095" cy="4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0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动机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对于运行的进程而言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内存仅能暂存数据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价格太贵导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致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容量有限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如果希望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进程结束后数据依然保存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就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需要保存在外部存储中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例如磁盘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为了方便管理磁盘上的数据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引入了文件系统的概念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在该背景下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磁盘数据将以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文件的形式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进行存储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类比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知识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书籍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文件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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图书馆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磁盘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文件系统就类似于图书馆的书籍管理系统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107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要求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692" y="1334292"/>
            <a:ext cx="8903420" cy="5013851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要有严格的组织形式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使得文件能够以块为单位进行存储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(e.g.,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块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4KB,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扇区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512B),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类似书架上的排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有索引区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用来方便查找一个文件分成的多个块都存储在什么位置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类似图书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查询数据库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b="1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对于经常被读写访问的热点文件</a:t>
            </a:r>
            <a:r>
              <a:rPr lang="en-US" altLang="zh-CN" b="1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文件系统应该有缓冲层</a:t>
            </a:r>
            <a:r>
              <a:rPr lang="en-US" altLang="zh-CN" b="1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strike="sngStrik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类似放置畅销书的热门图书区</a:t>
            </a:r>
            <a:endParaRPr lang="en-US" altLang="zh-CN" b="1" strike="sngStrike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文件应该用文件夹的形式组织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方便管理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查询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类似不同科目的书架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内核要在内存中维护一套数据结构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保存哪些文件被哪些进程打开和使用功能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类似知道谁借了什么书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589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文件系统的核心组件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34292"/>
            <a:ext cx="9028111" cy="5013851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元数据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(metadata):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由操作系统添加的信息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包括文件大小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文件创建者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文件修改时间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访问权限等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Index node)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应用数据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(data):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用户产生的具体数据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磁盘数据将以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文件的形式进行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文件创建时必须命名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进程会根据文件名来访问文件内容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文件名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+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和扩展名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绝对路径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根目录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开始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到文件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/home/xxx/abc.txt</a:t>
            </a:r>
          </a:p>
          <a:p>
            <a:pPr marL="914400" lvl="2" indent="-45720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相对路径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当前工作目录开始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到文件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./xxx/abc.txt</a:t>
            </a:r>
          </a:p>
          <a:p>
            <a:pPr marL="914400" lvl="2" indent="-45720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将一个文件名映射到某个文件或目录为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硬连接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(hard link)</a:t>
            </a:r>
          </a:p>
          <a:p>
            <a:pPr marL="914400" lvl="2" indent="-45720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将一个文件名映射到另一个文件名为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符号连接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(symbol link)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0" y="6396335"/>
            <a:ext cx="9144000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注意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无论是文件还是目录在创建后均具有标号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(File Number)</a:t>
            </a:r>
            <a:endParaRPr lang="en-US" altLang="zh-CN" sz="24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19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文件和卷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(Volume)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zh-CN" altLang="en-US" dirty="0" smtClean="0"/>
              <a:t>卷是指一系列物理资源块形成的逻辑存储设备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zh-CN" altLang="en-US" b="1" dirty="0" smtClean="0"/>
              <a:t>挂载</a:t>
            </a:r>
            <a:r>
              <a:rPr lang="en-US" altLang="zh-CN" b="1" dirty="0" smtClean="0"/>
              <a:t>: </a:t>
            </a:r>
            <a:r>
              <a:rPr lang="zh-CN" altLang="en-US" dirty="0" smtClean="0"/>
              <a:t>将某个卷与某个文件系统建立连接</a:t>
            </a:r>
            <a:endParaRPr lang="en-US" altLang="zh-CN" dirty="0" smtClean="0"/>
          </a:p>
          <a:p>
            <a:pPr lvl="1"/>
            <a:r>
              <a:rPr lang="en-US" dirty="0"/>
              <a:t> </a:t>
            </a:r>
            <a:r>
              <a:rPr lang="zh-CN" altLang="en-US" dirty="0" smtClean="0"/>
              <a:t>本质是将文件系统中的某个路径与被挂载的卷的根目录建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立映射关系</a:t>
            </a:r>
            <a:endParaRPr lang="en-US" altLang="zh-CN" dirty="0"/>
          </a:p>
          <a:p>
            <a:pPr lvl="1"/>
            <a:r>
              <a:rPr lang="zh-CN" altLang="en-US" dirty="0" smtClean="0"/>
              <a:t>磁盘文件系统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虚拟</a:t>
            </a:r>
            <a:r>
              <a:rPr lang="zh-CN" altLang="en-US" dirty="0"/>
              <a:t>文件系统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405" y="2768008"/>
            <a:ext cx="4037013" cy="390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5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19416</TotalTime>
  <Words>2804</Words>
  <Application>Microsoft Office PowerPoint</Application>
  <PresentationFormat>全屏显示(4:3)</PresentationFormat>
  <Paragraphs>326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6" baseType="lpstr">
      <vt:lpstr>华文新魏</vt:lpstr>
      <vt:lpstr>华文楷体</vt:lpstr>
      <vt:lpstr>宋体</vt:lpstr>
      <vt:lpstr>楷体</vt:lpstr>
      <vt:lpstr>等线</vt:lpstr>
      <vt:lpstr>等线 Light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1_Office 主题​​</vt:lpstr>
      <vt:lpstr>文件系统（1）</vt:lpstr>
      <vt:lpstr>回顾—虚拟内存知识</vt:lpstr>
      <vt:lpstr>回顾—磁盘相关知识</vt:lpstr>
      <vt:lpstr>回顾—磁盘相关知识</vt:lpstr>
      <vt:lpstr>回顾—BIOS引导过程</vt:lpstr>
      <vt:lpstr>文件系统 (动机)</vt:lpstr>
      <vt:lpstr>文件系统 (要求)</vt:lpstr>
      <vt:lpstr>文件系统的核心组件: 文件 +目录</vt:lpstr>
      <vt:lpstr>文件和卷 (Volume) 的关系</vt:lpstr>
      <vt:lpstr>根据目录找文件 (举例)</vt:lpstr>
      <vt:lpstr>对文件的基本操作</vt:lpstr>
      <vt:lpstr>对文件的基本操作 (举例1)</vt:lpstr>
      <vt:lpstr>对文件的基本操作 (举例2)</vt:lpstr>
      <vt:lpstr>设计磁盘文件系统的挑战</vt:lpstr>
      <vt:lpstr>磁盘文件系统 (概述)</vt:lpstr>
      <vt:lpstr>磁盘文件系统 (获取数据)</vt:lpstr>
      <vt:lpstr>磁盘文件系统 (文件存储方式)</vt:lpstr>
      <vt:lpstr>磁盘文件系统 (文件存储方式)</vt:lpstr>
      <vt:lpstr>File Allocation Table (FAT) 文件系统</vt:lpstr>
      <vt:lpstr>File Allocation Table (FAT) 文件系统</vt:lpstr>
      <vt:lpstr>FAT文件系统的优缺点</vt:lpstr>
      <vt:lpstr>Fast File System (FFS) 文件系统</vt:lpstr>
      <vt:lpstr>Fast File System (FFS) 文件系统</vt:lpstr>
      <vt:lpstr>Fast File System (FFS) 文件系统</vt:lpstr>
      <vt:lpstr>Fast File System (FFS) 文件系统</vt:lpstr>
      <vt:lpstr>Fast File System (FFS) 文件系统</vt:lpstr>
      <vt:lpstr>Fast File System (FFS) 文件系统</vt:lpstr>
      <vt:lpstr>FFS的目录结构</vt:lpstr>
      <vt:lpstr>FFS读文件操作</vt:lpstr>
      <vt:lpstr>FFS空闲地址映射和局部性分配</vt:lpstr>
      <vt:lpstr>FFS的优缺点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职称申请汇报</dc:title>
  <dc:creator>Pu Lingjun</dc:creator>
  <cp:lastModifiedBy>Pu Lingjun</cp:lastModifiedBy>
  <cp:revision>1262</cp:revision>
  <dcterms:created xsi:type="dcterms:W3CDTF">2019-06-15T13:18:55Z</dcterms:created>
  <dcterms:modified xsi:type="dcterms:W3CDTF">2019-11-03T14:22:06Z</dcterms:modified>
</cp:coreProperties>
</file>