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60" r:id="rId20"/>
    <p:sldId id="279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CCC"/>
    <a:srgbClr val="CCE6FC"/>
    <a:srgbClr val="00A1DA"/>
    <a:srgbClr val="DEEBF7"/>
    <a:srgbClr val="9E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1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56" y="114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A0F-8AC6-4923-BB3A-4101FA04685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5991-ACB4-4B30-8F68-2629FE82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4C74-974E-47DE-89CE-1975213F6B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8717-DEB5-4089-B9FD-BAB9B8D7505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9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5AB6-5AC4-48E1-ACFA-3761DA51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161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A300-33CC-4B6B-807E-8209B0BBC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6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E86C-602C-49BA-AA05-16493F47C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6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777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628B-942E-4644-BE00-78F7C54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28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673E03-1140-4869-820E-44108770A1F7}"/>
              </a:ext>
            </a:extLst>
          </p:cNvPr>
          <p:cNvSpPr/>
          <p:nvPr userDrawn="1"/>
        </p:nvSpPr>
        <p:spPr>
          <a:xfrm>
            <a:off x="248701" y="789524"/>
            <a:ext cx="7391400" cy="163513"/>
          </a:xfrm>
          <a:prstGeom prst="rect">
            <a:avLst/>
          </a:prstGeom>
          <a:gradFill flip="none" rotWithShape="1">
            <a:gsLst>
              <a:gs pos="0">
                <a:srgbClr val="9C0054">
                  <a:tint val="66000"/>
                  <a:satMod val="160000"/>
                </a:srgbClr>
              </a:gs>
              <a:gs pos="50000">
                <a:srgbClr val="9C0054">
                  <a:tint val="44500"/>
                  <a:satMod val="160000"/>
                </a:srgbClr>
              </a:gs>
              <a:gs pos="100000">
                <a:srgbClr val="9C00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30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63" y="77788"/>
            <a:ext cx="875249" cy="8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886700" cy="605374"/>
          </a:xfr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B07A-E691-4FE4-8059-ABEA60DC27AA}" type="datetimeFigureOut">
              <a:rPr lang="en-US" altLang="zh-CN"/>
              <a:pPr>
                <a:defRPr/>
              </a:pPr>
              <a:t>11/25/2019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713" y="649287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78537A-5010-4545-89DA-8A8915DB7A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70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A556-A8D2-4F0F-8AF7-2E869F5A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8ADF-ABEA-451E-BF90-EEF27DAB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13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D6E-C96F-4692-BD2A-7A43889F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5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B032-DA72-468C-BF1B-C54C768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70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B687-6FFF-40B4-9290-5C252B299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E41E-FFDA-4A5E-813D-F71B6550A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20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717-DEB5-4089-B9FD-BAB9B8D7505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AAF38-AD11-4400-B1D4-50D58D8B072D}" type="datetimeFigureOut">
              <a:rPr lang="en-US" altLang="zh-CN"/>
              <a:pPr>
                <a:defRPr/>
              </a:pPr>
              <a:t>11/25/2019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800A6-496F-4DBB-BDEB-D0C8B6567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27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568" y="1803628"/>
            <a:ext cx="8424863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进程间通信</a:t>
            </a:r>
          </a:p>
        </p:txBody>
      </p:sp>
      <p:sp>
        <p:nvSpPr>
          <p:cNvPr id="15363" name="文本占位符 4"/>
          <p:cNvSpPr txBox="1">
            <a:spLocks/>
          </p:cNvSpPr>
          <p:nvPr/>
        </p:nvSpPr>
        <p:spPr bwMode="auto">
          <a:xfrm>
            <a:off x="1522942" y="3735182"/>
            <a:ext cx="60981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蒲凌君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系统与网络研究所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计算机网络研究室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pulingjun@gmail.com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匿名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父子进程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982" y="1123532"/>
            <a:ext cx="4731082" cy="5549454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176729" y="1313014"/>
            <a:ext cx="3468507" cy="178510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ork():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创建的子线程会完全复制父进程的数据结构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fd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[2]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也会被复制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这样父子进程就可以通过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fd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操作匿名管道进行相互通信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371055" y="3602826"/>
            <a:ext cx="3079854" cy="6002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是否存在什么问题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6728" y="4707771"/>
            <a:ext cx="3468507" cy="11079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避免父子进程读写匿名管道的混乱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可以让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进程关闭读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fd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另一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个关闭写入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0301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匿名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父子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进程通信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#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#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#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errno.h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#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[2];  if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-1)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("pipe error");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pid_t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fork();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0){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char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= "hello world";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close(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exit(0);}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else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close(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    char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[128];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128)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close(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("message : %s\n",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return 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5235656" y="3154882"/>
            <a:ext cx="3079854" cy="7491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程序的结果是什么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是否存在什么问题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34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匿名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—shell |)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cmd_A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cmd_B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这种形式不存在父子关系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我们想实现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的输入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读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首先创建子进程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建立管道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保留读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进程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保留写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86688" y="2759843"/>
            <a:ext cx="3266667" cy="411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匿名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—shell |)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cmd_A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cmd_B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这种形式不存在父子关系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我们想实现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的输入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读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首先创建子进程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建立管道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保留读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保留写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8" y="2825678"/>
            <a:ext cx="7193292" cy="403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匿名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—shell |)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cmd_A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cmd_B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这种形式不存在父子关系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我们想实现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的输入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读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然后创建子进程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这时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保存读的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也被复制到子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都可以读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管道</a:t>
            </a:r>
          </a:p>
          <a:p>
            <a:pPr marL="0" indent="0">
              <a:buNone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45" y="3253556"/>
            <a:ext cx="7003868" cy="382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匿名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—shell |)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cmd_A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cmd_B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这种形式不存在父子关系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我们想实现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的输入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读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主动关闭读取端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这时就形成了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读的形式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08" y="2871430"/>
            <a:ext cx="7314893" cy="398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57" y="3117273"/>
            <a:ext cx="6239886" cy="39576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匿名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—shell |)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cmd_A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cmd_B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这种形式不存在父子关系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我们想实现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的输入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读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最后将管道的两端和输入输出关联起来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dup2(</a:t>
            </a:r>
            <a:r>
              <a:rPr lang="en-US" altLang="zh-CN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[0], STDIN_FILONO), dup2(</a:t>
            </a:r>
            <a:r>
              <a:rPr lang="en-US" altLang="zh-CN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[1], STDOUT_FILONO)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96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命名管道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命名管道在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中采用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mkfifo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命令进行创建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若使用代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码则会通过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Glibc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提供的库函数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本质最终还是会创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path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dentry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 file 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感兴趣的同学可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以可以课下自己分析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锻炼读内核代码的能力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命名管道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现在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已经很少使用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53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消息队列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1143665"/>
            <a:ext cx="8779411" cy="5013851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该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模型类比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于邮件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需要对消息格式进行定义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进程间发送消息采用固定内存大小的数据单元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(i.e.,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消息体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消息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队列的操作十分程式化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目前使用度不高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msgget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创建消息队列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默认是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V IPC),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该函数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需要一个重要参数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key,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用来标识消息队列的唯一性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方式是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ftok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key,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即指定一个文件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用其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来生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或者采用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IPC_PRIVATE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这一私有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AutoNum type="arabicPeriod" startAt="2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使用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msgsnd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发送消息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该函数第一个参数为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第二个是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消息体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第三个是消息的长度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消息体只规定了最大长度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), 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最后是一些标志位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AutoNum type="arabicPeriod" startAt="3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使用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msgrcv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接收消息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该函数第一个参数为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第二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个是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消息体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第三个是可接受的最大长度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第四个是消息类型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最后是一些标志位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3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消息队列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模型举例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0" y="1002335"/>
            <a:ext cx="52940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main(void)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str1[ ]={"test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message:hello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!"};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str2[ ]={"test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message:godbye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!"};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msgbuf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//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消息体</a:t>
            </a:r>
            <a:endParaRPr lang="en-US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[1024];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sndmsg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rcvmsg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//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创建消息队列</a:t>
            </a:r>
            <a:endParaRPr lang="en-US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IPC_PRIVATE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,0666))==-1)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error!\n");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exit(254);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sndmsg.msgtype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111;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7" name="矩形 6"/>
          <p:cNvSpPr/>
          <p:nvPr/>
        </p:nvSpPr>
        <p:spPr>
          <a:xfrm>
            <a:off x="4558401" y="967352"/>
            <a:ext cx="707086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msgbuf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*)&amp;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sndmsg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)+1,0)==-1)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error!\n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  exit(254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sndmsg.msgtype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222;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msgsnd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msgbuf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*)&amp;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sndmsg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)+1,0)==-1)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error!\n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  exit(254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if((status=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msgrcv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msgbuf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*)&amp;rcvmsg,80 ,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IPC_NOWAIT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))==-1)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error!\n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 exit(254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received message: %s.\n",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rcvmsg.msgtext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msgctl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IPC_RMID,0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exit(0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48701" y="6182834"/>
            <a:ext cx="3627109" cy="41959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程序的执行结果是什么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45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进程间为什么要通信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传输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服务、进程查询数据库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个进程需要将它的数据发送给另一个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事件通知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进程终止时要通知父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一个进程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需要向另一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个或一组进程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通知它们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了某种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事件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资源共享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互斥和共享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个进程之间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共享同类资源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进程控制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程序代码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有些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进程希望完全控制另一个进程的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即能够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拦截另一个进程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的陷入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异常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能够及时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知道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个进程的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改变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085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信号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OS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内核与进程之间的通信模式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信号触发的动机：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内核发现一个系统事件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错误或子进程退出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一个进程调用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kill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发送信号给目标进程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例如调试、挂起、恢复或超时等等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信号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接收的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机制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进程收到内核发送的信号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忽略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信号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终止本进程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用一个定义的用户态信号处理函数去捕捉信号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06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发送信号举例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74" y="1080814"/>
            <a:ext cx="7703127" cy="5412061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08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接收信号举例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01" y="1082442"/>
            <a:ext cx="7371300" cy="554958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8764" y="2590800"/>
            <a:ext cx="5805054" cy="1801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48701" y="1082442"/>
            <a:ext cx="5930426" cy="898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</a:t>
            </a:r>
            <a:r>
              <a:rPr lang="zh-CN" altLang="en-US" dirty="0"/>
              <a:t>内存</a:t>
            </a:r>
            <a:r>
              <a:rPr lang="zh-CN" altLang="en-US" dirty="0"/>
              <a:t>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管道模型、消息队列模型以及信号都是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端到端且数据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传输量较小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IPC,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有些情形需要多进程协作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且数据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交换量较大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共享内存模型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类比于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dropbox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写论文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每个进程有独立的虚拟内存空间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映射到不同的物理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内存中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即不同进程访问同一虚拟内存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本质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访问的物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理内存不同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隔离性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如果每个进程拿出一块虚拟内存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映射到相同的物理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地址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这样一个进程写入的东西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另一个进程就可以读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不需要发送多个消息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68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共享内存模型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进程可以调用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shmget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创建共享内存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对象都是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xxxget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(e.g.,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msgget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该函数第一个参数是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用于唯一确定共享内存对象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第二个参数是共享内存的大小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若另一个进程想访问该共享内存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需要调用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shmat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其加载到自己的虚拟地址中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该函数第一个参数为共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享内存对象的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第二个参数是加载到的地址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通常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让内核去加载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采用共享内存的进程就类比于进程内的多线程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步和互斥机制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信号量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67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共享内存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信号量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041329"/>
            <a:ext cx="8779411" cy="501385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信号量：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申请资源操作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操作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归还资源操作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进程可以通过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semget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来创建一组信号量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该函数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第一个参数是信号量组的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唯一标识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第二个参数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是该信号量组的信号量数目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每种共享资源均应有个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信号量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进程可以通过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semctl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来初始化信号量的资源数目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semctl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semid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信号量组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semnum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信号量在组中位置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cmd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union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semun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args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union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semun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struct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semid_ds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buf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 unsigned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short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*array;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struct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seminfo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*__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buf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;};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联合体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共享资源总量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5761734" y="4993226"/>
            <a:ext cx="3204233" cy="41959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union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的区别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4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共享内存模型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022" y="1334292"/>
            <a:ext cx="9419208" cy="501385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信号量的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操作在进程中统一为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semop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semop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semid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sembuf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semoparray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numops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信号量组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内被操作的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信号量具体行为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组内被操作的信号量数目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sembuf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short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sem_num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信号量组中对应的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序号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short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sem_op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信号量值在一次操作中的改变量 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short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sem_flg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sem_op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负值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则代表请求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sem_op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绝对值的资源量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sem_op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的绝对值小于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sem_num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semun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对象中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val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的值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val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val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sem_op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否则进程将被挂起直至足够的资源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flg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不是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IPC_NOWAIT)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sem_op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是正值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则表示归还相应的资源量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sem_op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唤醒所有等待此信号量的进程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730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共享内存模型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shm_data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data[256];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datalength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;}; //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共享内存大小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semid_ds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*array;  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seminfo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*__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  //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信号量对应的共享资源大小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get_shmid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shmid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key;   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((key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ftok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("/XXX/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sharememorykey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/",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1024))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return -1;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创建共享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内存对象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shmid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shmget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shm_data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IPC_CREAT|0777);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shmid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get_semaphoreid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key;   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((key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ftok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("/XXX/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semaphorekey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1024)) &lt; 0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return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//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创建信号量组对象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semid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semget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(key, 1, IPC_CREAT|0777); 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46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共享内存模型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1059084"/>
            <a:ext cx="8779411" cy="5013851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semaphore_init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union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argument;  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unsigned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values[1];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values[0] = 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定义长度是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的数组的原因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argument.array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values;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semctl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SETALL,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//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设置信号量对应的资源总量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semaphore_p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sembuf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operations[1];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operations[0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sem_num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 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operations[0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sem_op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operations[0].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sem_flg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SEM_UNDO;  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semop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operations, 1);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semaphore_v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sembuf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operations[1];   operations[0].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sem_num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 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operations[0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sem_op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operations[0].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sem_flg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SEM_UNDO;  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semop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operations, 1); }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5430786" y="4539799"/>
            <a:ext cx="3079854" cy="7491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用上述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生产者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消费者问题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进程间通信通常分为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/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匿名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消息队列模型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共享内存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/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进程间通信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机制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机制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59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进程间如何进行通信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消息队列模型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信号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共享内存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同步和互斥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2800" b="1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套接</a:t>
            </a:r>
            <a:r>
              <a:rPr lang="zh-CN" altLang="en-US" sz="2800" b="1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 </a:t>
            </a:r>
            <a:r>
              <a:rPr lang="en-US" altLang="zh-CN" sz="2800" b="1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放在网络通信讲解</a:t>
            </a:r>
            <a:r>
              <a:rPr lang="en-US" altLang="zh-CN" sz="2800" b="1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strike="sng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55420" y="4579347"/>
            <a:ext cx="9028111" cy="422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System V IPC (</a:t>
            </a:r>
            <a:r>
              <a:rPr lang="en-US" altLang="zh-CN" sz="2400" b="1" u="sng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key_t</a:t>
            </a:r>
            <a:r>
              <a:rPr lang="en-US" altLang="zh-CN" sz="2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vs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Posix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IPC (name)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(Linux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中两者均被使用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825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该模型类比于项目开发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模块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模块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…  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模块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上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一阶段的输出是下一个阶段的输入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cmd1 argv1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cmd2 argv2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cmd3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argv3…… 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叫做匿名管道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用完即销毁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最常用于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mkfifo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pipe_name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命名管道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以内存文件形式出现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echo “hello world” &gt;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pipe_name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往管道里写数据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&lt;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pipe_name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从管道里读数据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1634837" y="5635388"/>
            <a:ext cx="5223164" cy="4606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采用管道模型实现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IPC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存在什么问题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4837" y="6258774"/>
            <a:ext cx="1836158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通信频率高</a:t>
            </a:r>
            <a:endParaRPr lang="en-US" altLang="zh-CN" sz="22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96146" y="6258774"/>
            <a:ext cx="3061856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通信量大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缓冲区有限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542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匿名管道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建立匿名管道的函数原型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pipe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表示读取端进程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表示写入端进程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对应的系统调用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21675" y="2748788"/>
            <a:ext cx="90331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SYSCALL_DEFINE2(pipe2,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__user *,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fildes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flags){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*files[2];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[2];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error 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do_pipe_flags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files, flags);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(!error) {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(unlikely(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copy_to_user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fildes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是用户态操作文件的接口</a:t>
            </a:r>
            <a:endParaRPr lang="en-US" sz="2000" b="1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{......     error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-EFAULT;    }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fd_install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files[0]);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将文件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描述符与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结构关联</a:t>
            </a:r>
            <a:r>
              <a: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fd_install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files[1]);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error;}</a:t>
            </a:r>
          </a:p>
        </p:txBody>
      </p:sp>
    </p:spTree>
    <p:extLst>
      <p:ext uri="{BB962C8B-B14F-4D97-AF65-F5344CB8AC3E}">
        <p14:creationId xmlns:p14="http://schemas.microsoft.com/office/powerpoint/2010/main" val="808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匿名管道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匿名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管道的函数原型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pipe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表示读取端进程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表示写入端进程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对应的系统调用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72835" y="2707223"/>
            <a:ext cx="72625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do_pipe_flags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**files,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flags){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error;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......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error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create_pipe_files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(files, flags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......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error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get_unused_fd_flags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(flags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 ......   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error;  error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get_unused_fd_flags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(flags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......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error;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create_pipe_files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创建了管道以及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个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file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结构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(file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已经与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pipe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的缓冲区建立了联系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get_unused_fd_flags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获得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了两个未使用的文件描述符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匿名管道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匿名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管道的函数原型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pipe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表示读取端进程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表示写入端进程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对应的系统调用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40326" y="2707223"/>
            <a:ext cx="88114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create_pipe_files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**res,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flags){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err;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get_pipe_inode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有了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接下来要建</a:t>
            </a:r>
            <a:endParaRPr lang="en-US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*f;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path path;......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立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path.dentry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path.dentry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d_alloc_pseudo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pipe_mnt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mnt_sb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empty_name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......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path.mnt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mntget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pipe_mnt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d_instantiate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path.dentry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(&amp;path,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FMODE_WRITE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pipefifo_fops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</a:t>
            </a:r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f_flags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O_WRONLY | (flags &amp; (O_NONBLOCK | O_DIRECT));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private_data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i_pipe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和管道缓冲区的关系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res[0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(&amp;path,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FMODE_READ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pipefifo_fops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......  //</a:t>
            </a:r>
            <a:r>
              <a: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读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path_get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(&amp;path);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res[0]-&gt;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private_data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i_pipe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res[0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f_flags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O_RDONLY | (flags &amp; O_NONBLOCK); 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res[1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写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8255" y="2314388"/>
            <a:ext cx="8498035" cy="258532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file_operations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pipefifo_fops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  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fifo_open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llseek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no_llseek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read_iter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pipe_read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write_iter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pipe_write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   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pipe_poll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unlocked_ioctl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pipe_ioctl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pipe_release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fasync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pipe_fasync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32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匿名管道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建立匿名管道的函数原型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pipe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表示读取端进程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表示写入端进程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对应的系统调用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53736" y="2582009"/>
            <a:ext cx="86902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file_system_type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pipe_fs_type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.name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"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pipefs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pipefs_mount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kill_sb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kill_anon_super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init_pipe_fs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(void){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 =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register_filesystem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pipe_fs_type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(!err)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pipe_mnt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kern_mount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pipe_fs_type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}......}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get_pipe_inode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(void){ </a:t>
            </a:r>
            <a:r>
              <a: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内存文件系统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pipe_fs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</a:t>
            </a:r>
            <a:r>
              <a:rPr 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new_inode_pseudo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pipe_mnt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mnt_sb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pipe_inode_info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......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i_ino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get_next_ino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pipe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alloc_pipe_info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...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i_pipe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pile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包含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成员变量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bufs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……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该变量即为缓冲区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也是匿名管道的本质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pipe-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&gt;readers = pipe-&gt;writers = 1;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i_fop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&amp;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pipefifo_fops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…… 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管道模型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匿名管道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134"/>
            <a:ext cx="5051742" cy="5014913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5430786" y="2805966"/>
            <a:ext cx="3079854" cy="14889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执行完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pipe(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fd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[2])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后的结果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现在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fd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[0]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fd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[1]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同属一个进程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如何实现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IPC?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16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23323</TotalTime>
  <Words>3110</Words>
  <Application>Microsoft Office PowerPoint</Application>
  <PresentationFormat>全屏显示(4:3)</PresentationFormat>
  <Paragraphs>354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等线</vt:lpstr>
      <vt:lpstr>等线 Light</vt:lpstr>
      <vt:lpstr>华文楷体</vt:lpstr>
      <vt:lpstr>华文新魏</vt:lpstr>
      <vt:lpstr>楷体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1_Office 主题​​</vt:lpstr>
      <vt:lpstr>进程间通信</vt:lpstr>
      <vt:lpstr>进程间为什么要通信?</vt:lpstr>
      <vt:lpstr>进程间如何进行通信?</vt:lpstr>
      <vt:lpstr>管道模型</vt:lpstr>
      <vt:lpstr>管道模型 (匿名管道)</vt:lpstr>
      <vt:lpstr>管道模型 (匿名管道)</vt:lpstr>
      <vt:lpstr>管道模型 (匿名管道)</vt:lpstr>
      <vt:lpstr>管道模型 (匿名管道)</vt:lpstr>
      <vt:lpstr>管道模型 (匿名管道)</vt:lpstr>
      <vt:lpstr>管道模型 (匿名管道—父子进程通信)</vt:lpstr>
      <vt:lpstr>管道模型 (匿名管道—父子进程通信)</vt:lpstr>
      <vt:lpstr>管道模型 (匿名管道—shell |)</vt:lpstr>
      <vt:lpstr>管道模型 (匿名管道—shell |)</vt:lpstr>
      <vt:lpstr>管道模型 (匿名管道—shell |)</vt:lpstr>
      <vt:lpstr>管道模型 (匿名管道—shell |)</vt:lpstr>
      <vt:lpstr>管道模型 (匿名管道—shell |)</vt:lpstr>
      <vt:lpstr>管道模型 (命名管道)</vt:lpstr>
      <vt:lpstr>消息队列模型</vt:lpstr>
      <vt:lpstr>消息队列模型举例</vt:lpstr>
      <vt:lpstr>信号</vt:lpstr>
      <vt:lpstr>发送信号举例</vt:lpstr>
      <vt:lpstr>接收信号举例</vt:lpstr>
      <vt:lpstr>共享内存模型</vt:lpstr>
      <vt:lpstr>共享内存模型</vt:lpstr>
      <vt:lpstr>共享内存模型 (信号量)</vt:lpstr>
      <vt:lpstr>共享内存模型 (信号量)</vt:lpstr>
      <vt:lpstr>共享内存模型 (总结)</vt:lpstr>
      <vt:lpstr>共享内存模型 (总结)</vt:lpstr>
      <vt:lpstr>IPC总结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职称申请汇报</dc:title>
  <dc:creator>Pu Lingjun</dc:creator>
  <cp:lastModifiedBy>DELL</cp:lastModifiedBy>
  <cp:revision>1767</cp:revision>
  <dcterms:created xsi:type="dcterms:W3CDTF">2019-06-15T13:18:55Z</dcterms:created>
  <dcterms:modified xsi:type="dcterms:W3CDTF">2019-11-25T05:45:23Z</dcterms:modified>
</cp:coreProperties>
</file>