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512" r:id="rId3"/>
    <p:sldId id="385" r:id="rId4"/>
    <p:sldId id="386" r:id="rId5"/>
    <p:sldId id="387" r:id="rId6"/>
    <p:sldId id="54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607" r:id="rId16"/>
    <p:sldId id="608" r:id="rId17"/>
    <p:sldId id="609" r:id="rId18"/>
    <p:sldId id="532" r:id="rId19"/>
    <p:sldId id="533" r:id="rId20"/>
    <p:sldId id="534" r:id="rId21"/>
    <p:sldId id="535" r:id="rId22"/>
    <p:sldId id="536" r:id="rId23"/>
    <p:sldId id="611" r:id="rId24"/>
    <p:sldId id="399" r:id="rId25"/>
    <p:sldId id="400" r:id="rId26"/>
    <p:sldId id="402" r:id="rId27"/>
    <p:sldId id="404" r:id="rId28"/>
    <p:sldId id="403" r:id="rId29"/>
    <p:sldId id="605" r:id="rId30"/>
    <p:sldId id="442" r:id="rId31"/>
    <p:sldId id="441" r:id="rId32"/>
    <p:sldId id="542" r:id="rId33"/>
    <p:sldId id="543" r:id="rId34"/>
    <p:sldId id="545" r:id="rId35"/>
    <p:sldId id="544" r:id="rId36"/>
    <p:sldId id="546" r:id="rId37"/>
    <p:sldId id="410" r:id="rId38"/>
    <p:sldId id="557" r:id="rId39"/>
    <p:sldId id="558" r:id="rId40"/>
    <p:sldId id="409" r:id="rId41"/>
    <p:sldId id="547" r:id="rId42"/>
    <p:sldId id="411" r:id="rId43"/>
    <p:sldId id="412" r:id="rId44"/>
    <p:sldId id="413" r:id="rId45"/>
    <p:sldId id="414" r:id="rId46"/>
    <p:sldId id="415" r:id="rId47"/>
    <p:sldId id="559" r:id="rId48"/>
    <p:sldId id="560" r:id="rId49"/>
    <p:sldId id="561" r:id="rId50"/>
    <p:sldId id="562" r:id="rId51"/>
    <p:sldId id="418" r:id="rId52"/>
    <p:sldId id="563" r:id="rId53"/>
    <p:sldId id="564" r:id="rId54"/>
    <p:sldId id="549" r:id="rId55"/>
    <p:sldId id="550" r:id="rId56"/>
    <p:sldId id="565" r:id="rId57"/>
    <p:sldId id="551" r:id="rId58"/>
    <p:sldId id="552" r:id="rId59"/>
    <p:sldId id="419" r:id="rId60"/>
    <p:sldId id="417" r:id="rId61"/>
    <p:sldId id="606" r:id="rId62"/>
    <p:sldId id="570" r:id="rId63"/>
    <p:sldId id="571" r:id="rId64"/>
    <p:sldId id="573" r:id="rId65"/>
    <p:sldId id="574" r:id="rId66"/>
    <p:sldId id="575" r:id="rId67"/>
    <p:sldId id="576" r:id="rId68"/>
    <p:sldId id="577" r:id="rId69"/>
    <p:sldId id="578" r:id="rId70"/>
    <p:sldId id="579" r:id="rId71"/>
    <p:sldId id="580" r:id="rId72"/>
    <p:sldId id="581" r:id="rId73"/>
    <p:sldId id="582" r:id="rId74"/>
    <p:sldId id="583" r:id="rId75"/>
    <p:sldId id="584" r:id="rId76"/>
    <p:sldId id="585" r:id="rId77"/>
    <p:sldId id="586" r:id="rId78"/>
    <p:sldId id="587" r:id="rId79"/>
    <p:sldId id="588" r:id="rId80"/>
    <p:sldId id="589" r:id="rId81"/>
    <p:sldId id="555" r:id="rId82"/>
    <p:sldId id="423" r:id="rId83"/>
    <p:sldId id="474" r:id="rId84"/>
    <p:sldId id="590" r:id="rId85"/>
    <p:sldId id="591" r:id="rId86"/>
    <p:sldId id="592" r:id="rId87"/>
    <p:sldId id="593" r:id="rId88"/>
    <p:sldId id="594" r:id="rId89"/>
    <p:sldId id="595" r:id="rId90"/>
    <p:sldId id="425" r:id="rId91"/>
    <p:sldId id="424" r:id="rId92"/>
    <p:sldId id="566" r:id="rId93"/>
    <p:sldId id="567" r:id="rId94"/>
    <p:sldId id="596" r:id="rId95"/>
    <p:sldId id="597" r:id="rId96"/>
    <p:sldId id="598" r:id="rId97"/>
    <p:sldId id="599" r:id="rId98"/>
    <p:sldId id="600" r:id="rId99"/>
    <p:sldId id="601" r:id="rId100"/>
    <p:sldId id="568" r:id="rId101"/>
    <p:sldId id="569" r:id="rId102"/>
    <p:sldId id="556" r:id="rId103"/>
    <p:sldId id="426" r:id="rId104"/>
    <p:sldId id="427" r:id="rId105"/>
    <p:sldId id="432" r:id="rId106"/>
    <p:sldId id="430" r:id="rId107"/>
    <p:sldId id="431" r:id="rId108"/>
    <p:sldId id="604" r:id="rId109"/>
    <p:sldId id="513" r:id="rId110"/>
    <p:sldId id="610" r:id="rId111"/>
    <p:sldId id="281" r:id="rId1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84740" autoAdjust="0"/>
  </p:normalViewPr>
  <p:slideViewPr>
    <p:cSldViewPr>
      <p:cViewPr varScale="1">
        <p:scale>
          <a:sx n="98" d="100"/>
          <a:sy n="98" d="100"/>
        </p:scale>
        <p:origin x="1746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4ABB15-50C4-40DC-95CF-8B1AC1B142F4}" type="datetimeFigureOut">
              <a:rPr lang="zh-CN" altLang="en-US"/>
              <a:pPr>
                <a:defRPr/>
              </a:pPr>
              <a:t>2018/12/3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04A0A3-7373-458D-8590-FCB078CB95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F67F5C-661C-4611-9722-59F2815423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F709015-8DAD-47B5-B3E1-4B0D603A2B3C}" type="slidenum">
              <a:rPr lang="zh-CN" altLang="en-US" smtClean="0">
                <a:latin typeface="Arial" panose="020B0604020202020204" pitchFamily="34" charset="0"/>
              </a:rPr>
              <a:pPr/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20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6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21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4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22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45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02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B2EC2A0-6CE8-46C2-A634-8EE786004A27}" type="slidenum">
              <a:rPr lang="zh-CN" altLang="en-US" smtClean="0">
                <a:latin typeface="Arial" panose="020B0604020202020204" pitchFamily="34" charset="0"/>
              </a:rPr>
              <a:pPr/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91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463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54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6F756C-1F91-466B-84A4-98DE4795CC02}" type="slidenum">
              <a:rPr lang="zh-CN" altLang="en-US" smtClean="0">
                <a:latin typeface="Arial" panose="020B0604020202020204" pitchFamily="34" charset="0"/>
              </a:rPr>
              <a:pPr/>
              <a:t>34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59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401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9770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E207DA-5206-441D-B03F-303C562593AD}" type="slidenum">
              <a:rPr lang="zh-CN" altLang="en-US" smtClean="0">
                <a:latin typeface="Arial" panose="020B0604020202020204" pitchFamily="34" charset="0"/>
              </a:rPr>
              <a:pPr/>
              <a:t>43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82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98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4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342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9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2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72B2F4-035C-4161-849E-C58974776329}" type="slidenum">
              <a:rPr lang="zh-CN" altLang="en-US" smtClean="0">
                <a:latin typeface="Arial" panose="020B0604020202020204" pitchFamily="34" charset="0"/>
              </a:rPr>
              <a:pPr/>
              <a:t>60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72B2F4-035C-4161-849E-C58974776329}" type="slidenum">
              <a:rPr lang="zh-CN" altLang="en-US" smtClean="0">
                <a:latin typeface="Arial" panose="020B0604020202020204" pitchFamily="34" charset="0"/>
              </a:rPr>
              <a:pPr/>
              <a:t>61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367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3514B6F-B614-40EE-89F8-3C380B2953C1}" type="slidenum">
              <a:rPr lang="zh-CN" altLang="en-US" smtClean="0">
                <a:latin typeface="Arial" panose="020B0604020202020204" pitchFamily="34" charset="0"/>
              </a:rPr>
              <a:pPr/>
              <a:t>62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09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44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7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3983FE9-4769-42ED-BF93-33DBE885109D}" type="slidenum">
              <a:rPr lang="zh-CN" altLang="en-US" smtClean="0">
                <a:latin typeface="Arial" panose="020B0604020202020204" pitchFamily="34" charset="0"/>
              </a:rPr>
              <a:pPr/>
              <a:t>82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3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D144A9-B314-4DFF-85F0-61FEC0C3C31F}" type="slidenum">
              <a:rPr lang="zh-CN" altLang="en-US" smtClean="0">
                <a:latin typeface="Arial" panose="020B0604020202020204" pitchFamily="34" charset="0"/>
              </a:rPr>
              <a:pPr/>
              <a:t>90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86A1FB7-65E8-4B6B-A961-201133C88BDA}" type="slidenum">
              <a:rPr lang="zh-CN" altLang="en-US" smtClean="0">
                <a:latin typeface="Arial" panose="020B0604020202020204" pitchFamily="34" charset="0"/>
              </a:rPr>
              <a:pPr/>
              <a:t>93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906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2DAC831-6138-4048-8565-5F9E7DC4BA85}" type="slidenum">
              <a:rPr lang="zh-CN" altLang="en-US" smtClean="0">
                <a:latin typeface="Arial" panose="020B0604020202020204" pitchFamily="34" charset="0"/>
              </a:rPr>
              <a:pPr/>
              <a:t>101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27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969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94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18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0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19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0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D886C4-3F9F-4FA8-AC55-4D025BDCE6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03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A2EBF-6055-449F-99EE-9C06F5875D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1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EBB3-3E84-49FA-B91F-7EF666384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09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82E1-CAC2-4021-9FE3-D87A9FFFE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62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5C89-3F50-4E78-90D8-3CB123F8C3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18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D82A-B7E6-45EF-A6AD-CFE05C0D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33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17A3-338B-46E6-9BFC-B9FDA1C7C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10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AEF3E-19BA-4213-A85B-1F689728CE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2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EF51-6B99-4AD4-83F1-F6D419B391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79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0DB9-B0E4-4A81-988C-FBBB732D6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3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5390-FBD5-4AD1-9630-7751BB08F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02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C0BD-1C9B-4238-BAF6-47B27DB792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5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AC306-6975-496A-BFBA-CFB773CDDF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801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A922F74-DD4B-4007-99AF-183CB5DDA5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굴림" pitchFamily="34" charset="-127"/>
              </a:rPr>
              <a:t>Operating System</a:t>
            </a:r>
            <a:endParaRPr lang="ko-KR" altLang="en-US" smtClean="0">
              <a:ea typeface="굴림" pitchFamily="34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3600" i="0" smtClean="0">
                <a:latin typeface="Arial" panose="020B0604020202020204" pitchFamily="34" charset="0"/>
                <a:ea typeface="굴림" pitchFamily="34" charset="-127"/>
              </a:rPr>
              <a:t>Chapter 2: Processes and Threads</a:t>
            </a:r>
            <a:endParaRPr lang="zh-CN" altLang="en-US" sz="3600" i="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36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en-US" altLang="zh-CN" sz="36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36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sz="2000" i="0" smtClean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 sz="2000" smtClean="0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 sz="2000" smtClean="0">
                <a:latin typeface="Arial" panose="020B0604020202020204" pitchFamily="34" charset="0"/>
                <a:ea typeface="굴림" pitchFamily="34" charset="-127"/>
              </a:rPr>
              <a:t>Email: gongxiaoli@nankai.edu.cn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方案一分析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6050" y="1700808"/>
            <a:ext cx="3369917" cy="428628"/>
            <a:chOff x="844893" y="1000114"/>
            <a:chExt cx="336991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偶尔会购买太多面包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73670" y="2007198"/>
            <a:ext cx="5462626" cy="693742"/>
            <a:chOff x="1252514" y="1306504"/>
            <a:chExt cx="5462626" cy="69374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253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5330062" cy="6937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检查面包和便签后帖便签前，有其他人检查面包和便签</a:t>
              </a:r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1204724" y="3021302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(nob1read)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816153" y="3933350"/>
            <a:ext cx="1617844" cy="89702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22282" y="3068548"/>
            <a:ext cx="0" cy="441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421489" y="3509926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355212" y="3509926"/>
            <a:ext cx="0" cy="422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422283" y="3932644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3421489" y="3937840"/>
            <a:ext cx="792" cy="864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内容占位符 2"/>
          <p:cNvSpPr txBox="1">
            <a:spLocks/>
          </p:cNvSpPr>
          <p:nvPr/>
        </p:nvSpPr>
        <p:spPr>
          <a:xfrm>
            <a:off x="4388237" y="3504577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(nob1read)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421489" y="480262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355212" y="4802625"/>
            <a:ext cx="0" cy="863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/>
          <p:cNvSpPr txBox="1">
            <a:spLocks/>
          </p:cNvSpPr>
          <p:nvPr/>
        </p:nvSpPr>
        <p:spPr>
          <a:xfrm>
            <a:off x="4467506" y="4830375"/>
            <a:ext cx="1617844" cy="83576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363176" y="2708920"/>
            <a:ext cx="3869983" cy="1000132"/>
            <a:chOff x="844893" y="3875874"/>
            <a:chExt cx="3869983" cy="1000132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142976" y="387587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解决方案只是间歇性地失败</a:t>
              </a: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844893" y="3875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3011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385078" y="4182264"/>
              <a:ext cx="175816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问题难以调试</a:t>
              </a: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58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385078" y="4468016"/>
              <a:ext cx="332979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/>
                <a:t>必须考虑调度器所做的事情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766822" y="2710218"/>
            <a:ext cx="4128542" cy="428628"/>
            <a:chOff x="705646" y="1851670"/>
            <a:chExt cx="4128542" cy="428628"/>
          </a:xfrm>
        </p:grpSpPr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705646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A</a:t>
              </a:r>
              <a:endParaRPr lang="zh-CN" altLang="en-US" sz="1800" dirty="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3834056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B</a:t>
              </a:r>
              <a:endParaRPr lang="zh-CN" altLang="en-US" sz="1800" dirty="0"/>
            </a:p>
          </p:txBody>
        </p:sp>
      </p:grpSp>
      <p:sp>
        <p:nvSpPr>
          <p:cNvPr id="49" name="内容占位符 2"/>
          <p:cNvSpPr txBox="1">
            <a:spLocks/>
          </p:cNvSpPr>
          <p:nvPr/>
        </p:nvSpPr>
        <p:spPr>
          <a:xfrm>
            <a:off x="1816153" y="3935079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4467506" y="4831317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35" grpId="0"/>
      <p:bldP spid="35" grpId="1"/>
      <p:bldP spid="38" grpId="0"/>
      <p:bldP spid="38" grpId="1"/>
      <p:bldP spid="49" grpId="0"/>
      <p:bldP spid="49" grpId="1"/>
      <p:bldP spid="50" grpId="0"/>
      <p:bldP spid="50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Give priority to Reader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53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B0F77E-5E83-4F96-881F-F10D27673E12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57250" y="1500188"/>
            <a:ext cx="2357438" cy="1249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write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0;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454400" y="1428750"/>
            <a:ext cx="2520950" cy="4554538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Reader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Read_Action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0)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V(write);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•"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480175" y="1428750"/>
            <a:ext cx="2520950" cy="2166938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Writer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Write_Action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4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Keep fairness: reader-writer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73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974100-697B-4642-B984-D403E38B1DA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57250" y="1668463"/>
            <a:ext cx="2428875" cy="220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write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concur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0;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454400" y="1357313"/>
            <a:ext cx="2520950" cy="44227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Reader</a:t>
            </a:r>
            <a:endParaRPr lang="zh-CN" altLang="en-US" sz="14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P(concur);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V(concur);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Read_Action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0)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V(write);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480175" y="1357313"/>
            <a:ext cx="2520950" cy="43576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Writer</a:t>
            </a:r>
            <a:endParaRPr lang="zh-CN" altLang="en-US" sz="14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P(concur);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Write_Action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V(write);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0)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V(concur);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55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IPC problem: Sleeping Barber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300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C0DBBB-BA6B-4059-9B20-E1A0D8AE692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30054" name="内容占位符 2"/>
          <p:cNvSpPr>
            <a:spLocks noGrp="1"/>
          </p:cNvSpPr>
          <p:nvPr>
            <p:ph idx="1"/>
          </p:nvPr>
        </p:nvSpPr>
        <p:spPr>
          <a:xfrm>
            <a:off x="785813" y="1371600"/>
            <a:ext cx="4643437" cy="4986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Problem description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One chair for barbering, and N chairs for waiting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Customer: occupy barbering chair, or sit on waiting chair, or leaving when all chairs are full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Barber: 0 customer sleeping, or working</a:t>
            </a:r>
          </a:p>
        </p:txBody>
      </p:sp>
      <p:pic>
        <p:nvPicPr>
          <p:cNvPr id="8" name="Picture 6" descr="睡眠理发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2143125"/>
            <a:ext cx="4751387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01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Analysis of “Sleeping Barber”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955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04A739-7D65-4C56-AD09-F32264E640C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95590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Mutual exclusion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Barbing chair: only one customer can use it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Synchronism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Barber will sleep until customer appeared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The waiting chair is a “producer-consumer” problem</a:t>
            </a: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 of “Sleeping barber”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966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9AE28D-8CC5-4AB4-BB11-44D7CA871B6E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8625" y="1844675"/>
            <a:ext cx="2662238" cy="18891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CHAIRS    N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customer = 0;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barer = 0;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waiting = 0;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143250" y="1331913"/>
            <a:ext cx="2833688" cy="377666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barber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P(customer);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waiting = waiting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–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V(barbers);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barbering();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72188" y="1341438"/>
            <a:ext cx="3000375" cy="46624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if(waiting &lt; CHAIRS)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waiting +=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V(customer);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V(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P(barber);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{V(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Class exercise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976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8D221-662B-41DA-B89B-1E92A0B3A14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00125" y="1905000"/>
            <a:ext cx="80724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rPr>
              <a:t>猴子过索桥问题：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latin typeface="+mn-lt"/>
                <a:ea typeface="+mn-ea"/>
              </a:rPr>
              <a:t>   山谷间横跨一条索桥，山谷两侧的猴子需要攀着索桥过山谷，该索桥为单向通行路线，既索桥上不能同时存在通行方向相反的猴子，否则将陷入死锁。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 </a:t>
            </a:r>
            <a:r>
              <a:rPr lang="zh-CN" altLang="en-US" sz="2800" kern="0" dirty="0">
                <a:latin typeface="+mn-lt"/>
                <a:ea typeface="+mn-ea"/>
              </a:rPr>
              <a:t>请用伪代码编写猴子过索桥的进程，必须避免死锁情况发生，同时需要考虑“饥饿”问题，既任何一只猴子在等待过索桥时都不应等的太久。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Message Passing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2048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8F8CE8-4BFE-4491-ACA6-9BE59F3D0EB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Design rules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Semaphore mechanism depends on CPU, under distributed environment, this mechanism is useless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All mentioned method is designed for mutual exclusion and synchronism, general information transferring between processes need more simple and efficient mechanism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Key issues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Stability: avoid data/information losing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Consistency: assure the target is correct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Efficiency: unified format of message and transferring transaction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Method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Simple message passing: send and receive primitive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Mail box: supported by OS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Rendezvous: without intermediate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 of “Producer-Consumer”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CITS, </a:t>
            </a:r>
            <a:r>
              <a:rPr lang="en-US" altLang="zh-CN" dirty="0" err="1" smtClean="0"/>
              <a:t>NanKai</a:t>
            </a:r>
            <a:r>
              <a:rPr lang="en-US" altLang="zh-CN" dirty="0" smtClean="0"/>
              <a:t> University</a:t>
            </a:r>
            <a:endParaRPr lang="en-US" altLang="ko-KR" dirty="0"/>
          </a:p>
        </p:txBody>
      </p:sp>
      <p:sp>
        <p:nvSpPr>
          <p:cNvPr id="2068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B18E09-DBC4-4C8E-892F-9319ED0645A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786063" y="1773238"/>
            <a:ext cx="3143250" cy="317023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item;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message 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Produce-Item(&amp;item);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recieve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consumer,&amp;m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build-message(&amp;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m,item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send(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consumer,&amp;m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66775" y="1844675"/>
            <a:ext cx="1847850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＃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 N 100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000750" y="1714500"/>
            <a:ext cx="3071813" cy="3643313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Comsumer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item,i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message 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•"/>
              <a:defRPr/>
            </a:pPr>
            <a:endParaRPr lang="en-US" altLang="zh-CN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0; 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&lt; N; 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send(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producer,&amp;m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r>
              <a:rPr lang="en-US" altLang="zh-CN" dirty="0"/>
              <a:t> 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receive(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producer,&amp;m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 extract-item(&amp;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m,&amp;item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send(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producer,&amp;m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Consume-item(item);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spect="1" noChangeArrowheads="1"/>
          </p:cNvSpPr>
          <p:nvPr/>
        </p:nvSpPr>
        <p:spPr bwMode="auto">
          <a:xfrm>
            <a:off x="4981754" y="3357562"/>
            <a:ext cx="69276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锁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4" name="Rectangle 14"/>
          <p:cNvSpPr>
            <a:spLocks noChangeAspect="1" noChangeArrowheads="1"/>
          </p:cNvSpPr>
          <p:nvPr/>
        </p:nvSpPr>
        <p:spPr bwMode="auto">
          <a:xfrm>
            <a:off x="5821664" y="3357562"/>
            <a:ext cx="116725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b="1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1" name="Rectangle 6"/>
          <p:cNvSpPr>
            <a:spLocks noChangeAspect="1" noChangeArrowheads="1"/>
          </p:cNvSpPr>
          <p:nvPr/>
        </p:nvSpPr>
        <p:spPr bwMode="auto">
          <a:xfrm>
            <a:off x="3901634" y="3357562"/>
            <a:ext cx="936104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212153" y="417354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1403648" y="207167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dirty="0"/>
              <a:t>并发编程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1403648" y="500063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硬件支持</a:t>
            </a: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806755" y="483393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4363842" y="483393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940929" y="483393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1403648" y="349012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高层抽象</a:t>
            </a: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5413687" y="273525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基本同步方法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3298622" y="3740150"/>
            <a:ext cx="592445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806493" y="3740151"/>
            <a:ext cx="1701845" cy="1062557"/>
            <a:chOff x="6045754" y="2882900"/>
            <a:chExt cx="1701845" cy="1062557"/>
          </a:xfrm>
        </p:grpSpPr>
        <p:sp>
          <p:nvSpPr>
            <p:cNvPr id="27" name="任意多边形 26"/>
            <p:cNvSpPr/>
            <p:nvPr/>
          </p:nvSpPr>
          <p:spPr>
            <a:xfrm>
              <a:off x="6045754" y="2882900"/>
              <a:ext cx="80484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9" name="Rectangle 13"/>
          <p:cNvSpPr>
            <a:spLocks noChangeAspect="1" noChangeArrowheads="1"/>
          </p:cNvSpPr>
          <p:nvPr/>
        </p:nvSpPr>
        <p:spPr bwMode="auto">
          <a:xfrm>
            <a:off x="4385498" y="192405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15"/>
          <p:cNvSpPr>
            <a:spLocks noChangeAspect="1" noChangeArrowheads="1"/>
          </p:cNvSpPr>
          <p:nvPr/>
        </p:nvSpPr>
        <p:spPr bwMode="auto">
          <a:xfrm>
            <a:off x="5708063" y="192405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你需要知道的一些事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1537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没有任何一个哲学家因操作系统的研究被饿死</a:t>
            </a:r>
            <a:endParaRPr lang="en-US" altLang="zh-CN" dirty="0" smtClean="0"/>
          </a:p>
          <a:p>
            <a:r>
              <a:rPr lang="zh-CN" altLang="en-US" dirty="0" smtClean="0"/>
              <a:t>哲学家就餐问题，或类似问题，极少在工程问题中出现</a:t>
            </a:r>
            <a:endParaRPr lang="en-US" altLang="zh-CN" dirty="0" smtClean="0"/>
          </a:p>
          <a:p>
            <a:r>
              <a:rPr lang="zh-CN" altLang="en-US" dirty="0"/>
              <a:t>锁机制的使用远超过</a:t>
            </a:r>
            <a:r>
              <a:rPr lang="zh-CN" altLang="en-US" dirty="0" smtClean="0"/>
              <a:t>信号量</a:t>
            </a:r>
            <a:endParaRPr lang="en-US" altLang="zh-CN" dirty="0" smtClean="0"/>
          </a:p>
          <a:p>
            <a:r>
              <a:rPr lang="zh-CN" altLang="en-US" dirty="0" smtClean="0"/>
              <a:t>操作系统通常仅向用户提供最简单的同步机制，其他内容由用户自主开发或第三方完成</a:t>
            </a:r>
            <a:endParaRPr lang="en-US" altLang="zh-CN" dirty="0" smtClean="0"/>
          </a:p>
          <a:p>
            <a:r>
              <a:rPr lang="zh-CN" altLang="en-US" dirty="0" smtClean="0"/>
              <a:t>操作系统的内核代码中反而缺少好的管理</a:t>
            </a:r>
            <a:endParaRPr lang="en-US" altLang="zh-CN" dirty="0" smtClean="0"/>
          </a:p>
          <a:p>
            <a:r>
              <a:rPr lang="zh-CN" altLang="en-US" dirty="0" smtClean="0"/>
              <a:t>并发与同步引起的错误是极难发现和消除的，目前没有很好的工具和手段</a:t>
            </a:r>
            <a:endParaRPr lang="en-US" altLang="zh-CN" dirty="0" smtClean="0"/>
          </a:p>
          <a:p>
            <a:r>
              <a:rPr lang="zh-CN" altLang="en-US" dirty="0" smtClean="0"/>
              <a:t>管程在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中没有支持，</a:t>
            </a: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 smtClean="0"/>
              <a:t>中也没有完整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/>
              <a:t>锁是一种消极的机制，改进的方案是</a:t>
            </a:r>
            <a:r>
              <a:rPr lang="zh-CN" altLang="en-US" dirty="0">
                <a:solidFill>
                  <a:srgbClr val="FF0000"/>
                </a:solidFill>
              </a:rPr>
              <a:t>事务型</a:t>
            </a:r>
            <a:r>
              <a:rPr lang="zh-CN" altLang="en-US" dirty="0" smtClean="0">
                <a:solidFill>
                  <a:srgbClr val="FF0000"/>
                </a:solidFill>
              </a:rPr>
              <a:t>内存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109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3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33265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方案二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05309" y="1340768"/>
            <a:ext cx="4084297" cy="432048"/>
            <a:chOff x="844893" y="1000114"/>
            <a:chExt cx="4084297" cy="43204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3534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先留便签，后检查面包和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便签。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42630" y="5301208"/>
            <a:ext cx="2012595" cy="428628"/>
            <a:chOff x="853732" y="4013613"/>
            <a:chExt cx="2012595" cy="42862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51815" y="4013613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会发生什么？</a:t>
              </a:r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853732" y="40136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50250" y="5607598"/>
            <a:ext cx="5390102" cy="407990"/>
            <a:chOff x="1261353" y="4320003"/>
            <a:chExt cx="2319354" cy="407990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353" y="4449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3917" y="4320003"/>
              <a:ext cx="218679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不会有人买</a:t>
              </a:r>
              <a:r>
                <a:rPr lang="zh-CN" altLang="en-US" dirty="0" smtClean="0"/>
                <a:t>面包，因为这个方案是错误的</a:t>
              </a:r>
              <a:endParaRPr lang="zh-CN" altLang="en-US" dirty="0"/>
            </a:p>
          </p:txBody>
        </p:sp>
      </p:grpSp>
      <p:sp>
        <p:nvSpPr>
          <p:cNvPr id="42" name="内容占位符 2"/>
          <p:cNvSpPr txBox="1">
            <a:spLocks/>
          </p:cNvSpPr>
          <p:nvPr/>
        </p:nvSpPr>
        <p:spPr>
          <a:xfrm>
            <a:off x="2485033" y="2198623"/>
            <a:ext cx="2160240" cy="193297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让我们来思考一下多核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如何让关中断方法有效？</a:t>
            </a:r>
            <a:endParaRPr lang="en-US" altLang="zh-CN" dirty="0" smtClean="0"/>
          </a:p>
          <a:p>
            <a:r>
              <a:rPr lang="zh-CN" altLang="en-US" dirty="0" smtClean="0"/>
              <a:t>如何让</a:t>
            </a:r>
            <a:r>
              <a:rPr lang="en-US" altLang="zh-CN" dirty="0" smtClean="0"/>
              <a:t>TSL</a:t>
            </a:r>
            <a:r>
              <a:rPr lang="zh-CN" altLang="en-US" dirty="0" smtClean="0"/>
              <a:t>方法有效？</a:t>
            </a:r>
            <a:endParaRPr lang="en-US" altLang="zh-CN" dirty="0" smtClean="0"/>
          </a:p>
          <a:p>
            <a:r>
              <a:rPr lang="zh-CN" altLang="en-US" dirty="0" smtClean="0"/>
              <a:t>核间的数据交换的额外代价是什么？</a:t>
            </a:r>
            <a:endParaRPr lang="en-US" altLang="zh-CN" dirty="0" smtClean="0"/>
          </a:p>
          <a:p>
            <a:r>
              <a:rPr lang="zh-CN" altLang="en-US" smtClean="0"/>
              <a:t>核间的进程调度会带来什么问题？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5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078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5519BF-A620-483B-B46A-700B43256B0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20787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smtClean="0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方案三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4974" y="1596112"/>
            <a:ext cx="5084429" cy="428628"/>
            <a:chOff x="844893" y="738862"/>
            <a:chExt cx="508442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38862"/>
              <a:ext cx="47863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为便签增加标记，以区别不同人的便签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88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71262" y="2035998"/>
            <a:ext cx="3748114" cy="407990"/>
            <a:chOff x="1252514" y="1024614"/>
            <a:chExt cx="3748114" cy="40799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1293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385078" y="1024614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现在可在检查之前留便签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157325" y="2761495"/>
            <a:ext cx="1800200" cy="29774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15616" y="3278783"/>
            <a:ext cx="2481332" cy="13719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427353" y="2761496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427352" y="3059238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61075" y="3059238"/>
            <a:ext cx="0" cy="35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428146" y="3425036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436166" y="3425036"/>
            <a:ext cx="0" cy="99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>
            <a:spLocks/>
          </p:cNvSpPr>
          <p:nvPr/>
        </p:nvSpPr>
        <p:spPr>
          <a:xfrm>
            <a:off x="4390621" y="3102962"/>
            <a:ext cx="1892248" cy="32207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434580" y="442451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355629" y="4424514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/>
          <p:cNvSpPr txBox="1">
            <a:spLocks/>
          </p:cNvSpPr>
          <p:nvPr/>
        </p:nvSpPr>
        <p:spPr>
          <a:xfrm>
            <a:off x="4390621" y="4337959"/>
            <a:ext cx="2641874" cy="10842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	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703903" y="2492896"/>
            <a:ext cx="3880934" cy="428628"/>
            <a:chOff x="363522" y="1851670"/>
            <a:chExt cx="3880934" cy="428628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363522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A</a:t>
              </a:r>
              <a:endParaRPr lang="zh-CN" altLang="en-US" sz="1800" dirty="0"/>
            </a:p>
          </p:txBody>
        </p:sp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3244324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B</a:t>
              </a:r>
              <a:endParaRPr lang="zh-CN" altLang="en-US" sz="18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36413" y="2166466"/>
            <a:ext cx="3600400" cy="407990"/>
            <a:chOff x="1626448" y="4680620"/>
            <a:chExt cx="3600400" cy="407990"/>
          </a:xfrm>
        </p:grpSpPr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448" y="4813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755378" y="4680620"/>
              <a:ext cx="347147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每个人都认为另外一个去买面包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64974" y="1589428"/>
            <a:ext cx="2012595" cy="428628"/>
            <a:chOff x="844893" y="4011910"/>
            <a:chExt cx="2012595" cy="428628"/>
          </a:xfrm>
        </p:grpSpPr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142976" y="4011910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会发生什么？</a:t>
              </a: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844893" y="40119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内容占位符 2"/>
          <p:cNvSpPr txBox="1">
            <a:spLocks/>
          </p:cNvSpPr>
          <p:nvPr/>
        </p:nvSpPr>
        <p:spPr>
          <a:xfrm>
            <a:off x="1191041" y="2831713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>
          <a:xfrm>
            <a:off x="3963571" y="2831713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1157325" y="5504728"/>
            <a:ext cx="2481332" cy="22646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3421907" y="5416609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434580" y="5416610"/>
            <a:ext cx="0" cy="451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>
            <a:spLocks/>
          </p:cNvSpPr>
          <p:nvPr/>
        </p:nvSpPr>
        <p:spPr>
          <a:xfrm>
            <a:off x="1480782" y="3480013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4757245" y="4530202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967800" y="1916929"/>
            <a:ext cx="3341715" cy="428628"/>
            <a:chOff x="5748023" y="1410870"/>
            <a:chExt cx="3341715" cy="428628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5885533" y="1410870"/>
              <a:ext cx="32042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可能导致没有人去买面包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8023" y="153427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2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1" grpId="0"/>
      <p:bldP spid="34" grpId="0"/>
      <p:bldP spid="46" grpId="0" animBg="1"/>
      <p:bldP spid="46" grpId="1" animBg="1"/>
      <p:bldP spid="47" grpId="0" animBg="1"/>
      <p:bldP spid="47" grpId="1" animBg="1"/>
      <p:bldP spid="48" grpId="0"/>
      <p:bldP spid="52" grpId="0"/>
      <p:bldP spid="52" grpId="1"/>
      <p:bldP spid="53" grpId="0"/>
      <p:bldP spid="5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53884" y="1988840"/>
            <a:ext cx="5370180" cy="2411342"/>
            <a:chOff x="844894" y="1240528"/>
            <a:chExt cx="5370180" cy="2411342"/>
          </a:xfrm>
        </p:grpSpPr>
        <p:sp>
          <p:nvSpPr>
            <p:cNvPr id="29" name="矩形 28"/>
            <p:cNvSpPr/>
            <p:nvPr/>
          </p:nvSpPr>
          <p:spPr>
            <a:xfrm>
              <a:off x="844894" y="1589767"/>
              <a:ext cx="2062016" cy="206210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while(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_2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do nothing;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bread){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buy bread;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063341" y="1589767"/>
              <a:ext cx="2151733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1) 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if(no bread){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buy bread; 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} 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73206" y="1240528"/>
              <a:ext cx="4243741" cy="428628"/>
              <a:chOff x="363522" y="1929044"/>
              <a:chExt cx="4243741" cy="428628"/>
            </a:xfrm>
          </p:grpSpPr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363522" y="1929044"/>
                <a:ext cx="9286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>
                  <a:spcBef>
                    <a:spcPct val="20000"/>
                  </a:spcBef>
                </a:pPr>
                <a:r>
                  <a:rPr lang="zh-CN" altLang="en-US" sz="1800" dirty="0"/>
                  <a:t>进程</a:t>
                </a:r>
                <a:r>
                  <a:rPr lang="en-US" altLang="zh-CN" sz="1800" dirty="0"/>
                  <a:t>A</a:t>
                </a:r>
                <a:endParaRPr lang="zh-CN" altLang="en-US" sz="1800" dirty="0"/>
              </a:p>
            </p:txBody>
          </p:sp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3607131" y="1929044"/>
                <a:ext cx="100013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>
                  <a:spcBef>
                    <a:spcPct val="20000"/>
                  </a:spcBef>
                </a:pPr>
                <a:r>
                  <a:rPr lang="zh-CN" altLang="en-US" sz="1800" dirty="0"/>
                  <a:t>进程</a:t>
                </a:r>
                <a:r>
                  <a:rPr lang="en-US" altLang="zh-CN" sz="1800" dirty="0"/>
                  <a:t>B</a:t>
                </a:r>
                <a:endParaRPr lang="zh-CN" altLang="en-US" sz="1800" dirty="0"/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方案四</a:t>
            </a:r>
            <a:endParaRPr lang="zh-CN" altLang="en-US" dirty="0"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53884" y="1643050"/>
            <a:ext cx="3798545" cy="428628"/>
            <a:chOff x="844893" y="785800"/>
            <a:chExt cx="379854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5800"/>
              <a:ext cx="35004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两个人采用不同的处理流程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58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53884" y="4527948"/>
            <a:ext cx="3298479" cy="428628"/>
            <a:chOff x="844893" y="3856502"/>
            <a:chExt cx="3298479" cy="4286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856502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现在有效吗？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565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61504" y="4834338"/>
            <a:ext cx="4962560" cy="407990"/>
            <a:chOff x="1252514" y="4162892"/>
            <a:chExt cx="4962560" cy="40799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267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85078" y="4162892"/>
              <a:ext cx="48299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枚举所有可能后，可以确认它是有效的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53884" y="5232620"/>
            <a:ext cx="3298479" cy="428628"/>
            <a:chOff x="844893" y="4500558"/>
            <a:chExt cx="329847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500558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这种解决方案你满足吗？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4500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73072" y="2554424"/>
            <a:ext cx="3198712" cy="1169551"/>
            <a:chOff x="879245" y="1644570"/>
            <a:chExt cx="3198712" cy="1169551"/>
          </a:xfrm>
        </p:grpSpPr>
        <p:sp>
          <p:nvSpPr>
            <p:cNvPr id="21" name="矩形 20"/>
            <p:cNvSpPr/>
            <p:nvPr/>
          </p:nvSpPr>
          <p:spPr>
            <a:xfrm>
              <a:off x="879245" y="1720281"/>
              <a:ext cx="2027664" cy="728039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3511" y="1644570"/>
              <a:ext cx="121444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2,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A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可以去买面包，否则等待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离开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23368" y="2544692"/>
            <a:ext cx="3244976" cy="1384995"/>
            <a:chOff x="4092571" y="1633247"/>
            <a:chExt cx="3244976" cy="1384995"/>
          </a:xfrm>
        </p:grpSpPr>
        <p:sp>
          <p:nvSpPr>
            <p:cNvPr id="24" name="矩形 23"/>
            <p:cNvSpPr/>
            <p:nvPr/>
          </p:nvSpPr>
          <p:spPr>
            <a:xfrm>
              <a:off x="4092571" y="1714494"/>
              <a:ext cx="1969651" cy="252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3101" y="1633247"/>
              <a:ext cx="12144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1,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可以去买面包，否则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离开并且再试一次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5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方案四分析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6155999" cy="785818"/>
            <a:chOff x="844893" y="1000114"/>
            <a:chExt cx="6155999" cy="78581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它有效，但太复杂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561581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很难验证它的有效性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580864"/>
            <a:ext cx="4155735" cy="1000132"/>
            <a:chOff x="844893" y="1643056"/>
            <a:chExt cx="4155735" cy="100013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643056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en-US" altLang="zh-CN"/>
                <a:t>A</a:t>
              </a:r>
              <a:r>
                <a:rPr lang="zh-CN" altLang="en-US"/>
                <a:t>和</a:t>
              </a:r>
              <a:r>
                <a:rPr lang="en-US" altLang="zh-CN"/>
                <a:t>B</a:t>
              </a:r>
              <a:r>
                <a:rPr lang="zh-CN" altLang="en-US"/>
                <a:t>的代码不同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542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85078" y="1949446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每个进程的代码也会略有不同</a:t>
              </a: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3399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85078" y="2235198"/>
              <a:ext cx="31149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如果进程更多，怎么办？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573016"/>
            <a:ext cx="4084297" cy="785818"/>
            <a:chOff x="844893" y="2551112"/>
            <a:chExt cx="4084297" cy="78581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5111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>
                  <a:solidFill>
                    <a:srgbClr val="C00000"/>
                  </a:solidFill>
                </a:rPr>
                <a:t>当</a:t>
              </a:r>
              <a:r>
                <a:rPr lang="en-US" altLang="zh-CN">
                  <a:solidFill>
                    <a:srgbClr val="C00000"/>
                  </a:solidFill>
                </a:rPr>
                <a:t>A</a:t>
              </a:r>
              <a:r>
                <a:rPr lang="zh-CN" altLang="en-US">
                  <a:solidFill>
                    <a:srgbClr val="C00000"/>
                  </a:solidFill>
                </a:rPr>
                <a:t>在等待时，它不能做其他事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511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9622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85077" y="2857502"/>
              <a:ext cx="3402945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忙等待（</a:t>
              </a:r>
              <a:r>
                <a:rPr lang="en-US" altLang="zh-CN" dirty="0"/>
                <a:t>busy-waiting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4" y="4296516"/>
            <a:ext cx="2798413" cy="428628"/>
            <a:chOff x="844893" y="3214692"/>
            <a:chExt cx="2441223" cy="428628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21469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有更好的方法吗？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214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68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Concept about mutual exclusion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Race condition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More than one processes are compete for some exclusive resource, other processes shouldn’t access the resource when a process is occupying the resource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Critical region/critical section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code section that access the exclusive resource is called critical region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Criteria for good solution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No two process may be simultaneously inside their critical region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No assumptions my be made about speeds or the number of CPUs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No process running outside its critical region may block other processes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No process should have to wait forever to enter its critical region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321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EF8B03-4893-4F61-844D-3B11D9186F9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052736"/>
            <a:ext cx="7772400" cy="628650"/>
          </a:xfr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</a:t>
            </a:r>
            <a:r>
              <a:rPr lang="en-US" altLang="zh-CN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(Critical Section)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969647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临界区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(critical section)</a:t>
            </a:r>
          </a:p>
        </p:txBody>
      </p:sp>
      <p:sp>
        <p:nvSpPr>
          <p:cNvPr id="6" name="矩形 5"/>
          <p:cNvSpPr/>
          <p:nvPr/>
        </p:nvSpPr>
        <p:spPr>
          <a:xfrm>
            <a:off x="1702950" y="1779214"/>
            <a:ext cx="4104456" cy="109260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critical section</a:t>
            </a:r>
          </a:p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remainder section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0807" y="3324424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进入区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(entry section)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9632" y="3688103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退出区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(exit section)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8535" y="4058385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剩余区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(remainder section)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88142" y="3328985"/>
            <a:ext cx="6456266" cy="360040"/>
            <a:chOff x="1788142" y="2471735"/>
            <a:chExt cx="6456266" cy="36004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907704" y="2471735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进程中访问临界资源的一段需要互斥执行的代码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25890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789317" y="3671077"/>
            <a:ext cx="6456266" cy="761954"/>
            <a:chOff x="1788142" y="3180919"/>
            <a:chExt cx="6456266" cy="761954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907704" y="3180919"/>
              <a:ext cx="6336704" cy="761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检查可否进入临界区的一段代码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如可进入，设置相应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29733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6672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788143" y="4014467"/>
            <a:ext cx="6435641" cy="360040"/>
            <a:chOff x="1788142" y="4135227"/>
            <a:chExt cx="6435641" cy="360040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887079" y="4135227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清除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25758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0" name="组合 19"/>
          <p:cNvGrpSpPr/>
          <p:nvPr/>
        </p:nvGrpSpPr>
        <p:grpSpPr>
          <a:xfrm>
            <a:off x="1788142" y="4441110"/>
            <a:ext cx="6456266" cy="360040"/>
            <a:chOff x="1788142" y="4878343"/>
            <a:chExt cx="6456266" cy="36004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907704" y="4878343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代码中的其余部分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99924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矩形 22"/>
          <p:cNvSpPr/>
          <p:nvPr/>
        </p:nvSpPr>
        <p:spPr>
          <a:xfrm>
            <a:off x="2160566" y="2028401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</p:txBody>
      </p:sp>
      <p:sp>
        <p:nvSpPr>
          <p:cNvPr id="24" name="矩形 23"/>
          <p:cNvSpPr/>
          <p:nvPr/>
        </p:nvSpPr>
        <p:spPr>
          <a:xfrm>
            <a:off x="1702950" y="1781791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1703233" y="2277330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2161415" y="2511776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</p:txBody>
      </p:sp>
    </p:spTree>
    <p:extLst>
      <p:ext uri="{BB962C8B-B14F-4D97-AF65-F5344CB8AC3E}">
        <p14:creationId xmlns:p14="http://schemas.microsoft.com/office/powerpoint/2010/main" val="5364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Concept about mutual exclusion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341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7BF9E8-BB21-414A-9B30-C28F7B25F3B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43188" y="2143125"/>
            <a:ext cx="285750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500688" y="3714750"/>
            <a:ext cx="1428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>
            <a:cxnSpLocks noChangeShapeType="1"/>
            <a:stCxn id="8" idx="1"/>
          </p:cNvCxnSpPr>
          <p:nvPr/>
        </p:nvCxnSpPr>
        <p:spPr bwMode="auto">
          <a:xfrm rot="10800000">
            <a:off x="2000250" y="2286000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  <a:endCxn id="8" idx="3"/>
          </p:cNvCxnSpPr>
          <p:nvPr/>
        </p:nvCxnSpPr>
        <p:spPr bwMode="auto">
          <a:xfrm rot="10800000">
            <a:off x="5500688" y="2286000"/>
            <a:ext cx="35004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  <a:stCxn id="9" idx="1"/>
          </p:cNvCxnSpPr>
          <p:nvPr/>
        </p:nvCxnSpPr>
        <p:spPr bwMode="auto">
          <a:xfrm rot="10800000">
            <a:off x="3786188" y="3857625"/>
            <a:ext cx="1714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  <a:stCxn id="9" idx="3"/>
          </p:cNvCxnSpPr>
          <p:nvPr/>
        </p:nvCxnSpPr>
        <p:spPr bwMode="auto">
          <a:xfrm>
            <a:off x="6929438" y="3857625"/>
            <a:ext cx="2071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000125" y="3714750"/>
            <a:ext cx="922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Proc B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08063" y="2143125"/>
            <a:ext cx="920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Proc A</a:t>
            </a: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2" name="组合 59"/>
          <p:cNvGrpSpPr>
            <a:grpSpLocks/>
          </p:cNvGrpSpPr>
          <p:nvPr/>
        </p:nvGrpSpPr>
        <p:grpSpPr bwMode="auto">
          <a:xfrm>
            <a:off x="2428875" y="1285875"/>
            <a:ext cx="2806700" cy="785813"/>
            <a:chOff x="2428860" y="1285860"/>
            <a:chExt cx="2807179" cy="785818"/>
          </a:xfrm>
        </p:grpSpPr>
        <p:cxnSp>
          <p:nvCxnSpPr>
            <p:cNvPr id="134190" name="直接箭头连接符 32"/>
            <p:cNvCxnSpPr>
              <a:cxnSpLocks noChangeShapeType="1"/>
            </p:cNvCxnSpPr>
            <p:nvPr/>
          </p:nvCxnSpPr>
          <p:spPr bwMode="auto">
            <a:xfrm rot="10800000" flipV="1">
              <a:off x="2643174" y="1643050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91" name="TextBox 42"/>
            <p:cNvSpPr txBox="1">
              <a:spLocks noChangeArrowheads="1"/>
            </p:cNvSpPr>
            <p:nvPr/>
          </p:nvSpPr>
          <p:spPr bwMode="auto">
            <a:xfrm>
              <a:off x="2428860" y="1285860"/>
              <a:ext cx="2807179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A enters critical region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5500688" y="1500188"/>
            <a:ext cx="2949575" cy="785812"/>
            <a:chOff x="5500694" y="1500174"/>
            <a:chExt cx="2949414" cy="785818"/>
          </a:xfrm>
        </p:grpSpPr>
        <p:cxnSp>
          <p:nvCxnSpPr>
            <p:cNvPr id="134188" name="直接箭头连接符 34"/>
            <p:cNvCxnSpPr>
              <a:cxnSpLocks noChangeShapeType="1"/>
            </p:cNvCxnSpPr>
            <p:nvPr/>
          </p:nvCxnSpPr>
          <p:spPr bwMode="auto">
            <a:xfrm rot="10800000" flipV="1">
              <a:off x="5500694" y="1857364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9" name="TextBox 43"/>
            <p:cNvSpPr txBox="1">
              <a:spLocks noChangeArrowheads="1"/>
            </p:cNvSpPr>
            <p:nvPr/>
          </p:nvSpPr>
          <p:spPr bwMode="auto">
            <a:xfrm>
              <a:off x="5643570" y="1500174"/>
              <a:ext cx="2806538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A leaves critical region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1"/>
          <p:cNvGrpSpPr>
            <a:grpSpLocks/>
          </p:cNvGrpSpPr>
          <p:nvPr/>
        </p:nvGrpSpPr>
        <p:grpSpPr bwMode="auto">
          <a:xfrm>
            <a:off x="3786188" y="2714625"/>
            <a:ext cx="1643062" cy="1071563"/>
            <a:chOff x="3786182" y="2714620"/>
            <a:chExt cx="1643074" cy="1071570"/>
          </a:xfrm>
        </p:grpSpPr>
        <p:cxnSp>
          <p:nvCxnSpPr>
            <p:cNvPr id="134186" name="直接箭头连接符 33"/>
            <p:cNvCxnSpPr>
              <a:cxnSpLocks noChangeShapeType="1"/>
            </p:cNvCxnSpPr>
            <p:nvPr/>
          </p:nvCxnSpPr>
          <p:spPr bwMode="auto">
            <a:xfrm rot="10800000" flipV="1">
              <a:off x="3786182" y="3357562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7" name="TextBox 44"/>
            <p:cNvSpPr txBox="1">
              <a:spLocks noChangeArrowheads="1"/>
            </p:cNvSpPr>
            <p:nvPr/>
          </p:nvSpPr>
          <p:spPr bwMode="auto">
            <a:xfrm>
              <a:off x="4143372" y="2714620"/>
              <a:ext cx="1285884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 try to enter CR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62"/>
          <p:cNvGrpSpPr>
            <a:grpSpLocks/>
          </p:cNvGrpSpPr>
          <p:nvPr/>
        </p:nvGrpSpPr>
        <p:grpSpPr bwMode="auto">
          <a:xfrm>
            <a:off x="5500688" y="2714625"/>
            <a:ext cx="1357312" cy="1000125"/>
            <a:chOff x="5500694" y="2714620"/>
            <a:chExt cx="1357322" cy="1000132"/>
          </a:xfrm>
        </p:grpSpPr>
        <p:cxnSp>
          <p:nvCxnSpPr>
            <p:cNvPr id="134184" name="直接箭头连接符 35"/>
            <p:cNvCxnSpPr>
              <a:cxnSpLocks noChangeShapeType="1"/>
            </p:cNvCxnSpPr>
            <p:nvPr/>
          </p:nvCxnSpPr>
          <p:spPr bwMode="auto">
            <a:xfrm rot="10800000" flipV="1">
              <a:off x="5500694" y="3286124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5" name="TextBox 45"/>
            <p:cNvSpPr txBox="1">
              <a:spLocks noChangeArrowheads="1"/>
            </p:cNvSpPr>
            <p:nvPr/>
          </p:nvSpPr>
          <p:spPr bwMode="auto">
            <a:xfrm>
              <a:off x="5572133" y="2714620"/>
              <a:ext cx="1285883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 enters CR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63"/>
          <p:cNvGrpSpPr>
            <a:grpSpLocks/>
          </p:cNvGrpSpPr>
          <p:nvPr/>
        </p:nvGrpSpPr>
        <p:grpSpPr bwMode="auto">
          <a:xfrm>
            <a:off x="6929438" y="3000375"/>
            <a:ext cx="1987550" cy="857250"/>
            <a:chOff x="6929454" y="3000372"/>
            <a:chExt cx="1988029" cy="857256"/>
          </a:xfrm>
        </p:grpSpPr>
        <p:cxnSp>
          <p:nvCxnSpPr>
            <p:cNvPr id="134182" name="直接箭头连接符 36"/>
            <p:cNvCxnSpPr>
              <a:cxnSpLocks noChangeShapeType="1"/>
            </p:cNvCxnSpPr>
            <p:nvPr/>
          </p:nvCxnSpPr>
          <p:spPr bwMode="auto">
            <a:xfrm rot="10800000" flipV="1">
              <a:off x="6929454" y="3429000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3" name="TextBox 46"/>
            <p:cNvSpPr txBox="1">
              <a:spLocks noChangeArrowheads="1"/>
            </p:cNvSpPr>
            <p:nvPr/>
          </p:nvSpPr>
          <p:spPr bwMode="auto">
            <a:xfrm>
              <a:off x="7358082" y="3000372"/>
              <a:ext cx="1559401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 leaves CR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55"/>
          <p:cNvGrpSpPr>
            <a:grpSpLocks/>
          </p:cNvGrpSpPr>
          <p:nvPr/>
        </p:nvGrpSpPr>
        <p:grpSpPr bwMode="auto">
          <a:xfrm>
            <a:off x="2357438" y="2500313"/>
            <a:ext cx="474662" cy="2886075"/>
            <a:chOff x="2357422" y="2501100"/>
            <a:chExt cx="474810" cy="2884906"/>
          </a:xfrm>
        </p:grpSpPr>
        <p:cxnSp>
          <p:nvCxnSpPr>
            <p:cNvPr id="134180" name="直接连接符 24"/>
            <p:cNvCxnSpPr>
              <a:cxnSpLocks noChangeShapeType="1"/>
            </p:cNvCxnSpPr>
            <p:nvPr/>
          </p:nvCxnSpPr>
          <p:spPr bwMode="auto">
            <a:xfrm rot="5400000">
              <a:off x="1393009" y="3750471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1" name="TextBox 47"/>
            <p:cNvSpPr txBox="1">
              <a:spLocks noChangeArrowheads="1"/>
            </p:cNvSpPr>
            <p:nvPr/>
          </p:nvSpPr>
          <p:spPr bwMode="auto">
            <a:xfrm>
              <a:off x="2357422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T1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56"/>
          <p:cNvGrpSpPr>
            <a:grpSpLocks/>
          </p:cNvGrpSpPr>
          <p:nvPr/>
        </p:nvGrpSpPr>
        <p:grpSpPr bwMode="auto">
          <a:xfrm>
            <a:off x="3525838" y="2500313"/>
            <a:ext cx="474662" cy="2886075"/>
            <a:chOff x="3525686" y="2500306"/>
            <a:chExt cx="474810" cy="2885700"/>
          </a:xfrm>
        </p:grpSpPr>
        <p:cxnSp>
          <p:nvCxnSpPr>
            <p:cNvPr id="134178" name="直接连接符 26"/>
            <p:cNvCxnSpPr>
              <a:cxnSpLocks noChangeShapeType="1"/>
            </p:cNvCxnSpPr>
            <p:nvPr/>
          </p:nvCxnSpPr>
          <p:spPr bwMode="auto">
            <a:xfrm rot="5400000">
              <a:off x="2536811" y="3749677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9" name="TextBox 49"/>
            <p:cNvSpPr txBox="1">
              <a:spLocks noChangeArrowheads="1"/>
            </p:cNvSpPr>
            <p:nvPr/>
          </p:nvSpPr>
          <p:spPr bwMode="auto">
            <a:xfrm>
              <a:off x="3525686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T2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5286375" y="2428875"/>
            <a:ext cx="474663" cy="2957513"/>
            <a:chOff x="5286380" y="2428868"/>
            <a:chExt cx="474810" cy="2957138"/>
          </a:xfrm>
        </p:grpSpPr>
        <p:cxnSp>
          <p:nvCxnSpPr>
            <p:cNvPr id="134176" name="直接连接符 25"/>
            <p:cNvCxnSpPr>
              <a:cxnSpLocks noChangeShapeType="1"/>
            </p:cNvCxnSpPr>
            <p:nvPr/>
          </p:nvCxnSpPr>
          <p:spPr bwMode="auto">
            <a:xfrm rot="5400000">
              <a:off x="4251323" y="3678239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7" name="TextBox 50"/>
            <p:cNvSpPr txBox="1">
              <a:spLocks noChangeArrowheads="1"/>
            </p:cNvSpPr>
            <p:nvPr/>
          </p:nvSpPr>
          <p:spPr bwMode="auto">
            <a:xfrm>
              <a:off x="5286380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T3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58"/>
          <p:cNvGrpSpPr>
            <a:grpSpLocks/>
          </p:cNvGrpSpPr>
          <p:nvPr/>
        </p:nvGrpSpPr>
        <p:grpSpPr bwMode="auto">
          <a:xfrm>
            <a:off x="6715125" y="2357438"/>
            <a:ext cx="474663" cy="3028950"/>
            <a:chOff x="6715140" y="2357430"/>
            <a:chExt cx="474810" cy="3028576"/>
          </a:xfrm>
        </p:grpSpPr>
        <p:cxnSp>
          <p:nvCxnSpPr>
            <p:cNvPr id="134174" name="直接连接符 28"/>
            <p:cNvCxnSpPr>
              <a:cxnSpLocks noChangeShapeType="1"/>
            </p:cNvCxnSpPr>
            <p:nvPr/>
          </p:nvCxnSpPr>
          <p:spPr bwMode="auto">
            <a:xfrm rot="5400000">
              <a:off x="5680083" y="3606801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5" name="TextBox 51"/>
            <p:cNvSpPr txBox="1">
              <a:spLocks noChangeArrowheads="1"/>
            </p:cNvSpPr>
            <p:nvPr/>
          </p:nvSpPr>
          <p:spPr bwMode="auto">
            <a:xfrm>
              <a:off x="6715140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T4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53"/>
          <p:cNvGrpSpPr>
            <a:grpSpLocks/>
          </p:cNvGrpSpPr>
          <p:nvPr/>
        </p:nvGrpSpPr>
        <p:grpSpPr bwMode="auto">
          <a:xfrm>
            <a:off x="3571875" y="5857875"/>
            <a:ext cx="3500438" cy="385763"/>
            <a:chOff x="3571868" y="5857892"/>
            <a:chExt cx="3500462" cy="385370"/>
          </a:xfrm>
        </p:grpSpPr>
        <p:cxnSp>
          <p:nvCxnSpPr>
            <p:cNvPr id="134172" name="直接箭头连接符 37"/>
            <p:cNvCxnSpPr>
              <a:cxnSpLocks noChangeShapeType="1"/>
            </p:cNvCxnSpPr>
            <p:nvPr/>
          </p:nvCxnSpPr>
          <p:spPr bwMode="auto">
            <a:xfrm>
              <a:off x="3571868" y="5857892"/>
              <a:ext cx="3500462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3" name="TextBox 52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75373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Time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67"/>
          <p:cNvGrpSpPr>
            <a:grpSpLocks/>
          </p:cNvGrpSpPr>
          <p:nvPr/>
        </p:nvGrpSpPr>
        <p:grpSpPr bwMode="auto">
          <a:xfrm>
            <a:off x="3857625" y="3929063"/>
            <a:ext cx="1571625" cy="814387"/>
            <a:chOff x="3857620" y="3929066"/>
            <a:chExt cx="1571636" cy="813998"/>
          </a:xfrm>
        </p:grpSpPr>
        <p:sp>
          <p:nvSpPr>
            <p:cNvPr id="134170" name="左大括号 30"/>
            <p:cNvSpPr>
              <a:spLocks/>
            </p:cNvSpPr>
            <p:nvPr/>
          </p:nvSpPr>
          <p:spPr bwMode="auto">
            <a:xfrm rot="-5400000">
              <a:off x="4429124" y="3357562"/>
              <a:ext cx="428628" cy="1571636"/>
            </a:xfrm>
            <a:prstGeom prst="leftBrace">
              <a:avLst>
                <a:gd name="adj1" fmla="val 8335"/>
                <a:gd name="adj2" fmla="val 47574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71" name="TextBox 54"/>
            <p:cNvSpPr txBox="1">
              <a:spLocks noChangeArrowheads="1"/>
            </p:cNvSpPr>
            <p:nvPr/>
          </p:nvSpPr>
          <p:spPr bwMode="auto">
            <a:xfrm>
              <a:off x="4071934" y="4429132"/>
              <a:ext cx="10833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Blocked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>
            <a:off x="2000250" y="3857625"/>
            <a:ext cx="1785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103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2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242088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85293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328498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403648" y="1916832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kern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2708920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314096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357301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61587" y="2339588"/>
            <a:ext cx="5317386" cy="369332"/>
            <a:chOff x="1861587" y="1482338"/>
            <a:chExt cx="5317386" cy="369332"/>
          </a:xfrm>
        </p:grpSpPr>
        <p:sp>
          <p:nvSpPr>
            <p:cNvPr id="7" name="矩形 6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进程在临界区时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，任何进程可进入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1403648" y="198884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kern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9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经典</a:t>
            </a:r>
            <a:r>
              <a:rPr lang="en-US" altLang="zh-CN" dirty="0" smtClean="0">
                <a:ea typeface="宋体" panose="02010600030101010101" pitchFamily="2" charset="-122"/>
              </a:rPr>
              <a:t>IPC</a:t>
            </a:r>
            <a:r>
              <a:rPr lang="zh-CN" altLang="en-US" dirty="0" smtClean="0">
                <a:ea typeface="宋体" panose="02010600030101010101" pitchFamily="2" charset="-122"/>
              </a:rPr>
              <a:t>问题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1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242088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314096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357301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794745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有进程在临界区时，其他进程均不能进入临界区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1403648" y="198884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kern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1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242088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85293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357301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3203684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等待进入临界区的进程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不能无限期等待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403648" y="198884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kern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242088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85293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328498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8" y="3645025"/>
            <a:ext cx="6598844" cy="646331"/>
            <a:chOff x="1861587" y="1482338"/>
            <a:chExt cx="4654629" cy="646331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4503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不能进入临界区的进程，应释放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（如转换到阻塞状态）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403648" y="198884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kern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1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Disabling interrupts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6435" name="内容占位符 2"/>
          <p:cNvSpPr>
            <a:spLocks noGrp="1"/>
          </p:cNvSpPr>
          <p:nvPr>
            <p:ph idx="1"/>
          </p:nvPr>
        </p:nvSpPr>
        <p:spPr>
          <a:xfrm>
            <a:off x="971550" y="3786188"/>
            <a:ext cx="8064500" cy="26431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Strongpoint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Solve mutual exclusion problems drastically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Weakness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Dangerous for users can close interrupts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Useless under multiple CPUs condition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464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D844A8-8AEF-47A5-BFFB-E2D50194656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43063" y="1643063"/>
            <a:ext cx="2519362" cy="139382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86388" y="1643063"/>
            <a:ext cx="2614612" cy="139382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03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Solutions of IPC problems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Busy waiting</a:t>
            </a: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Sleep and wakeup</a:t>
            </a: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Message passing</a:t>
            </a: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423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BE3DF5-C591-4EFC-986F-F4C97E3C30F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Busy waiting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Design rules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Set a global variable to store the status of CR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Process checks this variable before enters CR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Methods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Lock variables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Strict alternation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Peterson’s solution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TSL instruction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443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2CD2F8-B3DB-48AC-AA63-2B96384F159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Lock variable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971550" y="5072063"/>
            <a:ext cx="8064500" cy="13573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Weakness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Doesn’t resolve the problem essentially </a:t>
            </a: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48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274C10-E96C-4F6E-8A6B-8B46A237037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714625" y="1928813"/>
            <a:ext cx="2543175" cy="17541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While(lock != 0);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72188" y="1928813"/>
            <a:ext cx="2714625" cy="17541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While(lock != 0);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= 1;	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= 0;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62038" y="2043113"/>
            <a:ext cx="1366837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Drawback of lock variable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515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6978C0-AF7F-4455-BFB5-6D93C9E5A9B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62038" y="1757363"/>
            <a:ext cx="1366837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643188" y="1643063"/>
            <a:ext cx="2571750" cy="674687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A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While(lock != 0);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643188" y="2506663"/>
            <a:ext cx="2571750" cy="674687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B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While(lock != 0); 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643188" y="3370263"/>
            <a:ext cx="2571750" cy="1033462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lock 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643188" y="4667250"/>
            <a:ext cx="2571750" cy="1033463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lock = 1;	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</p:txBody>
      </p:sp>
      <p:sp>
        <p:nvSpPr>
          <p:cNvPr id="17" name="AutoShape 11"/>
          <p:cNvSpPr>
            <a:spLocks/>
          </p:cNvSpPr>
          <p:nvPr/>
        </p:nvSpPr>
        <p:spPr bwMode="auto">
          <a:xfrm>
            <a:off x="6051550" y="2214563"/>
            <a:ext cx="2160588" cy="363537"/>
          </a:xfrm>
          <a:prstGeom prst="borderCallout2">
            <a:avLst>
              <a:gd name="adj1" fmla="val 17648"/>
              <a:gd name="adj2" fmla="val -3528"/>
              <a:gd name="adj3" fmla="val 17648"/>
              <a:gd name="adj4" fmla="val -24981"/>
              <a:gd name="adj5" fmla="val 80639"/>
              <a:gd name="adj6" fmla="val -47245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CPU switch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6051550" y="3298825"/>
            <a:ext cx="2520950" cy="558800"/>
          </a:xfrm>
          <a:prstGeom prst="borderCallout2">
            <a:avLst>
              <a:gd name="adj1" fmla="val 17648"/>
              <a:gd name="adj2" fmla="val -3023"/>
              <a:gd name="adj3" fmla="val 17648"/>
              <a:gd name="adj4" fmla="val -19838"/>
              <a:gd name="adj5" fmla="val 8824"/>
              <a:gd name="adj6" fmla="val -37407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CPU switch, Proc A enters CR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>
            <a:off x="6051550" y="4738688"/>
            <a:ext cx="2520950" cy="647700"/>
          </a:xfrm>
          <a:prstGeom prst="borderCallout2">
            <a:avLst>
              <a:gd name="adj1" fmla="val 17648"/>
              <a:gd name="adj2" fmla="val -3023"/>
              <a:gd name="adj3" fmla="val -33332"/>
              <a:gd name="adj4" fmla="val -15933"/>
              <a:gd name="adj5" fmla="val -13236"/>
              <a:gd name="adj6" fmla="val -37782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CPU switch, Proc B enters CR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Strict alternation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2579" name="内容占位符 2"/>
          <p:cNvSpPr>
            <a:spLocks noGrp="1"/>
          </p:cNvSpPr>
          <p:nvPr>
            <p:ph idx="1"/>
          </p:nvPr>
        </p:nvSpPr>
        <p:spPr>
          <a:xfrm>
            <a:off x="971550" y="4500563"/>
            <a:ext cx="8064500" cy="19288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Weakness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Waste CPU time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Process running outside of CR blocks other process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525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A6C13-E7A8-4BFB-A28A-F9AF81D90977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714625" y="1520825"/>
            <a:ext cx="2749550" cy="28352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While(turn != 0);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00125" y="1592263"/>
            <a:ext cx="1366838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786438" y="1520825"/>
            <a:ext cx="2774950" cy="28352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While(turn != 1);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Drawback of strict alternation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50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1E44B2-24C0-40BD-B742-ADB00DB4A1F7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571750" y="1773238"/>
            <a:ext cx="2901950" cy="103346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Enter-Leave CR;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09650" y="1844675"/>
            <a:ext cx="1366838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571750" y="3071813"/>
            <a:ext cx="2903538" cy="12557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Enter-Leave CR;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Wait for entering CR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AutoShape 11"/>
          <p:cNvSpPr>
            <a:spLocks/>
          </p:cNvSpPr>
          <p:nvPr/>
        </p:nvSpPr>
        <p:spPr bwMode="auto">
          <a:xfrm>
            <a:off x="6481763" y="2781300"/>
            <a:ext cx="2376487" cy="647700"/>
          </a:xfrm>
          <a:prstGeom prst="borderCallout2">
            <a:avLst>
              <a:gd name="adj1" fmla="val 17648"/>
              <a:gd name="adj2" fmla="val -3528"/>
              <a:gd name="adj3" fmla="val 17648"/>
              <a:gd name="adj4" fmla="val -24102"/>
              <a:gd name="adj5" fmla="val 29166"/>
              <a:gd name="adj6" fmla="val -59514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Proper sequence in first turn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utoShape 12"/>
          <p:cNvSpPr>
            <a:spLocks/>
          </p:cNvSpPr>
          <p:nvPr/>
        </p:nvSpPr>
        <p:spPr bwMode="auto">
          <a:xfrm>
            <a:off x="6265863" y="4508500"/>
            <a:ext cx="2663825" cy="1368425"/>
          </a:xfrm>
          <a:prstGeom prst="borderCallout2">
            <a:avLst>
              <a:gd name="adj1" fmla="val 8352"/>
              <a:gd name="adj2" fmla="val -2861"/>
              <a:gd name="adj3" fmla="val 8352"/>
              <a:gd name="adj4" fmla="val -28366"/>
              <a:gd name="adj5" fmla="val -14153"/>
              <a:gd name="adj6" fmla="val -54944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Proc B wait for next turn, but proc A blocked proc B while proc A is not in CR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Communication between processes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anose="02010600030101010101" pitchFamily="2" charset="-122"/>
              </a:rPr>
              <a:t>Issues about Inter process Communication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 smtClean="0">
                <a:ea typeface="宋体" panose="02010600030101010101" pitchFamily="2" charset="-122"/>
              </a:rPr>
              <a:t>Asynchronism</a:t>
            </a:r>
            <a:r>
              <a:rPr lang="en-US" altLang="zh-CN" sz="2200" dirty="0" smtClean="0">
                <a:ea typeface="宋体" panose="02010600030101010101" pitchFamily="2" charset="-122"/>
              </a:rPr>
              <a:t>: pass information to other processes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anose="02010600030101010101" pitchFamily="2" charset="-122"/>
              </a:rPr>
              <a:t>Exclusion: compete with other processes for some resource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anose="02010600030101010101" pitchFamily="2" charset="-122"/>
              </a:rPr>
              <a:t>Synchronism: maintain proper running sequence</a:t>
            </a: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anose="02010600030101010101" pitchFamily="2" charset="-122"/>
              </a:rPr>
              <a:t>Difficulty of 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Interprocess</a:t>
            </a:r>
            <a:r>
              <a:rPr lang="en-US" altLang="zh-CN" sz="2600" dirty="0" smtClean="0">
                <a:ea typeface="宋体" panose="02010600030101010101" pitchFamily="2" charset="-122"/>
              </a:rPr>
              <a:t> communication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anose="02010600030101010101" pitchFamily="2" charset="-122"/>
              </a:rPr>
              <a:t>Information format: signal, switch, message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anose="02010600030101010101" pitchFamily="2" charset="-122"/>
              </a:rPr>
              <a:t>Exclusion and synchronism: cooperation issues </a:t>
            </a: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panose="02010600030101010101" pitchFamily="2" charset="-122"/>
              </a:rPr>
              <a:t>Pyramid rules 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anose="02010600030101010101" pitchFamily="2" charset="-122"/>
              </a:rPr>
              <a:t>20% difficult problems and 80% easy problems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宋体" panose="02010600030101010101" pitchFamily="2" charset="-122"/>
              </a:rPr>
              <a:t>20% energy for 80% easy problems, while 80% energy for 20% difficult problems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157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62BD83-3745-4E68-A767-BC399655DAC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7CDC861A-B0DD-4234-843A-F79DEDB96EE5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900113" y="404813"/>
            <a:ext cx="7196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第二种尝试：每个进程用一个布尔量标征自己的状态，类似自旋锁功能。</a:t>
            </a:r>
          </a:p>
        </p:txBody>
      </p:sp>
      <p:pic>
        <p:nvPicPr>
          <p:cNvPr id="1546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33500"/>
            <a:ext cx="66294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29" name="Text Box 6"/>
          <p:cNvSpPr txBox="1">
            <a:spLocks noChangeArrowheads="1"/>
          </p:cNvSpPr>
          <p:nvPr/>
        </p:nvSpPr>
        <p:spPr bwMode="auto">
          <a:xfrm>
            <a:off x="900113" y="5516563"/>
            <a:ext cx="7424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缺点：一进程在临界区内失败会阻塞另一进程；临界区会进入多进程。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3BD31DB8-878E-47D3-95D9-C6162249FCE6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6675" name="Text Box 4"/>
          <p:cNvSpPr txBox="1">
            <a:spLocks noChangeArrowheads="1"/>
          </p:cNvSpPr>
          <p:nvPr/>
        </p:nvSpPr>
        <p:spPr bwMode="auto">
          <a:xfrm>
            <a:off x="1187450" y="549275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第三次尝试：把</a:t>
            </a:r>
            <a:r>
              <a:rPr lang="en-US" altLang="zh-CN" sz="2000" b="1">
                <a:solidFill>
                  <a:schemeClr val="tx1"/>
                </a:solidFill>
              </a:rPr>
              <a:t>flag[*]=true</a:t>
            </a:r>
            <a:r>
              <a:rPr lang="zh-CN" altLang="en-US" sz="2000" b="1">
                <a:solidFill>
                  <a:schemeClr val="tx1"/>
                </a:solidFill>
              </a:rPr>
              <a:t>换到前面</a:t>
            </a:r>
          </a:p>
        </p:txBody>
      </p:sp>
      <p:pic>
        <p:nvPicPr>
          <p:cNvPr id="1566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6400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7" name="Text Box 6"/>
          <p:cNvSpPr txBox="1">
            <a:spLocks noChangeArrowheads="1"/>
          </p:cNvSpPr>
          <p:nvPr/>
        </p:nvSpPr>
        <p:spPr bwMode="auto">
          <a:xfrm>
            <a:off x="900113" y="5229225"/>
            <a:ext cx="76406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问题：若两进程</a:t>
            </a:r>
            <a:r>
              <a:rPr lang="en-US" altLang="zh-CN" sz="2000" b="1" dirty="0">
                <a:solidFill>
                  <a:schemeClr val="tx1"/>
                </a:solidFill>
              </a:rPr>
              <a:t>flag</a:t>
            </a:r>
            <a:r>
              <a:rPr lang="zh-CN" altLang="en-US" sz="2000" b="1" dirty="0">
                <a:solidFill>
                  <a:schemeClr val="tx1"/>
                </a:solidFill>
              </a:rPr>
              <a:t>同时被置成</a:t>
            </a:r>
            <a:r>
              <a:rPr lang="en-US" altLang="zh-CN" sz="2000" b="1" dirty="0">
                <a:solidFill>
                  <a:schemeClr val="tx1"/>
                </a:solidFill>
              </a:rPr>
              <a:t>true,</a:t>
            </a:r>
            <a:r>
              <a:rPr lang="zh-CN" altLang="en-US" sz="2000" b="1" dirty="0">
                <a:solidFill>
                  <a:schemeClr val="tx1"/>
                </a:solidFill>
              </a:rPr>
              <a:t>又没有进入临界区，将产生死锁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Peterson</a:t>
            </a:r>
            <a:r>
              <a:rPr lang="zh-CN" altLang="en-US" dirty="0"/>
              <a:t>算法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04933" y="1857364"/>
            <a:ext cx="7183491" cy="571504"/>
            <a:chOff x="844893" y="1000114"/>
            <a:chExt cx="7183491" cy="5715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000114"/>
              <a:ext cx="688540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满足线程</a:t>
              </a:r>
              <a:r>
                <a:rPr lang="en-US" altLang="zh-CN" sz="1800" dirty="0"/>
                <a:t>Ti</a:t>
              </a:r>
              <a:r>
                <a:rPr lang="zh-CN" altLang="en-US" sz="1800" dirty="0"/>
                <a:t>和</a:t>
              </a:r>
              <a:r>
                <a:rPr lang="en-US" altLang="zh-CN" sz="1800" dirty="0" err="1"/>
                <a:t>Tj</a:t>
              </a:r>
              <a:r>
                <a:rPr lang="zh-CN" altLang="en-US" sz="1800" dirty="0"/>
                <a:t>之间互斥的经典的基于软件的解决方法（</a:t>
              </a:r>
              <a:r>
                <a:rPr lang="en-US" altLang="zh-CN" sz="1800" dirty="0"/>
                <a:t>1981</a:t>
              </a:r>
              <a:r>
                <a:rPr lang="zh-CN" altLang="en-US" sz="1800" dirty="0"/>
                <a:t>年）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04933" y="2422214"/>
            <a:ext cx="5265497" cy="1118161"/>
            <a:chOff x="844893" y="1564963"/>
            <a:chExt cx="5265497" cy="1118161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6869" y="1564963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共享变量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5781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428" y="1950685"/>
              <a:ext cx="4967962" cy="732439"/>
              <a:chOff x="1142428" y="1929583"/>
              <a:chExt cx="4967962" cy="732439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42428" y="1929583"/>
                <a:ext cx="4941739" cy="63285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turn;</a:t>
                </a:r>
              </a:p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flag[]; </a:t>
                </a:r>
                <a:endParaRPr lang="zh-CN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2471492" y="1976615"/>
                <a:ext cx="2071904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表示该谁进入临界区</a:t>
                </a:r>
              </a:p>
            </p:txBody>
          </p:sp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3230070" y="2245644"/>
                <a:ext cx="2880320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表示进程是否准备好进入临界区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220532" y="3582395"/>
            <a:ext cx="5583716" cy="1582918"/>
            <a:chOff x="860492" y="2725145"/>
            <a:chExt cx="4884597" cy="1582918"/>
          </a:xfrm>
        </p:grpSpPr>
        <p:sp>
          <p:nvSpPr>
            <p:cNvPr id="26" name="矩形 25"/>
            <p:cNvSpPr/>
            <p:nvPr/>
          </p:nvSpPr>
          <p:spPr>
            <a:xfrm>
              <a:off x="1173089" y="272514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进入区代码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0492" y="27476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42428" y="3107734"/>
              <a:ext cx="3861620" cy="120032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true;</a:t>
              </a:r>
            </a:p>
            <a:p>
              <a:pPr marL="0" lvl="1"/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turn = j;</a:t>
              </a:r>
            </a:p>
            <a:p>
              <a:pPr marL="0" lvl="1"/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 (flag[j] &amp;&amp; turn ==j)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20532" y="5354632"/>
            <a:ext cx="4527439" cy="738664"/>
            <a:chOff x="860492" y="4067990"/>
            <a:chExt cx="4527439" cy="738664"/>
          </a:xfrm>
        </p:grpSpPr>
        <p:sp>
          <p:nvSpPr>
            <p:cNvPr id="18" name="矩形 17"/>
            <p:cNvSpPr/>
            <p:nvPr/>
          </p:nvSpPr>
          <p:spPr>
            <a:xfrm>
              <a:off x="1173089" y="4067990"/>
              <a:ext cx="421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退出区代码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0492" y="407008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428" y="4437322"/>
              <a:ext cx="2592288" cy="36933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false;</a:t>
              </a:r>
              <a:endPara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72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Peterson</a:t>
            </a:r>
            <a:r>
              <a:rPr lang="zh-CN" altLang="en-US" dirty="0"/>
              <a:t>算法实现</a:t>
            </a:r>
            <a:endParaRPr lang="zh-CN" altLang="en-US" dirty="0"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42976" y="1857364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2348880"/>
            <a:ext cx="5112568" cy="27515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true;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turn = j;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while ( flag[j] &amp;&amp; turn == j);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13027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4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80CD9BA-1B8B-4907-9BDB-58135736DC17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pic>
        <p:nvPicPr>
          <p:cNvPr id="1597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039813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48" name="Text Box 6"/>
          <p:cNvSpPr txBox="1">
            <a:spLocks noChangeArrowheads="1"/>
          </p:cNvSpPr>
          <p:nvPr/>
        </p:nvSpPr>
        <p:spPr bwMode="auto">
          <a:xfrm>
            <a:off x="971550" y="260350"/>
            <a:ext cx="4281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Peterson</a:t>
            </a:r>
            <a:r>
              <a:rPr lang="zh-CN" altLang="en-US" dirty="0" smtClean="0">
                <a:solidFill>
                  <a:schemeClr val="tx1"/>
                </a:solidFill>
              </a:rPr>
              <a:t>算法示意分析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Dekkers算法</a:t>
            </a:r>
            <a:endParaRPr lang="zh-CN" altLang="en-US" dirty="0"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15616" y="1646399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93665" y="2065733"/>
            <a:ext cx="6862711" cy="36379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]:= false; flag[1]:=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false;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turn:=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;//or1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flag[j] == true {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if turn ≠ i {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false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while turn ≠ i { }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} 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turn := j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EMAINDER SECTION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	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5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023D806C-164F-4A8C-9CC6-A9B62F92834D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pic>
        <p:nvPicPr>
          <p:cNvPr id="1556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041400"/>
            <a:ext cx="76962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71550" y="260350"/>
            <a:ext cx="4281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Dekker</a:t>
            </a:r>
            <a:r>
              <a:rPr lang="zh-CN" altLang="en-US" dirty="0" smtClean="0">
                <a:solidFill>
                  <a:schemeClr val="tx1"/>
                </a:solidFill>
              </a:rPr>
              <a:t>算法示意分析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Test and Set Lock (TSL)solution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658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7F5AE-B2CD-4674-B719-C3089778CFA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1" name="页脚占位符 4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版权所有，转载请注明出处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0125" y="1535113"/>
            <a:ext cx="7929563" cy="139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TSL RX LOCK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1)TSL is a hardware instruction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2)LOCK is a memory word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3)Store value of LOCK to RX and set nonzero value to LOCK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214438" y="3165475"/>
            <a:ext cx="5184775" cy="28352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enter_region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TSL REGISTER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CMP REGISTER, #0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JNE  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enter_region</a:t>
            </a:r>
            <a:endParaRPr lang="en-US" altLang="zh-CN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RET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leave_region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MOVE LOCK #0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锁</a:t>
            </a:r>
            <a:r>
              <a:rPr lang="en-US" altLang="zh-CN" dirty="0"/>
              <a:t>(lock)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628800"/>
            <a:ext cx="5870247" cy="786108"/>
            <a:chOff x="844893" y="771550"/>
            <a:chExt cx="5870247" cy="786108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798378"/>
              <a:ext cx="335758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锁是一个抽象的数据结构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228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141280"/>
              <a:ext cx="52864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一个二进制变量（锁定</a:t>
              </a:r>
              <a:r>
                <a:rPr lang="en-US" altLang="zh-CN" dirty="0"/>
                <a:t>/</a:t>
              </a:r>
              <a:r>
                <a:rPr lang="zh-CN" altLang="en-US" dirty="0"/>
                <a:t>解锁）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2470" y="2314378"/>
            <a:ext cx="3731578" cy="414114"/>
            <a:chOff x="1272470" y="1457128"/>
            <a:chExt cx="3731578" cy="41411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585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28728" y="1457128"/>
              <a:ext cx="3575320" cy="4141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Lock::Acquire()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2936685"/>
            <a:ext cx="5939322" cy="323400"/>
            <a:chOff x="1272470" y="2102268"/>
            <a:chExt cx="5939322" cy="323400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4" y="3063101"/>
            <a:ext cx="4231163" cy="1380249"/>
            <a:chOff x="844893" y="2714626"/>
            <a:chExt cx="4231163" cy="1380249"/>
          </a:xfrm>
        </p:grpSpPr>
        <p:grpSp>
          <p:nvGrpSpPr>
            <p:cNvPr id="5" name="组合 4"/>
            <p:cNvGrpSpPr/>
            <p:nvPr/>
          </p:nvGrpSpPr>
          <p:grpSpPr>
            <a:xfrm>
              <a:off x="844893" y="2714626"/>
              <a:ext cx="3439075" cy="422607"/>
              <a:chOff x="844893" y="2714626"/>
              <a:chExt cx="3439075" cy="42260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57490" y="2714626"/>
                <a:ext cx="31264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使用锁来控制临界区访问</a:t>
                </a:r>
                <a:endParaRPr lang="en-GB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4893" y="2737123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423536" y="3171545"/>
              <a:ext cx="36525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-&gt;Acquire();</a:t>
              </a:r>
            </a:p>
            <a:p>
              <a:pPr marL="0" lvl="2"/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new_pid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= 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next_pid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++ ;</a:t>
              </a:r>
            </a:p>
            <a:p>
              <a:pPr marL="0" lvl="2"/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-&gt;Release();</a:t>
              </a:r>
              <a:endPara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>
          <a:xfrm>
            <a:off x="1423536" y="2628974"/>
            <a:ext cx="4156576" cy="41536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/>
              <a:t>锁被释放前一直等待，然后得到锁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423536" y="2958041"/>
            <a:ext cx="3960440" cy="41249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/>
              <a:t>释放锁，唤醒任何等待的进程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72470" y="2619176"/>
            <a:ext cx="5939322" cy="323400"/>
            <a:chOff x="1272470" y="2102268"/>
            <a:chExt cx="5939322" cy="32340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14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5720" y="107154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TS</a:t>
            </a:r>
            <a:r>
              <a:rPr lang="zh-CN" altLang="en-US" dirty="0"/>
              <a:t>指令实现自旋锁</a:t>
            </a:r>
            <a:r>
              <a:rPr lang="en-US" altLang="zh-CN" dirty="0"/>
              <a:t>(spinlock)</a:t>
            </a:r>
            <a:endParaRPr lang="zh-CN" altLang="en-US" dirty="0">
              <a:cs typeface="+mj-cs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192677" y="2014376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class Lock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192677" y="3043151"/>
            <a:ext cx="3905378" cy="12003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; //spin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192677" y="4367692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03754" y="2363298"/>
            <a:ext cx="3236370" cy="2736916"/>
            <a:chOff x="4234605" y="1506048"/>
            <a:chExt cx="3236370" cy="2736916"/>
          </a:xfrm>
        </p:grpSpPr>
        <p:sp>
          <p:nvSpPr>
            <p:cNvPr id="20" name="矩形 19"/>
            <p:cNvSpPr/>
            <p:nvPr/>
          </p:nvSpPr>
          <p:spPr>
            <a:xfrm>
              <a:off x="4734671" y="1506048"/>
              <a:ext cx="2736304" cy="273691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4234605" y="1775988"/>
              <a:ext cx="500066" cy="425108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34605" y="3386229"/>
              <a:ext cx="474200" cy="409912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272797" y="5389710"/>
            <a:ext cx="5085480" cy="416378"/>
            <a:chOff x="1272470" y="4731990"/>
            <a:chExt cx="5085480" cy="41637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48603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4731990"/>
              <a:ext cx="492922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线程在等待的时候消耗</a:t>
              </a:r>
              <a:r>
                <a:rPr lang="en-US" altLang="zh-CN" dirty="0"/>
                <a:t>CPU</a:t>
              </a:r>
              <a:r>
                <a:rPr lang="zh-CN" altLang="en-US" dirty="0"/>
                <a:t>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64924" y="2476346"/>
            <a:ext cx="2867516" cy="1245415"/>
            <a:chOff x="4849128" y="1460049"/>
            <a:chExt cx="2867516" cy="1245415"/>
          </a:xfrm>
        </p:grpSpPr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4849128" y="1460049"/>
              <a:ext cx="2867516" cy="1245415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如果锁被释放，那么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0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锁被设置为忙并且需要等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待完成</a:t>
              </a: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203690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5664924" y="3699881"/>
            <a:ext cx="2867516" cy="1184310"/>
            <a:chOff x="4849128" y="2833973"/>
            <a:chExt cx="2867516" cy="118431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4849128" y="2833973"/>
              <a:ext cx="2867516" cy="1184310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如果锁处于忙状态，那么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不改变锁的状态并且需要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循环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343594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225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Exclusion: Spooler directory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177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09DC5-CB00-412A-A205-200484A92ED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3806825" y="1844675"/>
            <a:ext cx="1122363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5678488" y="1844675"/>
            <a:ext cx="1008062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662363" y="2565400"/>
            <a:ext cx="5184775" cy="1033463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7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3662363" y="4387850"/>
            <a:ext cx="5184775" cy="1033463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9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285875" y="1700213"/>
            <a:ext cx="1728788" cy="2979737"/>
            <a:chOff x="249" y="1071"/>
            <a:chExt cx="1089" cy="1877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" y="1616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File1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49" y="1842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49" y="206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File3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9" y="2295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9" y="2523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49" y="138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49" y="1071"/>
              <a:ext cx="108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Spooler Dir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49" y="2750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678488" y="3933825"/>
            <a:ext cx="3024187" cy="360363"/>
            <a:chOff x="3016" y="2478"/>
            <a:chExt cx="1905" cy="227"/>
          </a:xfrm>
        </p:grpSpPr>
        <p:sp>
          <p:nvSpPr>
            <p:cNvPr id="22" name="AutoShape 32"/>
            <p:cNvSpPr>
              <a:spLocks noChangeArrowheads="1"/>
            </p:cNvSpPr>
            <p:nvPr/>
          </p:nvSpPr>
          <p:spPr bwMode="auto">
            <a:xfrm>
              <a:off x="3016" y="2478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•"/>
                <a:defRPr/>
              </a:pPr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3243" y="2478"/>
              <a:ext cx="16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CPU switch (Correct)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Analysis of “Busy waiting”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Strong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Resolve mutual exclusion problem between 2 processes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Weakness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Waste CPU time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Difficult to programming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Has risk that may be cause priority inversion problem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Trend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Atomic action: The most important thing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Opportunity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It is the basement for advanced solution 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679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34DA9F-867A-4E35-87AC-061D4AAB12F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5720" y="54868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无忙等待锁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6759" y="1629529"/>
            <a:ext cx="3250314" cy="2265591"/>
            <a:chOff x="385583" y="772278"/>
            <a:chExt cx="3250314" cy="2265591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85583" y="1221987"/>
              <a:ext cx="3250314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Lock::Acquire()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while (test-and-set(value))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; //spin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Lock::Release()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value = 0;</a:t>
              </a:r>
            </a:p>
            <a:p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686" y="7722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</a:rPr>
                <a:t>忙等待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89120" y="1636525"/>
            <a:ext cx="4447376" cy="3465078"/>
            <a:chOff x="4067944" y="779275"/>
            <a:chExt cx="4447376" cy="3465078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67944" y="1221987"/>
              <a:ext cx="4447376" cy="302236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class Lock 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int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value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WaitQueue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q;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779275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</a:rPr>
                <a:t>无忙等待</a:t>
              </a: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89120" y="2926095"/>
            <a:ext cx="4554880" cy="11264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 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add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this TCB to wait queue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schedule();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89120" y="4176082"/>
            <a:ext cx="4087336" cy="95410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value = 0;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</a:t>
            </a: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one thread t from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wakeup(t)</a:t>
            </a: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9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Sleep-Wake up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689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67D9C-11B2-4482-BA5C-FB7526E3582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Design rules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OS provide “atomic action” mechanism, a special kind of system call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Blocked process will sleep until it is waken up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CPU is not wasted, both mutual exclusion and Synchronism can be resolved via this mechanism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Methods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Simple sleep-wake up 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Semaphore 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Monitor solution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3561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Simple Sleep-Wake up solution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710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3D8880-3F1D-41A8-AC1E-57A77B9330FD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Primitive: atomic action supported by OS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Sleep(): block the caller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Wakeup(PID):wake the process whose ID is PID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Application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Check race condition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If the race condition is not available, call Sleep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When the mutual exclusion process leave the CR, it will wake up the sleep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Risk</a:t>
            </a:r>
            <a:r>
              <a:rPr lang="en-US" altLang="zh-CN" dirty="0" smtClean="0">
                <a:ea typeface="宋体" pitchFamily="2" charset="-122"/>
              </a:rPr>
              <a:t>: the waking up signal may be lost, extended data structure should be designed for stability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Disadvantage: this solution is not universal and efficient for multiple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 of “Producer-Consumer”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730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E268AA-A51C-4C58-932B-6BE6FEA05C8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143250" y="1568450"/>
            <a:ext cx="2857500" cy="39147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N)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sleep();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count = count + 1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wakeup(consumer);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66775" y="1639888"/>
            <a:ext cx="2205038" cy="1033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＃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 N 100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lock 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count = 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22988" y="1568450"/>
            <a:ext cx="2806700" cy="39147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Comsumer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0)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sleep();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Remove-Item();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count = count - 1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N-1)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wakeup(producer);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Consume-item();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Disadvantage of this solution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740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9CACC9-A1B2-40DD-9574-E6D856762380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071813" y="2652713"/>
            <a:ext cx="2857500" cy="1033462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Producer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wakeup(consumer);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65188" y="1644650"/>
            <a:ext cx="2063750" cy="103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＃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 N 100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lock 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count = 0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240088" y="1357313"/>
            <a:ext cx="2520950" cy="1033462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Consumer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if(count == 0)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40088" y="3876675"/>
            <a:ext cx="2520950" cy="674688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Comsumer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sleep();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240088" y="4741863"/>
            <a:ext cx="2520950" cy="674687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Producer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240088" y="5605463"/>
            <a:ext cx="2520950" cy="674687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•"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Producer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sleep()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18" name="AutoShape 10"/>
          <p:cNvSpPr>
            <a:spLocks/>
          </p:cNvSpPr>
          <p:nvPr/>
        </p:nvSpPr>
        <p:spPr bwMode="auto">
          <a:xfrm>
            <a:off x="5976938" y="2149475"/>
            <a:ext cx="3024187" cy="779463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15546"/>
              <a:gd name="adj5" fmla="val 74755"/>
              <a:gd name="adj6" fmla="val -28769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CPU switch, consumer doesn’t sleep</a:t>
            </a:r>
          </a:p>
        </p:txBody>
      </p:sp>
      <p:sp>
        <p:nvSpPr>
          <p:cNvPr id="19" name="AutoShape 11"/>
          <p:cNvSpPr>
            <a:spLocks/>
          </p:cNvSpPr>
          <p:nvPr/>
        </p:nvSpPr>
        <p:spPr bwMode="auto">
          <a:xfrm>
            <a:off x="6121400" y="3300413"/>
            <a:ext cx="2736850" cy="647700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8815"/>
              <a:gd name="adj5" fmla="val 18627"/>
              <a:gd name="adj6" fmla="val -14095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Producer try to wake up consumer</a:t>
            </a:r>
          </a:p>
        </p:txBody>
      </p:sp>
      <p:sp>
        <p:nvSpPr>
          <p:cNvPr id="20" name="AutoShape 12"/>
          <p:cNvSpPr>
            <a:spLocks/>
          </p:cNvSpPr>
          <p:nvPr/>
        </p:nvSpPr>
        <p:spPr bwMode="auto">
          <a:xfrm>
            <a:off x="6048375" y="4237038"/>
            <a:ext cx="2736850" cy="763587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17287"/>
              <a:gd name="adj5" fmla="val 23037"/>
              <a:gd name="adj6" fmla="val -32773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Consumer lost the wake up signal, and sleep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AutoShape 13"/>
          <p:cNvSpPr>
            <a:spLocks/>
          </p:cNvSpPr>
          <p:nvPr/>
        </p:nvSpPr>
        <p:spPr bwMode="auto">
          <a:xfrm>
            <a:off x="6048375" y="5245100"/>
            <a:ext cx="2736850" cy="827088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10093"/>
              <a:gd name="adj5" fmla="val 35862"/>
              <a:gd name="adj6" fmla="val -25346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Producer will fill the buffer to full, and sleep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Semaphore solution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761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F63BE7-0DD7-4F5C-ABAF-3A1D929637E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Design rules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Semaphore: data structure supported by OS, stores the accumulate values of operations on race conditions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P/V primitives: operations on semaphore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err="1" smtClean="0">
                <a:ea typeface="宋体" pitchFamily="2" charset="-122"/>
              </a:rPr>
              <a:t>Dijkstra</a:t>
            </a:r>
            <a:r>
              <a:rPr lang="en-US" altLang="zh-CN" dirty="0" smtClean="0">
                <a:ea typeface="宋体" pitchFamily="2" charset="-122"/>
              </a:rPr>
              <a:t>: proposed </a:t>
            </a:r>
            <a:r>
              <a:rPr lang="en-US" altLang="zh-CN" dirty="0" err="1" smtClean="0">
                <a:ea typeface="宋体" pitchFamily="2" charset="-122"/>
              </a:rPr>
              <a:t>Probern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dirty="0" err="1" smtClean="0">
                <a:ea typeface="宋体" pitchFamily="2" charset="-122"/>
              </a:rPr>
              <a:t>Verhogen</a:t>
            </a:r>
            <a:r>
              <a:rPr lang="en-US" altLang="zh-CN" dirty="0" smtClean="0">
                <a:ea typeface="宋体" pitchFamily="2" charset="-122"/>
              </a:rPr>
              <a:t> primitives in 1965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Application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Semaphore’s value: the total times of race condition checking caused by all related processes, &gt;=0 means the environment is safe, &lt;0 means the CR is unavailable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Down primitive: decrease the semaphores by 1, if &lt; 0 then block current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Up primitive: increase the semaphore by 1, if &lt;= 0 then wake up process blocked by this semaphore</a:t>
            </a:r>
          </a:p>
          <a:p>
            <a:pPr lvl="1"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</a:t>
            </a:r>
            <a:r>
              <a:rPr lang="en-US" altLang="zh-CN" dirty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672674"/>
            <a:ext cx="3295059" cy="428628"/>
            <a:chOff x="844893" y="782404"/>
            <a:chExt cx="32950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240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信号是一种抽象数据类型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01535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由一个整形</a:t>
              </a:r>
              <a:r>
                <a:rPr lang="en-US" altLang="zh-CN" sz="1800" dirty="0"/>
                <a:t> (</a:t>
              </a:r>
              <a:r>
                <a:rPr lang="en-US" altLang="zh-CN" sz="1800" dirty="0" err="1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/>
                <a:t>)</a:t>
              </a:r>
              <a:r>
                <a:rPr lang="zh-CN" altLang="en-US" sz="1800" dirty="0"/>
                <a:t>变量和两个原子操作组成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2319" y="2255286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>
                  <a:solidFill>
                    <a:srgbClr val="C00000"/>
                  </a:solidFill>
                </a:rPr>
                <a:t>P()</a:t>
              </a:r>
              <a:endParaRPr lang="zh-CN" altLang="en-US" sz="16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59632" y="299014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>
                  <a:solidFill>
                    <a:srgbClr val="C00000"/>
                  </a:solidFill>
                </a:rPr>
                <a:t>V()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14096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90296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58876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1035573" y="5367361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527456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844894" y="2917041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信号量与铁路的类比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个资源的信号量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546" y="4747701"/>
            <a:ext cx="473075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45950" y="2511362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/>
                <a:t>sem</a:t>
              </a:r>
              <a:r>
                <a:rPr lang="zh-CN" altLang="en-US" sz="1600" dirty="0"/>
                <a:t>减</a:t>
              </a:r>
              <a:r>
                <a:rPr lang="en-US" altLang="zh-CN" sz="1600" dirty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545949" y="2746206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/>
                <a:t>如</a:t>
              </a:r>
              <a:r>
                <a:rPr lang="en-US" altLang="zh-CN" sz="1600" dirty="0" err="1"/>
                <a:t>sem</a:t>
              </a:r>
              <a:r>
                <a:rPr lang="en-US" altLang="zh-CN" sz="1600" dirty="0"/>
                <a:t>&lt;0, </a:t>
              </a:r>
              <a:r>
                <a:rPr lang="zh-CN" altLang="en-US" sz="1600" dirty="0"/>
                <a:t>进入等待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否则继续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1545950" y="3224986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/>
                <a:t>sem</a:t>
              </a:r>
              <a:r>
                <a:rPr lang="zh-CN" altLang="en-US" sz="1600" dirty="0"/>
                <a:t>加</a:t>
              </a:r>
              <a:r>
                <a:rPr lang="en-US" altLang="zh-CN" sz="1600" dirty="0"/>
                <a:t>1</a:t>
              </a:r>
              <a:endParaRPr lang="zh-CN" altLang="en-US" sz="1400" dirty="0"/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1542674" y="3481292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/>
                <a:t>如</a:t>
              </a:r>
              <a:r>
                <a:rPr lang="en-US" altLang="zh-CN" sz="1600" dirty="0"/>
                <a:t>sem≤0,</a:t>
              </a:r>
              <a:r>
                <a:rPr lang="zh-CN" altLang="en-US" sz="1600" dirty="0"/>
                <a:t>唤醒一个等待进程</a:t>
              </a:r>
              <a:endParaRPr lang="zh-CN" altLang="en-US" sz="1400" dirty="0"/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46" y="4747703"/>
            <a:ext cx="473074" cy="90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636" y="4747700"/>
            <a:ext cx="473074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内容占位符 2"/>
          <p:cNvSpPr txBox="1">
            <a:spLocks/>
          </p:cNvSpPr>
          <p:nvPr/>
        </p:nvSpPr>
        <p:spPr>
          <a:xfrm>
            <a:off x="1829578" y="2277759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/>
              <a:t>(</a:t>
            </a:r>
            <a:r>
              <a:rPr lang="en-US" altLang="zh-CN" sz="1600" dirty="0" err="1"/>
              <a:t>Prolaag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（荷兰语尝试减少）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60" name="内容占位符 2"/>
          <p:cNvSpPr txBox="1">
            <a:spLocks/>
          </p:cNvSpPr>
          <p:nvPr/>
        </p:nvSpPr>
        <p:spPr>
          <a:xfrm>
            <a:off x="1832785" y="300678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/>
              <a:t>(</a:t>
            </a:r>
            <a:r>
              <a:rPr lang="en-US" altLang="zh-CN" sz="1600" dirty="0" err="1"/>
              <a:t>Verhoog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（荷兰语增加）</a:t>
            </a:r>
            <a:r>
              <a:rPr lang="en-US" altLang="zh-CN" sz="16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27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0.21574 C 0.24774 0.22013 0.32743 0.22476 0.37239 0.21574 C 0.41736 0.20671 0.40295 0.17013 0.43819 0.16111 C 0.47326 0.15208 0.52829 0.15648 0.58333 0.16111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747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6 0.33982 C 0.23316 0.34098 0.29965 0.34213 0.34461 0.34352 C 0.38958 0.34445 0.41336 0.33658 0.43645 0.34723 C 0.45954 0.35741 0.45954 0.39445 0.48298 0.40556 C 0.50642 0.41667 0.55746 0.41158 0.57708 0.4132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521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52 0.11481 C 0.17152 0.11504 0.24826 0.11574 0.325 0.11666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6 0.16064 C 0.64218 0.15601 0.70538 0.15138 0.74687 0.1618 C 0.78836 0.17268 0.76284 0.2125 0.82795 0.2243 C 0.89305 0.23634 1.01545 0.23449 1.13802 0.2331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93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3 0.13009 C 0.34149 0.13194 0.36232 0.13426 0.38073 0.1243 C 0.39913 0.11435 0.39826 0.08032 0.43194 0.07083 C 0.46562 0.06157 0.55781 0.06828 0.58298 0.06782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1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0.01643 C 0.16562 0.01666 0.24236 0.01759 0.31909 0.01828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信号量的特性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4" y="281145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>
                  <a:solidFill>
                    <a:srgbClr val="C00000"/>
                  </a:solidFill>
                </a:rPr>
                <a:t>P() </a:t>
              </a:r>
              <a:r>
                <a:rPr lang="zh-CN" altLang="en-US" dirty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/>
                <a:t>，</a:t>
              </a:r>
              <a:r>
                <a:rPr lang="en-US" altLang="zh-CN" dirty="0"/>
                <a:t>V()</a:t>
              </a:r>
              <a:r>
                <a:rPr lang="zh-CN" altLang="en-US" dirty="0"/>
                <a:t>不会阻塞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13848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线程不会被无限期阻塞在</a:t>
              </a:r>
              <a:r>
                <a:rPr lang="en-US" altLang="zh-CN" dirty="0"/>
                <a:t>P()</a:t>
              </a:r>
              <a:r>
                <a:rPr lang="zh-CN" altLang="en-US" dirty="0"/>
                <a:t>操作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假定信号量等待按先进先出排队</a:t>
              </a: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通常假定信号量是“公平的”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844893" y="4308145"/>
            <a:ext cx="3462766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自旋锁能否实现先进先出?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信号量是</a:t>
              </a:r>
              <a:r>
                <a:rPr lang="zh-CN" altLang="en-US" dirty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C00000"/>
                  </a:solidFill>
                </a:rPr>
                <a:t>整数</a:t>
              </a:r>
              <a:r>
                <a:rPr lang="zh-CN" altLang="en-US" dirty="0"/>
                <a:t>变量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初始化完成后，只能通过</a:t>
              </a:r>
              <a:r>
                <a:rPr lang="en-US" altLang="zh-CN" dirty="0"/>
                <a:t>P()</a:t>
              </a:r>
              <a:r>
                <a:rPr lang="zh-CN" altLang="en-US" dirty="0"/>
                <a:t>和</a:t>
              </a:r>
              <a:r>
                <a:rPr lang="en-US" altLang="zh-CN" dirty="0"/>
                <a:t>V()</a:t>
              </a:r>
              <a:r>
                <a:rPr lang="zh-CN" altLang="en-US" dirty="0"/>
                <a:t>操作修改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由操作系统保证，</a:t>
              </a:r>
              <a:r>
                <a:rPr lang="en-US" altLang="zh-CN" dirty="0"/>
                <a:t>PV</a:t>
              </a:r>
              <a:r>
                <a:rPr lang="zh-CN" altLang="en-US" dirty="0"/>
                <a:t>操作是原子操作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0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信号量的实现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342900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block(p);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55976" y="342900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5256" y="193992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57306" y="5667274"/>
            <a:ext cx="4398870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/>
              <a:t>PV</a:t>
            </a:r>
            <a:r>
              <a:rPr lang="zh-CN" altLang="en-US" dirty="0" smtClean="0"/>
              <a:t>函数的调用过程是原子的，在这个过程中不会发生中断或调度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1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  <p:bldP spid="2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Exclusion: Spooler directory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198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DB57C7-27CE-4B1C-A8AD-7FA4D64D8DA2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3806825" y="1844675"/>
            <a:ext cx="1122363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5678488" y="1844675"/>
            <a:ext cx="1008062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285875" y="1700213"/>
            <a:ext cx="1728788" cy="2979737"/>
            <a:chOff x="249" y="1071"/>
            <a:chExt cx="1089" cy="1877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" y="1616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File1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49" y="1842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49" y="206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File3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9" y="2295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9" y="2523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49" y="138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49" y="1071"/>
              <a:ext cx="108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Spooler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Dir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49" y="2750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316288" y="2565400"/>
            <a:ext cx="5184775" cy="31432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7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316288" y="3500438"/>
            <a:ext cx="5184775" cy="103346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7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332413" y="3068638"/>
            <a:ext cx="3024187" cy="360362"/>
            <a:chOff x="3016" y="2478"/>
            <a:chExt cx="1905" cy="227"/>
          </a:xfrm>
        </p:grpSpPr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3016" y="2478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•"/>
                <a:defRPr/>
              </a:pP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3243" y="2478"/>
              <a:ext cx="16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CPU switch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316288" y="5540375"/>
            <a:ext cx="5184775" cy="896938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260975" y="4797425"/>
            <a:ext cx="3883025" cy="360363"/>
            <a:chOff x="3016" y="2478"/>
            <a:chExt cx="2446" cy="227"/>
          </a:xfrm>
        </p:grpSpPr>
        <p:sp>
          <p:nvSpPr>
            <p:cNvPr id="31" name="AutoShape 22"/>
            <p:cNvSpPr>
              <a:spLocks noChangeArrowheads="1"/>
            </p:cNvSpPr>
            <p:nvPr/>
          </p:nvSpPr>
          <p:spPr bwMode="auto">
            <a:xfrm>
              <a:off x="3016" y="2478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•"/>
                <a:defRPr/>
              </a:pPr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3243" y="2478"/>
              <a:ext cx="221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CPU switch, Proc B lost data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4" grpId="0" animBg="1"/>
      <p:bldP spid="25" grpId="0" animBg="1"/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Semaphore solution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781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D3F256-B433-4BBD-9E1C-7EE7DC87CE2D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248602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Application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Semaphore: the abstraction of race condition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D/U primitive: atomic action supported by OS to realize mutual exclusion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Advantage: OS is in charge of the IPC problem</a:t>
            </a:r>
          </a:p>
          <a:p>
            <a:pPr lvl="1"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6738" y="4100513"/>
            <a:ext cx="2520950" cy="2114550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 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Down(s)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= s - 1;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if(s &lt; 0) wait;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00563" y="4100513"/>
            <a:ext cx="3000375" cy="2114550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Up(s)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= s+1;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if(s &lt;= 0) wakeup();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45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Sample of semaphore solution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792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36D0FD-D58D-4439-99DA-EB07FF41A95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43125" y="2357438"/>
            <a:ext cx="2828925" cy="3194050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012825" y="1844675"/>
            <a:ext cx="5183188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500688" y="2349500"/>
            <a:ext cx="2857500" cy="3194050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用信号量实现临界区</a:t>
            </a:r>
            <a:r>
              <a:rPr lang="zh-CN" altLang="en-US" dirty="0" smtClean="0"/>
              <a:t>的另一种伪码形式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77160" y="4128032"/>
            <a:ext cx="3952520" cy="354014"/>
            <a:chOff x="1262422" y="3198774"/>
            <a:chExt cx="395252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3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198774"/>
              <a:ext cx="381995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P()</a:t>
              </a:r>
              <a:r>
                <a:rPr lang="zh-CN" altLang="en-US" dirty="0"/>
                <a:t>操作保证互斥访问临界资源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77160" y="4800002"/>
            <a:ext cx="4595462" cy="357190"/>
            <a:chOff x="1262422" y="3870744"/>
            <a:chExt cx="459546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62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870744"/>
              <a:ext cx="44628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PV</a:t>
              </a:r>
              <a:r>
                <a:rPr lang="zh-CN" altLang="en-US" dirty="0"/>
                <a:t>操作</a:t>
              </a:r>
              <a:r>
                <a:rPr lang="zh-CN" altLang="en-US" dirty="0">
                  <a:solidFill>
                    <a:srgbClr val="C00000"/>
                  </a:solidFill>
                </a:rPr>
                <a:t>不能次序错误、重复或遗漏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9632" y="3790004"/>
            <a:ext cx="4375179" cy="428628"/>
            <a:chOff x="844893" y="2874922"/>
            <a:chExt cx="4375179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7492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必须</a:t>
              </a:r>
              <a:r>
                <a:rPr lang="zh-CN" altLang="en-US" dirty="0">
                  <a:solidFill>
                    <a:srgbClr val="C00000"/>
                  </a:solidFill>
                </a:rPr>
                <a:t>成对使用</a:t>
              </a:r>
              <a:r>
                <a:rPr lang="en-US" altLang="zh-CN" dirty="0"/>
                <a:t>P()</a:t>
              </a:r>
              <a:r>
                <a:rPr lang="zh-CN" altLang="en-US" dirty="0"/>
                <a:t>操作和</a:t>
              </a:r>
              <a:r>
                <a:rPr lang="en-US" altLang="zh-CN" dirty="0"/>
                <a:t>V()</a:t>
              </a:r>
              <a:r>
                <a:rPr lang="zh-CN" altLang="en-US" dirty="0"/>
                <a:t>操作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74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77160" y="4451884"/>
            <a:ext cx="6261906" cy="354014"/>
            <a:chOff x="1262422" y="3522626"/>
            <a:chExt cx="6261906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274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522626"/>
              <a:ext cx="612934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V()</a:t>
              </a:r>
              <a:r>
                <a:rPr lang="zh-CN" altLang="en-US" dirty="0"/>
                <a:t>操作在使用后释放临界资源</a:t>
              </a: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129218" y="2251097"/>
            <a:ext cx="3629198" cy="36676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new Semaphore(1);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2129218" y="2721694"/>
            <a:ext cx="3629198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-&gt;P();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489401" y="1759664"/>
            <a:ext cx="693746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每个临界区设置一个信号量，其初值为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07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Synchronism: Driver-Conductor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208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03B3B4-B38C-4EE6-AC9A-146C49EFC39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077913" y="1773238"/>
            <a:ext cx="2378075" cy="24749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Driver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Start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Driving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Stop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743325" y="1773238"/>
            <a:ext cx="2378075" cy="2463800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Conductor</a:t>
            </a:r>
            <a:endParaRPr lang="zh-CN" altLang="en-US" b="1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 door</a:t>
            </a: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Sell ticket</a:t>
            </a: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 door</a:t>
            </a: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6551613" y="1773238"/>
            <a:ext cx="2378075" cy="35544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 sequence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(D)Start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(C)Close door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(D)Driving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(C)Sell ticket;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(D)Stop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(C)Open door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43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Concept about Synchronism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Logical sequence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Caused by application purpose, can’t be predicted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May be broken by scheduling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Difference between synchronism and mutual exclusion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Mutual exclusion: prevent other process enter CR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Synchronism: realize the proper logical sequence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How to design proper method?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General: without assumption or limitation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Simple: easy to realize and maintain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Efficient and safe: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36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F3F6B1-1AF5-420B-8F91-9A152AEE958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Analysis about IPC problem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Reason of IPC problem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Physical sequence: depends on scheduling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Logical sequence: depends on application purpose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Race condition: Exclusive resource allocation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IPC problem in kernel and user space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Kernel space: I/O device management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User space: network application, database…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Key of IPC problem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Realize both physical and logical sequence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logical sequence is independent on scheduling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logical sequence can be controlled by user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228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6A4230-DB89-4129-8E1A-08E0408FF195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用信号量实现条件同步</a:t>
            </a:r>
            <a:endParaRPr lang="zh-CN" altLang="en-US" dirty="0">
              <a:cs typeface="+mj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522966" y="1893321"/>
            <a:ext cx="59293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每个条件同步设置一个信号量，其初值为</a:t>
            </a:r>
            <a:r>
              <a:rPr lang="en-US" altLang="zh-CN" dirty="0"/>
              <a:t>0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023033" y="2390597"/>
            <a:ext cx="4645501" cy="39754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new Semaphore(0);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36814" y="2889464"/>
            <a:ext cx="5257112" cy="2627769"/>
            <a:chOff x="971072" y="2032213"/>
            <a:chExt cx="5257112" cy="2627769"/>
          </a:xfrm>
        </p:grpSpPr>
        <p:sp>
          <p:nvSpPr>
            <p:cNvPr id="16" name="Text Box 5"/>
            <p:cNvSpPr txBox="1">
              <a:spLocks noChangeAspect="1" noChangeArrowheads="1"/>
            </p:cNvSpPr>
            <p:nvPr/>
          </p:nvSpPr>
          <p:spPr bwMode="auto">
            <a:xfrm>
              <a:off x="971072" y="2413213"/>
              <a:ext cx="2391500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  <a:ex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Text Box 5"/>
            <p:cNvSpPr txBox="1">
              <a:spLocks noChangeAspect="1" noChangeArrowheads="1"/>
            </p:cNvSpPr>
            <p:nvPr/>
          </p:nvSpPr>
          <p:spPr bwMode="auto">
            <a:xfrm>
              <a:off x="3857620" y="2413213"/>
              <a:ext cx="2370564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  <a:ex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Y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572156" y="2032213"/>
              <a:ext cx="8899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395204" y="2032213"/>
              <a:ext cx="8723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3969950" y="4098336"/>
            <a:ext cx="648072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spect="1" noChangeArrowheads="1"/>
          </p:cNvSpPr>
          <p:nvPr/>
        </p:nvSpPr>
        <p:spPr bwMode="auto">
          <a:xfrm>
            <a:off x="1636814" y="3593211"/>
            <a:ext cx="2391500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&gt;P();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4523362" y="3593211"/>
            <a:ext cx="2370564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&gt;V();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3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0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Problem models of IPC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029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Producer-Consumer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Bounded-buffer problem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Dinning philosophers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Synchronism based on mutual exclusion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Reader-Writher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Multi-process synchronism based on mutual exclusion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Sleeping barber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Synchronism and mutual exclusion under complex application environment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40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D9EA6A-827A-4AAC-8CF6-1638C321E1D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IPC problem: producer-consumer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249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7D841B-D0A2-4E18-834C-646614414C4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14859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Problem description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 fixed-size buffer for storing information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Producer: put new item into buffer, sleep when FULL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Consumer: Get new item from buffer, sleep when EMPTY</a:t>
            </a:r>
          </a:p>
        </p:txBody>
      </p:sp>
      <p:pic>
        <p:nvPicPr>
          <p:cNvPr id="25" name="Picture 5" descr="生产者-消费者问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357563"/>
            <a:ext cx="80406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0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Analysis of “producer-consumer”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02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50B341-1970-45B6-9E6A-FA0B514AF38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80230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Mutual exclusion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Only one process can access the buffer at any instant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A semaphore will be used to realize mutual exclusion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Synchronism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Producer should be blocked when the buffer is full, and be waked when the buffer is not empty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Two semaphore will be used to describe this synchronism(Empty and full)</a:t>
            </a: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IPC problem: producer-consumer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249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7D841B-D0A2-4E18-834C-646614414C4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14859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Problem description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 fixed-size buffer for storing information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Producer: put new item into buffer, sleep when FULL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Consumer: Get new item from buffer, sleep when EMPTY</a:t>
            </a:r>
          </a:p>
        </p:txBody>
      </p:sp>
      <p:pic>
        <p:nvPicPr>
          <p:cNvPr id="25" name="Picture 5" descr="生产者-消费者问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357563"/>
            <a:ext cx="80406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3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 of “Producer-Consumer”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12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436F88-EC95-44A9-B51F-FFB8E108A1C0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286125" y="1773238"/>
            <a:ext cx="2833688" cy="34909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进程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item;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Produce-Item(&amp;item);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down(&amp;empty);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Enter-item(item);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up(&amp;full);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57250" y="1844675"/>
            <a:ext cx="2311400" cy="1570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＃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 N 100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empty = N;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full = 0;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215063" y="1773238"/>
            <a:ext cx="2786062" cy="34909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Comsumer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进程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item;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down(&amp;full);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Remove-item(&amp;item)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up(&amp;empty);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Consume-item(item);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57250" y="3929063"/>
            <a:ext cx="2357438" cy="139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Q1:the difference between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full, empty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思考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Q2:the sequence of semaphore operations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Dangerous</a:t>
            </a:r>
            <a:r>
              <a:rPr lang="en-US" altLang="zh-CN" dirty="0" smtClean="0">
                <a:ea typeface="宋体" panose="02010600030101010101" pitchFamily="2" charset="-122"/>
              </a:rPr>
              <a:t> Solution of “Producer-Consumer”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12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436F88-EC95-44A9-B51F-FFB8E108A1C0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286125" y="1773238"/>
            <a:ext cx="2833688" cy="3490186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进程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item;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Produce-Item(&amp;item);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(&amp;empty);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smtClean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Enter-item(item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(&amp;full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57250" y="1844675"/>
            <a:ext cx="2311400" cy="1570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＃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 N 100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empty = N;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full = 0;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215063" y="1773238"/>
            <a:ext cx="2786062" cy="3490186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Comsumer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进程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item;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(&amp;full);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smtClean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Remove-item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(&amp;item)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(&amp;empty);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endParaRPr lang="en-US" altLang="zh-CN" sz="1600" b="1" dirty="0" smtClean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smtClean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Consume-item(item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82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信号量的代码示意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smtClean="0">
                <a:ea typeface="宋体" panose="02010600030101010101" pitchFamily="2" charset="-122"/>
              </a:rPr>
              <a:t>#include &lt;sys/sem.h&gt;</a:t>
            </a:r>
          </a:p>
          <a:p>
            <a:pPr>
              <a:lnSpc>
                <a:spcPct val="80000"/>
              </a:lnSpc>
            </a:pPr>
            <a:r>
              <a:rPr lang="en-US" altLang="zh-CN" sz="2600" smtClean="0">
                <a:ea typeface="宋体" panose="02010600030101010101" pitchFamily="2" charset="-122"/>
              </a:rPr>
              <a:t>int semctl(int sem_id, int sem_num, int command, ...);</a:t>
            </a:r>
          </a:p>
          <a:p>
            <a:pPr>
              <a:lnSpc>
                <a:spcPct val="80000"/>
              </a:lnSpc>
            </a:pPr>
            <a:r>
              <a:rPr lang="en-US" altLang="zh-CN" sz="2600" smtClean="0">
                <a:ea typeface="宋体" panose="02010600030101010101" pitchFamily="2" charset="-122"/>
              </a:rPr>
              <a:t>int semget(key_t key, int num_sems, int sem_flags);</a:t>
            </a:r>
          </a:p>
          <a:p>
            <a:pPr>
              <a:lnSpc>
                <a:spcPct val="80000"/>
              </a:lnSpc>
            </a:pPr>
            <a:r>
              <a:rPr lang="en-US" altLang="zh-CN" sz="2600" smtClean="0">
                <a:ea typeface="宋体" panose="02010600030101010101" pitchFamily="2" charset="-122"/>
              </a:rPr>
              <a:t>int semop(int sem_id, struct sembuf *sem_ops, size_t num_sem_ops);</a:t>
            </a:r>
            <a:endParaRPr lang="zh-CN" altLang="en-US" sz="2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986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C34FB6-485C-4A84-89AD-7D51D52E5A77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内容占位符 6"/>
          <p:cNvSpPr txBox="1">
            <a:spLocks/>
          </p:cNvSpPr>
          <p:nvPr/>
        </p:nvSpPr>
        <p:spPr bwMode="auto">
          <a:xfrm>
            <a:off x="1042988" y="1341438"/>
            <a:ext cx="395605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semaphore_v</a:t>
            </a:r>
            <a:r>
              <a:rPr lang="en-US" altLang="zh-CN" dirty="0" smtClean="0"/>
              <a:t>(void)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sembuf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sem_b</a:t>
            </a:r>
            <a:r>
              <a:rPr lang="en-US" altLang="zh-CN" dirty="0" smtClean="0"/>
              <a:t>;</a:t>
            </a:r>
          </a:p>
          <a:p>
            <a:pPr>
              <a:lnSpc>
                <a:spcPct val="120000"/>
              </a:lnSpc>
              <a:defRPr/>
            </a:pP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sem_b.sem_num</a:t>
            </a:r>
            <a:r>
              <a:rPr lang="en-US" altLang="zh-CN" dirty="0" smtClean="0"/>
              <a:t> =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sem_b.sem_op</a:t>
            </a:r>
            <a:r>
              <a:rPr lang="en-US" altLang="zh-CN" dirty="0" smtClean="0"/>
              <a:t> = 1;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sem_b.sem_flag</a:t>
            </a:r>
            <a:r>
              <a:rPr lang="en-US" altLang="zh-CN" dirty="0" smtClean="0"/>
              <a:t> = SEM_UNDO;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if(</a:t>
            </a:r>
            <a:r>
              <a:rPr lang="en-US" altLang="zh-CN" dirty="0" err="1" smtClean="0"/>
              <a:t>semop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sem_id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sem_b</a:t>
            </a:r>
            <a:r>
              <a:rPr lang="en-US" altLang="zh-CN" dirty="0" smtClean="0"/>
              <a:t>, 1) == -1)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fprintf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stderr</a:t>
            </a:r>
            <a:r>
              <a:rPr lang="en-US" altLang="zh-CN" dirty="0" smtClean="0"/>
              <a:t>, "</a:t>
            </a:r>
            <a:r>
              <a:rPr lang="en-US" altLang="zh-CN" dirty="0" err="1" smtClean="0"/>
              <a:t>semaphore_v</a:t>
            </a:r>
            <a:r>
              <a:rPr lang="en-US" altLang="zh-CN" dirty="0" smtClean="0"/>
              <a:t> failed/n");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   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return 1;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98664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5080000" y="1341438"/>
            <a:ext cx="395605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semaphore_p</a:t>
            </a:r>
            <a:r>
              <a:rPr lang="en-US" altLang="zh-CN" dirty="0" smtClean="0"/>
              <a:t>(void)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sembuf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sem_b</a:t>
            </a:r>
            <a:r>
              <a:rPr lang="en-US" altLang="zh-CN" dirty="0" smtClean="0"/>
              <a:t>;</a:t>
            </a:r>
          </a:p>
          <a:p>
            <a:pPr>
              <a:lnSpc>
                <a:spcPct val="120000"/>
              </a:lnSpc>
              <a:defRPr/>
            </a:pP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sem_b.sem_num</a:t>
            </a:r>
            <a:r>
              <a:rPr lang="en-US" altLang="zh-CN" dirty="0" smtClean="0"/>
              <a:t> =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sem_b.sem_op</a:t>
            </a:r>
            <a:r>
              <a:rPr lang="en-US" altLang="zh-CN" dirty="0" smtClean="0"/>
              <a:t> = -1;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sem_b.sem_flag</a:t>
            </a:r>
            <a:r>
              <a:rPr lang="en-US" altLang="zh-CN" dirty="0" smtClean="0"/>
              <a:t> = SEM_UNDO;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if(</a:t>
            </a:r>
            <a:r>
              <a:rPr lang="en-US" altLang="zh-CN" dirty="0" err="1" smtClean="0"/>
              <a:t>semop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sem_id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sem_b</a:t>
            </a:r>
            <a:r>
              <a:rPr lang="en-US" altLang="zh-CN" dirty="0" smtClean="0"/>
              <a:t>, 1) == -1)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fprintf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stderr</a:t>
            </a:r>
            <a:r>
              <a:rPr lang="en-US" altLang="zh-CN" dirty="0" smtClean="0"/>
              <a:t>, "</a:t>
            </a:r>
            <a:r>
              <a:rPr lang="en-US" altLang="zh-CN" dirty="0" err="1" smtClean="0"/>
              <a:t>semaphore_p</a:t>
            </a:r>
            <a:r>
              <a:rPr lang="en-US" altLang="zh-CN" dirty="0" smtClean="0"/>
              <a:t> failed/n");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   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    return 1;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8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Monitor solution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2007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039037-C880-4473-BB7D-8521FC3BA072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Design rules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Disadvantage of Semaphore: it is very dangerous and difficult for programmer to write proper code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Monitor: a collection of procedures, variables and data structures that can be recognized by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compiler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Hoare (1974) and </a:t>
            </a:r>
            <a:r>
              <a:rPr lang="en-US" altLang="zh-CN" dirty="0" err="1" smtClean="0">
                <a:ea typeface="宋体" pitchFamily="2" charset="-122"/>
              </a:rPr>
              <a:t>Brinch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hansen</a:t>
            </a:r>
            <a:r>
              <a:rPr lang="en-US" altLang="zh-CN" dirty="0" smtClean="0">
                <a:ea typeface="宋体" pitchFamily="2" charset="-122"/>
              </a:rPr>
              <a:t>(1975)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Application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Procedures in monitor: only one procedure can be activated in a monitor at any instant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Wait and signal: like P/V or D/U primitives, realize mutual exclusion and synchronism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Disadvantage: only few languages support this mechanism, such as Pidgin </a:t>
            </a:r>
            <a:r>
              <a:rPr lang="en-US" altLang="zh-CN" dirty="0" err="1" smtClean="0">
                <a:ea typeface="宋体" pitchFamily="2" charset="-122"/>
              </a:rPr>
              <a:t>pascal</a:t>
            </a:r>
            <a:r>
              <a:rPr lang="en-US" altLang="zh-CN" dirty="0" smtClean="0">
                <a:ea typeface="宋体" pitchFamily="2" charset="-122"/>
              </a:rPr>
              <a:t> and Java</a:t>
            </a:r>
          </a:p>
          <a:p>
            <a:pPr lvl="1"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5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管程的组成</a:t>
            </a:r>
            <a:endParaRPr lang="zh-CN" altLang="en-US" dirty="0">
              <a:cs typeface="+mj-cs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442682" y="3013721"/>
            <a:ext cx="2078367" cy="2928958"/>
            <a:chOff x="1791414" y="2156471"/>
            <a:chExt cx="2078367" cy="2928958"/>
          </a:xfrm>
        </p:grpSpPr>
        <p:grpSp>
          <p:nvGrpSpPr>
            <p:cNvPr id="10" name="组合 25"/>
            <p:cNvGrpSpPr/>
            <p:nvPr/>
          </p:nvGrpSpPr>
          <p:grpSpPr>
            <a:xfrm>
              <a:off x="1791414" y="2156471"/>
              <a:ext cx="2078367" cy="2928958"/>
              <a:chOff x="2684132" y="1895470"/>
              <a:chExt cx="2078367" cy="292895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新月形 22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新月形 23"/>
              <p:cNvSpPr/>
              <p:nvPr/>
            </p:nvSpPr>
            <p:spPr>
              <a:xfrm>
                <a:off x="4587645" y="2679815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27"/>
            <p:cNvCxnSpPr/>
            <p:nvPr/>
          </p:nvCxnSpPr>
          <p:spPr>
            <a:xfrm flipV="1">
              <a:off x="1902858" y="2942287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8"/>
            <p:cNvCxnSpPr/>
            <p:nvPr/>
          </p:nvCxnSpPr>
          <p:spPr>
            <a:xfrm flipV="1">
              <a:off x="1902858" y="4290089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036208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4836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88754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/>
            <p:cNvSpPr/>
            <p:nvPr/>
          </p:nvSpPr>
          <p:spPr>
            <a:xfrm rot="5400000">
              <a:off x="2737084" y="3280623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2233" y="4043250"/>
              <a:ext cx="158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管程的操作成员函数</a:t>
              </a:r>
            </a:p>
          </p:txBody>
        </p:sp>
        <p:sp>
          <p:nvSpPr>
            <p:cNvPr id="23" name="TextBox 34"/>
            <p:cNvSpPr txBox="1"/>
            <p:nvPr/>
          </p:nvSpPr>
          <p:spPr>
            <a:xfrm>
              <a:off x="2393398" y="229402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共享数据</a:t>
              </a:r>
            </a:p>
          </p:txBody>
        </p:sp>
        <p:sp>
          <p:nvSpPr>
            <p:cNvPr id="46" name="TextBox 67"/>
            <p:cNvSpPr txBox="1"/>
            <p:nvPr/>
          </p:nvSpPr>
          <p:spPr>
            <a:xfrm>
              <a:off x="2325056" y="447730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初始化代码</a:t>
              </a:r>
            </a:p>
          </p:txBody>
        </p:sp>
        <p:sp>
          <p:nvSpPr>
            <p:cNvPr id="47" name="TextBox 68"/>
            <p:cNvSpPr txBox="1"/>
            <p:nvPr/>
          </p:nvSpPr>
          <p:spPr>
            <a:xfrm>
              <a:off x="2776306" y="314422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175212" y="3097993"/>
            <a:ext cx="1910097" cy="608758"/>
            <a:chOff x="3523944" y="2240743"/>
            <a:chExt cx="1910097" cy="608758"/>
          </a:xfrm>
        </p:grpSpPr>
        <p:grpSp>
          <p:nvGrpSpPr>
            <p:cNvPr id="3" name="组合 2"/>
            <p:cNvGrpSpPr/>
            <p:nvPr/>
          </p:nvGrpSpPr>
          <p:grpSpPr>
            <a:xfrm>
              <a:off x="3523944" y="2587806"/>
              <a:ext cx="1910097" cy="261695"/>
              <a:chOff x="3523944" y="2587806"/>
              <a:chExt cx="1910097" cy="261695"/>
            </a:xfrm>
          </p:grpSpPr>
          <p:sp>
            <p:nvSpPr>
              <p:cNvPr id="48" name="矩形 47"/>
              <p:cNvSpPr/>
              <p:nvPr/>
            </p:nvSpPr>
            <p:spPr>
              <a:xfrm rot="5385077">
                <a:off x="3743162" y="258780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箭头连接符 71"/>
              <p:cNvCxnSpPr/>
              <p:nvPr/>
            </p:nvCxnSpPr>
            <p:spPr>
              <a:xfrm rot="1485077" flipV="1">
                <a:off x="3903748" y="263611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 rot="5385077">
                <a:off x="4163321" y="2590262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73"/>
              <p:cNvCxnSpPr/>
              <p:nvPr/>
            </p:nvCxnSpPr>
            <p:spPr>
              <a:xfrm rot="1485077" flipV="1">
                <a:off x="4306568" y="2638269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 rot="5385077">
                <a:off x="4572187" y="259067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箭头连接符 76"/>
              <p:cNvCxnSpPr/>
              <p:nvPr/>
            </p:nvCxnSpPr>
            <p:spPr>
              <a:xfrm rot="1485077" flipV="1">
                <a:off x="4732773" y="263898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 rot="5385077">
                <a:off x="4988202" y="2605914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79"/>
              <p:cNvCxnSpPr>
                <a:stCxn id="54" idx="0"/>
              </p:cNvCxnSpPr>
              <p:nvPr/>
            </p:nvCxnSpPr>
            <p:spPr>
              <a:xfrm rot="1485077" flipV="1">
                <a:off x="5209148" y="2682375"/>
                <a:ext cx="146234" cy="6377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81"/>
              <p:cNvCxnSpPr/>
              <p:nvPr/>
            </p:nvCxnSpPr>
            <p:spPr>
              <a:xfrm rot="17685077" flipH="1">
                <a:off x="5320605" y="2726811"/>
                <a:ext cx="76207" cy="3809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83"/>
              <p:cNvCxnSpPr/>
              <p:nvPr/>
            </p:nvCxnSpPr>
            <p:spPr>
              <a:xfrm rot="1485077" flipV="1">
                <a:off x="5300691" y="2752981"/>
                <a:ext cx="133350" cy="61913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85"/>
              <p:cNvCxnSpPr/>
              <p:nvPr/>
            </p:nvCxnSpPr>
            <p:spPr>
              <a:xfrm rot="1485077" flipV="1">
                <a:off x="5332944" y="2816164"/>
                <a:ext cx="76200" cy="33337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87"/>
              <p:cNvCxnSpPr>
                <a:stCxn id="48" idx="2"/>
              </p:cNvCxnSpPr>
              <p:nvPr/>
            </p:nvCxnSpPr>
            <p:spPr>
              <a:xfrm rot="12285077" flipV="1">
                <a:off x="3523944" y="2647327"/>
                <a:ext cx="207213" cy="102825"/>
              </a:xfrm>
              <a:prstGeom prst="line">
                <a:avLst/>
              </a:prstGeom>
              <a:ln w="28575">
                <a:solidFill>
                  <a:srgbClr val="11576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89"/>
            <p:cNvSpPr txBox="1"/>
            <p:nvPr/>
          </p:nvSpPr>
          <p:spPr>
            <a:xfrm>
              <a:off x="3643812" y="224074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入口队列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2588" y="1567768"/>
            <a:ext cx="3528391" cy="599898"/>
            <a:chOff x="766662" y="690431"/>
            <a:chExt cx="3528391" cy="599898"/>
          </a:xfrm>
        </p:grpSpPr>
        <p:grpSp>
          <p:nvGrpSpPr>
            <p:cNvPr id="5" name="组合 4"/>
            <p:cNvGrpSpPr/>
            <p:nvPr/>
          </p:nvGrpSpPr>
          <p:grpSpPr>
            <a:xfrm>
              <a:off x="766662" y="690431"/>
              <a:ext cx="3528391" cy="554859"/>
              <a:chOff x="827584" y="627534"/>
              <a:chExt cx="3528391" cy="554859"/>
            </a:xfrm>
          </p:grpSpPr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125666" y="690265"/>
                <a:ext cx="3230309" cy="4921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一个锁</a:t>
                </a:r>
                <a:endParaRPr lang="en-US" altLang="zh-CN" dirty="0"/>
              </a:p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   </a:t>
                </a:r>
                <a:r>
                  <a:rPr lang="zh-CN" altLang="en-US" sz="1800" dirty="0"/>
                  <a:t>控制管程代码的互斥访问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7584" y="62753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141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779896" y="2254262"/>
            <a:ext cx="3292556" cy="757621"/>
            <a:chOff x="783971" y="1420201"/>
            <a:chExt cx="3292556" cy="757621"/>
          </a:xfrm>
        </p:grpSpPr>
        <p:grpSp>
          <p:nvGrpSpPr>
            <p:cNvPr id="6" name="组合 5"/>
            <p:cNvGrpSpPr/>
            <p:nvPr/>
          </p:nvGrpSpPr>
          <p:grpSpPr>
            <a:xfrm>
              <a:off x="783971" y="1420201"/>
              <a:ext cx="3292556" cy="757621"/>
              <a:chOff x="844893" y="1357304"/>
              <a:chExt cx="3292556" cy="757621"/>
            </a:xfrm>
          </p:grpSpPr>
          <p:sp>
            <p:nvSpPr>
              <p:cNvPr id="19" name="内容占位符 2"/>
              <p:cNvSpPr txBox="1">
                <a:spLocks/>
              </p:cNvSpPr>
              <p:nvPr/>
            </p:nvSpPr>
            <p:spPr>
              <a:xfrm>
                <a:off x="1131808" y="1428441"/>
                <a:ext cx="3005641" cy="68648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dirty="0"/>
                  <a:t>0</a:t>
                </a:r>
                <a:r>
                  <a:rPr lang="zh-CN" altLang="en-US" dirty="0"/>
                  <a:t>或者多个条件变量</a:t>
                </a:r>
                <a:endParaRPr lang="en-US" altLang="zh-CN" dirty="0"/>
              </a:p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   </a:t>
                </a:r>
                <a:r>
                  <a:rPr lang="zh-CN" altLang="en-US" sz="1800" dirty="0"/>
                  <a:t>管理共享数据的并发访问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4893" y="135730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874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118632" y="3378980"/>
            <a:ext cx="2376708" cy="461665"/>
            <a:chOff x="467544" y="2548345"/>
            <a:chExt cx="2376708" cy="461665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52"/>
            <p:cNvCxnSpPr>
              <a:stCxn id="31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/>
            <p:cNvSpPr txBox="1"/>
            <p:nvPr/>
          </p:nvSpPr>
          <p:spPr>
            <a:xfrm>
              <a:off x="1993348" y="25557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93348" y="2666874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左大括号 43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6"/>
            <p:cNvSpPr txBox="1"/>
            <p:nvPr/>
          </p:nvSpPr>
          <p:spPr>
            <a:xfrm>
              <a:off x="467544" y="2548345"/>
              <a:ext cx="1344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与条件变量相关的等待队列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177492" y="3443636"/>
            <a:ext cx="1910097" cy="261695"/>
            <a:chOff x="3523944" y="2587806"/>
            <a:chExt cx="1910097" cy="261695"/>
          </a:xfrm>
        </p:grpSpPr>
        <p:sp>
          <p:nvSpPr>
            <p:cNvPr id="73" name="矩形 72"/>
            <p:cNvSpPr/>
            <p:nvPr/>
          </p:nvSpPr>
          <p:spPr>
            <a:xfrm rot="5385077">
              <a:off x="3743162" y="258780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1"/>
            <p:cNvCxnSpPr/>
            <p:nvPr/>
          </p:nvCxnSpPr>
          <p:spPr>
            <a:xfrm rot="1485077" flipV="1">
              <a:off x="3903748" y="263611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 rot="5385077">
              <a:off x="4163321" y="2590262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3"/>
            <p:cNvCxnSpPr/>
            <p:nvPr/>
          </p:nvCxnSpPr>
          <p:spPr>
            <a:xfrm rot="1485077" flipV="1">
              <a:off x="4306568" y="2638269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 rot="5385077">
              <a:off x="4572187" y="259067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6"/>
            <p:cNvCxnSpPr/>
            <p:nvPr/>
          </p:nvCxnSpPr>
          <p:spPr>
            <a:xfrm rot="1485077" flipV="1">
              <a:off x="4732773" y="263898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 rot="5385077">
              <a:off x="4988202" y="2605914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0"/>
            </p:cNvCxnSpPr>
            <p:nvPr/>
          </p:nvCxnSpPr>
          <p:spPr>
            <a:xfrm rot="1485077" flipV="1">
              <a:off x="5209148" y="2682375"/>
              <a:ext cx="146234" cy="637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1"/>
            <p:cNvCxnSpPr/>
            <p:nvPr/>
          </p:nvCxnSpPr>
          <p:spPr>
            <a:xfrm rot="17685077" flipH="1">
              <a:off x="5320605" y="2726811"/>
              <a:ext cx="76207" cy="380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3"/>
            <p:cNvCxnSpPr/>
            <p:nvPr/>
          </p:nvCxnSpPr>
          <p:spPr>
            <a:xfrm rot="1485077" flipV="1">
              <a:off x="5300691" y="2752981"/>
              <a:ext cx="133350" cy="61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5"/>
            <p:cNvCxnSpPr/>
            <p:nvPr/>
          </p:nvCxnSpPr>
          <p:spPr>
            <a:xfrm rot="1485077" flipV="1">
              <a:off x="5332944" y="2816164"/>
              <a:ext cx="76200" cy="33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7"/>
            <p:cNvCxnSpPr>
              <a:stCxn id="73" idx="2"/>
            </p:cNvCxnSpPr>
            <p:nvPr/>
          </p:nvCxnSpPr>
          <p:spPr>
            <a:xfrm rot="12285077" flipV="1">
              <a:off x="3523944" y="2647327"/>
              <a:ext cx="207213" cy="102825"/>
            </a:xfrm>
            <a:prstGeom prst="line">
              <a:avLst/>
            </a:prstGeom>
            <a:ln w="28575">
              <a:solidFill>
                <a:srgbClr val="C0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2475709" y="3384543"/>
            <a:ext cx="1022358" cy="388121"/>
            <a:chOff x="1821894" y="2555752"/>
            <a:chExt cx="1022358" cy="388121"/>
          </a:xfrm>
        </p:grpSpPr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52"/>
            <p:cNvCxnSpPr>
              <a:stCxn id="93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3"/>
            <p:cNvSpPr txBox="1"/>
            <p:nvPr/>
          </p:nvSpPr>
          <p:spPr>
            <a:xfrm>
              <a:off x="1993348" y="2555752"/>
              <a:ext cx="2872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5" name="TextBox 64"/>
            <p:cNvSpPr txBox="1"/>
            <p:nvPr/>
          </p:nvSpPr>
          <p:spPr>
            <a:xfrm>
              <a:off x="1993348" y="2666874"/>
              <a:ext cx="2840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6" name="左大括号 105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TextBox 89"/>
          <p:cNvSpPr txBox="1"/>
          <p:nvPr/>
        </p:nvSpPr>
        <p:spPr>
          <a:xfrm>
            <a:off x="4294458" y="31013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  <a:latin typeface="+mj-ea"/>
                <a:ea typeface="+mj-ea"/>
              </a:rPr>
              <a:t>入口队列</a:t>
            </a:r>
          </a:p>
        </p:txBody>
      </p:sp>
      <p:sp>
        <p:nvSpPr>
          <p:cNvPr id="109" name="TextBox 66"/>
          <p:cNvSpPr txBox="1"/>
          <p:nvPr/>
        </p:nvSpPr>
        <p:spPr>
          <a:xfrm>
            <a:off x="1115616" y="3375041"/>
            <a:ext cx="134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rgbClr val="C00000"/>
                </a:solidFill>
                <a:latin typeface="+mj-ea"/>
                <a:ea typeface="+mj-ea"/>
              </a:rPr>
              <a:t>与条件变量相关的等待队列</a:t>
            </a:r>
          </a:p>
        </p:txBody>
      </p:sp>
    </p:spTree>
    <p:extLst>
      <p:ext uri="{BB962C8B-B14F-4D97-AF65-F5344CB8AC3E}">
        <p14:creationId xmlns:p14="http://schemas.microsoft.com/office/powerpoint/2010/main" val="2902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08" grpId="2"/>
      <p:bldP spid="109" grpId="0"/>
      <p:bldP spid="109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条件变量（</a:t>
            </a:r>
            <a:r>
              <a:rPr lang="en-US" altLang="zh-CN" dirty="0"/>
              <a:t>Condition Variable</a:t>
            </a:r>
            <a:r>
              <a:rPr lang="zh-CN" altLang="en-US" dirty="0"/>
              <a:t>）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3071810"/>
            <a:ext cx="5173176" cy="984250"/>
            <a:chOff x="827584" y="2214560"/>
            <a:chExt cx="5173176" cy="98425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21456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/>
                <a:t>Wait()</a:t>
              </a:r>
              <a:r>
                <a:rPr lang="zh-CN" altLang="en-US" dirty="0"/>
                <a:t>操作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22145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1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546350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将自己阻塞在等待队列中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06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855910"/>
              <a:ext cx="4605774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唤醒一个等待者或释放管程的互斥访问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4027496"/>
            <a:ext cx="2101342" cy="428628"/>
            <a:chOff x="827584" y="3170246"/>
            <a:chExt cx="2101342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17024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/>
                <a:t>Signal()</a:t>
              </a:r>
              <a:r>
                <a:rPr lang="zh-CN" altLang="en-US" dirty="0"/>
                <a:t>操作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584" y="317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4359286"/>
            <a:ext cx="3666768" cy="355598"/>
            <a:chOff x="1262422" y="3502036"/>
            <a:chExt cx="3666768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06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502036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将等待队列中的一个线程唤醒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4668846"/>
            <a:ext cx="4965762" cy="342900"/>
            <a:chOff x="1262422" y="3811596"/>
            <a:chExt cx="4965762" cy="34290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16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811596"/>
              <a:ext cx="4833198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如果等待队列为空，则等同空操作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1856484"/>
            <a:ext cx="6294176" cy="1215327"/>
            <a:chOff x="827584" y="999233"/>
            <a:chExt cx="6294176" cy="121532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00448" y="999233"/>
              <a:ext cx="6021312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条件变量是管程内的等待机制</a:t>
              </a:r>
              <a:endParaRPr lang="en-US" altLang="zh-CN" dirty="0"/>
            </a:p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    进入管程的线程因资源被占用而进入等待状态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623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5" y="1657570"/>
              <a:ext cx="5320155" cy="556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每个条件变量表示一种等待原因，对应一个等待队列</a:t>
              </a: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9163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88748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9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59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5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9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现实生活中</a:t>
            </a:r>
            <a:r>
              <a:rPr lang="zh-CN" altLang="en-US" dirty="0" smtClean="0"/>
              <a:t>的并发问题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1294042" y="1857364"/>
            <a:ext cx="4512925" cy="428628"/>
            <a:chOff x="844893" y="1000114"/>
            <a:chExt cx="451292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00011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操作系统和现实生活的问题类比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701662" y="2551788"/>
            <a:ext cx="3823542" cy="428628"/>
            <a:chOff x="1252514" y="1694538"/>
            <a:chExt cx="3823542" cy="428628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4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85078" y="1694538"/>
              <a:ext cx="36909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同时注意，计算机与人的差异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701662" y="2201854"/>
            <a:ext cx="5462626" cy="407990"/>
            <a:chOff x="1252514" y="1344604"/>
            <a:chExt cx="5462626" cy="407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94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85078" y="1344604"/>
              <a:ext cx="533006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利用现实生活问题帮助理解操作系统同步问题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294042" y="2886524"/>
            <a:ext cx="2798413" cy="428628"/>
            <a:chOff x="844893" y="2029274"/>
            <a:chExt cx="2798413" cy="42862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42976" y="202927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例如</a:t>
              </a:r>
              <a:r>
                <a:rPr lang="en-US" altLang="zh-CN" dirty="0"/>
                <a:t>: </a:t>
              </a:r>
              <a:r>
                <a:rPr lang="zh-CN" altLang="en-US" dirty="0"/>
                <a:t>家庭采购协调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133360" y="3401104"/>
            <a:ext cx="3516085" cy="2366714"/>
            <a:chOff x="684211" y="2543854"/>
            <a:chExt cx="3516085" cy="2366714"/>
          </a:xfrm>
        </p:grpSpPr>
        <p:sp>
          <p:nvSpPr>
            <p:cNvPr id="85" name="矩形 84"/>
            <p:cNvSpPr/>
            <p:nvPr/>
          </p:nvSpPr>
          <p:spPr>
            <a:xfrm>
              <a:off x="684211" y="2571750"/>
              <a:ext cx="3516085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>
              <a:stCxn id="85" idx="1"/>
              <a:endCxn id="85" idx="3"/>
            </p:cNvCxnSpPr>
            <p:nvPr/>
          </p:nvCxnSpPr>
          <p:spPr>
            <a:xfrm>
              <a:off x="684211" y="3723750"/>
              <a:ext cx="35160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535378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84212" y="2859090"/>
              <a:ext cx="35160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84212" y="314484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84212" y="3430594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84212" y="457360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84212" y="3993106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84213" y="4287850"/>
              <a:ext cx="3516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41578" y="2543854"/>
              <a:ext cx="7393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时  间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14812" y="2543854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1578" y="2847110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3:00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1578" y="3129872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3:05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41578" y="3418614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3:10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1578" y="3701376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3:15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41578" y="3988293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3:20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1578" y="4271055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3:25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41578" y="4572014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3:30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85452" y="284412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85452" y="311422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5452" y="34290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85452" y="370024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5452" y="3976043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649444" y="3401105"/>
            <a:ext cx="2236511" cy="2356431"/>
            <a:chOff x="4200295" y="2543854"/>
            <a:chExt cx="2236511" cy="2356431"/>
          </a:xfrm>
        </p:grpSpPr>
        <p:sp>
          <p:nvSpPr>
            <p:cNvPr id="47" name="矩形 46"/>
            <p:cNvSpPr/>
            <p:nvPr/>
          </p:nvSpPr>
          <p:spPr>
            <a:xfrm>
              <a:off x="4200296" y="2571750"/>
              <a:ext cx="2233789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 rot="16200000" flipH="1">
              <a:off x="3049090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072066" y="2543854"/>
              <a:ext cx="341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00296" y="3429808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00296" y="369991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200296" y="40146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00296" y="428593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200296" y="4561731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4200295" y="3722162"/>
              <a:ext cx="22337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200296" y="2857502"/>
              <a:ext cx="22337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200296" y="314325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200296" y="3429006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200296" y="457201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200296" y="3991518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200297" y="4286262"/>
              <a:ext cx="2233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79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266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8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0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lang="zh-CN" altLang="en-US" dirty="0"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350100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350100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184482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49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lang="zh-CN" altLang="en-US" dirty="0"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350100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350100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184482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51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lang="zh-CN" altLang="en-US" dirty="0"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350100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350100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184482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27562" y="4223122"/>
            <a:ext cx="1008112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6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lang="zh-CN" altLang="en-US" dirty="0"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350100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350100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0)   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184482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275856" y="4221088"/>
            <a:ext cx="1728192" cy="9361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管程条件变量的释放处理方式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3718" y="1857364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/>
                <a:t>Hansen</a:t>
              </a:r>
              <a:r>
                <a:rPr lang="zh-CN" altLang="en-US" dirty="0"/>
                <a:t>管程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26478" y="2200040"/>
            <a:ext cx="3426584" cy="428628"/>
            <a:chOff x="1020004" y="1342790"/>
            <a:chExt cx="342658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1342790"/>
              <a:ext cx="32861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主要用于真实</a:t>
              </a:r>
              <a:r>
                <a:rPr lang="en-US" altLang="zh-CN" dirty="0"/>
                <a:t>OS</a:t>
              </a:r>
              <a:r>
                <a:rPr lang="zh-CN" altLang="en-US" dirty="0"/>
                <a:t>和</a:t>
              </a:r>
              <a:r>
                <a:rPr lang="en-US" altLang="zh-CN" dirty="0"/>
                <a:t>Java</a:t>
              </a:r>
              <a:r>
                <a:rPr lang="zh-CN" altLang="en-US" dirty="0"/>
                <a:t>中</a:t>
              </a: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004" y="14493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805808" y="1857364"/>
            <a:ext cx="2084033" cy="428628"/>
            <a:chOff x="4399333" y="1000114"/>
            <a:chExt cx="208403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469741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/>
                <a:t>Hoare</a:t>
              </a:r>
              <a:r>
                <a:rPr lang="zh-CN" altLang="en-US" dirty="0"/>
                <a:t>管程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933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223336" y="2200040"/>
            <a:ext cx="2360246" cy="428628"/>
            <a:chOff x="4816862" y="1342790"/>
            <a:chExt cx="2360246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4962530" y="1342790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主要见于教材中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6862" y="1449380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4730824" y="1761316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49424" y="2636410"/>
            <a:ext cx="2773060" cy="864028"/>
            <a:chOff x="742950" y="1779160"/>
            <a:chExt cx="2773060" cy="86402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429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266950" y="2304634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49425" y="4929199"/>
            <a:ext cx="3196253" cy="584775"/>
            <a:chOff x="742950" y="4071948"/>
            <a:chExt cx="3196253" cy="584775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742950" y="4071948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266950" y="4087823"/>
              <a:ext cx="16722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38114" y="3527012"/>
            <a:ext cx="2764110" cy="1352412"/>
            <a:chOff x="1331640" y="2669762"/>
            <a:chExt cx="2764110" cy="1352412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571750" y="2698735"/>
              <a:ext cx="1524000" cy="132343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331640" y="2669762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378724" y="3673356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退出管程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035625" y="2636410"/>
            <a:ext cx="2784281" cy="838628"/>
            <a:chOff x="4629150" y="1779160"/>
            <a:chExt cx="2784281" cy="838628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6291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6153150" y="2279234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035624" y="4500570"/>
            <a:ext cx="3194650" cy="694154"/>
            <a:chOff x="4629150" y="3643320"/>
            <a:chExt cx="3194650" cy="694154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4629150" y="3690945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6153150" y="3643320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6153150" y="3998920"/>
              <a:ext cx="910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 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结束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19190" y="5194724"/>
            <a:ext cx="3169234" cy="608174"/>
            <a:chOff x="4812716" y="4337474"/>
            <a:chExt cx="3169234" cy="6081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6457950" y="4360873"/>
              <a:ext cx="1524000" cy="58477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812716" y="4337474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01776" y="3541033"/>
            <a:ext cx="2786648" cy="885296"/>
            <a:chOff x="5195302" y="2683783"/>
            <a:chExt cx="2786648" cy="885296"/>
          </a:xfrm>
        </p:grpSpPr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457950" y="2713023"/>
              <a:ext cx="1524000" cy="830997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x.signal()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220856" y="3230525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195302" y="2683783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/>
              <a:t>家庭采购协调问题分析</a:t>
            </a:r>
            <a:endParaRPr lang="zh-CN" altLang="en-US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如何保证家庭采购协调的成功和高效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2163755"/>
            <a:ext cx="4221792" cy="748493"/>
            <a:chOff x="1252514" y="1306504"/>
            <a:chExt cx="4221792" cy="748493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45682" y="1626369"/>
              <a:ext cx="38286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需要采购时，有人去买面包</a:t>
              </a: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12580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有人去买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2755898"/>
            <a:ext cx="3390924" cy="428628"/>
            <a:chOff x="1252514" y="1898648"/>
            <a:chExt cx="3390924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08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1898648"/>
              <a:ext cx="32583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最多只有一个人去买面包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4" y="3059111"/>
            <a:ext cx="5941685" cy="1071571"/>
            <a:chOff x="844893" y="2201860"/>
            <a:chExt cx="5941685" cy="1071571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201860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>
                  <a:sym typeface="Arial" charset="0"/>
                </a:rPr>
                <a:t>可能的解决方法</a:t>
              </a: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22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8566" y="2513000"/>
              <a:ext cx="5388012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>
                  <a:sym typeface="Arial" charset="0"/>
                </a:rPr>
                <a:t>在冰箱上设置一个</a:t>
              </a:r>
              <a:r>
                <a:rPr lang="zh-CN" altLang="en-US">
                  <a:solidFill>
                    <a:srgbClr val="C00000"/>
                  </a:solidFill>
                  <a:sym typeface="Arial" charset="0"/>
                </a:rPr>
                <a:t>锁和钥匙（</a:t>
              </a:r>
              <a:r>
                <a:rPr lang="zh-CN" altLang="en-US">
                  <a:solidFill>
                    <a:srgbClr val="C00000"/>
                  </a:solidFill>
                </a:rPr>
                <a:t> lock&amp;</a:t>
              </a:r>
              <a:r>
                <a:rPr lang="en-US" altLang="zh-CN">
                  <a:solidFill>
                    <a:srgbClr val="C00000"/>
                  </a:solidFill>
                </a:rPr>
                <a:t>key</a:t>
              </a:r>
              <a:r>
                <a:rPr lang="zh-CN" altLang="en-US">
                  <a:solidFill>
                    <a:srgbClr val="C00000"/>
                  </a:solidFill>
                </a:rPr>
                <a:t>）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162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8566" y="2806702"/>
              <a:ext cx="488794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/>
                <a:t>去买面包之前锁住冰箱并且拿走钥匙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4" y="3975117"/>
            <a:ext cx="5455299" cy="777869"/>
            <a:chOff x="844893" y="3117866"/>
            <a:chExt cx="5455299" cy="777869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311786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加锁导致的新问题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31178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3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8566" y="3429006"/>
              <a:ext cx="490162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冰箱中还有其他食品时，别人无法取到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dirty="0"/>
              <a:t>Hansen </a:t>
            </a:r>
            <a:r>
              <a:rPr lang="zh-CN" altLang="en-US" dirty="0"/>
              <a:t>管程与</a:t>
            </a:r>
            <a:r>
              <a:rPr lang="en-US" altLang="zh-CN" dirty="0"/>
              <a:t> Hoare </a:t>
            </a:r>
            <a:r>
              <a:rPr lang="zh-CN" altLang="en-US" dirty="0"/>
              <a:t>管程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5733" y="3861048"/>
            <a:ext cx="1831617" cy="428628"/>
            <a:chOff x="597243" y="3003798"/>
            <a:chExt cx="183161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/>
                <a:t>Hansen</a:t>
              </a:r>
              <a:r>
                <a:rPr lang="zh-CN" altLang="en-US" sz="1800" dirty="0"/>
                <a:t>管程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73261" y="4160182"/>
            <a:ext cx="2271344" cy="1003528"/>
            <a:chOff x="1014772" y="3302932"/>
            <a:chExt cx="2271344" cy="10035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3302932"/>
              <a:ext cx="2125676" cy="64633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条件变量释放仅是一个提示</a:t>
              </a: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160440" y="3877832"/>
              <a:ext cx="20542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需要重新检查条件</a:t>
              </a: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98442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55733" y="5036935"/>
            <a:ext cx="1402989" cy="771304"/>
            <a:chOff x="597243" y="4179685"/>
            <a:chExt cx="1402989" cy="771304"/>
          </a:xfrm>
        </p:grpSpPr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895326" y="4179685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/>
                <a:t>特点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243" y="417968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60440" y="4522361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高效</a:t>
              </a: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46289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849490" y="3861048"/>
            <a:ext cx="1831617" cy="428628"/>
            <a:chOff x="4191000" y="3003798"/>
            <a:chExt cx="183161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4489083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/>
                <a:t>Hoare</a:t>
              </a:r>
              <a:r>
                <a:rPr lang="zh-CN" altLang="en-US" sz="1800" dirty="0"/>
                <a:t>管程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1000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67018" y="4160183"/>
            <a:ext cx="3154370" cy="1014191"/>
            <a:chOff x="4608529" y="3302932"/>
            <a:chExt cx="3154370" cy="1014191"/>
          </a:xfrm>
        </p:grpSpPr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4754197" y="3302932"/>
              <a:ext cx="2982932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条件变量释放同时表示放弃管程访问</a:t>
              </a: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754196" y="3888495"/>
              <a:ext cx="3008703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释放后条件变量的状态可用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995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4849490" y="5047598"/>
            <a:ext cx="1402989" cy="771304"/>
            <a:chOff x="4191000" y="4190348"/>
            <a:chExt cx="1402989" cy="771304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4489083" y="4190348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/>
                <a:t>特点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1000" y="419034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754197" y="4533024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低效</a:t>
              </a: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463961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654496" y="3845302"/>
            <a:ext cx="8382000" cy="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8"/>
          <p:cNvSpPr>
            <a:spLocks noChangeArrowheads="1"/>
          </p:cNvSpPr>
          <p:nvPr/>
        </p:nvSpPr>
        <p:spPr bwMode="auto">
          <a:xfrm>
            <a:off x="4849489" y="1756302"/>
            <a:ext cx="4190775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Hoare-style: 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if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1256752" y="1742920"/>
            <a:ext cx="389082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Hansen-style :Deposit(){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while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矩形 9"/>
          <p:cNvSpPr>
            <a:spLocks noChangeArrowheads="1"/>
          </p:cNvSpPr>
          <p:nvPr/>
        </p:nvSpPr>
        <p:spPr bwMode="auto">
          <a:xfrm>
            <a:off x="1502978" y="2131521"/>
            <a:ext cx="877742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35" name="矩形 9"/>
          <p:cNvSpPr>
            <a:spLocks noChangeArrowheads="1"/>
          </p:cNvSpPr>
          <p:nvPr/>
        </p:nvSpPr>
        <p:spPr bwMode="auto">
          <a:xfrm>
            <a:off x="5096735" y="2145755"/>
            <a:ext cx="877742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6" grpId="0"/>
      <p:bldP spid="27" grpId="0"/>
      <p:bldP spid="28" grpId="0"/>
      <p:bldP spid="28" grpId="1"/>
      <p:bldP spid="35" grpId="0"/>
      <p:bldP spid="35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IPC problem: dining philosophers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269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8310A5-4209-4BF1-B4B6-74B9991BC44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26982" name="内容占位符 2"/>
          <p:cNvSpPr>
            <a:spLocks noGrp="1"/>
          </p:cNvSpPr>
          <p:nvPr>
            <p:ph idx="1"/>
          </p:nvPr>
        </p:nvSpPr>
        <p:spPr>
          <a:xfrm>
            <a:off x="785813" y="1371600"/>
            <a:ext cx="4643437" cy="4986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Problem description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Philosopher: eating and thinking, alternatively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Eating: get left and right chopsticks and eat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Thinking: put two chopsticks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Starvation: all philosophers get one chopsticks</a:t>
            </a:r>
          </a:p>
        </p:txBody>
      </p:sp>
      <p:pic>
        <p:nvPicPr>
          <p:cNvPr id="8" name="Picture 6" descr="哲学家就餐问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1844675"/>
            <a:ext cx="347345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50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Analysis of “dining philosophers”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94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8BAD95-96F6-4F45-85AF-47F731AEE5E5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89446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Mutual exclusion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Chopstick: only one philosopher can use it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Synchronism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Any philosopher must get two chopsticks before dining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The solution should assure that at most two philosophers can eat at same instant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Deadlock and starvation: the risk should be avoided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常见错误解法</a:t>
            </a:r>
          </a:p>
        </p:txBody>
      </p:sp>
      <p:pic>
        <p:nvPicPr>
          <p:cNvPr id="191491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714500"/>
            <a:ext cx="8574088" cy="3875088"/>
          </a:xfr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914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175EFC-BBC4-4BAD-A661-3632F3AEFCB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聪明一些的解决方案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3" y="1635112"/>
            <a:ext cx="6482357" cy="3826689"/>
            <a:chOff x="539552" y="777861"/>
            <a:chExt cx="6482357" cy="382668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9552" y="777861"/>
              <a:ext cx="6408712" cy="382668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567713" y="850608"/>
              <a:ext cx="6454196" cy="4370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 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哲学家个数</a:t>
              </a:r>
              <a:endPara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TW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fork[5];                  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TW" altLang="en-US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信号量初值为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9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635112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聪明一些的解决方案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170785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1719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635112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聪明一些的解决方案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170785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403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635112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聪明一些的解决方案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170785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4456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635112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聪明一些的解决方案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170785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657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635112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聪明一些的解决方案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170785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6389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方案一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6102" y="1857364"/>
            <a:ext cx="4012859" cy="428628"/>
            <a:chOff x="844893" y="1000114"/>
            <a:chExt cx="40128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使用</a:t>
              </a:r>
              <a:r>
                <a:rPr lang="zh-CN" altLang="en-US" dirty="0">
                  <a:solidFill>
                    <a:srgbClr val="C00000"/>
                  </a:solidFill>
                </a:rPr>
                <a:t>便签</a:t>
              </a:r>
              <a:r>
                <a:rPr lang="zh-CN" altLang="en-US" dirty="0"/>
                <a:t>来避免购买太多面包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6102" y="4865698"/>
            <a:ext cx="1701762" cy="428628"/>
            <a:chOff x="844893" y="4008448"/>
            <a:chExt cx="1701762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5" y="4008448"/>
              <a:ext cx="140368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有效吗？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40084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53722" y="2163754"/>
            <a:ext cx="3176610" cy="407990"/>
            <a:chOff x="1252514" y="1306504"/>
            <a:chExt cx="3176610" cy="4079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39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304404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购买之前留下一张便签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53722" y="2474906"/>
            <a:ext cx="2747982" cy="428628"/>
            <a:chOff x="1252514" y="1617656"/>
            <a:chExt cx="2747982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7342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1617656"/>
              <a:ext cx="26154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买完后移除该便签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53722" y="2778120"/>
            <a:ext cx="4462494" cy="428628"/>
            <a:chOff x="1252514" y="1920870"/>
            <a:chExt cx="4462494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374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85078" y="1920870"/>
              <a:ext cx="43299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别人看到便签时，就不去购买面包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2351272" y="3201716"/>
            <a:ext cx="2714074" cy="164352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if (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nobread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if (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noNote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leave Note;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buy bread;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 Note;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 of “dining philosophers”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925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BD3ED3-5C75-4C35-9A13-3834AF9D43A7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63600" y="1484313"/>
            <a:ext cx="2520950" cy="4006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N         5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LEFT(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N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–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1) % N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RIGHT(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+ 1) % N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THINKING 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HUNGRY  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EATING     2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state[N];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s[N];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500438" y="1557338"/>
            <a:ext cx="2786062" cy="284956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Philosopher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philosopher(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think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（）；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take_Chs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eat();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put_Chs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57938" y="1579563"/>
            <a:ext cx="2735262" cy="30464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take_chs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take_chs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 HUNGRY;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test(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P(s[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]);//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得不到叉子阻塞，否则继续执行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 of “dining philosophers”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945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EC756A-BFDA-4DC4-8B37-5B355213785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000125" y="1557338"/>
            <a:ext cx="2820988" cy="30464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Put_chs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put_forks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 THINKING;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test(LEFT(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));//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唤醒旁边等叉子的人</a:t>
            </a:r>
            <a:endParaRPr lang="en-US" altLang="zh-CN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test(RIGHT(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V(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071938" y="1571625"/>
            <a:ext cx="4675187" cy="3490913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test 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if((state[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== HUNGRY)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&amp;&amp; (state[LEFT(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)] 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！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EATING)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&amp;&amp; (state[RIGHT(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)] != EATING))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 EATING;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V(s[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IPC problem: Reader-Writer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29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D1D076-1317-431D-9D9B-C40AAC3CC182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785813" y="1371600"/>
            <a:ext cx="4643437" cy="4986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Problem description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Writer: put information into shared buffer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Reader: get information from shared buffer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Exclusion: reader/writer can’t access the buffer when any writer is putting item, but multiple reader can get item at same time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Synchronism:  Writer sleep when FULL, while Reader sleep when EMPTY</a:t>
            </a:r>
          </a:p>
        </p:txBody>
      </p:sp>
      <p:pic>
        <p:nvPicPr>
          <p:cNvPr id="9" name="Picture 6" descr="读者—写者问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349500"/>
            <a:ext cx="50482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1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Analysis of “Reader-Writer”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33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DF411-69BD-424D-A4B9-7EAF655B6915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Mutual exclusion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Only one writer can access the buffer at any instant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If there is writer in the buffer, then all other readers and writers will be blocked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Multiple readers can access the buffer at the same time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Synchronism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Writer will sleep until all readers exit the buffer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Reader will sleep until all writers exit the buffer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Give priority to reader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Give priority to writer</a:t>
            </a:r>
          </a:p>
          <a:p>
            <a:pPr lvl="1"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0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4143372" y="4000505"/>
            <a:ext cx="1000132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read</a:t>
            </a:r>
            <a:r>
              <a: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114428" y="3944625"/>
            <a:ext cx="928694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</a:t>
            </a:r>
            <a:r>
              <a: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77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3033711"/>
            <a:ext cx="2428892" cy="2552375"/>
            <a:chOff x="6715140" y="2176460"/>
            <a:chExt cx="2428892" cy="2552375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3474157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215971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2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747958"/>
            <a:ext cx="2516860" cy="2831202"/>
            <a:chOff x="6715140" y="1890708"/>
            <a:chExt cx="2516860" cy="2831202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38139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3474157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215971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0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747959"/>
            <a:ext cx="2428892" cy="2838127"/>
            <a:chOff x="6715140" y="1890708"/>
            <a:chExt cx="2428892" cy="2838127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3474157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210025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6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500307"/>
            <a:ext cx="2428892" cy="3085779"/>
            <a:chOff x="6715140" y="1643056"/>
            <a:chExt cx="2428892" cy="3085779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3474157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210025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02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500306"/>
            <a:ext cx="2428892" cy="3342028"/>
            <a:chOff x="6715140" y="1643056"/>
            <a:chExt cx="2428892" cy="3342028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715140" y="3636300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6715140" y="4643452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(CountMutex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altLang="zh-CN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3474157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210025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99592" y="5239102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11576A"/>
                </a:solidFill>
              </a:rPr>
              <a:t>如果读者持续到达，读者优先</a:t>
            </a:r>
            <a:endParaRPr kumimoji="1" lang="zh-CN" altLang="en-US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3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7238</Words>
  <Application>Microsoft Office PowerPoint</Application>
  <PresentationFormat>全屏显示(4:3)</PresentationFormat>
  <Paragraphs>1969</Paragraphs>
  <Slides>111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23" baseType="lpstr">
      <vt:lpstr>굴림</vt:lpstr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Courier New</vt:lpstr>
      <vt:lpstr>Times New Roman</vt:lpstr>
      <vt:lpstr>Verdana</vt:lpstr>
      <vt:lpstr>Wingdings</vt:lpstr>
      <vt:lpstr>psh3_Print</vt:lpstr>
      <vt:lpstr>Operating System</vt:lpstr>
      <vt:lpstr>经典IPC问题</vt:lpstr>
      <vt:lpstr>Communication between processes</vt:lpstr>
      <vt:lpstr>Exclusion: Spooler directory</vt:lpstr>
      <vt:lpstr>Exclusion: Spooler directory</vt:lpstr>
      <vt:lpstr>IPC problem: producer-consumer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Concept about mutual exclusion</vt:lpstr>
      <vt:lpstr>临界区(Critical Section)</vt:lpstr>
      <vt:lpstr>Concept about mutual exclusion</vt:lpstr>
      <vt:lpstr>临界区的访问规则</vt:lpstr>
      <vt:lpstr>临界区的访问规则</vt:lpstr>
      <vt:lpstr>临界区的访问规则</vt:lpstr>
      <vt:lpstr>临界区的访问规则</vt:lpstr>
      <vt:lpstr>临界区的访问规则</vt:lpstr>
      <vt:lpstr>Disabling interrupts</vt:lpstr>
      <vt:lpstr>Solutions of IPC problems</vt:lpstr>
      <vt:lpstr>Busy waiting</vt:lpstr>
      <vt:lpstr>Lock variable</vt:lpstr>
      <vt:lpstr>Drawback of lock variable</vt:lpstr>
      <vt:lpstr>Strict alternation</vt:lpstr>
      <vt:lpstr>Drawback of strict alternation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and Set Lock (TSL)solution</vt:lpstr>
      <vt:lpstr>PowerPoint 演示文稿</vt:lpstr>
      <vt:lpstr>PowerPoint 演示文稿</vt:lpstr>
      <vt:lpstr>Analysis of “Busy waiting”</vt:lpstr>
      <vt:lpstr>PowerPoint 演示文稿</vt:lpstr>
      <vt:lpstr>Sleep-Wake up</vt:lpstr>
      <vt:lpstr>Simple Sleep-Wake up solution</vt:lpstr>
      <vt:lpstr>Solution of “Producer-Consumer”</vt:lpstr>
      <vt:lpstr>Disadvantage of this solution</vt:lpstr>
      <vt:lpstr>Semaphore solution</vt:lpstr>
      <vt:lpstr>PowerPoint 演示文稿</vt:lpstr>
      <vt:lpstr>PowerPoint 演示文稿</vt:lpstr>
      <vt:lpstr>PowerPoint 演示文稿</vt:lpstr>
      <vt:lpstr>Semaphore solution</vt:lpstr>
      <vt:lpstr>Sample of semaphore solution</vt:lpstr>
      <vt:lpstr>PowerPoint 演示文稿</vt:lpstr>
      <vt:lpstr>Synchronism: Driver-Conductor</vt:lpstr>
      <vt:lpstr>Concept about Synchronism</vt:lpstr>
      <vt:lpstr>Analysis about IPC problem</vt:lpstr>
      <vt:lpstr>PowerPoint 演示文稿</vt:lpstr>
      <vt:lpstr>Problem models of IPC</vt:lpstr>
      <vt:lpstr>IPC problem: producer-consumer</vt:lpstr>
      <vt:lpstr>Analysis of “producer-consumer”</vt:lpstr>
      <vt:lpstr>Solution of “Producer-Consumer”</vt:lpstr>
      <vt:lpstr>Dangerous Solution of “Producer-Consumer”</vt:lpstr>
      <vt:lpstr>信号量的代码示意</vt:lpstr>
      <vt:lpstr>Monitor solution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IPC problem: dining philosophers</vt:lpstr>
      <vt:lpstr>Analysis of “dining philosophers”</vt:lpstr>
      <vt:lpstr>常见错误解法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Solution of “dining philosophers”</vt:lpstr>
      <vt:lpstr>Solution of “dining philosophers”</vt:lpstr>
      <vt:lpstr>IPC problem: Reader-Writer</vt:lpstr>
      <vt:lpstr>Analysis of “Reader-Writer”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Give priority to Reader</vt:lpstr>
      <vt:lpstr>Keep fairness: reader-writer</vt:lpstr>
      <vt:lpstr>IPC problem: Sleeping Barber</vt:lpstr>
      <vt:lpstr>Analysis of “Sleeping Barber”</vt:lpstr>
      <vt:lpstr>Solution of “Sleeping barber”</vt:lpstr>
      <vt:lpstr>Class exercise</vt:lpstr>
      <vt:lpstr>Message Passing</vt:lpstr>
      <vt:lpstr>Solution of “Producer-Consumer”</vt:lpstr>
      <vt:lpstr>PowerPoint 演示文稿</vt:lpstr>
      <vt:lpstr>你需要知道的一些事</vt:lpstr>
      <vt:lpstr>让我们来思考一下多核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2018-12-03T04:46:55Z</dcterms:created>
  <dcterms:modified xsi:type="dcterms:W3CDTF">2018-12-03T04:47:01Z</dcterms:modified>
</cp:coreProperties>
</file>