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  <p:sldMasterId id="2147483841" r:id="rId2"/>
  </p:sldMasterIdLst>
  <p:notesMasterIdLst>
    <p:notesMasterId r:id="rId132"/>
  </p:notesMasterIdLst>
  <p:handoutMasterIdLst>
    <p:handoutMasterId r:id="rId133"/>
  </p:handoutMasterIdLst>
  <p:sldIdLst>
    <p:sldId id="256" r:id="rId3"/>
    <p:sldId id="349" r:id="rId4"/>
    <p:sldId id="323" r:id="rId5"/>
    <p:sldId id="322" r:id="rId6"/>
    <p:sldId id="475" r:id="rId7"/>
    <p:sldId id="476" r:id="rId8"/>
    <p:sldId id="356" r:id="rId9"/>
    <p:sldId id="352" r:id="rId10"/>
    <p:sldId id="353" r:id="rId11"/>
    <p:sldId id="354" r:id="rId12"/>
    <p:sldId id="355" r:id="rId13"/>
    <p:sldId id="433" r:id="rId14"/>
    <p:sldId id="361" r:id="rId15"/>
    <p:sldId id="434" r:id="rId16"/>
    <p:sldId id="435" r:id="rId17"/>
    <p:sldId id="362" r:id="rId18"/>
    <p:sldId id="363" r:id="rId19"/>
    <p:sldId id="558" r:id="rId20"/>
    <p:sldId id="364" r:id="rId21"/>
    <p:sldId id="365" r:id="rId22"/>
    <p:sldId id="366" r:id="rId23"/>
    <p:sldId id="367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36" r:id="rId34"/>
    <p:sldId id="437" r:id="rId35"/>
    <p:sldId id="438" r:id="rId36"/>
    <p:sldId id="439" r:id="rId37"/>
    <p:sldId id="487" r:id="rId38"/>
    <p:sldId id="488" r:id="rId39"/>
    <p:sldId id="489" r:id="rId40"/>
    <p:sldId id="490" r:id="rId41"/>
    <p:sldId id="491" r:id="rId42"/>
    <p:sldId id="492" r:id="rId43"/>
    <p:sldId id="493" r:id="rId44"/>
    <p:sldId id="494" r:id="rId45"/>
    <p:sldId id="495" r:id="rId46"/>
    <p:sldId id="496" r:id="rId47"/>
    <p:sldId id="497" r:id="rId48"/>
    <p:sldId id="368" r:id="rId49"/>
    <p:sldId id="369" r:id="rId50"/>
    <p:sldId id="370" r:id="rId51"/>
    <p:sldId id="371" r:id="rId52"/>
    <p:sldId id="448" r:id="rId53"/>
    <p:sldId id="440" r:id="rId54"/>
    <p:sldId id="372" r:id="rId55"/>
    <p:sldId id="373" r:id="rId56"/>
    <p:sldId id="374" r:id="rId57"/>
    <p:sldId id="375" r:id="rId58"/>
    <p:sldId id="509" r:id="rId59"/>
    <p:sldId id="500" r:id="rId60"/>
    <p:sldId id="501" r:id="rId61"/>
    <p:sldId id="508" r:id="rId62"/>
    <p:sldId id="559" r:id="rId63"/>
    <p:sldId id="561" r:id="rId64"/>
    <p:sldId id="562" r:id="rId65"/>
    <p:sldId id="564" r:id="rId66"/>
    <p:sldId id="563" r:id="rId67"/>
    <p:sldId id="376" r:id="rId68"/>
    <p:sldId id="377" r:id="rId69"/>
    <p:sldId id="556" r:id="rId70"/>
    <p:sldId id="565" r:id="rId71"/>
    <p:sldId id="498" r:id="rId72"/>
    <p:sldId id="554" r:id="rId73"/>
    <p:sldId id="532" r:id="rId74"/>
    <p:sldId id="530" r:id="rId75"/>
    <p:sldId id="531" r:id="rId76"/>
    <p:sldId id="379" r:id="rId77"/>
    <p:sldId id="533" r:id="rId78"/>
    <p:sldId id="534" r:id="rId79"/>
    <p:sldId id="535" r:id="rId80"/>
    <p:sldId id="536" r:id="rId81"/>
    <p:sldId id="380" r:id="rId82"/>
    <p:sldId id="537" r:id="rId83"/>
    <p:sldId id="538" r:id="rId84"/>
    <p:sldId id="539" r:id="rId85"/>
    <p:sldId id="540" r:id="rId86"/>
    <p:sldId id="541" r:id="rId87"/>
    <p:sldId id="544" r:id="rId88"/>
    <p:sldId id="381" r:id="rId89"/>
    <p:sldId id="382" r:id="rId90"/>
    <p:sldId id="545" r:id="rId91"/>
    <p:sldId id="546" r:id="rId92"/>
    <p:sldId id="547" r:id="rId93"/>
    <p:sldId id="549" r:id="rId94"/>
    <p:sldId id="548" r:id="rId95"/>
    <p:sldId id="550" r:id="rId96"/>
    <p:sldId id="551" r:id="rId97"/>
    <p:sldId id="456" r:id="rId98"/>
    <p:sldId id="457" r:id="rId99"/>
    <p:sldId id="458" r:id="rId100"/>
    <p:sldId id="459" r:id="rId101"/>
    <p:sldId id="464" r:id="rId102"/>
    <p:sldId id="461" r:id="rId103"/>
    <p:sldId id="384" r:id="rId104"/>
    <p:sldId id="469" r:id="rId105"/>
    <p:sldId id="470" r:id="rId106"/>
    <p:sldId id="471" r:id="rId107"/>
    <p:sldId id="468" r:id="rId108"/>
    <p:sldId id="552" r:id="rId109"/>
    <p:sldId id="553" r:id="rId110"/>
    <p:sldId id="510" r:id="rId111"/>
    <p:sldId id="511" r:id="rId112"/>
    <p:sldId id="566" r:id="rId113"/>
    <p:sldId id="513" r:id="rId114"/>
    <p:sldId id="515" r:id="rId115"/>
    <p:sldId id="516" r:id="rId116"/>
    <p:sldId id="517" r:id="rId117"/>
    <p:sldId id="518" r:id="rId118"/>
    <p:sldId id="519" r:id="rId119"/>
    <p:sldId id="520" r:id="rId120"/>
    <p:sldId id="521" r:id="rId121"/>
    <p:sldId id="522" r:id="rId122"/>
    <p:sldId id="523" r:id="rId123"/>
    <p:sldId id="528" r:id="rId124"/>
    <p:sldId id="529" r:id="rId125"/>
    <p:sldId id="524" r:id="rId126"/>
    <p:sldId id="525" r:id="rId127"/>
    <p:sldId id="527" r:id="rId128"/>
    <p:sldId id="526" r:id="rId129"/>
    <p:sldId id="557" r:id="rId130"/>
    <p:sldId id="281" r:id="rId1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  <a:srgbClr val="F5ED5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 autoAdjust="0"/>
    <p:restoredTop sz="82593" autoAdjust="0"/>
  </p:normalViewPr>
  <p:slideViewPr>
    <p:cSldViewPr>
      <p:cViewPr varScale="1">
        <p:scale>
          <a:sx n="95" d="100"/>
          <a:sy n="95" d="100"/>
        </p:scale>
        <p:origin x="18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E4ABB15-50C4-40DC-95CF-8B1AC1B142F4}" type="datetimeFigureOut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04A0A3-7373-458D-8590-FCB078CB95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DF67F5C-661C-4611-9722-59F2815423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F709015-8DAD-47B5-B3E1-4B0D603A2B3C}" type="slidenum">
              <a:rPr lang="zh-CN" altLang="en-US" smtClean="0">
                <a:latin typeface="Arial" panose="020B0604020202020204" pitchFamily="34" charset="0"/>
              </a:rPr>
              <a:pPr/>
              <a:t>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29D78D-5935-45C0-8CE2-BB9020D5D465}" type="slidenum">
              <a:rPr lang="zh-CN" altLang="en-US" smtClean="0">
                <a:latin typeface="Arial" panose="020B0604020202020204" pitchFamily="34" charset="0"/>
              </a:rPr>
              <a:pPr/>
              <a:t>13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E308656-948B-4149-AD9B-0FD6005AEE52}" type="slidenum">
              <a:rPr lang="zh-CN" altLang="en-US" smtClean="0">
                <a:latin typeface="Arial" panose="020B0604020202020204" pitchFamily="34" charset="0"/>
              </a:rPr>
              <a:pPr/>
              <a:t>15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A2D958B-2EC0-4D4A-9120-118DD44E8328}" type="slidenum">
              <a:rPr lang="zh-CN" altLang="en-US" smtClean="0">
                <a:latin typeface="Arial" panose="020B0604020202020204" pitchFamily="34" charset="0"/>
              </a:rPr>
              <a:pPr/>
              <a:t>16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D364156-FBB4-45C4-BFA4-D5834F6287D9}" type="slidenum">
              <a:rPr lang="zh-CN" altLang="en-US" smtClean="0">
                <a:latin typeface="Arial" panose="020B0604020202020204" pitchFamily="34" charset="0"/>
              </a:rPr>
              <a:pPr/>
              <a:t>17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5CB1A02-25A3-4A32-9CAF-98712D4FB799}" type="slidenum">
              <a:rPr lang="zh-CN" altLang="en-US" smtClean="0">
                <a:latin typeface="Arial" panose="020B0604020202020204" pitchFamily="34" charset="0"/>
              </a:rPr>
              <a:pPr/>
              <a:t>19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9317D62-A572-462D-86B9-B62D17823F56}" type="slidenum">
              <a:rPr lang="zh-CN" altLang="en-US" smtClean="0">
                <a:latin typeface="Arial" panose="020B0604020202020204" pitchFamily="34" charset="0"/>
              </a:rPr>
              <a:pPr/>
              <a:t>20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9848322-794D-4E98-9A54-A974F9AC01A7}" type="slidenum">
              <a:rPr lang="zh-CN" altLang="en-US" smtClean="0">
                <a:latin typeface="Arial" panose="020B0604020202020204" pitchFamily="34" charset="0"/>
              </a:rPr>
              <a:pPr/>
              <a:t>21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C943495-E163-4B6E-8665-C42751EBBDAE}" type="slidenum">
              <a:rPr lang="zh-CN" altLang="en-US" smtClean="0">
                <a:latin typeface="Arial" panose="020B0604020202020204" pitchFamily="34" charset="0"/>
              </a:rPr>
              <a:pPr/>
              <a:t>22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AA92B3-3D6D-4A03-BFE1-EE56F19D4003}" type="slidenum">
              <a:rPr lang="zh-CN" altLang="en-US" smtClean="0">
                <a:latin typeface="Arial" panose="020B0604020202020204" pitchFamily="34" charset="0"/>
              </a:rPr>
              <a:pPr/>
              <a:t>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6A23FFB-34BC-4315-80AC-68449C1BD1CD}" type="slidenum">
              <a:rPr lang="zh-CN" altLang="en-US" smtClean="0">
                <a:latin typeface="Arial" panose="020B0604020202020204" pitchFamily="34" charset="0"/>
              </a:rPr>
              <a:pPr/>
              <a:t>32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FC1716F-CF7F-452E-A6E3-EF8D771D2B7F}" type="slidenum">
              <a:rPr lang="zh-CN" altLang="en-US" smtClean="0">
                <a:latin typeface="Arial" panose="020B0604020202020204" pitchFamily="34" charset="0"/>
              </a:rPr>
              <a:pPr/>
              <a:t>33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802E1C0-FE4B-42A9-B958-106B2AC5CA6F}" type="slidenum">
              <a:rPr lang="zh-CN" altLang="en-US" smtClean="0">
                <a:latin typeface="Arial" panose="020B0604020202020204" pitchFamily="34" charset="0"/>
              </a:rPr>
              <a:pPr/>
              <a:t>34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91299E4-DBF5-4F92-B114-027E9D64F1D0}" type="slidenum">
              <a:rPr lang="zh-CN" altLang="en-US" smtClean="0">
                <a:latin typeface="Arial" panose="020B0604020202020204" pitchFamily="34" charset="0"/>
              </a:rPr>
              <a:pPr/>
              <a:t>35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4C3ABE7-8A80-4341-BA35-CB1C674DC240}" type="slidenum">
              <a:rPr lang="zh-CN" altLang="en-US" smtClean="0">
                <a:latin typeface="Arial" panose="020B0604020202020204" pitchFamily="34" charset="0"/>
              </a:rPr>
              <a:pPr/>
              <a:t>47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B2EC2A0-6CE8-46C2-A634-8EE786004A27}" type="slidenum">
              <a:rPr lang="zh-CN" altLang="en-US" smtClean="0">
                <a:latin typeface="Arial" panose="020B0604020202020204" pitchFamily="34" charset="0"/>
              </a:rPr>
              <a:pPr/>
              <a:t>52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BA3D04D-8B26-4934-A98F-D89772BBBF98}" type="slidenum">
              <a:rPr lang="zh-CN" altLang="en-US" smtClean="0">
                <a:latin typeface="Arial" panose="020B0604020202020204" pitchFamily="34" charset="0"/>
              </a:rPr>
              <a:pPr/>
              <a:t>54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BAB3F23-2E58-4211-ACDE-254DB79D0054}" type="slidenum">
              <a:rPr lang="zh-CN" altLang="en-US" smtClean="0">
                <a:latin typeface="Arial" panose="020B0604020202020204" pitchFamily="34" charset="0"/>
              </a:rPr>
              <a:pPr/>
              <a:t>56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388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67F5C-661C-4611-9722-59F2815423B1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883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454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41473A2-B4C5-43E6-AED4-EDAD2CF0FF1A}" type="slidenum">
              <a:rPr lang="zh-CN" altLang="en-US" smtClean="0">
                <a:latin typeface="Arial" panose="020B0604020202020204" pitchFamily="34" charset="0"/>
              </a:rPr>
              <a:pPr/>
              <a:t>67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B2EC2A0-6CE8-46C2-A634-8EE786004A27}" type="slidenum">
              <a:rPr lang="zh-CN" altLang="en-US" smtClean="0">
                <a:latin typeface="Arial" panose="020B0604020202020204" pitchFamily="34" charset="0"/>
              </a:rPr>
              <a:pPr/>
              <a:t>70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518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003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25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67F5C-661C-4611-9722-59F2815423B1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47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670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B2EC2A0-6CE8-46C2-A634-8EE786004A27}" type="slidenum">
              <a:rPr lang="zh-CN" altLang="en-US" smtClean="0">
                <a:latin typeface="Arial" panose="020B0604020202020204" pitchFamily="34" charset="0"/>
              </a:rPr>
              <a:pPr/>
              <a:t>107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242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B2EC2A0-6CE8-46C2-A634-8EE786004A27}" type="slidenum">
              <a:rPr lang="zh-CN" altLang="en-US" smtClean="0">
                <a:latin typeface="Arial" panose="020B0604020202020204" pitchFamily="34" charset="0"/>
              </a:rPr>
              <a:pPr/>
              <a:t>109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3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7C95903-4EB7-45C9-8CD4-2BF22D4C4043}" type="slidenum">
              <a:rPr lang="zh-CN" altLang="en-US" smtClean="0">
                <a:latin typeface="Arial" panose="020B0604020202020204" pitchFamily="34" charset="0"/>
              </a:rPr>
              <a:pPr/>
              <a:t>10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D886C4-3F9F-4FA8-AC55-4D025BDCE6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03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A2EBF-6055-449F-99EE-9C06F5875D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11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1EBB3-3E84-49FA-B91F-7EF666384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509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82E1-CAC2-4021-9FE3-D87A9FFFE4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62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D5C89-3F50-4E78-90D8-3CB123F8C3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1860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761D7-4865-4B8A-A684-015E798C1D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681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6E2BA-4EB0-475B-83BE-49A4BA8452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14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C6E16-E4D7-4306-A34F-0A53668006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382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A8A30-910B-4DAA-92EB-7367FFC393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889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279BE-60F5-4379-98CF-64044C5C41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605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F5FD4-B22E-4C42-A072-BC4EFD5BB4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70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FD82A-B7E6-45EF-A6AD-CFE05C0DE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3331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1842D-E909-48CC-B3AB-20A133BCB6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880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0246B-5C49-4F69-8716-9E9D3269CD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60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7EEFF-80C2-46F0-AA08-6CF3F01FDF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118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463AC-14AA-4B42-87AB-8987BD479F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715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0188" y="0"/>
            <a:ext cx="1963737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1988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9F8E3-AE4A-45B6-B670-A7BAC0075A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71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D17A3-338B-46E6-9BFC-B9FDA1C7C1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510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AEF3E-19BA-4213-A85B-1F689728CE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2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9EF51-6B99-4AD4-83F1-F6D419B391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79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20DB9-B0E4-4A81-988C-FBBB732D6F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34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5390-FBD5-4AD1-9630-7751BB08F3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0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EC0BD-1C9B-4238-BAF6-47B27DB792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05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AC306-6975-496A-BFBA-CFB773CDDF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801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单击此处编辑母版文本样式</a:t>
            </a:r>
          </a:p>
          <a:p>
            <a:pPr lvl="1"/>
            <a:r>
              <a:rPr lang="ko-KR" altLang="en-US" smtClean="0"/>
              <a:t>第二级</a:t>
            </a:r>
          </a:p>
          <a:p>
            <a:pPr lvl="2"/>
            <a:r>
              <a:rPr lang="ko-KR" altLang="en-US" smtClean="0"/>
              <a:t>第三级</a:t>
            </a:r>
          </a:p>
          <a:p>
            <a:pPr lvl="3"/>
            <a:r>
              <a:rPr lang="ko-KR" altLang="en-US" smtClean="0"/>
              <a:t>第四级</a:t>
            </a:r>
          </a:p>
          <a:p>
            <a:pPr lvl="4"/>
            <a:r>
              <a:rPr lang="ko-KR" altLang="en-US" smtClean="0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A922F74-DD4B-4007-99AF-183CB5DDA5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4CAB23-BDE8-4CDC-B289-66CFAF6727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6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굴림" pitchFamily="34" charset="-127"/>
              </a:rPr>
              <a:t>Operating System</a:t>
            </a:r>
            <a:endParaRPr lang="ko-KR" altLang="en-US" smtClean="0">
              <a:ea typeface="굴림" pitchFamily="34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eaLnBrk="1" hangingPunct="1"/>
            <a:r>
              <a:rPr lang="en-US" altLang="zh-CN" sz="3600" i="0" smtClean="0">
                <a:latin typeface="Arial" panose="020B0604020202020204" pitchFamily="34" charset="0"/>
                <a:ea typeface="굴림" pitchFamily="34" charset="-127"/>
              </a:rPr>
              <a:t>Chapter 2: Processes and Threads</a:t>
            </a:r>
            <a:endParaRPr lang="zh-CN" altLang="en-US" sz="3600" i="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360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en-US" altLang="zh-CN" sz="360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360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r>
              <a:rPr lang="zh-CN" altLang="en-US" sz="2000" i="0" smtClean="0">
                <a:latin typeface="Arial" panose="020B0604020202020204" pitchFamily="34" charset="0"/>
                <a:ea typeface="굴림" pitchFamily="34" charset="-127"/>
              </a:rPr>
              <a:t>宫晓利</a:t>
            </a:r>
          </a:p>
          <a:p>
            <a:pPr eaLnBrk="1" hangingPunct="1"/>
            <a:r>
              <a:rPr lang="en-US" altLang="zh-CN" sz="2000" smtClean="0">
                <a:latin typeface="Arial" panose="020B0604020202020204" pitchFamily="34" charset="0"/>
                <a:ea typeface="굴림" pitchFamily="34" charset="-127"/>
              </a:rPr>
              <a:t>Department of Computer Science, NanKai University</a:t>
            </a:r>
          </a:p>
          <a:p>
            <a:pPr eaLnBrk="1" hangingPunct="1"/>
            <a:r>
              <a:rPr lang="en-US" altLang="zh-CN" sz="2000" smtClean="0">
                <a:latin typeface="Arial" panose="020B0604020202020204" pitchFamily="34" charset="0"/>
                <a:ea typeface="굴림" pitchFamily="34" charset="-127"/>
              </a:rPr>
              <a:t>Email: gongxiaoli@nankai.edu.cn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Efficiency of Cocurrency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Efficiency under sequential mode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Time consuming for 2 jobs: 80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Efficiency of CPU: 40/80 = 50%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Efficiency of DEV1: 15 / 80 </a:t>
            </a:r>
            <a:r>
              <a:rPr lang="zh-CN" altLang="en-US" smtClean="0">
                <a:ea typeface="宋体" panose="02010600030101010101" pitchFamily="2" charset="-122"/>
              </a:rPr>
              <a:t>＝ </a:t>
            </a:r>
            <a:r>
              <a:rPr lang="en-US" altLang="zh-CN" smtClean="0">
                <a:ea typeface="宋体" panose="02010600030101010101" pitchFamily="2" charset="-122"/>
              </a:rPr>
              <a:t>18.75%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Efficiency of DEV2: 25 / 80 = 31.25%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Efficiency under cocurrent mode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Time consuming for 2 jobs:45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Efficiency of CPU: 40 / 45 = 89%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Efficiency of DEV1: 15 / 45 = 33%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Efficiency of DEV2: 25 / 45 </a:t>
            </a:r>
            <a:r>
              <a:rPr lang="zh-CN" altLang="en-US" smtClean="0">
                <a:ea typeface="宋体" panose="02010600030101010101" pitchFamily="2" charset="-122"/>
              </a:rPr>
              <a:t>＝ </a:t>
            </a:r>
            <a:r>
              <a:rPr lang="en-US" altLang="zh-CN" smtClean="0">
                <a:ea typeface="宋体" panose="02010600030101010101" pitchFamily="2" charset="-122"/>
              </a:rPr>
              <a:t>55.6%</a:t>
            </a:r>
          </a:p>
          <a:p>
            <a:pPr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204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0817E0-4F45-4012-BB4E-774F83CDE7EE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3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26AF0CF3-E698-486B-9D6C-102FEDA35B8F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100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900113" y="549275"/>
            <a:ext cx="73294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/>
              <a:t> 多优先级队列优化方案</a:t>
            </a:r>
          </a:p>
        </p:txBody>
      </p:sp>
      <p:sp>
        <p:nvSpPr>
          <p:cNvPr id="105476" name="Rectangle 3"/>
          <p:cNvSpPr>
            <a:spLocks noChangeArrowheads="1"/>
          </p:cNvSpPr>
          <p:nvPr/>
        </p:nvSpPr>
        <p:spPr bwMode="auto">
          <a:xfrm>
            <a:off x="900113" y="1341438"/>
            <a:ext cx="8015287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I/O</a:t>
            </a:r>
            <a:r>
              <a:rPr lang="zh-CN" altLang="en-US" sz="2400">
                <a:solidFill>
                  <a:schemeClr val="tx1"/>
                </a:solidFill>
              </a:rPr>
              <a:t>型进程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进入最高优先级队列，可及时响应</a:t>
            </a:r>
            <a:r>
              <a:rPr lang="en-US" altLang="zh-CN" sz="1800"/>
              <a:t>I/O</a:t>
            </a:r>
            <a:r>
              <a:rPr lang="zh-CN" altLang="en-US" sz="1800"/>
              <a:t>交互。通常执行一个小时间片，要求可处理完一次</a:t>
            </a:r>
            <a:r>
              <a:rPr lang="en-US" altLang="zh-CN" sz="1800"/>
              <a:t>I/O</a:t>
            </a:r>
            <a:r>
              <a:rPr lang="zh-CN" altLang="en-US" sz="1800"/>
              <a:t>请求的数据，然后转入到阻塞队列。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计算型进程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每次都执行完时间片，进入更低级队列。最终采用最大时间片来执行，减少调度次数。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I/O</a:t>
            </a:r>
            <a:r>
              <a:rPr lang="zh-CN" altLang="en-US" sz="2400">
                <a:solidFill>
                  <a:schemeClr val="tx1"/>
                </a:solidFill>
              </a:rPr>
              <a:t>次数不多，而主要是</a:t>
            </a:r>
            <a:r>
              <a:rPr lang="en-US" altLang="zh-CN" sz="2400">
                <a:solidFill>
                  <a:schemeClr val="tx1"/>
                </a:solidFill>
              </a:rPr>
              <a:t>CPU</a:t>
            </a:r>
            <a:r>
              <a:rPr lang="zh-CN" altLang="en-US" sz="2400">
                <a:solidFill>
                  <a:schemeClr val="tx1"/>
                </a:solidFill>
              </a:rPr>
              <a:t>处理的进程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在</a:t>
            </a:r>
            <a:r>
              <a:rPr lang="en-US" altLang="zh-CN" sz="1800"/>
              <a:t>I/O</a:t>
            </a:r>
            <a:r>
              <a:rPr lang="zh-CN" altLang="en-US" sz="1800"/>
              <a:t>完成后，放回优先</a:t>
            </a:r>
            <a:r>
              <a:rPr lang="en-US" altLang="zh-CN" sz="1800"/>
              <a:t>I/O</a:t>
            </a:r>
            <a:r>
              <a:rPr lang="zh-CN" altLang="en-US" sz="1800"/>
              <a:t>请求时离开的队列，以免每次都回到最高优先级队列后再逐次下降。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进程在不同时间段的运行特点：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I/O</a:t>
            </a:r>
            <a:r>
              <a:rPr lang="zh-CN" altLang="en-US" sz="2000"/>
              <a:t>完成时，提高优先级；时间片用完时，降低优先级。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Scheduling in interactive system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Shortest process next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Aging algorithm: estimates about next run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Guaranteed scheduling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Share CPU time with all processes equally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Compute the ratio of actual CPU time consumed to CPU time entitled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Run the process with lowest ratio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Lottery scheduling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Give lottery tickets to each process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The tickets can exchanged between processes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Select lottery randomly and the process owns the lottery will got CPU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 dirty="0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07526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AEEF456-62D1-4B92-B3A1-C02501E865FD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Scheduling implementation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957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Case study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Unix: dynamic priority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5.3 BSD: multiple queue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Windows: priority scheduling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Linux: preemptive scheduling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095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D3CE20-50A6-4CEA-81A0-A87C316E10C1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3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5AA748-083F-49E0-8B03-6CEDEDD4A0B0}" type="slidenum">
              <a:rPr lang="en-US" altLang="zh-CN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1619" name="Text Box 4"/>
          <p:cNvSpPr txBox="1">
            <a:spLocks noChangeArrowheads="1"/>
          </p:cNvSpPr>
          <p:nvPr/>
        </p:nvSpPr>
        <p:spPr bwMode="auto">
          <a:xfrm>
            <a:off x="684213" y="1106488"/>
            <a:ext cx="80645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针对单处理器系统，假定有三个进程</a:t>
            </a:r>
            <a:r>
              <a:rPr lang="en-US" altLang="zh-CN" sz="2400">
                <a:solidFill>
                  <a:schemeClr val="tx1"/>
                </a:solidFill>
              </a:rPr>
              <a:t>A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altLang="zh-CN" sz="2400">
                <a:solidFill>
                  <a:schemeClr val="tx1"/>
                </a:solidFill>
              </a:rPr>
              <a:t>B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altLang="zh-CN" sz="2400">
                <a:solidFill>
                  <a:schemeClr val="tx1"/>
                </a:solidFill>
              </a:rPr>
              <a:t>C</a:t>
            </a:r>
            <a:r>
              <a:rPr lang="zh-CN" altLang="en-US" sz="2400">
                <a:solidFill>
                  <a:schemeClr val="tx1"/>
                </a:solidFill>
              </a:rPr>
              <a:t>，它们的调度数据如表所示，使用下列不同调度算法对这三个进程进行调度，分别计算出每种调度算法中进程平均周转时间。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a)	</a:t>
            </a:r>
            <a:r>
              <a:rPr lang="zh-CN" altLang="en-US" sz="2400">
                <a:solidFill>
                  <a:schemeClr val="tx1"/>
                </a:solidFill>
              </a:rPr>
              <a:t>优先级调度法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b)	</a:t>
            </a:r>
            <a:r>
              <a:rPr lang="zh-CN" altLang="en-US" sz="2400">
                <a:solidFill>
                  <a:schemeClr val="tx1"/>
                </a:solidFill>
              </a:rPr>
              <a:t>短进程优先调度法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进程	进程到达时间      执行时间（</a:t>
            </a:r>
            <a:r>
              <a:rPr lang="en-US" altLang="zh-CN" sz="2400">
                <a:solidFill>
                  <a:schemeClr val="tx1"/>
                </a:solidFill>
              </a:rPr>
              <a:t>S</a:t>
            </a:r>
            <a:r>
              <a:rPr lang="zh-CN" altLang="en-US" sz="2400">
                <a:solidFill>
                  <a:schemeClr val="tx1"/>
                </a:solidFill>
              </a:rPr>
              <a:t>）	优先数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</a:t>
            </a:r>
            <a:r>
              <a:rPr lang="en-US" altLang="zh-CN" sz="2400">
                <a:solidFill>
                  <a:schemeClr val="tx1"/>
                </a:solidFill>
              </a:rPr>
              <a:t>A	  10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00	         10	                 8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  B	  10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00                   20	                 2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  C	  10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00	         30	                 6</a:t>
            </a:r>
          </a:p>
        </p:txBody>
      </p:sp>
      <p:sp>
        <p:nvSpPr>
          <p:cNvPr id="111620" name="Text Box 5"/>
          <p:cNvSpPr txBox="1">
            <a:spLocks noChangeArrowheads="1"/>
          </p:cNvSpPr>
          <p:nvPr/>
        </p:nvSpPr>
        <p:spPr bwMode="auto">
          <a:xfrm>
            <a:off x="468313" y="333375"/>
            <a:ext cx="5399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u="sng">
                <a:solidFill>
                  <a:schemeClr val="tx1"/>
                </a:solidFill>
              </a:rPr>
              <a:t>进程调度应用举例</a:t>
            </a:r>
          </a:p>
        </p:txBody>
      </p:sp>
      <p:sp>
        <p:nvSpPr>
          <p:cNvPr id="111621" name="Line 6"/>
          <p:cNvSpPr>
            <a:spLocks noChangeShapeType="1"/>
          </p:cNvSpPr>
          <p:nvPr/>
        </p:nvSpPr>
        <p:spPr bwMode="auto">
          <a:xfrm>
            <a:off x="684213" y="3860800"/>
            <a:ext cx="6983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22" name="Line 7"/>
          <p:cNvSpPr>
            <a:spLocks noChangeShapeType="1"/>
          </p:cNvSpPr>
          <p:nvPr/>
        </p:nvSpPr>
        <p:spPr bwMode="auto">
          <a:xfrm>
            <a:off x="1547813" y="3573463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23" name="Line 8"/>
          <p:cNvSpPr>
            <a:spLocks noChangeShapeType="1"/>
          </p:cNvSpPr>
          <p:nvPr/>
        </p:nvSpPr>
        <p:spPr bwMode="auto">
          <a:xfrm>
            <a:off x="3708400" y="3573463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24" name="Line 9"/>
          <p:cNvSpPr>
            <a:spLocks noChangeShapeType="1"/>
          </p:cNvSpPr>
          <p:nvPr/>
        </p:nvSpPr>
        <p:spPr bwMode="auto">
          <a:xfrm>
            <a:off x="6011863" y="3500438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25" name="Text Box 10"/>
          <p:cNvSpPr txBox="1">
            <a:spLocks noChangeArrowheads="1"/>
          </p:cNvSpPr>
          <p:nvPr/>
        </p:nvSpPr>
        <p:spPr bwMode="auto">
          <a:xfrm>
            <a:off x="900113" y="6092825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规定：优先数越大其优先级越低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3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8E4B437-62FF-4E04-BA03-AA38B60239C5}" type="slidenum">
              <a:rPr lang="en-US" altLang="zh-CN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755650" y="404813"/>
            <a:ext cx="748982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解：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）优先级法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因为进程是同时到达的，只须按进程的优先级来考虑；又因为系统中规定优先数越大其优先级越低，因此可知该三进程的优先级分别是</a:t>
            </a:r>
            <a:r>
              <a:rPr lang="en-US" altLang="zh-CN" sz="2400">
                <a:solidFill>
                  <a:schemeClr val="tx1"/>
                </a:solidFill>
              </a:rPr>
              <a:t>B &gt;C &gt;A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所以这些进程的调度次序及各自的周转时间为：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	</a:t>
            </a:r>
            <a:r>
              <a:rPr lang="en-US" altLang="zh-CN" sz="2400">
                <a:solidFill>
                  <a:schemeClr val="tx1"/>
                </a:solidFill>
              </a:rPr>
              <a:t>B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10:020-10:00=20(</a:t>
            </a:r>
            <a:r>
              <a:rPr lang="zh-CN" altLang="en-US" sz="2400">
                <a:solidFill>
                  <a:schemeClr val="tx1"/>
                </a:solidFill>
              </a:rPr>
              <a:t>秒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	C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10:050-10:00=50(</a:t>
            </a:r>
            <a:r>
              <a:rPr lang="zh-CN" altLang="en-US" sz="2400">
                <a:solidFill>
                  <a:schemeClr val="tx1"/>
                </a:solidFill>
              </a:rPr>
              <a:t>秒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	A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10:060-10:00=60</a:t>
            </a:r>
            <a:r>
              <a:rPr lang="zh-CN" altLang="en-US" sz="2400">
                <a:solidFill>
                  <a:schemeClr val="tx1"/>
                </a:solidFill>
              </a:rPr>
              <a:t>（秒）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所以有三进程的平均周转时间为：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	（</a:t>
            </a:r>
            <a:r>
              <a:rPr lang="en-US" altLang="zh-CN" sz="2400">
                <a:solidFill>
                  <a:schemeClr val="tx1"/>
                </a:solidFill>
              </a:rPr>
              <a:t>20+50+60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  <a:r>
              <a:rPr lang="en-US" altLang="zh-CN" sz="2400">
                <a:solidFill>
                  <a:schemeClr val="tx1"/>
                </a:solidFill>
              </a:rPr>
              <a:t>/3=43.33</a:t>
            </a:r>
            <a:r>
              <a:rPr lang="zh-CN" altLang="en-US" sz="2400">
                <a:solidFill>
                  <a:schemeClr val="tx1"/>
                </a:solidFill>
              </a:rPr>
              <a:t>（秒）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3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125D333-F587-47BF-BACF-DFF2085968EF}" type="slidenum">
              <a:rPr lang="en-US" altLang="zh-CN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3667" name="Text Box 4"/>
          <p:cNvSpPr txBox="1">
            <a:spLocks noChangeArrowheads="1"/>
          </p:cNvSpPr>
          <p:nvPr/>
        </p:nvSpPr>
        <p:spPr bwMode="auto">
          <a:xfrm>
            <a:off x="827088" y="981075"/>
            <a:ext cx="7345362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）短进程优先法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按短进程优先法调度时，进程的调度次序为：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       </a:t>
            </a:r>
            <a:r>
              <a:rPr lang="en-US" altLang="zh-CN" sz="2400">
                <a:solidFill>
                  <a:schemeClr val="tx1"/>
                </a:solidFill>
              </a:rPr>
              <a:t>A&gt; B&gt; C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每个进程的周转时间为：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     </a:t>
            </a:r>
            <a:r>
              <a:rPr lang="en-US" altLang="zh-CN" sz="2400">
                <a:solidFill>
                  <a:schemeClr val="tx1"/>
                </a:solidFill>
              </a:rPr>
              <a:t>A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10:010-10:00=10(</a:t>
            </a:r>
            <a:r>
              <a:rPr lang="zh-CN" altLang="en-US" sz="2400">
                <a:solidFill>
                  <a:schemeClr val="tx1"/>
                </a:solidFill>
              </a:rPr>
              <a:t>秒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	B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10:030-10:00=30(</a:t>
            </a:r>
            <a:r>
              <a:rPr lang="zh-CN" altLang="en-US" sz="2400">
                <a:solidFill>
                  <a:schemeClr val="tx1"/>
                </a:solidFill>
              </a:rPr>
              <a:t>秒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	C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10:060-10:00=60</a:t>
            </a:r>
            <a:r>
              <a:rPr lang="zh-CN" altLang="en-US" sz="2400">
                <a:solidFill>
                  <a:schemeClr val="tx1"/>
                </a:solidFill>
              </a:rPr>
              <a:t>（秒）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所以三进程的平均周转时间为：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   （</a:t>
            </a:r>
            <a:r>
              <a:rPr lang="en-US" altLang="zh-CN" sz="2400">
                <a:solidFill>
                  <a:schemeClr val="tx1"/>
                </a:solidFill>
              </a:rPr>
              <a:t>10+30+60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  <a:r>
              <a:rPr lang="en-US" altLang="zh-CN" sz="2400">
                <a:solidFill>
                  <a:schemeClr val="tx1"/>
                </a:solidFill>
              </a:rPr>
              <a:t>/3=33.33</a:t>
            </a:r>
            <a:r>
              <a:rPr lang="zh-CN" altLang="en-US" sz="2400">
                <a:solidFill>
                  <a:schemeClr val="tx1"/>
                </a:solidFill>
              </a:rPr>
              <a:t>（秒）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6ED2E89A-1E8D-44A8-B78B-00DDD8D6A75C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106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88913"/>
            <a:ext cx="7472362" cy="1116012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ea typeface="宋体" panose="02010600030101010101" pitchFamily="2" charset="-122"/>
              </a:rPr>
              <a:t>调度机制设定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628775"/>
            <a:ext cx="7524750" cy="488632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将是否</a:t>
            </a:r>
            <a:r>
              <a:rPr lang="zh-CN" altLang="en-US" u="sng" smtClean="0">
                <a:ea typeface="宋体" panose="02010600030101010101" pitchFamily="2" charset="-122"/>
              </a:rPr>
              <a:t>允许做</a:t>
            </a:r>
            <a:r>
              <a:rPr lang="zh-CN" altLang="en-US" smtClean="0">
                <a:ea typeface="宋体" panose="02010600030101010101" pitchFamily="2" charset="-122"/>
              </a:rPr>
              <a:t>和它将</a:t>
            </a:r>
            <a:r>
              <a:rPr lang="zh-CN" altLang="en-US" u="sng" smtClean="0">
                <a:ea typeface="宋体" panose="02010600030101010101" pitchFamily="2" charset="-122"/>
              </a:rPr>
              <a:t>如何做</a:t>
            </a:r>
            <a:r>
              <a:rPr lang="zh-CN" altLang="en-US" smtClean="0">
                <a:ea typeface="宋体" panose="02010600030101010101" pitchFamily="2" charset="-122"/>
              </a:rPr>
              <a:t>分开管理</a:t>
            </a:r>
          </a:p>
          <a:p>
            <a:pPr lvl="1" eaLnBrk="1" hangingPunct="1"/>
            <a:r>
              <a:rPr lang="zh-CN" altLang="en-US" sz="2000" smtClean="0">
                <a:ea typeface="宋体" panose="02010600030101010101" pitchFamily="2" charset="-122"/>
              </a:rPr>
              <a:t>主进程应该知道哪个子进程更重要些，须优先处理．所以应提供用户进程参与调度的机制。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调度算法参量化</a:t>
            </a:r>
          </a:p>
          <a:p>
            <a:pPr lvl="1" eaLnBrk="1" hangingPunct="1"/>
            <a:r>
              <a:rPr lang="zh-CN" altLang="en-US" smtClean="0">
                <a:ea typeface="宋体" panose="02010600030101010101" pitchFamily="2" charset="-122"/>
              </a:rPr>
              <a:t>在系统核心层设计实现机制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由用户进程完成参数的填写</a:t>
            </a:r>
          </a:p>
          <a:p>
            <a:pPr lvl="1" eaLnBrk="1" hangingPunct="1"/>
            <a:r>
              <a:rPr lang="zh-CN" altLang="en-US" smtClean="0">
                <a:ea typeface="宋体" panose="02010600030101010101" pitchFamily="2" charset="-122"/>
              </a:rPr>
              <a:t>由用户进程完成调度策略设置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进程间的通信方式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6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进程间的通信方法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信号</a:t>
            </a:r>
            <a:endParaRPr lang="en-US" altLang="zh-CN" dirty="0" smtClean="0"/>
          </a:p>
          <a:p>
            <a:r>
              <a:rPr lang="zh-CN" altLang="en-US" dirty="0" smtClean="0"/>
              <a:t>管道</a:t>
            </a:r>
            <a:endParaRPr lang="en-US" altLang="zh-CN" dirty="0" smtClean="0"/>
          </a:p>
          <a:p>
            <a:r>
              <a:rPr lang="zh-CN" altLang="en-US" dirty="0" smtClean="0"/>
              <a:t>消息队列</a:t>
            </a:r>
            <a:endParaRPr lang="en-US" altLang="zh-CN" dirty="0" smtClean="0"/>
          </a:p>
          <a:p>
            <a:r>
              <a:rPr lang="zh-CN" altLang="en-US" dirty="0" smtClean="0"/>
              <a:t>共享内存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D5C89-3F50-4E78-90D8-3CB123F8C3B8}" type="slidenum">
              <a:rPr lang="en-US" altLang="ko-KR" smtClean="0"/>
              <a:pPr>
                <a:defRPr/>
              </a:pPr>
              <a:t>108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07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线程的发展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6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Challenge caused by cocurrent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r>
              <a:rPr lang="en-US" altLang="zh-CN" sz="2200" smtClean="0">
                <a:ea typeface="宋体" panose="02010600030101010101" pitchFamily="2" charset="-122"/>
              </a:rPr>
              <a:t>Sharing : resource allocation and conflict resolving </a:t>
            </a:r>
          </a:p>
          <a:p>
            <a:pPr lvl="1"/>
            <a:r>
              <a:rPr lang="en-US" altLang="zh-CN" sz="1900" smtClean="0">
                <a:ea typeface="宋体" panose="02010600030101010101" pitchFamily="2" charset="-122"/>
              </a:rPr>
              <a:t>Reasonable and efficient strategy  </a:t>
            </a:r>
          </a:p>
          <a:p>
            <a:pPr lvl="1"/>
            <a:r>
              <a:rPr lang="en-US" altLang="zh-CN" sz="1900" smtClean="0">
                <a:ea typeface="宋体" panose="02010600030101010101" pitchFamily="2" charset="-122"/>
              </a:rPr>
              <a:t>System stability: deadlock avoiding</a:t>
            </a:r>
          </a:p>
          <a:p>
            <a:r>
              <a:rPr lang="en-US" altLang="zh-CN" sz="2200" smtClean="0">
                <a:ea typeface="宋体" panose="02010600030101010101" pitchFamily="2" charset="-122"/>
              </a:rPr>
              <a:t>Uncertainty: mutual exclusion and synchronism</a:t>
            </a:r>
          </a:p>
          <a:p>
            <a:pPr lvl="1"/>
            <a:r>
              <a:rPr lang="en-US" altLang="zh-CN" sz="1900" smtClean="0">
                <a:ea typeface="宋体" panose="02010600030101010101" pitchFamily="2" charset="-122"/>
              </a:rPr>
              <a:t>Discontinuous running caused shared data chaos </a:t>
            </a:r>
          </a:p>
          <a:p>
            <a:pPr lvl="1"/>
            <a:r>
              <a:rPr lang="en-US" altLang="zh-CN" sz="1900" smtClean="0">
                <a:ea typeface="宋体" panose="02010600030101010101" pitchFamily="2" charset="-122"/>
              </a:rPr>
              <a:t>How to realize cooperation between processes</a:t>
            </a:r>
          </a:p>
          <a:p>
            <a:r>
              <a:rPr lang="en-US" altLang="zh-CN" sz="2200" smtClean="0">
                <a:ea typeface="宋体" panose="02010600030101010101" pitchFamily="2" charset="-122"/>
              </a:rPr>
              <a:t>Independency: scheduling and protection</a:t>
            </a:r>
          </a:p>
          <a:p>
            <a:pPr lvl="1"/>
            <a:r>
              <a:rPr lang="en-US" altLang="zh-CN" sz="1900" smtClean="0">
                <a:ea typeface="宋体" panose="02010600030101010101" pitchFamily="2" charset="-122"/>
              </a:rPr>
              <a:t>How to protect memory of each process</a:t>
            </a:r>
          </a:p>
          <a:p>
            <a:pPr lvl="1"/>
            <a:r>
              <a:rPr lang="en-US" altLang="zh-CN" sz="1900" smtClean="0">
                <a:ea typeface="宋体" panose="02010600030101010101" pitchFamily="2" charset="-122"/>
              </a:rPr>
              <a:t>How to schedule different process to occupy CPU</a:t>
            </a:r>
          </a:p>
          <a:p>
            <a:r>
              <a:rPr lang="en-US" altLang="zh-CN" sz="2200" smtClean="0">
                <a:ea typeface="宋体" panose="02010600030101010101" pitchFamily="2" charset="-122"/>
              </a:rPr>
              <a:t>Utilities for high-level application</a:t>
            </a:r>
          </a:p>
          <a:p>
            <a:pPr lvl="1"/>
            <a:r>
              <a:rPr lang="en-US" altLang="zh-CN" sz="1900" smtClean="0">
                <a:ea typeface="宋体" panose="02010600030101010101" pitchFamily="2" charset="-122"/>
              </a:rPr>
              <a:t>Communication between processes</a:t>
            </a:r>
          </a:p>
          <a:p>
            <a:pPr lvl="1"/>
            <a:r>
              <a:rPr lang="en-US" altLang="zh-CN" sz="1900" smtClean="0">
                <a:ea typeface="宋体" panose="02010600030101010101" pitchFamily="2" charset="-122"/>
              </a:rPr>
              <a:t>Process/thread hierarchies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256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BB9F94-DC3F-4AE1-BD63-2140FB1DABD6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implement this GAME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052736"/>
            <a:ext cx="6330404" cy="5431724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D5C89-3F50-4E78-90D8-3CB123F8C3B8}" type="slidenum">
              <a:rPr lang="en-US" altLang="ko-KR" smtClean="0"/>
              <a:pPr>
                <a:defRPr/>
              </a:pPr>
              <a:t>110</a:t>
            </a:fld>
            <a:endParaRPr lang="en-US" altLang="ko-KR"/>
          </a:p>
        </p:txBody>
      </p:sp>
      <p:sp>
        <p:nvSpPr>
          <p:cNvPr id="10" name="文本框 9"/>
          <p:cNvSpPr txBox="1"/>
          <p:nvPr/>
        </p:nvSpPr>
        <p:spPr>
          <a:xfrm>
            <a:off x="5652120" y="1844824"/>
            <a:ext cx="3187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我方坦克控制</a:t>
            </a:r>
            <a:endParaRPr lang="en-US" altLang="zh-CN" dirty="0" smtClean="0"/>
          </a:p>
          <a:p>
            <a:r>
              <a:rPr lang="zh-CN" altLang="en-US" dirty="0" smtClean="0"/>
              <a:t>敌方坦克移动</a:t>
            </a:r>
            <a:endParaRPr lang="en-US" altLang="zh-CN" dirty="0" smtClean="0"/>
          </a:p>
          <a:p>
            <a:r>
              <a:rPr lang="zh-CN" altLang="en-US" dirty="0" smtClean="0"/>
              <a:t>子弹飞行动画</a:t>
            </a:r>
            <a:endParaRPr lang="en-US" altLang="zh-CN" dirty="0" smtClean="0"/>
          </a:p>
          <a:p>
            <a:r>
              <a:rPr lang="zh-CN" altLang="en-US" dirty="0" smtClean="0"/>
              <a:t>爆炸效果</a:t>
            </a:r>
            <a:endParaRPr lang="en-US" altLang="zh-CN" dirty="0" smtClean="0"/>
          </a:p>
          <a:p>
            <a:r>
              <a:rPr lang="zh-CN" altLang="en-US" dirty="0" smtClean="0"/>
              <a:t>播放音效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为了保证连续性，需要在视觉暂留时间内完成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59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25244 -0.1650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22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111</a:t>
            </a:fld>
            <a:endParaRPr lang="en-US" altLang="ko-KR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47" y="188640"/>
            <a:ext cx="8043853" cy="55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222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46C8C6-1761-4C9D-9E7B-EA757A808965}" type="slidenum">
              <a:rPr lang="zh-CN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Thread Model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987425" y="1027113"/>
            <a:ext cx="7620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线程定义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	线程是进程内一个相对独立的、具有可调度特性的执行单元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0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056ECD-BAD3-4882-AB40-D8E124C1A191}" type="slidenum">
              <a:rPr lang="zh-CN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Threads(1)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946596" y="1195388"/>
            <a:ext cx="72993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当用户需使用线程时可依赖系统提供的线程库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Pthread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线程库支持的典型调用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：（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见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P59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946596" y="2355850"/>
            <a:ext cx="80899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pthread_create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创建新线程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Pthread_exit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结束调用的线程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Pthread_join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等待一个线程退出（同步）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Pthread_yield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释放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让其运行另一线程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Pthread_attr_init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初始化一个线程属性结构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Pthread_attr_destroy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删除一个线程属性结构</a:t>
            </a:r>
          </a:p>
        </p:txBody>
      </p:sp>
    </p:spTree>
    <p:extLst>
      <p:ext uri="{BB962C8B-B14F-4D97-AF65-F5344CB8AC3E}">
        <p14:creationId xmlns:p14="http://schemas.microsoft.com/office/powerpoint/2010/main" val="29462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20F815-4406-423A-BE18-754466E44E65}" type="slidenum">
              <a:rPr lang="zh-CN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Threads(2)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862013" y="1306513"/>
            <a:ext cx="612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线程库概念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992188" y="1974850"/>
            <a:ext cx="7697787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kumimoji="1"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  OS</a:t>
            </a: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可实现</a:t>
            </a:r>
            <a:r>
              <a:rPr kumimoji="1"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Multi-Tasking</a:t>
            </a: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，并实现各个</a:t>
            </a:r>
            <a:r>
              <a:rPr kumimoji="1"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Task</a:t>
            </a: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寻址空间的隔离。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 多数现代</a:t>
            </a:r>
            <a:r>
              <a:rPr kumimoji="1"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OS</a:t>
            </a: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都提供了多进程的支持，但不一定提供</a:t>
            </a:r>
            <a:r>
              <a:rPr kumimoji="1"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Multi-Threading</a:t>
            </a: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（多线程）的支持。对这些</a:t>
            </a:r>
            <a:r>
              <a:rPr kumimoji="1"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OS</a:t>
            </a: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，要想利用</a:t>
            </a:r>
            <a:r>
              <a:rPr kumimoji="1"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Multi-Threading</a:t>
            </a: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的优点，就必须在用户态下提供多线程库，线程库的处理对下层</a:t>
            </a:r>
            <a:r>
              <a:rPr kumimoji="1"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OS</a:t>
            </a: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是完全透明的。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 即便提供核心线程支持的系统，也有必要提供线程库，以简化或有利于线程机制的使用。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 线程库提供：：</a:t>
            </a:r>
            <a:r>
              <a:rPr kumimoji="1"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合适的多线程编程的接口；</a:t>
            </a:r>
            <a:r>
              <a:rPr kumimoji="1"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(2)</a:t>
            </a: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记录线程状态和调度各线程的运行机制。</a:t>
            </a:r>
          </a:p>
        </p:txBody>
      </p:sp>
    </p:spTree>
    <p:extLst>
      <p:ext uri="{BB962C8B-B14F-4D97-AF65-F5344CB8AC3E}">
        <p14:creationId xmlns:p14="http://schemas.microsoft.com/office/powerpoint/2010/main" val="35861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2671E8-7C3C-4AA8-BC81-8C180D45C18C}" type="slidenum">
              <a:rPr lang="zh-CN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Threads(3)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914275" y="1143000"/>
            <a:ext cx="8050213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在系统内部 可以用多种方式实现线程机制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1） 纯用户级线程（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ULT）：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线程的管理全部由用户程序完成，核心部分只对进程管理，但增加“线程库”概念。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62263"/>
            <a:ext cx="4724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315075"/>
            <a:ext cx="4267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8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0E5589-6C96-4D70-957F-BF6DC8736E50}" type="slidenum">
              <a:rPr lang="zh-CN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Threads(4)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21508" name="Picture 6" descr="2-1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625" y="1655763"/>
            <a:ext cx="5153025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1230363" y="1266825"/>
            <a:ext cx="4716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ＵＬＴ实现具体描述：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971600" y="2392363"/>
            <a:ext cx="29083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进程表在核心区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线程表在用户区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线程执行需要一个支持系统（线程库）</a:t>
            </a: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997000" y="6064250"/>
            <a:ext cx="7342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ea typeface="宋体" panose="02010600030101010101" pitchFamily="2" charset="-122"/>
              </a:rPr>
              <a:t>使用线程库编程的示例见</a:t>
            </a:r>
            <a:r>
              <a:rPr lang="en-US" altLang="zh-CN" sz="2800" b="1">
                <a:ea typeface="宋体" panose="02010600030101010101" pitchFamily="2" charset="-122"/>
              </a:rPr>
              <a:t>P60</a:t>
            </a:r>
            <a:r>
              <a:rPr lang="zh-CN" altLang="en-US" sz="2800" b="1">
                <a:ea typeface="宋体" panose="02010600030101010101" pitchFamily="2" charset="-122"/>
              </a:rPr>
              <a:t>图</a:t>
            </a:r>
            <a:r>
              <a:rPr lang="en-US" altLang="zh-CN" sz="2800" b="1">
                <a:ea typeface="宋体" panose="02010600030101010101" pitchFamily="2" charset="-122"/>
              </a:rPr>
              <a:t>2-15</a:t>
            </a:r>
          </a:p>
        </p:txBody>
      </p:sp>
    </p:spTree>
    <p:extLst>
      <p:ext uri="{BB962C8B-B14F-4D97-AF65-F5344CB8AC3E}">
        <p14:creationId xmlns:p14="http://schemas.microsoft.com/office/powerpoint/2010/main" val="19444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F67F7-7A22-4DB6-97BB-C99E438C2660}" type="slidenum">
              <a:rPr lang="zh-CN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Threads(5)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893763" y="877888"/>
            <a:ext cx="7010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panose="02010600030101010101" pitchFamily="2" charset="-122"/>
              </a:rPr>
              <a:t>ULT</a:t>
            </a:r>
            <a:r>
              <a:rPr kumimoji="1" lang="zh-CN" altLang="zh-CN" sz="2400" b="1">
                <a:solidFill>
                  <a:schemeClr val="tx1"/>
                </a:solidFill>
                <a:ea typeface="宋体" panose="02010600030101010101" pitchFamily="2" charset="-122"/>
              </a:rPr>
              <a:t>管理优势: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</a:pP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 线程切换不需要内核模式特权.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</a:pP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 线程调用可以是应用程序级的,根据需要可改变调度算法,但不会影响底层的操作系统调度程序.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</a:pP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ULT</a:t>
            </a: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管理模式可以在任何操作系统中运行,不需要修改系统内核,线程库是提供应用的实用程序。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panose="02010600030101010101" pitchFamily="2" charset="-122"/>
              </a:rPr>
              <a:t>ULT</a:t>
            </a:r>
            <a:r>
              <a:rPr kumimoji="1" lang="zh-CN" altLang="en-US" sz="2400" b="1">
                <a:solidFill>
                  <a:schemeClr val="tx1"/>
                </a:solidFill>
                <a:ea typeface="宋体" panose="02010600030101010101" pitchFamily="2" charset="-122"/>
              </a:rPr>
              <a:t>的劣势: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</a:pP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 系统调用会引起进程阻塞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</a:pP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 这种线程不利于使用多处理器并行</a:t>
            </a:r>
          </a:p>
        </p:txBody>
      </p:sp>
    </p:spTree>
    <p:extLst>
      <p:ext uri="{BB962C8B-B14F-4D97-AF65-F5344CB8AC3E}">
        <p14:creationId xmlns:p14="http://schemas.microsoft.com/office/powerpoint/2010/main" val="30822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1285CC-9C43-4C28-A7F5-5DFBC2C9EAD4}" type="slidenum">
              <a:rPr lang="zh-CN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Threads(6)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78904" y="1385888"/>
            <a:ext cx="8229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2) 核心级线程（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KLT）：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线程由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OS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内核进行管理，内核给应用程序级提供系统调用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实现对线程的使用。</a:t>
            </a:r>
          </a:p>
        </p:txBody>
      </p:sp>
      <p:grpSp>
        <p:nvGrpSpPr>
          <p:cNvPr id="23557" name="Group 6"/>
          <p:cNvGrpSpPr>
            <a:grpSpLocks/>
          </p:cNvGrpSpPr>
          <p:nvPr/>
        </p:nvGrpSpPr>
        <p:grpSpPr bwMode="auto">
          <a:xfrm>
            <a:off x="6671691" y="2763838"/>
            <a:ext cx="2057400" cy="3810000"/>
            <a:chOff x="1728" y="1056"/>
            <a:chExt cx="1296" cy="2400"/>
          </a:xfrm>
        </p:grpSpPr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1728" y="187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920" y="14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2304" y="14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2688" y="14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3" name="Freeform 11"/>
            <p:cNvSpPr>
              <a:spLocks/>
            </p:cNvSpPr>
            <p:nvPr/>
          </p:nvSpPr>
          <p:spPr bwMode="auto">
            <a:xfrm>
              <a:off x="1824" y="1056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Freeform 12"/>
            <p:cNvSpPr>
              <a:spLocks/>
            </p:cNvSpPr>
            <p:nvPr/>
          </p:nvSpPr>
          <p:spPr bwMode="auto">
            <a:xfrm>
              <a:off x="2256" y="1104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auto">
            <a:xfrm>
              <a:off x="2640" y="1104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2160" y="3120"/>
              <a:ext cx="28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宋体" panose="02010600030101010101" pitchFamily="2" charset="-122"/>
                </a:rPr>
                <a:t>P</a:t>
              </a: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1920" y="2592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2304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 flipH="1">
              <a:off x="2304" y="259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1776" y="2112"/>
              <a:ext cx="288" cy="432"/>
              <a:chOff x="3552" y="2688"/>
              <a:chExt cx="288" cy="432"/>
            </a:xfrm>
          </p:grpSpPr>
          <p:sp>
            <p:nvSpPr>
              <p:cNvPr id="23577" name="Freeform 19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8" name="Oval 20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6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71" name="Group 21"/>
            <p:cNvGrpSpPr>
              <a:grpSpLocks/>
            </p:cNvGrpSpPr>
            <p:nvPr/>
          </p:nvGrpSpPr>
          <p:grpSpPr bwMode="auto">
            <a:xfrm>
              <a:off x="2160" y="2112"/>
              <a:ext cx="288" cy="432"/>
              <a:chOff x="3552" y="2688"/>
              <a:chExt cx="288" cy="432"/>
            </a:xfrm>
          </p:grpSpPr>
          <p:sp>
            <p:nvSpPr>
              <p:cNvPr id="23575" name="Freeform 22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6" name="Oval 23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6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72" name="Group 24"/>
            <p:cNvGrpSpPr>
              <a:grpSpLocks/>
            </p:cNvGrpSpPr>
            <p:nvPr/>
          </p:nvGrpSpPr>
          <p:grpSpPr bwMode="auto">
            <a:xfrm>
              <a:off x="2544" y="2160"/>
              <a:ext cx="288" cy="432"/>
              <a:chOff x="3552" y="2688"/>
              <a:chExt cx="288" cy="432"/>
            </a:xfrm>
          </p:grpSpPr>
          <p:sp>
            <p:nvSpPr>
              <p:cNvPr id="23573" name="Freeform 25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Oval 26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6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3558" name="Text Box 27"/>
          <p:cNvSpPr txBox="1">
            <a:spLocks noChangeArrowheads="1"/>
          </p:cNvSpPr>
          <p:nvPr/>
        </p:nvSpPr>
        <p:spPr bwMode="auto">
          <a:xfrm>
            <a:off x="1129729" y="2735263"/>
            <a:ext cx="5170487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特点: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 线程在内核中有保存的信息,系统调度是基于线程完成的.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 可克服</a:t>
            </a:r>
            <a:r>
              <a:rPr kumimoji="1"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ULT</a:t>
            </a: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的两个缺点,且内核程序本身也可以是多线程结构的.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kumimoji="1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 线程间的控制转换需要转换到内核模式.</a:t>
            </a:r>
          </a:p>
        </p:txBody>
      </p:sp>
    </p:spTree>
    <p:extLst>
      <p:ext uri="{BB962C8B-B14F-4D97-AF65-F5344CB8AC3E}">
        <p14:creationId xmlns:p14="http://schemas.microsoft.com/office/powerpoint/2010/main" val="42090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97AB98-7F09-4D0F-A982-9455D6F37D66}" type="slidenum">
              <a:rPr lang="zh-CN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Threads(7)</a:t>
            </a:r>
          </a:p>
        </p:txBody>
      </p:sp>
      <p:pic>
        <p:nvPicPr>
          <p:cNvPr id="24580" name="Picture 5" descr="2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88" y="1447800"/>
            <a:ext cx="42037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1025400" y="1392238"/>
            <a:ext cx="401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ＫＬＴ实现方式描述：</a:t>
            </a: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1025400" y="2411413"/>
            <a:ext cx="396875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　线程和进程都在用户空间完成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　进程表和线程表都放在核心区</a:t>
            </a:r>
          </a:p>
        </p:txBody>
      </p:sp>
    </p:spTree>
    <p:extLst>
      <p:ext uri="{BB962C8B-B14F-4D97-AF65-F5344CB8AC3E}">
        <p14:creationId xmlns:p14="http://schemas.microsoft.com/office/powerpoint/2010/main" val="25328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为了达到并发的设计目标</a:t>
            </a:r>
            <a:r>
              <a:rPr lang="en-US" altLang="zh-CN" smtClean="0">
                <a:ea typeface="宋体" panose="02010600030101010101" pitchFamily="2" charset="-122"/>
              </a:rPr>
              <a:t>…..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对于每一个运行的任务，在设计开发过程中都需要考虑：</a:t>
            </a: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如何管理需要的资源，如何获得和释放</a:t>
            </a: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如何在分时调度时暂停？</a:t>
            </a: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如何在获得调度权后恢复暂停前的状态？</a:t>
            </a: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如何在分时的时候交出资源而在运行时重新使用？</a:t>
            </a: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如何保证资源不被恶意占用？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…….</a:t>
            </a:r>
          </a:p>
          <a:p>
            <a:pPr lvl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0040" y="116632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线程的概念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32" name="文本框 1"/>
          <p:cNvSpPr txBox="1"/>
          <p:nvPr/>
        </p:nvSpPr>
        <p:spPr>
          <a:xfrm>
            <a:off x="1023088" y="1591168"/>
            <a:ext cx="712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线程是进程的一部分，描述指令流执行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状态。它是进程中的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指令执行流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的最小单元，是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调度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的基本单位。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99137" y="2090156"/>
            <a:ext cx="1973263" cy="3931132"/>
            <a:chOff x="6010572" y="1206018"/>
            <a:chExt cx="1973263" cy="3931132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6186596" y="4767176"/>
              <a:ext cx="157094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6012160" y="1209588"/>
              <a:ext cx="1968500" cy="3557588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015335" y="4237918"/>
              <a:ext cx="1968500" cy="540000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727075" y="4354800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6015335" y="3809852"/>
              <a:ext cx="1968500" cy="468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6457770" y="3877357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6010572" y="1881101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6812080" y="1922154"/>
              <a:ext cx="36548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6010572" y="1495339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6453007" y="1541774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代码共享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6012160" y="1216732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5" name="Rectangle 40"/>
            <p:cNvSpPr>
              <a:spLocks noChangeArrowheads="1"/>
            </p:cNvSpPr>
            <p:nvPr/>
          </p:nvSpPr>
          <p:spPr bwMode="auto">
            <a:xfrm>
              <a:off x="6723900" y="1206018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6782096" y="2289719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45526" y="2412794"/>
            <a:ext cx="2673545" cy="1477328"/>
            <a:chOff x="865833" y="2168522"/>
            <a:chExt cx="2673545" cy="1477328"/>
          </a:xfrm>
        </p:grpSpPr>
        <p:sp>
          <p:nvSpPr>
            <p:cNvPr id="48" name="文本框 1"/>
            <p:cNvSpPr txBox="1"/>
            <p:nvPr/>
          </p:nvSpPr>
          <p:spPr>
            <a:xfrm>
              <a:off x="990192" y="2168522"/>
              <a:ext cx="25491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进程的资源分配角色：进程由一组相关资源构成，包括地址空间（代码段、数据段）、打开的文件等各种资源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227262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147246" y="3897289"/>
            <a:ext cx="2602108" cy="1200329"/>
            <a:chOff x="865833" y="3605849"/>
            <a:chExt cx="2602108" cy="1200329"/>
          </a:xfrm>
        </p:grpSpPr>
        <p:sp>
          <p:nvSpPr>
            <p:cNvPr id="43" name="文本框 1"/>
            <p:cNvSpPr txBox="1"/>
            <p:nvPr/>
          </p:nvSpPr>
          <p:spPr>
            <a:xfrm>
              <a:off x="990193" y="3605849"/>
              <a:ext cx="24777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线程的处理机调度角色：线程描述在进程资源环境中的指令流执行状态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3709955"/>
              <a:ext cx="152577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6199136" y="3468484"/>
            <a:ext cx="1968500" cy="1227146"/>
            <a:chOff x="6015335" y="2622078"/>
            <a:chExt cx="1968500" cy="1227146"/>
          </a:xfrm>
        </p:grpSpPr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6015335" y="3489224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6492235" y="3515015"/>
              <a:ext cx="83516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>
              <a:off x="6782096" y="2622078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015335" y="2861792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6492235" y="2899892"/>
              <a:ext cx="83516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55996" y="2194932"/>
            <a:ext cx="2143140" cy="3395686"/>
            <a:chOff x="3867432" y="1310794"/>
            <a:chExt cx="2143140" cy="3395686"/>
          </a:xfrm>
        </p:grpSpPr>
        <p:sp>
          <p:nvSpPr>
            <p:cNvPr id="52" name="矩形 51"/>
            <p:cNvSpPr/>
            <p:nvPr/>
          </p:nvSpPr>
          <p:spPr>
            <a:xfrm>
              <a:off x="3905532" y="1622504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6534" y="161036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PC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6534" y="19082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SP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66534" y="247976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67432" y="218924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其他寄存器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05532" y="3479892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6534" y="346775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PC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6534" y="37656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SP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66534" y="433714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67432" y="40466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其他寄存器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2415" y="1310794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TCB1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92415" y="3122702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TCB2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4724688" y="1777522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465129" y="3099125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5773398" y="4420728"/>
              <a:ext cx="2143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4758977" y="3684758"/>
              <a:ext cx="89440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5189035" y="4149105"/>
              <a:ext cx="92869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5638142" y="4613452"/>
              <a:ext cx="285752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758186" y="3950310"/>
              <a:ext cx="75231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 flipH="1" flipV="1">
              <a:off x="5037526" y="3487808"/>
              <a:ext cx="9612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510506" y="3014828"/>
              <a:ext cx="42862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3"/>
            </p:cNvCxnSpPr>
            <p:nvPr/>
          </p:nvCxnSpPr>
          <p:spPr>
            <a:xfrm flipV="1">
              <a:off x="4742946" y="2090902"/>
              <a:ext cx="50085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4479418" y="2827662"/>
              <a:ext cx="150019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224754" y="3563472"/>
              <a:ext cx="78581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512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1753794" y="2094600"/>
            <a:ext cx="2342501" cy="3192000"/>
            <a:chOff x="842480" y="1237350"/>
            <a:chExt cx="2342501" cy="3192000"/>
          </a:xfrm>
        </p:grpSpPr>
        <p:sp>
          <p:nvSpPr>
            <p:cNvPr id="2" name="矩形 1"/>
            <p:cNvSpPr/>
            <p:nvPr/>
          </p:nvSpPr>
          <p:spPr bwMode="auto">
            <a:xfrm>
              <a:off x="842481" y="1602475"/>
              <a:ext cx="2342500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842480" y="1237350"/>
              <a:ext cx="2342501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" name="组合 27"/>
            <p:cNvGrpSpPr>
              <a:grpSpLocks/>
            </p:cNvGrpSpPr>
            <p:nvPr/>
          </p:nvGrpSpPr>
          <p:grpSpPr bwMode="auto">
            <a:xfrm>
              <a:off x="940707" y="1286568"/>
              <a:ext cx="540039" cy="276999"/>
              <a:chOff x="1187347" y="1763072"/>
              <a:chExt cx="540000" cy="278255"/>
            </a:xfrm>
          </p:grpSpPr>
          <p:sp>
            <p:nvSpPr>
              <p:cNvPr id="5" name="矩形 15"/>
              <p:cNvSpPr>
                <a:spLocks noChangeArrowheads="1"/>
              </p:cNvSpPr>
              <p:nvPr/>
            </p:nvSpPr>
            <p:spPr bwMode="auto">
              <a:xfrm>
                <a:off x="1187347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6" name="TextBox 18"/>
              <p:cNvSpPr txBox="1">
                <a:spLocks noChangeArrowheads="1"/>
              </p:cNvSpPr>
              <p:nvPr/>
            </p:nvSpPr>
            <p:spPr bwMode="auto">
              <a:xfrm>
                <a:off x="1208362" y="1763072"/>
                <a:ext cx="492407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</a:p>
            </p:txBody>
          </p:sp>
        </p:grpSp>
        <p:grpSp>
          <p:nvGrpSpPr>
            <p:cNvPr id="7" name="组合 29"/>
            <p:cNvGrpSpPr>
              <a:grpSpLocks/>
            </p:cNvGrpSpPr>
            <p:nvPr/>
          </p:nvGrpSpPr>
          <p:grpSpPr bwMode="auto">
            <a:xfrm>
              <a:off x="1651300" y="1286568"/>
              <a:ext cx="540342" cy="276999"/>
              <a:chOff x="1830289" y="1763072"/>
              <a:chExt cx="540000" cy="278255"/>
            </a:xfrm>
          </p:grpSpPr>
          <p:sp>
            <p:nvSpPr>
              <p:cNvPr id="8" name="矩形 16"/>
              <p:cNvSpPr>
                <a:spLocks noChangeArrowheads="1"/>
              </p:cNvSpPr>
              <p:nvPr/>
            </p:nvSpPr>
            <p:spPr bwMode="auto">
              <a:xfrm>
                <a:off x="1830289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9" name="TextBox 19"/>
              <p:cNvSpPr txBox="1">
                <a:spLocks noChangeArrowheads="1"/>
              </p:cNvSpPr>
              <p:nvPr/>
            </p:nvSpPr>
            <p:spPr bwMode="auto">
              <a:xfrm>
                <a:off x="1844496" y="1763072"/>
                <a:ext cx="492131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数据</a:t>
                </a:r>
              </a:p>
            </p:txBody>
          </p:sp>
        </p:grpSp>
        <p:grpSp>
          <p:nvGrpSpPr>
            <p:cNvPr id="10" name="组合 28"/>
            <p:cNvGrpSpPr>
              <a:grpSpLocks/>
            </p:cNvGrpSpPr>
            <p:nvPr/>
          </p:nvGrpSpPr>
          <p:grpSpPr bwMode="auto">
            <a:xfrm>
              <a:off x="2326557" y="1279031"/>
              <a:ext cx="800219" cy="276999"/>
              <a:chOff x="2444905" y="1755501"/>
              <a:chExt cx="798822" cy="278255"/>
            </a:xfrm>
          </p:grpSpPr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2473231" y="1793966"/>
                <a:ext cx="718891" cy="215998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2" name="TextBox 20"/>
              <p:cNvSpPr txBox="1">
                <a:spLocks noChangeArrowheads="1"/>
              </p:cNvSpPr>
              <p:nvPr/>
            </p:nvSpPr>
            <p:spPr bwMode="auto">
              <a:xfrm>
                <a:off x="2444905" y="1755501"/>
                <a:ext cx="798822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打开文件</a:t>
                </a:r>
              </a:p>
            </p:txBody>
          </p:sp>
        </p:grpSp>
        <p:grpSp>
          <p:nvGrpSpPr>
            <p:cNvPr id="13" name="组合 26"/>
            <p:cNvGrpSpPr>
              <a:grpSpLocks/>
            </p:cNvGrpSpPr>
            <p:nvPr/>
          </p:nvGrpSpPr>
          <p:grpSpPr bwMode="auto">
            <a:xfrm>
              <a:off x="2446930" y="1650531"/>
              <a:ext cx="539780" cy="276999"/>
              <a:chOff x="2480296" y="2150212"/>
              <a:chExt cx="540000" cy="276821"/>
            </a:xfrm>
          </p:grpSpPr>
          <p:sp>
            <p:nvSpPr>
              <p:cNvPr id="14" name="矩形 22"/>
              <p:cNvSpPr>
                <a:spLocks noChangeArrowheads="1"/>
              </p:cNvSpPr>
              <p:nvPr/>
            </p:nvSpPr>
            <p:spPr bwMode="auto">
              <a:xfrm>
                <a:off x="2480296" y="2181222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Box 25"/>
              <p:cNvSpPr txBox="1">
                <a:spLocks noChangeArrowheads="1"/>
              </p:cNvSpPr>
              <p:nvPr/>
            </p:nvSpPr>
            <p:spPr bwMode="auto">
              <a:xfrm>
                <a:off x="2498133" y="2150212"/>
                <a:ext cx="492643" cy="276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堆栈</a:t>
                </a:r>
              </a:p>
            </p:txBody>
          </p:sp>
        </p:grpSp>
        <p:sp>
          <p:nvSpPr>
            <p:cNvPr id="16" name="矩形 31"/>
            <p:cNvSpPr>
              <a:spLocks noChangeArrowheads="1"/>
            </p:cNvSpPr>
            <p:nvPr/>
          </p:nvSpPr>
          <p:spPr bwMode="auto">
            <a:xfrm>
              <a:off x="842480" y="1951725"/>
              <a:ext cx="2342501" cy="2143125"/>
            </a:xfrm>
            <a:prstGeom prst="rect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53593" y="2808975"/>
              <a:ext cx="582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</a:t>
              </a:r>
            </a:p>
          </p:txBody>
        </p:sp>
        <p:sp>
          <p:nvSpPr>
            <p:cNvPr id="18" name="任意多边形 34"/>
            <p:cNvSpPr>
              <a:spLocks noChangeArrowheads="1"/>
            </p:cNvSpPr>
            <p:nvPr/>
          </p:nvSpPr>
          <p:spPr bwMode="auto">
            <a:xfrm>
              <a:off x="2045806" y="2708963"/>
              <a:ext cx="104775" cy="514350"/>
            </a:xfrm>
            <a:custGeom>
              <a:avLst/>
              <a:gdLst>
                <a:gd name="T0" fmla="*/ 42862 w 104775"/>
                <a:gd name="T1" fmla="*/ 0 h 514350"/>
                <a:gd name="T2" fmla="*/ 14287 w 104775"/>
                <a:gd name="T3" fmla="*/ 52387 h 514350"/>
                <a:gd name="T4" fmla="*/ 104775 w 104775"/>
                <a:gd name="T5" fmla="*/ 157162 h 514350"/>
                <a:gd name="T6" fmla="*/ 14287 w 104775"/>
                <a:gd name="T7" fmla="*/ 252412 h 514350"/>
                <a:gd name="T8" fmla="*/ 100012 w 104775"/>
                <a:gd name="T9" fmla="*/ 371475 h 514350"/>
                <a:gd name="T10" fmla="*/ 9525 w 104775"/>
                <a:gd name="T11" fmla="*/ 466725 h 514350"/>
                <a:gd name="T12" fmla="*/ 42862 w 104775"/>
                <a:gd name="T13" fmla="*/ 514350 h 5143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775"/>
                <a:gd name="T22" fmla="*/ 0 h 514350"/>
                <a:gd name="T23" fmla="*/ 104775 w 104775"/>
                <a:gd name="T24" fmla="*/ 514350 h 5143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775" h="514350">
                  <a:moveTo>
                    <a:pt x="42862" y="0"/>
                  </a:moveTo>
                  <a:cubicBezTo>
                    <a:pt x="23415" y="13096"/>
                    <a:pt x="3968" y="26193"/>
                    <a:pt x="14287" y="52387"/>
                  </a:cubicBezTo>
                  <a:cubicBezTo>
                    <a:pt x="24606" y="78581"/>
                    <a:pt x="104775" y="123825"/>
                    <a:pt x="104775" y="157162"/>
                  </a:cubicBezTo>
                  <a:cubicBezTo>
                    <a:pt x="104775" y="190499"/>
                    <a:pt x="15081" y="216693"/>
                    <a:pt x="14287" y="252412"/>
                  </a:cubicBezTo>
                  <a:cubicBezTo>
                    <a:pt x="13493" y="288131"/>
                    <a:pt x="100806" y="335756"/>
                    <a:pt x="100012" y="371475"/>
                  </a:cubicBezTo>
                  <a:cubicBezTo>
                    <a:pt x="99218" y="407194"/>
                    <a:pt x="19050" y="442913"/>
                    <a:pt x="9525" y="466725"/>
                  </a:cubicBezTo>
                  <a:cubicBezTo>
                    <a:pt x="0" y="490538"/>
                    <a:pt x="21431" y="502444"/>
                    <a:pt x="42862" y="514350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9" name="直接箭头连接符 36"/>
            <p:cNvCxnSpPr>
              <a:cxnSpLocks noChangeShapeType="1"/>
            </p:cNvCxnSpPr>
            <p:nvPr/>
          </p:nvCxnSpPr>
          <p:spPr bwMode="auto">
            <a:xfrm>
              <a:off x="1650518" y="2980425"/>
              <a:ext cx="285750" cy="1588"/>
            </a:xfrm>
            <a:prstGeom prst="straightConnector1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  <p:grpSp>
          <p:nvGrpSpPr>
            <p:cNvPr id="54" name="组合 81"/>
            <p:cNvGrpSpPr>
              <a:grpSpLocks/>
            </p:cNvGrpSpPr>
            <p:nvPr/>
          </p:nvGrpSpPr>
          <p:grpSpPr bwMode="auto">
            <a:xfrm>
              <a:off x="933414" y="1650531"/>
              <a:ext cx="630882" cy="276999"/>
              <a:chOff x="3548293" y="2128266"/>
              <a:chExt cx="631368" cy="276188"/>
            </a:xfrm>
          </p:grpSpPr>
          <p:sp>
            <p:nvSpPr>
              <p:cNvPr id="55" name="矩形 82"/>
              <p:cNvSpPr>
                <a:spLocks noChangeArrowheads="1"/>
              </p:cNvSpPr>
              <p:nvPr/>
            </p:nvSpPr>
            <p:spPr bwMode="auto">
              <a:xfrm>
                <a:off x="3567661" y="2158362"/>
                <a:ext cx="612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548293" y="2128266"/>
                <a:ext cx="608327" cy="2761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2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寄存器</a:t>
                </a: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276661" y="4091212"/>
              <a:ext cx="1643063" cy="3381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单线程进程</a:t>
              </a:r>
            </a:p>
          </p:txBody>
        </p:sp>
      </p:grp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976064" y="54868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进程和线程的关系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646358" y="2068830"/>
            <a:ext cx="2949978" cy="3207563"/>
            <a:chOff x="3735045" y="1211579"/>
            <a:chExt cx="2949978" cy="3207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3735045" y="1211579"/>
              <a:ext cx="2949978" cy="3207563"/>
              <a:chOff x="3735045" y="1211579"/>
              <a:chExt cx="2949978" cy="3207563"/>
            </a:xfrm>
          </p:grpSpPr>
          <p:sp>
            <p:nvSpPr>
              <p:cNvPr id="20" name="任意多边形 37"/>
              <p:cNvSpPr>
                <a:spLocks noChangeArrowheads="1"/>
              </p:cNvSpPr>
              <p:nvPr/>
            </p:nvSpPr>
            <p:spPr bwMode="auto">
              <a:xfrm>
                <a:off x="4748957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任意多边形 38"/>
              <p:cNvSpPr>
                <a:spLocks noChangeArrowheads="1"/>
              </p:cNvSpPr>
              <p:nvPr/>
            </p:nvSpPr>
            <p:spPr bwMode="auto">
              <a:xfrm>
                <a:off x="4034582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任意多边形 39"/>
              <p:cNvSpPr>
                <a:spLocks noChangeArrowheads="1"/>
              </p:cNvSpPr>
              <p:nvPr/>
            </p:nvSpPr>
            <p:spPr bwMode="auto">
              <a:xfrm>
                <a:off x="5463332" y="272096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3" name="直接箭头连接符 40"/>
              <p:cNvCxnSpPr>
                <a:cxnSpLocks noChangeShapeType="1"/>
              </p:cNvCxnSpPr>
              <p:nvPr/>
            </p:nvCxnSpPr>
            <p:spPr bwMode="auto">
              <a:xfrm>
                <a:off x="5593374" y="2989950"/>
                <a:ext cx="580875" cy="0"/>
              </a:xfrm>
              <a:prstGeom prst="straightConnector1">
                <a:avLst/>
              </a:prstGeom>
              <a:noFill/>
              <a:ln w="28575" algn="ctr">
                <a:solidFill>
                  <a:srgbClr val="11576A"/>
                </a:solidFill>
                <a:round/>
                <a:headEnd type="triangle" w="med" len="med"/>
                <a:tailEnd/>
              </a:ln>
            </p:spPr>
          </p:cxnSp>
          <p:sp>
            <p:nvSpPr>
              <p:cNvPr id="24" name="矩形 23"/>
              <p:cNvSpPr/>
              <p:nvPr/>
            </p:nvSpPr>
            <p:spPr>
              <a:xfrm>
                <a:off x="6102812" y="2808975"/>
                <a:ext cx="5822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线程</a:t>
                </a: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737719" y="1579553"/>
                <a:ext cx="2253485" cy="719138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6" name="组合 74"/>
              <p:cNvGrpSpPr>
                <a:grpSpLocks/>
              </p:cNvGrpSpPr>
              <p:nvPr/>
            </p:nvGrpSpPr>
            <p:grpSpPr bwMode="auto">
              <a:xfrm>
                <a:off x="3780488" y="1626123"/>
                <a:ext cx="621649" cy="276999"/>
                <a:chOff x="3557532" y="2120453"/>
                <a:chExt cx="622129" cy="276188"/>
              </a:xfrm>
            </p:grpSpPr>
            <p:sp>
              <p:nvSpPr>
                <p:cNvPr id="37" name="矩形 55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557532" y="2120453"/>
                  <a:ext cx="6083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grpSp>
            <p:nvGrpSpPr>
              <p:cNvPr id="39" name="组合 64"/>
              <p:cNvGrpSpPr>
                <a:grpSpLocks/>
              </p:cNvGrpSpPr>
              <p:nvPr/>
            </p:nvGrpSpPr>
            <p:grpSpPr bwMode="auto">
              <a:xfrm>
                <a:off x="5318009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0" name="矩形 65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2494680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</a:p>
              </p:txBody>
            </p:sp>
          </p:grpSp>
          <p:grpSp>
            <p:nvGrpSpPr>
              <p:cNvPr id="42" name="组合 57"/>
              <p:cNvGrpSpPr>
                <a:grpSpLocks/>
              </p:cNvGrpSpPr>
              <p:nvPr/>
            </p:nvGrpSpPr>
            <p:grpSpPr bwMode="auto">
              <a:xfrm>
                <a:off x="3815490" y="1956820"/>
                <a:ext cx="539780" cy="276999"/>
                <a:chOff x="2480296" y="2150810"/>
                <a:chExt cx="540000" cy="276821"/>
              </a:xfrm>
            </p:grpSpPr>
            <p:sp>
              <p:nvSpPr>
                <p:cNvPr id="43" name="矩形 5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2494882" y="2150810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</a:p>
              </p:txBody>
            </p:sp>
          </p:grpSp>
          <p:grpSp>
            <p:nvGrpSpPr>
              <p:cNvPr id="45" name="组合 67"/>
              <p:cNvGrpSpPr>
                <a:grpSpLocks/>
              </p:cNvGrpSpPr>
              <p:nvPr/>
            </p:nvGrpSpPr>
            <p:grpSpPr bwMode="auto">
              <a:xfrm>
                <a:off x="4535902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6" name="矩形 6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2505925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</a:p>
              </p:txBody>
            </p:sp>
          </p:grpSp>
          <p:grpSp>
            <p:nvGrpSpPr>
              <p:cNvPr id="48" name="组合 75"/>
              <p:cNvGrpSpPr>
                <a:grpSpLocks/>
              </p:cNvGrpSpPr>
              <p:nvPr/>
            </p:nvGrpSpPr>
            <p:grpSpPr bwMode="auto">
              <a:xfrm>
                <a:off x="4482786" y="1626123"/>
                <a:ext cx="630108" cy="276999"/>
                <a:chOff x="3550415" y="2120453"/>
                <a:chExt cx="629246" cy="276188"/>
              </a:xfrm>
            </p:grpSpPr>
            <p:sp>
              <p:nvSpPr>
                <p:cNvPr id="49" name="矩形 76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550415" y="2120453"/>
                  <a:ext cx="6070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grpSp>
            <p:nvGrpSpPr>
              <p:cNvPr id="51" name="组合 78"/>
              <p:cNvGrpSpPr>
                <a:grpSpLocks/>
              </p:cNvGrpSpPr>
              <p:nvPr/>
            </p:nvGrpSpPr>
            <p:grpSpPr bwMode="auto">
              <a:xfrm>
                <a:off x="5244080" y="1626123"/>
                <a:ext cx="624064" cy="276999"/>
                <a:chOff x="3555116" y="2120453"/>
                <a:chExt cx="624545" cy="276188"/>
              </a:xfrm>
            </p:grpSpPr>
            <p:sp>
              <p:nvSpPr>
                <p:cNvPr id="52" name="矩形 79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555116" y="2120453"/>
                  <a:ext cx="608327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sp>
            <p:nvSpPr>
              <p:cNvPr id="57" name="矩形 87"/>
              <p:cNvSpPr>
                <a:spLocks noChangeArrowheads="1"/>
              </p:cNvSpPr>
              <p:nvPr/>
            </p:nvSpPr>
            <p:spPr bwMode="auto">
              <a:xfrm>
                <a:off x="3740895" y="2312978"/>
                <a:ext cx="2250310" cy="1763713"/>
              </a:xfrm>
              <a:prstGeom prst="rect">
                <a:avLst/>
              </a:prstGeom>
              <a:noFill/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331444" y="4081004"/>
                <a:ext cx="1536700" cy="3381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16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多线程进程</a:t>
                </a:r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3735045" y="1211579"/>
                <a:ext cx="2256160" cy="3603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62" name="组合 27"/>
              <p:cNvGrpSpPr>
                <a:grpSpLocks/>
              </p:cNvGrpSpPr>
              <p:nvPr/>
            </p:nvGrpSpPr>
            <p:grpSpPr bwMode="auto">
              <a:xfrm>
                <a:off x="3805135" y="1260797"/>
                <a:ext cx="540039" cy="276999"/>
                <a:chOff x="1187347" y="1763072"/>
                <a:chExt cx="540000" cy="278255"/>
              </a:xfrm>
            </p:grpSpPr>
            <p:sp>
              <p:nvSpPr>
                <p:cNvPr id="63" name="矩形 15"/>
                <p:cNvSpPr>
                  <a:spLocks noChangeArrowheads="1"/>
                </p:cNvSpPr>
                <p:nvPr/>
              </p:nvSpPr>
              <p:spPr bwMode="auto">
                <a:xfrm>
                  <a:off x="1187347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4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208362" y="1763072"/>
                  <a:ext cx="492407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代码</a:t>
                  </a:r>
                </a:p>
              </p:txBody>
            </p:sp>
          </p:grpSp>
          <p:grpSp>
            <p:nvGrpSpPr>
              <p:cNvPr id="65" name="组合 29"/>
              <p:cNvGrpSpPr>
                <a:grpSpLocks/>
              </p:cNvGrpSpPr>
              <p:nvPr/>
            </p:nvGrpSpPr>
            <p:grpSpPr bwMode="auto">
              <a:xfrm>
                <a:off x="4515728" y="1260797"/>
                <a:ext cx="540342" cy="276999"/>
                <a:chOff x="1830289" y="1763072"/>
                <a:chExt cx="540000" cy="278255"/>
              </a:xfrm>
            </p:grpSpPr>
            <p:sp>
              <p:nvSpPr>
                <p:cNvPr id="66" name="矩形 16"/>
                <p:cNvSpPr>
                  <a:spLocks noChangeArrowheads="1"/>
                </p:cNvSpPr>
                <p:nvPr/>
              </p:nvSpPr>
              <p:spPr bwMode="auto">
                <a:xfrm>
                  <a:off x="1830289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7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844496" y="1763072"/>
                  <a:ext cx="492131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数据</a:t>
                  </a:r>
                </a:p>
              </p:txBody>
            </p:sp>
          </p:grpSp>
          <p:grpSp>
            <p:nvGrpSpPr>
              <p:cNvPr id="68" name="组合 28"/>
              <p:cNvGrpSpPr>
                <a:grpSpLocks/>
              </p:cNvGrpSpPr>
              <p:nvPr/>
            </p:nvGrpSpPr>
            <p:grpSpPr bwMode="auto">
              <a:xfrm>
                <a:off x="5190985" y="1253260"/>
                <a:ext cx="800219" cy="276999"/>
                <a:chOff x="2444905" y="1755501"/>
                <a:chExt cx="798822" cy="278255"/>
              </a:xfrm>
            </p:grpSpPr>
            <p:sp>
              <p:nvSpPr>
                <p:cNvPr id="69" name="矩形 17"/>
                <p:cNvSpPr>
                  <a:spLocks noChangeArrowheads="1"/>
                </p:cNvSpPr>
                <p:nvPr/>
              </p:nvSpPr>
              <p:spPr bwMode="auto">
                <a:xfrm>
                  <a:off x="2473231" y="1793966"/>
                  <a:ext cx="718891" cy="215998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7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44905" y="1755501"/>
                  <a:ext cx="798822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打开文件</a:t>
                  </a:r>
                </a:p>
              </p:txBody>
            </p:sp>
          </p:grpSp>
        </p:grpSp>
        <p:cxnSp>
          <p:nvCxnSpPr>
            <p:cNvPr id="26" name="直接连接符 25"/>
            <p:cNvCxnSpPr/>
            <p:nvPr/>
          </p:nvCxnSpPr>
          <p:spPr>
            <a:xfrm>
              <a:off x="4455484" y="1597713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190985" y="1583192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457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EE1C53-8899-4288-BD1A-5E7B15B6F1F0}" type="slidenum">
              <a:rPr lang="zh-CN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Thread Model (</a:t>
            </a:r>
            <a:r>
              <a:rPr lang="zh-CN" altLang="en-US" smtClean="0">
                <a:ea typeface="宋体" panose="02010600030101010101" pitchFamily="2" charset="-122"/>
              </a:rPr>
              <a:t>７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5364" name="Picture 7" descr="2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00" y="2471738"/>
            <a:ext cx="6499225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1160338" y="1095375"/>
            <a:ext cx="780415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5.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为什么线程要有自己的栈区呢？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为了保持线程执行的独立性，每个线程有自己的堆栈．</a:t>
            </a:r>
          </a:p>
        </p:txBody>
      </p:sp>
    </p:spTree>
    <p:extLst>
      <p:ext uri="{BB962C8B-B14F-4D97-AF65-F5344CB8AC3E}">
        <p14:creationId xmlns:p14="http://schemas.microsoft.com/office/powerpoint/2010/main" val="19295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FBBFA4-7782-4BA2-8E95-DEB04224B2EA}" type="slidenum">
              <a:rPr lang="zh-CN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Thread Model (</a:t>
            </a:r>
            <a:r>
              <a:rPr lang="zh-CN" altLang="en-US" smtClean="0">
                <a:ea typeface="宋体" panose="02010600030101010101" pitchFamily="2" charset="-122"/>
              </a:rPr>
              <a:t>８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16388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616200"/>
            <a:ext cx="85344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Line 21"/>
          <p:cNvSpPr>
            <a:spLocks noChangeShapeType="1"/>
          </p:cNvSpPr>
          <p:nvPr/>
        </p:nvSpPr>
        <p:spPr bwMode="auto">
          <a:xfrm>
            <a:off x="8791575" y="2728913"/>
            <a:ext cx="0" cy="28289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22"/>
          <p:cNvSpPr txBox="1">
            <a:spLocks noChangeArrowheads="1"/>
          </p:cNvSpPr>
          <p:nvPr/>
        </p:nvSpPr>
        <p:spPr bwMode="auto">
          <a:xfrm>
            <a:off x="973336" y="2176463"/>
            <a:ext cx="302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进程中线程共享项：</a:t>
            </a:r>
          </a:p>
        </p:txBody>
      </p:sp>
      <p:sp>
        <p:nvSpPr>
          <p:cNvPr id="16391" name="Text Box 23"/>
          <p:cNvSpPr txBox="1">
            <a:spLocks noChangeArrowheads="1"/>
          </p:cNvSpPr>
          <p:nvPr/>
        </p:nvSpPr>
        <p:spPr bwMode="auto">
          <a:xfrm>
            <a:off x="6094413" y="2222500"/>
            <a:ext cx="2643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线程的私有项：</a:t>
            </a:r>
          </a:p>
        </p:txBody>
      </p:sp>
      <p:sp>
        <p:nvSpPr>
          <p:cNvPr id="16392" name="Text Box 25"/>
          <p:cNvSpPr txBox="1">
            <a:spLocks noChangeArrowheads="1"/>
          </p:cNvSpPr>
          <p:nvPr/>
        </p:nvSpPr>
        <p:spPr bwMode="auto">
          <a:xfrm>
            <a:off x="880269" y="1250950"/>
            <a:ext cx="599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6.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线程中的共享和私有项</a:t>
            </a:r>
          </a:p>
        </p:txBody>
      </p:sp>
    </p:spTree>
    <p:extLst>
      <p:ext uri="{BB962C8B-B14F-4D97-AF65-F5344CB8AC3E}">
        <p14:creationId xmlns:p14="http://schemas.microsoft.com/office/powerpoint/2010/main" val="29735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1071546"/>
            <a:ext cx="5214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不同操作系统对线程的支持</a:t>
            </a:r>
          </a:p>
        </p:txBody>
      </p:sp>
      <p:cxnSp>
        <p:nvCxnSpPr>
          <p:cNvPr id="35" name="直接连接符 34"/>
          <p:cNvCxnSpPr/>
          <p:nvPr/>
        </p:nvCxnSpPr>
        <p:spPr>
          <a:xfrm rot="5400000">
            <a:off x="2738702" y="3776038"/>
            <a:ext cx="396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543676" y="2000240"/>
            <a:ext cx="3174233" cy="3495506"/>
            <a:chOff x="676248" y="1142990"/>
            <a:chExt cx="3174233" cy="3495506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676248" y="2835988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957690" y="1142990"/>
              <a:ext cx="2508760" cy="3495506"/>
              <a:chOff x="957690" y="1142990"/>
              <a:chExt cx="2508760" cy="3495506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259632" y="2499742"/>
                <a:ext cx="192882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>
                    <a:solidFill>
                      <a:srgbClr val="005472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</a:t>
                </a:r>
                <a:r>
                  <a:rPr lang="en-US" sz="1600" b="1" dirty="0">
                    <a:solidFill>
                      <a:srgbClr val="005472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MS-DOS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403648" y="42999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实例：传统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UNIX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6430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>
                <a:spLocks noChangeAspect="1"/>
              </p:cNvSpPr>
              <p:nvPr/>
            </p:nvSpPr>
            <p:spPr>
              <a:xfrm>
                <a:off x="20716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5769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>
                <a:spLocks noChangeAspect="1"/>
              </p:cNvSpPr>
              <p:nvPr/>
            </p:nvSpPr>
            <p:spPr>
              <a:xfrm>
                <a:off x="138631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38645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>
                <a:spLocks noChangeAspect="1"/>
              </p:cNvSpPr>
              <p:nvPr/>
            </p:nvSpPr>
            <p:spPr>
              <a:xfrm>
                <a:off x="281507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520340" y="215650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单进程系统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531155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多进程系统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710135" y="2000240"/>
            <a:ext cx="3174233" cy="3567514"/>
            <a:chOff x="3842707" y="1142990"/>
            <a:chExt cx="3174233" cy="3567514"/>
          </a:xfrm>
        </p:grpSpPr>
        <p:grpSp>
          <p:nvGrpSpPr>
            <p:cNvPr id="4" name="组合 3"/>
            <p:cNvGrpSpPr/>
            <p:nvPr/>
          </p:nvGrpSpPr>
          <p:grpSpPr>
            <a:xfrm>
              <a:off x="4199164" y="1142990"/>
              <a:ext cx="2508760" cy="3567514"/>
              <a:chOff x="4199164" y="1142990"/>
              <a:chExt cx="2508760" cy="3567514"/>
            </a:xfrm>
          </p:grpSpPr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499992" y="24997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</a:t>
                </a:r>
                <a:r>
                  <a:rPr lang="en-US" altLang="zh-CN" sz="1600" b="1" dirty="0" err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pSOS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572000" y="4371950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实例：现代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UNIX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341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>
                <a:spLocks noChangeAspect="1"/>
              </p:cNvSpPr>
              <p:nvPr/>
            </p:nvSpPr>
            <p:spPr>
              <a:xfrm>
                <a:off x="5648522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>
                <a:spLocks noChangeAspect="1"/>
              </p:cNvSpPr>
              <p:nvPr/>
            </p:nvSpPr>
            <p:spPr>
              <a:xfrm>
                <a:off x="5077018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53627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19916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 44"/>
              <p:cNvSpPr>
                <a:spLocks noChangeAspect="1"/>
              </p:cNvSpPr>
              <p:nvPr/>
            </p:nvSpPr>
            <p:spPr>
              <a:xfrm>
                <a:off x="491354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>
                <a:spLocks noChangeAspect="1"/>
              </p:cNvSpPr>
              <p:nvPr/>
            </p:nvSpPr>
            <p:spPr>
              <a:xfrm>
                <a:off x="434204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>
                <a:spLocks noChangeAspect="1"/>
              </p:cNvSpPr>
              <p:nvPr/>
            </p:nvSpPr>
            <p:spPr>
              <a:xfrm>
                <a:off x="462779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2792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>
                <a:spLocks noChangeAspect="1"/>
              </p:cNvSpPr>
              <p:nvPr/>
            </p:nvSpPr>
            <p:spPr>
              <a:xfrm>
                <a:off x="634230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>
                <a:spLocks noChangeAspect="1"/>
              </p:cNvSpPr>
              <p:nvPr/>
            </p:nvSpPr>
            <p:spPr>
              <a:xfrm>
                <a:off x="577080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>
                <a:spLocks noChangeAspect="1"/>
              </p:cNvSpPr>
              <p:nvPr/>
            </p:nvSpPr>
            <p:spPr>
              <a:xfrm>
                <a:off x="605655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18227" y="2156504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单进程多线程系统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8241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多线程系统</a:t>
                </a: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842707" y="2834692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39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28926" y="620688"/>
            <a:ext cx="324325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线程与进程的比较</a:t>
            </a:r>
            <a:r>
              <a:rPr lang="en-US" altLang="zh-CN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28770" y="1856016"/>
            <a:ext cx="5941898" cy="414330"/>
            <a:chOff x="842710" y="998766"/>
            <a:chExt cx="594189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进程是资源分配单位，线程是</a:t>
              </a:r>
              <a:r>
                <a:rPr lang="en-US" altLang="en-US" sz="2000" b="1" dirty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dirty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调度单位</a:t>
              </a:r>
              <a:endParaRPr lang="en-US" altLang="zh-CN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28770" y="2855854"/>
            <a:ext cx="5601498" cy="707886"/>
            <a:chOff x="842710" y="1998604"/>
            <a:chExt cx="5601498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19986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1998604"/>
              <a:ext cx="52443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线程具有就绪、等待和运行三种基本状态和状态间的转换关系</a:t>
              </a:r>
              <a:endParaRPr lang="en-US" altLang="zh-CN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28770" y="2198908"/>
            <a:ext cx="5941898" cy="414330"/>
            <a:chOff x="842710" y="1341658"/>
            <a:chExt cx="5941898" cy="41433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1341658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进程拥有一个完整的资源平台，而线程只独享指令流执行的必要资源，如寄存器和栈</a:t>
              </a:r>
              <a:endParaRPr lang="en-US" altLang="zh-CN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35587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28770" y="3484792"/>
            <a:ext cx="5963510" cy="2065208"/>
            <a:chOff x="842710" y="2627542"/>
            <a:chExt cx="5963510" cy="2065208"/>
          </a:xfrm>
        </p:grpSpPr>
        <p:sp>
          <p:nvSpPr>
            <p:cNvPr id="8" name="TextBox 7"/>
            <p:cNvSpPr txBox="1"/>
            <p:nvPr/>
          </p:nvSpPr>
          <p:spPr>
            <a:xfrm>
              <a:off x="842710" y="262754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113094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19" name="矩形 18"/>
            <p:cNvSpPr/>
            <p:nvPr/>
          </p:nvSpPr>
          <p:spPr>
            <a:xfrm>
              <a:off x="1199900" y="2627542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线程能减少并发执行的时间和空间开销</a:t>
              </a:r>
              <a:endParaRPr lang="en-US" altLang="zh-CN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84520" y="2970218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线程的创建时间比进程短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442388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4" name="矩形 23"/>
            <p:cNvSpPr/>
            <p:nvPr/>
          </p:nvSpPr>
          <p:spPr>
            <a:xfrm>
              <a:off x="1484520" y="3299512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线程的终止时间比进程短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77055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6" name="矩形 25"/>
            <p:cNvSpPr/>
            <p:nvPr/>
          </p:nvSpPr>
          <p:spPr>
            <a:xfrm>
              <a:off x="1484520" y="3627674"/>
              <a:ext cx="46716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同一进程内的线程切换时间比进程短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412774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8" name="矩形 27"/>
            <p:cNvSpPr/>
            <p:nvPr/>
          </p:nvSpPr>
          <p:spPr>
            <a:xfrm>
              <a:off x="1484520" y="3984864"/>
              <a:ext cx="53217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由于同一进程的各线程间共享内存和文件资源，可不通过内核进行直接通信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70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643042" y="1028700"/>
            <a:ext cx="58288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用户线程与内核线程的对应关系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91960" y="1585053"/>
            <a:ext cx="3643338" cy="2115607"/>
            <a:chOff x="785786" y="1000114"/>
            <a:chExt cx="3643338" cy="2115607"/>
          </a:xfrm>
        </p:grpSpPr>
        <p:sp>
          <p:nvSpPr>
            <p:cNvPr id="7" name="矩形 6"/>
            <p:cNvSpPr/>
            <p:nvPr/>
          </p:nvSpPr>
          <p:spPr>
            <a:xfrm>
              <a:off x="785786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089636" y="1319204"/>
              <a:ext cx="105600" cy="1052252"/>
              <a:chOff x="1089636" y="1319204"/>
              <a:chExt cx="105600" cy="1052252"/>
            </a:xfrm>
          </p:grpSpPr>
          <p:sp>
            <p:nvSpPr>
              <p:cNvPr id="10" name="任意多边形 9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174436" y="277716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一对一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518264" y="1319204"/>
              <a:ext cx="105600" cy="1052252"/>
              <a:chOff x="1089636" y="1319204"/>
              <a:chExt cx="105600" cy="1052252"/>
            </a:xfrm>
          </p:grpSpPr>
          <p:sp>
            <p:nvSpPr>
              <p:cNvPr id="38" name="任意多边形 37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1946892" y="1319204"/>
              <a:ext cx="105600" cy="1052252"/>
              <a:chOff x="1089636" y="1319204"/>
              <a:chExt cx="105600" cy="1052252"/>
            </a:xfrm>
          </p:grpSpPr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任意多边形 47"/>
            <p:cNvSpPr>
              <a:spLocks noChangeAspect="1"/>
            </p:cNvSpPr>
            <p:nvPr/>
          </p:nvSpPr>
          <p:spPr>
            <a:xfrm>
              <a:off x="2375520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214546" y="2371456"/>
              <a:ext cx="360000" cy="363542"/>
              <a:chOff x="2214546" y="2371456"/>
              <a:chExt cx="360000" cy="363542"/>
            </a:xfrm>
          </p:grpSpPr>
          <p:sp>
            <p:nvSpPr>
              <p:cNvPr id="49" name="椭圆 48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51" name="直接连接符 50"/>
            <p:cNvCxnSpPr/>
            <p:nvPr/>
          </p:nvCxnSpPr>
          <p:spPr>
            <a:xfrm rot="5400000" flipH="1" flipV="1">
              <a:off x="2194703" y="2156349"/>
              <a:ext cx="4302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82144" y="13902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16257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</a:p>
          </p:txBody>
        </p:sp>
        <p:cxnSp>
          <p:nvCxnSpPr>
            <p:cNvPr id="56" name="直接箭头连接符 55"/>
            <p:cNvCxnSpPr>
              <a:stCxn id="53" idx="1"/>
            </p:cNvCxnSpPr>
            <p:nvPr/>
          </p:nvCxnSpPr>
          <p:spPr>
            <a:xfrm flipH="1">
              <a:off x="2628772" y="15595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10800000">
              <a:off x="2684133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801182" y="2383042"/>
              <a:ext cx="360000" cy="363542"/>
              <a:chOff x="2214546" y="2371456"/>
              <a:chExt cx="360000" cy="363542"/>
            </a:xfrm>
          </p:grpSpPr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372554" y="2392328"/>
              <a:ext cx="360000" cy="363542"/>
              <a:chOff x="2214546" y="2371456"/>
              <a:chExt cx="360000" cy="363542"/>
            </a:xfrm>
          </p:grpSpPr>
          <p:sp>
            <p:nvSpPr>
              <p:cNvPr id="78" name="椭圆 77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941651" y="2390360"/>
              <a:ext cx="360000" cy="363542"/>
              <a:chOff x="2214546" y="2371456"/>
              <a:chExt cx="360000" cy="363542"/>
            </a:xfrm>
          </p:grpSpPr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745086" y="1616430"/>
            <a:ext cx="3643338" cy="2108213"/>
            <a:chOff x="4698983" y="1000114"/>
            <a:chExt cx="3643338" cy="2108213"/>
          </a:xfrm>
        </p:grpSpPr>
        <p:sp>
          <p:nvSpPr>
            <p:cNvPr id="58" name="矩形 57"/>
            <p:cNvSpPr/>
            <p:nvPr/>
          </p:nvSpPr>
          <p:spPr>
            <a:xfrm>
              <a:off x="4698983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任意多边形 59"/>
            <p:cNvSpPr>
              <a:spLocks noChangeAspect="1"/>
            </p:cNvSpPr>
            <p:nvPr/>
          </p:nvSpPr>
          <p:spPr>
            <a:xfrm>
              <a:off x="5114105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92739" y="276977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多对一</a:t>
              </a:r>
            </a:p>
          </p:txBody>
        </p:sp>
        <p:sp>
          <p:nvSpPr>
            <p:cNvPr id="66" name="任意多边形 65"/>
            <p:cNvSpPr>
              <a:spLocks noChangeAspect="1"/>
            </p:cNvSpPr>
            <p:nvPr/>
          </p:nvSpPr>
          <p:spPr>
            <a:xfrm>
              <a:off x="5542733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>
              <a:spLocks noChangeAspect="1"/>
            </p:cNvSpPr>
            <p:nvPr/>
          </p:nvSpPr>
          <p:spPr>
            <a:xfrm>
              <a:off x="5971361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>
              <a:spLocks noChangeAspect="1"/>
            </p:cNvSpPr>
            <p:nvPr/>
          </p:nvSpPr>
          <p:spPr>
            <a:xfrm>
              <a:off x="6399989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74216" y="13759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92958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</a:p>
          </p:txBody>
        </p:sp>
        <p:cxnSp>
          <p:nvCxnSpPr>
            <p:cNvPr id="82" name="直接箭头连接符 81"/>
            <p:cNvCxnSpPr>
              <a:stCxn id="80" idx="1"/>
            </p:cNvCxnSpPr>
            <p:nvPr/>
          </p:nvCxnSpPr>
          <p:spPr>
            <a:xfrm flipH="1">
              <a:off x="6620844" y="15452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rot="10800000">
              <a:off x="6660834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rot="5400000" flipH="1" flipV="1">
              <a:off x="5699877" y="2294779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0800000">
              <a:off x="5214942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6200000" flipV="1">
              <a:off x="5536413" y="1964527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 flipH="1" flipV="1">
              <a:off x="5715008" y="1928808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5786446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组合 87"/>
            <p:cNvGrpSpPr/>
            <p:nvPr/>
          </p:nvGrpSpPr>
          <p:grpSpPr>
            <a:xfrm>
              <a:off x="5595533" y="2379660"/>
              <a:ext cx="360000" cy="363542"/>
              <a:chOff x="2214546" y="2371456"/>
              <a:chExt cx="360000" cy="363542"/>
            </a:xfrm>
          </p:grpSpPr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987294" y="3634777"/>
            <a:ext cx="3643338" cy="2122582"/>
            <a:chOff x="2714612" y="2901952"/>
            <a:chExt cx="3643338" cy="2122582"/>
          </a:xfrm>
        </p:grpSpPr>
        <p:sp>
          <p:nvSpPr>
            <p:cNvPr id="96" name="矩形 95"/>
            <p:cNvSpPr/>
            <p:nvPr/>
          </p:nvSpPr>
          <p:spPr>
            <a:xfrm>
              <a:off x="2714612" y="2901952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任意多边形 96"/>
            <p:cNvSpPr>
              <a:spLocks noChangeAspect="1"/>
            </p:cNvSpPr>
            <p:nvPr/>
          </p:nvSpPr>
          <p:spPr>
            <a:xfrm>
              <a:off x="3129734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41148" y="468598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多对多</a:t>
              </a:r>
            </a:p>
          </p:txBody>
        </p:sp>
        <p:sp>
          <p:nvSpPr>
            <p:cNvPr id="99" name="任意多边形 98"/>
            <p:cNvSpPr>
              <a:spLocks noChangeAspect="1"/>
            </p:cNvSpPr>
            <p:nvPr/>
          </p:nvSpPr>
          <p:spPr>
            <a:xfrm>
              <a:off x="3558362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>
              <a:spLocks noChangeAspect="1"/>
            </p:cNvSpPr>
            <p:nvPr/>
          </p:nvSpPr>
          <p:spPr>
            <a:xfrm>
              <a:off x="3986990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>
              <a:spLocks noChangeAspect="1"/>
            </p:cNvSpPr>
            <p:nvPr/>
          </p:nvSpPr>
          <p:spPr>
            <a:xfrm>
              <a:off x="4415618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89845" y="3277778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08587" y="4297374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</a:p>
          </p:txBody>
        </p:sp>
        <p:cxnSp>
          <p:nvCxnSpPr>
            <p:cNvPr id="106" name="直接箭头连接符 105"/>
            <p:cNvCxnSpPr>
              <a:stCxn id="104" idx="1"/>
            </p:cNvCxnSpPr>
            <p:nvPr/>
          </p:nvCxnSpPr>
          <p:spPr>
            <a:xfrm flipH="1">
              <a:off x="4636473" y="3447055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0800000">
              <a:off x="4676463" y="4473588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5400000" flipH="1" flipV="1">
              <a:off x="3715506" y="4196617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10800000">
              <a:off x="3230571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6200000" flipV="1">
              <a:off x="3552042" y="3866365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 flipH="1" flipV="1">
              <a:off x="3730637" y="3830646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3802075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10800000" flipV="1">
              <a:off x="3357554" y="4143386"/>
              <a:ext cx="428628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3786182" y="4143386"/>
              <a:ext cx="490377" cy="14881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3606182" y="4287723"/>
              <a:ext cx="360000" cy="363542"/>
              <a:chOff x="2214546" y="2371456"/>
              <a:chExt cx="360000" cy="363542"/>
            </a:xfrm>
          </p:grpSpPr>
          <p:sp>
            <p:nvSpPr>
              <p:cNvPr id="117" name="椭圆 116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115080" y="4295178"/>
              <a:ext cx="360000" cy="363542"/>
              <a:chOff x="2214546" y="2371456"/>
              <a:chExt cx="360000" cy="363542"/>
            </a:xfrm>
          </p:grpSpPr>
          <p:sp>
            <p:nvSpPr>
              <p:cNvPr id="122" name="椭圆 121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3144669" y="4291817"/>
              <a:ext cx="360000" cy="363542"/>
              <a:chOff x="2214546" y="2371456"/>
              <a:chExt cx="360000" cy="363542"/>
            </a:xfrm>
          </p:grpSpPr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334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204196" y="571284"/>
            <a:ext cx="647179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轻权进程</a:t>
            </a:r>
            <a:r>
              <a:rPr lang="en-US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en-US" sz="3000" b="1" dirty="0" err="1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LightWeight</a:t>
            </a:r>
            <a:r>
              <a:rPr lang="en-US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 Process)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204196" y="1676998"/>
            <a:ext cx="5754927" cy="41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内核支持的用户线程。一个进程可有一个或多个轻量级进程，每个轻权进程由一个单独的内核线程来支持。（</a:t>
            </a:r>
            <a:r>
              <a:rPr lang="en-US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Solaris/Linux</a:t>
            </a:r>
            <a:r>
              <a: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971600" y="2747034"/>
            <a:ext cx="7447225" cy="2986222"/>
            <a:chOff x="566877" y="1728668"/>
            <a:chExt cx="7447225" cy="2986222"/>
          </a:xfrm>
        </p:grpSpPr>
        <p:sp>
          <p:nvSpPr>
            <p:cNvPr id="7" name="矩形 6"/>
            <p:cNvSpPr/>
            <p:nvPr/>
          </p:nvSpPr>
          <p:spPr>
            <a:xfrm>
              <a:off x="1895457" y="2052634"/>
              <a:ext cx="720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>
              <a:off x="1966895" y="2143122"/>
              <a:ext cx="461965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八边形 8"/>
            <p:cNvSpPr/>
            <p:nvPr/>
          </p:nvSpPr>
          <p:spPr>
            <a:xfrm>
              <a:off x="2012933" y="2874963"/>
              <a:ext cx="415927" cy="396000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6604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5337" y="2874735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52792" y="2052634"/>
              <a:ext cx="2988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3424230" y="2143122"/>
              <a:ext cx="47380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正五边形 14"/>
            <p:cNvSpPr/>
            <p:nvPr/>
          </p:nvSpPr>
          <p:spPr>
            <a:xfrm>
              <a:off x="4138610" y="2143122"/>
              <a:ext cx="44241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正五边形 16"/>
            <p:cNvSpPr/>
            <p:nvPr/>
          </p:nvSpPr>
          <p:spPr>
            <a:xfrm>
              <a:off x="4924428" y="2143122"/>
              <a:ext cx="473071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正五边形 17"/>
            <p:cNvSpPr/>
            <p:nvPr/>
          </p:nvSpPr>
          <p:spPr>
            <a:xfrm>
              <a:off x="5638808" y="2143122"/>
              <a:ext cx="496026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八边形 18"/>
            <p:cNvSpPr/>
            <p:nvPr/>
          </p:nvSpPr>
          <p:spPr>
            <a:xfrm>
              <a:off x="3436930" y="2860010"/>
              <a:ext cx="414990" cy="442358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八边形 19"/>
            <p:cNvSpPr/>
            <p:nvPr/>
          </p:nvSpPr>
          <p:spPr>
            <a:xfrm>
              <a:off x="4544253" y="2860009"/>
              <a:ext cx="437325" cy="449513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八边形 20"/>
            <p:cNvSpPr/>
            <p:nvPr/>
          </p:nvSpPr>
          <p:spPr>
            <a:xfrm>
              <a:off x="5424494" y="2860009"/>
              <a:ext cx="428628" cy="442359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57237" y="3519494"/>
              <a:ext cx="6300000" cy="648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0683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345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1995470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395655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538663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5400682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64960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52594" y="4357700"/>
              <a:ext cx="785818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4230" y="2887918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53122" y="4357700"/>
              <a:ext cx="785818" cy="35719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6136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24494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39396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53390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3442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75076" y="219687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6690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566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0533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9593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77027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76406" y="4376336"/>
              <a:ext cx="742511" cy="338554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CPU1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95457" y="17286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7884" y="4376336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CPU1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50163" y="173596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34384" y="34883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6877" y="2352568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永久绑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定线程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75274" y="2245135"/>
              <a:ext cx="1338828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未绑定线程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67574" y="277662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未绑定轻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权进程池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rot="16200000" flipH="1">
              <a:off x="2035508" y="2689430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6200000" flipH="1">
              <a:off x="3463066" y="2689431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7" idx="2"/>
            </p:cNvCxnSpPr>
            <p:nvPr/>
          </p:nvCxnSpPr>
          <p:spPr>
            <a:xfrm flipH="1">
              <a:off x="4758178" y="2497621"/>
              <a:ext cx="413433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37" idx="2"/>
            </p:cNvCxnSpPr>
            <p:nvPr/>
          </p:nvCxnSpPr>
          <p:spPr>
            <a:xfrm>
              <a:off x="5171611" y="2497621"/>
              <a:ext cx="515261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6" idx="2"/>
            </p:cNvCxnSpPr>
            <p:nvPr/>
          </p:nvCxnSpPr>
          <p:spPr>
            <a:xfrm>
              <a:off x="4371559" y="2497621"/>
              <a:ext cx="109396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6" idx="2"/>
            </p:cNvCxnSpPr>
            <p:nvPr/>
          </p:nvCxnSpPr>
          <p:spPr>
            <a:xfrm>
              <a:off x="4371559" y="2497621"/>
              <a:ext cx="23670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38" idx="2"/>
            </p:cNvCxnSpPr>
            <p:nvPr/>
          </p:nvCxnSpPr>
          <p:spPr>
            <a:xfrm flipH="1">
              <a:off x="4894020" y="2504655"/>
              <a:ext cx="99922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8" idx="2"/>
            </p:cNvCxnSpPr>
            <p:nvPr/>
          </p:nvCxnSpPr>
          <p:spPr>
            <a:xfrm flipH="1">
              <a:off x="5751276" y="2504655"/>
              <a:ext cx="14196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5" idx="0"/>
              <a:endCxn id="32" idx="2"/>
            </p:cNvCxnSpPr>
            <p:nvPr/>
          </p:nvCxnSpPr>
          <p:spPr>
            <a:xfrm flipH="1" flipV="1">
              <a:off x="3638776" y="3339324"/>
              <a:ext cx="62879" cy="2849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33" idx="2"/>
            </p:cNvCxnSpPr>
            <p:nvPr/>
          </p:nvCxnSpPr>
          <p:spPr>
            <a:xfrm flipH="1" flipV="1">
              <a:off x="4760682" y="3311188"/>
              <a:ext cx="87544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6200000" flipV="1">
              <a:off x="5744773" y="3937397"/>
              <a:ext cx="319100" cy="52150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 flipH="1" flipV="1">
              <a:off x="6392469" y="3915978"/>
              <a:ext cx="323862" cy="55958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34" idx="2"/>
            </p:cNvCxnSpPr>
            <p:nvPr/>
          </p:nvCxnSpPr>
          <p:spPr>
            <a:xfrm flipH="1" flipV="1">
              <a:off x="5639040" y="3311188"/>
              <a:ext cx="71205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 flipH="1">
              <a:off x="4544623" y="3184935"/>
              <a:ext cx="445663" cy="213397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44" idx="3"/>
              <a:endCxn id="41" idx="2"/>
            </p:cNvCxnSpPr>
            <p:nvPr/>
          </p:nvCxnSpPr>
          <p:spPr>
            <a:xfrm flipV="1">
              <a:off x="2618917" y="4051300"/>
              <a:ext cx="2245183" cy="4943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 flipH="1" flipV="1">
              <a:off x="2257415" y="4186255"/>
              <a:ext cx="34289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30" idx="0"/>
              <a:endCxn id="23" idx="2"/>
            </p:cNvCxnSpPr>
            <p:nvPr/>
          </p:nvCxnSpPr>
          <p:spPr>
            <a:xfrm rot="16200000" flipV="1">
              <a:off x="1649002" y="3761198"/>
              <a:ext cx="312750" cy="8802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右箭头 90"/>
            <p:cNvSpPr/>
            <p:nvPr/>
          </p:nvSpPr>
          <p:spPr>
            <a:xfrm>
              <a:off x="1428728" y="2568577"/>
              <a:ext cx="683648" cy="23166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右箭头 92"/>
            <p:cNvSpPr/>
            <p:nvPr/>
          </p:nvSpPr>
          <p:spPr>
            <a:xfrm>
              <a:off x="6224280" y="2285998"/>
              <a:ext cx="468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右箭头 93"/>
            <p:cNvSpPr/>
            <p:nvPr/>
          </p:nvSpPr>
          <p:spPr>
            <a:xfrm>
              <a:off x="6072198" y="2970213"/>
              <a:ext cx="612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356596" y="6039006"/>
            <a:ext cx="5754927" cy="41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太过复杂，最后被抛弃</a:t>
            </a:r>
            <a:endParaRPr lang="zh-CN" altLang="en-US" sz="2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21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68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D5C89-3F50-4E78-90D8-3CB123F8C3B8}" type="slidenum">
              <a:rPr lang="en-US" altLang="ko-KR" smtClean="0"/>
              <a:pPr>
                <a:defRPr/>
              </a:pPr>
              <a:t>128</a:t>
            </a:fld>
            <a:endParaRPr lang="en-US" altLang="ko-KR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05024"/>
            <a:ext cx="7478642" cy="19000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77900" y="4750336"/>
            <a:ext cx="83164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</a:rPr>
              <a:t>Jean-Pierre </a:t>
            </a:r>
            <a:r>
              <a:rPr lang="en-US" altLang="zh-CN" sz="1600" dirty="0" err="1">
                <a:solidFill>
                  <a:srgbClr val="000000"/>
                </a:solidFill>
              </a:rPr>
              <a:t>Lozi</a:t>
            </a:r>
            <a:r>
              <a:rPr lang="en-US" altLang="zh-CN" sz="1600" dirty="0">
                <a:solidFill>
                  <a:srgbClr val="000000"/>
                </a:solidFill>
              </a:rPr>
              <a:t>, Baptiste Lepers, Justin Funston, Fabien Gaud, Vivien </a:t>
            </a:r>
            <a:r>
              <a:rPr lang="en-US" altLang="zh-CN" sz="1600" dirty="0" err="1">
                <a:solidFill>
                  <a:srgbClr val="000000"/>
                </a:solidFill>
              </a:rPr>
              <a:t>Quéma</a:t>
            </a:r>
            <a:r>
              <a:rPr lang="en-US" altLang="zh-CN" sz="1600" dirty="0">
                <a:solidFill>
                  <a:srgbClr val="000000"/>
                </a:solidFill>
              </a:rPr>
              <a:t>, and Alexandra </a:t>
            </a:r>
            <a:r>
              <a:rPr lang="en-US" altLang="zh-CN" sz="1600" dirty="0" err="1">
                <a:solidFill>
                  <a:srgbClr val="000000"/>
                </a:solidFill>
              </a:rPr>
              <a:t>Fedorova</a:t>
            </a:r>
            <a:r>
              <a:rPr lang="en-US" altLang="zh-CN" sz="1600" dirty="0">
                <a:solidFill>
                  <a:srgbClr val="000000"/>
                </a:solidFill>
              </a:rPr>
              <a:t>. 2016. The Linux scheduler: a decade of wasted cores. In </a:t>
            </a:r>
            <a:r>
              <a:rPr lang="en-US" altLang="zh-CN" sz="1600" i="1" dirty="0">
                <a:solidFill>
                  <a:srgbClr val="000000"/>
                </a:solidFill>
              </a:rPr>
              <a:t>Proceedings of the Eleventh European Conference on Computer Systems</a:t>
            </a:r>
            <a:r>
              <a:rPr lang="en-US" altLang="zh-CN" sz="1600" dirty="0">
                <a:solidFill>
                  <a:srgbClr val="000000"/>
                </a:solidFill>
              </a:rPr>
              <a:t> (</a:t>
            </a:r>
            <a:r>
              <a:rPr lang="en-US" altLang="zh-CN" sz="1600" dirty="0" err="1">
                <a:solidFill>
                  <a:srgbClr val="000000"/>
                </a:solidFill>
              </a:rPr>
              <a:t>EuroSys</a:t>
            </a:r>
            <a:r>
              <a:rPr lang="en-US" altLang="zh-CN" sz="1600" dirty="0">
                <a:solidFill>
                  <a:srgbClr val="000000"/>
                </a:solidFill>
              </a:rPr>
              <a:t> '16). ACM, New York, NY, USA, Article 1, 16 pages. DOI: https://doi.org/10.1145/2901318.2901326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 bwMode="auto">
          <a:xfrm>
            <a:off x="4942488" y="3246114"/>
            <a:ext cx="3518202" cy="601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4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078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5519BF-A620-483B-B46A-700B43256B0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129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20787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 smtClean="0">
              <a:solidFill>
                <a:srgbClr val="993300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Concept of Process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6286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What is process?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286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9910A0-72B7-40C2-BF81-BFB0B4D786A2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8688" y="2143125"/>
            <a:ext cx="8001000" cy="1298575"/>
          </a:xfrm>
          <a:prstGeom prst="rect">
            <a:avLst/>
          </a:prstGeom>
          <a:solidFill>
            <a:srgbClr val="B5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Description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en-US" altLang="zh-CN" b="1">
                <a:solidFill>
                  <a:srgbClr val="FF0000"/>
                </a:solidFill>
              </a:rPr>
              <a:t>the procedure of program (software) running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936625" y="3857625"/>
            <a:ext cx="80645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+mn-lt"/>
              </a:rPr>
              <a:t>Difference between process and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Concept of Process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3414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Basic data structure to use CPU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Logical Program: designed and implemented by </a:t>
            </a:r>
            <a:r>
              <a:rPr lang="en-US" altLang="zh-CN" sz="2000" smtClean="0">
                <a:solidFill>
                  <a:srgbClr val="C00000"/>
                </a:solidFill>
                <a:ea typeface="宋体" panose="02010600030101010101" pitchFamily="2" charset="-122"/>
              </a:rPr>
              <a:t>user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CPU Instruction sequence: essential of logical program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Process: internal DS between program and instruction</a:t>
            </a:r>
          </a:p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Discussion about 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Programming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Data Structure: the format and operation about specified kind of data (information)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Algorithm: the rules and steps of computing for specified purpose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Engineering: the procedure about how to design and implement DS and algorithms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34822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DF616341-AE63-4698-B0EB-D065AF0F7471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214438" y="4857750"/>
          <a:ext cx="62547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2" name="Visio" r:id="rId4" imgW="364675" imgH="841700" progId="Visio.Drawing.11">
                  <p:embed/>
                </p:oleObj>
              </mc:Choice>
              <mc:Fallback>
                <p:oleObj name="Visio" r:id="rId4" imgW="364675" imgH="8417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857750"/>
                        <a:ext cx="625475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2022475" y="5302250"/>
            <a:ext cx="720725" cy="288925"/>
          </a:xfrm>
          <a:prstGeom prst="rightArrow">
            <a:avLst>
              <a:gd name="adj1" fmla="val 50000"/>
              <a:gd name="adj2" fmla="val 62363"/>
            </a:avLst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3967163" y="5302250"/>
            <a:ext cx="720725" cy="288925"/>
          </a:xfrm>
          <a:prstGeom prst="rightArrow">
            <a:avLst>
              <a:gd name="adj1" fmla="val 50000"/>
              <a:gd name="adj2" fmla="val 62363"/>
            </a:avLst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6343650" y="5302250"/>
            <a:ext cx="720725" cy="288925"/>
          </a:xfrm>
          <a:prstGeom prst="rightArrow">
            <a:avLst>
              <a:gd name="adj1" fmla="val 50000"/>
              <a:gd name="adj2" fmla="val 62363"/>
            </a:avLst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743200" y="5086350"/>
            <a:ext cx="1179513" cy="1327150"/>
            <a:chOff x="1338" y="3067"/>
            <a:chExt cx="743" cy="836"/>
          </a:xfrm>
        </p:grpSpPr>
        <p:sp>
          <p:nvSpPr>
            <p:cNvPr id="34834" name="AutoShape 10"/>
            <p:cNvSpPr>
              <a:spLocks noChangeArrowheads="1"/>
            </p:cNvSpPr>
            <p:nvPr/>
          </p:nvSpPr>
          <p:spPr bwMode="auto">
            <a:xfrm>
              <a:off x="1474" y="3067"/>
              <a:ext cx="453" cy="454"/>
            </a:xfrm>
            <a:prstGeom prst="verticalScroll">
              <a:avLst>
                <a:gd name="adj" fmla="val 12500"/>
              </a:avLst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835" name="Text Box 16"/>
            <p:cNvSpPr txBox="1">
              <a:spLocks noChangeArrowheads="1"/>
            </p:cNvSpPr>
            <p:nvPr/>
          </p:nvSpPr>
          <p:spPr bwMode="auto">
            <a:xfrm>
              <a:off x="1338" y="3566"/>
              <a:ext cx="74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Program</a:t>
              </a:r>
            </a:p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&amp; Data</a:t>
              </a:r>
              <a:endParaRPr lang="zh-CN" altLang="en-US" sz="16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975225" y="5230813"/>
            <a:ext cx="1152525" cy="936625"/>
            <a:chOff x="2744" y="3158"/>
            <a:chExt cx="726" cy="590"/>
          </a:xfrm>
        </p:grpSpPr>
        <p:sp>
          <p:nvSpPr>
            <p:cNvPr id="34832" name="AutoShape 9"/>
            <p:cNvSpPr>
              <a:spLocks noChangeArrowheads="1"/>
            </p:cNvSpPr>
            <p:nvPr/>
          </p:nvSpPr>
          <p:spPr bwMode="auto">
            <a:xfrm>
              <a:off x="2744" y="3158"/>
              <a:ext cx="726" cy="272"/>
            </a:xfrm>
            <a:prstGeom prst="flowChartPredefined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2744" y="3566"/>
              <a:ext cx="68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Process</a:t>
              </a:r>
              <a:endParaRPr lang="zh-CN" altLang="en-US" sz="16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7207250" y="5159375"/>
            <a:ext cx="1476375" cy="1254125"/>
            <a:chOff x="4150" y="3113"/>
            <a:chExt cx="930" cy="790"/>
          </a:xfrm>
        </p:grpSpPr>
        <p:sp>
          <p:nvSpPr>
            <p:cNvPr id="34830" name="AutoShape 8"/>
            <p:cNvSpPr>
              <a:spLocks noChangeArrowheads="1"/>
            </p:cNvSpPr>
            <p:nvPr/>
          </p:nvSpPr>
          <p:spPr bwMode="auto">
            <a:xfrm>
              <a:off x="4150" y="3113"/>
              <a:ext cx="590" cy="363"/>
            </a:xfrm>
            <a:prstGeom prst="flowChartMultidocumen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831" name="Text Box 18"/>
            <p:cNvSpPr txBox="1">
              <a:spLocks noChangeArrowheads="1"/>
            </p:cNvSpPr>
            <p:nvPr/>
          </p:nvSpPr>
          <p:spPr bwMode="auto">
            <a:xfrm>
              <a:off x="4150" y="3566"/>
              <a:ext cx="930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Instruction</a:t>
              </a:r>
            </a:p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Sequence</a:t>
              </a:r>
              <a:endParaRPr lang="zh-CN" altLang="en-US" sz="1600" b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CC133948-4091-4415-B595-0057EBBD6256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Process </a:t>
            </a:r>
            <a:r>
              <a:rPr lang="en-US" altLang="zh-CN" i="1" smtClean="0">
                <a:ea typeface="宋体" panose="02010600030101010101" pitchFamily="2" charset="-122"/>
              </a:rPr>
              <a:t>VS</a:t>
            </a:r>
            <a:r>
              <a:rPr lang="en-US" altLang="zh-CN" smtClean="0">
                <a:ea typeface="宋体" panose="02010600030101010101" pitchFamily="2" charset="-122"/>
              </a:rPr>
              <a:t> Program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900113" y="1773238"/>
            <a:ext cx="7515225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进程是动态的，程序是静态的</a:t>
            </a:r>
            <a:r>
              <a:rPr kumimoji="1" lang="zh-CN" altLang="en-US" sz="2000">
                <a:solidFill>
                  <a:srgbClr val="000099"/>
                </a:solidFill>
                <a:ea typeface="黑体" panose="02010609060101010101" pitchFamily="49" charset="-122"/>
              </a:rPr>
              <a:t>：</a:t>
            </a:r>
            <a:r>
              <a: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rPr>
              <a:t>程序是有序代码的集合；进程是程序的执行。通常进程不可在计算机之间迁移；而程序通常对应着文件、是静态的并可以复制。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进程是暂时的，程序是永久的</a:t>
            </a:r>
            <a:r>
              <a:rPr kumimoji="1" lang="zh-CN" altLang="en-US" sz="2000">
                <a:solidFill>
                  <a:srgbClr val="000099"/>
                </a:solidFill>
                <a:ea typeface="黑体" panose="02010609060101010101" pitchFamily="49" charset="-122"/>
              </a:rPr>
              <a:t>：</a:t>
            </a:r>
            <a:r>
              <a: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rPr>
              <a:t>进程是一个状态变化的过程，程序可长久保存。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进程与程序的组成不同</a:t>
            </a:r>
            <a:r>
              <a:rPr kumimoji="1" lang="zh-CN" altLang="en-US" sz="2000">
                <a:solidFill>
                  <a:srgbClr val="000099"/>
                </a:solidFill>
                <a:ea typeface="黑体" panose="02010609060101010101" pitchFamily="49" charset="-122"/>
              </a:rPr>
              <a:t>：</a:t>
            </a:r>
            <a:r>
              <a: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rPr>
              <a:t>进程的组成包括程序、数据和进程控制块。程序由语句和指令构成。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进程与程序有对应关系</a:t>
            </a:r>
            <a:r>
              <a:rPr kumimoji="1" lang="zh-CN" altLang="en-US" sz="2000">
                <a:solidFill>
                  <a:srgbClr val="000099"/>
                </a:solidFill>
                <a:ea typeface="黑体" panose="02010609060101010101" pitchFamily="49" charset="-122"/>
              </a:rPr>
              <a:t>：</a:t>
            </a:r>
            <a:r>
              <a: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rPr>
              <a:t>通过多次执行，一个程序可对应多个进程；通过调用关系，一个进程可包括多个程序。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Process </a:t>
            </a:r>
            <a:r>
              <a:rPr lang="en-US" altLang="zh-CN" i="1" smtClean="0">
                <a:ea typeface="宋体" panose="02010600030101010101" pitchFamily="2" charset="-122"/>
              </a:rPr>
              <a:t>VS</a:t>
            </a:r>
            <a:r>
              <a:rPr lang="en-US" altLang="zh-CN" smtClean="0">
                <a:ea typeface="宋体" panose="02010600030101010101" pitchFamily="2" charset="-122"/>
              </a:rPr>
              <a:t> Program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327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5746EC-6217-4609-A495-2A9C6E2E9529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graphicFrame>
        <p:nvGraphicFramePr>
          <p:cNvPr id="327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670425" y="1428750"/>
          <a:ext cx="3508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" name="Visio" r:id="rId4" imgW="385953" imgH="950163" progId="Visio.Drawing.6">
                  <p:embed/>
                </p:oleObj>
              </mc:Choice>
              <mc:Fallback>
                <p:oleObj name="Visio" r:id="rId4" imgW="385953" imgH="950163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1428750"/>
                        <a:ext cx="35083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400" y="2941638"/>
            <a:ext cx="1152525" cy="288925"/>
          </a:xfrm>
          <a:prstGeom prst="rect">
            <a:avLst/>
          </a:prstGeom>
          <a:solidFill>
            <a:srgbClr val="B5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chemeClr val="tx1"/>
                </a:solidFill>
              </a:rPr>
              <a:t>阅读菜谱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38400" y="3589338"/>
            <a:ext cx="1152525" cy="288925"/>
          </a:xfrm>
          <a:prstGeom prst="rect">
            <a:avLst/>
          </a:prstGeom>
          <a:solidFill>
            <a:srgbClr val="B5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chemeClr val="tx1"/>
                </a:solidFill>
              </a:rPr>
              <a:t>准备原料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438400" y="4237038"/>
            <a:ext cx="1152525" cy="288925"/>
          </a:xfrm>
          <a:prstGeom prst="rect">
            <a:avLst/>
          </a:prstGeom>
          <a:solidFill>
            <a:srgbClr val="B5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chemeClr val="tx1"/>
                </a:solidFill>
              </a:rPr>
              <a:t>烹制菜肴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582863" y="4957763"/>
            <a:ext cx="7921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chemeClr val="tx1"/>
                </a:solidFill>
              </a:rPr>
              <a:t>饭菜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038850" y="2941638"/>
            <a:ext cx="1296988" cy="288925"/>
          </a:xfrm>
          <a:prstGeom prst="rect">
            <a:avLst/>
          </a:prstGeom>
          <a:solidFill>
            <a:srgbClr val="B5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chemeClr val="tx1"/>
                </a:solidFill>
              </a:rPr>
              <a:t>阅读洗衣机手册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895975" y="3660775"/>
            <a:ext cx="1511300" cy="288925"/>
          </a:xfrm>
          <a:prstGeom prst="rect">
            <a:avLst/>
          </a:prstGeom>
          <a:solidFill>
            <a:srgbClr val="B5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chemeClr val="tx1"/>
                </a:solidFill>
              </a:rPr>
              <a:t>准备衣服、洗衣粉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95975" y="4381500"/>
            <a:ext cx="1512888" cy="288925"/>
          </a:xfrm>
          <a:prstGeom prst="rect">
            <a:avLst/>
          </a:prstGeom>
          <a:solidFill>
            <a:srgbClr val="B5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chemeClr val="tx1"/>
                </a:solidFill>
              </a:rPr>
              <a:t>设定参数，洗衣服</a:t>
            </a: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6183313" y="5100638"/>
            <a:ext cx="7921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chemeClr val="tx1"/>
                </a:solidFill>
              </a:rPr>
              <a:t>干净衣服</a:t>
            </a: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014663" y="3302000"/>
            <a:ext cx="0" cy="287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014663" y="3949700"/>
            <a:ext cx="0" cy="287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3014663" y="4597400"/>
            <a:ext cx="0" cy="287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6615113" y="3302000"/>
            <a:ext cx="0" cy="287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6615113" y="4022725"/>
            <a:ext cx="0" cy="287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6615113" y="4741863"/>
            <a:ext cx="0" cy="2873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3014663" y="2220913"/>
            <a:ext cx="1584325" cy="5762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030788" y="2220913"/>
            <a:ext cx="1584325" cy="5762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2151063" y="2870200"/>
            <a:ext cx="1728787" cy="2663825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5822950" y="2870200"/>
            <a:ext cx="1728788" cy="2808288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8" name="AutoShape 22"/>
          <p:cNvSpPr>
            <a:spLocks noChangeArrowheads="1"/>
          </p:cNvSpPr>
          <p:nvPr/>
        </p:nvSpPr>
        <p:spPr bwMode="auto">
          <a:xfrm>
            <a:off x="1285875" y="2797175"/>
            <a:ext cx="720725" cy="287338"/>
          </a:xfrm>
          <a:prstGeom prst="wedgeRectCallout">
            <a:avLst>
              <a:gd name="adj1" fmla="val 102204"/>
              <a:gd name="adj2" fmla="val 25139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FF0000"/>
                </a:solidFill>
              </a:rPr>
              <a:t>程序</a:t>
            </a: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>
            <a:off x="1214438" y="3589338"/>
            <a:ext cx="720725" cy="287337"/>
          </a:xfrm>
          <a:prstGeom prst="wedgeRectCallout">
            <a:avLst>
              <a:gd name="adj1" fmla="val 113875"/>
              <a:gd name="adj2" fmla="val 4694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FF0000"/>
                </a:solidFill>
              </a:rPr>
              <a:t>输入</a:t>
            </a: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>
            <a:off x="1285875" y="4165600"/>
            <a:ext cx="720725" cy="287338"/>
          </a:xfrm>
          <a:prstGeom prst="wedgeRectCallout">
            <a:avLst>
              <a:gd name="adj1" fmla="val 105287"/>
              <a:gd name="adj2" fmla="val 16296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FF0000"/>
                </a:solidFill>
              </a:rPr>
              <a:t>运行</a:t>
            </a:r>
          </a:p>
        </p:txBody>
      </p:sp>
      <p:sp>
        <p:nvSpPr>
          <p:cNvPr id="31" name="AutoShape 25"/>
          <p:cNvSpPr>
            <a:spLocks noChangeArrowheads="1"/>
          </p:cNvSpPr>
          <p:nvPr/>
        </p:nvSpPr>
        <p:spPr bwMode="auto">
          <a:xfrm>
            <a:off x="1214438" y="5029200"/>
            <a:ext cx="720725" cy="287338"/>
          </a:xfrm>
          <a:prstGeom prst="wedgeRectCallout">
            <a:avLst>
              <a:gd name="adj1" fmla="val 131940"/>
              <a:gd name="adj2" fmla="val 11324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FF0000"/>
                </a:solidFill>
              </a:rPr>
              <a:t>输出</a:t>
            </a:r>
          </a:p>
        </p:txBody>
      </p:sp>
      <p:sp>
        <p:nvSpPr>
          <p:cNvPr id="32" name="AutoShape 26"/>
          <p:cNvSpPr>
            <a:spLocks noChangeArrowheads="1"/>
          </p:cNvSpPr>
          <p:nvPr/>
        </p:nvSpPr>
        <p:spPr bwMode="auto">
          <a:xfrm>
            <a:off x="7910513" y="2941638"/>
            <a:ext cx="720725" cy="287337"/>
          </a:xfrm>
          <a:prstGeom prst="wedgeRectCallout">
            <a:avLst>
              <a:gd name="adj1" fmla="val -123347"/>
              <a:gd name="adj2" fmla="val -829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FF0000"/>
                </a:solidFill>
              </a:rPr>
              <a:t>程序</a:t>
            </a:r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auto">
          <a:xfrm>
            <a:off x="7839075" y="3733800"/>
            <a:ext cx="720725" cy="287338"/>
          </a:xfrm>
          <a:prstGeom prst="wedgeRectCallout">
            <a:avLst>
              <a:gd name="adj1" fmla="val -105287"/>
              <a:gd name="adj2" fmla="val -21269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FF0000"/>
                </a:solidFill>
              </a:rPr>
              <a:t>输入</a:t>
            </a:r>
          </a:p>
        </p:txBody>
      </p:sp>
      <p:sp>
        <p:nvSpPr>
          <p:cNvPr id="34" name="AutoShape 28"/>
          <p:cNvSpPr>
            <a:spLocks noChangeArrowheads="1"/>
          </p:cNvSpPr>
          <p:nvPr/>
        </p:nvSpPr>
        <p:spPr bwMode="auto">
          <a:xfrm>
            <a:off x="7910513" y="4310063"/>
            <a:ext cx="720725" cy="287337"/>
          </a:xfrm>
          <a:prstGeom prst="wedgeRectCallout">
            <a:avLst>
              <a:gd name="adj1" fmla="val -110134"/>
              <a:gd name="adj2" fmla="val 29560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FF0000"/>
                </a:solidFill>
              </a:rPr>
              <a:t>运行</a:t>
            </a:r>
          </a:p>
        </p:txBody>
      </p:sp>
      <p:sp>
        <p:nvSpPr>
          <p:cNvPr id="35" name="AutoShape 29"/>
          <p:cNvSpPr>
            <a:spLocks noChangeArrowheads="1"/>
          </p:cNvSpPr>
          <p:nvPr/>
        </p:nvSpPr>
        <p:spPr bwMode="auto">
          <a:xfrm>
            <a:off x="7839075" y="5173663"/>
            <a:ext cx="720725" cy="287337"/>
          </a:xfrm>
          <a:prstGeom prst="wedgeRectCallout">
            <a:avLst>
              <a:gd name="adj1" fmla="val -165417"/>
              <a:gd name="adj2" fmla="val 11324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FF0000"/>
                </a:solidFill>
              </a:rPr>
              <a:t>输出</a:t>
            </a:r>
          </a:p>
        </p:txBody>
      </p:sp>
      <p:sp>
        <p:nvSpPr>
          <p:cNvPr id="36" name="AutoShape 30"/>
          <p:cNvSpPr>
            <a:spLocks noChangeArrowheads="1"/>
          </p:cNvSpPr>
          <p:nvPr/>
        </p:nvSpPr>
        <p:spPr bwMode="auto">
          <a:xfrm>
            <a:off x="4310063" y="4021138"/>
            <a:ext cx="1152525" cy="503237"/>
          </a:xfrm>
          <a:prstGeom prst="leftRightArrow">
            <a:avLst>
              <a:gd name="adj1" fmla="val 50000"/>
              <a:gd name="adj2" fmla="val 4580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C00000"/>
                </a:solidFill>
              </a:rPr>
              <a:t>分时切换</a:t>
            </a: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6183313" y="5821363"/>
            <a:ext cx="11144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洗衣进程</a:t>
            </a: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2366963" y="5821363"/>
            <a:ext cx="11144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做饭进程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Definition of Process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6286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What is process?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368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5FAA56-1D4A-40F3-9563-9F01FB49F88D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57250" y="2071688"/>
            <a:ext cx="8286750" cy="2376487"/>
          </a:xfrm>
          <a:prstGeom prst="rect">
            <a:avLst/>
          </a:prstGeom>
          <a:solidFill>
            <a:srgbClr val="B5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Process is the running procedure of specified program, it contains input, output, program and status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In time-sharing OS, CPU is shared by multiple processes, different algorithms are used to schedule processes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Process look like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86" y="1371600"/>
            <a:ext cx="8355068" cy="457768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7307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Process States (1)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389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633B95-CF6A-4D65-AD2A-04C0900A24F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38918" name="内容占位符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 smtClean="0">
                <a:ea typeface="宋体" panose="02010600030101010101" pitchFamily="2" charset="-122"/>
              </a:rPr>
              <a:t>Usage of process states</a:t>
            </a:r>
          </a:p>
          <a:p>
            <a:pPr lvl="1">
              <a:lnSpc>
                <a:spcPct val="80000"/>
              </a:lnSpc>
            </a:pPr>
            <a:r>
              <a:rPr lang="en-US" altLang="zh-CN" sz="2200" smtClean="0">
                <a:ea typeface="宋体" panose="02010600030101010101" pitchFamily="2" charset="-122"/>
              </a:rPr>
              <a:t>Indicate the situation of running procedure</a:t>
            </a:r>
          </a:p>
          <a:p>
            <a:pPr>
              <a:lnSpc>
                <a:spcPct val="80000"/>
              </a:lnSpc>
            </a:pPr>
            <a:r>
              <a:rPr lang="en-US" altLang="zh-CN" sz="2600" smtClean="0">
                <a:ea typeface="宋体" panose="02010600030101010101" pitchFamily="2" charset="-122"/>
              </a:rPr>
              <a:t>Basic states</a:t>
            </a:r>
          </a:p>
          <a:p>
            <a:pPr lvl="1">
              <a:lnSpc>
                <a:spcPct val="80000"/>
              </a:lnSpc>
            </a:pPr>
            <a:r>
              <a:rPr lang="en-US" altLang="zh-CN" sz="2200" smtClean="0">
                <a:ea typeface="宋体" panose="02010600030101010101" pitchFamily="2" charset="-122"/>
              </a:rPr>
              <a:t>Running: actually using the CPU in current instance</a:t>
            </a:r>
          </a:p>
          <a:p>
            <a:pPr lvl="1">
              <a:lnSpc>
                <a:spcPct val="80000"/>
              </a:lnSpc>
            </a:pPr>
            <a:r>
              <a:rPr lang="en-US" altLang="zh-CN" sz="2200" smtClean="0">
                <a:ea typeface="宋体" panose="02010600030101010101" pitchFamily="2" charset="-122"/>
              </a:rPr>
              <a:t>Ready: runnable and is waiting for  CPU </a:t>
            </a:r>
          </a:p>
          <a:p>
            <a:pPr lvl="1">
              <a:lnSpc>
                <a:spcPct val="80000"/>
              </a:lnSpc>
            </a:pPr>
            <a:r>
              <a:rPr lang="en-US" altLang="zh-CN" sz="2200" smtClean="0">
                <a:ea typeface="宋体" panose="02010600030101010101" pitchFamily="2" charset="-122"/>
              </a:rPr>
              <a:t>Blocked: unable to run until waiting some external event happens</a:t>
            </a:r>
          </a:p>
          <a:p>
            <a:pPr>
              <a:lnSpc>
                <a:spcPct val="80000"/>
              </a:lnSpc>
            </a:pPr>
            <a:r>
              <a:rPr lang="en-US" altLang="zh-CN" sz="2600" smtClean="0">
                <a:ea typeface="宋体" panose="02010600030101010101" pitchFamily="2" charset="-122"/>
              </a:rPr>
              <a:t>Other  states</a:t>
            </a:r>
          </a:p>
          <a:p>
            <a:pPr lvl="1">
              <a:lnSpc>
                <a:spcPct val="80000"/>
              </a:lnSpc>
            </a:pPr>
            <a:r>
              <a:rPr lang="en-US" altLang="zh-CN" sz="2200" smtClean="0">
                <a:ea typeface="宋体" panose="02010600030101010101" pitchFamily="2" charset="-122"/>
              </a:rPr>
              <a:t>New: </a:t>
            </a:r>
            <a:r>
              <a:rPr lang="en-US" altLang="zh-CN" sz="2200" smtClean="0">
                <a:solidFill>
                  <a:srgbClr val="C00000"/>
                </a:solidFill>
                <a:ea typeface="宋体" panose="02010600030101010101" pitchFamily="2" charset="-122"/>
              </a:rPr>
              <a:t>data structure </a:t>
            </a:r>
            <a:r>
              <a:rPr lang="en-US" altLang="zh-CN" sz="2200" smtClean="0">
                <a:ea typeface="宋体" panose="02010600030101010101" pitchFamily="2" charset="-122"/>
              </a:rPr>
              <a:t>of the process has been created, but the </a:t>
            </a:r>
            <a:r>
              <a:rPr lang="en-US" altLang="zh-CN" sz="2200" smtClean="0">
                <a:solidFill>
                  <a:srgbClr val="C00000"/>
                </a:solidFill>
                <a:ea typeface="宋体" panose="02010600030101010101" pitchFamily="2" charset="-122"/>
              </a:rPr>
              <a:t>running image </a:t>
            </a:r>
            <a:r>
              <a:rPr lang="en-US" altLang="zh-CN" sz="2200" smtClean="0">
                <a:ea typeface="宋体" panose="02010600030101010101" pitchFamily="2" charset="-122"/>
              </a:rPr>
              <a:t>is not ready</a:t>
            </a:r>
          </a:p>
          <a:p>
            <a:pPr lvl="1">
              <a:lnSpc>
                <a:spcPct val="80000"/>
              </a:lnSpc>
            </a:pPr>
            <a:r>
              <a:rPr lang="en-US" altLang="zh-CN" sz="2200" smtClean="0">
                <a:ea typeface="宋体" panose="02010600030101010101" pitchFamily="2" charset="-122"/>
              </a:rPr>
              <a:t>Exit: the process has finished all jobs, but the data structure has not been deleted</a:t>
            </a:r>
          </a:p>
          <a:p>
            <a:pPr lvl="1">
              <a:lnSpc>
                <a:spcPct val="80000"/>
              </a:lnSpc>
            </a:pPr>
            <a:r>
              <a:rPr lang="en-US" altLang="zh-CN" sz="2200" smtClean="0">
                <a:ea typeface="宋体" panose="02010600030101010101" pitchFamily="2" charset="-122"/>
              </a:rPr>
              <a:t>Suspend: the running image has been swapped to hard disk</a:t>
            </a:r>
            <a:endParaRPr lang="zh-CN" altLang="en-US" sz="22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Definition of OS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485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How to define “Operating System”?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81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618B98-6096-4624-B469-95091DC9C1DE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7250" y="2263775"/>
            <a:ext cx="8286750" cy="3324225"/>
          </a:xfrm>
          <a:prstGeom prst="rect">
            <a:avLst/>
          </a:prstGeom>
          <a:solidFill>
            <a:srgbClr val="B5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special kind of system software that can manage computer in 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reasonable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way. It is in charge of managing hardware resource, controlling the running of programs and providing useful services. </a:t>
            </a:r>
          </a:p>
          <a:p>
            <a:pPr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convenient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platform for people to use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Process States (2)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CITS, </a:t>
            </a:r>
            <a:r>
              <a:rPr lang="en-US" altLang="zh-CN" dirty="0" err="1" smtClean="0"/>
              <a:t>NanKai</a:t>
            </a:r>
            <a:r>
              <a:rPr lang="en-US" altLang="zh-CN" dirty="0" smtClean="0"/>
              <a:t> University</a:t>
            </a:r>
            <a:endParaRPr lang="en-US" altLang="ko-KR" dirty="0"/>
          </a:p>
        </p:txBody>
      </p:sp>
      <p:sp>
        <p:nvSpPr>
          <p:cNvPr id="409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5FE0D3-535C-4DFD-AC4A-9E501D7376A1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535363" y="1928813"/>
            <a:ext cx="1871662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Running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951038" y="4016375"/>
            <a:ext cx="1871662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Blocked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480050" y="4016375"/>
            <a:ext cx="1871663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Ready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816225" y="2503488"/>
            <a:ext cx="1008063" cy="144145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5335588" y="2360613"/>
            <a:ext cx="1223962" cy="15113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3895725" y="4303713"/>
            <a:ext cx="1439863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5119688" y="2576513"/>
            <a:ext cx="936625" cy="136842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3286125" y="4929188"/>
            <a:ext cx="2465388" cy="1071562"/>
          </a:xfrm>
          <a:prstGeom prst="cloudCallout">
            <a:avLst>
              <a:gd name="adj1" fmla="val 14441"/>
              <a:gd name="adj2" fmla="val -99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The process is ready to run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857250" y="2287588"/>
            <a:ext cx="2286000" cy="1141412"/>
          </a:xfrm>
          <a:prstGeom prst="wedgeEllipseCallout">
            <a:avLst>
              <a:gd name="adj1" fmla="val 55824"/>
              <a:gd name="adj2" fmla="val 349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Paused for external event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•"/>
              <a:defRPr/>
            </a:pPr>
            <a:endParaRPr lang="en-US" altLang="zh-CN" dirty="0">
              <a:latin typeface="宋体" pitchFamily="2" charset="-122"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6559550" y="2643188"/>
            <a:ext cx="2084388" cy="857250"/>
          </a:xfrm>
          <a:prstGeom prst="wedgeRoundRectCallout">
            <a:avLst>
              <a:gd name="adj1" fmla="val -86592"/>
              <a:gd name="adj2" fmla="val 43862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OS is in charge of process scheduling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3175000" y="2576513"/>
            <a:ext cx="936625" cy="1368425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3824288" y="4160838"/>
            <a:ext cx="1584325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679825" y="3368675"/>
            <a:ext cx="50323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00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Process States transitions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430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FFE523-B8BC-4273-B742-AD7F39C2748C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43014" name="内容占位符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Running to Ready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The process has been scheduled to give up CPU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Running to Blocked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The process executed some operation depend on external devices or events, so it paused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Blocked to Ready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The external event has happened, the blocked process can execute rest operation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Ready to Running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The process got the privilege to use CPU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Complex Process States (1)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CITS, </a:t>
            </a:r>
            <a:r>
              <a:rPr lang="en-US" altLang="zh-CN" dirty="0" err="1" smtClean="0"/>
              <a:t>NanKai</a:t>
            </a:r>
            <a:r>
              <a:rPr lang="en-US" altLang="zh-CN" dirty="0" smtClean="0"/>
              <a:t> University</a:t>
            </a:r>
            <a:endParaRPr lang="en-US" altLang="ko-KR" dirty="0"/>
          </a:p>
        </p:txBody>
      </p:sp>
      <p:sp>
        <p:nvSpPr>
          <p:cNvPr id="450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3B006B-006E-421F-BC68-2AF25867FF80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pic>
        <p:nvPicPr>
          <p:cNvPr id="21" name="Picture 6" descr="process_states_trsnsm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0" t="9944" b="35536"/>
          <a:stretch>
            <a:fillRect/>
          </a:stretch>
        </p:blipFill>
        <p:spPr bwMode="auto">
          <a:xfrm>
            <a:off x="430213" y="1785938"/>
            <a:ext cx="8713787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35946" y="2484579"/>
            <a:ext cx="4062009" cy="3304311"/>
            <a:chOff x="107504" y="1627328"/>
            <a:chExt cx="4062009" cy="3304311"/>
          </a:xfrm>
        </p:grpSpPr>
        <p:sp>
          <p:nvSpPr>
            <p:cNvPr id="63" name="弧形 62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44" name="弧形 43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直接箭头连接符 44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组合 45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49" name="椭圆 48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48" name="弧形 47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7" name="组合 56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60" name="椭圆 5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59" name="直接箭头连接符 58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弧形 61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38428" y="5455162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进程在整个生命周期分为三种基本状态</a:t>
            </a:r>
            <a:endParaRPr lang="zh-CN" altLang="en-US" sz="2000" dirty="0"/>
          </a:p>
        </p:txBody>
      </p:sp>
      <p:grpSp>
        <p:nvGrpSpPr>
          <p:cNvPr id="67" name="组合 66"/>
          <p:cNvGrpSpPr/>
          <p:nvPr/>
        </p:nvGrpSpPr>
        <p:grpSpPr>
          <a:xfrm>
            <a:off x="1610644" y="2844405"/>
            <a:ext cx="1280211" cy="640662"/>
            <a:chOff x="5004048" y="1347614"/>
            <a:chExt cx="1280211" cy="640662"/>
          </a:xfrm>
        </p:grpSpPr>
        <p:sp>
          <p:nvSpPr>
            <p:cNvPr id="70" name="椭圆 6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610644" y="3843064"/>
            <a:ext cx="1280211" cy="640662"/>
            <a:chOff x="5004048" y="1347614"/>
            <a:chExt cx="1280211" cy="640662"/>
          </a:xfrm>
        </p:grpSpPr>
        <p:sp>
          <p:nvSpPr>
            <p:cNvPr id="79" name="椭圆 7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345978" y="2815906"/>
            <a:ext cx="1280211" cy="640662"/>
            <a:chOff x="5004048" y="1347614"/>
            <a:chExt cx="1280211" cy="640662"/>
          </a:xfrm>
        </p:grpSpPr>
        <p:sp>
          <p:nvSpPr>
            <p:cNvPr id="84" name="椭圆 83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 出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338890" y="3821653"/>
            <a:ext cx="1280211" cy="640662"/>
            <a:chOff x="5004048" y="1347614"/>
            <a:chExt cx="1280211" cy="640662"/>
          </a:xfrm>
        </p:grpSpPr>
        <p:sp>
          <p:nvSpPr>
            <p:cNvPr id="90" name="椭圆 8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474740" y="4788765"/>
            <a:ext cx="1280211" cy="640662"/>
            <a:chOff x="5004048" y="1347614"/>
            <a:chExt cx="1280211" cy="640662"/>
          </a:xfrm>
        </p:grpSpPr>
        <p:sp>
          <p:nvSpPr>
            <p:cNvPr id="93" name="椭圆 92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 待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37765" y="2057290"/>
            <a:ext cx="3241777" cy="406153"/>
            <a:chOff x="3927225" y="765507"/>
            <a:chExt cx="3241777" cy="406153"/>
          </a:xfrm>
        </p:grpSpPr>
        <p:sp>
          <p:nvSpPr>
            <p:cNvPr id="96" name="TextBox 2"/>
            <p:cNvSpPr txBox="1"/>
            <p:nvPr/>
          </p:nvSpPr>
          <p:spPr>
            <a:xfrm>
              <a:off x="4226281" y="771550"/>
              <a:ext cx="29427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运行状态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(Running)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7" name="TextBox 4"/>
            <p:cNvSpPr txBox="1"/>
            <p:nvPr/>
          </p:nvSpPr>
          <p:spPr>
            <a:xfrm>
              <a:off x="3927225" y="7655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8" name="TextBox 2"/>
          <p:cNvSpPr txBox="1"/>
          <p:nvPr/>
        </p:nvSpPr>
        <p:spPr>
          <a:xfrm>
            <a:off x="4836820" y="2400073"/>
            <a:ext cx="38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进程正在处理机上运行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02" name="TextBox 3"/>
          <p:cNvSpPr txBox="1"/>
          <p:nvPr/>
        </p:nvSpPr>
        <p:spPr>
          <a:xfrm>
            <a:off x="4841557" y="2703326"/>
            <a:ext cx="327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进程获得了除处理机之外的所需资源，得到处理机即可运行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06" name="TextBox 7"/>
          <p:cNvSpPr txBox="1"/>
          <p:nvPr/>
        </p:nvSpPr>
        <p:spPr>
          <a:xfrm>
            <a:off x="4836821" y="2956086"/>
            <a:ext cx="391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进程正在等待某一事件的出现而暂停运行</a:t>
            </a:r>
          </a:p>
        </p:txBody>
      </p:sp>
      <p:sp>
        <p:nvSpPr>
          <p:cNvPr id="113" name="TextBox 2"/>
          <p:cNvSpPr txBox="1"/>
          <p:nvPr/>
        </p:nvSpPr>
        <p:spPr>
          <a:xfrm>
            <a:off x="4880595" y="3301406"/>
            <a:ext cx="384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一个进程正在被创建，还没被转到就绪状态之前的状态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14" name="TextBox 3"/>
          <p:cNvSpPr txBox="1"/>
          <p:nvPr/>
        </p:nvSpPr>
        <p:spPr>
          <a:xfrm>
            <a:off x="4871576" y="3657798"/>
            <a:ext cx="386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一个进程正在从系统中消失时的状态，这是因为进程结束或由于其他原因所导致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38828" y="2368459"/>
            <a:ext cx="3588256" cy="406899"/>
            <a:chOff x="3928289" y="1443128"/>
            <a:chExt cx="3588256" cy="406899"/>
          </a:xfrm>
        </p:grpSpPr>
        <p:sp>
          <p:nvSpPr>
            <p:cNvPr id="100" name="TextBox 3"/>
            <p:cNvSpPr txBox="1"/>
            <p:nvPr/>
          </p:nvSpPr>
          <p:spPr>
            <a:xfrm>
              <a:off x="4241521" y="1449917"/>
              <a:ext cx="3275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就绪状态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(Ready)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15" name="TextBox 4"/>
            <p:cNvSpPr txBox="1"/>
            <p:nvPr/>
          </p:nvSpPr>
          <p:spPr>
            <a:xfrm>
              <a:off x="3928289" y="144312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21013" y="2675536"/>
            <a:ext cx="6603715" cy="400110"/>
            <a:chOff x="3924350" y="2435891"/>
            <a:chExt cx="6603715" cy="400110"/>
          </a:xfrm>
        </p:grpSpPr>
        <p:sp>
          <p:nvSpPr>
            <p:cNvPr id="104" name="TextBox 7"/>
            <p:cNvSpPr txBox="1"/>
            <p:nvPr/>
          </p:nvSpPr>
          <p:spPr>
            <a:xfrm>
              <a:off x="4241521" y="2435891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等待状态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又称阻塞状态Blocked 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</a:p>
          </p:txBody>
        </p:sp>
        <p:sp>
          <p:nvSpPr>
            <p:cNvPr id="116" name="TextBox 4"/>
            <p:cNvSpPr txBox="1"/>
            <p:nvPr/>
          </p:nvSpPr>
          <p:spPr>
            <a:xfrm>
              <a:off x="3924350" y="243589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5243" y="2984493"/>
            <a:ext cx="5951413" cy="400110"/>
            <a:chOff x="3929848" y="3286816"/>
            <a:chExt cx="5951413" cy="400110"/>
          </a:xfrm>
        </p:grpSpPr>
        <p:sp>
          <p:nvSpPr>
            <p:cNvPr id="108" name="TextBox 2"/>
            <p:cNvSpPr txBox="1"/>
            <p:nvPr/>
          </p:nvSpPr>
          <p:spPr>
            <a:xfrm>
              <a:off x="4226229" y="3286816"/>
              <a:ext cx="5655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创建状态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(New)</a:t>
              </a:r>
            </a:p>
          </p:txBody>
        </p:sp>
        <p:sp>
          <p:nvSpPr>
            <p:cNvPr id="117" name="TextBox 4"/>
            <p:cNvSpPr txBox="1"/>
            <p:nvPr/>
          </p:nvSpPr>
          <p:spPr>
            <a:xfrm>
              <a:off x="3929848" y="32868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36346" y="3336680"/>
            <a:ext cx="3299953" cy="406460"/>
            <a:chOff x="3933608" y="4137741"/>
            <a:chExt cx="3299953" cy="406460"/>
          </a:xfrm>
        </p:grpSpPr>
        <p:sp>
          <p:nvSpPr>
            <p:cNvPr id="111" name="TextBox 3"/>
            <p:cNvSpPr txBox="1"/>
            <p:nvPr/>
          </p:nvSpPr>
          <p:spPr>
            <a:xfrm>
              <a:off x="4248792" y="4137741"/>
              <a:ext cx="2984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结束状态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(Exit)</a:t>
              </a:r>
            </a:p>
          </p:txBody>
        </p:sp>
        <p:sp>
          <p:nvSpPr>
            <p:cNvPr id="118" name="TextBox 4"/>
            <p:cNvSpPr txBox="1"/>
            <p:nvPr/>
          </p:nvSpPr>
          <p:spPr>
            <a:xfrm>
              <a:off x="3933608" y="414409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548120" y="2474285"/>
            <a:ext cx="655949" cy="338554"/>
            <a:chOff x="1047033" y="651041"/>
            <a:chExt cx="698173" cy="338554"/>
          </a:xfrm>
        </p:grpSpPr>
        <p:sp>
          <p:nvSpPr>
            <p:cNvPr id="121" name="圆角矩形 120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TextBox 22"/>
            <p:cNvSpPr txBox="1"/>
            <p:nvPr/>
          </p:nvSpPr>
          <p:spPr>
            <a:xfrm>
              <a:off x="1047033" y="651041"/>
              <a:ext cx="698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60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98" grpId="0"/>
      <p:bldP spid="98" grpId="1"/>
      <p:bldP spid="102" grpId="0"/>
      <p:bldP spid="102" grpId="1"/>
      <p:bldP spid="106" grpId="0"/>
      <p:bldP spid="106" grpId="1"/>
      <p:bldP spid="113" grpId="0"/>
      <p:bldP spid="113" grpId="1"/>
      <p:bldP spid="114" grpId="0"/>
      <p:bldP spid="11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942039" y="2484579"/>
            <a:ext cx="4062009" cy="3304311"/>
            <a:chOff x="107504" y="1627328"/>
            <a:chExt cx="4062009" cy="3304311"/>
          </a:xfrm>
        </p:grpSpPr>
        <p:sp>
          <p:nvSpPr>
            <p:cNvPr id="129" name="弧形 128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131" name="组合 130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53" name="组合 152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7" name="椭圆 166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154" name="组合 153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5" name="椭圆 16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155" name="组合 154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3" name="椭圆 16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4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156" name="弧形 155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7" name="直接箭头连接符 156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组合 157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59" name="组合 158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61" name="椭圆 160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160" name="弧形 159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2" name="组合 131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49" name="组合 148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51" name="椭圆 15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弧形 132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147" name="直接箭头连接符 146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组合 171"/>
          <p:cNvGrpSpPr/>
          <p:nvPr/>
        </p:nvGrpSpPr>
        <p:grpSpPr>
          <a:xfrm>
            <a:off x="1554213" y="2474285"/>
            <a:ext cx="655949" cy="338554"/>
            <a:chOff x="1047033" y="651041"/>
            <a:chExt cx="698173" cy="338554"/>
          </a:xfrm>
        </p:grpSpPr>
        <p:sp>
          <p:nvSpPr>
            <p:cNvPr id="173" name="圆角矩形 172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TextBox 22"/>
            <p:cNvSpPr txBox="1"/>
            <p:nvPr/>
          </p:nvSpPr>
          <p:spPr>
            <a:xfrm>
              <a:off x="1047033" y="651041"/>
              <a:ext cx="698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4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765948" y="2831607"/>
            <a:ext cx="3190428" cy="954107"/>
            <a:chOff x="834646" y="1016735"/>
            <a:chExt cx="3190428" cy="954107"/>
          </a:xfrm>
        </p:grpSpPr>
        <p:sp>
          <p:nvSpPr>
            <p:cNvPr id="83" name="TextBox 1"/>
            <p:cNvSpPr txBox="1"/>
            <p:nvPr/>
          </p:nvSpPr>
          <p:spPr>
            <a:xfrm>
              <a:off x="1135038" y="1016735"/>
              <a:ext cx="28900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2781300" algn="l"/>
                </a:tabLst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NULL→创建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tabLst>
                  <a:tab pos="278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一个新进程被产生出来执行一个程序</a:t>
              </a:r>
            </a:p>
          </p:txBody>
        </p:sp>
        <p:sp>
          <p:nvSpPr>
            <p:cNvPr id="84" name="TextBox 4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913771" y="2484579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1489835" y="2474285"/>
            <a:ext cx="655949" cy="338554"/>
            <a:chOff x="1047033" y="651041"/>
            <a:chExt cx="698173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98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45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4599509" y="2534009"/>
            <a:ext cx="3572891" cy="1233095"/>
            <a:chOff x="834646" y="1657344"/>
            <a:chExt cx="3572891" cy="1233095"/>
          </a:xfrm>
        </p:grpSpPr>
        <p:sp>
          <p:nvSpPr>
            <p:cNvPr id="86" name="TextBox 3"/>
            <p:cNvSpPr txBox="1"/>
            <p:nvPr/>
          </p:nvSpPr>
          <p:spPr>
            <a:xfrm>
              <a:off x="1135038" y="1659333"/>
              <a:ext cx="3272499" cy="12311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714375" algn="l"/>
                </a:tabLst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创建→就绪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tabLst>
                  <a:tab pos="71437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当进程被创建完成并初始化后，一切就绪准备运行时，变为就绪状态</a:t>
              </a:r>
              <a:endPara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7"/>
            <p:cNvSpPr txBox="1"/>
            <p:nvPr/>
          </p:nvSpPr>
          <p:spPr>
            <a:xfrm>
              <a:off x="834646" y="165734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99592" y="2484579"/>
            <a:ext cx="4062009" cy="3304311"/>
            <a:chOff x="107504" y="1627328"/>
            <a:chExt cx="4062009" cy="3304311"/>
          </a:xfrm>
        </p:grpSpPr>
        <p:sp>
          <p:nvSpPr>
            <p:cNvPr id="89" name="弧形 88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3" name="组合 112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7" name="椭圆 126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114" name="组合 113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115" name="组合 114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3" name="椭圆 12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116" name="弧形 115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7" name="直接箭头连接符 116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组合 117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21" name="椭圆 120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120" name="弧形 119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2" name="组合 91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11" name="椭圆 11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110" name="直接箭头连接符 109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弧形 92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04" name="圆角矩形 103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107" name="直接箭头连接符 106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组合 131"/>
          <p:cNvGrpSpPr/>
          <p:nvPr/>
        </p:nvGrpSpPr>
        <p:grpSpPr>
          <a:xfrm>
            <a:off x="1511766" y="2474285"/>
            <a:ext cx="655949" cy="338554"/>
            <a:chOff x="1047033" y="651041"/>
            <a:chExt cx="698173" cy="338554"/>
          </a:xfrm>
        </p:grpSpPr>
        <p:sp>
          <p:nvSpPr>
            <p:cNvPr id="133" name="圆角矩形 132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TextBox 22"/>
            <p:cNvSpPr txBox="1"/>
            <p:nvPr/>
          </p:nvSpPr>
          <p:spPr>
            <a:xfrm>
              <a:off x="1047033" y="651041"/>
              <a:ext cx="698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4667091" y="2569420"/>
            <a:ext cx="3361292" cy="1235608"/>
            <a:chOff x="834646" y="1021012"/>
            <a:chExt cx="3282807" cy="1235608"/>
          </a:xfrm>
        </p:grpSpPr>
        <p:sp>
          <p:nvSpPr>
            <p:cNvPr id="84" name="Text Box 2"/>
            <p:cNvSpPr txBox="1">
              <a:spLocks noChangeArrowheads="1"/>
            </p:cNvSpPr>
            <p:nvPr/>
          </p:nvSpPr>
          <p:spPr bwMode="auto">
            <a:xfrm>
              <a:off x="1135038" y="1025514"/>
              <a:ext cx="2982415" cy="123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就绪→运行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处于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就绪状态的进程被进程调度程序选中后，就分配到处理机上来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4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899592" y="2484579"/>
            <a:ext cx="4062009" cy="3304311"/>
            <a:chOff x="107504" y="1627328"/>
            <a:chExt cx="4062009" cy="3304311"/>
          </a:xfrm>
        </p:grpSpPr>
        <p:sp>
          <p:nvSpPr>
            <p:cNvPr id="87" name="弧形 86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3" name="椭圆 12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113" name="组合 112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1" name="椭圆 12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114" name="弧形 113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5" name="直接箭头连接符 114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6" name="组合 115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7" name="组合 116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9" name="椭圆 118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118" name="弧形 117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0" name="组合 89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7" name="组合 106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9" name="椭圆 108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108" name="直接箭头连接符 107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弧形 90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105" name="直接箭头连接符 104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组合 129"/>
          <p:cNvGrpSpPr/>
          <p:nvPr/>
        </p:nvGrpSpPr>
        <p:grpSpPr>
          <a:xfrm>
            <a:off x="1511766" y="2474285"/>
            <a:ext cx="655949" cy="338554"/>
            <a:chOff x="1047033" y="651041"/>
            <a:chExt cx="698173" cy="338554"/>
          </a:xfrm>
        </p:grpSpPr>
        <p:sp>
          <p:nvSpPr>
            <p:cNvPr id="131" name="圆角矩形 130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22"/>
            <p:cNvSpPr txBox="1"/>
            <p:nvPr/>
          </p:nvSpPr>
          <p:spPr>
            <a:xfrm>
              <a:off x="1047033" y="651041"/>
              <a:ext cx="698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22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734920" y="2691810"/>
            <a:ext cx="3162554" cy="1231106"/>
            <a:chOff x="834646" y="2025646"/>
            <a:chExt cx="3162554" cy="1231106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35038" y="2025646"/>
              <a:ext cx="2862162" cy="123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运行→结束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进程表示它已经完成或者因出错，当前运行进程会由操作系统作结束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5"/>
            <p:cNvSpPr txBox="1"/>
            <p:nvPr/>
          </p:nvSpPr>
          <p:spPr>
            <a:xfrm>
              <a:off x="834646" y="20287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99592" y="2484579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1511766" y="2474285"/>
            <a:ext cx="655949" cy="338554"/>
            <a:chOff x="1047033" y="651041"/>
            <a:chExt cx="698173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98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06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549084" y="2584265"/>
            <a:ext cx="3560012" cy="1235868"/>
            <a:chOff x="834646" y="2949578"/>
            <a:chExt cx="3560012" cy="1235868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35038" y="2954340"/>
              <a:ext cx="3259620" cy="123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运行→就绪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处于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运行状态的进程在其运行过程中，由于分配给它的处理机时间片用完而让出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处理机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6"/>
            <p:cNvSpPr txBox="1"/>
            <p:nvPr/>
          </p:nvSpPr>
          <p:spPr>
            <a:xfrm>
              <a:off x="834646" y="294957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99592" y="2484579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57150">
              <a:solidFill>
                <a:srgbClr val="C00000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62268" y="3643642"/>
                <a:ext cx="915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1511766" y="2474285"/>
            <a:ext cx="655949" cy="338554"/>
            <a:chOff x="1047033" y="651041"/>
            <a:chExt cx="698173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98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35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Feature of OS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42513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Virtual and abstract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OS is an unified shell/cover for users to control computer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OS provides an abstract interface for different kinds of hardware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400" dirty="0" err="1" smtClean="0">
                <a:ea typeface="宋体" pitchFamily="2" charset="-122"/>
              </a:rPr>
              <a:t>Cocurrent</a:t>
            </a:r>
            <a:r>
              <a:rPr lang="en-US" altLang="zh-CN" sz="2400" dirty="0" smtClean="0">
                <a:ea typeface="宋体" pitchFamily="2" charset="-122"/>
              </a:rPr>
              <a:t> and sharing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Pseudo parallelism: run multiple programs in same time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Sharing and mutual exclusion: how to enhance function and improve performance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Uncertainty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The context of CPU can not recurred exactly in time-sharing OS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The environment of computer can not be established during running cycle of a program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2C0FE8-B24E-464D-B284-E376A9D661CC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568035" y="2852924"/>
            <a:ext cx="3172317" cy="954107"/>
            <a:chOff x="443598" y="1038214"/>
            <a:chExt cx="6995977" cy="954107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55707" y="1038214"/>
              <a:ext cx="6283868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运行→等待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进程请求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某资源且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必须等待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3"/>
            <p:cNvSpPr txBox="1"/>
            <p:nvPr/>
          </p:nvSpPr>
          <p:spPr>
            <a:xfrm>
              <a:off x="443598" y="10706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99592" y="2484579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57150">
                    <a:solidFill>
                      <a:srgbClr val="C0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1511766" y="2474285"/>
            <a:ext cx="655949" cy="338554"/>
            <a:chOff x="1047033" y="651041"/>
            <a:chExt cx="698173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98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20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679128" y="2992081"/>
            <a:ext cx="3493272" cy="954107"/>
            <a:chOff x="834646" y="1384068"/>
            <a:chExt cx="3493272" cy="954107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20792" y="1384068"/>
              <a:ext cx="3207126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等待→就绪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进程要等待某事件到来时，它从阻塞状态变到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就绪状态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4"/>
            <p:cNvSpPr txBox="1"/>
            <p:nvPr/>
          </p:nvSpPr>
          <p:spPr>
            <a:xfrm>
              <a:off x="834646" y="13933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932748" y="2484579"/>
            <a:ext cx="4054644" cy="3304311"/>
            <a:chOff x="114869" y="1627328"/>
            <a:chExt cx="4054644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14869" y="1627328"/>
              <a:ext cx="4054644" cy="2950417"/>
              <a:chOff x="376273" y="1667425"/>
              <a:chExt cx="4054644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5715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76273" y="2681753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1537558" y="2474285"/>
            <a:ext cx="655949" cy="338554"/>
            <a:chOff x="1047033" y="651041"/>
            <a:chExt cx="698173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98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4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34F88CC2-2D6B-49AE-8A0E-EEEF1BE3FCAF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900113" y="1628775"/>
            <a:ext cx="7883525" cy="490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rPr>
              <a:t>有时需要对进程做分级处理，引入优先级会使某进程等待时间过长而被换至外存，这被称为</a:t>
            </a:r>
            <a:r>
              <a:rPr kumimoji="1" lang="zh-CN" altLang="en-US" sz="2400" b="1">
                <a:solidFill>
                  <a:schemeClr val="accent1"/>
                </a:solidFill>
                <a:ea typeface="黑体" panose="02010609060101010101" pitchFamily="49" charset="-122"/>
              </a:rPr>
              <a:t>进程挂起</a:t>
            </a:r>
            <a:r>
              <a: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rPr>
              <a:t>，其目的：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Tx/>
              <a:buChar char="&gt;"/>
            </a:pPr>
            <a:r>
              <a:rPr kumimoji="1" lang="zh-CN" altLang="en-US" sz="2000">
                <a:ea typeface="黑体" panose="02010609060101010101" pitchFamily="49" charset="-122"/>
              </a:rPr>
              <a:t> 提高处理机效率：就绪进程表为空时，要提交新进程，以提高处理机效率；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Tx/>
              <a:buChar char="&gt;"/>
            </a:pPr>
            <a:r>
              <a:rPr kumimoji="1" lang="zh-CN" altLang="en-US" sz="2000">
                <a:ea typeface="黑体" panose="02010609060101010101" pitchFamily="49" charset="-122"/>
              </a:rPr>
              <a:t> 为运行进程提供足够内存：资源紧张时，暂停某些进程，如</a:t>
            </a:r>
            <a:r>
              <a:rPr kumimoji="1" lang="en-US" altLang="zh-CN" sz="2000">
                <a:ea typeface="黑体" panose="02010609060101010101" pitchFamily="49" charset="-122"/>
              </a:rPr>
              <a:t>CPU</a:t>
            </a:r>
            <a:r>
              <a:rPr kumimoji="1" lang="zh-CN" altLang="en-US" sz="2000">
                <a:ea typeface="黑体" panose="02010609060101010101" pitchFamily="49" charset="-122"/>
              </a:rPr>
              <a:t>繁忙（或实时任务执行）时内存会比较紧张；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Tx/>
              <a:buChar char="&gt;"/>
            </a:pPr>
            <a:r>
              <a:rPr kumimoji="1" lang="zh-CN" altLang="en-US" sz="2000">
                <a:ea typeface="黑体" panose="02010609060101010101" pitchFamily="49" charset="-122"/>
              </a:rPr>
              <a:t> 便于调试：在调试时，挂起被调试进程对其地址空间进行读写。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>
                <a:ea typeface="宋体" panose="02010600030101010101" pitchFamily="2" charset="-122"/>
              </a:rPr>
              <a:t>挂起进程模型</a:t>
            </a:r>
            <a:endParaRPr lang="zh-CN" altLang="en-US" sz="4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59FA4032-80C7-4551-AD91-F7DB083F2F56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6225" y="2714625"/>
            <a:ext cx="8616950" cy="2662238"/>
            <a:chOff x="165" y="1165"/>
            <a:chExt cx="5428" cy="1677"/>
          </a:xfrm>
        </p:grpSpPr>
        <p:sp>
          <p:nvSpPr>
            <p:cNvPr id="49157" name="Freeform 4"/>
            <p:cNvSpPr>
              <a:spLocks/>
            </p:cNvSpPr>
            <p:nvPr/>
          </p:nvSpPr>
          <p:spPr bwMode="auto">
            <a:xfrm>
              <a:off x="1673" y="1375"/>
              <a:ext cx="53" cy="54"/>
            </a:xfrm>
            <a:custGeom>
              <a:avLst/>
              <a:gdLst>
                <a:gd name="T0" fmla="*/ 0 w 53"/>
                <a:gd name="T1" fmla="*/ 0 h 54"/>
                <a:gd name="T2" fmla="*/ 0 w 53"/>
                <a:gd name="T3" fmla="*/ 54 h 54"/>
                <a:gd name="T4" fmla="*/ 53 w 53"/>
                <a:gd name="T5" fmla="*/ 27 h 54"/>
                <a:gd name="T6" fmla="*/ 0 w 53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4">
                  <a:moveTo>
                    <a:pt x="0" y="0"/>
                  </a:moveTo>
                  <a:lnTo>
                    <a:pt x="0" y="54"/>
                  </a:lnTo>
                  <a:lnTo>
                    <a:pt x="5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8" name="Freeform 5"/>
            <p:cNvSpPr>
              <a:spLocks/>
            </p:cNvSpPr>
            <p:nvPr/>
          </p:nvSpPr>
          <p:spPr bwMode="auto">
            <a:xfrm>
              <a:off x="1673" y="1375"/>
              <a:ext cx="53" cy="54"/>
            </a:xfrm>
            <a:custGeom>
              <a:avLst/>
              <a:gdLst>
                <a:gd name="T0" fmla="*/ 0 w 53"/>
                <a:gd name="T1" fmla="*/ 0 h 54"/>
                <a:gd name="T2" fmla="*/ 0 w 53"/>
                <a:gd name="T3" fmla="*/ 54 h 54"/>
                <a:gd name="T4" fmla="*/ 53 w 53"/>
                <a:gd name="T5" fmla="*/ 27 h 54"/>
                <a:gd name="T6" fmla="*/ 0 w 53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4">
                  <a:moveTo>
                    <a:pt x="0" y="0"/>
                  </a:moveTo>
                  <a:lnTo>
                    <a:pt x="0" y="54"/>
                  </a:lnTo>
                  <a:lnTo>
                    <a:pt x="53" y="27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9" name="Line 6"/>
            <p:cNvSpPr>
              <a:spLocks noChangeShapeType="1"/>
            </p:cNvSpPr>
            <p:nvPr/>
          </p:nvSpPr>
          <p:spPr bwMode="auto">
            <a:xfrm>
              <a:off x="910" y="1402"/>
              <a:ext cx="7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0" name="Rectangle 7"/>
            <p:cNvSpPr>
              <a:spLocks noChangeArrowheads="1"/>
            </p:cNvSpPr>
            <p:nvPr/>
          </p:nvSpPr>
          <p:spPr bwMode="auto">
            <a:xfrm>
              <a:off x="1129" y="1307"/>
              <a:ext cx="378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9161" name="Rectangle 8"/>
            <p:cNvSpPr>
              <a:spLocks noChangeArrowheads="1"/>
            </p:cNvSpPr>
            <p:nvPr/>
          </p:nvSpPr>
          <p:spPr bwMode="auto">
            <a:xfrm>
              <a:off x="1141" y="1323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允许进入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162" name="Freeform 9"/>
            <p:cNvSpPr>
              <a:spLocks/>
            </p:cNvSpPr>
            <p:nvPr/>
          </p:nvSpPr>
          <p:spPr bwMode="auto">
            <a:xfrm>
              <a:off x="3288" y="1189"/>
              <a:ext cx="745" cy="426"/>
            </a:xfrm>
            <a:custGeom>
              <a:avLst/>
              <a:gdLst>
                <a:gd name="T0" fmla="*/ 0 w 745"/>
                <a:gd name="T1" fmla="*/ 213 h 426"/>
                <a:gd name="T2" fmla="*/ 1 w 745"/>
                <a:gd name="T3" fmla="*/ 188 h 426"/>
                <a:gd name="T4" fmla="*/ 10 w 745"/>
                <a:gd name="T5" fmla="*/ 162 h 426"/>
                <a:gd name="T6" fmla="*/ 24 w 745"/>
                <a:gd name="T7" fmla="*/ 138 h 426"/>
                <a:gd name="T8" fmla="*/ 42 w 745"/>
                <a:gd name="T9" fmla="*/ 114 h 426"/>
                <a:gd name="T10" fmla="*/ 65 w 745"/>
                <a:gd name="T11" fmla="*/ 92 h 426"/>
                <a:gd name="T12" fmla="*/ 94 w 745"/>
                <a:gd name="T13" fmla="*/ 72 h 426"/>
                <a:gd name="T14" fmla="*/ 125 w 745"/>
                <a:gd name="T15" fmla="*/ 54 h 426"/>
                <a:gd name="T16" fmla="*/ 160 w 745"/>
                <a:gd name="T17" fmla="*/ 38 h 426"/>
                <a:gd name="T18" fmla="*/ 199 w 745"/>
                <a:gd name="T19" fmla="*/ 24 h 426"/>
                <a:gd name="T20" fmla="*/ 240 w 745"/>
                <a:gd name="T21" fmla="*/ 14 h 426"/>
                <a:gd name="T22" fmla="*/ 282 w 745"/>
                <a:gd name="T23" fmla="*/ 6 h 426"/>
                <a:gd name="T24" fmla="*/ 326 w 745"/>
                <a:gd name="T25" fmla="*/ 1 h 426"/>
                <a:gd name="T26" fmla="*/ 372 w 745"/>
                <a:gd name="T27" fmla="*/ 0 h 426"/>
                <a:gd name="T28" fmla="*/ 417 w 745"/>
                <a:gd name="T29" fmla="*/ 1 h 426"/>
                <a:gd name="T30" fmla="*/ 461 w 745"/>
                <a:gd name="T31" fmla="*/ 6 h 426"/>
                <a:gd name="T32" fmla="*/ 504 w 745"/>
                <a:gd name="T33" fmla="*/ 14 h 426"/>
                <a:gd name="T34" fmla="*/ 545 w 745"/>
                <a:gd name="T35" fmla="*/ 24 h 426"/>
                <a:gd name="T36" fmla="*/ 583 w 745"/>
                <a:gd name="T37" fmla="*/ 38 h 426"/>
                <a:gd name="T38" fmla="*/ 618 w 745"/>
                <a:gd name="T39" fmla="*/ 54 h 426"/>
                <a:gd name="T40" fmla="*/ 651 w 745"/>
                <a:gd name="T41" fmla="*/ 72 h 426"/>
                <a:gd name="T42" fmla="*/ 678 w 745"/>
                <a:gd name="T43" fmla="*/ 92 h 426"/>
                <a:gd name="T44" fmla="*/ 701 w 745"/>
                <a:gd name="T45" fmla="*/ 114 h 426"/>
                <a:gd name="T46" fmla="*/ 719 w 745"/>
                <a:gd name="T47" fmla="*/ 138 h 426"/>
                <a:gd name="T48" fmla="*/ 733 w 745"/>
                <a:gd name="T49" fmla="*/ 162 h 426"/>
                <a:gd name="T50" fmla="*/ 742 w 745"/>
                <a:gd name="T51" fmla="*/ 188 h 426"/>
                <a:gd name="T52" fmla="*/ 745 w 745"/>
                <a:gd name="T53" fmla="*/ 213 h 426"/>
                <a:gd name="T54" fmla="*/ 742 w 745"/>
                <a:gd name="T55" fmla="*/ 239 h 426"/>
                <a:gd name="T56" fmla="*/ 733 w 745"/>
                <a:gd name="T57" fmla="*/ 264 h 426"/>
                <a:gd name="T58" fmla="*/ 719 w 745"/>
                <a:gd name="T59" fmla="*/ 288 h 426"/>
                <a:gd name="T60" fmla="*/ 701 w 745"/>
                <a:gd name="T61" fmla="*/ 313 h 426"/>
                <a:gd name="T62" fmla="*/ 678 w 745"/>
                <a:gd name="T63" fmla="*/ 334 h 426"/>
                <a:gd name="T64" fmla="*/ 651 w 745"/>
                <a:gd name="T65" fmla="*/ 355 h 426"/>
                <a:gd name="T66" fmla="*/ 618 w 745"/>
                <a:gd name="T67" fmla="*/ 372 h 426"/>
                <a:gd name="T68" fmla="*/ 583 w 745"/>
                <a:gd name="T69" fmla="*/ 389 h 426"/>
                <a:gd name="T70" fmla="*/ 545 w 745"/>
                <a:gd name="T71" fmla="*/ 402 h 426"/>
                <a:gd name="T72" fmla="*/ 504 w 745"/>
                <a:gd name="T73" fmla="*/ 412 h 426"/>
                <a:gd name="T74" fmla="*/ 461 w 745"/>
                <a:gd name="T75" fmla="*/ 421 h 426"/>
                <a:gd name="T76" fmla="*/ 417 w 745"/>
                <a:gd name="T77" fmla="*/ 425 h 426"/>
                <a:gd name="T78" fmla="*/ 372 w 745"/>
                <a:gd name="T79" fmla="*/ 426 h 426"/>
                <a:gd name="T80" fmla="*/ 326 w 745"/>
                <a:gd name="T81" fmla="*/ 425 h 426"/>
                <a:gd name="T82" fmla="*/ 282 w 745"/>
                <a:gd name="T83" fmla="*/ 421 h 426"/>
                <a:gd name="T84" fmla="*/ 240 w 745"/>
                <a:gd name="T85" fmla="*/ 412 h 426"/>
                <a:gd name="T86" fmla="*/ 199 w 745"/>
                <a:gd name="T87" fmla="*/ 402 h 426"/>
                <a:gd name="T88" fmla="*/ 160 w 745"/>
                <a:gd name="T89" fmla="*/ 389 h 426"/>
                <a:gd name="T90" fmla="*/ 125 w 745"/>
                <a:gd name="T91" fmla="*/ 372 h 426"/>
                <a:gd name="T92" fmla="*/ 94 w 745"/>
                <a:gd name="T93" fmla="*/ 355 h 426"/>
                <a:gd name="T94" fmla="*/ 65 w 745"/>
                <a:gd name="T95" fmla="*/ 334 h 426"/>
                <a:gd name="T96" fmla="*/ 42 w 745"/>
                <a:gd name="T97" fmla="*/ 313 h 426"/>
                <a:gd name="T98" fmla="*/ 24 w 745"/>
                <a:gd name="T99" fmla="*/ 288 h 426"/>
                <a:gd name="T100" fmla="*/ 10 w 745"/>
                <a:gd name="T101" fmla="*/ 264 h 426"/>
                <a:gd name="T102" fmla="*/ 1 w 745"/>
                <a:gd name="T103" fmla="*/ 239 h 426"/>
                <a:gd name="T104" fmla="*/ 0 w 745"/>
                <a:gd name="T105" fmla="*/ 213 h 4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45" h="426">
                  <a:moveTo>
                    <a:pt x="0" y="213"/>
                  </a:moveTo>
                  <a:lnTo>
                    <a:pt x="1" y="188"/>
                  </a:lnTo>
                  <a:lnTo>
                    <a:pt x="10" y="162"/>
                  </a:lnTo>
                  <a:lnTo>
                    <a:pt x="24" y="138"/>
                  </a:lnTo>
                  <a:lnTo>
                    <a:pt x="42" y="114"/>
                  </a:lnTo>
                  <a:lnTo>
                    <a:pt x="65" y="92"/>
                  </a:lnTo>
                  <a:lnTo>
                    <a:pt x="94" y="72"/>
                  </a:lnTo>
                  <a:lnTo>
                    <a:pt x="125" y="54"/>
                  </a:lnTo>
                  <a:lnTo>
                    <a:pt x="160" y="38"/>
                  </a:lnTo>
                  <a:lnTo>
                    <a:pt x="199" y="24"/>
                  </a:lnTo>
                  <a:lnTo>
                    <a:pt x="240" y="14"/>
                  </a:lnTo>
                  <a:lnTo>
                    <a:pt x="282" y="6"/>
                  </a:lnTo>
                  <a:lnTo>
                    <a:pt x="326" y="1"/>
                  </a:lnTo>
                  <a:lnTo>
                    <a:pt x="372" y="0"/>
                  </a:lnTo>
                  <a:lnTo>
                    <a:pt x="417" y="1"/>
                  </a:lnTo>
                  <a:lnTo>
                    <a:pt x="461" y="6"/>
                  </a:lnTo>
                  <a:lnTo>
                    <a:pt x="504" y="14"/>
                  </a:lnTo>
                  <a:lnTo>
                    <a:pt x="545" y="24"/>
                  </a:lnTo>
                  <a:lnTo>
                    <a:pt x="583" y="38"/>
                  </a:lnTo>
                  <a:lnTo>
                    <a:pt x="618" y="54"/>
                  </a:lnTo>
                  <a:lnTo>
                    <a:pt x="651" y="72"/>
                  </a:lnTo>
                  <a:lnTo>
                    <a:pt x="678" y="92"/>
                  </a:lnTo>
                  <a:lnTo>
                    <a:pt x="701" y="114"/>
                  </a:lnTo>
                  <a:lnTo>
                    <a:pt x="719" y="138"/>
                  </a:lnTo>
                  <a:lnTo>
                    <a:pt x="733" y="162"/>
                  </a:lnTo>
                  <a:lnTo>
                    <a:pt x="742" y="188"/>
                  </a:lnTo>
                  <a:lnTo>
                    <a:pt x="745" y="213"/>
                  </a:lnTo>
                  <a:lnTo>
                    <a:pt x="742" y="239"/>
                  </a:lnTo>
                  <a:lnTo>
                    <a:pt x="733" y="264"/>
                  </a:lnTo>
                  <a:lnTo>
                    <a:pt x="719" y="288"/>
                  </a:lnTo>
                  <a:lnTo>
                    <a:pt x="701" y="313"/>
                  </a:lnTo>
                  <a:lnTo>
                    <a:pt x="678" y="334"/>
                  </a:lnTo>
                  <a:lnTo>
                    <a:pt x="651" y="355"/>
                  </a:lnTo>
                  <a:lnTo>
                    <a:pt x="618" y="372"/>
                  </a:lnTo>
                  <a:lnTo>
                    <a:pt x="583" y="389"/>
                  </a:lnTo>
                  <a:lnTo>
                    <a:pt x="545" y="402"/>
                  </a:lnTo>
                  <a:lnTo>
                    <a:pt x="504" y="412"/>
                  </a:lnTo>
                  <a:lnTo>
                    <a:pt x="461" y="421"/>
                  </a:lnTo>
                  <a:lnTo>
                    <a:pt x="417" y="425"/>
                  </a:lnTo>
                  <a:lnTo>
                    <a:pt x="372" y="426"/>
                  </a:lnTo>
                  <a:lnTo>
                    <a:pt x="326" y="425"/>
                  </a:lnTo>
                  <a:lnTo>
                    <a:pt x="282" y="421"/>
                  </a:lnTo>
                  <a:lnTo>
                    <a:pt x="240" y="412"/>
                  </a:lnTo>
                  <a:lnTo>
                    <a:pt x="199" y="402"/>
                  </a:lnTo>
                  <a:lnTo>
                    <a:pt x="160" y="389"/>
                  </a:lnTo>
                  <a:lnTo>
                    <a:pt x="125" y="372"/>
                  </a:lnTo>
                  <a:lnTo>
                    <a:pt x="94" y="355"/>
                  </a:lnTo>
                  <a:lnTo>
                    <a:pt x="65" y="334"/>
                  </a:lnTo>
                  <a:lnTo>
                    <a:pt x="42" y="313"/>
                  </a:lnTo>
                  <a:lnTo>
                    <a:pt x="24" y="288"/>
                  </a:lnTo>
                  <a:lnTo>
                    <a:pt x="10" y="264"/>
                  </a:lnTo>
                  <a:lnTo>
                    <a:pt x="1" y="239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Rectangle 10"/>
            <p:cNvSpPr>
              <a:spLocks noChangeArrowheads="1"/>
            </p:cNvSpPr>
            <p:nvPr/>
          </p:nvSpPr>
          <p:spPr bwMode="auto">
            <a:xfrm>
              <a:off x="3411" y="1323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运行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164" name="Freeform 11"/>
            <p:cNvSpPr>
              <a:spLocks/>
            </p:cNvSpPr>
            <p:nvPr/>
          </p:nvSpPr>
          <p:spPr bwMode="auto">
            <a:xfrm>
              <a:off x="165" y="1189"/>
              <a:ext cx="745" cy="426"/>
            </a:xfrm>
            <a:custGeom>
              <a:avLst/>
              <a:gdLst>
                <a:gd name="T0" fmla="*/ 0 w 745"/>
                <a:gd name="T1" fmla="*/ 213 h 426"/>
                <a:gd name="T2" fmla="*/ 3 w 745"/>
                <a:gd name="T3" fmla="*/ 188 h 426"/>
                <a:gd name="T4" fmla="*/ 12 w 745"/>
                <a:gd name="T5" fmla="*/ 162 h 426"/>
                <a:gd name="T6" fmla="*/ 24 w 745"/>
                <a:gd name="T7" fmla="*/ 138 h 426"/>
                <a:gd name="T8" fmla="*/ 43 w 745"/>
                <a:gd name="T9" fmla="*/ 114 h 426"/>
                <a:gd name="T10" fmla="*/ 67 w 745"/>
                <a:gd name="T11" fmla="*/ 92 h 426"/>
                <a:gd name="T12" fmla="*/ 94 w 745"/>
                <a:gd name="T13" fmla="*/ 72 h 426"/>
                <a:gd name="T14" fmla="*/ 127 w 745"/>
                <a:gd name="T15" fmla="*/ 54 h 426"/>
                <a:gd name="T16" fmla="*/ 162 w 745"/>
                <a:gd name="T17" fmla="*/ 38 h 426"/>
                <a:gd name="T18" fmla="*/ 200 w 745"/>
                <a:gd name="T19" fmla="*/ 24 h 426"/>
                <a:gd name="T20" fmla="*/ 241 w 745"/>
                <a:gd name="T21" fmla="*/ 14 h 426"/>
                <a:gd name="T22" fmla="*/ 284 w 745"/>
                <a:gd name="T23" fmla="*/ 6 h 426"/>
                <a:gd name="T24" fmla="*/ 328 w 745"/>
                <a:gd name="T25" fmla="*/ 1 h 426"/>
                <a:gd name="T26" fmla="*/ 373 w 745"/>
                <a:gd name="T27" fmla="*/ 0 h 426"/>
                <a:gd name="T28" fmla="*/ 419 w 745"/>
                <a:gd name="T29" fmla="*/ 1 h 426"/>
                <a:gd name="T30" fmla="*/ 463 w 745"/>
                <a:gd name="T31" fmla="*/ 6 h 426"/>
                <a:gd name="T32" fmla="*/ 505 w 745"/>
                <a:gd name="T33" fmla="*/ 14 h 426"/>
                <a:gd name="T34" fmla="*/ 546 w 745"/>
                <a:gd name="T35" fmla="*/ 24 h 426"/>
                <a:gd name="T36" fmla="*/ 585 w 745"/>
                <a:gd name="T37" fmla="*/ 38 h 426"/>
                <a:gd name="T38" fmla="*/ 620 w 745"/>
                <a:gd name="T39" fmla="*/ 54 h 426"/>
                <a:gd name="T40" fmla="*/ 651 w 745"/>
                <a:gd name="T41" fmla="*/ 72 h 426"/>
                <a:gd name="T42" fmla="*/ 680 w 745"/>
                <a:gd name="T43" fmla="*/ 92 h 426"/>
                <a:gd name="T44" fmla="*/ 703 w 745"/>
                <a:gd name="T45" fmla="*/ 114 h 426"/>
                <a:gd name="T46" fmla="*/ 721 w 745"/>
                <a:gd name="T47" fmla="*/ 138 h 426"/>
                <a:gd name="T48" fmla="*/ 735 w 745"/>
                <a:gd name="T49" fmla="*/ 162 h 426"/>
                <a:gd name="T50" fmla="*/ 742 w 745"/>
                <a:gd name="T51" fmla="*/ 188 h 426"/>
                <a:gd name="T52" fmla="*/ 745 w 745"/>
                <a:gd name="T53" fmla="*/ 213 h 426"/>
                <a:gd name="T54" fmla="*/ 742 w 745"/>
                <a:gd name="T55" fmla="*/ 239 h 426"/>
                <a:gd name="T56" fmla="*/ 735 w 745"/>
                <a:gd name="T57" fmla="*/ 264 h 426"/>
                <a:gd name="T58" fmla="*/ 721 w 745"/>
                <a:gd name="T59" fmla="*/ 288 h 426"/>
                <a:gd name="T60" fmla="*/ 703 w 745"/>
                <a:gd name="T61" fmla="*/ 313 h 426"/>
                <a:gd name="T62" fmla="*/ 680 w 745"/>
                <a:gd name="T63" fmla="*/ 334 h 426"/>
                <a:gd name="T64" fmla="*/ 651 w 745"/>
                <a:gd name="T65" fmla="*/ 355 h 426"/>
                <a:gd name="T66" fmla="*/ 620 w 745"/>
                <a:gd name="T67" fmla="*/ 372 h 426"/>
                <a:gd name="T68" fmla="*/ 585 w 745"/>
                <a:gd name="T69" fmla="*/ 389 h 426"/>
                <a:gd name="T70" fmla="*/ 546 w 745"/>
                <a:gd name="T71" fmla="*/ 402 h 426"/>
                <a:gd name="T72" fmla="*/ 505 w 745"/>
                <a:gd name="T73" fmla="*/ 412 h 426"/>
                <a:gd name="T74" fmla="*/ 463 w 745"/>
                <a:gd name="T75" fmla="*/ 421 h 426"/>
                <a:gd name="T76" fmla="*/ 419 w 745"/>
                <a:gd name="T77" fmla="*/ 425 h 426"/>
                <a:gd name="T78" fmla="*/ 373 w 745"/>
                <a:gd name="T79" fmla="*/ 426 h 426"/>
                <a:gd name="T80" fmla="*/ 328 w 745"/>
                <a:gd name="T81" fmla="*/ 425 h 426"/>
                <a:gd name="T82" fmla="*/ 284 w 745"/>
                <a:gd name="T83" fmla="*/ 421 h 426"/>
                <a:gd name="T84" fmla="*/ 241 w 745"/>
                <a:gd name="T85" fmla="*/ 412 h 426"/>
                <a:gd name="T86" fmla="*/ 200 w 745"/>
                <a:gd name="T87" fmla="*/ 402 h 426"/>
                <a:gd name="T88" fmla="*/ 162 w 745"/>
                <a:gd name="T89" fmla="*/ 389 h 426"/>
                <a:gd name="T90" fmla="*/ 127 w 745"/>
                <a:gd name="T91" fmla="*/ 372 h 426"/>
                <a:gd name="T92" fmla="*/ 94 w 745"/>
                <a:gd name="T93" fmla="*/ 355 h 426"/>
                <a:gd name="T94" fmla="*/ 67 w 745"/>
                <a:gd name="T95" fmla="*/ 334 h 426"/>
                <a:gd name="T96" fmla="*/ 43 w 745"/>
                <a:gd name="T97" fmla="*/ 313 h 426"/>
                <a:gd name="T98" fmla="*/ 24 w 745"/>
                <a:gd name="T99" fmla="*/ 288 h 426"/>
                <a:gd name="T100" fmla="*/ 12 w 745"/>
                <a:gd name="T101" fmla="*/ 264 h 426"/>
                <a:gd name="T102" fmla="*/ 3 w 745"/>
                <a:gd name="T103" fmla="*/ 239 h 426"/>
                <a:gd name="T104" fmla="*/ 0 w 745"/>
                <a:gd name="T105" fmla="*/ 213 h 4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45" h="426">
                  <a:moveTo>
                    <a:pt x="0" y="213"/>
                  </a:moveTo>
                  <a:lnTo>
                    <a:pt x="3" y="188"/>
                  </a:lnTo>
                  <a:lnTo>
                    <a:pt x="12" y="162"/>
                  </a:lnTo>
                  <a:lnTo>
                    <a:pt x="24" y="138"/>
                  </a:lnTo>
                  <a:lnTo>
                    <a:pt x="43" y="114"/>
                  </a:lnTo>
                  <a:lnTo>
                    <a:pt x="67" y="92"/>
                  </a:lnTo>
                  <a:lnTo>
                    <a:pt x="94" y="72"/>
                  </a:lnTo>
                  <a:lnTo>
                    <a:pt x="127" y="54"/>
                  </a:lnTo>
                  <a:lnTo>
                    <a:pt x="162" y="38"/>
                  </a:lnTo>
                  <a:lnTo>
                    <a:pt x="200" y="24"/>
                  </a:lnTo>
                  <a:lnTo>
                    <a:pt x="241" y="14"/>
                  </a:lnTo>
                  <a:lnTo>
                    <a:pt x="284" y="6"/>
                  </a:lnTo>
                  <a:lnTo>
                    <a:pt x="328" y="1"/>
                  </a:lnTo>
                  <a:lnTo>
                    <a:pt x="373" y="0"/>
                  </a:lnTo>
                  <a:lnTo>
                    <a:pt x="419" y="1"/>
                  </a:lnTo>
                  <a:lnTo>
                    <a:pt x="463" y="6"/>
                  </a:lnTo>
                  <a:lnTo>
                    <a:pt x="505" y="14"/>
                  </a:lnTo>
                  <a:lnTo>
                    <a:pt x="546" y="24"/>
                  </a:lnTo>
                  <a:lnTo>
                    <a:pt x="585" y="38"/>
                  </a:lnTo>
                  <a:lnTo>
                    <a:pt x="620" y="54"/>
                  </a:lnTo>
                  <a:lnTo>
                    <a:pt x="651" y="72"/>
                  </a:lnTo>
                  <a:lnTo>
                    <a:pt x="680" y="92"/>
                  </a:lnTo>
                  <a:lnTo>
                    <a:pt x="703" y="114"/>
                  </a:lnTo>
                  <a:lnTo>
                    <a:pt x="721" y="138"/>
                  </a:lnTo>
                  <a:lnTo>
                    <a:pt x="735" y="162"/>
                  </a:lnTo>
                  <a:lnTo>
                    <a:pt x="742" y="188"/>
                  </a:lnTo>
                  <a:lnTo>
                    <a:pt x="745" y="213"/>
                  </a:lnTo>
                  <a:lnTo>
                    <a:pt x="742" y="239"/>
                  </a:lnTo>
                  <a:lnTo>
                    <a:pt x="735" y="264"/>
                  </a:lnTo>
                  <a:lnTo>
                    <a:pt x="721" y="288"/>
                  </a:lnTo>
                  <a:lnTo>
                    <a:pt x="703" y="313"/>
                  </a:lnTo>
                  <a:lnTo>
                    <a:pt x="680" y="334"/>
                  </a:lnTo>
                  <a:lnTo>
                    <a:pt x="651" y="355"/>
                  </a:lnTo>
                  <a:lnTo>
                    <a:pt x="620" y="372"/>
                  </a:lnTo>
                  <a:lnTo>
                    <a:pt x="585" y="389"/>
                  </a:lnTo>
                  <a:lnTo>
                    <a:pt x="546" y="402"/>
                  </a:lnTo>
                  <a:lnTo>
                    <a:pt x="505" y="412"/>
                  </a:lnTo>
                  <a:lnTo>
                    <a:pt x="463" y="421"/>
                  </a:lnTo>
                  <a:lnTo>
                    <a:pt x="419" y="425"/>
                  </a:lnTo>
                  <a:lnTo>
                    <a:pt x="373" y="426"/>
                  </a:lnTo>
                  <a:lnTo>
                    <a:pt x="328" y="425"/>
                  </a:lnTo>
                  <a:lnTo>
                    <a:pt x="284" y="421"/>
                  </a:lnTo>
                  <a:lnTo>
                    <a:pt x="241" y="412"/>
                  </a:lnTo>
                  <a:lnTo>
                    <a:pt x="200" y="402"/>
                  </a:lnTo>
                  <a:lnTo>
                    <a:pt x="162" y="389"/>
                  </a:lnTo>
                  <a:lnTo>
                    <a:pt x="127" y="372"/>
                  </a:lnTo>
                  <a:lnTo>
                    <a:pt x="94" y="355"/>
                  </a:lnTo>
                  <a:lnTo>
                    <a:pt x="67" y="334"/>
                  </a:lnTo>
                  <a:lnTo>
                    <a:pt x="43" y="313"/>
                  </a:lnTo>
                  <a:lnTo>
                    <a:pt x="24" y="288"/>
                  </a:lnTo>
                  <a:lnTo>
                    <a:pt x="12" y="264"/>
                  </a:lnTo>
                  <a:lnTo>
                    <a:pt x="3" y="239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Rectangle 12"/>
            <p:cNvSpPr>
              <a:spLocks noChangeArrowheads="1"/>
            </p:cNvSpPr>
            <p:nvPr/>
          </p:nvSpPr>
          <p:spPr bwMode="auto">
            <a:xfrm>
              <a:off x="432" y="1323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新建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166" name="Freeform 13"/>
            <p:cNvSpPr>
              <a:spLocks/>
            </p:cNvSpPr>
            <p:nvPr/>
          </p:nvSpPr>
          <p:spPr bwMode="auto">
            <a:xfrm>
              <a:off x="4848" y="1189"/>
              <a:ext cx="745" cy="426"/>
            </a:xfrm>
            <a:custGeom>
              <a:avLst/>
              <a:gdLst>
                <a:gd name="T0" fmla="*/ 0 w 745"/>
                <a:gd name="T1" fmla="*/ 213 h 426"/>
                <a:gd name="T2" fmla="*/ 3 w 745"/>
                <a:gd name="T3" fmla="*/ 188 h 426"/>
                <a:gd name="T4" fmla="*/ 10 w 745"/>
                <a:gd name="T5" fmla="*/ 162 h 426"/>
                <a:gd name="T6" fmla="*/ 25 w 745"/>
                <a:gd name="T7" fmla="*/ 138 h 426"/>
                <a:gd name="T8" fmla="*/ 43 w 745"/>
                <a:gd name="T9" fmla="*/ 114 h 426"/>
                <a:gd name="T10" fmla="*/ 66 w 745"/>
                <a:gd name="T11" fmla="*/ 92 h 426"/>
                <a:gd name="T12" fmla="*/ 94 w 745"/>
                <a:gd name="T13" fmla="*/ 72 h 426"/>
                <a:gd name="T14" fmla="*/ 125 w 745"/>
                <a:gd name="T15" fmla="*/ 54 h 426"/>
                <a:gd name="T16" fmla="*/ 161 w 745"/>
                <a:gd name="T17" fmla="*/ 38 h 426"/>
                <a:gd name="T18" fmla="*/ 199 w 745"/>
                <a:gd name="T19" fmla="*/ 24 h 426"/>
                <a:gd name="T20" fmla="*/ 240 w 745"/>
                <a:gd name="T21" fmla="*/ 14 h 426"/>
                <a:gd name="T22" fmla="*/ 283 w 745"/>
                <a:gd name="T23" fmla="*/ 6 h 426"/>
                <a:gd name="T24" fmla="*/ 327 w 745"/>
                <a:gd name="T25" fmla="*/ 1 h 426"/>
                <a:gd name="T26" fmla="*/ 372 w 745"/>
                <a:gd name="T27" fmla="*/ 0 h 426"/>
                <a:gd name="T28" fmla="*/ 418 w 745"/>
                <a:gd name="T29" fmla="*/ 1 h 426"/>
                <a:gd name="T30" fmla="*/ 462 w 745"/>
                <a:gd name="T31" fmla="*/ 6 h 426"/>
                <a:gd name="T32" fmla="*/ 504 w 745"/>
                <a:gd name="T33" fmla="*/ 14 h 426"/>
                <a:gd name="T34" fmla="*/ 545 w 745"/>
                <a:gd name="T35" fmla="*/ 24 h 426"/>
                <a:gd name="T36" fmla="*/ 584 w 745"/>
                <a:gd name="T37" fmla="*/ 38 h 426"/>
                <a:gd name="T38" fmla="*/ 619 w 745"/>
                <a:gd name="T39" fmla="*/ 54 h 426"/>
                <a:gd name="T40" fmla="*/ 652 w 745"/>
                <a:gd name="T41" fmla="*/ 72 h 426"/>
                <a:gd name="T42" fmla="*/ 679 w 745"/>
                <a:gd name="T43" fmla="*/ 92 h 426"/>
                <a:gd name="T44" fmla="*/ 703 w 745"/>
                <a:gd name="T45" fmla="*/ 114 h 426"/>
                <a:gd name="T46" fmla="*/ 721 w 745"/>
                <a:gd name="T47" fmla="*/ 138 h 426"/>
                <a:gd name="T48" fmla="*/ 734 w 745"/>
                <a:gd name="T49" fmla="*/ 162 h 426"/>
                <a:gd name="T50" fmla="*/ 742 w 745"/>
                <a:gd name="T51" fmla="*/ 188 h 426"/>
                <a:gd name="T52" fmla="*/ 745 w 745"/>
                <a:gd name="T53" fmla="*/ 213 h 426"/>
                <a:gd name="T54" fmla="*/ 742 w 745"/>
                <a:gd name="T55" fmla="*/ 239 h 426"/>
                <a:gd name="T56" fmla="*/ 734 w 745"/>
                <a:gd name="T57" fmla="*/ 264 h 426"/>
                <a:gd name="T58" fmla="*/ 721 w 745"/>
                <a:gd name="T59" fmla="*/ 288 h 426"/>
                <a:gd name="T60" fmla="*/ 703 w 745"/>
                <a:gd name="T61" fmla="*/ 313 h 426"/>
                <a:gd name="T62" fmla="*/ 679 w 745"/>
                <a:gd name="T63" fmla="*/ 334 h 426"/>
                <a:gd name="T64" fmla="*/ 652 w 745"/>
                <a:gd name="T65" fmla="*/ 355 h 426"/>
                <a:gd name="T66" fmla="*/ 619 w 745"/>
                <a:gd name="T67" fmla="*/ 372 h 426"/>
                <a:gd name="T68" fmla="*/ 584 w 745"/>
                <a:gd name="T69" fmla="*/ 389 h 426"/>
                <a:gd name="T70" fmla="*/ 545 w 745"/>
                <a:gd name="T71" fmla="*/ 402 h 426"/>
                <a:gd name="T72" fmla="*/ 504 w 745"/>
                <a:gd name="T73" fmla="*/ 412 h 426"/>
                <a:gd name="T74" fmla="*/ 462 w 745"/>
                <a:gd name="T75" fmla="*/ 421 h 426"/>
                <a:gd name="T76" fmla="*/ 418 w 745"/>
                <a:gd name="T77" fmla="*/ 425 h 426"/>
                <a:gd name="T78" fmla="*/ 372 w 745"/>
                <a:gd name="T79" fmla="*/ 426 h 426"/>
                <a:gd name="T80" fmla="*/ 327 w 745"/>
                <a:gd name="T81" fmla="*/ 425 h 426"/>
                <a:gd name="T82" fmla="*/ 283 w 745"/>
                <a:gd name="T83" fmla="*/ 421 h 426"/>
                <a:gd name="T84" fmla="*/ 240 w 745"/>
                <a:gd name="T85" fmla="*/ 412 h 426"/>
                <a:gd name="T86" fmla="*/ 199 w 745"/>
                <a:gd name="T87" fmla="*/ 402 h 426"/>
                <a:gd name="T88" fmla="*/ 161 w 745"/>
                <a:gd name="T89" fmla="*/ 389 h 426"/>
                <a:gd name="T90" fmla="*/ 125 w 745"/>
                <a:gd name="T91" fmla="*/ 372 h 426"/>
                <a:gd name="T92" fmla="*/ 94 w 745"/>
                <a:gd name="T93" fmla="*/ 355 h 426"/>
                <a:gd name="T94" fmla="*/ 66 w 745"/>
                <a:gd name="T95" fmla="*/ 334 h 426"/>
                <a:gd name="T96" fmla="*/ 43 w 745"/>
                <a:gd name="T97" fmla="*/ 313 h 426"/>
                <a:gd name="T98" fmla="*/ 25 w 745"/>
                <a:gd name="T99" fmla="*/ 288 h 426"/>
                <a:gd name="T100" fmla="*/ 10 w 745"/>
                <a:gd name="T101" fmla="*/ 264 h 426"/>
                <a:gd name="T102" fmla="*/ 3 w 745"/>
                <a:gd name="T103" fmla="*/ 239 h 426"/>
                <a:gd name="T104" fmla="*/ 0 w 745"/>
                <a:gd name="T105" fmla="*/ 213 h 4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45" h="426">
                  <a:moveTo>
                    <a:pt x="0" y="213"/>
                  </a:moveTo>
                  <a:lnTo>
                    <a:pt x="3" y="188"/>
                  </a:lnTo>
                  <a:lnTo>
                    <a:pt x="10" y="162"/>
                  </a:lnTo>
                  <a:lnTo>
                    <a:pt x="25" y="138"/>
                  </a:lnTo>
                  <a:lnTo>
                    <a:pt x="43" y="114"/>
                  </a:lnTo>
                  <a:lnTo>
                    <a:pt x="66" y="92"/>
                  </a:lnTo>
                  <a:lnTo>
                    <a:pt x="94" y="72"/>
                  </a:lnTo>
                  <a:lnTo>
                    <a:pt x="125" y="54"/>
                  </a:lnTo>
                  <a:lnTo>
                    <a:pt x="161" y="38"/>
                  </a:lnTo>
                  <a:lnTo>
                    <a:pt x="199" y="24"/>
                  </a:lnTo>
                  <a:lnTo>
                    <a:pt x="240" y="14"/>
                  </a:lnTo>
                  <a:lnTo>
                    <a:pt x="283" y="6"/>
                  </a:lnTo>
                  <a:lnTo>
                    <a:pt x="327" y="1"/>
                  </a:lnTo>
                  <a:lnTo>
                    <a:pt x="372" y="0"/>
                  </a:lnTo>
                  <a:lnTo>
                    <a:pt x="418" y="1"/>
                  </a:lnTo>
                  <a:lnTo>
                    <a:pt x="462" y="6"/>
                  </a:lnTo>
                  <a:lnTo>
                    <a:pt x="504" y="14"/>
                  </a:lnTo>
                  <a:lnTo>
                    <a:pt x="545" y="24"/>
                  </a:lnTo>
                  <a:lnTo>
                    <a:pt x="584" y="38"/>
                  </a:lnTo>
                  <a:lnTo>
                    <a:pt x="619" y="54"/>
                  </a:lnTo>
                  <a:lnTo>
                    <a:pt x="652" y="72"/>
                  </a:lnTo>
                  <a:lnTo>
                    <a:pt x="679" y="92"/>
                  </a:lnTo>
                  <a:lnTo>
                    <a:pt x="703" y="114"/>
                  </a:lnTo>
                  <a:lnTo>
                    <a:pt x="721" y="138"/>
                  </a:lnTo>
                  <a:lnTo>
                    <a:pt x="734" y="162"/>
                  </a:lnTo>
                  <a:lnTo>
                    <a:pt x="742" y="188"/>
                  </a:lnTo>
                  <a:lnTo>
                    <a:pt x="745" y="213"/>
                  </a:lnTo>
                  <a:lnTo>
                    <a:pt x="742" y="239"/>
                  </a:lnTo>
                  <a:lnTo>
                    <a:pt x="734" y="264"/>
                  </a:lnTo>
                  <a:lnTo>
                    <a:pt x="721" y="288"/>
                  </a:lnTo>
                  <a:lnTo>
                    <a:pt x="703" y="313"/>
                  </a:lnTo>
                  <a:lnTo>
                    <a:pt x="679" y="334"/>
                  </a:lnTo>
                  <a:lnTo>
                    <a:pt x="652" y="355"/>
                  </a:lnTo>
                  <a:lnTo>
                    <a:pt x="619" y="372"/>
                  </a:lnTo>
                  <a:lnTo>
                    <a:pt x="584" y="389"/>
                  </a:lnTo>
                  <a:lnTo>
                    <a:pt x="545" y="402"/>
                  </a:lnTo>
                  <a:lnTo>
                    <a:pt x="504" y="412"/>
                  </a:lnTo>
                  <a:lnTo>
                    <a:pt x="462" y="421"/>
                  </a:lnTo>
                  <a:lnTo>
                    <a:pt x="418" y="425"/>
                  </a:lnTo>
                  <a:lnTo>
                    <a:pt x="372" y="426"/>
                  </a:lnTo>
                  <a:lnTo>
                    <a:pt x="327" y="425"/>
                  </a:lnTo>
                  <a:lnTo>
                    <a:pt x="283" y="421"/>
                  </a:lnTo>
                  <a:lnTo>
                    <a:pt x="240" y="412"/>
                  </a:lnTo>
                  <a:lnTo>
                    <a:pt x="199" y="402"/>
                  </a:lnTo>
                  <a:lnTo>
                    <a:pt x="161" y="389"/>
                  </a:lnTo>
                  <a:lnTo>
                    <a:pt x="125" y="372"/>
                  </a:lnTo>
                  <a:lnTo>
                    <a:pt x="94" y="355"/>
                  </a:lnTo>
                  <a:lnTo>
                    <a:pt x="66" y="334"/>
                  </a:lnTo>
                  <a:lnTo>
                    <a:pt x="43" y="313"/>
                  </a:lnTo>
                  <a:lnTo>
                    <a:pt x="25" y="288"/>
                  </a:lnTo>
                  <a:lnTo>
                    <a:pt x="10" y="264"/>
                  </a:lnTo>
                  <a:lnTo>
                    <a:pt x="3" y="239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Rectangle 14"/>
            <p:cNvSpPr>
              <a:spLocks noChangeArrowheads="1"/>
            </p:cNvSpPr>
            <p:nvPr/>
          </p:nvSpPr>
          <p:spPr bwMode="auto">
            <a:xfrm>
              <a:off x="5078" y="1323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退出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168" name="Freeform 15"/>
            <p:cNvSpPr>
              <a:spLocks/>
            </p:cNvSpPr>
            <p:nvPr/>
          </p:nvSpPr>
          <p:spPr bwMode="auto">
            <a:xfrm>
              <a:off x="1726" y="1189"/>
              <a:ext cx="745" cy="426"/>
            </a:xfrm>
            <a:custGeom>
              <a:avLst/>
              <a:gdLst>
                <a:gd name="T0" fmla="*/ 0 w 745"/>
                <a:gd name="T1" fmla="*/ 213 h 426"/>
                <a:gd name="T2" fmla="*/ 3 w 745"/>
                <a:gd name="T3" fmla="*/ 188 h 426"/>
                <a:gd name="T4" fmla="*/ 11 w 745"/>
                <a:gd name="T5" fmla="*/ 162 h 426"/>
                <a:gd name="T6" fmla="*/ 25 w 745"/>
                <a:gd name="T7" fmla="*/ 138 h 426"/>
                <a:gd name="T8" fmla="*/ 44 w 745"/>
                <a:gd name="T9" fmla="*/ 114 h 426"/>
                <a:gd name="T10" fmla="*/ 67 w 745"/>
                <a:gd name="T11" fmla="*/ 92 h 426"/>
                <a:gd name="T12" fmla="*/ 94 w 745"/>
                <a:gd name="T13" fmla="*/ 72 h 426"/>
                <a:gd name="T14" fmla="*/ 126 w 745"/>
                <a:gd name="T15" fmla="*/ 54 h 426"/>
                <a:gd name="T16" fmla="*/ 162 w 745"/>
                <a:gd name="T17" fmla="*/ 38 h 426"/>
                <a:gd name="T18" fmla="*/ 200 w 745"/>
                <a:gd name="T19" fmla="*/ 24 h 426"/>
                <a:gd name="T20" fmla="*/ 241 w 745"/>
                <a:gd name="T21" fmla="*/ 14 h 426"/>
                <a:gd name="T22" fmla="*/ 284 w 745"/>
                <a:gd name="T23" fmla="*/ 6 h 426"/>
                <a:gd name="T24" fmla="*/ 328 w 745"/>
                <a:gd name="T25" fmla="*/ 1 h 426"/>
                <a:gd name="T26" fmla="*/ 373 w 745"/>
                <a:gd name="T27" fmla="*/ 0 h 426"/>
                <a:gd name="T28" fmla="*/ 418 w 745"/>
                <a:gd name="T29" fmla="*/ 1 h 426"/>
                <a:gd name="T30" fmla="*/ 462 w 745"/>
                <a:gd name="T31" fmla="*/ 6 h 426"/>
                <a:gd name="T32" fmla="*/ 505 w 745"/>
                <a:gd name="T33" fmla="*/ 14 h 426"/>
                <a:gd name="T34" fmla="*/ 546 w 745"/>
                <a:gd name="T35" fmla="*/ 24 h 426"/>
                <a:gd name="T36" fmla="*/ 584 w 745"/>
                <a:gd name="T37" fmla="*/ 38 h 426"/>
                <a:gd name="T38" fmla="*/ 620 w 745"/>
                <a:gd name="T39" fmla="*/ 54 h 426"/>
                <a:gd name="T40" fmla="*/ 651 w 745"/>
                <a:gd name="T41" fmla="*/ 72 h 426"/>
                <a:gd name="T42" fmla="*/ 679 w 745"/>
                <a:gd name="T43" fmla="*/ 92 h 426"/>
                <a:gd name="T44" fmla="*/ 702 w 745"/>
                <a:gd name="T45" fmla="*/ 114 h 426"/>
                <a:gd name="T46" fmla="*/ 721 w 745"/>
                <a:gd name="T47" fmla="*/ 138 h 426"/>
                <a:gd name="T48" fmla="*/ 735 w 745"/>
                <a:gd name="T49" fmla="*/ 162 h 426"/>
                <a:gd name="T50" fmla="*/ 743 w 745"/>
                <a:gd name="T51" fmla="*/ 188 h 426"/>
                <a:gd name="T52" fmla="*/ 745 w 745"/>
                <a:gd name="T53" fmla="*/ 213 h 426"/>
                <a:gd name="T54" fmla="*/ 743 w 745"/>
                <a:gd name="T55" fmla="*/ 239 h 426"/>
                <a:gd name="T56" fmla="*/ 735 w 745"/>
                <a:gd name="T57" fmla="*/ 264 h 426"/>
                <a:gd name="T58" fmla="*/ 721 w 745"/>
                <a:gd name="T59" fmla="*/ 288 h 426"/>
                <a:gd name="T60" fmla="*/ 702 w 745"/>
                <a:gd name="T61" fmla="*/ 313 h 426"/>
                <a:gd name="T62" fmla="*/ 679 w 745"/>
                <a:gd name="T63" fmla="*/ 334 h 426"/>
                <a:gd name="T64" fmla="*/ 651 w 745"/>
                <a:gd name="T65" fmla="*/ 355 h 426"/>
                <a:gd name="T66" fmla="*/ 620 w 745"/>
                <a:gd name="T67" fmla="*/ 372 h 426"/>
                <a:gd name="T68" fmla="*/ 584 w 745"/>
                <a:gd name="T69" fmla="*/ 389 h 426"/>
                <a:gd name="T70" fmla="*/ 546 w 745"/>
                <a:gd name="T71" fmla="*/ 402 h 426"/>
                <a:gd name="T72" fmla="*/ 505 w 745"/>
                <a:gd name="T73" fmla="*/ 412 h 426"/>
                <a:gd name="T74" fmla="*/ 462 w 745"/>
                <a:gd name="T75" fmla="*/ 421 h 426"/>
                <a:gd name="T76" fmla="*/ 418 w 745"/>
                <a:gd name="T77" fmla="*/ 425 h 426"/>
                <a:gd name="T78" fmla="*/ 373 w 745"/>
                <a:gd name="T79" fmla="*/ 426 h 426"/>
                <a:gd name="T80" fmla="*/ 328 w 745"/>
                <a:gd name="T81" fmla="*/ 425 h 426"/>
                <a:gd name="T82" fmla="*/ 284 w 745"/>
                <a:gd name="T83" fmla="*/ 421 h 426"/>
                <a:gd name="T84" fmla="*/ 241 w 745"/>
                <a:gd name="T85" fmla="*/ 412 h 426"/>
                <a:gd name="T86" fmla="*/ 200 w 745"/>
                <a:gd name="T87" fmla="*/ 402 h 426"/>
                <a:gd name="T88" fmla="*/ 162 w 745"/>
                <a:gd name="T89" fmla="*/ 389 h 426"/>
                <a:gd name="T90" fmla="*/ 126 w 745"/>
                <a:gd name="T91" fmla="*/ 372 h 426"/>
                <a:gd name="T92" fmla="*/ 94 w 745"/>
                <a:gd name="T93" fmla="*/ 355 h 426"/>
                <a:gd name="T94" fmla="*/ 67 w 745"/>
                <a:gd name="T95" fmla="*/ 334 h 426"/>
                <a:gd name="T96" fmla="*/ 44 w 745"/>
                <a:gd name="T97" fmla="*/ 313 h 426"/>
                <a:gd name="T98" fmla="*/ 25 w 745"/>
                <a:gd name="T99" fmla="*/ 288 h 426"/>
                <a:gd name="T100" fmla="*/ 11 w 745"/>
                <a:gd name="T101" fmla="*/ 264 h 426"/>
                <a:gd name="T102" fmla="*/ 3 w 745"/>
                <a:gd name="T103" fmla="*/ 239 h 426"/>
                <a:gd name="T104" fmla="*/ 0 w 745"/>
                <a:gd name="T105" fmla="*/ 213 h 4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45" h="426">
                  <a:moveTo>
                    <a:pt x="0" y="213"/>
                  </a:moveTo>
                  <a:lnTo>
                    <a:pt x="3" y="188"/>
                  </a:lnTo>
                  <a:lnTo>
                    <a:pt x="11" y="162"/>
                  </a:lnTo>
                  <a:lnTo>
                    <a:pt x="25" y="138"/>
                  </a:lnTo>
                  <a:lnTo>
                    <a:pt x="44" y="114"/>
                  </a:lnTo>
                  <a:lnTo>
                    <a:pt x="67" y="92"/>
                  </a:lnTo>
                  <a:lnTo>
                    <a:pt x="94" y="72"/>
                  </a:lnTo>
                  <a:lnTo>
                    <a:pt x="126" y="54"/>
                  </a:lnTo>
                  <a:lnTo>
                    <a:pt x="162" y="38"/>
                  </a:lnTo>
                  <a:lnTo>
                    <a:pt x="200" y="24"/>
                  </a:lnTo>
                  <a:lnTo>
                    <a:pt x="241" y="14"/>
                  </a:lnTo>
                  <a:lnTo>
                    <a:pt x="284" y="6"/>
                  </a:lnTo>
                  <a:lnTo>
                    <a:pt x="328" y="1"/>
                  </a:lnTo>
                  <a:lnTo>
                    <a:pt x="373" y="0"/>
                  </a:lnTo>
                  <a:lnTo>
                    <a:pt x="418" y="1"/>
                  </a:lnTo>
                  <a:lnTo>
                    <a:pt x="462" y="6"/>
                  </a:lnTo>
                  <a:lnTo>
                    <a:pt x="505" y="14"/>
                  </a:lnTo>
                  <a:lnTo>
                    <a:pt x="546" y="24"/>
                  </a:lnTo>
                  <a:lnTo>
                    <a:pt x="584" y="38"/>
                  </a:lnTo>
                  <a:lnTo>
                    <a:pt x="620" y="54"/>
                  </a:lnTo>
                  <a:lnTo>
                    <a:pt x="651" y="72"/>
                  </a:lnTo>
                  <a:lnTo>
                    <a:pt x="679" y="92"/>
                  </a:lnTo>
                  <a:lnTo>
                    <a:pt x="702" y="114"/>
                  </a:lnTo>
                  <a:lnTo>
                    <a:pt x="721" y="138"/>
                  </a:lnTo>
                  <a:lnTo>
                    <a:pt x="735" y="162"/>
                  </a:lnTo>
                  <a:lnTo>
                    <a:pt x="743" y="188"/>
                  </a:lnTo>
                  <a:lnTo>
                    <a:pt x="745" y="213"/>
                  </a:lnTo>
                  <a:lnTo>
                    <a:pt x="743" y="239"/>
                  </a:lnTo>
                  <a:lnTo>
                    <a:pt x="735" y="264"/>
                  </a:lnTo>
                  <a:lnTo>
                    <a:pt x="721" y="288"/>
                  </a:lnTo>
                  <a:lnTo>
                    <a:pt x="702" y="313"/>
                  </a:lnTo>
                  <a:lnTo>
                    <a:pt x="679" y="334"/>
                  </a:lnTo>
                  <a:lnTo>
                    <a:pt x="651" y="355"/>
                  </a:lnTo>
                  <a:lnTo>
                    <a:pt x="620" y="372"/>
                  </a:lnTo>
                  <a:lnTo>
                    <a:pt x="584" y="389"/>
                  </a:lnTo>
                  <a:lnTo>
                    <a:pt x="546" y="402"/>
                  </a:lnTo>
                  <a:lnTo>
                    <a:pt x="505" y="412"/>
                  </a:lnTo>
                  <a:lnTo>
                    <a:pt x="462" y="421"/>
                  </a:lnTo>
                  <a:lnTo>
                    <a:pt x="418" y="425"/>
                  </a:lnTo>
                  <a:lnTo>
                    <a:pt x="373" y="426"/>
                  </a:lnTo>
                  <a:lnTo>
                    <a:pt x="328" y="425"/>
                  </a:lnTo>
                  <a:lnTo>
                    <a:pt x="284" y="421"/>
                  </a:lnTo>
                  <a:lnTo>
                    <a:pt x="241" y="412"/>
                  </a:lnTo>
                  <a:lnTo>
                    <a:pt x="200" y="402"/>
                  </a:lnTo>
                  <a:lnTo>
                    <a:pt x="162" y="389"/>
                  </a:lnTo>
                  <a:lnTo>
                    <a:pt x="126" y="372"/>
                  </a:lnTo>
                  <a:lnTo>
                    <a:pt x="94" y="355"/>
                  </a:lnTo>
                  <a:lnTo>
                    <a:pt x="67" y="334"/>
                  </a:lnTo>
                  <a:lnTo>
                    <a:pt x="44" y="313"/>
                  </a:lnTo>
                  <a:lnTo>
                    <a:pt x="25" y="288"/>
                  </a:lnTo>
                  <a:lnTo>
                    <a:pt x="11" y="264"/>
                  </a:lnTo>
                  <a:lnTo>
                    <a:pt x="3" y="239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Rectangle 16"/>
            <p:cNvSpPr>
              <a:spLocks noChangeArrowheads="1"/>
            </p:cNvSpPr>
            <p:nvPr/>
          </p:nvSpPr>
          <p:spPr bwMode="auto">
            <a:xfrm>
              <a:off x="1922" y="1323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就绪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170" name="Freeform 17"/>
            <p:cNvSpPr>
              <a:spLocks/>
            </p:cNvSpPr>
            <p:nvPr/>
          </p:nvSpPr>
          <p:spPr bwMode="auto">
            <a:xfrm>
              <a:off x="1726" y="2415"/>
              <a:ext cx="745" cy="427"/>
            </a:xfrm>
            <a:custGeom>
              <a:avLst/>
              <a:gdLst>
                <a:gd name="T0" fmla="*/ 0 w 745"/>
                <a:gd name="T1" fmla="*/ 213 h 427"/>
                <a:gd name="T2" fmla="*/ 3 w 745"/>
                <a:gd name="T3" fmla="*/ 188 h 427"/>
                <a:gd name="T4" fmla="*/ 11 w 745"/>
                <a:gd name="T5" fmla="*/ 162 h 427"/>
                <a:gd name="T6" fmla="*/ 25 w 745"/>
                <a:gd name="T7" fmla="*/ 137 h 427"/>
                <a:gd name="T8" fmla="*/ 44 w 745"/>
                <a:gd name="T9" fmla="*/ 114 h 427"/>
                <a:gd name="T10" fmla="*/ 67 w 745"/>
                <a:gd name="T11" fmla="*/ 91 h 427"/>
                <a:gd name="T12" fmla="*/ 94 w 745"/>
                <a:gd name="T13" fmla="*/ 71 h 427"/>
                <a:gd name="T14" fmla="*/ 126 w 745"/>
                <a:gd name="T15" fmla="*/ 53 h 427"/>
                <a:gd name="T16" fmla="*/ 162 w 745"/>
                <a:gd name="T17" fmla="*/ 37 h 427"/>
                <a:gd name="T18" fmla="*/ 200 w 745"/>
                <a:gd name="T19" fmla="*/ 24 h 427"/>
                <a:gd name="T20" fmla="*/ 241 w 745"/>
                <a:gd name="T21" fmla="*/ 13 h 427"/>
                <a:gd name="T22" fmla="*/ 284 w 745"/>
                <a:gd name="T23" fmla="*/ 6 h 427"/>
                <a:gd name="T24" fmla="*/ 328 w 745"/>
                <a:gd name="T25" fmla="*/ 2 h 427"/>
                <a:gd name="T26" fmla="*/ 373 w 745"/>
                <a:gd name="T27" fmla="*/ 0 h 427"/>
                <a:gd name="T28" fmla="*/ 418 w 745"/>
                <a:gd name="T29" fmla="*/ 2 h 427"/>
                <a:gd name="T30" fmla="*/ 462 w 745"/>
                <a:gd name="T31" fmla="*/ 6 h 427"/>
                <a:gd name="T32" fmla="*/ 505 w 745"/>
                <a:gd name="T33" fmla="*/ 13 h 427"/>
                <a:gd name="T34" fmla="*/ 546 w 745"/>
                <a:gd name="T35" fmla="*/ 24 h 427"/>
                <a:gd name="T36" fmla="*/ 584 w 745"/>
                <a:gd name="T37" fmla="*/ 37 h 427"/>
                <a:gd name="T38" fmla="*/ 620 w 745"/>
                <a:gd name="T39" fmla="*/ 53 h 427"/>
                <a:gd name="T40" fmla="*/ 651 w 745"/>
                <a:gd name="T41" fmla="*/ 71 h 427"/>
                <a:gd name="T42" fmla="*/ 679 w 745"/>
                <a:gd name="T43" fmla="*/ 91 h 427"/>
                <a:gd name="T44" fmla="*/ 702 w 745"/>
                <a:gd name="T45" fmla="*/ 114 h 427"/>
                <a:gd name="T46" fmla="*/ 721 w 745"/>
                <a:gd name="T47" fmla="*/ 137 h 427"/>
                <a:gd name="T48" fmla="*/ 735 w 745"/>
                <a:gd name="T49" fmla="*/ 162 h 427"/>
                <a:gd name="T50" fmla="*/ 743 w 745"/>
                <a:gd name="T51" fmla="*/ 188 h 427"/>
                <a:gd name="T52" fmla="*/ 745 w 745"/>
                <a:gd name="T53" fmla="*/ 213 h 427"/>
                <a:gd name="T54" fmla="*/ 743 w 745"/>
                <a:gd name="T55" fmla="*/ 239 h 427"/>
                <a:gd name="T56" fmla="*/ 735 w 745"/>
                <a:gd name="T57" fmla="*/ 265 h 427"/>
                <a:gd name="T58" fmla="*/ 721 w 745"/>
                <a:gd name="T59" fmla="*/ 289 h 427"/>
                <a:gd name="T60" fmla="*/ 702 w 745"/>
                <a:gd name="T61" fmla="*/ 311 h 427"/>
                <a:gd name="T62" fmla="*/ 679 w 745"/>
                <a:gd name="T63" fmla="*/ 334 h 427"/>
                <a:gd name="T64" fmla="*/ 651 w 745"/>
                <a:gd name="T65" fmla="*/ 354 h 427"/>
                <a:gd name="T66" fmla="*/ 620 w 745"/>
                <a:gd name="T67" fmla="*/ 373 h 427"/>
                <a:gd name="T68" fmla="*/ 584 w 745"/>
                <a:gd name="T69" fmla="*/ 388 h 427"/>
                <a:gd name="T70" fmla="*/ 546 w 745"/>
                <a:gd name="T71" fmla="*/ 401 h 427"/>
                <a:gd name="T72" fmla="*/ 505 w 745"/>
                <a:gd name="T73" fmla="*/ 412 h 427"/>
                <a:gd name="T74" fmla="*/ 462 w 745"/>
                <a:gd name="T75" fmla="*/ 419 h 427"/>
                <a:gd name="T76" fmla="*/ 418 w 745"/>
                <a:gd name="T77" fmla="*/ 425 h 427"/>
                <a:gd name="T78" fmla="*/ 373 w 745"/>
                <a:gd name="T79" fmla="*/ 427 h 427"/>
                <a:gd name="T80" fmla="*/ 328 w 745"/>
                <a:gd name="T81" fmla="*/ 425 h 427"/>
                <a:gd name="T82" fmla="*/ 284 w 745"/>
                <a:gd name="T83" fmla="*/ 419 h 427"/>
                <a:gd name="T84" fmla="*/ 241 w 745"/>
                <a:gd name="T85" fmla="*/ 412 h 427"/>
                <a:gd name="T86" fmla="*/ 200 w 745"/>
                <a:gd name="T87" fmla="*/ 401 h 427"/>
                <a:gd name="T88" fmla="*/ 162 w 745"/>
                <a:gd name="T89" fmla="*/ 388 h 427"/>
                <a:gd name="T90" fmla="*/ 126 w 745"/>
                <a:gd name="T91" fmla="*/ 373 h 427"/>
                <a:gd name="T92" fmla="*/ 94 w 745"/>
                <a:gd name="T93" fmla="*/ 354 h 427"/>
                <a:gd name="T94" fmla="*/ 67 w 745"/>
                <a:gd name="T95" fmla="*/ 334 h 427"/>
                <a:gd name="T96" fmla="*/ 44 w 745"/>
                <a:gd name="T97" fmla="*/ 311 h 427"/>
                <a:gd name="T98" fmla="*/ 25 w 745"/>
                <a:gd name="T99" fmla="*/ 289 h 427"/>
                <a:gd name="T100" fmla="*/ 11 w 745"/>
                <a:gd name="T101" fmla="*/ 265 h 427"/>
                <a:gd name="T102" fmla="*/ 3 w 745"/>
                <a:gd name="T103" fmla="*/ 239 h 427"/>
                <a:gd name="T104" fmla="*/ 0 w 745"/>
                <a:gd name="T105" fmla="*/ 213 h 42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45" h="427">
                  <a:moveTo>
                    <a:pt x="0" y="213"/>
                  </a:moveTo>
                  <a:lnTo>
                    <a:pt x="3" y="188"/>
                  </a:lnTo>
                  <a:lnTo>
                    <a:pt x="11" y="162"/>
                  </a:lnTo>
                  <a:lnTo>
                    <a:pt x="25" y="137"/>
                  </a:lnTo>
                  <a:lnTo>
                    <a:pt x="44" y="114"/>
                  </a:lnTo>
                  <a:lnTo>
                    <a:pt x="67" y="91"/>
                  </a:lnTo>
                  <a:lnTo>
                    <a:pt x="94" y="71"/>
                  </a:lnTo>
                  <a:lnTo>
                    <a:pt x="126" y="53"/>
                  </a:lnTo>
                  <a:lnTo>
                    <a:pt x="162" y="37"/>
                  </a:lnTo>
                  <a:lnTo>
                    <a:pt x="200" y="24"/>
                  </a:lnTo>
                  <a:lnTo>
                    <a:pt x="241" y="13"/>
                  </a:lnTo>
                  <a:lnTo>
                    <a:pt x="284" y="6"/>
                  </a:lnTo>
                  <a:lnTo>
                    <a:pt x="328" y="2"/>
                  </a:lnTo>
                  <a:lnTo>
                    <a:pt x="373" y="0"/>
                  </a:lnTo>
                  <a:lnTo>
                    <a:pt x="418" y="2"/>
                  </a:lnTo>
                  <a:lnTo>
                    <a:pt x="462" y="6"/>
                  </a:lnTo>
                  <a:lnTo>
                    <a:pt x="505" y="13"/>
                  </a:lnTo>
                  <a:lnTo>
                    <a:pt x="546" y="24"/>
                  </a:lnTo>
                  <a:lnTo>
                    <a:pt x="584" y="37"/>
                  </a:lnTo>
                  <a:lnTo>
                    <a:pt x="620" y="53"/>
                  </a:lnTo>
                  <a:lnTo>
                    <a:pt x="651" y="71"/>
                  </a:lnTo>
                  <a:lnTo>
                    <a:pt x="679" y="91"/>
                  </a:lnTo>
                  <a:lnTo>
                    <a:pt x="702" y="114"/>
                  </a:lnTo>
                  <a:lnTo>
                    <a:pt x="721" y="137"/>
                  </a:lnTo>
                  <a:lnTo>
                    <a:pt x="735" y="162"/>
                  </a:lnTo>
                  <a:lnTo>
                    <a:pt x="743" y="188"/>
                  </a:lnTo>
                  <a:lnTo>
                    <a:pt x="745" y="213"/>
                  </a:lnTo>
                  <a:lnTo>
                    <a:pt x="743" y="239"/>
                  </a:lnTo>
                  <a:lnTo>
                    <a:pt x="735" y="265"/>
                  </a:lnTo>
                  <a:lnTo>
                    <a:pt x="721" y="289"/>
                  </a:lnTo>
                  <a:lnTo>
                    <a:pt x="702" y="311"/>
                  </a:lnTo>
                  <a:lnTo>
                    <a:pt x="679" y="334"/>
                  </a:lnTo>
                  <a:lnTo>
                    <a:pt x="651" y="354"/>
                  </a:lnTo>
                  <a:lnTo>
                    <a:pt x="620" y="373"/>
                  </a:lnTo>
                  <a:lnTo>
                    <a:pt x="584" y="388"/>
                  </a:lnTo>
                  <a:lnTo>
                    <a:pt x="546" y="401"/>
                  </a:lnTo>
                  <a:lnTo>
                    <a:pt x="505" y="412"/>
                  </a:lnTo>
                  <a:lnTo>
                    <a:pt x="462" y="419"/>
                  </a:lnTo>
                  <a:lnTo>
                    <a:pt x="418" y="425"/>
                  </a:lnTo>
                  <a:lnTo>
                    <a:pt x="373" y="427"/>
                  </a:lnTo>
                  <a:lnTo>
                    <a:pt x="328" y="425"/>
                  </a:lnTo>
                  <a:lnTo>
                    <a:pt x="284" y="419"/>
                  </a:lnTo>
                  <a:lnTo>
                    <a:pt x="241" y="412"/>
                  </a:lnTo>
                  <a:lnTo>
                    <a:pt x="200" y="401"/>
                  </a:lnTo>
                  <a:lnTo>
                    <a:pt x="162" y="388"/>
                  </a:lnTo>
                  <a:lnTo>
                    <a:pt x="126" y="373"/>
                  </a:lnTo>
                  <a:lnTo>
                    <a:pt x="94" y="354"/>
                  </a:lnTo>
                  <a:lnTo>
                    <a:pt x="67" y="334"/>
                  </a:lnTo>
                  <a:lnTo>
                    <a:pt x="44" y="311"/>
                  </a:lnTo>
                  <a:lnTo>
                    <a:pt x="25" y="289"/>
                  </a:lnTo>
                  <a:lnTo>
                    <a:pt x="11" y="265"/>
                  </a:lnTo>
                  <a:lnTo>
                    <a:pt x="3" y="239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Rectangle 18"/>
            <p:cNvSpPr>
              <a:spLocks noChangeArrowheads="1"/>
            </p:cNvSpPr>
            <p:nvPr/>
          </p:nvSpPr>
          <p:spPr bwMode="auto">
            <a:xfrm>
              <a:off x="1851" y="2549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阻塞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172" name="Freeform 19"/>
            <p:cNvSpPr>
              <a:spLocks/>
            </p:cNvSpPr>
            <p:nvPr/>
          </p:nvSpPr>
          <p:spPr bwMode="auto">
            <a:xfrm>
              <a:off x="3316" y="1242"/>
              <a:ext cx="54" cy="52"/>
            </a:xfrm>
            <a:custGeom>
              <a:avLst/>
              <a:gdLst>
                <a:gd name="T0" fmla="*/ 2 w 54"/>
                <a:gd name="T1" fmla="*/ 0 h 52"/>
                <a:gd name="T2" fmla="*/ 0 w 54"/>
                <a:gd name="T3" fmla="*/ 52 h 52"/>
                <a:gd name="T4" fmla="*/ 54 w 54"/>
                <a:gd name="T5" fmla="*/ 27 h 52"/>
                <a:gd name="T6" fmla="*/ 2 w 54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2">
                  <a:moveTo>
                    <a:pt x="2" y="0"/>
                  </a:moveTo>
                  <a:lnTo>
                    <a:pt x="0" y="52"/>
                  </a:lnTo>
                  <a:lnTo>
                    <a:pt x="54" y="2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Freeform 20"/>
            <p:cNvSpPr>
              <a:spLocks/>
            </p:cNvSpPr>
            <p:nvPr/>
          </p:nvSpPr>
          <p:spPr bwMode="auto">
            <a:xfrm>
              <a:off x="3316" y="1242"/>
              <a:ext cx="54" cy="52"/>
            </a:xfrm>
            <a:custGeom>
              <a:avLst/>
              <a:gdLst>
                <a:gd name="T0" fmla="*/ 2 w 54"/>
                <a:gd name="T1" fmla="*/ 0 h 52"/>
                <a:gd name="T2" fmla="*/ 0 w 54"/>
                <a:gd name="T3" fmla="*/ 52 h 52"/>
                <a:gd name="T4" fmla="*/ 54 w 54"/>
                <a:gd name="T5" fmla="*/ 27 h 52"/>
                <a:gd name="T6" fmla="*/ 2 w 54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2">
                  <a:moveTo>
                    <a:pt x="2" y="0"/>
                  </a:moveTo>
                  <a:lnTo>
                    <a:pt x="0" y="52"/>
                  </a:lnTo>
                  <a:lnTo>
                    <a:pt x="54" y="27"/>
                  </a:lnTo>
                  <a:lnTo>
                    <a:pt x="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4" name="Line 21"/>
            <p:cNvSpPr>
              <a:spLocks noChangeShapeType="1"/>
            </p:cNvSpPr>
            <p:nvPr/>
          </p:nvSpPr>
          <p:spPr bwMode="auto">
            <a:xfrm>
              <a:off x="2373" y="1259"/>
              <a:ext cx="943" cy="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Freeform 22"/>
            <p:cNvSpPr>
              <a:spLocks/>
            </p:cNvSpPr>
            <p:nvPr/>
          </p:nvSpPr>
          <p:spPr bwMode="auto">
            <a:xfrm>
              <a:off x="2574" y="1165"/>
              <a:ext cx="593" cy="192"/>
            </a:xfrm>
            <a:custGeom>
              <a:avLst/>
              <a:gdLst>
                <a:gd name="T0" fmla="*/ 0 w 593"/>
                <a:gd name="T1" fmla="*/ 185 h 192"/>
                <a:gd name="T2" fmla="*/ 592 w 593"/>
                <a:gd name="T3" fmla="*/ 192 h 192"/>
                <a:gd name="T4" fmla="*/ 593 w 593"/>
                <a:gd name="T5" fmla="*/ 7 h 192"/>
                <a:gd name="T6" fmla="*/ 3 w 593"/>
                <a:gd name="T7" fmla="*/ 0 h 192"/>
                <a:gd name="T8" fmla="*/ 0 w 593"/>
                <a:gd name="T9" fmla="*/ 185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3" h="192">
                  <a:moveTo>
                    <a:pt x="0" y="185"/>
                  </a:moveTo>
                  <a:lnTo>
                    <a:pt x="592" y="192"/>
                  </a:lnTo>
                  <a:lnTo>
                    <a:pt x="593" y="7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Rectangle 23"/>
            <p:cNvSpPr>
              <a:spLocks noChangeArrowheads="1"/>
            </p:cNvSpPr>
            <p:nvPr/>
          </p:nvSpPr>
          <p:spPr bwMode="auto">
            <a:xfrm>
              <a:off x="2587" y="1181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分派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177" name="Freeform 24"/>
            <p:cNvSpPr>
              <a:spLocks/>
            </p:cNvSpPr>
            <p:nvPr/>
          </p:nvSpPr>
          <p:spPr bwMode="auto">
            <a:xfrm>
              <a:off x="2356" y="1530"/>
              <a:ext cx="54" cy="54"/>
            </a:xfrm>
            <a:custGeom>
              <a:avLst/>
              <a:gdLst>
                <a:gd name="T0" fmla="*/ 54 w 54"/>
                <a:gd name="T1" fmla="*/ 0 h 54"/>
                <a:gd name="T2" fmla="*/ 54 w 54"/>
                <a:gd name="T3" fmla="*/ 54 h 54"/>
                <a:gd name="T4" fmla="*/ 0 w 54"/>
                <a:gd name="T5" fmla="*/ 27 h 54"/>
                <a:gd name="T6" fmla="*/ 54 w 54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4">
                  <a:moveTo>
                    <a:pt x="54" y="0"/>
                  </a:moveTo>
                  <a:lnTo>
                    <a:pt x="54" y="54"/>
                  </a:lnTo>
                  <a:lnTo>
                    <a:pt x="0" y="2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Freeform 25"/>
            <p:cNvSpPr>
              <a:spLocks/>
            </p:cNvSpPr>
            <p:nvPr/>
          </p:nvSpPr>
          <p:spPr bwMode="auto">
            <a:xfrm>
              <a:off x="2356" y="1530"/>
              <a:ext cx="54" cy="54"/>
            </a:xfrm>
            <a:custGeom>
              <a:avLst/>
              <a:gdLst>
                <a:gd name="T0" fmla="*/ 54 w 54"/>
                <a:gd name="T1" fmla="*/ 0 h 54"/>
                <a:gd name="T2" fmla="*/ 54 w 54"/>
                <a:gd name="T3" fmla="*/ 54 h 54"/>
                <a:gd name="T4" fmla="*/ 0 w 54"/>
                <a:gd name="T5" fmla="*/ 27 h 54"/>
                <a:gd name="T6" fmla="*/ 54 w 54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4">
                  <a:moveTo>
                    <a:pt x="54" y="0"/>
                  </a:moveTo>
                  <a:lnTo>
                    <a:pt x="54" y="54"/>
                  </a:lnTo>
                  <a:lnTo>
                    <a:pt x="0" y="27"/>
                  </a:lnTo>
                  <a:lnTo>
                    <a:pt x="5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26"/>
            <p:cNvSpPr>
              <a:spLocks noChangeShapeType="1"/>
            </p:cNvSpPr>
            <p:nvPr/>
          </p:nvSpPr>
          <p:spPr bwMode="auto">
            <a:xfrm flipH="1" flipV="1">
              <a:off x="2410" y="1557"/>
              <a:ext cx="1011" cy="1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Freeform 27"/>
            <p:cNvSpPr>
              <a:spLocks/>
            </p:cNvSpPr>
            <p:nvPr/>
          </p:nvSpPr>
          <p:spPr bwMode="auto">
            <a:xfrm>
              <a:off x="2628" y="1465"/>
              <a:ext cx="522" cy="189"/>
            </a:xfrm>
            <a:custGeom>
              <a:avLst/>
              <a:gdLst>
                <a:gd name="T0" fmla="*/ 0 w 522"/>
                <a:gd name="T1" fmla="*/ 184 h 189"/>
                <a:gd name="T2" fmla="*/ 519 w 522"/>
                <a:gd name="T3" fmla="*/ 189 h 189"/>
                <a:gd name="T4" fmla="*/ 522 w 522"/>
                <a:gd name="T5" fmla="*/ 4 h 189"/>
                <a:gd name="T6" fmla="*/ 2 w 522"/>
                <a:gd name="T7" fmla="*/ 0 h 189"/>
                <a:gd name="T8" fmla="*/ 0 w 522"/>
                <a:gd name="T9" fmla="*/ 184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2" h="189">
                  <a:moveTo>
                    <a:pt x="0" y="184"/>
                  </a:moveTo>
                  <a:lnTo>
                    <a:pt x="519" y="189"/>
                  </a:lnTo>
                  <a:lnTo>
                    <a:pt x="522" y="4"/>
                  </a:lnTo>
                  <a:lnTo>
                    <a:pt x="2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Rectangle 28"/>
            <p:cNvSpPr>
              <a:spLocks noChangeArrowheads="1"/>
            </p:cNvSpPr>
            <p:nvPr/>
          </p:nvSpPr>
          <p:spPr bwMode="auto">
            <a:xfrm>
              <a:off x="2640" y="1479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超时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182" name="Freeform 29"/>
            <p:cNvSpPr>
              <a:spLocks/>
            </p:cNvSpPr>
            <p:nvPr/>
          </p:nvSpPr>
          <p:spPr bwMode="auto">
            <a:xfrm>
              <a:off x="2471" y="2573"/>
              <a:ext cx="58" cy="55"/>
            </a:xfrm>
            <a:custGeom>
              <a:avLst/>
              <a:gdLst>
                <a:gd name="T0" fmla="*/ 24 w 58"/>
                <a:gd name="T1" fmla="*/ 0 h 55"/>
                <a:gd name="T2" fmla="*/ 58 w 58"/>
                <a:gd name="T3" fmla="*/ 41 h 55"/>
                <a:gd name="T4" fmla="*/ 0 w 58"/>
                <a:gd name="T5" fmla="*/ 55 h 55"/>
                <a:gd name="T6" fmla="*/ 24 w 58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55">
                  <a:moveTo>
                    <a:pt x="24" y="0"/>
                  </a:moveTo>
                  <a:lnTo>
                    <a:pt x="58" y="41"/>
                  </a:lnTo>
                  <a:lnTo>
                    <a:pt x="0" y="5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Freeform 30"/>
            <p:cNvSpPr>
              <a:spLocks/>
            </p:cNvSpPr>
            <p:nvPr/>
          </p:nvSpPr>
          <p:spPr bwMode="auto">
            <a:xfrm>
              <a:off x="2471" y="2573"/>
              <a:ext cx="58" cy="55"/>
            </a:xfrm>
            <a:custGeom>
              <a:avLst/>
              <a:gdLst>
                <a:gd name="T0" fmla="*/ 24 w 58"/>
                <a:gd name="T1" fmla="*/ 0 h 55"/>
                <a:gd name="T2" fmla="*/ 58 w 58"/>
                <a:gd name="T3" fmla="*/ 41 h 55"/>
                <a:gd name="T4" fmla="*/ 0 w 58"/>
                <a:gd name="T5" fmla="*/ 55 h 55"/>
                <a:gd name="T6" fmla="*/ 24 w 58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55">
                  <a:moveTo>
                    <a:pt x="24" y="0"/>
                  </a:moveTo>
                  <a:lnTo>
                    <a:pt x="58" y="41"/>
                  </a:lnTo>
                  <a:lnTo>
                    <a:pt x="0" y="55"/>
                  </a:lnTo>
                  <a:lnTo>
                    <a:pt x="2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31"/>
            <p:cNvSpPr>
              <a:spLocks noChangeShapeType="1"/>
            </p:cNvSpPr>
            <p:nvPr/>
          </p:nvSpPr>
          <p:spPr bwMode="auto">
            <a:xfrm flipH="1">
              <a:off x="2512" y="1615"/>
              <a:ext cx="1148" cy="9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Freeform 32"/>
            <p:cNvSpPr>
              <a:spLocks/>
            </p:cNvSpPr>
            <p:nvPr/>
          </p:nvSpPr>
          <p:spPr bwMode="auto">
            <a:xfrm>
              <a:off x="2804" y="1862"/>
              <a:ext cx="519" cy="516"/>
            </a:xfrm>
            <a:custGeom>
              <a:avLst/>
              <a:gdLst>
                <a:gd name="T0" fmla="*/ 230 w 519"/>
                <a:gd name="T1" fmla="*/ 516 h 516"/>
                <a:gd name="T2" fmla="*/ 519 w 519"/>
                <a:gd name="T3" fmla="*/ 270 h 516"/>
                <a:gd name="T4" fmla="*/ 290 w 519"/>
                <a:gd name="T5" fmla="*/ 0 h 516"/>
                <a:gd name="T6" fmla="*/ 0 w 519"/>
                <a:gd name="T7" fmla="*/ 245 h 516"/>
                <a:gd name="T8" fmla="*/ 230 w 519"/>
                <a:gd name="T9" fmla="*/ 516 h 5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9" h="516">
                  <a:moveTo>
                    <a:pt x="230" y="516"/>
                  </a:moveTo>
                  <a:lnTo>
                    <a:pt x="519" y="270"/>
                  </a:lnTo>
                  <a:lnTo>
                    <a:pt x="290" y="0"/>
                  </a:lnTo>
                  <a:lnTo>
                    <a:pt x="0" y="245"/>
                  </a:lnTo>
                  <a:lnTo>
                    <a:pt x="230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Rectangle 33"/>
            <p:cNvSpPr>
              <a:spLocks noChangeArrowheads="1"/>
            </p:cNvSpPr>
            <p:nvPr/>
          </p:nvSpPr>
          <p:spPr bwMode="auto">
            <a:xfrm rot="-2460000">
              <a:off x="2842" y="1996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187" name="Rectangle 34"/>
            <p:cNvSpPr>
              <a:spLocks noChangeArrowheads="1"/>
            </p:cNvSpPr>
            <p:nvPr/>
          </p:nvSpPr>
          <p:spPr bwMode="auto">
            <a:xfrm rot="-2460000">
              <a:off x="2981" y="2104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等待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188" name="Freeform 35"/>
            <p:cNvSpPr>
              <a:spLocks/>
            </p:cNvSpPr>
            <p:nvPr/>
          </p:nvSpPr>
          <p:spPr bwMode="auto">
            <a:xfrm>
              <a:off x="2072" y="1615"/>
              <a:ext cx="54" cy="54"/>
            </a:xfrm>
            <a:custGeom>
              <a:avLst/>
              <a:gdLst>
                <a:gd name="T0" fmla="*/ 54 w 54"/>
                <a:gd name="T1" fmla="*/ 54 h 54"/>
                <a:gd name="T2" fmla="*/ 0 w 54"/>
                <a:gd name="T3" fmla="*/ 54 h 54"/>
                <a:gd name="T4" fmla="*/ 27 w 54"/>
                <a:gd name="T5" fmla="*/ 0 h 54"/>
                <a:gd name="T6" fmla="*/ 54 w 54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4">
                  <a:moveTo>
                    <a:pt x="54" y="54"/>
                  </a:moveTo>
                  <a:lnTo>
                    <a:pt x="0" y="54"/>
                  </a:lnTo>
                  <a:lnTo>
                    <a:pt x="27" y="0"/>
                  </a:lnTo>
                  <a:lnTo>
                    <a:pt x="54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Freeform 36"/>
            <p:cNvSpPr>
              <a:spLocks/>
            </p:cNvSpPr>
            <p:nvPr/>
          </p:nvSpPr>
          <p:spPr bwMode="auto">
            <a:xfrm>
              <a:off x="2072" y="1615"/>
              <a:ext cx="54" cy="54"/>
            </a:xfrm>
            <a:custGeom>
              <a:avLst/>
              <a:gdLst>
                <a:gd name="T0" fmla="*/ 54 w 54"/>
                <a:gd name="T1" fmla="*/ 54 h 54"/>
                <a:gd name="T2" fmla="*/ 0 w 54"/>
                <a:gd name="T3" fmla="*/ 54 h 54"/>
                <a:gd name="T4" fmla="*/ 27 w 54"/>
                <a:gd name="T5" fmla="*/ 0 h 54"/>
                <a:gd name="T6" fmla="*/ 54 w 54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4">
                  <a:moveTo>
                    <a:pt x="54" y="54"/>
                  </a:moveTo>
                  <a:lnTo>
                    <a:pt x="0" y="54"/>
                  </a:lnTo>
                  <a:lnTo>
                    <a:pt x="27" y="0"/>
                  </a:lnTo>
                  <a:lnTo>
                    <a:pt x="54" y="5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0" name="Line 37"/>
            <p:cNvSpPr>
              <a:spLocks noChangeShapeType="1"/>
            </p:cNvSpPr>
            <p:nvPr/>
          </p:nvSpPr>
          <p:spPr bwMode="auto">
            <a:xfrm flipV="1">
              <a:off x="2099" y="1669"/>
              <a:ext cx="1" cy="74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Rectangle 38"/>
            <p:cNvSpPr>
              <a:spLocks noChangeArrowheads="1"/>
            </p:cNvSpPr>
            <p:nvPr/>
          </p:nvSpPr>
          <p:spPr bwMode="auto">
            <a:xfrm>
              <a:off x="1919" y="1790"/>
              <a:ext cx="354" cy="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9192" name="Rectangle 39"/>
            <p:cNvSpPr>
              <a:spLocks noChangeArrowheads="1"/>
            </p:cNvSpPr>
            <p:nvPr/>
          </p:nvSpPr>
          <p:spPr bwMode="auto">
            <a:xfrm rot="-5400000">
              <a:off x="1877" y="1959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193" name="Rectangle 40"/>
            <p:cNvSpPr>
              <a:spLocks noChangeArrowheads="1"/>
            </p:cNvSpPr>
            <p:nvPr/>
          </p:nvSpPr>
          <p:spPr bwMode="auto">
            <a:xfrm rot="-5400000">
              <a:off x="2047" y="1995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发生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194" name="Freeform 41"/>
            <p:cNvSpPr>
              <a:spLocks/>
            </p:cNvSpPr>
            <p:nvPr/>
          </p:nvSpPr>
          <p:spPr bwMode="auto">
            <a:xfrm>
              <a:off x="4795" y="1375"/>
              <a:ext cx="53" cy="54"/>
            </a:xfrm>
            <a:custGeom>
              <a:avLst/>
              <a:gdLst>
                <a:gd name="T0" fmla="*/ 0 w 53"/>
                <a:gd name="T1" fmla="*/ 0 h 54"/>
                <a:gd name="T2" fmla="*/ 0 w 53"/>
                <a:gd name="T3" fmla="*/ 54 h 54"/>
                <a:gd name="T4" fmla="*/ 53 w 53"/>
                <a:gd name="T5" fmla="*/ 27 h 54"/>
                <a:gd name="T6" fmla="*/ 0 w 53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4">
                  <a:moveTo>
                    <a:pt x="0" y="0"/>
                  </a:moveTo>
                  <a:lnTo>
                    <a:pt x="0" y="54"/>
                  </a:lnTo>
                  <a:lnTo>
                    <a:pt x="5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Freeform 42"/>
            <p:cNvSpPr>
              <a:spLocks/>
            </p:cNvSpPr>
            <p:nvPr/>
          </p:nvSpPr>
          <p:spPr bwMode="auto">
            <a:xfrm>
              <a:off x="4795" y="1375"/>
              <a:ext cx="53" cy="54"/>
            </a:xfrm>
            <a:custGeom>
              <a:avLst/>
              <a:gdLst>
                <a:gd name="T0" fmla="*/ 0 w 53"/>
                <a:gd name="T1" fmla="*/ 0 h 54"/>
                <a:gd name="T2" fmla="*/ 0 w 53"/>
                <a:gd name="T3" fmla="*/ 54 h 54"/>
                <a:gd name="T4" fmla="*/ 53 w 53"/>
                <a:gd name="T5" fmla="*/ 27 h 54"/>
                <a:gd name="T6" fmla="*/ 0 w 53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4">
                  <a:moveTo>
                    <a:pt x="0" y="0"/>
                  </a:moveTo>
                  <a:lnTo>
                    <a:pt x="0" y="54"/>
                  </a:lnTo>
                  <a:lnTo>
                    <a:pt x="53" y="27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Line 43"/>
            <p:cNvSpPr>
              <a:spLocks noChangeShapeType="1"/>
            </p:cNvSpPr>
            <p:nvPr/>
          </p:nvSpPr>
          <p:spPr bwMode="auto">
            <a:xfrm>
              <a:off x="4033" y="1402"/>
              <a:ext cx="7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Rectangle 44"/>
            <p:cNvSpPr>
              <a:spLocks noChangeArrowheads="1"/>
            </p:cNvSpPr>
            <p:nvPr/>
          </p:nvSpPr>
          <p:spPr bwMode="auto">
            <a:xfrm>
              <a:off x="4180" y="1307"/>
              <a:ext cx="520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9198" name="Rectangle 45"/>
            <p:cNvSpPr>
              <a:spLocks noChangeArrowheads="1"/>
            </p:cNvSpPr>
            <p:nvPr/>
          </p:nvSpPr>
          <p:spPr bwMode="auto">
            <a:xfrm>
              <a:off x="4192" y="1323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释放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199" name="Freeform 46"/>
            <p:cNvSpPr>
              <a:spLocks/>
            </p:cNvSpPr>
            <p:nvPr/>
          </p:nvSpPr>
          <p:spPr bwMode="auto">
            <a:xfrm>
              <a:off x="165" y="2415"/>
              <a:ext cx="745" cy="427"/>
            </a:xfrm>
            <a:custGeom>
              <a:avLst/>
              <a:gdLst>
                <a:gd name="T0" fmla="*/ 0 w 745"/>
                <a:gd name="T1" fmla="*/ 213 h 427"/>
                <a:gd name="T2" fmla="*/ 3 w 745"/>
                <a:gd name="T3" fmla="*/ 188 h 427"/>
                <a:gd name="T4" fmla="*/ 12 w 745"/>
                <a:gd name="T5" fmla="*/ 162 h 427"/>
                <a:gd name="T6" fmla="*/ 24 w 745"/>
                <a:gd name="T7" fmla="*/ 137 h 427"/>
                <a:gd name="T8" fmla="*/ 43 w 745"/>
                <a:gd name="T9" fmla="*/ 114 h 427"/>
                <a:gd name="T10" fmla="*/ 67 w 745"/>
                <a:gd name="T11" fmla="*/ 91 h 427"/>
                <a:gd name="T12" fmla="*/ 94 w 745"/>
                <a:gd name="T13" fmla="*/ 71 h 427"/>
                <a:gd name="T14" fmla="*/ 127 w 745"/>
                <a:gd name="T15" fmla="*/ 53 h 427"/>
                <a:gd name="T16" fmla="*/ 162 w 745"/>
                <a:gd name="T17" fmla="*/ 37 h 427"/>
                <a:gd name="T18" fmla="*/ 200 w 745"/>
                <a:gd name="T19" fmla="*/ 24 h 427"/>
                <a:gd name="T20" fmla="*/ 241 w 745"/>
                <a:gd name="T21" fmla="*/ 13 h 427"/>
                <a:gd name="T22" fmla="*/ 284 w 745"/>
                <a:gd name="T23" fmla="*/ 6 h 427"/>
                <a:gd name="T24" fmla="*/ 328 w 745"/>
                <a:gd name="T25" fmla="*/ 2 h 427"/>
                <a:gd name="T26" fmla="*/ 373 w 745"/>
                <a:gd name="T27" fmla="*/ 0 h 427"/>
                <a:gd name="T28" fmla="*/ 419 w 745"/>
                <a:gd name="T29" fmla="*/ 2 h 427"/>
                <a:gd name="T30" fmla="*/ 463 w 745"/>
                <a:gd name="T31" fmla="*/ 6 h 427"/>
                <a:gd name="T32" fmla="*/ 505 w 745"/>
                <a:gd name="T33" fmla="*/ 13 h 427"/>
                <a:gd name="T34" fmla="*/ 546 w 745"/>
                <a:gd name="T35" fmla="*/ 24 h 427"/>
                <a:gd name="T36" fmla="*/ 585 w 745"/>
                <a:gd name="T37" fmla="*/ 37 h 427"/>
                <a:gd name="T38" fmla="*/ 620 w 745"/>
                <a:gd name="T39" fmla="*/ 53 h 427"/>
                <a:gd name="T40" fmla="*/ 651 w 745"/>
                <a:gd name="T41" fmla="*/ 71 h 427"/>
                <a:gd name="T42" fmla="*/ 680 w 745"/>
                <a:gd name="T43" fmla="*/ 91 h 427"/>
                <a:gd name="T44" fmla="*/ 703 w 745"/>
                <a:gd name="T45" fmla="*/ 114 h 427"/>
                <a:gd name="T46" fmla="*/ 721 w 745"/>
                <a:gd name="T47" fmla="*/ 137 h 427"/>
                <a:gd name="T48" fmla="*/ 735 w 745"/>
                <a:gd name="T49" fmla="*/ 162 h 427"/>
                <a:gd name="T50" fmla="*/ 742 w 745"/>
                <a:gd name="T51" fmla="*/ 188 h 427"/>
                <a:gd name="T52" fmla="*/ 745 w 745"/>
                <a:gd name="T53" fmla="*/ 213 h 427"/>
                <a:gd name="T54" fmla="*/ 742 w 745"/>
                <a:gd name="T55" fmla="*/ 239 h 427"/>
                <a:gd name="T56" fmla="*/ 735 w 745"/>
                <a:gd name="T57" fmla="*/ 265 h 427"/>
                <a:gd name="T58" fmla="*/ 721 w 745"/>
                <a:gd name="T59" fmla="*/ 289 h 427"/>
                <a:gd name="T60" fmla="*/ 703 w 745"/>
                <a:gd name="T61" fmla="*/ 311 h 427"/>
                <a:gd name="T62" fmla="*/ 680 w 745"/>
                <a:gd name="T63" fmla="*/ 334 h 427"/>
                <a:gd name="T64" fmla="*/ 651 w 745"/>
                <a:gd name="T65" fmla="*/ 354 h 427"/>
                <a:gd name="T66" fmla="*/ 620 w 745"/>
                <a:gd name="T67" fmla="*/ 373 h 427"/>
                <a:gd name="T68" fmla="*/ 585 w 745"/>
                <a:gd name="T69" fmla="*/ 388 h 427"/>
                <a:gd name="T70" fmla="*/ 546 w 745"/>
                <a:gd name="T71" fmla="*/ 401 h 427"/>
                <a:gd name="T72" fmla="*/ 505 w 745"/>
                <a:gd name="T73" fmla="*/ 412 h 427"/>
                <a:gd name="T74" fmla="*/ 463 w 745"/>
                <a:gd name="T75" fmla="*/ 419 h 427"/>
                <a:gd name="T76" fmla="*/ 419 w 745"/>
                <a:gd name="T77" fmla="*/ 425 h 427"/>
                <a:gd name="T78" fmla="*/ 373 w 745"/>
                <a:gd name="T79" fmla="*/ 427 h 427"/>
                <a:gd name="T80" fmla="*/ 328 w 745"/>
                <a:gd name="T81" fmla="*/ 425 h 427"/>
                <a:gd name="T82" fmla="*/ 284 w 745"/>
                <a:gd name="T83" fmla="*/ 419 h 427"/>
                <a:gd name="T84" fmla="*/ 241 w 745"/>
                <a:gd name="T85" fmla="*/ 412 h 427"/>
                <a:gd name="T86" fmla="*/ 200 w 745"/>
                <a:gd name="T87" fmla="*/ 401 h 427"/>
                <a:gd name="T88" fmla="*/ 162 w 745"/>
                <a:gd name="T89" fmla="*/ 388 h 427"/>
                <a:gd name="T90" fmla="*/ 127 w 745"/>
                <a:gd name="T91" fmla="*/ 373 h 427"/>
                <a:gd name="T92" fmla="*/ 94 w 745"/>
                <a:gd name="T93" fmla="*/ 354 h 427"/>
                <a:gd name="T94" fmla="*/ 67 w 745"/>
                <a:gd name="T95" fmla="*/ 334 h 427"/>
                <a:gd name="T96" fmla="*/ 43 w 745"/>
                <a:gd name="T97" fmla="*/ 311 h 427"/>
                <a:gd name="T98" fmla="*/ 24 w 745"/>
                <a:gd name="T99" fmla="*/ 289 h 427"/>
                <a:gd name="T100" fmla="*/ 12 w 745"/>
                <a:gd name="T101" fmla="*/ 265 h 427"/>
                <a:gd name="T102" fmla="*/ 3 w 745"/>
                <a:gd name="T103" fmla="*/ 239 h 427"/>
                <a:gd name="T104" fmla="*/ 0 w 745"/>
                <a:gd name="T105" fmla="*/ 213 h 42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45" h="427">
                  <a:moveTo>
                    <a:pt x="0" y="213"/>
                  </a:moveTo>
                  <a:lnTo>
                    <a:pt x="3" y="188"/>
                  </a:lnTo>
                  <a:lnTo>
                    <a:pt x="12" y="162"/>
                  </a:lnTo>
                  <a:lnTo>
                    <a:pt x="24" y="137"/>
                  </a:lnTo>
                  <a:lnTo>
                    <a:pt x="43" y="114"/>
                  </a:lnTo>
                  <a:lnTo>
                    <a:pt x="67" y="91"/>
                  </a:lnTo>
                  <a:lnTo>
                    <a:pt x="94" y="71"/>
                  </a:lnTo>
                  <a:lnTo>
                    <a:pt x="127" y="53"/>
                  </a:lnTo>
                  <a:lnTo>
                    <a:pt x="162" y="37"/>
                  </a:lnTo>
                  <a:lnTo>
                    <a:pt x="200" y="24"/>
                  </a:lnTo>
                  <a:lnTo>
                    <a:pt x="241" y="13"/>
                  </a:lnTo>
                  <a:lnTo>
                    <a:pt x="284" y="6"/>
                  </a:lnTo>
                  <a:lnTo>
                    <a:pt x="328" y="2"/>
                  </a:lnTo>
                  <a:lnTo>
                    <a:pt x="373" y="0"/>
                  </a:lnTo>
                  <a:lnTo>
                    <a:pt x="419" y="2"/>
                  </a:lnTo>
                  <a:lnTo>
                    <a:pt x="463" y="6"/>
                  </a:lnTo>
                  <a:lnTo>
                    <a:pt x="505" y="13"/>
                  </a:lnTo>
                  <a:lnTo>
                    <a:pt x="546" y="24"/>
                  </a:lnTo>
                  <a:lnTo>
                    <a:pt x="585" y="37"/>
                  </a:lnTo>
                  <a:lnTo>
                    <a:pt x="620" y="53"/>
                  </a:lnTo>
                  <a:lnTo>
                    <a:pt x="651" y="71"/>
                  </a:lnTo>
                  <a:lnTo>
                    <a:pt x="680" y="91"/>
                  </a:lnTo>
                  <a:lnTo>
                    <a:pt x="703" y="114"/>
                  </a:lnTo>
                  <a:lnTo>
                    <a:pt x="721" y="137"/>
                  </a:lnTo>
                  <a:lnTo>
                    <a:pt x="735" y="162"/>
                  </a:lnTo>
                  <a:lnTo>
                    <a:pt x="742" y="188"/>
                  </a:lnTo>
                  <a:lnTo>
                    <a:pt x="745" y="213"/>
                  </a:lnTo>
                  <a:lnTo>
                    <a:pt x="742" y="239"/>
                  </a:lnTo>
                  <a:lnTo>
                    <a:pt x="735" y="265"/>
                  </a:lnTo>
                  <a:lnTo>
                    <a:pt x="721" y="289"/>
                  </a:lnTo>
                  <a:lnTo>
                    <a:pt x="703" y="311"/>
                  </a:lnTo>
                  <a:lnTo>
                    <a:pt x="680" y="334"/>
                  </a:lnTo>
                  <a:lnTo>
                    <a:pt x="651" y="354"/>
                  </a:lnTo>
                  <a:lnTo>
                    <a:pt x="620" y="373"/>
                  </a:lnTo>
                  <a:lnTo>
                    <a:pt x="585" y="388"/>
                  </a:lnTo>
                  <a:lnTo>
                    <a:pt x="546" y="401"/>
                  </a:lnTo>
                  <a:lnTo>
                    <a:pt x="505" y="412"/>
                  </a:lnTo>
                  <a:lnTo>
                    <a:pt x="463" y="419"/>
                  </a:lnTo>
                  <a:lnTo>
                    <a:pt x="419" y="425"/>
                  </a:lnTo>
                  <a:lnTo>
                    <a:pt x="373" y="427"/>
                  </a:lnTo>
                  <a:lnTo>
                    <a:pt x="328" y="425"/>
                  </a:lnTo>
                  <a:lnTo>
                    <a:pt x="284" y="419"/>
                  </a:lnTo>
                  <a:lnTo>
                    <a:pt x="241" y="412"/>
                  </a:lnTo>
                  <a:lnTo>
                    <a:pt x="200" y="401"/>
                  </a:lnTo>
                  <a:lnTo>
                    <a:pt x="162" y="388"/>
                  </a:lnTo>
                  <a:lnTo>
                    <a:pt x="127" y="373"/>
                  </a:lnTo>
                  <a:lnTo>
                    <a:pt x="94" y="354"/>
                  </a:lnTo>
                  <a:lnTo>
                    <a:pt x="67" y="334"/>
                  </a:lnTo>
                  <a:lnTo>
                    <a:pt x="43" y="311"/>
                  </a:lnTo>
                  <a:lnTo>
                    <a:pt x="24" y="289"/>
                  </a:lnTo>
                  <a:lnTo>
                    <a:pt x="12" y="265"/>
                  </a:lnTo>
                  <a:lnTo>
                    <a:pt x="3" y="239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0" name="Rectangle 47"/>
            <p:cNvSpPr>
              <a:spLocks noChangeArrowheads="1"/>
            </p:cNvSpPr>
            <p:nvPr/>
          </p:nvSpPr>
          <p:spPr bwMode="auto">
            <a:xfrm>
              <a:off x="336" y="2544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挂起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201" name="Freeform 48"/>
            <p:cNvSpPr>
              <a:spLocks/>
            </p:cNvSpPr>
            <p:nvPr/>
          </p:nvSpPr>
          <p:spPr bwMode="auto">
            <a:xfrm>
              <a:off x="910" y="2601"/>
              <a:ext cx="54" cy="53"/>
            </a:xfrm>
            <a:custGeom>
              <a:avLst/>
              <a:gdLst>
                <a:gd name="T0" fmla="*/ 54 w 54"/>
                <a:gd name="T1" fmla="*/ 0 h 53"/>
                <a:gd name="T2" fmla="*/ 54 w 54"/>
                <a:gd name="T3" fmla="*/ 53 h 53"/>
                <a:gd name="T4" fmla="*/ 0 w 54"/>
                <a:gd name="T5" fmla="*/ 27 h 53"/>
                <a:gd name="T6" fmla="*/ 54 w 54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3">
                  <a:moveTo>
                    <a:pt x="54" y="0"/>
                  </a:moveTo>
                  <a:lnTo>
                    <a:pt x="54" y="53"/>
                  </a:lnTo>
                  <a:lnTo>
                    <a:pt x="0" y="2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2" name="Freeform 49"/>
            <p:cNvSpPr>
              <a:spLocks/>
            </p:cNvSpPr>
            <p:nvPr/>
          </p:nvSpPr>
          <p:spPr bwMode="auto">
            <a:xfrm>
              <a:off x="910" y="2601"/>
              <a:ext cx="54" cy="53"/>
            </a:xfrm>
            <a:custGeom>
              <a:avLst/>
              <a:gdLst>
                <a:gd name="T0" fmla="*/ 54 w 54"/>
                <a:gd name="T1" fmla="*/ 0 h 53"/>
                <a:gd name="T2" fmla="*/ 54 w 54"/>
                <a:gd name="T3" fmla="*/ 53 h 53"/>
                <a:gd name="T4" fmla="*/ 0 w 54"/>
                <a:gd name="T5" fmla="*/ 27 h 53"/>
                <a:gd name="T6" fmla="*/ 54 w 54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3">
                  <a:moveTo>
                    <a:pt x="54" y="0"/>
                  </a:moveTo>
                  <a:lnTo>
                    <a:pt x="54" y="53"/>
                  </a:lnTo>
                  <a:lnTo>
                    <a:pt x="0" y="27"/>
                  </a:lnTo>
                  <a:lnTo>
                    <a:pt x="5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3" name="Line 50"/>
            <p:cNvSpPr>
              <a:spLocks noChangeShapeType="1"/>
            </p:cNvSpPr>
            <p:nvPr/>
          </p:nvSpPr>
          <p:spPr bwMode="auto">
            <a:xfrm>
              <a:off x="964" y="2628"/>
              <a:ext cx="7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4" name="Rectangle 51"/>
            <p:cNvSpPr>
              <a:spLocks noChangeArrowheads="1"/>
            </p:cNvSpPr>
            <p:nvPr/>
          </p:nvSpPr>
          <p:spPr bwMode="auto">
            <a:xfrm>
              <a:off x="1058" y="2533"/>
              <a:ext cx="520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9205" name="Rectangle 52"/>
            <p:cNvSpPr>
              <a:spLocks noChangeArrowheads="1"/>
            </p:cNvSpPr>
            <p:nvPr/>
          </p:nvSpPr>
          <p:spPr bwMode="auto">
            <a:xfrm>
              <a:off x="1070" y="2549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挂起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206" name="Freeform 53"/>
            <p:cNvSpPr>
              <a:spLocks/>
            </p:cNvSpPr>
            <p:nvPr/>
          </p:nvSpPr>
          <p:spPr bwMode="auto">
            <a:xfrm>
              <a:off x="1808" y="1568"/>
              <a:ext cx="58" cy="54"/>
            </a:xfrm>
            <a:custGeom>
              <a:avLst/>
              <a:gdLst>
                <a:gd name="T0" fmla="*/ 33 w 58"/>
                <a:gd name="T1" fmla="*/ 54 h 54"/>
                <a:gd name="T2" fmla="*/ 0 w 58"/>
                <a:gd name="T3" fmla="*/ 13 h 54"/>
                <a:gd name="T4" fmla="*/ 58 w 58"/>
                <a:gd name="T5" fmla="*/ 0 h 54"/>
                <a:gd name="T6" fmla="*/ 33 w 58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54">
                  <a:moveTo>
                    <a:pt x="33" y="54"/>
                  </a:moveTo>
                  <a:lnTo>
                    <a:pt x="0" y="13"/>
                  </a:lnTo>
                  <a:lnTo>
                    <a:pt x="58" y="0"/>
                  </a:lnTo>
                  <a:lnTo>
                    <a:pt x="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Freeform 54"/>
            <p:cNvSpPr>
              <a:spLocks/>
            </p:cNvSpPr>
            <p:nvPr/>
          </p:nvSpPr>
          <p:spPr bwMode="auto">
            <a:xfrm>
              <a:off x="1808" y="1568"/>
              <a:ext cx="58" cy="54"/>
            </a:xfrm>
            <a:custGeom>
              <a:avLst/>
              <a:gdLst>
                <a:gd name="T0" fmla="*/ 33 w 58"/>
                <a:gd name="T1" fmla="*/ 54 h 54"/>
                <a:gd name="T2" fmla="*/ 0 w 58"/>
                <a:gd name="T3" fmla="*/ 13 h 54"/>
                <a:gd name="T4" fmla="*/ 58 w 58"/>
                <a:gd name="T5" fmla="*/ 0 h 54"/>
                <a:gd name="T6" fmla="*/ 33 w 58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54">
                  <a:moveTo>
                    <a:pt x="33" y="54"/>
                  </a:moveTo>
                  <a:lnTo>
                    <a:pt x="0" y="13"/>
                  </a:lnTo>
                  <a:lnTo>
                    <a:pt x="58" y="0"/>
                  </a:lnTo>
                  <a:lnTo>
                    <a:pt x="33" y="5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8" name="Line 55"/>
            <p:cNvSpPr>
              <a:spLocks noChangeShapeType="1"/>
            </p:cNvSpPr>
            <p:nvPr/>
          </p:nvSpPr>
          <p:spPr bwMode="auto">
            <a:xfrm flipV="1">
              <a:off x="746" y="1601"/>
              <a:ext cx="1079" cy="85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9" name="Freeform 56"/>
            <p:cNvSpPr>
              <a:spLocks/>
            </p:cNvSpPr>
            <p:nvPr/>
          </p:nvSpPr>
          <p:spPr bwMode="auto">
            <a:xfrm>
              <a:off x="1015" y="1753"/>
              <a:ext cx="579" cy="510"/>
            </a:xfrm>
            <a:custGeom>
              <a:avLst/>
              <a:gdLst>
                <a:gd name="T0" fmla="*/ 114 w 579"/>
                <a:gd name="T1" fmla="*/ 510 h 510"/>
                <a:gd name="T2" fmla="*/ 579 w 579"/>
                <a:gd name="T3" fmla="*/ 145 h 510"/>
                <a:gd name="T4" fmla="*/ 465 w 579"/>
                <a:gd name="T5" fmla="*/ 0 h 510"/>
                <a:gd name="T6" fmla="*/ 0 w 579"/>
                <a:gd name="T7" fmla="*/ 365 h 510"/>
                <a:gd name="T8" fmla="*/ 114 w 579"/>
                <a:gd name="T9" fmla="*/ 51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9" h="510">
                  <a:moveTo>
                    <a:pt x="114" y="510"/>
                  </a:moveTo>
                  <a:lnTo>
                    <a:pt x="579" y="145"/>
                  </a:lnTo>
                  <a:lnTo>
                    <a:pt x="465" y="0"/>
                  </a:lnTo>
                  <a:lnTo>
                    <a:pt x="0" y="365"/>
                  </a:lnTo>
                  <a:lnTo>
                    <a:pt x="114" y="5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0" name="Rectangle 57"/>
            <p:cNvSpPr>
              <a:spLocks noChangeArrowheads="1"/>
            </p:cNvSpPr>
            <p:nvPr/>
          </p:nvSpPr>
          <p:spPr bwMode="auto">
            <a:xfrm rot="-2340000">
              <a:off x="1054" y="2014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激活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49156" name="Rectangle 5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>
                <a:ea typeface="宋体" panose="02010600030101010101" pitchFamily="2" charset="-122"/>
              </a:rPr>
              <a:t>单挂起进程模型</a:t>
            </a:r>
            <a:endParaRPr lang="zh-CN" altLang="en-US" sz="4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DED42A6E-EAC8-4686-BC9B-97D9A6EFF830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603250" y="1700213"/>
            <a:ext cx="8540750" cy="4608512"/>
            <a:chOff x="213" y="263"/>
            <a:chExt cx="5380" cy="2903"/>
          </a:xfrm>
        </p:grpSpPr>
        <p:sp>
          <p:nvSpPr>
            <p:cNvPr id="51205" name="Freeform 4"/>
            <p:cNvSpPr>
              <a:spLocks/>
            </p:cNvSpPr>
            <p:nvPr/>
          </p:nvSpPr>
          <p:spPr bwMode="auto">
            <a:xfrm>
              <a:off x="583" y="1470"/>
              <a:ext cx="56" cy="55"/>
            </a:xfrm>
            <a:custGeom>
              <a:avLst/>
              <a:gdLst>
                <a:gd name="T0" fmla="*/ 56 w 56"/>
                <a:gd name="T1" fmla="*/ 40 h 55"/>
                <a:gd name="T2" fmla="*/ 21 w 56"/>
                <a:gd name="T3" fmla="*/ 0 h 55"/>
                <a:gd name="T4" fmla="*/ 0 w 56"/>
                <a:gd name="T5" fmla="*/ 55 h 55"/>
                <a:gd name="T6" fmla="*/ 56 w 56"/>
                <a:gd name="T7" fmla="*/ 4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" h="55">
                  <a:moveTo>
                    <a:pt x="56" y="40"/>
                  </a:moveTo>
                  <a:lnTo>
                    <a:pt x="21" y="0"/>
                  </a:lnTo>
                  <a:lnTo>
                    <a:pt x="0" y="55"/>
                  </a:lnTo>
                  <a:lnTo>
                    <a:pt x="56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6" name="Freeform 5"/>
            <p:cNvSpPr>
              <a:spLocks/>
            </p:cNvSpPr>
            <p:nvPr/>
          </p:nvSpPr>
          <p:spPr bwMode="auto">
            <a:xfrm>
              <a:off x="583" y="1470"/>
              <a:ext cx="56" cy="55"/>
            </a:xfrm>
            <a:custGeom>
              <a:avLst/>
              <a:gdLst>
                <a:gd name="T0" fmla="*/ 56 w 56"/>
                <a:gd name="T1" fmla="*/ 40 h 55"/>
                <a:gd name="T2" fmla="*/ 21 w 56"/>
                <a:gd name="T3" fmla="*/ 0 h 55"/>
                <a:gd name="T4" fmla="*/ 0 w 56"/>
                <a:gd name="T5" fmla="*/ 55 h 55"/>
                <a:gd name="T6" fmla="*/ 56 w 56"/>
                <a:gd name="T7" fmla="*/ 4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" h="55">
                  <a:moveTo>
                    <a:pt x="56" y="40"/>
                  </a:moveTo>
                  <a:lnTo>
                    <a:pt x="21" y="0"/>
                  </a:lnTo>
                  <a:lnTo>
                    <a:pt x="0" y="55"/>
                  </a:lnTo>
                  <a:lnTo>
                    <a:pt x="56" y="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7" name="Line 6"/>
            <p:cNvSpPr>
              <a:spLocks noChangeShapeType="1"/>
            </p:cNvSpPr>
            <p:nvPr/>
          </p:nvSpPr>
          <p:spPr bwMode="auto">
            <a:xfrm flipH="1">
              <a:off x="622" y="474"/>
              <a:ext cx="1134" cy="10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8" name="Freeform 7"/>
            <p:cNvSpPr>
              <a:spLocks/>
            </p:cNvSpPr>
            <p:nvPr/>
          </p:nvSpPr>
          <p:spPr bwMode="auto">
            <a:xfrm>
              <a:off x="967" y="804"/>
              <a:ext cx="402" cy="387"/>
            </a:xfrm>
            <a:custGeom>
              <a:avLst/>
              <a:gdLst>
                <a:gd name="T0" fmla="*/ 122 w 402"/>
                <a:gd name="T1" fmla="*/ 387 h 387"/>
                <a:gd name="T2" fmla="*/ 402 w 402"/>
                <a:gd name="T3" fmla="*/ 136 h 387"/>
                <a:gd name="T4" fmla="*/ 280 w 402"/>
                <a:gd name="T5" fmla="*/ 0 h 387"/>
                <a:gd name="T6" fmla="*/ 0 w 402"/>
                <a:gd name="T7" fmla="*/ 251 h 387"/>
                <a:gd name="T8" fmla="*/ 122 w 402"/>
                <a:gd name="T9" fmla="*/ 387 h 3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387">
                  <a:moveTo>
                    <a:pt x="122" y="387"/>
                  </a:moveTo>
                  <a:lnTo>
                    <a:pt x="402" y="136"/>
                  </a:lnTo>
                  <a:lnTo>
                    <a:pt x="280" y="0"/>
                  </a:lnTo>
                  <a:lnTo>
                    <a:pt x="0" y="251"/>
                  </a:lnTo>
                  <a:lnTo>
                    <a:pt x="122" y="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 rot="-2520000">
              <a:off x="996" y="930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Admit</a:t>
              </a:r>
              <a:endParaRPr kumimoji="1" lang="en-US" altLang="zh-CN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10" name="Freeform 9"/>
            <p:cNvSpPr>
              <a:spLocks/>
            </p:cNvSpPr>
            <p:nvPr/>
          </p:nvSpPr>
          <p:spPr bwMode="auto">
            <a:xfrm>
              <a:off x="3308" y="1525"/>
              <a:ext cx="739" cy="423"/>
            </a:xfrm>
            <a:custGeom>
              <a:avLst/>
              <a:gdLst>
                <a:gd name="T0" fmla="*/ 0 w 739"/>
                <a:gd name="T1" fmla="*/ 212 h 423"/>
                <a:gd name="T2" fmla="*/ 2 w 739"/>
                <a:gd name="T3" fmla="*/ 186 h 423"/>
                <a:gd name="T4" fmla="*/ 10 w 739"/>
                <a:gd name="T5" fmla="*/ 161 h 423"/>
                <a:gd name="T6" fmla="*/ 24 w 739"/>
                <a:gd name="T7" fmla="*/ 137 h 423"/>
                <a:gd name="T8" fmla="*/ 42 w 739"/>
                <a:gd name="T9" fmla="*/ 113 h 423"/>
                <a:gd name="T10" fmla="*/ 65 w 739"/>
                <a:gd name="T11" fmla="*/ 92 h 423"/>
                <a:gd name="T12" fmla="*/ 93 w 739"/>
                <a:gd name="T13" fmla="*/ 71 h 423"/>
                <a:gd name="T14" fmla="*/ 124 w 739"/>
                <a:gd name="T15" fmla="*/ 53 h 423"/>
                <a:gd name="T16" fmla="*/ 159 w 739"/>
                <a:gd name="T17" fmla="*/ 37 h 423"/>
                <a:gd name="T18" fmla="*/ 197 w 739"/>
                <a:gd name="T19" fmla="*/ 24 h 423"/>
                <a:gd name="T20" fmla="*/ 238 w 739"/>
                <a:gd name="T21" fmla="*/ 13 h 423"/>
                <a:gd name="T22" fmla="*/ 280 w 739"/>
                <a:gd name="T23" fmla="*/ 6 h 423"/>
                <a:gd name="T24" fmla="*/ 324 w 739"/>
                <a:gd name="T25" fmla="*/ 2 h 423"/>
                <a:gd name="T26" fmla="*/ 369 w 739"/>
                <a:gd name="T27" fmla="*/ 0 h 423"/>
                <a:gd name="T28" fmla="*/ 414 w 739"/>
                <a:gd name="T29" fmla="*/ 2 h 423"/>
                <a:gd name="T30" fmla="*/ 457 w 739"/>
                <a:gd name="T31" fmla="*/ 6 h 423"/>
                <a:gd name="T32" fmla="*/ 500 w 739"/>
                <a:gd name="T33" fmla="*/ 13 h 423"/>
                <a:gd name="T34" fmla="*/ 540 w 739"/>
                <a:gd name="T35" fmla="*/ 24 h 423"/>
                <a:gd name="T36" fmla="*/ 578 w 739"/>
                <a:gd name="T37" fmla="*/ 37 h 423"/>
                <a:gd name="T38" fmla="*/ 613 w 739"/>
                <a:gd name="T39" fmla="*/ 53 h 423"/>
                <a:gd name="T40" fmla="*/ 646 w 739"/>
                <a:gd name="T41" fmla="*/ 71 h 423"/>
                <a:gd name="T42" fmla="*/ 673 w 739"/>
                <a:gd name="T43" fmla="*/ 92 h 423"/>
                <a:gd name="T44" fmla="*/ 695 w 739"/>
                <a:gd name="T45" fmla="*/ 113 h 423"/>
                <a:gd name="T46" fmla="*/ 713 w 739"/>
                <a:gd name="T47" fmla="*/ 137 h 423"/>
                <a:gd name="T48" fmla="*/ 727 w 739"/>
                <a:gd name="T49" fmla="*/ 161 h 423"/>
                <a:gd name="T50" fmla="*/ 736 w 739"/>
                <a:gd name="T51" fmla="*/ 186 h 423"/>
                <a:gd name="T52" fmla="*/ 739 w 739"/>
                <a:gd name="T53" fmla="*/ 212 h 423"/>
                <a:gd name="T54" fmla="*/ 736 w 739"/>
                <a:gd name="T55" fmla="*/ 237 h 423"/>
                <a:gd name="T56" fmla="*/ 727 w 739"/>
                <a:gd name="T57" fmla="*/ 263 h 423"/>
                <a:gd name="T58" fmla="*/ 713 w 739"/>
                <a:gd name="T59" fmla="*/ 286 h 423"/>
                <a:gd name="T60" fmla="*/ 695 w 739"/>
                <a:gd name="T61" fmla="*/ 309 h 423"/>
                <a:gd name="T62" fmla="*/ 673 w 739"/>
                <a:gd name="T63" fmla="*/ 332 h 423"/>
                <a:gd name="T64" fmla="*/ 646 w 739"/>
                <a:gd name="T65" fmla="*/ 351 h 423"/>
                <a:gd name="T66" fmla="*/ 613 w 739"/>
                <a:gd name="T67" fmla="*/ 370 h 423"/>
                <a:gd name="T68" fmla="*/ 578 w 739"/>
                <a:gd name="T69" fmla="*/ 385 h 423"/>
                <a:gd name="T70" fmla="*/ 540 w 739"/>
                <a:gd name="T71" fmla="*/ 399 h 423"/>
                <a:gd name="T72" fmla="*/ 500 w 739"/>
                <a:gd name="T73" fmla="*/ 409 h 423"/>
                <a:gd name="T74" fmla="*/ 457 w 739"/>
                <a:gd name="T75" fmla="*/ 416 h 423"/>
                <a:gd name="T76" fmla="*/ 414 w 739"/>
                <a:gd name="T77" fmla="*/ 422 h 423"/>
                <a:gd name="T78" fmla="*/ 369 w 739"/>
                <a:gd name="T79" fmla="*/ 423 h 423"/>
                <a:gd name="T80" fmla="*/ 324 w 739"/>
                <a:gd name="T81" fmla="*/ 422 h 423"/>
                <a:gd name="T82" fmla="*/ 280 w 739"/>
                <a:gd name="T83" fmla="*/ 416 h 423"/>
                <a:gd name="T84" fmla="*/ 238 w 739"/>
                <a:gd name="T85" fmla="*/ 409 h 423"/>
                <a:gd name="T86" fmla="*/ 197 w 739"/>
                <a:gd name="T87" fmla="*/ 399 h 423"/>
                <a:gd name="T88" fmla="*/ 159 w 739"/>
                <a:gd name="T89" fmla="*/ 385 h 423"/>
                <a:gd name="T90" fmla="*/ 124 w 739"/>
                <a:gd name="T91" fmla="*/ 370 h 423"/>
                <a:gd name="T92" fmla="*/ 93 w 739"/>
                <a:gd name="T93" fmla="*/ 351 h 423"/>
                <a:gd name="T94" fmla="*/ 65 w 739"/>
                <a:gd name="T95" fmla="*/ 332 h 423"/>
                <a:gd name="T96" fmla="*/ 42 w 739"/>
                <a:gd name="T97" fmla="*/ 309 h 423"/>
                <a:gd name="T98" fmla="*/ 24 w 739"/>
                <a:gd name="T99" fmla="*/ 286 h 423"/>
                <a:gd name="T100" fmla="*/ 10 w 739"/>
                <a:gd name="T101" fmla="*/ 263 h 423"/>
                <a:gd name="T102" fmla="*/ 2 w 739"/>
                <a:gd name="T103" fmla="*/ 237 h 423"/>
                <a:gd name="T104" fmla="*/ 0 w 739"/>
                <a:gd name="T105" fmla="*/ 212 h 42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39" h="423">
                  <a:moveTo>
                    <a:pt x="0" y="212"/>
                  </a:moveTo>
                  <a:lnTo>
                    <a:pt x="2" y="186"/>
                  </a:lnTo>
                  <a:lnTo>
                    <a:pt x="10" y="161"/>
                  </a:lnTo>
                  <a:lnTo>
                    <a:pt x="24" y="137"/>
                  </a:lnTo>
                  <a:lnTo>
                    <a:pt x="42" y="113"/>
                  </a:lnTo>
                  <a:lnTo>
                    <a:pt x="65" y="92"/>
                  </a:lnTo>
                  <a:lnTo>
                    <a:pt x="93" y="71"/>
                  </a:lnTo>
                  <a:lnTo>
                    <a:pt x="124" y="53"/>
                  </a:lnTo>
                  <a:lnTo>
                    <a:pt x="159" y="37"/>
                  </a:lnTo>
                  <a:lnTo>
                    <a:pt x="197" y="24"/>
                  </a:lnTo>
                  <a:lnTo>
                    <a:pt x="238" y="13"/>
                  </a:lnTo>
                  <a:lnTo>
                    <a:pt x="280" y="6"/>
                  </a:lnTo>
                  <a:lnTo>
                    <a:pt x="324" y="2"/>
                  </a:lnTo>
                  <a:lnTo>
                    <a:pt x="369" y="0"/>
                  </a:lnTo>
                  <a:lnTo>
                    <a:pt x="414" y="2"/>
                  </a:lnTo>
                  <a:lnTo>
                    <a:pt x="457" y="6"/>
                  </a:lnTo>
                  <a:lnTo>
                    <a:pt x="500" y="13"/>
                  </a:lnTo>
                  <a:lnTo>
                    <a:pt x="540" y="24"/>
                  </a:lnTo>
                  <a:lnTo>
                    <a:pt x="578" y="37"/>
                  </a:lnTo>
                  <a:lnTo>
                    <a:pt x="613" y="53"/>
                  </a:lnTo>
                  <a:lnTo>
                    <a:pt x="646" y="71"/>
                  </a:lnTo>
                  <a:lnTo>
                    <a:pt x="673" y="92"/>
                  </a:lnTo>
                  <a:lnTo>
                    <a:pt x="695" y="113"/>
                  </a:lnTo>
                  <a:lnTo>
                    <a:pt x="713" y="137"/>
                  </a:lnTo>
                  <a:lnTo>
                    <a:pt x="727" y="161"/>
                  </a:lnTo>
                  <a:lnTo>
                    <a:pt x="736" y="186"/>
                  </a:lnTo>
                  <a:lnTo>
                    <a:pt x="739" y="212"/>
                  </a:lnTo>
                  <a:lnTo>
                    <a:pt x="736" y="237"/>
                  </a:lnTo>
                  <a:lnTo>
                    <a:pt x="727" y="263"/>
                  </a:lnTo>
                  <a:lnTo>
                    <a:pt x="713" y="286"/>
                  </a:lnTo>
                  <a:lnTo>
                    <a:pt x="695" y="309"/>
                  </a:lnTo>
                  <a:lnTo>
                    <a:pt x="673" y="332"/>
                  </a:lnTo>
                  <a:lnTo>
                    <a:pt x="646" y="351"/>
                  </a:lnTo>
                  <a:lnTo>
                    <a:pt x="613" y="370"/>
                  </a:lnTo>
                  <a:lnTo>
                    <a:pt x="578" y="385"/>
                  </a:lnTo>
                  <a:lnTo>
                    <a:pt x="540" y="399"/>
                  </a:lnTo>
                  <a:lnTo>
                    <a:pt x="500" y="409"/>
                  </a:lnTo>
                  <a:lnTo>
                    <a:pt x="457" y="416"/>
                  </a:lnTo>
                  <a:lnTo>
                    <a:pt x="414" y="422"/>
                  </a:lnTo>
                  <a:lnTo>
                    <a:pt x="369" y="423"/>
                  </a:lnTo>
                  <a:lnTo>
                    <a:pt x="324" y="422"/>
                  </a:lnTo>
                  <a:lnTo>
                    <a:pt x="280" y="416"/>
                  </a:lnTo>
                  <a:lnTo>
                    <a:pt x="238" y="409"/>
                  </a:lnTo>
                  <a:lnTo>
                    <a:pt x="197" y="399"/>
                  </a:lnTo>
                  <a:lnTo>
                    <a:pt x="159" y="385"/>
                  </a:lnTo>
                  <a:lnTo>
                    <a:pt x="124" y="370"/>
                  </a:lnTo>
                  <a:lnTo>
                    <a:pt x="93" y="351"/>
                  </a:lnTo>
                  <a:lnTo>
                    <a:pt x="65" y="332"/>
                  </a:lnTo>
                  <a:lnTo>
                    <a:pt x="42" y="309"/>
                  </a:lnTo>
                  <a:lnTo>
                    <a:pt x="24" y="286"/>
                  </a:lnTo>
                  <a:lnTo>
                    <a:pt x="10" y="263"/>
                  </a:lnTo>
                  <a:lnTo>
                    <a:pt x="2" y="237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Rectangle 10"/>
            <p:cNvSpPr>
              <a:spLocks noChangeArrowheads="1"/>
            </p:cNvSpPr>
            <p:nvPr/>
          </p:nvSpPr>
          <p:spPr bwMode="auto">
            <a:xfrm>
              <a:off x="3431" y="1658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运行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12" name="Freeform 11"/>
            <p:cNvSpPr>
              <a:spLocks/>
            </p:cNvSpPr>
            <p:nvPr/>
          </p:nvSpPr>
          <p:spPr bwMode="auto">
            <a:xfrm>
              <a:off x="213" y="1525"/>
              <a:ext cx="738" cy="423"/>
            </a:xfrm>
            <a:custGeom>
              <a:avLst/>
              <a:gdLst>
                <a:gd name="T0" fmla="*/ 0 w 738"/>
                <a:gd name="T1" fmla="*/ 212 h 423"/>
                <a:gd name="T2" fmla="*/ 3 w 738"/>
                <a:gd name="T3" fmla="*/ 186 h 423"/>
                <a:gd name="T4" fmla="*/ 11 w 738"/>
                <a:gd name="T5" fmla="*/ 161 h 423"/>
                <a:gd name="T6" fmla="*/ 24 w 738"/>
                <a:gd name="T7" fmla="*/ 137 h 423"/>
                <a:gd name="T8" fmla="*/ 42 w 738"/>
                <a:gd name="T9" fmla="*/ 113 h 423"/>
                <a:gd name="T10" fmla="*/ 66 w 738"/>
                <a:gd name="T11" fmla="*/ 92 h 423"/>
                <a:gd name="T12" fmla="*/ 93 w 738"/>
                <a:gd name="T13" fmla="*/ 71 h 423"/>
                <a:gd name="T14" fmla="*/ 125 w 738"/>
                <a:gd name="T15" fmla="*/ 53 h 423"/>
                <a:gd name="T16" fmla="*/ 160 w 738"/>
                <a:gd name="T17" fmla="*/ 37 h 423"/>
                <a:gd name="T18" fmla="*/ 198 w 738"/>
                <a:gd name="T19" fmla="*/ 24 h 423"/>
                <a:gd name="T20" fmla="*/ 239 w 738"/>
                <a:gd name="T21" fmla="*/ 13 h 423"/>
                <a:gd name="T22" fmla="*/ 281 w 738"/>
                <a:gd name="T23" fmla="*/ 6 h 423"/>
                <a:gd name="T24" fmla="*/ 325 w 738"/>
                <a:gd name="T25" fmla="*/ 2 h 423"/>
                <a:gd name="T26" fmla="*/ 370 w 738"/>
                <a:gd name="T27" fmla="*/ 0 h 423"/>
                <a:gd name="T28" fmla="*/ 415 w 738"/>
                <a:gd name="T29" fmla="*/ 2 h 423"/>
                <a:gd name="T30" fmla="*/ 459 w 738"/>
                <a:gd name="T31" fmla="*/ 6 h 423"/>
                <a:gd name="T32" fmla="*/ 501 w 738"/>
                <a:gd name="T33" fmla="*/ 13 h 423"/>
                <a:gd name="T34" fmla="*/ 542 w 738"/>
                <a:gd name="T35" fmla="*/ 24 h 423"/>
                <a:gd name="T36" fmla="*/ 579 w 738"/>
                <a:gd name="T37" fmla="*/ 37 h 423"/>
                <a:gd name="T38" fmla="*/ 615 w 738"/>
                <a:gd name="T39" fmla="*/ 53 h 423"/>
                <a:gd name="T40" fmla="*/ 646 w 738"/>
                <a:gd name="T41" fmla="*/ 71 h 423"/>
                <a:gd name="T42" fmla="*/ 674 w 738"/>
                <a:gd name="T43" fmla="*/ 92 h 423"/>
                <a:gd name="T44" fmla="*/ 696 w 738"/>
                <a:gd name="T45" fmla="*/ 113 h 423"/>
                <a:gd name="T46" fmla="*/ 714 w 738"/>
                <a:gd name="T47" fmla="*/ 137 h 423"/>
                <a:gd name="T48" fmla="*/ 729 w 738"/>
                <a:gd name="T49" fmla="*/ 161 h 423"/>
                <a:gd name="T50" fmla="*/ 736 w 738"/>
                <a:gd name="T51" fmla="*/ 186 h 423"/>
                <a:gd name="T52" fmla="*/ 738 w 738"/>
                <a:gd name="T53" fmla="*/ 212 h 423"/>
                <a:gd name="T54" fmla="*/ 736 w 738"/>
                <a:gd name="T55" fmla="*/ 237 h 423"/>
                <a:gd name="T56" fmla="*/ 729 w 738"/>
                <a:gd name="T57" fmla="*/ 263 h 423"/>
                <a:gd name="T58" fmla="*/ 714 w 738"/>
                <a:gd name="T59" fmla="*/ 286 h 423"/>
                <a:gd name="T60" fmla="*/ 696 w 738"/>
                <a:gd name="T61" fmla="*/ 309 h 423"/>
                <a:gd name="T62" fmla="*/ 674 w 738"/>
                <a:gd name="T63" fmla="*/ 332 h 423"/>
                <a:gd name="T64" fmla="*/ 646 w 738"/>
                <a:gd name="T65" fmla="*/ 351 h 423"/>
                <a:gd name="T66" fmla="*/ 615 w 738"/>
                <a:gd name="T67" fmla="*/ 370 h 423"/>
                <a:gd name="T68" fmla="*/ 579 w 738"/>
                <a:gd name="T69" fmla="*/ 385 h 423"/>
                <a:gd name="T70" fmla="*/ 542 w 738"/>
                <a:gd name="T71" fmla="*/ 399 h 423"/>
                <a:gd name="T72" fmla="*/ 501 w 738"/>
                <a:gd name="T73" fmla="*/ 409 h 423"/>
                <a:gd name="T74" fmla="*/ 459 w 738"/>
                <a:gd name="T75" fmla="*/ 416 h 423"/>
                <a:gd name="T76" fmla="*/ 415 w 738"/>
                <a:gd name="T77" fmla="*/ 422 h 423"/>
                <a:gd name="T78" fmla="*/ 370 w 738"/>
                <a:gd name="T79" fmla="*/ 423 h 423"/>
                <a:gd name="T80" fmla="*/ 325 w 738"/>
                <a:gd name="T81" fmla="*/ 422 h 423"/>
                <a:gd name="T82" fmla="*/ 281 w 738"/>
                <a:gd name="T83" fmla="*/ 416 h 423"/>
                <a:gd name="T84" fmla="*/ 239 w 738"/>
                <a:gd name="T85" fmla="*/ 409 h 423"/>
                <a:gd name="T86" fmla="*/ 198 w 738"/>
                <a:gd name="T87" fmla="*/ 399 h 423"/>
                <a:gd name="T88" fmla="*/ 160 w 738"/>
                <a:gd name="T89" fmla="*/ 385 h 423"/>
                <a:gd name="T90" fmla="*/ 125 w 738"/>
                <a:gd name="T91" fmla="*/ 370 h 423"/>
                <a:gd name="T92" fmla="*/ 93 w 738"/>
                <a:gd name="T93" fmla="*/ 351 h 423"/>
                <a:gd name="T94" fmla="*/ 66 w 738"/>
                <a:gd name="T95" fmla="*/ 332 h 423"/>
                <a:gd name="T96" fmla="*/ 42 w 738"/>
                <a:gd name="T97" fmla="*/ 309 h 423"/>
                <a:gd name="T98" fmla="*/ 24 w 738"/>
                <a:gd name="T99" fmla="*/ 286 h 423"/>
                <a:gd name="T100" fmla="*/ 11 w 738"/>
                <a:gd name="T101" fmla="*/ 263 h 423"/>
                <a:gd name="T102" fmla="*/ 3 w 738"/>
                <a:gd name="T103" fmla="*/ 237 h 423"/>
                <a:gd name="T104" fmla="*/ 0 w 738"/>
                <a:gd name="T105" fmla="*/ 212 h 42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38" h="423">
                  <a:moveTo>
                    <a:pt x="0" y="212"/>
                  </a:moveTo>
                  <a:lnTo>
                    <a:pt x="3" y="186"/>
                  </a:lnTo>
                  <a:lnTo>
                    <a:pt x="11" y="161"/>
                  </a:lnTo>
                  <a:lnTo>
                    <a:pt x="24" y="137"/>
                  </a:lnTo>
                  <a:lnTo>
                    <a:pt x="42" y="113"/>
                  </a:lnTo>
                  <a:lnTo>
                    <a:pt x="66" y="92"/>
                  </a:lnTo>
                  <a:lnTo>
                    <a:pt x="93" y="71"/>
                  </a:lnTo>
                  <a:lnTo>
                    <a:pt x="125" y="53"/>
                  </a:lnTo>
                  <a:lnTo>
                    <a:pt x="160" y="37"/>
                  </a:lnTo>
                  <a:lnTo>
                    <a:pt x="198" y="24"/>
                  </a:lnTo>
                  <a:lnTo>
                    <a:pt x="239" y="13"/>
                  </a:lnTo>
                  <a:lnTo>
                    <a:pt x="281" y="6"/>
                  </a:lnTo>
                  <a:lnTo>
                    <a:pt x="325" y="2"/>
                  </a:lnTo>
                  <a:lnTo>
                    <a:pt x="370" y="0"/>
                  </a:lnTo>
                  <a:lnTo>
                    <a:pt x="415" y="2"/>
                  </a:lnTo>
                  <a:lnTo>
                    <a:pt x="459" y="6"/>
                  </a:lnTo>
                  <a:lnTo>
                    <a:pt x="501" y="13"/>
                  </a:lnTo>
                  <a:lnTo>
                    <a:pt x="542" y="24"/>
                  </a:lnTo>
                  <a:lnTo>
                    <a:pt x="579" y="37"/>
                  </a:lnTo>
                  <a:lnTo>
                    <a:pt x="615" y="53"/>
                  </a:lnTo>
                  <a:lnTo>
                    <a:pt x="646" y="71"/>
                  </a:lnTo>
                  <a:lnTo>
                    <a:pt x="674" y="92"/>
                  </a:lnTo>
                  <a:lnTo>
                    <a:pt x="696" y="113"/>
                  </a:lnTo>
                  <a:lnTo>
                    <a:pt x="714" y="137"/>
                  </a:lnTo>
                  <a:lnTo>
                    <a:pt x="729" y="161"/>
                  </a:lnTo>
                  <a:lnTo>
                    <a:pt x="736" y="186"/>
                  </a:lnTo>
                  <a:lnTo>
                    <a:pt x="738" y="212"/>
                  </a:lnTo>
                  <a:lnTo>
                    <a:pt x="736" y="237"/>
                  </a:lnTo>
                  <a:lnTo>
                    <a:pt x="729" y="263"/>
                  </a:lnTo>
                  <a:lnTo>
                    <a:pt x="714" y="286"/>
                  </a:lnTo>
                  <a:lnTo>
                    <a:pt x="696" y="309"/>
                  </a:lnTo>
                  <a:lnTo>
                    <a:pt x="674" y="332"/>
                  </a:lnTo>
                  <a:lnTo>
                    <a:pt x="646" y="351"/>
                  </a:lnTo>
                  <a:lnTo>
                    <a:pt x="615" y="370"/>
                  </a:lnTo>
                  <a:lnTo>
                    <a:pt x="579" y="385"/>
                  </a:lnTo>
                  <a:lnTo>
                    <a:pt x="542" y="399"/>
                  </a:lnTo>
                  <a:lnTo>
                    <a:pt x="501" y="409"/>
                  </a:lnTo>
                  <a:lnTo>
                    <a:pt x="459" y="416"/>
                  </a:lnTo>
                  <a:lnTo>
                    <a:pt x="415" y="422"/>
                  </a:lnTo>
                  <a:lnTo>
                    <a:pt x="370" y="423"/>
                  </a:lnTo>
                  <a:lnTo>
                    <a:pt x="325" y="422"/>
                  </a:lnTo>
                  <a:lnTo>
                    <a:pt x="281" y="416"/>
                  </a:lnTo>
                  <a:lnTo>
                    <a:pt x="239" y="409"/>
                  </a:lnTo>
                  <a:lnTo>
                    <a:pt x="198" y="399"/>
                  </a:lnTo>
                  <a:lnTo>
                    <a:pt x="160" y="385"/>
                  </a:lnTo>
                  <a:lnTo>
                    <a:pt x="125" y="370"/>
                  </a:lnTo>
                  <a:lnTo>
                    <a:pt x="93" y="351"/>
                  </a:lnTo>
                  <a:lnTo>
                    <a:pt x="66" y="332"/>
                  </a:lnTo>
                  <a:lnTo>
                    <a:pt x="42" y="309"/>
                  </a:lnTo>
                  <a:lnTo>
                    <a:pt x="24" y="286"/>
                  </a:lnTo>
                  <a:lnTo>
                    <a:pt x="11" y="263"/>
                  </a:lnTo>
                  <a:lnTo>
                    <a:pt x="3" y="237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>
              <a:off x="407" y="1573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就绪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14" name="Rectangle 13"/>
            <p:cNvSpPr>
              <a:spLocks noChangeArrowheads="1"/>
            </p:cNvSpPr>
            <p:nvPr/>
          </p:nvSpPr>
          <p:spPr bwMode="auto">
            <a:xfrm>
              <a:off x="337" y="1743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挂起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15" name="Freeform 14"/>
            <p:cNvSpPr>
              <a:spLocks/>
            </p:cNvSpPr>
            <p:nvPr/>
          </p:nvSpPr>
          <p:spPr bwMode="auto">
            <a:xfrm>
              <a:off x="4855" y="1525"/>
              <a:ext cx="738" cy="423"/>
            </a:xfrm>
            <a:custGeom>
              <a:avLst/>
              <a:gdLst>
                <a:gd name="T0" fmla="*/ 0 w 738"/>
                <a:gd name="T1" fmla="*/ 212 h 423"/>
                <a:gd name="T2" fmla="*/ 3 w 738"/>
                <a:gd name="T3" fmla="*/ 186 h 423"/>
                <a:gd name="T4" fmla="*/ 10 w 738"/>
                <a:gd name="T5" fmla="*/ 161 h 423"/>
                <a:gd name="T6" fmla="*/ 24 w 738"/>
                <a:gd name="T7" fmla="*/ 137 h 423"/>
                <a:gd name="T8" fmla="*/ 42 w 738"/>
                <a:gd name="T9" fmla="*/ 113 h 423"/>
                <a:gd name="T10" fmla="*/ 65 w 738"/>
                <a:gd name="T11" fmla="*/ 92 h 423"/>
                <a:gd name="T12" fmla="*/ 93 w 738"/>
                <a:gd name="T13" fmla="*/ 71 h 423"/>
                <a:gd name="T14" fmla="*/ 124 w 738"/>
                <a:gd name="T15" fmla="*/ 53 h 423"/>
                <a:gd name="T16" fmla="*/ 159 w 738"/>
                <a:gd name="T17" fmla="*/ 37 h 423"/>
                <a:gd name="T18" fmla="*/ 197 w 738"/>
                <a:gd name="T19" fmla="*/ 24 h 423"/>
                <a:gd name="T20" fmla="*/ 238 w 738"/>
                <a:gd name="T21" fmla="*/ 13 h 423"/>
                <a:gd name="T22" fmla="*/ 280 w 738"/>
                <a:gd name="T23" fmla="*/ 6 h 423"/>
                <a:gd name="T24" fmla="*/ 324 w 738"/>
                <a:gd name="T25" fmla="*/ 2 h 423"/>
                <a:gd name="T26" fmla="*/ 369 w 738"/>
                <a:gd name="T27" fmla="*/ 0 h 423"/>
                <a:gd name="T28" fmla="*/ 414 w 738"/>
                <a:gd name="T29" fmla="*/ 2 h 423"/>
                <a:gd name="T30" fmla="*/ 457 w 738"/>
                <a:gd name="T31" fmla="*/ 6 h 423"/>
                <a:gd name="T32" fmla="*/ 499 w 738"/>
                <a:gd name="T33" fmla="*/ 13 h 423"/>
                <a:gd name="T34" fmla="*/ 540 w 738"/>
                <a:gd name="T35" fmla="*/ 24 h 423"/>
                <a:gd name="T36" fmla="*/ 578 w 738"/>
                <a:gd name="T37" fmla="*/ 37 h 423"/>
                <a:gd name="T38" fmla="*/ 613 w 738"/>
                <a:gd name="T39" fmla="*/ 53 h 423"/>
                <a:gd name="T40" fmla="*/ 646 w 738"/>
                <a:gd name="T41" fmla="*/ 71 h 423"/>
                <a:gd name="T42" fmla="*/ 672 w 738"/>
                <a:gd name="T43" fmla="*/ 92 h 423"/>
                <a:gd name="T44" fmla="*/ 696 w 738"/>
                <a:gd name="T45" fmla="*/ 113 h 423"/>
                <a:gd name="T46" fmla="*/ 715 w 738"/>
                <a:gd name="T47" fmla="*/ 137 h 423"/>
                <a:gd name="T48" fmla="*/ 727 w 738"/>
                <a:gd name="T49" fmla="*/ 161 h 423"/>
                <a:gd name="T50" fmla="*/ 736 w 738"/>
                <a:gd name="T51" fmla="*/ 186 h 423"/>
                <a:gd name="T52" fmla="*/ 738 w 738"/>
                <a:gd name="T53" fmla="*/ 212 h 423"/>
                <a:gd name="T54" fmla="*/ 736 w 738"/>
                <a:gd name="T55" fmla="*/ 237 h 423"/>
                <a:gd name="T56" fmla="*/ 727 w 738"/>
                <a:gd name="T57" fmla="*/ 263 h 423"/>
                <a:gd name="T58" fmla="*/ 715 w 738"/>
                <a:gd name="T59" fmla="*/ 286 h 423"/>
                <a:gd name="T60" fmla="*/ 696 w 738"/>
                <a:gd name="T61" fmla="*/ 309 h 423"/>
                <a:gd name="T62" fmla="*/ 672 w 738"/>
                <a:gd name="T63" fmla="*/ 332 h 423"/>
                <a:gd name="T64" fmla="*/ 646 w 738"/>
                <a:gd name="T65" fmla="*/ 351 h 423"/>
                <a:gd name="T66" fmla="*/ 613 w 738"/>
                <a:gd name="T67" fmla="*/ 370 h 423"/>
                <a:gd name="T68" fmla="*/ 578 w 738"/>
                <a:gd name="T69" fmla="*/ 385 h 423"/>
                <a:gd name="T70" fmla="*/ 540 w 738"/>
                <a:gd name="T71" fmla="*/ 399 h 423"/>
                <a:gd name="T72" fmla="*/ 499 w 738"/>
                <a:gd name="T73" fmla="*/ 409 h 423"/>
                <a:gd name="T74" fmla="*/ 457 w 738"/>
                <a:gd name="T75" fmla="*/ 416 h 423"/>
                <a:gd name="T76" fmla="*/ 414 w 738"/>
                <a:gd name="T77" fmla="*/ 422 h 423"/>
                <a:gd name="T78" fmla="*/ 369 w 738"/>
                <a:gd name="T79" fmla="*/ 423 h 423"/>
                <a:gd name="T80" fmla="*/ 324 w 738"/>
                <a:gd name="T81" fmla="*/ 422 h 423"/>
                <a:gd name="T82" fmla="*/ 280 w 738"/>
                <a:gd name="T83" fmla="*/ 416 h 423"/>
                <a:gd name="T84" fmla="*/ 238 w 738"/>
                <a:gd name="T85" fmla="*/ 409 h 423"/>
                <a:gd name="T86" fmla="*/ 197 w 738"/>
                <a:gd name="T87" fmla="*/ 399 h 423"/>
                <a:gd name="T88" fmla="*/ 159 w 738"/>
                <a:gd name="T89" fmla="*/ 385 h 423"/>
                <a:gd name="T90" fmla="*/ 124 w 738"/>
                <a:gd name="T91" fmla="*/ 370 h 423"/>
                <a:gd name="T92" fmla="*/ 93 w 738"/>
                <a:gd name="T93" fmla="*/ 351 h 423"/>
                <a:gd name="T94" fmla="*/ 65 w 738"/>
                <a:gd name="T95" fmla="*/ 332 h 423"/>
                <a:gd name="T96" fmla="*/ 42 w 738"/>
                <a:gd name="T97" fmla="*/ 309 h 423"/>
                <a:gd name="T98" fmla="*/ 24 w 738"/>
                <a:gd name="T99" fmla="*/ 286 h 423"/>
                <a:gd name="T100" fmla="*/ 10 w 738"/>
                <a:gd name="T101" fmla="*/ 263 h 423"/>
                <a:gd name="T102" fmla="*/ 3 w 738"/>
                <a:gd name="T103" fmla="*/ 237 h 423"/>
                <a:gd name="T104" fmla="*/ 0 w 738"/>
                <a:gd name="T105" fmla="*/ 212 h 42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38" h="423">
                  <a:moveTo>
                    <a:pt x="0" y="212"/>
                  </a:moveTo>
                  <a:lnTo>
                    <a:pt x="3" y="186"/>
                  </a:lnTo>
                  <a:lnTo>
                    <a:pt x="10" y="161"/>
                  </a:lnTo>
                  <a:lnTo>
                    <a:pt x="24" y="137"/>
                  </a:lnTo>
                  <a:lnTo>
                    <a:pt x="42" y="113"/>
                  </a:lnTo>
                  <a:lnTo>
                    <a:pt x="65" y="92"/>
                  </a:lnTo>
                  <a:lnTo>
                    <a:pt x="93" y="71"/>
                  </a:lnTo>
                  <a:lnTo>
                    <a:pt x="124" y="53"/>
                  </a:lnTo>
                  <a:lnTo>
                    <a:pt x="159" y="37"/>
                  </a:lnTo>
                  <a:lnTo>
                    <a:pt x="197" y="24"/>
                  </a:lnTo>
                  <a:lnTo>
                    <a:pt x="238" y="13"/>
                  </a:lnTo>
                  <a:lnTo>
                    <a:pt x="280" y="6"/>
                  </a:lnTo>
                  <a:lnTo>
                    <a:pt x="324" y="2"/>
                  </a:lnTo>
                  <a:lnTo>
                    <a:pt x="369" y="0"/>
                  </a:lnTo>
                  <a:lnTo>
                    <a:pt x="414" y="2"/>
                  </a:lnTo>
                  <a:lnTo>
                    <a:pt x="457" y="6"/>
                  </a:lnTo>
                  <a:lnTo>
                    <a:pt x="499" y="13"/>
                  </a:lnTo>
                  <a:lnTo>
                    <a:pt x="540" y="24"/>
                  </a:lnTo>
                  <a:lnTo>
                    <a:pt x="578" y="37"/>
                  </a:lnTo>
                  <a:lnTo>
                    <a:pt x="613" y="53"/>
                  </a:lnTo>
                  <a:lnTo>
                    <a:pt x="646" y="71"/>
                  </a:lnTo>
                  <a:lnTo>
                    <a:pt x="672" y="92"/>
                  </a:lnTo>
                  <a:lnTo>
                    <a:pt x="696" y="113"/>
                  </a:lnTo>
                  <a:lnTo>
                    <a:pt x="715" y="137"/>
                  </a:lnTo>
                  <a:lnTo>
                    <a:pt x="727" y="161"/>
                  </a:lnTo>
                  <a:lnTo>
                    <a:pt x="736" y="186"/>
                  </a:lnTo>
                  <a:lnTo>
                    <a:pt x="738" y="212"/>
                  </a:lnTo>
                  <a:lnTo>
                    <a:pt x="736" y="237"/>
                  </a:lnTo>
                  <a:lnTo>
                    <a:pt x="727" y="263"/>
                  </a:lnTo>
                  <a:lnTo>
                    <a:pt x="715" y="286"/>
                  </a:lnTo>
                  <a:lnTo>
                    <a:pt x="696" y="309"/>
                  </a:lnTo>
                  <a:lnTo>
                    <a:pt x="672" y="332"/>
                  </a:lnTo>
                  <a:lnTo>
                    <a:pt x="646" y="351"/>
                  </a:lnTo>
                  <a:lnTo>
                    <a:pt x="613" y="370"/>
                  </a:lnTo>
                  <a:lnTo>
                    <a:pt x="578" y="385"/>
                  </a:lnTo>
                  <a:lnTo>
                    <a:pt x="540" y="399"/>
                  </a:lnTo>
                  <a:lnTo>
                    <a:pt x="499" y="409"/>
                  </a:lnTo>
                  <a:lnTo>
                    <a:pt x="457" y="416"/>
                  </a:lnTo>
                  <a:lnTo>
                    <a:pt x="414" y="422"/>
                  </a:lnTo>
                  <a:lnTo>
                    <a:pt x="369" y="423"/>
                  </a:lnTo>
                  <a:lnTo>
                    <a:pt x="324" y="422"/>
                  </a:lnTo>
                  <a:lnTo>
                    <a:pt x="280" y="416"/>
                  </a:lnTo>
                  <a:lnTo>
                    <a:pt x="238" y="409"/>
                  </a:lnTo>
                  <a:lnTo>
                    <a:pt x="197" y="399"/>
                  </a:lnTo>
                  <a:lnTo>
                    <a:pt x="159" y="385"/>
                  </a:lnTo>
                  <a:lnTo>
                    <a:pt x="124" y="370"/>
                  </a:lnTo>
                  <a:lnTo>
                    <a:pt x="93" y="351"/>
                  </a:lnTo>
                  <a:lnTo>
                    <a:pt x="65" y="332"/>
                  </a:lnTo>
                  <a:lnTo>
                    <a:pt x="42" y="309"/>
                  </a:lnTo>
                  <a:lnTo>
                    <a:pt x="24" y="286"/>
                  </a:lnTo>
                  <a:lnTo>
                    <a:pt x="10" y="263"/>
                  </a:lnTo>
                  <a:lnTo>
                    <a:pt x="3" y="237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Rectangle 15"/>
            <p:cNvSpPr>
              <a:spLocks noChangeArrowheads="1"/>
            </p:cNvSpPr>
            <p:nvPr/>
          </p:nvSpPr>
          <p:spPr bwMode="auto">
            <a:xfrm>
              <a:off x="5083" y="1658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退出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17" name="Freeform 16"/>
            <p:cNvSpPr>
              <a:spLocks/>
            </p:cNvSpPr>
            <p:nvPr/>
          </p:nvSpPr>
          <p:spPr bwMode="auto">
            <a:xfrm>
              <a:off x="1760" y="1525"/>
              <a:ext cx="738" cy="423"/>
            </a:xfrm>
            <a:custGeom>
              <a:avLst/>
              <a:gdLst>
                <a:gd name="T0" fmla="*/ 0 w 738"/>
                <a:gd name="T1" fmla="*/ 212 h 423"/>
                <a:gd name="T2" fmla="*/ 3 w 738"/>
                <a:gd name="T3" fmla="*/ 186 h 423"/>
                <a:gd name="T4" fmla="*/ 11 w 738"/>
                <a:gd name="T5" fmla="*/ 161 h 423"/>
                <a:gd name="T6" fmla="*/ 25 w 738"/>
                <a:gd name="T7" fmla="*/ 137 h 423"/>
                <a:gd name="T8" fmla="*/ 44 w 738"/>
                <a:gd name="T9" fmla="*/ 113 h 423"/>
                <a:gd name="T10" fmla="*/ 66 w 738"/>
                <a:gd name="T11" fmla="*/ 92 h 423"/>
                <a:gd name="T12" fmla="*/ 93 w 738"/>
                <a:gd name="T13" fmla="*/ 71 h 423"/>
                <a:gd name="T14" fmla="*/ 125 w 738"/>
                <a:gd name="T15" fmla="*/ 53 h 423"/>
                <a:gd name="T16" fmla="*/ 160 w 738"/>
                <a:gd name="T17" fmla="*/ 37 h 423"/>
                <a:gd name="T18" fmla="*/ 198 w 738"/>
                <a:gd name="T19" fmla="*/ 24 h 423"/>
                <a:gd name="T20" fmla="*/ 239 w 738"/>
                <a:gd name="T21" fmla="*/ 13 h 423"/>
                <a:gd name="T22" fmla="*/ 281 w 738"/>
                <a:gd name="T23" fmla="*/ 6 h 423"/>
                <a:gd name="T24" fmla="*/ 325 w 738"/>
                <a:gd name="T25" fmla="*/ 2 h 423"/>
                <a:gd name="T26" fmla="*/ 370 w 738"/>
                <a:gd name="T27" fmla="*/ 0 h 423"/>
                <a:gd name="T28" fmla="*/ 415 w 738"/>
                <a:gd name="T29" fmla="*/ 2 h 423"/>
                <a:gd name="T30" fmla="*/ 458 w 738"/>
                <a:gd name="T31" fmla="*/ 6 h 423"/>
                <a:gd name="T32" fmla="*/ 501 w 738"/>
                <a:gd name="T33" fmla="*/ 13 h 423"/>
                <a:gd name="T34" fmla="*/ 541 w 738"/>
                <a:gd name="T35" fmla="*/ 24 h 423"/>
                <a:gd name="T36" fmla="*/ 579 w 738"/>
                <a:gd name="T37" fmla="*/ 37 h 423"/>
                <a:gd name="T38" fmla="*/ 615 w 738"/>
                <a:gd name="T39" fmla="*/ 53 h 423"/>
                <a:gd name="T40" fmla="*/ 645 w 738"/>
                <a:gd name="T41" fmla="*/ 71 h 423"/>
                <a:gd name="T42" fmla="*/ 674 w 738"/>
                <a:gd name="T43" fmla="*/ 92 h 423"/>
                <a:gd name="T44" fmla="*/ 696 w 738"/>
                <a:gd name="T45" fmla="*/ 113 h 423"/>
                <a:gd name="T46" fmla="*/ 714 w 738"/>
                <a:gd name="T47" fmla="*/ 137 h 423"/>
                <a:gd name="T48" fmla="*/ 728 w 738"/>
                <a:gd name="T49" fmla="*/ 161 h 423"/>
                <a:gd name="T50" fmla="*/ 737 w 738"/>
                <a:gd name="T51" fmla="*/ 186 h 423"/>
                <a:gd name="T52" fmla="*/ 738 w 738"/>
                <a:gd name="T53" fmla="*/ 212 h 423"/>
                <a:gd name="T54" fmla="*/ 737 w 738"/>
                <a:gd name="T55" fmla="*/ 237 h 423"/>
                <a:gd name="T56" fmla="*/ 728 w 738"/>
                <a:gd name="T57" fmla="*/ 263 h 423"/>
                <a:gd name="T58" fmla="*/ 714 w 738"/>
                <a:gd name="T59" fmla="*/ 286 h 423"/>
                <a:gd name="T60" fmla="*/ 696 w 738"/>
                <a:gd name="T61" fmla="*/ 309 h 423"/>
                <a:gd name="T62" fmla="*/ 674 w 738"/>
                <a:gd name="T63" fmla="*/ 332 h 423"/>
                <a:gd name="T64" fmla="*/ 645 w 738"/>
                <a:gd name="T65" fmla="*/ 351 h 423"/>
                <a:gd name="T66" fmla="*/ 615 w 738"/>
                <a:gd name="T67" fmla="*/ 370 h 423"/>
                <a:gd name="T68" fmla="*/ 579 w 738"/>
                <a:gd name="T69" fmla="*/ 385 h 423"/>
                <a:gd name="T70" fmla="*/ 541 w 738"/>
                <a:gd name="T71" fmla="*/ 399 h 423"/>
                <a:gd name="T72" fmla="*/ 501 w 738"/>
                <a:gd name="T73" fmla="*/ 409 h 423"/>
                <a:gd name="T74" fmla="*/ 458 w 738"/>
                <a:gd name="T75" fmla="*/ 416 h 423"/>
                <a:gd name="T76" fmla="*/ 415 w 738"/>
                <a:gd name="T77" fmla="*/ 422 h 423"/>
                <a:gd name="T78" fmla="*/ 370 w 738"/>
                <a:gd name="T79" fmla="*/ 423 h 423"/>
                <a:gd name="T80" fmla="*/ 325 w 738"/>
                <a:gd name="T81" fmla="*/ 422 h 423"/>
                <a:gd name="T82" fmla="*/ 281 w 738"/>
                <a:gd name="T83" fmla="*/ 416 h 423"/>
                <a:gd name="T84" fmla="*/ 239 w 738"/>
                <a:gd name="T85" fmla="*/ 409 h 423"/>
                <a:gd name="T86" fmla="*/ 198 w 738"/>
                <a:gd name="T87" fmla="*/ 399 h 423"/>
                <a:gd name="T88" fmla="*/ 160 w 738"/>
                <a:gd name="T89" fmla="*/ 385 h 423"/>
                <a:gd name="T90" fmla="*/ 125 w 738"/>
                <a:gd name="T91" fmla="*/ 370 h 423"/>
                <a:gd name="T92" fmla="*/ 93 w 738"/>
                <a:gd name="T93" fmla="*/ 351 h 423"/>
                <a:gd name="T94" fmla="*/ 66 w 738"/>
                <a:gd name="T95" fmla="*/ 332 h 423"/>
                <a:gd name="T96" fmla="*/ 44 w 738"/>
                <a:gd name="T97" fmla="*/ 309 h 423"/>
                <a:gd name="T98" fmla="*/ 25 w 738"/>
                <a:gd name="T99" fmla="*/ 286 h 423"/>
                <a:gd name="T100" fmla="*/ 11 w 738"/>
                <a:gd name="T101" fmla="*/ 263 h 423"/>
                <a:gd name="T102" fmla="*/ 3 w 738"/>
                <a:gd name="T103" fmla="*/ 237 h 423"/>
                <a:gd name="T104" fmla="*/ 0 w 738"/>
                <a:gd name="T105" fmla="*/ 212 h 42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38" h="423">
                  <a:moveTo>
                    <a:pt x="0" y="212"/>
                  </a:moveTo>
                  <a:lnTo>
                    <a:pt x="3" y="186"/>
                  </a:lnTo>
                  <a:lnTo>
                    <a:pt x="11" y="161"/>
                  </a:lnTo>
                  <a:lnTo>
                    <a:pt x="25" y="137"/>
                  </a:lnTo>
                  <a:lnTo>
                    <a:pt x="44" y="113"/>
                  </a:lnTo>
                  <a:lnTo>
                    <a:pt x="66" y="92"/>
                  </a:lnTo>
                  <a:lnTo>
                    <a:pt x="93" y="71"/>
                  </a:lnTo>
                  <a:lnTo>
                    <a:pt x="125" y="53"/>
                  </a:lnTo>
                  <a:lnTo>
                    <a:pt x="160" y="37"/>
                  </a:lnTo>
                  <a:lnTo>
                    <a:pt x="198" y="24"/>
                  </a:lnTo>
                  <a:lnTo>
                    <a:pt x="239" y="13"/>
                  </a:lnTo>
                  <a:lnTo>
                    <a:pt x="281" y="6"/>
                  </a:lnTo>
                  <a:lnTo>
                    <a:pt x="325" y="2"/>
                  </a:lnTo>
                  <a:lnTo>
                    <a:pt x="370" y="0"/>
                  </a:lnTo>
                  <a:lnTo>
                    <a:pt x="415" y="2"/>
                  </a:lnTo>
                  <a:lnTo>
                    <a:pt x="458" y="6"/>
                  </a:lnTo>
                  <a:lnTo>
                    <a:pt x="501" y="13"/>
                  </a:lnTo>
                  <a:lnTo>
                    <a:pt x="541" y="24"/>
                  </a:lnTo>
                  <a:lnTo>
                    <a:pt x="579" y="37"/>
                  </a:lnTo>
                  <a:lnTo>
                    <a:pt x="615" y="53"/>
                  </a:lnTo>
                  <a:lnTo>
                    <a:pt x="645" y="71"/>
                  </a:lnTo>
                  <a:lnTo>
                    <a:pt x="674" y="92"/>
                  </a:lnTo>
                  <a:lnTo>
                    <a:pt x="696" y="113"/>
                  </a:lnTo>
                  <a:lnTo>
                    <a:pt x="714" y="137"/>
                  </a:lnTo>
                  <a:lnTo>
                    <a:pt x="728" y="161"/>
                  </a:lnTo>
                  <a:lnTo>
                    <a:pt x="737" y="186"/>
                  </a:lnTo>
                  <a:lnTo>
                    <a:pt x="738" y="212"/>
                  </a:lnTo>
                  <a:lnTo>
                    <a:pt x="737" y="237"/>
                  </a:lnTo>
                  <a:lnTo>
                    <a:pt x="728" y="263"/>
                  </a:lnTo>
                  <a:lnTo>
                    <a:pt x="714" y="286"/>
                  </a:lnTo>
                  <a:lnTo>
                    <a:pt x="696" y="309"/>
                  </a:lnTo>
                  <a:lnTo>
                    <a:pt x="674" y="332"/>
                  </a:lnTo>
                  <a:lnTo>
                    <a:pt x="645" y="351"/>
                  </a:lnTo>
                  <a:lnTo>
                    <a:pt x="615" y="370"/>
                  </a:lnTo>
                  <a:lnTo>
                    <a:pt x="579" y="385"/>
                  </a:lnTo>
                  <a:lnTo>
                    <a:pt x="541" y="399"/>
                  </a:lnTo>
                  <a:lnTo>
                    <a:pt x="501" y="409"/>
                  </a:lnTo>
                  <a:lnTo>
                    <a:pt x="458" y="416"/>
                  </a:lnTo>
                  <a:lnTo>
                    <a:pt x="415" y="422"/>
                  </a:lnTo>
                  <a:lnTo>
                    <a:pt x="370" y="423"/>
                  </a:lnTo>
                  <a:lnTo>
                    <a:pt x="325" y="422"/>
                  </a:lnTo>
                  <a:lnTo>
                    <a:pt x="281" y="416"/>
                  </a:lnTo>
                  <a:lnTo>
                    <a:pt x="239" y="409"/>
                  </a:lnTo>
                  <a:lnTo>
                    <a:pt x="198" y="399"/>
                  </a:lnTo>
                  <a:lnTo>
                    <a:pt x="160" y="385"/>
                  </a:lnTo>
                  <a:lnTo>
                    <a:pt x="125" y="370"/>
                  </a:lnTo>
                  <a:lnTo>
                    <a:pt x="93" y="351"/>
                  </a:lnTo>
                  <a:lnTo>
                    <a:pt x="66" y="332"/>
                  </a:lnTo>
                  <a:lnTo>
                    <a:pt x="44" y="309"/>
                  </a:lnTo>
                  <a:lnTo>
                    <a:pt x="25" y="286"/>
                  </a:lnTo>
                  <a:lnTo>
                    <a:pt x="11" y="263"/>
                  </a:lnTo>
                  <a:lnTo>
                    <a:pt x="3" y="237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Rectangle 17"/>
            <p:cNvSpPr>
              <a:spLocks noChangeArrowheads="1"/>
            </p:cNvSpPr>
            <p:nvPr/>
          </p:nvSpPr>
          <p:spPr bwMode="auto">
            <a:xfrm>
              <a:off x="1954" y="1658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就绪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19" name="Freeform 18"/>
            <p:cNvSpPr>
              <a:spLocks/>
            </p:cNvSpPr>
            <p:nvPr/>
          </p:nvSpPr>
          <p:spPr bwMode="auto">
            <a:xfrm>
              <a:off x="1760" y="2740"/>
              <a:ext cx="738" cy="423"/>
            </a:xfrm>
            <a:custGeom>
              <a:avLst/>
              <a:gdLst>
                <a:gd name="T0" fmla="*/ 0 w 738"/>
                <a:gd name="T1" fmla="*/ 212 h 423"/>
                <a:gd name="T2" fmla="*/ 3 w 738"/>
                <a:gd name="T3" fmla="*/ 186 h 423"/>
                <a:gd name="T4" fmla="*/ 11 w 738"/>
                <a:gd name="T5" fmla="*/ 161 h 423"/>
                <a:gd name="T6" fmla="*/ 25 w 738"/>
                <a:gd name="T7" fmla="*/ 137 h 423"/>
                <a:gd name="T8" fmla="*/ 44 w 738"/>
                <a:gd name="T9" fmla="*/ 114 h 423"/>
                <a:gd name="T10" fmla="*/ 66 w 738"/>
                <a:gd name="T11" fmla="*/ 92 h 423"/>
                <a:gd name="T12" fmla="*/ 93 w 738"/>
                <a:gd name="T13" fmla="*/ 72 h 423"/>
                <a:gd name="T14" fmla="*/ 125 w 738"/>
                <a:gd name="T15" fmla="*/ 54 h 423"/>
                <a:gd name="T16" fmla="*/ 160 w 738"/>
                <a:gd name="T17" fmla="*/ 38 h 423"/>
                <a:gd name="T18" fmla="*/ 198 w 738"/>
                <a:gd name="T19" fmla="*/ 24 h 423"/>
                <a:gd name="T20" fmla="*/ 239 w 738"/>
                <a:gd name="T21" fmla="*/ 14 h 423"/>
                <a:gd name="T22" fmla="*/ 281 w 738"/>
                <a:gd name="T23" fmla="*/ 7 h 423"/>
                <a:gd name="T24" fmla="*/ 325 w 738"/>
                <a:gd name="T25" fmla="*/ 2 h 423"/>
                <a:gd name="T26" fmla="*/ 370 w 738"/>
                <a:gd name="T27" fmla="*/ 0 h 423"/>
                <a:gd name="T28" fmla="*/ 415 w 738"/>
                <a:gd name="T29" fmla="*/ 2 h 423"/>
                <a:gd name="T30" fmla="*/ 458 w 738"/>
                <a:gd name="T31" fmla="*/ 7 h 423"/>
                <a:gd name="T32" fmla="*/ 501 w 738"/>
                <a:gd name="T33" fmla="*/ 14 h 423"/>
                <a:gd name="T34" fmla="*/ 541 w 738"/>
                <a:gd name="T35" fmla="*/ 24 h 423"/>
                <a:gd name="T36" fmla="*/ 579 w 738"/>
                <a:gd name="T37" fmla="*/ 38 h 423"/>
                <a:gd name="T38" fmla="*/ 615 w 738"/>
                <a:gd name="T39" fmla="*/ 54 h 423"/>
                <a:gd name="T40" fmla="*/ 645 w 738"/>
                <a:gd name="T41" fmla="*/ 72 h 423"/>
                <a:gd name="T42" fmla="*/ 674 w 738"/>
                <a:gd name="T43" fmla="*/ 92 h 423"/>
                <a:gd name="T44" fmla="*/ 696 w 738"/>
                <a:gd name="T45" fmla="*/ 114 h 423"/>
                <a:gd name="T46" fmla="*/ 714 w 738"/>
                <a:gd name="T47" fmla="*/ 137 h 423"/>
                <a:gd name="T48" fmla="*/ 728 w 738"/>
                <a:gd name="T49" fmla="*/ 161 h 423"/>
                <a:gd name="T50" fmla="*/ 737 w 738"/>
                <a:gd name="T51" fmla="*/ 186 h 423"/>
                <a:gd name="T52" fmla="*/ 738 w 738"/>
                <a:gd name="T53" fmla="*/ 212 h 423"/>
                <a:gd name="T54" fmla="*/ 737 w 738"/>
                <a:gd name="T55" fmla="*/ 237 h 423"/>
                <a:gd name="T56" fmla="*/ 728 w 738"/>
                <a:gd name="T57" fmla="*/ 262 h 423"/>
                <a:gd name="T58" fmla="*/ 714 w 738"/>
                <a:gd name="T59" fmla="*/ 288 h 423"/>
                <a:gd name="T60" fmla="*/ 696 w 738"/>
                <a:gd name="T61" fmla="*/ 310 h 423"/>
                <a:gd name="T62" fmla="*/ 674 w 738"/>
                <a:gd name="T63" fmla="*/ 333 h 423"/>
                <a:gd name="T64" fmla="*/ 645 w 738"/>
                <a:gd name="T65" fmla="*/ 353 h 423"/>
                <a:gd name="T66" fmla="*/ 615 w 738"/>
                <a:gd name="T67" fmla="*/ 371 h 423"/>
                <a:gd name="T68" fmla="*/ 579 w 738"/>
                <a:gd name="T69" fmla="*/ 386 h 423"/>
                <a:gd name="T70" fmla="*/ 541 w 738"/>
                <a:gd name="T71" fmla="*/ 399 h 423"/>
                <a:gd name="T72" fmla="*/ 501 w 738"/>
                <a:gd name="T73" fmla="*/ 410 h 423"/>
                <a:gd name="T74" fmla="*/ 458 w 738"/>
                <a:gd name="T75" fmla="*/ 417 h 423"/>
                <a:gd name="T76" fmla="*/ 415 w 738"/>
                <a:gd name="T77" fmla="*/ 422 h 423"/>
                <a:gd name="T78" fmla="*/ 370 w 738"/>
                <a:gd name="T79" fmla="*/ 423 h 423"/>
                <a:gd name="T80" fmla="*/ 325 w 738"/>
                <a:gd name="T81" fmla="*/ 422 h 423"/>
                <a:gd name="T82" fmla="*/ 281 w 738"/>
                <a:gd name="T83" fmla="*/ 417 h 423"/>
                <a:gd name="T84" fmla="*/ 239 w 738"/>
                <a:gd name="T85" fmla="*/ 410 h 423"/>
                <a:gd name="T86" fmla="*/ 198 w 738"/>
                <a:gd name="T87" fmla="*/ 399 h 423"/>
                <a:gd name="T88" fmla="*/ 160 w 738"/>
                <a:gd name="T89" fmla="*/ 386 h 423"/>
                <a:gd name="T90" fmla="*/ 125 w 738"/>
                <a:gd name="T91" fmla="*/ 371 h 423"/>
                <a:gd name="T92" fmla="*/ 93 w 738"/>
                <a:gd name="T93" fmla="*/ 353 h 423"/>
                <a:gd name="T94" fmla="*/ 66 w 738"/>
                <a:gd name="T95" fmla="*/ 333 h 423"/>
                <a:gd name="T96" fmla="*/ 44 w 738"/>
                <a:gd name="T97" fmla="*/ 310 h 423"/>
                <a:gd name="T98" fmla="*/ 25 w 738"/>
                <a:gd name="T99" fmla="*/ 288 h 423"/>
                <a:gd name="T100" fmla="*/ 11 w 738"/>
                <a:gd name="T101" fmla="*/ 262 h 423"/>
                <a:gd name="T102" fmla="*/ 3 w 738"/>
                <a:gd name="T103" fmla="*/ 237 h 423"/>
                <a:gd name="T104" fmla="*/ 0 w 738"/>
                <a:gd name="T105" fmla="*/ 212 h 42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38" h="423">
                  <a:moveTo>
                    <a:pt x="0" y="212"/>
                  </a:moveTo>
                  <a:lnTo>
                    <a:pt x="3" y="186"/>
                  </a:lnTo>
                  <a:lnTo>
                    <a:pt x="11" y="161"/>
                  </a:lnTo>
                  <a:lnTo>
                    <a:pt x="25" y="137"/>
                  </a:lnTo>
                  <a:lnTo>
                    <a:pt x="44" y="114"/>
                  </a:lnTo>
                  <a:lnTo>
                    <a:pt x="66" y="92"/>
                  </a:lnTo>
                  <a:lnTo>
                    <a:pt x="93" y="72"/>
                  </a:lnTo>
                  <a:lnTo>
                    <a:pt x="125" y="54"/>
                  </a:lnTo>
                  <a:lnTo>
                    <a:pt x="160" y="38"/>
                  </a:lnTo>
                  <a:lnTo>
                    <a:pt x="198" y="24"/>
                  </a:lnTo>
                  <a:lnTo>
                    <a:pt x="239" y="14"/>
                  </a:lnTo>
                  <a:lnTo>
                    <a:pt x="281" y="7"/>
                  </a:lnTo>
                  <a:lnTo>
                    <a:pt x="325" y="2"/>
                  </a:lnTo>
                  <a:lnTo>
                    <a:pt x="370" y="0"/>
                  </a:lnTo>
                  <a:lnTo>
                    <a:pt x="415" y="2"/>
                  </a:lnTo>
                  <a:lnTo>
                    <a:pt x="458" y="7"/>
                  </a:lnTo>
                  <a:lnTo>
                    <a:pt x="501" y="14"/>
                  </a:lnTo>
                  <a:lnTo>
                    <a:pt x="541" y="24"/>
                  </a:lnTo>
                  <a:lnTo>
                    <a:pt x="579" y="38"/>
                  </a:lnTo>
                  <a:lnTo>
                    <a:pt x="615" y="54"/>
                  </a:lnTo>
                  <a:lnTo>
                    <a:pt x="645" y="72"/>
                  </a:lnTo>
                  <a:lnTo>
                    <a:pt x="674" y="92"/>
                  </a:lnTo>
                  <a:lnTo>
                    <a:pt x="696" y="114"/>
                  </a:lnTo>
                  <a:lnTo>
                    <a:pt x="714" y="137"/>
                  </a:lnTo>
                  <a:lnTo>
                    <a:pt x="728" y="161"/>
                  </a:lnTo>
                  <a:lnTo>
                    <a:pt x="737" y="186"/>
                  </a:lnTo>
                  <a:lnTo>
                    <a:pt x="738" y="212"/>
                  </a:lnTo>
                  <a:lnTo>
                    <a:pt x="737" y="237"/>
                  </a:lnTo>
                  <a:lnTo>
                    <a:pt x="728" y="262"/>
                  </a:lnTo>
                  <a:lnTo>
                    <a:pt x="714" y="288"/>
                  </a:lnTo>
                  <a:lnTo>
                    <a:pt x="696" y="310"/>
                  </a:lnTo>
                  <a:lnTo>
                    <a:pt x="674" y="333"/>
                  </a:lnTo>
                  <a:lnTo>
                    <a:pt x="645" y="353"/>
                  </a:lnTo>
                  <a:lnTo>
                    <a:pt x="615" y="371"/>
                  </a:lnTo>
                  <a:lnTo>
                    <a:pt x="579" y="386"/>
                  </a:lnTo>
                  <a:lnTo>
                    <a:pt x="541" y="399"/>
                  </a:lnTo>
                  <a:lnTo>
                    <a:pt x="501" y="410"/>
                  </a:lnTo>
                  <a:lnTo>
                    <a:pt x="458" y="417"/>
                  </a:lnTo>
                  <a:lnTo>
                    <a:pt x="415" y="422"/>
                  </a:lnTo>
                  <a:lnTo>
                    <a:pt x="370" y="423"/>
                  </a:lnTo>
                  <a:lnTo>
                    <a:pt x="325" y="422"/>
                  </a:lnTo>
                  <a:lnTo>
                    <a:pt x="281" y="417"/>
                  </a:lnTo>
                  <a:lnTo>
                    <a:pt x="239" y="410"/>
                  </a:lnTo>
                  <a:lnTo>
                    <a:pt x="198" y="399"/>
                  </a:lnTo>
                  <a:lnTo>
                    <a:pt x="160" y="386"/>
                  </a:lnTo>
                  <a:lnTo>
                    <a:pt x="125" y="371"/>
                  </a:lnTo>
                  <a:lnTo>
                    <a:pt x="93" y="353"/>
                  </a:lnTo>
                  <a:lnTo>
                    <a:pt x="66" y="333"/>
                  </a:lnTo>
                  <a:lnTo>
                    <a:pt x="44" y="310"/>
                  </a:lnTo>
                  <a:lnTo>
                    <a:pt x="25" y="288"/>
                  </a:lnTo>
                  <a:lnTo>
                    <a:pt x="11" y="262"/>
                  </a:lnTo>
                  <a:lnTo>
                    <a:pt x="3" y="237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Rectangle 19"/>
            <p:cNvSpPr>
              <a:spLocks noChangeArrowheads="1"/>
            </p:cNvSpPr>
            <p:nvPr/>
          </p:nvSpPr>
          <p:spPr bwMode="auto">
            <a:xfrm>
              <a:off x="1884" y="2873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阻塞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21" name="Freeform 20"/>
            <p:cNvSpPr>
              <a:spLocks/>
            </p:cNvSpPr>
            <p:nvPr/>
          </p:nvSpPr>
          <p:spPr bwMode="auto">
            <a:xfrm>
              <a:off x="3275" y="1641"/>
              <a:ext cx="53" cy="52"/>
            </a:xfrm>
            <a:custGeom>
              <a:avLst/>
              <a:gdLst>
                <a:gd name="T0" fmla="*/ 0 w 53"/>
                <a:gd name="T1" fmla="*/ 0 h 52"/>
                <a:gd name="T2" fmla="*/ 0 w 53"/>
                <a:gd name="T3" fmla="*/ 52 h 52"/>
                <a:gd name="T4" fmla="*/ 53 w 53"/>
                <a:gd name="T5" fmla="*/ 27 h 52"/>
                <a:gd name="T6" fmla="*/ 0 w 53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2">
                  <a:moveTo>
                    <a:pt x="0" y="0"/>
                  </a:moveTo>
                  <a:lnTo>
                    <a:pt x="0" y="52"/>
                  </a:lnTo>
                  <a:lnTo>
                    <a:pt x="5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Freeform 21"/>
            <p:cNvSpPr>
              <a:spLocks/>
            </p:cNvSpPr>
            <p:nvPr/>
          </p:nvSpPr>
          <p:spPr bwMode="auto">
            <a:xfrm>
              <a:off x="3275" y="1641"/>
              <a:ext cx="53" cy="52"/>
            </a:xfrm>
            <a:custGeom>
              <a:avLst/>
              <a:gdLst>
                <a:gd name="T0" fmla="*/ 0 w 53"/>
                <a:gd name="T1" fmla="*/ 0 h 52"/>
                <a:gd name="T2" fmla="*/ 0 w 53"/>
                <a:gd name="T3" fmla="*/ 52 h 52"/>
                <a:gd name="T4" fmla="*/ 53 w 53"/>
                <a:gd name="T5" fmla="*/ 27 h 52"/>
                <a:gd name="T6" fmla="*/ 0 w 53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2">
                  <a:moveTo>
                    <a:pt x="0" y="0"/>
                  </a:moveTo>
                  <a:lnTo>
                    <a:pt x="0" y="52"/>
                  </a:lnTo>
                  <a:lnTo>
                    <a:pt x="53" y="2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Line 22"/>
            <p:cNvSpPr>
              <a:spLocks noChangeShapeType="1"/>
            </p:cNvSpPr>
            <p:nvPr/>
          </p:nvSpPr>
          <p:spPr bwMode="auto">
            <a:xfrm>
              <a:off x="2467" y="1651"/>
              <a:ext cx="808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Freeform 23"/>
            <p:cNvSpPr>
              <a:spLocks/>
            </p:cNvSpPr>
            <p:nvPr/>
          </p:nvSpPr>
          <p:spPr bwMode="auto">
            <a:xfrm>
              <a:off x="2602" y="1559"/>
              <a:ext cx="590" cy="196"/>
            </a:xfrm>
            <a:custGeom>
              <a:avLst/>
              <a:gdLst>
                <a:gd name="T0" fmla="*/ 0 w 590"/>
                <a:gd name="T1" fmla="*/ 183 h 196"/>
                <a:gd name="T2" fmla="*/ 587 w 590"/>
                <a:gd name="T3" fmla="*/ 196 h 196"/>
                <a:gd name="T4" fmla="*/ 590 w 590"/>
                <a:gd name="T5" fmla="*/ 13 h 196"/>
                <a:gd name="T6" fmla="*/ 5 w 590"/>
                <a:gd name="T7" fmla="*/ 0 h 196"/>
                <a:gd name="T8" fmla="*/ 0 w 590"/>
                <a:gd name="T9" fmla="*/ 183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0" h="196">
                  <a:moveTo>
                    <a:pt x="0" y="183"/>
                  </a:moveTo>
                  <a:lnTo>
                    <a:pt x="587" y="196"/>
                  </a:lnTo>
                  <a:lnTo>
                    <a:pt x="590" y="13"/>
                  </a:lnTo>
                  <a:lnTo>
                    <a:pt x="5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Rectangle 24"/>
            <p:cNvSpPr>
              <a:spLocks noChangeArrowheads="1"/>
            </p:cNvSpPr>
            <p:nvPr/>
          </p:nvSpPr>
          <p:spPr bwMode="auto">
            <a:xfrm rot="60000">
              <a:off x="2615" y="1577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分派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26" name="Freeform 25"/>
            <p:cNvSpPr>
              <a:spLocks/>
            </p:cNvSpPr>
            <p:nvPr/>
          </p:nvSpPr>
          <p:spPr bwMode="auto">
            <a:xfrm>
              <a:off x="2459" y="1807"/>
              <a:ext cx="52" cy="52"/>
            </a:xfrm>
            <a:custGeom>
              <a:avLst/>
              <a:gdLst>
                <a:gd name="T0" fmla="*/ 52 w 52"/>
                <a:gd name="T1" fmla="*/ 0 h 52"/>
                <a:gd name="T2" fmla="*/ 52 w 52"/>
                <a:gd name="T3" fmla="*/ 52 h 52"/>
                <a:gd name="T4" fmla="*/ 0 w 52"/>
                <a:gd name="T5" fmla="*/ 26 h 52"/>
                <a:gd name="T6" fmla="*/ 52 w 52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52">
                  <a:moveTo>
                    <a:pt x="52" y="0"/>
                  </a:moveTo>
                  <a:lnTo>
                    <a:pt x="52" y="52"/>
                  </a:lnTo>
                  <a:lnTo>
                    <a:pt x="0" y="2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Freeform 26"/>
            <p:cNvSpPr>
              <a:spLocks/>
            </p:cNvSpPr>
            <p:nvPr/>
          </p:nvSpPr>
          <p:spPr bwMode="auto">
            <a:xfrm>
              <a:off x="2459" y="1807"/>
              <a:ext cx="52" cy="52"/>
            </a:xfrm>
            <a:custGeom>
              <a:avLst/>
              <a:gdLst>
                <a:gd name="T0" fmla="*/ 52 w 52"/>
                <a:gd name="T1" fmla="*/ 0 h 52"/>
                <a:gd name="T2" fmla="*/ 52 w 52"/>
                <a:gd name="T3" fmla="*/ 52 h 52"/>
                <a:gd name="T4" fmla="*/ 0 w 52"/>
                <a:gd name="T5" fmla="*/ 26 h 52"/>
                <a:gd name="T6" fmla="*/ 52 w 52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52">
                  <a:moveTo>
                    <a:pt x="52" y="0"/>
                  </a:moveTo>
                  <a:lnTo>
                    <a:pt x="52" y="52"/>
                  </a:lnTo>
                  <a:lnTo>
                    <a:pt x="0" y="26"/>
                  </a:lnTo>
                  <a:lnTo>
                    <a:pt x="5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Line 27"/>
            <p:cNvSpPr>
              <a:spLocks noChangeShapeType="1"/>
            </p:cNvSpPr>
            <p:nvPr/>
          </p:nvSpPr>
          <p:spPr bwMode="auto">
            <a:xfrm flipH="1" flipV="1">
              <a:off x="2511" y="1834"/>
              <a:ext cx="844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Freeform 28"/>
            <p:cNvSpPr>
              <a:spLocks/>
            </p:cNvSpPr>
            <p:nvPr/>
          </p:nvSpPr>
          <p:spPr bwMode="auto">
            <a:xfrm>
              <a:off x="2647" y="1741"/>
              <a:ext cx="518" cy="186"/>
            </a:xfrm>
            <a:custGeom>
              <a:avLst/>
              <a:gdLst>
                <a:gd name="T0" fmla="*/ 0 w 518"/>
                <a:gd name="T1" fmla="*/ 183 h 186"/>
                <a:gd name="T2" fmla="*/ 516 w 518"/>
                <a:gd name="T3" fmla="*/ 186 h 186"/>
                <a:gd name="T4" fmla="*/ 518 w 518"/>
                <a:gd name="T5" fmla="*/ 3 h 186"/>
                <a:gd name="T6" fmla="*/ 2 w 518"/>
                <a:gd name="T7" fmla="*/ 0 h 186"/>
                <a:gd name="T8" fmla="*/ 0 w 518"/>
                <a:gd name="T9" fmla="*/ 183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186">
                  <a:moveTo>
                    <a:pt x="0" y="183"/>
                  </a:moveTo>
                  <a:lnTo>
                    <a:pt x="516" y="186"/>
                  </a:lnTo>
                  <a:lnTo>
                    <a:pt x="518" y="3"/>
                  </a:lnTo>
                  <a:lnTo>
                    <a:pt x="2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Rectangle 29"/>
            <p:cNvSpPr>
              <a:spLocks noChangeArrowheads="1"/>
            </p:cNvSpPr>
            <p:nvPr/>
          </p:nvSpPr>
          <p:spPr bwMode="auto">
            <a:xfrm>
              <a:off x="2660" y="1755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超时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31" name="Freeform 30"/>
            <p:cNvSpPr>
              <a:spLocks/>
            </p:cNvSpPr>
            <p:nvPr/>
          </p:nvSpPr>
          <p:spPr bwMode="auto">
            <a:xfrm>
              <a:off x="2498" y="2898"/>
              <a:ext cx="58" cy="54"/>
            </a:xfrm>
            <a:custGeom>
              <a:avLst/>
              <a:gdLst>
                <a:gd name="T0" fmla="*/ 24 w 58"/>
                <a:gd name="T1" fmla="*/ 0 h 54"/>
                <a:gd name="T2" fmla="*/ 58 w 58"/>
                <a:gd name="T3" fmla="*/ 40 h 54"/>
                <a:gd name="T4" fmla="*/ 0 w 58"/>
                <a:gd name="T5" fmla="*/ 54 h 54"/>
                <a:gd name="T6" fmla="*/ 24 w 58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54">
                  <a:moveTo>
                    <a:pt x="24" y="0"/>
                  </a:moveTo>
                  <a:lnTo>
                    <a:pt x="58" y="40"/>
                  </a:lnTo>
                  <a:lnTo>
                    <a:pt x="0" y="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Freeform 31"/>
            <p:cNvSpPr>
              <a:spLocks/>
            </p:cNvSpPr>
            <p:nvPr/>
          </p:nvSpPr>
          <p:spPr bwMode="auto">
            <a:xfrm>
              <a:off x="2498" y="2898"/>
              <a:ext cx="58" cy="54"/>
            </a:xfrm>
            <a:custGeom>
              <a:avLst/>
              <a:gdLst>
                <a:gd name="T0" fmla="*/ 24 w 58"/>
                <a:gd name="T1" fmla="*/ 0 h 54"/>
                <a:gd name="T2" fmla="*/ 58 w 58"/>
                <a:gd name="T3" fmla="*/ 40 h 54"/>
                <a:gd name="T4" fmla="*/ 0 w 58"/>
                <a:gd name="T5" fmla="*/ 54 h 54"/>
                <a:gd name="T6" fmla="*/ 24 w 58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54">
                  <a:moveTo>
                    <a:pt x="24" y="0"/>
                  </a:moveTo>
                  <a:lnTo>
                    <a:pt x="58" y="40"/>
                  </a:lnTo>
                  <a:lnTo>
                    <a:pt x="0" y="54"/>
                  </a:lnTo>
                  <a:lnTo>
                    <a:pt x="2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3" name="Line 32"/>
            <p:cNvSpPr>
              <a:spLocks noChangeShapeType="1"/>
            </p:cNvSpPr>
            <p:nvPr/>
          </p:nvSpPr>
          <p:spPr bwMode="auto">
            <a:xfrm flipH="1">
              <a:off x="2539" y="1948"/>
              <a:ext cx="1138" cy="9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4" name="Freeform 33"/>
            <p:cNvSpPr>
              <a:spLocks/>
            </p:cNvSpPr>
            <p:nvPr/>
          </p:nvSpPr>
          <p:spPr bwMode="auto">
            <a:xfrm>
              <a:off x="2829" y="2192"/>
              <a:ext cx="514" cy="512"/>
            </a:xfrm>
            <a:custGeom>
              <a:avLst/>
              <a:gdLst>
                <a:gd name="T0" fmla="*/ 228 w 514"/>
                <a:gd name="T1" fmla="*/ 512 h 512"/>
                <a:gd name="T2" fmla="*/ 514 w 514"/>
                <a:gd name="T3" fmla="*/ 269 h 512"/>
                <a:gd name="T4" fmla="*/ 287 w 514"/>
                <a:gd name="T5" fmla="*/ 0 h 512"/>
                <a:gd name="T6" fmla="*/ 0 w 514"/>
                <a:gd name="T7" fmla="*/ 244 h 512"/>
                <a:gd name="T8" fmla="*/ 228 w 514"/>
                <a:gd name="T9" fmla="*/ 512 h 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4" h="512">
                  <a:moveTo>
                    <a:pt x="228" y="512"/>
                  </a:moveTo>
                  <a:lnTo>
                    <a:pt x="514" y="269"/>
                  </a:lnTo>
                  <a:lnTo>
                    <a:pt x="287" y="0"/>
                  </a:lnTo>
                  <a:lnTo>
                    <a:pt x="0" y="244"/>
                  </a:lnTo>
                  <a:lnTo>
                    <a:pt x="228" y="5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5" name="Rectangle 34"/>
            <p:cNvSpPr>
              <a:spLocks noChangeArrowheads="1"/>
            </p:cNvSpPr>
            <p:nvPr/>
          </p:nvSpPr>
          <p:spPr bwMode="auto">
            <a:xfrm rot="-2460000">
              <a:off x="2865" y="2337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36" name="Rectangle 35"/>
            <p:cNvSpPr>
              <a:spLocks noChangeArrowheads="1"/>
            </p:cNvSpPr>
            <p:nvPr/>
          </p:nvSpPr>
          <p:spPr bwMode="auto">
            <a:xfrm rot="-2460000">
              <a:off x="3002" y="2443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等待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37" name="Freeform 36"/>
            <p:cNvSpPr>
              <a:spLocks/>
            </p:cNvSpPr>
            <p:nvPr/>
          </p:nvSpPr>
          <p:spPr bwMode="auto">
            <a:xfrm>
              <a:off x="2103" y="1948"/>
              <a:ext cx="54" cy="52"/>
            </a:xfrm>
            <a:custGeom>
              <a:avLst/>
              <a:gdLst>
                <a:gd name="T0" fmla="*/ 54 w 54"/>
                <a:gd name="T1" fmla="*/ 52 h 52"/>
                <a:gd name="T2" fmla="*/ 0 w 54"/>
                <a:gd name="T3" fmla="*/ 52 h 52"/>
                <a:gd name="T4" fmla="*/ 27 w 54"/>
                <a:gd name="T5" fmla="*/ 0 h 52"/>
                <a:gd name="T6" fmla="*/ 54 w 54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2">
                  <a:moveTo>
                    <a:pt x="54" y="52"/>
                  </a:moveTo>
                  <a:lnTo>
                    <a:pt x="0" y="52"/>
                  </a:lnTo>
                  <a:lnTo>
                    <a:pt x="27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8" name="Freeform 37"/>
            <p:cNvSpPr>
              <a:spLocks/>
            </p:cNvSpPr>
            <p:nvPr/>
          </p:nvSpPr>
          <p:spPr bwMode="auto">
            <a:xfrm>
              <a:off x="2103" y="1948"/>
              <a:ext cx="54" cy="52"/>
            </a:xfrm>
            <a:custGeom>
              <a:avLst/>
              <a:gdLst>
                <a:gd name="T0" fmla="*/ 54 w 54"/>
                <a:gd name="T1" fmla="*/ 52 h 52"/>
                <a:gd name="T2" fmla="*/ 0 w 54"/>
                <a:gd name="T3" fmla="*/ 52 h 52"/>
                <a:gd name="T4" fmla="*/ 27 w 54"/>
                <a:gd name="T5" fmla="*/ 0 h 52"/>
                <a:gd name="T6" fmla="*/ 54 w 54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2">
                  <a:moveTo>
                    <a:pt x="54" y="52"/>
                  </a:moveTo>
                  <a:lnTo>
                    <a:pt x="0" y="52"/>
                  </a:lnTo>
                  <a:lnTo>
                    <a:pt x="27" y="0"/>
                  </a:lnTo>
                  <a:lnTo>
                    <a:pt x="54" y="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9" name="Line 38"/>
            <p:cNvSpPr>
              <a:spLocks noChangeShapeType="1"/>
            </p:cNvSpPr>
            <p:nvPr/>
          </p:nvSpPr>
          <p:spPr bwMode="auto">
            <a:xfrm flipV="1">
              <a:off x="2130" y="2000"/>
              <a:ext cx="1" cy="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0" name="Rectangle 39"/>
            <p:cNvSpPr>
              <a:spLocks noChangeArrowheads="1"/>
            </p:cNvSpPr>
            <p:nvPr/>
          </p:nvSpPr>
          <p:spPr bwMode="auto">
            <a:xfrm>
              <a:off x="1951" y="2122"/>
              <a:ext cx="352" cy="4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1241" name="Rectangle 40"/>
            <p:cNvSpPr>
              <a:spLocks noChangeArrowheads="1"/>
            </p:cNvSpPr>
            <p:nvPr/>
          </p:nvSpPr>
          <p:spPr bwMode="auto">
            <a:xfrm rot="-5400000">
              <a:off x="1916" y="2311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42" name="Rectangle 41"/>
            <p:cNvSpPr>
              <a:spLocks noChangeArrowheads="1"/>
            </p:cNvSpPr>
            <p:nvPr/>
          </p:nvSpPr>
          <p:spPr bwMode="auto">
            <a:xfrm rot="-5400000">
              <a:off x="2052" y="2315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发生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43" name="Freeform 42"/>
            <p:cNvSpPr>
              <a:spLocks/>
            </p:cNvSpPr>
            <p:nvPr/>
          </p:nvSpPr>
          <p:spPr bwMode="auto">
            <a:xfrm>
              <a:off x="4802" y="1710"/>
              <a:ext cx="53" cy="54"/>
            </a:xfrm>
            <a:custGeom>
              <a:avLst/>
              <a:gdLst>
                <a:gd name="T0" fmla="*/ 0 w 53"/>
                <a:gd name="T1" fmla="*/ 0 h 54"/>
                <a:gd name="T2" fmla="*/ 0 w 53"/>
                <a:gd name="T3" fmla="*/ 54 h 54"/>
                <a:gd name="T4" fmla="*/ 53 w 53"/>
                <a:gd name="T5" fmla="*/ 27 h 54"/>
                <a:gd name="T6" fmla="*/ 0 w 53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4">
                  <a:moveTo>
                    <a:pt x="0" y="0"/>
                  </a:moveTo>
                  <a:lnTo>
                    <a:pt x="0" y="54"/>
                  </a:lnTo>
                  <a:lnTo>
                    <a:pt x="5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4" name="Freeform 43"/>
            <p:cNvSpPr>
              <a:spLocks/>
            </p:cNvSpPr>
            <p:nvPr/>
          </p:nvSpPr>
          <p:spPr bwMode="auto">
            <a:xfrm>
              <a:off x="4802" y="1710"/>
              <a:ext cx="53" cy="54"/>
            </a:xfrm>
            <a:custGeom>
              <a:avLst/>
              <a:gdLst>
                <a:gd name="T0" fmla="*/ 0 w 53"/>
                <a:gd name="T1" fmla="*/ 0 h 54"/>
                <a:gd name="T2" fmla="*/ 0 w 53"/>
                <a:gd name="T3" fmla="*/ 54 h 54"/>
                <a:gd name="T4" fmla="*/ 53 w 53"/>
                <a:gd name="T5" fmla="*/ 27 h 54"/>
                <a:gd name="T6" fmla="*/ 0 w 53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4">
                  <a:moveTo>
                    <a:pt x="0" y="0"/>
                  </a:moveTo>
                  <a:lnTo>
                    <a:pt x="0" y="54"/>
                  </a:lnTo>
                  <a:lnTo>
                    <a:pt x="53" y="2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5" name="Line 44"/>
            <p:cNvSpPr>
              <a:spLocks noChangeShapeType="1"/>
            </p:cNvSpPr>
            <p:nvPr/>
          </p:nvSpPr>
          <p:spPr bwMode="auto">
            <a:xfrm>
              <a:off x="4047" y="1737"/>
              <a:ext cx="75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6" name="Rectangle 45"/>
            <p:cNvSpPr>
              <a:spLocks noChangeArrowheads="1"/>
            </p:cNvSpPr>
            <p:nvPr/>
          </p:nvSpPr>
          <p:spPr bwMode="auto">
            <a:xfrm>
              <a:off x="4193" y="1642"/>
              <a:ext cx="515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1247" name="Rectangle 46"/>
            <p:cNvSpPr>
              <a:spLocks noChangeArrowheads="1"/>
            </p:cNvSpPr>
            <p:nvPr/>
          </p:nvSpPr>
          <p:spPr bwMode="auto">
            <a:xfrm>
              <a:off x="4204" y="1658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释放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48" name="Freeform 47"/>
            <p:cNvSpPr>
              <a:spLocks/>
            </p:cNvSpPr>
            <p:nvPr/>
          </p:nvSpPr>
          <p:spPr bwMode="auto">
            <a:xfrm>
              <a:off x="213" y="2740"/>
              <a:ext cx="738" cy="423"/>
            </a:xfrm>
            <a:custGeom>
              <a:avLst/>
              <a:gdLst>
                <a:gd name="T0" fmla="*/ 0 w 738"/>
                <a:gd name="T1" fmla="*/ 212 h 423"/>
                <a:gd name="T2" fmla="*/ 3 w 738"/>
                <a:gd name="T3" fmla="*/ 186 h 423"/>
                <a:gd name="T4" fmla="*/ 11 w 738"/>
                <a:gd name="T5" fmla="*/ 161 h 423"/>
                <a:gd name="T6" fmla="*/ 24 w 738"/>
                <a:gd name="T7" fmla="*/ 137 h 423"/>
                <a:gd name="T8" fmla="*/ 42 w 738"/>
                <a:gd name="T9" fmla="*/ 114 h 423"/>
                <a:gd name="T10" fmla="*/ 66 w 738"/>
                <a:gd name="T11" fmla="*/ 92 h 423"/>
                <a:gd name="T12" fmla="*/ 93 w 738"/>
                <a:gd name="T13" fmla="*/ 72 h 423"/>
                <a:gd name="T14" fmla="*/ 125 w 738"/>
                <a:gd name="T15" fmla="*/ 54 h 423"/>
                <a:gd name="T16" fmla="*/ 160 w 738"/>
                <a:gd name="T17" fmla="*/ 38 h 423"/>
                <a:gd name="T18" fmla="*/ 198 w 738"/>
                <a:gd name="T19" fmla="*/ 24 h 423"/>
                <a:gd name="T20" fmla="*/ 239 w 738"/>
                <a:gd name="T21" fmla="*/ 14 h 423"/>
                <a:gd name="T22" fmla="*/ 281 w 738"/>
                <a:gd name="T23" fmla="*/ 7 h 423"/>
                <a:gd name="T24" fmla="*/ 325 w 738"/>
                <a:gd name="T25" fmla="*/ 2 h 423"/>
                <a:gd name="T26" fmla="*/ 370 w 738"/>
                <a:gd name="T27" fmla="*/ 0 h 423"/>
                <a:gd name="T28" fmla="*/ 415 w 738"/>
                <a:gd name="T29" fmla="*/ 2 h 423"/>
                <a:gd name="T30" fmla="*/ 459 w 738"/>
                <a:gd name="T31" fmla="*/ 7 h 423"/>
                <a:gd name="T32" fmla="*/ 501 w 738"/>
                <a:gd name="T33" fmla="*/ 14 h 423"/>
                <a:gd name="T34" fmla="*/ 542 w 738"/>
                <a:gd name="T35" fmla="*/ 24 h 423"/>
                <a:gd name="T36" fmla="*/ 579 w 738"/>
                <a:gd name="T37" fmla="*/ 38 h 423"/>
                <a:gd name="T38" fmla="*/ 615 w 738"/>
                <a:gd name="T39" fmla="*/ 54 h 423"/>
                <a:gd name="T40" fmla="*/ 646 w 738"/>
                <a:gd name="T41" fmla="*/ 72 h 423"/>
                <a:gd name="T42" fmla="*/ 674 w 738"/>
                <a:gd name="T43" fmla="*/ 92 h 423"/>
                <a:gd name="T44" fmla="*/ 696 w 738"/>
                <a:gd name="T45" fmla="*/ 114 h 423"/>
                <a:gd name="T46" fmla="*/ 714 w 738"/>
                <a:gd name="T47" fmla="*/ 137 h 423"/>
                <a:gd name="T48" fmla="*/ 729 w 738"/>
                <a:gd name="T49" fmla="*/ 161 h 423"/>
                <a:gd name="T50" fmla="*/ 736 w 738"/>
                <a:gd name="T51" fmla="*/ 186 h 423"/>
                <a:gd name="T52" fmla="*/ 738 w 738"/>
                <a:gd name="T53" fmla="*/ 212 h 423"/>
                <a:gd name="T54" fmla="*/ 736 w 738"/>
                <a:gd name="T55" fmla="*/ 237 h 423"/>
                <a:gd name="T56" fmla="*/ 729 w 738"/>
                <a:gd name="T57" fmla="*/ 262 h 423"/>
                <a:gd name="T58" fmla="*/ 714 w 738"/>
                <a:gd name="T59" fmla="*/ 288 h 423"/>
                <a:gd name="T60" fmla="*/ 696 w 738"/>
                <a:gd name="T61" fmla="*/ 310 h 423"/>
                <a:gd name="T62" fmla="*/ 674 w 738"/>
                <a:gd name="T63" fmla="*/ 333 h 423"/>
                <a:gd name="T64" fmla="*/ 646 w 738"/>
                <a:gd name="T65" fmla="*/ 353 h 423"/>
                <a:gd name="T66" fmla="*/ 615 w 738"/>
                <a:gd name="T67" fmla="*/ 371 h 423"/>
                <a:gd name="T68" fmla="*/ 579 w 738"/>
                <a:gd name="T69" fmla="*/ 386 h 423"/>
                <a:gd name="T70" fmla="*/ 542 w 738"/>
                <a:gd name="T71" fmla="*/ 399 h 423"/>
                <a:gd name="T72" fmla="*/ 501 w 738"/>
                <a:gd name="T73" fmla="*/ 410 h 423"/>
                <a:gd name="T74" fmla="*/ 459 w 738"/>
                <a:gd name="T75" fmla="*/ 417 h 423"/>
                <a:gd name="T76" fmla="*/ 415 w 738"/>
                <a:gd name="T77" fmla="*/ 422 h 423"/>
                <a:gd name="T78" fmla="*/ 370 w 738"/>
                <a:gd name="T79" fmla="*/ 423 h 423"/>
                <a:gd name="T80" fmla="*/ 325 w 738"/>
                <a:gd name="T81" fmla="*/ 422 h 423"/>
                <a:gd name="T82" fmla="*/ 281 w 738"/>
                <a:gd name="T83" fmla="*/ 417 h 423"/>
                <a:gd name="T84" fmla="*/ 239 w 738"/>
                <a:gd name="T85" fmla="*/ 410 h 423"/>
                <a:gd name="T86" fmla="*/ 198 w 738"/>
                <a:gd name="T87" fmla="*/ 399 h 423"/>
                <a:gd name="T88" fmla="*/ 160 w 738"/>
                <a:gd name="T89" fmla="*/ 386 h 423"/>
                <a:gd name="T90" fmla="*/ 125 w 738"/>
                <a:gd name="T91" fmla="*/ 371 h 423"/>
                <a:gd name="T92" fmla="*/ 93 w 738"/>
                <a:gd name="T93" fmla="*/ 353 h 423"/>
                <a:gd name="T94" fmla="*/ 66 w 738"/>
                <a:gd name="T95" fmla="*/ 333 h 423"/>
                <a:gd name="T96" fmla="*/ 42 w 738"/>
                <a:gd name="T97" fmla="*/ 310 h 423"/>
                <a:gd name="T98" fmla="*/ 24 w 738"/>
                <a:gd name="T99" fmla="*/ 288 h 423"/>
                <a:gd name="T100" fmla="*/ 11 w 738"/>
                <a:gd name="T101" fmla="*/ 262 h 423"/>
                <a:gd name="T102" fmla="*/ 3 w 738"/>
                <a:gd name="T103" fmla="*/ 237 h 423"/>
                <a:gd name="T104" fmla="*/ 0 w 738"/>
                <a:gd name="T105" fmla="*/ 212 h 42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38" h="423">
                  <a:moveTo>
                    <a:pt x="0" y="212"/>
                  </a:moveTo>
                  <a:lnTo>
                    <a:pt x="3" y="186"/>
                  </a:lnTo>
                  <a:lnTo>
                    <a:pt x="11" y="161"/>
                  </a:lnTo>
                  <a:lnTo>
                    <a:pt x="24" y="137"/>
                  </a:lnTo>
                  <a:lnTo>
                    <a:pt x="42" y="114"/>
                  </a:lnTo>
                  <a:lnTo>
                    <a:pt x="66" y="92"/>
                  </a:lnTo>
                  <a:lnTo>
                    <a:pt x="93" y="72"/>
                  </a:lnTo>
                  <a:lnTo>
                    <a:pt x="125" y="54"/>
                  </a:lnTo>
                  <a:lnTo>
                    <a:pt x="160" y="38"/>
                  </a:lnTo>
                  <a:lnTo>
                    <a:pt x="198" y="24"/>
                  </a:lnTo>
                  <a:lnTo>
                    <a:pt x="239" y="14"/>
                  </a:lnTo>
                  <a:lnTo>
                    <a:pt x="281" y="7"/>
                  </a:lnTo>
                  <a:lnTo>
                    <a:pt x="325" y="2"/>
                  </a:lnTo>
                  <a:lnTo>
                    <a:pt x="370" y="0"/>
                  </a:lnTo>
                  <a:lnTo>
                    <a:pt x="415" y="2"/>
                  </a:lnTo>
                  <a:lnTo>
                    <a:pt x="459" y="7"/>
                  </a:lnTo>
                  <a:lnTo>
                    <a:pt x="501" y="14"/>
                  </a:lnTo>
                  <a:lnTo>
                    <a:pt x="542" y="24"/>
                  </a:lnTo>
                  <a:lnTo>
                    <a:pt x="579" y="38"/>
                  </a:lnTo>
                  <a:lnTo>
                    <a:pt x="615" y="54"/>
                  </a:lnTo>
                  <a:lnTo>
                    <a:pt x="646" y="72"/>
                  </a:lnTo>
                  <a:lnTo>
                    <a:pt x="674" y="92"/>
                  </a:lnTo>
                  <a:lnTo>
                    <a:pt x="696" y="114"/>
                  </a:lnTo>
                  <a:lnTo>
                    <a:pt x="714" y="137"/>
                  </a:lnTo>
                  <a:lnTo>
                    <a:pt x="729" y="161"/>
                  </a:lnTo>
                  <a:lnTo>
                    <a:pt x="736" y="186"/>
                  </a:lnTo>
                  <a:lnTo>
                    <a:pt x="738" y="212"/>
                  </a:lnTo>
                  <a:lnTo>
                    <a:pt x="736" y="237"/>
                  </a:lnTo>
                  <a:lnTo>
                    <a:pt x="729" y="262"/>
                  </a:lnTo>
                  <a:lnTo>
                    <a:pt x="714" y="288"/>
                  </a:lnTo>
                  <a:lnTo>
                    <a:pt x="696" y="310"/>
                  </a:lnTo>
                  <a:lnTo>
                    <a:pt x="674" y="333"/>
                  </a:lnTo>
                  <a:lnTo>
                    <a:pt x="646" y="353"/>
                  </a:lnTo>
                  <a:lnTo>
                    <a:pt x="615" y="371"/>
                  </a:lnTo>
                  <a:lnTo>
                    <a:pt x="579" y="386"/>
                  </a:lnTo>
                  <a:lnTo>
                    <a:pt x="542" y="399"/>
                  </a:lnTo>
                  <a:lnTo>
                    <a:pt x="501" y="410"/>
                  </a:lnTo>
                  <a:lnTo>
                    <a:pt x="459" y="417"/>
                  </a:lnTo>
                  <a:lnTo>
                    <a:pt x="415" y="422"/>
                  </a:lnTo>
                  <a:lnTo>
                    <a:pt x="370" y="423"/>
                  </a:lnTo>
                  <a:lnTo>
                    <a:pt x="325" y="422"/>
                  </a:lnTo>
                  <a:lnTo>
                    <a:pt x="281" y="417"/>
                  </a:lnTo>
                  <a:lnTo>
                    <a:pt x="239" y="410"/>
                  </a:lnTo>
                  <a:lnTo>
                    <a:pt x="198" y="399"/>
                  </a:lnTo>
                  <a:lnTo>
                    <a:pt x="160" y="386"/>
                  </a:lnTo>
                  <a:lnTo>
                    <a:pt x="125" y="371"/>
                  </a:lnTo>
                  <a:lnTo>
                    <a:pt x="93" y="353"/>
                  </a:lnTo>
                  <a:lnTo>
                    <a:pt x="66" y="333"/>
                  </a:lnTo>
                  <a:lnTo>
                    <a:pt x="42" y="310"/>
                  </a:lnTo>
                  <a:lnTo>
                    <a:pt x="24" y="288"/>
                  </a:lnTo>
                  <a:lnTo>
                    <a:pt x="11" y="262"/>
                  </a:lnTo>
                  <a:lnTo>
                    <a:pt x="3" y="237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9" name="Rectangle 48"/>
            <p:cNvSpPr>
              <a:spLocks noChangeArrowheads="1"/>
            </p:cNvSpPr>
            <p:nvPr/>
          </p:nvSpPr>
          <p:spPr bwMode="auto">
            <a:xfrm>
              <a:off x="432" y="2736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阻塞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50" name="Rectangle 49"/>
            <p:cNvSpPr>
              <a:spLocks noChangeArrowheads="1"/>
            </p:cNvSpPr>
            <p:nvPr/>
          </p:nvSpPr>
          <p:spPr bwMode="auto">
            <a:xfrm>
              <a:off x="337" y="2958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挂起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51" name="Freeform 50"/>
            <p:cNvSpPr>
              <a:spLocks/>
            </p:cNvSpPr>
            <p:nvPr/>
          </p:nvSpPr>
          <p:spPr bwMode="auto">
            <a:xfrm>
              <a:off x="878" y="3052"/>
              <a:ext cx="54" cy="53"/>
            </a:xfrm>
            <a:custGeom>
              <a:avLst/>
              <a:gdLst>
                <a:gd name="T0" fmla="*/ 54 w 54"/>
                <a:gd name="T1" fmla="*/ 0 h 53"/>
                <a:gd name="T2" fmla="*/ 54 w 54"/>
                <a:gd name="T3" fmla="*/ 53 h 53"/>
                <a:gd name="T4" fmla="*/ 0 w 54"/>
                <a:gd name="T5" fmla="*/ 27 h 53"/>
                <a:gd name="T6" fmla="*/ 54 w 54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3">
                  <a:moveTo>
                    <a:pt x="54" y="0"/>
                  </a:moveTo>
                  <a:lnTo>
                    <a:pt x="54" y="53"/>
                  </a:lnTo>
                  <a:lnTo>
                    <a:pt x="0" y="2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2" name="Freeform 51"/>
            <p:cNvSpPr>
              <a:spLocks/>
            </p:cNvSpPr>
            <p:nvPr/>
          </p:nvSpPr>
          <p:spPr bwMode="auto">
            <a:xfrm>
              <a:off x="878" y="3052"/>
              <a:ext cx="54" cy="53"/>
            </a:xfrm>
            <a:custGeom>
              <a:avLst/>
              <a:gdLst>
                <a:gd name="T0" fmla="*/ 54 w 54"/>
                <a:gd name="T1" fmla="*/ 0 h 53"/>
                <a:gd name="T2" fmla="*/ 54 w 54"/>
                <a:gd name="T3" fmla="*/ 53 h 53"/>
                <a:gd name="T4" fmla="*/ 0 w 54"/>
                <a:gd name="T5" fmla="*/ 27 h 53"/>
                <a:gd name="T6" fmla="*/ 54 w 54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3">
                  <a:moveTo>
                    <a:pt x="54" y="0"/>
                  </a:moveTo>
                  <a:lnTo>
                    <a:pt x="54" y="53"/>
                  </a:lnTo>
                  <a:lnTo>
                    <a:pt x="0" y="27"/>
                  </a:lnTo>
                  <a:lnTo>
                    <a:pt x="5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3" name="Line 52"/>
            <p:cNvSpPr>
              <a:spLocks noChangeShapeType="1"/>
            </p:cNvSpPr>
            <p:nvPr/>
          </p:nvSpPr>
          <p:spPr bwMode="auto">
            <a:xfrm flipV="1">
              <a:off x="932" y="3073"/>
              <a:ext cx="895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4" name="Freeform 53"/>
            <p:cNvSpPr>
              <a:spLocks/>
            </p:cNvSpPr>
            <p:nvPr/>
          </p:nvSpPr>
          <p:spPr bwMode="auto">
            <a:xfrm>
              <a:off x="1095" y="2980"/>
              <a:ext cx="516" cy="186"/>
            </a:xfrm>
            <a:custGeom>
              <a:avLst/>
              <a:gdLst>
                <a:gd name="T0" fmla="*/ 0 w 516"/>
                <a:gd name="T1" fmla="*/ 186 h 186"/>
                <a:gd name="T2" fmla="*/ 516 w 516"/>
                <a:gd name="T3" fmla="*/ 183 h 186"/>
                <a:gd name="T4" fmla="*/ 515 w 516"/>
                <a:gd name="T5" fmla="*/ 0 h 186"/>
                <a:gd name="T6" fmla="*/ 0 w 516"/>
                <a:gd name="T7" fmla="*/ 3 h 186"/>
                <a:gd name="T8" fmla="*/ 0 w 516"/>
                <a:gd name="T9" fmla="*/ 186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6" h="186">
                  <a:moveTo>
                    <a:pt x="0" y="186"/>
                  </a:moveTo>
                  <a:lnTo>
                    <a:pt x="516" y="183"/>
                  </a:lnTo>
                  <a:lnTo>
                    <a:pt x="515" y="0"/>
                  </a:lnTo>
                  <a:lnTo>
                    <a:pt x="0" y="3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5" name="Rectangle 54"/>
            <p:cNvSpPr>
              <a:spLocks noChangeArrowheads="1"/>
            </p:cNvSpPr>
            <p:nvPr/>
          </p:nvSpPr>
          <p:spPr bwMode="auto">
            <a:xfrm rot="-60000">
              <a:off x="1106" y="2995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挂起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56" name="Freeform 55"/>
            <p:cNvSpPr>
              <a:spLocks/>
            </p:cNvSpPr>
            <p:nvPr/>
          </p:nvSpPr>
          <p:spPr bwMode="auto">
            <a:xfrm>
              <a:off x="1756" y="263"/>
              <a:ext cx="738" cy="422"/>
            </a:xfrm>
            <a:custGeom>
              <a:avLst/>
              <a:gdLst>
                <a:gd name="T0" fmla="*/ 0 w 738"/>
                <a:gd name="T1" fmla="*/ 211 h 422"/>
                <a:gd name="T2" fmla="*/ 3 w 738"/>
                <a:gd name="T3" fmla="*/ 186 h 422"/>
                <a:gd name="T4" fmla="*/ 11 w 738"/>
                <a:gd name="T5" fmla="*/ 160 h 422"/>
                <a:gd name="T6" fmla="*/ 24 w 738"/>
                <a:gd name="T7" fmla="*/ 135 h 422"/>
                <a:gd name="T8" fmla="*/ 42 w 738"/>
                <a:gd name="T9" fmla="*/ 112 h 422"/>
                <a:gd name="T10" fmla="*/ 66 w 738"/>
                <a:gd name="T11" fmla="*/ 90 h 422"/>
                <a:gd name="T12" fmla="*/ 93 w 738"/>
                <a:gd name="T13" fmla="*/ 70 h 422"/>
                <a:gd name="T14" fmla="*/ 125 w 738"/>
                <a:gd name="T15" fmla="*/ 52 h 422"/>
                <a:gd name="T16" fmla="*/ 160 w 738"/>
                <a:gd name="T17" fmla="*/ 36 h 422"/>
                <a:gd name="T18" fmla="*/ 198 w 738"/>
                <a:gd name="T19" fmla="*/ 24 h 422"/>
                <a:gd name="T20" fmla="*/ 239 w 738"/>
                <a:gd name="T21" fmla="*/ 12 h 422"/>
                <a:gd name="T22" fmla="*/ 281 w 738"/>
                <a:gd name="T23" fmla="*/ 5 h 422"/>
                <a:gd name="T24" fmla="*/ 325 w 738"/>
                <a:gd name="T25" fmla="*/ 1 h 422"/>
                <a:gd name="T26" fmla="*/ 370 w 738"/>
                <a:gd name="T27" fmla="*/ 0 h 422"/>
                <a:gd name="T28" fmla="*/ 413 w 738"/>
                <a:gd name="T29" fmla="*/ 1 h 422"/>
                <a:gd name="T30" fmla="*/ 458 w 738"/>
                <a:gd name="T31" fmla="*/ 5 h 422"/>
                <a:gd name="T32" fmla="*/ 500 w 738"/>
                <a:gd name="T33" fmla="*/ 12 h 422"/>
                <a:gd name="T34" fmla="*/ 541 w 738"/>
                <a:gd name="T35" fmla="*/ 24 h 422"/>
                <a:gd name="T36" fmla="*/ 579 w 738"/>
                <a:gd name="T37" fmla="*/ 36 h 422"/>
                <a:gd name="T38" fmla="*/ 614 w 738"/>
                <a:gd name="T39" fmla="*/ 52 h 422"/>
                <a:gd name="T40" fmla="*/ 645 w 738"/>
                <a:gd name="T41" fmla="*/ 70 h 422"/>
                <a:gd name="T42" fmla="*/ 673 w 738"/>
                <a:gd name="T43" fmla="*/ 90 h 422"/>
                <a:gd name="T44" fmla="*/ 696 w 738"/>
                <a:gd name="T45" fmla="*/ 112 h 422"/>
                <a:gd name="T46" fmla="*/ 714 w 738"/>
                <a:gd name="T47" fmla="*/ 135 h 422"/>
                <a:gd name="T48" fmla="*/ 728 w 738"/>
                <a:gd name="T49" fmla="*/ 160 h 422"/>
                <a:gd name="T50" fmla="*/ 735 w 738"/>
                <a:gd name="T51" fmla="*/ 186 h 422"/>
                <a:gd name="T52" fmla="*/ 738 w 738"/>
                <a:gd name="T53" fmla="*/ 211 h 422"/>
                <a:gd name="T54" fmla="*/ 735 w 738"/>
                <a:gd name="T55" fmla="*/ 236 h 422"/>
                <a:gd name="T56" fmla="*/ 728 w 738"/>
                <a:gd name="T57" fmla="*/ 262 h 422"/>
                <a:gd name="T58" fmla="*/ 714 w 738"/>
                <a:gd name="T59" fmla="*/ 286 h 422"/>
                <a:gd name="T60" fmla="*/ 696 w 738"/>
                <a:gd name="T61" fmla="*/ 308 h 422"/>
                <a:gd name="T62" fmla="*/ 673 w 738"/>
                <a:gd name="T63" fmla="*/ 331 h 422"/>
                <a:gd name="T64" fmla="*/ 645 w 738"/>
                <a:gd name="T65" fmla="*/ 350 h 422"/>
                <a:gd name="T66" fmla="*/ 614 w 738"/>
                <a:gd name="T67" fmla="*/ 369 h 422"/>
                <a:gd name="T68" fmla="*/ 579 w 738"/>
                <a:gd name="T69" fmla="*/ 384 h 422"/>
                <a:gd name="T70" fmla="*/ 541 w 738"/>
                <a:gd name="T71" fmla="*/ 398 h 422"/>
                <a:gd name="T72" fmla="*/ 500 w 738"/>
                <a:gd name="T73" fmla="*/ 408 h 422"/>
                <a:gd name="T74" fmla="*/ 458 w 738"/>
                <a:gd name="T75" fmla="*/ 415 h 422"/>
                <a:gd name="T76" fmla="*/ 413 w 738"/>
                <a:gd name="T77" fmla="*/ 421 h 422"/>
                <a:gd name="T78" fmla="*/ 370 w 738"/>
                <a:gd name="T79" fmla="*/ 422 h 422"/>
                <a:gd name="T80" fmla="*/ 325 w 738"/>
                <a:gd name="T81" fmla="*/ 421 h 422"/>
                <a:gd name="T82" fmla="*/ 281 w 738"/>
                <a:gd name="T83" fmla="*/ 415 h 422"/>
                <a:gd name="T84" fmla="*/ 239 w 738"/>
                <a:gd name="T85" fmla="*/ 408 h 422"/>
                <a:gd name="T86" fmla="*/ 198 w 738"/>
                <a:gd name="T87" fmla="*/ 398 h 422"/>
                <a:gd name="T88" fmla="*/ 160 w 738"/>
                <a:gd name="T89" fmla="*/ 384 h 422"/>
                <a:gd name="T90" fmla="*/ 125 w 738"/>
                <a:gd name="T91" fmla="*/ 369 h 422"/>
                <a:gd name="T92" fmla="*/ 93 w 738"/>
                <a:gd name="T93" fmla="*/ 350 h 422"/>
                <a:gd name="T94" fmla="*/ 66 w 738"/>
                <a:gd name="T95" fmla="*/ 331 h 422"/>
                <a:gd name="T96" fmla="*/ 42 w 738"/>
                <a:gd name="T97" fmla="*/ 308 h 422"/>
                <a:gd name="T98" fmla="*/ 24 w 738"/>
                <a:gd name="T99" fmla="*/ 286 h 422"/>
                <a:gd name="T100" fmla="*/ 11 w 738"/>
                <a:gd name="T101" fmla="*/ 262 h 422"/>
                <a:gd name="T102" fmla="*/ 3 w 738"/>
                <a:gd name="T103" fmla="*/ 236 h 422"/>
                <a:gd name="T104" fmla="*/ 0 w 738"/>
                <a:gd name="T105" fmla="*/ 211 h 42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38" h="422">
                  <a:moveTo>
                    <a:pt x="0" y="211"/>
                  </a:moveTo>
                  <a:lnTo>
                    <a:pt x="3" y="186"/>
                  </a:lnTo>
                  <a:lnTo>
                    <a:pt x="11" y="160"/>
                  </a:lnTo>
                  <a:lnTo>
                    <a:pt x="24" y="135"/>
                  </a:lnTo>
                  <a:lnTo>
                    <a:pt x="42" y="112"/>
                  </a:lnTo>
                  <a:lnTo>
                    <a:pt x="66" y="90"/>
                  </a:lnTo>
                  <a:lnTo>
                    <a:pt x="93" y="70"/>
                  </a:lnTo>
                  <a:lnTo>
                    <a:pt x="125" y="52"/>
                  </a:lnTo>
                  <a:lnTo>
                    <a:pt x="160" y="36"/>
                  </a:lnTo>
                  <a:lnTo>
                    <a:pt x="198" y="24"/>
                  </a:lnTo>
                  <a:lnTo>
                    <a:pt x="239" y="12"/>
                  </a:lnTo>
                  <a:lnTo>
                    <a:pt x="281" y="5"/>
                  </a:lnTo>
                  <a:lnTo>
                    <a:pt x="325" y="1"/>
                  </a:lnTo>
                  <a:lnTo>
                    <a:pt x="370" y="0"/>
                  </a:lnTo>
                  <a:lnTo>
                    <a:pt x="413" y="1"/>
                  </a:lnTo>
                  <a:lnTo>
                    <a:pt x="458" y="5"/>
                  </a:lnTo>
                  <a:lnTo>
                    <a:pt x="500" y="12"/>
                  </a:lnTo>
                  <a:lnTo>
                    <a:pt x="541" y="24"/>
                  </a:lnTo>
                  <a:lnTo>
                    <a:pt x="579" y="36"/>
                  </a:lnTo>
                  <a:lnTo>
                    <a:pt x="614" y="52"/>
                  </a:lnTo>
                  <a:lnTo>
                    <a:pt x="645" y="70"/>
                  </a:lnTo>
                  <a:lnTo>
                    <a:pt x="673" y="90"/>
                  </a:lnTo>
                  <a:lnTo>
                    <a:pt x="696" y="112"/>
                  </a:lnTo>
                  <a:lnTo>
                    <a:pt x="714" y="135"/>
                  </a:lnTo>
                  <a:lnTo>
                    <a:pt x="728" y="160"/>
                  </a:lnTo>
                  <a:lnTo>
                    <a:pt x="735" y="186"/>
                  </a:lnTo>
                  <a:lnTo>
                    <a:pt x="738" y="211"/>
                  </a:lnTo>
                  <a:lnTo>
                    <a:pt x="735" y="236"/>
                  </a:lnTo>
                  <a:lnTo>
                    <a:pt x="728" y="262"/>
                  </a:lnTo>
                  <a:lnTo>
                    <a:pt x="714" y="286"/>
                  </a:lnTo>
                  <a:lnTo>
                    <a:pt x="696" y="308"/>
                  </a:lnTo>
                  <a:lnTo>
                    <a:pt x="673" y="331"/>
                  </a:lnTo>
                  <a:lnTo>
                    <a:pt x="645" y="350"/>
                  </a:lnTo>
                  <a:lnTo>
                    <a:pt x="614" y="369"/>
                  </a:lnTo>
                  <a:lnTo>
                    <a:pt x="579" y="384"/>
                  </a:lnTo>
                  <a:lnTo>
                    <a:pt x="541" y="398"/>
                  </a:lnTo>
                  <a:lnTo>
                    <a:pt x="500" y="408"/>
                  </a:lnTo>
                  <a:lnTo>
                    <a:pt x="458" y="415"/>
                  </a:lnTo>
                  <a:lnTo>
                    <a:pt x="413" y="421"/>
                  </a:lnTo>
                  <a:lnTo>
                    <a:pt x="370" y="422"/>
                  </a:lnTo>
                  <a:lnTo>
                    <a:pt x="325" y="421"/>
                  </a:lnTo>
                  <a:lnTo>
                    <a:pt x="281" y="415"/>
                  </a:lnTo>
                  <a:lnTo>
                    <a:pt x="239" y="408"/>
                  </a:lnTo>
                  <a:lnTo>
                    <a:pt x="198" y="398"/>
                  </a:lnTo>
                  <a:lnTo>
                    <a:pt x="160" y="384"/>
                  </a:lnTo>
                  <a:lnTo>
                    <a:pt x="125" y="369"/>
                  </a:lnTo>
                  <a:lnTo>
                    <a:pt x="93" y="350"/>
                  </a:lnTo>
                  <a:lnTo>
                    <a:pt x="66" y="331"/>
                  </a:lnTo>
                  <a:lnTo>
                    <a:pt x="42" y="308"/>
                  </a:lnTo>
                  <a:lnTo>
                    <a:pt x="24" y="286"/>
                  </a:lnTo>
                  <a:lnTo>
                    <a:pt x="11" y="262"/>
                  </a:lnTo>
                  <a:lnTo>
                    <a:pt x="3" y="236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7" name="Rectangle 56"/>
            <p:cNvSpPr>
              <a:spLocks noChangeArrowheads="1"/>
            </p:cNvSpPr>
            <p:nvPr/>
          </p:nvSpPr>
          <p:spPr bwMode="auto">
            <a:xfrm>
              <a:off x="2020" y="395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新建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58" name="Freeform 57"/>
            <p:cNvSpPr>
              <a:spLocks/>
            </p:cNvSpPr>
            <p:nvPr/>
          </p:nvSpPr>
          <p:spPr bwMode="auto">
            <a:xfrm>
              <a:off x="556" y="1948"/>
              <a:ext cx="54" cy="52"/>
            </a:xfrm>
            <a:custGeom>
              <a:avLst/>
              <a:gdLst>
                <a:gd name="T0" fmla="*/ 54 w 54"/>
                <a:gd name="T1" fmla="*/ 52 h 52"/>
                <a:gd name="T2" fmla="*/ 0 w 54"/>
                <a:gd name="T3" fmla="*/ 52 h 52"/>
                <a:gd name="T4" fmla="*/ 27 w 54"/>
                <a:gd name="T5" fmla="*/ 0 h 52"/>
                <a:gd name="T6" fmla="*/ 54 w 54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2">
                  <a:moveTo>
                    <a:pt x="54" y="52"/>
                  </a:moveTo>
                  <a:lnTo>
                    <a:pt x="0" y="52"/>
                  </a:lnTo>
                  <a:lnTo>
                    <a:pt x="27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9" name="Freeform 58"/>
            <p:cNvSpPr>
              <a:spLocks/>
            </p:cNvSpPr>
            <p:nvPr/>
          </p:nvSpPr>
          <p:spPr bwMode="auto">
            <a:xfrm>
              <a:off x="556" y="1948"/>
              <a:ext cx="54" cy="52"/>
            </a:xfrm>
            <a:custGeom>
              <a:avLst/>
              <a:gdLst>
                <a:gd name="T0" fmla="*/ 54 w 54"/>
                <a:gd name="T1" fmla="*/ 52 h 52"/>
                <a:gd name="T2" fmla="*/ 0 w 54"/>
                <a:gd name="T3" fmla="*/ 52 h 52"/>
                <a:gd name="T4" fmla="*/ 27 w 54"/>
                <a:gd name="T5" fmla="*/ 0 h 52"/>
                <a:gd name="T6" fmla="*/ 54 w 54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2">
                  <a:moveTo>
                    <a:pt x="54" y="52"/>
                  </a:moveTo>
                  <a:lnTo>
                    <a:pt x="0" y="52"/>
                  </a:lnTo>
                  <a:lnTo>
                    <a:pt x="27" y="0"/>
                  </a:lnTo>
                  <a:lnTo>
                    <a:pt x="54" y="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0" name="Line 59"/>
            <p:cNvSpPr>
              <a:spLocks noChangeShapeType="1"/>
            </p:cNvSpPr>
            <p:nvPr/>
          </p:nvSpPr>
          <p:spPr bwMode="auto">
            <a:xfrm flipV="1">
              <a:off x="583" y="2000"/>
              <a:ext cx="1" cy="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1" name="Rectangle 60"/>
            <p:cNvSpPr>
              <a:spLocks noChangeArrowheads="1"/>
            </p:cNvSpPr>
            <p:nvPr/>
          </p:nvSpPr>
          <p:spPr bwMode="auto">
            <a:xfrm>
              <a:off x="404" y="2122"/>
              <a:ext cx="352" cy="4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1262" name="Rectangle 61"/>
            <p:cNvSpPr>
              <a:spLocks noChangeArrowheads="1"/>
            </p:cNvSpPr>
            <p:nvPr/>
          </p:nvSpPr>
          <p:spPr bwMode="auto">
            <a:xfrm rot="-5400000">
              <a:off x="368" y="2312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63" name="Rectangle 62"/>
            <p:cNvSpPr>
              <a:spLocks noChangeArrowheads="1"/>
            </p:cNvSpPr>
            <p:nvPr/>
          </p:nvSpPr>
          <p:spPr bwMode="auto">
            <a:xfrm rot="-5400000">
              <a:off x="505" y="2316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发生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64" name="Freeform 63"/>
            <p:cNvSpPr>
              <a:spLocks/>
            </p:cNvSpPr>
            <p:nvPr/>
          </p:nvSpPr>
          <p:spPr bwMode="auto">
            <a:xfrm>
              <a:off x="1745" y="2833"/>
              <a:ext cx="53" cy="52"/>
            </a:xfrm>
            <a:custGeom>
              <a:avLst/>
              <a:gdLst>
                <a:gd name="T0" fmla="*/ 0 w 53"/>
                <a:gd name="T1" fmla="*/ 52 h 52"/>
                <a:gd name="T2" fmla="*/ 0 w 53"/>
                <a:gd name="T3" fmla="*/ 0 h 52"/>
                <a:gd name="T4" fmla="*/ 53 w 53"/>
                <a:gd name="T5" fmla="*/ 27 h 52"/>
                <a:gd name="T6" fmla="*/ 0 w 53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2">
                  <a:moveTo>
                    <a:pt x="0" y="52"/>
                  </a:moveTo>
                  <a:lnTo>
                    <a:pt x="0" y="0"/>
                  </a:lnTo>
                  <a:lnTo>
                    <a:pt x="53" y="27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5" name="Freeform 64"/>
            <p:cNvSpPr>
              <a:spLocks/>
            </p:cNvSpPr>
            <p:nvPr/>
          </p:nvSpPr>
          <p:spPr bwMode="auto">
            <a:xfrm>
              <a:off x="1745" y="2833"/>
              <a:ext cx="53" cy="52"/>
            </a:xfrm>
            <a:custGeom>
              <a:avLst/>
              <a:gdLst>
                <a:gd name="T0" fmla="*/ 0 w 53"/>
                <a:gd name="T1" fmla="*/ 52 h 52"/>
                <a:gd name="T2" fmla="*/ 0 w 53"/>
                <a:gd name="T3" fmla="*/ 0 h 52"/>
                <a:gd name="T4" fmla="*/ 53 w 53"/>
                <a:gd name="T5" fmla="*/ 27 h 52"/>
                <a:gd name="T6" fmla="*/ 0 w 53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2">
                  <a:moveTo>
                    <a:pt x="0" y="52"/>
                  </a:moveTo>
                  <a:lnTo>
                    <a:pt x="0" y="0"/>
                  </a:lnTo>
                  <a:lnTo>
                    <a:pt x="53" y="27"/>
                  </a:lnTo>
                  <a:lnTo>
                    <a:pt x="0" y="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6" name="Line 65"/>
            <p:cNvSpPr>
              <a:spLocks noChangeShapeType="1"/>
            </p:cNvSpPr>
            <p:nvPr/>
          </p:nvSpPr>
          <p:spPr bwMode="auto">
            <a:xfrm>
              <a:off x="905" y="2849"/>
              <a:ext cx="840" cy="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7" name="Freeform 66"/>
            <p:cNvSpPr>
              <a:spLocks/>
            </p:cNvSpPr>
            <p:nvPr/>
          </p:nvSpPr>
          <p:spPr bwMode="auto">
            <a:xfrm>
              <a:off x="1057" y="2757"/>
              <a:ext cx="588" cy="190"/>
            </a:xfrm>
            <a:custGeom>
              <a:avLst/>
              <a:gdLst>
                <a:gd name="T0" fmla="*/ 0 w 588"/>
                <a:gd name="T1" fmla="*/ 183 h 190"/>
                <a:gd name="T2" fmla="*/ 586 w 588"/>
                <a:gd name="T3" fmla="*/ 190 h 190"/>
                <a:gd name="T4" fmla="*/ 588 w 588"/>
                <a:gd name="T5" fmla="*/ 7 h 190"/>
                <a:gd name="T6" fmla="*/ 3 w 588"/>
                <a:gd name="T7" fmla="*/ 0 h 190"/>
                <a:gd name="T8" fmla="*/ 0 w 588"/>
                <a:gd name="T9" fmla="*/ 183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8" h="190">
                  <a:moveTo>
                    <a:pt x="0" y="183"/>
                  </a:moveTo>
                  <a:lnTo>
                    <a:pt x="586" y="190"/>
                  </a:lnTo>
                  <a:lnTo>
                    <a:pt x="588" y="7"/>
                  </a:lnTo>
                  <a:lnTo>
                    <a:pt x="3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8" name="Rectangle 67"/>
            <p:cNvSpPr>
              <a:spLocks noChangeArrowheads="1"/>
            </p:cNvSpPr>
            <p:nvPr/>
          </p:nvSpPr>
          <p:spPr bwMode="auto">
            <a:xfrm>
              <a:off x="1070" y="2773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激活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69" name="Freeform 68"/>
            <p:cNvSpPr>
              <a:spLocks/>
            </p:cNvSpPr>
            <p:nvPr/>
          </p:nvSpPr>
          <p:spPr bwMode="auto">
            <a:xfrm>
              <a:off x="866" y="1827"/>
              <a:ext cx="53" cy="54"/>
            </a:xfrm>
            <a:custGeom>
              <a:avLst/>
              <a:gdLst>
                <a:gd name="T0" fmla="*/ 52 w 53"/>
                <a:gd name="T1" fmla="*/ 0 h 54"/>
                <a:gd name="T2" fmla="*/ 53 w 53"/>
                <a:gd name="T3" fmla="*/ 54 h 54"/>
                <a:gd name="T4" fmla="*/ 0 w 53"/>
                <a:gd name="T5" fmla="*/ 27 h 54"/>
                <a:gd name="T6" fmla="*/ 52 w 53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4">
                  <a:moveTo>
                    <a:pt x="52" y="0"/>
                  </a:moveTo>
                  <a:lnTo>
                    <a:pt x="53" y="54"/>
                  </a:lnTo>
                  <a:lnTo>
                    <a:pt x="0" y="2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0" name="Freeform 69"/>
            <p:cNvSpPr>
              <a:spLocks/>
            </p:cNvSpPr>
            <p:nvPr/>
          </p:nvSpPr>
          <p:spPr bwMode="auto">
            <a:xfrm>
              <a:off x="866" y="1827"/>
              <a:ext cx="53" cy="54"/>
            </a:xfrm>
            <a:custGeom>
              <a:avLst/>
              <a:gdLst>
                <a:gd name="T0" fmla="*/ 52 w 53"/>
                <a:gd name="T1" fmla="*/ 0 h 54"/>
                <a:gd name="T2" fmla="*/ 53 w 53"/>
                <a:gd name="T3" fmla="*/ 54 h 54"/>
                <a:gd name="T4" fmla="*/ 0 w 53"/>
                <a:gd name="T5" fmla="*/ 27 h 54"/>
                <a:gd name="T6" fmla="*/ 52 w 53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4">
                  <a:moveTo>
                    <a:pt x="52" y="0"/>
                  </a:moveTo>
                  <a:lnTo>
                    <a:pt x="53" y="54"/>
                  </a:lnTo>
                  <a:lnTo>
                    <a:pt x="0" y="27"/>
                  </a:lnTo>
                  <a:lnTo>
                    <a:pt x="5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1" name="Line 70"/>
            <p:cNvSpPr>
              <a:spLocks noChangeShapeType="1"/>
            </p:cNvSpPr>
            <p:nvPr/>
          </p:nvSpPr>
          <p:spPr bwMode="auto">
            <a:xfrm flipV="1">
              <a:off x="918" y="1850"/>
              <a:ext cx="89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2" name="Freeform 71"/>
            <p:cNvSpPr>
              <a:spLocks/>
            </p:cNvSpPr>
            <p:nvPr/>
          </p:nvSpPr>
          <p:spPr bwMode="auto">
            <a:xfrm>
              <a:off x="1081" y="1757"/>
              <a:ext cx="517" cy="186"/>
            </a:xfrm>
            <a:custGeom>
              <a:avLst/>
              <a:gdLst>
                <a:gd name="T0" fmla="*/ 1 w 517"/>
                <a:gd name="T1" fmla="*/ 186 h 186"/>
                <a:gd name="T2" fmla="*/ 517 w 517"/>
                <a:gd name="T3" fmla="*/ 183 h 186"/>
                <a:gd name="T4" fmla="*/ 516 w 517"/>
                <a:gd name="T5" fmla="*/ 0 h 186"/>
                <a:gd name="T6" fmla="*/ 0 w 517"/>
                <a:gd name="T7" fmla="*/ 2 h 186"/>
                <a:gd name="T8" fmla="*/ 1 w 517"/>
                <a:gd name="T9" fmla="*/ 186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7" h="186">
                  <a:moveTo>
                    <a:pt x="1" y="186"/>
                  </a:moveTo>
                  <a:lnTo>
                    <a:pt x="517" y="183"/>
                  </a:lnTo>
                  <a:lnTo>
                    <a:pt x="516" y="0"/>
                  </a:lnTo>
                  <a:lnTo>
                    <a:pt x="0" y="2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3" name="Rectangle 72"/>
            <p:cNvSpPr>
              <a:spLocks noChangeArrowheads="1"/>
            </p:cNvSpPr>
            <p:nvPr/>
          </p:nvSpPr>
          <p:spPr bwMode="auto">
            <a:xfrm rot="-60000">
              <a:off x="1092" y="1771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挂起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74" name="Freeform 73"/>
            <p:cNvSpPr>
              <a:spLocks/>
            </p:cNvSpPr>
            <p:nvPr/>
          </p:nvSpPr>
          <p:spPr bwMode="auto">
            <a:xfrm>
              <a:off x="1757" y="1604"/>
              <a:ext cx="52" cy="54"/>
            </a:xfrm>
            <a:custGeom>
              <a:avLst/>
              <a:gdLst>
                <a:gd name="T0" fmla="*/ 0 w 52"/>
                <a:gd name="T1" fmla="*/ 54 h 54"/>
                <a:gd name="T2" fmla="*/ 0 w 52"/>
                <a:gd name="T3" fmla="*/ 0 h 54"/>
                <a:gd name="T4" fmla="*/ 52 w 52"/>
                <a:gd name="T5" fmla="*/ 27 h 54"/>
                <a:gd name="T6" fmla="*/ 0 w 52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54">
                  <a:moveTo>
                    <a:pt x="0" y="54"/>
                  </a:moveTo>
                  <a:lnTo>
                    <a:pt x="0" y="0"/>
                  </a:lnTo>
                  <a:lnTo>
                    <a:pt x="52" y="2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5" name="Freeform 74"/>
            <p:cNvSpPr>
              <a:spLocks/>
            </p:cNvSpPr>
            <p:nvPr/>
          </p:nvSpPr>
          <p:spPr bwMode="auto">
            <a:xfrm>
              <a:off x="1757" y="1604"/>
              <a:ext cx="52" cy="54"/>
            </a:xfrm>
            <a:custGeom>
              <a:avLst/>
              <a:gdLst>
                <a:gd name="T0" fmla="*/ 0 w 52"/>
                <a:gd name="T1" fmla="*/ 54 h 54"/>
                <a:gd name="T2" fmla="*/ 0 w 52"/>
                <a:gd name="T3" fmla="*/ 0 h 54"/>
                <a:gd name="T4" fmla="*/ 52 w 52"/>
                <a:gd name="T5" fmla="*/ 27 h 54"/>
                <a:gd name="T6" fmla="*/ 0 w 52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54">
                  <a:moveTo>
                    <a:pt x="0" y="54"/>
                  </a:moveTo>
                  <a:lnTo>
                    <a:pt x="0" y="0"/>
                  </a:lnTo>
                  <a:lnTo>
                    <a:pt x="52" y="27"/>
                  </a:lnTo>
                  <a:lnTo>
                    <a:pt x="0" y="5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6" name="Line 75"/>
            <p:cNvSpPr>
              <a:spLocks noChangeShapeType="1"/>
            </p:cNvSpPr>
            <p:nvPr/>
          </p:nvSpPr>
          <p:spPr bwMode="auto">
            <a:xfrm>
              <a:off x="904" y="1628"/>
              <a:ext cx="85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7" name="Freeform 76"/>
            <p:cNvSpPr>
              <a:spLocks/>
            </p:cNvSpPr>
            <p:nvPr/>
          </p:nvSpPr>
          <p:spPr bwMode="auto">
            <a:xfrm>
              <a:off x="1062" y="1534"/>
              <a:ext cx="588" cy="186"/>
            </a:xfrm>
            <a:custGeom>
              <a:avLst/>
              <a:gdLst>
                <a:gd name="T0" fmla="*/ 0 w 588"/>
                <a:gd name="T1" fmla="*/ 183 h 186"/>
                <a:gd name="T2" fmla="*/ 587 w 588"/>
                <a:gd name="T3" fmla="*/ 186 h 186"/>
                <a:gd name="T4" fmla="*/ 588 w 588"/>
                <a:gd name="T5" fmla="*/ 3 h 186"/>
                <a:gd name="T6" fmla="*/ 2 w 588"/>
                <a:gd name="T7" fmla="*/ 0 h 186"/>
                <a:gd name="T8" fmla="*/ 0 w 588"/>
                <a:gd name="T9" fmla="*/ 183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8" h="186">
                  <a:moveTo>
                    <a:pt x="0" y="183"/>
                  </a:moveTo>
                  <a:lnTo>
                    <a:pt x="587" y="186"/>
                  </a:lnTo>
                  <a:lnTo>
                    <a:pt x="588" y="3"/>
                  </a:lnTo>
                  <a:lnTo>
                    <a:pt x="2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8" name="Rectangle 77"/>
            <p:cNvSpPr>
              <a:spLocks noChangeArrowheads="1"/>
            </p:cNvSpPr>
            <p:nvPr/>
          </p:nvSpPr>
          <p:spPr bwMode="auto">
            <a:xfrm>
              <a:off x="1075" y="1550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激活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79" name="Freeform 78"/>
            <p:cNvSpPr>
              <a:spLocks/>
            </p:cNvSpPr>
            <p:nvPr/>
          </p:nvSpPr>
          <p:spPr bwMode="auto">
            <a:xfrm>
              <a:off x="2103" y="1472"/>
              <a:ext cx="54" cy="53"/>
            </a:xfrm>
            <a:custGeom>
              <a:avLst/>
              <a:gdLst>
                <a:gd name="T0" fmla="*/ 54 w 54"/>
                <a:gd name="T1" fmla="*/ 0 h 53"/>
                <a:gd name="T2" fmla="*/ 0 w 54"/>
                <a:gd name="T3" fmla="*/ 0 h 53"/>
                <a:gd name="T4" fmla="*/ 27 w 54"/>
                <a:gd name="T5" fmla="*/ 53 h 53"/>
                <a:gd name="T6" fmla="*/ 54 w 54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3">
                  <a:moveTo>
                    <a:pt x="54" y="0"/>
                  </a:moveTo>
                  <a:lnTo>
                    <a:pt x="0" y="0"/>
                  </a:lnTo>
                  <a:lnTo>
                    <a:pt x="27" y="5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0" name="Line 79"/>
            <p:cNvSpPr>
              <a:spLocks noChangeShapeType="1"/>
            </p:cNvSpPr>
            <p:nvPr/>
          </p:nvSpPr>
          <p:spPr bwMode="auto">
            <a:xfrm flipH="1">
              <a:off x="2134" y="1472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1" name="Freeform 80"/>
            <p:cNvSpPr>
              <a:spLocks/>
            </p:cNvSpPr>
            <p:nvPr/>
          </p:nvSpPr>
          <p:spPr bwMode="auto">
            <a:xfrm>
              <a:off x="2103" y="1472"/>
              <a:ext cx="17" cy="5"/>
            </a:xfrm>
            <a:custGeom>
              <a:avLst/>
              <a:gdLst>
                <a:gd name="T0" fmla="*/ 776 w 12"/>
                <a:gd name="T1" fmla="*/ 0 h 4"/>
                <a:gd name="T2" fmla="*/ 0 w 12"/>
                <a:gd name="T3" fmla="*/ 0 h 4"/>
                <a:gd name="T4" fmla="*/ 149 w 12"/>
                <a:gd name="T5" fmla="*/ 6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2" name="Line 81"/>
            <p:cNvSpPr>
              <a:spLocks noChangeShapeType="1"/>
            </p:cNvSpPr>
            <p:nvPr/>
          </p:nvSpPr>
          <p:spPr bwMode="auto">
            <a:xfrm>
              <a:off x="2112" y="1490"/>
              <a:ext cx="11" cy="2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3" name="Freeform 82"/>
            <p:cNvSpPr>
              <a:spLocks/>
            </p:cNvSpPr>
            <p:nvPr/>
          </p:nvSpPr>
          <p:spPr bwMode="auto">
            <a:xfrm>
              <a:off x="2128" y="1508"/>
              <a:ext cx="10" cy="17"/>
            </a:xfrm>
            <a:custGeom>
              <a:avLst/>
              <a:gdLst>
                <a:gd name="T0" fmla="*/ 0 w 7"/>
                <a:gd name="T1" fmla="*/ 656 h 12"/>
                <a:gd name="T2" fmla="*/ 1 w 7"/>
                <a:gd name="T3" fmla="*/ 776 h 12"/>
                <a:gd name="T4" fmla="*/ 499 w 7"/>
                <a:gd name="T5" fmla="*/ 0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2">
                  <a:moveTo>
                    <a:pt x="0" y="10"/>
                  </a:moveTo>
                  <a:lnTo>
                    <a:pt x="1" y="12"/>
                  </a:lnTo>
                  <a:lnTo>
                    <a:pt x="7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4" name="Line 83"/>
            <p:cNvSpPr>
              <a:spLocks noChangeShapeType="1"/>
            </p:cNvSpPr>
            <p:nvPr/>
          </p:nvSpPr>
          <p:spPr bwMode="auto">
            <a:xfrm flipV="1">
              <a:off x="2144" y="1476"/>
              <a:ext cx="11" cy="2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5" name="Line 84"/>
            <p:cNvSpPr>
              <a:spLocks noChangeShapeType="1"/>
            </p:cNvSpPr>
            <p:nvPr/>
          </p:nvSpPr>
          <p:spPr bwMode="auto">
            <a:xfrm>
              <a:off x="2126" y="685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6" name="Line 85"/>
            <p:cNvSpPr>
              <a:spLocks noChangeShapeType="1"/>
            </p:cNvSpPr>
            <p:nvPr/>
          </p:nvSpPr>
          <p:spPr bwMode="auto">
            <a:xfrm>
              <a:off x="2126" y="722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7" name="Line 86"/>
            <p:cNvSpPr>
              <a:spLocks noChangeShapeType="1"/>
            </p:cNvSpPr>
            <p:nvPr/>
          </p:nvSpPr>
          <p:spPr bwMode="auto">
            <a:xfrm>
              <a:off x="2126" y="759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8" name="Line 87"/>
            <p:cNvSpPr>
              <a:spLocks noChangeShapeType="1"/>
            </p:cNvSpPr>
            <p:nvPr/>
          </p:nvSpPr>
          <p:spPr bwMode="auto">
            <a:xfrm>
              <a:off x="2126" y="795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9" name="Line 88"/>
            <p:cNvSpPr>
              <a:spLocks noChangeShapeType="1"/>
            </p:cNvSpPr>
            <p:nvPr/>
          </p:nvSpPr>
          <p:spPr bwMode="auto">
            <a:xfrm>
              <a:off x="2127" y="832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0" name="Line 89"/>
            <p:cNvSpPr>
              <a:spLocks noChangeShapeType="1"/>
            </p:cNvSpPr>
            <p:nvPr/>
          </p:nvSpPr>
          <p:spPr bwMode="auto">
            <a:xfrm>
              <a:off x="2127" y="869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1" name="Line 90"/>
            <p:cNvSpPr>
              <a:spLocks noChangeShapeType="1"/>
            </p:cNvSpPr>
            <p:nvPr/>
          </p:nvSpPr>
          <p:spPr bwMode="auto">
            <a:xfrm>
              <a:off x="2127" y="905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2" name="Line 91"/>
            <p:cNvSpPr>
              <a:spLocks noChangeShapeType="1"/>
            </p:cNvSpPr>
            <p:nvPr/>
          </p:nvSpPr>
          <p:spPr bwMode="auto">
            <a:xfrm>
              <a:off x="2127" y="942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3" name="Line 92"/>
            <p:cNvSpPr>
              <a:spLocks noChangeShapeType="1"/>
            </p:cNvSpPr>
            <p:nvPr/>
          </p:nvSpPr>
          <p:spPr bwMode="auto">
            <a:xfrm>
              <a:off x="2127" y="979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4" name="Line 93"/>
            <p:cNvSpPr>
              <a:spLocks noChangeShapeType="1"/>
            </p:cNvSpPr>
            <p:nvPr/>
          </p:nvSpPr>
          <p:spPr bwMode="auto">
            <a:xfrm>
              <a:off x="2127" y="1015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5" name="Line 94"/>
            <p:cNvSpPr>
              <a:spLocks noChangeShapeType="1"/>
            </p:cNvSpPr>
            <p:nvPr/>
          </p:nvSpPr>
          <p:spPr bwMode="auto">
            <a:xfrm>
              <a:off x="2127" y="1052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6" name="Line 95"/>
            <p:cNvSpPr>
              <a:spLocks noChangeShapeType="1"/>
            </p:cNvSpPr>
            <p:nvPr/>
          </p:nvSpPr>
          <p:spPr bwMode="auto">
            <a:xfrm>
              <a:off x="2128" y="1088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7" name="Line 96"/>
            <p:cNvSpPr>
              <a:spLocks noChangeShapeType="1"/>
            </p:cNvSpPr>
            <p:nvPr/>
          </p:nvSpPr>
          <p:spPr bwMode="auto">
            <a:xfrm>
              <a:off x="2128" y="1125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8" name="Line 97"/>
            <p:cNvSpPr>
              <a:spLocks noChangeShapeType="1"/>
            </p:cNvSpPr>
            <p:nvPr/>
          </p:nvSpPr>
          <p:spPr bwMode="auto">
            <a:xfrm>
              <a:off x="2128" y="1162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9" name="Line 98"/>
            <p:cNvSpPr>
              <a:spLocks noChangeShapeType="1"/>
            </p:cNvSpPr>
            <p:nvPr/>
          </p:nvSpPr>
          <p:spPr bwMode="auto">
            <a:xfrm>
              <a:off x="2128" y="1198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0" name="Line 99"/>
            <p:cNvSpPr>
              <a:spLocks noChangeShapeType="1"/>
            </p:cNvSpPr>
            <p:nvPr/>
          </p:nvSpPr>
          <p:spPr bwMode="auto">
            <a:xfrm>
              <a:off x="2128" y="1235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1" name="Line 100"/>
            <p:cNvSpPr>
              <a:spLocks noChangeShapeType="1"/>
            </p:cNvSpPr>
            <p:nvPr/>
          </p:nvSpPr>
          <p:spPr bwMode="auto">
            <a:xfrm>
              <a:off x="2128" y="1272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2" name="Line 101"/>
            <p:cNvSpPr>
              <a:spLocks noChangeShapeType="1"/>
            </p:cNvSpPr>
            <p:nvPr/>
          </p:nvSpPr>
          <p:spPr bwMode="auto">
            <a:xfrm>
              <a:off x="2128" y="1308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3" name="Line 102"/>
            <p:cNvSpPr>
              <a:spLocks noChangeShapeType="1"/>
            </p:cNvSpPr>
            <p:nvPr/>
          </p:nvSpPr>
          <p:spPr bwMode="auto">
            <a:xfrm>
              <a:off x="2130" y="1345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4" name="Line 103"/>
            <p:cNvSpPr>
              <a:spLocks noChangeShapeType="1"/>
            </p:cNvSpPr>
            <p:nvPr/>
          </p:nvSpPr>
          <p:spPr bwMode="auto">
            <a:xfrm>
              <a:off x="2130" y="1382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" name="Line 104"/>
            <p:cNvSpPr>
              <a:spLocks noChangeShapeType="1"/>
            </p:cNvSpPr>
            <p:nvPr/>
          </p:nvSpPr>
          <p:spPr bwMode="auto">
            <a:xfrm>
              <a:off x="2130" y="1418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6" name="Line 105"/>
            <p:cNvSpPr>
              <a:spLocks noChangeShapeType="1"/>
            </p:cNvSpPr>
            <p:nvPr/>
          </p:nvSpPr>
          <p:spPr bwMode="auto">
            <a:xfrm>
              <a:off x="2130" y="1455"/>
              <a:ext cx="1" cy="1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" name="Freeform 106"/>
            <p:cNvSpPr>
              <a:spLocks/>
            </p:cNvSpPr>
            <p:nvPr/>
          </p:nvSpPr>
          <p:spPr bwMode="auto">
            <a:xfrm>
              <a:off x="2044" y="945"/>
              <a:ext cx="160" cy="321"/>
            </a:xfrm>
            <a:custGeom>
              <a:avLst/>
              <a:gdLst>
                <a:gd name="T0" fmla="*/ 160 w 160"/>
                <a:gd name="T1" fmla="*/ 320 h 321"/>
                <a:gd name="T2" fmla="*/ 159 w 160"/>
                <a:gd name="T3" fmla="*/ 0 h 321"/>
                <a:gd name="T4" fmla="*/ 0 w 160"/>
                <a:gd name="T5" fmla="*/ 1 h 321"/>
                <a:gd name="T6" fmla="*/ 3 w 160"/>
                <a:gd name="T7" fmla="*/ 321 h 321"/>
                <a:gd name="T8" fmla="*/ 160 w 160"/>
                <a:gd name="T9" fmla="*/ 320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321">
                  <a:moveTo>
                    <a:pt x="160" y="320"/>
                  </a:moveTo>
                  <a:lnTo>
                    <a:pt x="159" y="0"/>
                  </a:lnTo>
                  <a:lnTo>
                    <a:pt x="0" y="1"/>
                  </a:lnTo>
                  <a:lnTo>
                    <a:pt x="3" y="321"/>
                  </a:lnTo>
                  <a:lnTo>
                    <a:pt x="160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" name="Rectangle 107"/>
            <p:cNvSpPr>
              <a:spLocks noChangeArrowheads="1"/>
            </p:cNvSpPr>
            <p:nvPr/>
          </p:nvSpPr>
          <p:spPr bwMode="auto">
            <a:xfrm rot="-5460000">
              <a:off x="1949" y="1043"/>
              <a:ext cx="3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000">
                  <a:solidFill>
                    <a:schemeClr val="tx1"/>
                  </a:solidFill>
                  <a:ea typeface="黑体" panose="02010609060101010101" pitchFamily="49" charset="-122"/>
                </a:rPr>
                <a:t>允许进入</a:t>
              </a:r>
            </a:p>
          </p:txBody>
        </p:sp>
        <p:sp>
          <p:nvSpPr>
            <p:cNvPr id="51309" name="Freeform 108"/>
            <p:cNvSpPr>
              <a:spLocks/>
            </p:cNvSpPr>
            <p:nvPr/>
          </p:nvSpPr>
          <p:spPr bwMode="auto">
            <a:xfrm>
              <a:off x="764" y="1514"/>
              <a:ext cx="58" cy="51"/>
            </a:xfrm>
            <a:custGeom>
              <a:avLst/>
              <a:gdLst>
                <a:gd name="T0" fmla="*/ 52 w 58"/>
                <a:gd name="T1" fmla="*/ 25 h 51"/>
                <a:gd name="T2" fmla="*/ 58 w 58"/>
                <a:gd name="T3" fmla="*/ 51 h 51"/>
                <a:gd name="T4" fmla="*/ 0 w 58"/>
                <a:gd name="T5" fmla="*/ 38 h 51"/>
                <a:gd name="T6" fmla="*/ 45 w 58"/>
                <a:gd name="T7" fmla="*/ 0 h 51"/>
                <a:gd name="T8" fmla="*/ 52 w 58"/>
                <a:gd name="T9" fmla="*/ 25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" h="51">
                  <a:moveTo>
                    <a:pt x="52" y="25"/>
                  </a:moveTo>
                  <a:lnTo>
                    <a:pt x="58" y="51"/>
                  </a:lnTo>
                  <a:lnTo>
                    <a:pt x="0" y="38"/>
                  </a:lnTo>
                  <a:lnTo>
                    <a:pt x="45" y="0"/>
                  </a:lnTo>
                  <a:lnTo>
                    <a:pt x="5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" name="Line 109"/>
            <p:cNvSpPr>
              <a:spLocks noChangeShapeType="1"/>
            </p:cNvSpPr>
            <p:nvPr/>
          </p:nvSpPr>
          <p:spPr bwMode="auto">
            <a:xfrm flipV="1">
              <a:off x="816" y="1534"/>
              <a:ext cx="23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" name="Line 110"/>
            <p:cNvSpPr>
              <a:spLocks noChangeShapeType="1"/>
            </p:cNvSpPr>
            <p:nvPr/>
          </p:nvSpPr>
          <p:spPr bwMode="auto">
            <a:xfrm flipV="1">
              <a:off x="853" y="1525"/>
              <a:ext cx="21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2" name="Line 111"/>
            <p:cNvSpPr>
              <a:spLocks noChangeShapeType="1"/>
            </p:cNvSpPr>
            <p:nvPr/>
          </p:nvSpPr>
          <p:spPr bwMode="auto">
            <a:xfrm flipV="1">
              <a:off x="888" y="1517"/>
              <a:ext cx="21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3" name="Line 112"/>
            <p:cNvSpPr>
              <a:spLocks noChangeShapeType="1"/>
            </p:cNvSpPr>
            <p:nvPr/>
          </p:nvSpPr>
          <p:spPr bwMode="auto">
            <a:xfrm flipV="1">
              <a:off x="923" y="1508"/>
              <a:ext cx="21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4" name="Freeform 113"/>
            <p:cNvSpPr>
              <a:spLocks/>
            </p:cNvSpPr>
            <p:nvPr/>
          </p:nvSpPr>
          <p:spPr bwMode="auto">
            <a:xfrm>
              <a:off x="958" y="1500"/>
              <a:ext cx="23" cy="4"/>
            </a:xfrm>
            <a:custGeom>
              <a:avLst/>
              <a:gdLst>
                <a:gd name="T0" fmla="*/ 0 w 16"/>
                <a:gd name="T1" fmla="*/ 87 h 3"/>
                <a:gd name="T2" fmla="*/ 1093 w 16"/>
                <a:gd name="T3" fmla="*/ 0 h 3"/>
                <a:gd name="T4" fmla="*/ 1248 w 16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3">
                  <a:moveTo>
                    <a:pt x="0" y="3"/>
                  </a:moveTo>
                  <a:lnTo>
                    <a:pt x="14" y="0"/>
                  </a:lnTo>
                  <a:lnTo>
                    <a:pt x="1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5" name="Line 114"/>
            <p:cNvSpPr>
              <a:spLocks noChangeShapeType="1"/>
            </p:cNvSpPr>
            <p:nvPr/>
          </p:nvSpPr>
          <p:spPr bwMode="auto">
            <a:xfrm flipV="1">
              <a:off x="995" y="1492"/>
              <a:ext cx="22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6" name="Line 115"/>
            <p:cNvSpPr>
              <a:spLocks noChangeShapeType="1"/>
            </p:cNvSpPr>
            <p:nvPr/>
          </p:nvSpPr>
          <p:spPr bwMode="auto">
            <a:xfrm flipV="1">
              <a:off x="1032" y="1484"/>
              <a:ext cx="22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7" name="Line 116"/>
            <p:cNvSpPr>
              <a:spLocks noChangeShapeType="1"/>
            </p:cNvSpPr>
            <p:nvPr/>
          </p:nvSpPr>
          <p:spPr bwMode="auto">
            <a:xfrm flipV="1">
              <a:off x="1068" y="1477"/>
              <a:ext cx="23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8" name="Line 117"/>
            <p:cNvSpPr>
              <a:spLocks noChangeShapeType="1"/>
            </p:cNvSpPr>
            <p:nvPr/>
          </p:nvSpPr>
          <p:spPr bwMode="auto">
            <a:xfrm flipV="1">
              <a:off x="1105" y="1469"/>
              <a:ext cx="22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9" name="Line 118"/>
            <p:cNvSpPr>
              <a:spLocks noChangeShapeType="1"/>
            </p:cNvSpPr>
            <p:nvPr/>
          </p:nvSpPr>
          <p:spPr bwMode="auto">
            <a:xfrm flipV="1">
              <a:off x="1141" y="1462"/>
              <a:ext cx="23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0" name="Line 119"/>
            <p:cNvSpPr>
              <a:spLocks noChangeShapeType="1"/>
            </p:cNvSpPr>
            <p:nvPr/>
          </p:nvSpPr>
          <p:spPr bwMode="auto">
            <a:xfrm flipV="1">
              <a:off x="1178" y="1456"/>
              <a:ext cx="22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1" name="Line 120"/>
            <p:cNvSpPr>
              <a:spLocks noChangeShapeType="1"/>
            </p:cNvSpPr>
            <p:nvPr/>
          </p:nvSpPr>
          <p:spPr bwMode="auto">
            <a:xfrm flipV="1">
              <a:off x="1214" y="1449"/>
              <a:ext cx="23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2" name="Line 121"/>
            <p:cNvSpPr>
              <a:spLocks noChangeShapeType="1"/>
            </p:cNvSpPr>
            <p:nvPr/>
          </p:nvSpPr>
          <p:spPr bwMode="auto">
            <a:xfrm flipV="1">
              <a:off x="1251" y="1444"/>
              <a:ext cx="22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3" name="Freeform 122"/>
            <p:cNvSpPr>
              <a:spLocks/>
            </p:cNvSpPr>
            <p:nvPr/>
          </p:nvSpPr>
          <p:spPr bwMode="auto">
            <a:xfrm>
              <a:off x="1287" y="1437"/>
              <a:ext cx="23" cy="4"/>
            </a:xfrm>
            <a:custGeom>
              <a:avLst/>
              <a:gdLst>
                <a:gd name="T0" fmla="*/ 0 w 16"/>
                <a:gd name="T1" fmla="*/ 87 h 3"/>
                <a:gd name="T2" fmla="*/ 924 w 16"/>
                <a:gd name="T3" fmla="*/ 1 h 3"/>
                <a:gd name="T4" fmla="*/ 1248 w 16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3">
                  <a:moveTo>
                    <a:pt x="0" y="3"/>
                  </a:moveTo>
                  <a:lnTo>
                    <a:pt x="12" y="1"/>
                  </a:lnTo>
                  <a:lnTo>
                    <a:pt x="1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4" name="Line 123"/>
            <p:cNvSpPr>
              <a:spLocks noChangeShapeType="1"/>
            </p:cNvSpPr>
            <p:nvPr/>
          </p:nvSpPr>
          <p:spPr bwMode="auto">
            <a:xfrm flipV="1">
              <a:off x="1324" y="1432"/>
              <a:ext cx="23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5" name="Line 124"/>
            <p:cNvSpPr>
              <a:spLocks noChangeShapeType="1"/>
            </p:cNvSpPr>
            <p:nvPr/>
          </p:nvSpPr>
          <p:spPr bwMode="auto">
            <a:xfrm flipV="1">
              <a:off x="1361" y="1427"/>
              <a:ext cx="2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6" name="Line 125"/>
            <p:cNvSpPr>
              <a:spLocks noChangeShapeType="1"/>
            </p:cNvSpPr>
            <p:nvPr/>
          </p:nvSpPr>
          <p:spPr bwMode="auto">
            <a:xfrm flipV="1">
              <a:off x="1397" y="1421"/>
              <a:ext cx="23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7" name="Line 126"/>
            <p:cNvSpPr>
              <a:spLocks noChangeShapeType="1"/>
            </p:cNvSpPr>
            <p:nvPr/>
          </p:nvSpPr>
          <p:spPr bwMode="auto">
            <a:xfrm flipV="1">
              <a:off x="1434" y="1415"/>
              <a:ext cx="22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8" name="Line 127"/>
            <p:cNvSpPr>
              <a:spLocks noChangeShapeType="1"/>
            </p:cNvSpPr>
            <p:nvPr/>
          </p:nvSpPr>
          <p:spPr bwMode="auto">
            <a:xfrm flipV="1">
              <a:off x="1470" y="1411"/>
              <a:ext cx="23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9" name="Line 128"/>
            <p:cNvSpPr>
              <a:spLocks noChangeShapeType="1"/>
            </p:cNvSpPr>
            <p:nvPr/>
          </p:nvSpPr>
          <p:spPr bwMode="auto">
            <a:xfrm flipV="1">
              <a:off x="1507" y="1407"/>
              <a:ext cx="2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0" name="Line 129"/>
            <p:cNvSpPr>
              <a:spLocks noChangeShapeType="1"/>
            </p:cNvSpPr>
            <p:nvPr/>
          </p:nvSpPr>
          <p:spPr bwMode="auto">
            <a:xfrm flipV="1">
              <a:off x="1543" y="1403"/>
              <a:ext cx="23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1" name="Line 130"/>
            <p:cNvSpPr>
              <a:spLocks noChangeShapeType="1"/>
            </p:cNvSpPr>
            <p:nvPr/>
          </p:nvSpPr>
          <p:spPr bwMode="auto">
            <a:xfrm flipV="1">
              <a:off x="1580" y="1400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2" name="Freeform 131"/>
            <p:cNvSpPr>
              <a:spLocks/>
            </p:cNvSpPr>
            <p:nvPr/>
          </p:nvSpPr>
          <p:spPr bwMode="auto">
            <a:xfrm>
              <a:off x="1617" y="1396"/>
              <a:ext cx="22" cy="1"/>
            </a:xfrm>
            <a:custGeom>
              <a:avLst/>
              <a:gdLst>
                <a:gd name="T0" fmla="*/ 0 w 16"/>
                <a:gd name="T1" fmla="*/ 1 h 1"/>
                <a:gd name="T2" fmla="*/ 601 w 16"/>
                <a:gd name="T3" fmla="*/ 0 h 1"/>
                <a:gd name="T4" fmla="*/ 719 w 16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13" y="0"/>
                  </a:lnTo>
                  <a:lnTo>
                    <a:pt x="1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3" name="Line 132"/>
            <p:cNvSpPr>
              <a:spLocks noChangeShapeType="1"/>
            </p:cNvSpPr>
            <p:nvPr/>
          </p:nvSpPr>
          <p:spPr bwMode="auto">
            <a:xfrm flipV="1">
              <a:off x="1653" y="1393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4" name="Line 133"/>
            <p:cNvSpPr>
              <a:spLocks noChangeShapeType="1"/>
            </p:cNvSpPr>
            <p:nvPr/>
          </p:nvSpPr>
          <p:spPr bwMode="auto">
            <a:xfrm flipV="1">
              <a:off x="1690" y="1390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5" name="Line 134"/>
            <p:cNvSpPr>
              <a:spLocks noChangeShapeType="1"/>
            </p:cNvSpPr>
            <p:nvPr/>
          </p:nvSpPr>
          <p:spPr bwMode="auto">
            <a:xfrm flipV="1">
              <a:off x="1726" y="1387"/>
              <a:ext cx="2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6" name="Line 135"/>
            <p:cNvSpPr>
              <a:spLocks noChangeShapeType="1"/>
            </p:cNvSpPr>
            <p:nvPr/>
          </p:nvSpPr>
          <p:spPr bwMode="auto">
            <a:xfrm flipV="1">
              <a:off x="1763" y="1384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7" name="Freeform 136"/>
            <p:cNvSpPr>
              <a:spLocks/>
            </p:cNvSpPr>
            <p:nvPr/>
          </p:nvSpPr>
          <p:spPr bwMode="auto">
            <a:xfrm>
              <a:off x="1799" y="1382"/>
              <a:ext cx="23" cy="1"/>
            </a:xfrm>
            <a:custGeom>
              <a:avLst/>
              <a:gdLst>
                <a:gd name="T0" fmla="*/ 0 w 16"/>
                <a:gd name="T1" fmla="*/ 1 h 1"/>
                <a:gd name="T2" fmla="*/ 1 w 16"/>
                <a:gd name="T3" fmla="*/ 1 h 1"/>
                <a:gd name="T4" fmla="*/ 1248 w 16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1" y="1"/>
                  </a:lnTo>
                  <a:lnTo>
                    <a:pt x="1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8" name="Line 137"/>
            <p:cNvSpPr>
              <a:spLocks noChangeShapeType="1"/>
            </p:cNvSpPr>
            <p:nvPr/>
          </p:nvSpPr>
          <p:spPr bwMode="auto">
            <a:xfrm flipV="1">
              <a:off x="1836" y="1380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9" name="Line 138"/>
            <p:cNvSpPr>
              <a:spLocks noChangeShapeType="1"/>
            </p:cNvSpPr>
            <p:nvPr/>
          </p:nvSpPr>
          <p:spPr bwMode="auto">
            <a:xfrm>
              <a:off x="1872" y="1379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0" name="Line 139"/>
            <p:cNvSpPr>
              <a:spLocks noChangeShapeType="1"/>
            </p:cNvSpPr>
            <p:nvPr/>
          </p:nvSpPr>
          <p:spPr bwMode="auto">
            <a:xfrm flipV="1">
              <a:off x="2208" y="1344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1" name="Freeform 140"/>
            <p:cNvSpPr>
              <a:spLocks/>
            </p:cNvSpPr>
            <p:nvPr/>
          </p:nvSpPr>
          <p:spPr bwMode="auto">
            <a:xfrm>
              <a:off x="1946" y="1375"/>
              <a:ext cx="22" cy="1"/>
            </a:xfrm>
            <a:custGeom>
              <a:avLst/>
              <a:gdLst>
                <a:gd name="T0" fmla="*/ 0 w 16"/>
                <a:gd name="T1" fmla="*/ 1 h 1"/>
                <a:gd name="T2" fmla="*/ 707 w 16"/>
                <a:gd name="T3" fmla="*/ 0 h 1"/>
                <a:gd name="T4" fmla="*/ 719 w 16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15" y="0"/>
                  </a:lnTo>
                  <a:lnTo>
                    <a:pt x="1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2" name="Line 141"/>
            <p:cNvSpPr>
              <a:spLocks noChangeShapeType="1"/>
            </p:cNvSpPr>
            <p:nvPr/>
          </p:nvSpPr>
          <p:spPr bwMode="auto">
            <a:xfrm>
              <a:off x="1982" y="1375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3" name="Line 142"/>
            <p:cNvSpPr>
              <a:spLocks noChangeShapeType="1"/>
            </p:cNvSpPr>
            <p:nvPr/>
          </p:nvSpPr>
          <p:spPr bwMode="auto">
            <a:xfrm>
              <a:off x="2019" y="1373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4" name="Line 143"/>
            <p:cNvSpPr>
              <a:spLocks noChangeShapeType="1"/>
            </p:cNvSpPr>
            <p:nvPr/>
          </p:nvSpPr>
          <p:spPr bwMode="auto">
            <a:xfrm>
              <a:off x="2055" y="1373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5" name="Line 144"/>
            <p:cNvSpPr>
              <a:spLocks noChangeShapeType="1"/>
            </p:cNvSpPr>
            <p:nvPr/>
          </p:nvSpPr>
          <p:spPr bwMode="auto">
            <a:xfrm>
              <a:off x="2092" y="1372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6" name="Freeform 145"/>
            <p:cNvSpPr>
              <a:spLocks/>
            </p:cNvSpPr>
            <p:nvPr/>
          </p:nvSpPr>
          <p:spPr bwMode="auto">
            <a:xfrm>
              <a:off x="2128" y="1372"/>
              <a:ext cx="23" cy="1"/>
            </a:xfrm>
            <a:custGeom>
              <a:avLst/>
              <a:gdLst>
                <a:gd name="T0" fmla="*/ 0 w 16"/>
                <a:gd name="T1" fmla="*/ 0 h 1"/>
                <a:gd name="T2" fmla="*/ 240 w 16"/>
                <a:gd name="T3" fmla="*/ 0 h 1"/>
                <a:gd name="T4" fmla="*/ 1248 w 16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">
                  <a:moveTo>
                    <a:pt x="0" y="0"/>
                  </a:moveTo>
                  <a:lnTo>
                    <a:pt x="3" y="0"/>
                  </a:lnTo>
                  <a:lnTo>
                    <a:pt x="1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7" name="Line 146"/>
            <p:cNvSpPr>
              <a:spLocks noChangeShapeType="1"/>
            </p:cNvSpPr>
            <p:nvPr/>
          </p:nvSpPr>
          <p:spPr bwMode="auto">
            <a:xfrm>
              <a:off x="2165" y="1372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8" name="Line 147"/>
            <p:cNvSpPr>
              <a:spLocks noChangeShapeType="1"/>
            </p:cNvSpPr>
            <p:nvPr/>
          </p:nvSpPr>
          <p:spPr bwMode="auto">
            <a:xfrm>
              <a:off x="2202" y="1373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9" name="Line 148"/>
            <p:cNvSpPr>
              <a:spLocks noChangeShapeType="1"/>
            </p:cNvSpPr>
            <p:nvPr/>
          </p:nvSpPr>
          <p:spPr bwMode="auto">
            <a:xfrm>
              <a:off x="2238" y="1373"/>
              <a:ext cx="2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0" name="Line 149"/>
            <p:cNvSpPr>
              <a:spLocks noChangeShapeType="1"/>
            </p:cNvSpPr>
            <p:nvPr/>
          </p:nvSpPr>
          <p:spPr bwMode="auto">
            <a:xfrm>
              <a:off x="2275" y="1375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1" name="Line 150"/>
            <p:cNvSpPr>
              <a:spLocks noChangeShapeType="1"/>
            </p:cNvSpPr>
            <p:nvPr/>
          </p:nvSpPr>
          <p:spPr bwMode="auto">
            <a:xfrm>
              <a:off x="2311" y="1375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2" name="Line 151"/>
            <p:cNvSpPr>
              <a:spLocks noChangeShapeType="1"/>
            </p:cNvSpPr>
            <p:nvPr/>
          </p:nvSpPr>
          <p:spPr bwMode="auto">
            <a:xfrm>
              <a:off x="2348" y="1376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3" name="Line 152"/>
            <p:cNvSpPr>
              <a:spLocks noChangeShapeType="1"/>
            </p:cNvSpPr>
            <p:nvPr/>
          </p:nvSpPr>
          <p:spPr bwMode="auto">
            <a:xfrm>
              <a:off x="2384" y="1379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4" name="Line 153"/>
            <p:cNvSpPr>
              <a:spLocks noChangeShapeType="1"/>
            </p:cNvSpPr>
            <p:nvPr/>
          </p:nvSpPr>
          <p:spPr bwMode="auto">
            <a:xfrm>
              <a:off x="2421" y="1380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5" name="Freeform 154"/>
            <p:cNvSpPr>
              <a:spLocks/>
            </p:cNvSpPr>
            <p:nvPr/>
          </p:nvSpPr>
          <p:spPr bwMode="auto">
            <a:xfrm>
              <a:off x="2458" y="1382"/>
              <a:ext cx="22" cy="1"/>
            </a:xfrm>
            <a:custGeom>
              <a:avLst/>
              <a:gdLst>
                <a:gd name="T0" fmla="*/ 0 w 16"/>
                <a:gd name="T1" fmla="*/ 0 h 1"/>
                <a:gd name="T2" fmla="*/ 272 w 16"/>
                <a:gd name="T3" fmla="*/ 0 h 1"/>
                <a:gd name="T4" fmla="*/ 719 w 16"/>
                <a:gd name="T5" fmla="*/ 1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">
                  <a:moveTo>
                    <a:pt x="0" y="0"/>
                  </a:moveTo>
                  <a:lnTo>
                    <a:pt x="6" y="0"/>
                  </a:lnTo>
                  <a:lnTo>
                    <a:pt x="16" y="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6" name="Line 155"/>
            <p:cNvSpPr>
              <a:spLocks noChangeShapeType="1"/>
            </p:cNvSpPr>
            <p:nvPr/>
          </p:nvSpPr>
          <p:spPr bwMode="auto">
            <a:xfrm>
              <a:off x="2494" y="1384"/>
              <a:ext cx="2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7" name="Line 156"/>
            <p:cNvSpPr>
              <a:spLocks noChangeShapeType="1"/>
            </p:cNvSpPr>
            <p:nvPr/>
          </p:nvSpPr>
          <p:spPr bwMode="auto">
            <a:xfrm>
              <a:off x="2531" y="1387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8" name="Line 157"/>
            <p:cNvSpPr>
              <a:spLocks noChangeShapeType="1"/>
            </p:cNvSpPr>
            <p:nvPr/>
          </p:nvSpPr>
          <p:spPr bwMode="auto">
            <a:xfrm>
              <a:off x="2567" y="1389"/>
              <a:ext cx="2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9" name="Line 158"/>
            <p:cNvSpPr>
              <a:spLocks noChangeShapeType="1"/>
            </p:cNvSpPr>
            <p:nvPr/>
          </p:nvSpPr>
          <p:spPr bwMode="auto">
            <a:xfrm>
              <a:off x="2604" y="1391"/>
              <a:ext cx="2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0" name="Line 159"/>
            <p:cNvSpPr>
              <a:spLocks noChangeShapeType="1"/>
            </p:cNvSpPr>
            <p:nvPr/>
          </p:nvSpPr>
          <p:spPr bwMode="auto">
            <a:xfrm>
              <a:off x="2640" y="1396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1" name="Line 160"/>
            <p:cNvSpPr>
              <a:spLocks noChangeShapeType="1"/>
            </p:cNvSpPr>
            <p:nvPr/>
          </p:nvSpPr>
          <p:spPr bwMode="auto">
            <a:xfrm>
              <a:off x="2677" y="1400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2" name="Line 161"/>
            <p:cNvSpPr>
              <a:spLocks noChangeShapeType="1"/>
            </p:cNvSpPr>
            <p:nvPr/>
          </p:nvSpPr>
          <p:spPr bwMode="auto">
            <a:xfrm>
              <a:off x="2713" y="1403"/>
              <a:ext cx="23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3" name="Line 162"/>
            <p:cNvSpPr>
              <a:spLocks noChangeShapeType="1"/>
            </p:cNvSpPr>
            <p:nvPr/>
          </p:nvSpPr>
          <p:spPr bwMode="auto">
            <a:xfrm>
              <a:off x="2750" y="1407"/>
              <a:ext cx="23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4" name="Freeform 163"/>
            <p:cNvSpPr>
              <a:spLocks/>
            </p:cNvSpPr>
            <p:nvPr/>
          </p:nvSpPr>
          <p:spPr bwMode="auto">
            <a:xfrm>
              <a:off x="2787" y="1411"/>
              <a:ext cx="22" cy="3"/>
            </a:xfrm>
            <a:custGeom>
              <a:avLst/>
              <a:gdLst>
                <a:gd name="T0" fmla="*/ 0 w 16"/>
                <a:gd name="T1" fmla="*/ 0 h 2"/>
                <a:gd name="T2" fmla="*/ 374 w 16"/>
                <a:gd name="T3" fmla="*/ 210 h 2"/>
                <a:gd name="T4" fmla="*/ 719 w 16"/>
                <a:gd name="T5" fmla="*/ 315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lnTo>
                    <a:pt x="8" y="1"/>
                  </a:lnTo>
                  <a:lnTo>
                    <a:pt x="16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5" name="Line 164"/>
            <p:cNvSpPr>
              <a:spLocks noChangeShapeType="1"/>
            </p:cNvSpPr>
            <p:nvPr/>
          </p:nvSpPr>
          <p:spPr bwMode="auto">
            <a:xfrm>
              <a:off x="2823" y="1417"/>
              <a:ext cx="23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6" name="Line 165"/>
            <p:cNvSpPr>
              <a:spLocks noChangeShapeType="1"/>
            </p:cNvSpPr>
            <p:nvPr/>
          </p:nvSpPr>
          <p:spPr bwMode="auto">
            <a:xfrm>
              <a:off x="2860" y="1421"/>
              <a:ext cx="22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7" name="Line 166"/>
            <p:cNvSpPr>
              <a:spLocks noChangeShapeType="1"/>
            </p:cNvSpPr>
            <p:nvPr/>
          </p:nvSpPr>
          <p:spPr bwMode="auto">
            <a:xfrm>
              <a:off x="2896" y="1427"/>
              <a:ext cx="23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8" name="Line 167"/>
            <p:cNvSpPr>
              <a:spLocks noChangeShapeType="1"/>
            </p:cNvSpPr>
            <p:nvPr/>
          </p:nvSpPr>
          <p:spPr bwMode="auto">
            <a:xfrm>
              <a:off x="2933" y="1432"/>
              <a:ext cx="2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9" name="Line 168"/>
            <p:cNvSpPr>
              <a:spLocks noChangeShapeType="1"/>
            </p:cNvSpPr>
            <p:nvPr/>
          </p:nvSpPr>
          <p:spPr bwMode="auto">
            <a:xfrm>
              <a:off x="2969" y="1438"/>
              <a:ext cx="23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0" name="Line 169"/>
            <p:cNvSpPr>
              <a:spLocks noChangeShapeType="1"/>
            </p:cNvSpPr>
            <p:nvPr/>
          </p:nvSpPr>
          <p:spPr bwMode="auto">
            <a:xfrm>
              <a:off x="3006" y="1444"/>
              <a:ext cx="22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1" name="Line 170"/>
            <p:cNvSpPr>
              <a:spLocks noChangeShapeType="1"/>
            </p:cNvSpPr>
            <p:nvPr/>
          </p:nvSpPr>
          <p:spPr bwMode="auto">
            <a:xfrm>
              <a:off x="3043" y="1451"/>
              <a:ext cx="22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2" name="Line 171"/>
            <p:cNvSpPr>
              <a:spLocks noChangeShapeType="1"/>
            </p:cNvSpPr>
            <p:nvPr/>
          </p:nvSpPr>
          <p:spPr bwMode="auto">
            <a:xfrm>
              <a:off x="3079" y="1456"/>
              <a:ext cx="23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3" name="Freeform 172"/>
            <p:cNvSpPr>
              <a:spLocks/>
            </p:cNvSpPr>
            <p:nvPr/>
          </p:nvSpPr>
          <p:spPr bwMode="auto">
            <a:xfrm>
              <a:off x="3116" y="1463"/>
              <a:ext cx="22" cy="5"/>
            </a:xfrm>
            <a:custGeom>
              <a:avLst/>
              <a:gdLst>
                <a:gd name="T0" fmla="*/ 0 w 16"/>
                <a:gd name="T1" fmla="*/ 0 h 3"/>
                <a:gd name="T2" fmla="*/ 341 w 16"/>
                <a:gd name="T3" fmla="*/ 478 h 3"/>
                <a:gd name="T4" fmla="*/ 719 w 16"/>
                <a:gd name="T5" fmla="*/ 1328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3">
                  <a:moveTo>
                    <a:pt x="0" y="0"/>
                  </a:moveTo>
                  <a:lnTo>
                    <a:pt x="7" y="1"/>
                  </a:lnTo>
                  <a:lnTo>
                    <a:pt x="16" y="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4" name="Line 173"/>
            <p:cNvSpPr>
              <a:spLocks noChangeShapeType="1"/>
            </p:cNvSpPr>
            <p:nvPr/>
          </p:nvSpPr>
          <p:spPr bwMode="auto">
            <a:xfrm>
              <a:off x="3152" y="1470"/>
              <a:ext cx="23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5" name="Line 174"/>
            <p:cNvSpPr>
              <a:spLocks noChangeShapeType="1"/>
            </p:cNvSpPr>
            <p:nvPr/>
          </p:nvSpPr>
          <p:spPr bwMode="auto">
            <a:xfrm>
              <a:off x="3189" y="1477"/>
              <a:ext cx="22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6" name="Line 175"/>
            <p:cNvSpPr>
              <a:spLocks noChangeShapeType="1"/>
            </p:cNvSpPr>
            <p:nvPr/>
          </p:nvSpPr>
          <p:spPr bwMode="auto">
            <a:xfrm>
              <a:off x="3225" y="1486"/>
              <a:ext cx="23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7" name="Line 176"/>
            <p:cNvSpPr>
              <a:spLocks noChangeShapeType="1"/>
            </p:cNvSpPr>
            <p:nvPr/>
          </p:nvSpPr>
          <p:spPr bwMode="auto">
            <a:xfrm>
              <a:off x="3262" y="1493"/>
              <a:ext cx="22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8" name="Line 177"/>
            <p:cNvSpPr>
              <a:spLocks noChangeShapeType="1"/>
            </p:cNvSpPr>
            <p:nvPr/>
          </p:nvSpPr>
          <p:spPr bwMode="auto">
            <a:xfrm>
              <a:off x="3298" y="1501"/>
              <a:ext cx="23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9" name="Line 178"/>
            <p:cNvSpPr>
              <a:spLocks noChangeShapeType="1"/>
            </p:cNvSpPr>
            <p:nvPr/>
          </p:nvSpPr>
          <p:spPr bwMode="auto">
            <a:xfrm>
              <a:off x="3335" y="1510"/>
              <a:ext cx="23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0" name="Line 179"/>
            <p:cNvSpPr>
              <a:spLocks noChangeShapeType="1"/>
            </p:cNvSpPr>
            <p:nvPr/>
          </p:nvSpPr>
          <p:spPr bwMode="auto">
            <a:xfrm>
              <a:off x="3372" y="1518"/>
              <a:ext cx="22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1" name="Line 180"/>
            <p:cNvSpPr>
              <a:spLocks noChangeShapeType="1"/>
            </p:cNvSpPr>
            <p:nvPr/>
          </p:nvSpPr>
          <p:spPr bwMode="auto">
            <a:xfrm>
              <a:off x="3408" y="1527"/>
              <a:ext cx="23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2" name="Line 181"/>
            <p:cNvSpPr>
              <a:spLocks noChangeShapeType="1"/>
            </p:cNvSpPr>
            <p:nvPr/>
          </p:nvSpPr>
          <p:spPr bwMode="auto">
            <a:xfrm>
              <a:off x="3445" y="1535"/>
              <a:ext cx="5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3" name="Line 182"/>
            <p:cNvSpPr>
              <a:spLocks noChangeShapeType="1"/>
            </p:cNvSpPr>
            <p:nvPr/>
          </p:nvSpPr>
          <p:spPr bwMode="auto">
            <a:xfrm>
              <a:off x="816" y="1539"/>
              <a:ext cx="5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4" name="Line 183"/>
            <p:cNvSpPr>
              <a:spLocks noChangeShapeType="1"/>
            </p:cNvSpPr>
            <p:nvPr/>
          </p:nvSpPr>
          <p:spPr bwMode="auto">
            <a:xfrm flipH="1" flipV="1">
              <a:off x="788" y="1558"/>
              <a:ext cx="23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5" name="Freeform 184"/>
            <p:cNvSpPr>
              <a:spLocks/>
            </p:cNvSpPr>
            <p:nvPr/>
          </p:nvSpPr>
          <p:spPr bwMode="auto">
            <a:xfrm>
              <a:off x="764" y="1544"/>
              <a:ext cx="10" cy="11"/>
            </a:xfrm>
            <a:custGeom>
              <a:avLst/>
              <a:gdLst>
                <a:gd name="T0" fmla="*/ 499 w 7"/>
                <a:gd name="T1" fmla="*/ 374 h 8"/>
                <a:gd name="T2" fmla="*/ 0 w 7"/>
                <a:gd name="T3" fmla="*/ 272 h 8"/>
                <a:gd name="T4" fmla="*/ 499 w 7"/>
                <a:gd name="T5" fmla="*/ 0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6" name="Line 185"/>
            <p:cNvSpPr>
              <a:spLocks noChangeShapeType="1"/>
            </p:cNvSpPr>
            <p:nvPr/>
          </p:nvSpPr>
          <p:spPr bwMode="auto">
            <a:xfrm flipV="1">
              <a:off x="785" y="1520"/>
              <a:ext cx="17" cy="1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7" name="Line 186"/>
            <p:cNvSpPr>
              <a:spLocks noChangeShapeType="1"/>
            </p:cNvSpPr>
            <p:nvPr/>
          </p:nvSpPr>
          <p:spPr bwMode="auto">
            <a:xfrm>
              <a:off x="811" y="1518"/>
              <a:ext cx="5" cy="2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8" name="Rectangle 187"/>
            <p:cNvSpPr>
              <a:spLocks noChangeArrowheads="1"/>
            </p:cNvSpPr>
            <p:nvPr/>
          </p:nvSpPr>
          <p:spPr bwMode="auto">
            <a:xfrm>
              <a:off x="2304" y="1296"/>
              <a:ext cx="437" cy="1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1389" name="Rectangle 188"/>
            <p:cNvSpPr>
              <a:spLocks noChangeArrowheads="1"/>
            </p:cNvSpPr>
            <p:nvPr/>
          </p:nvSpPr>
          <p:spPr bwMode="auto">
            <a:xfrm>
              <a:off x="2352" y="1307"/>
              <a:ext cx="3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300" i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挂起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51204" name="Rectangle 18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>
                <a:ea typeface="宋体" panose="02010600030101010101" pitchFamily="2" charset="-122"/>
              </a:rPr>
              <a:t>双挂起进程模型</a:t>
            </a:r>
            <a:endParaRPr lang="zh-CN" altLang="en-US" sz="4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E6415B5E-E015-457A-81F2-82BC8E2BB165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1143000" y="533400"/>
            <a:ext cx="5638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>
                <a:ea typeface="黑体" panose="02010609060101010101" pitchFamily="49" charset="-122"/>
              </a:rPr>
              <a:t> 挂起模型中进程的状态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827088" y="2133600"/>
            <a:ext cx="808831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•"/>
            </a:pPr>
            <a:r>
              <a:rPr kumimoji="1" lang="zh-CN" altLang="en-US" sz="2000">
                <a:ea typeface="黑体" panose="02010609060101010101" pitchFamily="49" charset="-122"/>
              </a:rPr>
              <a:t> 就绪状态</a:t>
            </a:r>
            <a:r>
              <a:rPr kumimoji="1" lang="en-US" altLang="zh-CN" sz="2000">
                <a:ea typeface="黑体" panose="02010609060101010101" pitchFamily="49" charset="-122"/>
              </a:rPr>
              <a:t>(Ready)</a:t>
            </a:r>
            <a:r>
              <a:rPr kumimoji="1" lang="zh-CN" altLang="en-US" sz="2000">
                <a:ea typeface="黑体" panose="02010609060101010101" pitchFamily="49" charset="-122"/>
              </a:rPr>
              <a:t>：进程在内存且可立即进入运行状态；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•"/>
            </a:pPr>
            <a:r>
              <a:rPr kumimoji="1" lang="zh-CN" altLang="en-US" sz="2000">
                <a:ea typeface="黑体" panose="02010609060101010101" pitchFamily="49" charset="-122"/>
              </a:rPr>
              <a:t> 阻塞状态</a:t>
            </a:r>
            <a:r>
              <a:rPr kumimoji="1" lang="en-US" altLang="zh-CN" sz="2000">
                <a:ea typeface="黑体" panose="02010609060101010101" pitchFamily="49" charset="-122"/>
              </a:rPr>
              <a:t>(Blocked)</a:t>
            </a:r>
            <a:r>
              <a:rPr kumimoji="1" lang="zh-CN" altLang="en-US" sz="2000">
                <a:ea typeface="黑体" panose="02010609060101010101" pitchFamily="49" charset="-122"/>
              </a:rPr>
              <a:t>：进程在内存并等待某事件的出现；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•"/>
            </a:pPr>
            <a:r>
              <a:rPr kumimoji="1" lang="zh-CN" altLang="en-US" sz="2000">
                <a:ea typeface="黑体" panose="02010609060101010101" pitchFamily="49" charset="-122"/>
              </a:rPr>
              <a:t> 阻塞挂起状态（</a:t>
            </a:r>
            <a:r>
              <a:rPr kumimoji="1" lang="en-US" altLang="zh-CN" sz="2000">
                <a:ea typeface="黑体" panose="02010609060101010101" pitchFamily="49" charset="-122"/>
              </a:rPr>
              <a:t>Blocked, suspend</a:t>
            </a:r>
            <a:r>
              <a:rPr kumimoji="1" lang="zh-CN" altLang="en-US" sz="2000">
                <a:ea typeface="黑体" panose="02010609060101010101" pitchFamily="49" charset="-122"/>
              </a:rPr>
              <a:t>）：进程在外存并等待某事件的出现；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•"/>
            </a:pPr>
            <a:r>
              <a:rPr kumimoji="1" lang="zh-CN" altLang="en-US" sz="2000">
                <a:ea typeface="黑体" panose="02010609060101010101" pitchFamily="49" charset="-122"/>
              </a:rPr>
              <a:t> 就绪挂起状态（</a:t>
            </a:r>
            <a:r>
              <a:rPr kumimoji="1" lang="en-US" altLang="zh-CN" sz="2000">
                <a:ea typeface="黑体" panose="02010609060101010101" pitchFamily="49" charset="-122"/>
              </a:rPr>
              <a:t>Ready, suspend</a:t>
            </a:r>
            <a:r>
              <a:rPr kumimoji="1" lang="zh-CN" altLang="en-US" sz="2000">
                <a:ea typeface="黑体" panose="02010609060101010101" pitchFamily="49" charset="-122"/>
              </a:rPr>
              <a:t>）：进程在外存，但只要进入内存，即可运行；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ea typeface="黑体" panose="02010609060101010101" pitchFamily="49" charset="-122"/>
            </a:endParaRP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1258888" y="1412875"/>
            <a:ext cx="424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rPr>
              <a:t>注：只列出意义有变化或新的状态：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1116013" y="5589588"/>
            <a:ext cx="7356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1"/>
              <a:t>注意：不同操作系统中进程状态设置有非常大的差异！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挂起状态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16242" y="2044272"/>
            <a:ext cx="5539440" cy="779687"/>
            <a:chOff x="4514078" y="1187021"/>
            <a:chExt cx="5539440" cy="779687"/>
          </a:xfrm>
        </p:grpSpPr>
        <p:sp>
          <p:nvSpPr>
            <p:cNvPr id="158" name="Rectangle 3"/>
            <p:cNvSpPr txBox="1">
              <a:spLocks noChangeArrowheads="1"/>
            </p:cNvSpPr>
            <p:nvPr/>
          </p:nvSpPr>
          <p:spPr>
            <a:xfrm>
              <a:off x="4838637" y="1252328"/>
              <a:ext cx="5214881" cy="714380"/>
            </a:xfrm>
            <a:prstGeom prst="rect">
              <a:avLst/>
            </a:prstGeom>
          </p:spPr>
          <p:txBody>
            <a:bodyPr/>
            <a:lstStyle/>
            <a:p>
              <a:pPr>
                <a:lnSpc>
                  <a:spcPts val="18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等待挂起状态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（Blocked-suspend）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4"/>
            <p:cNvSpPr txBox="1"/>
            <p:nvPr/>
          </p:nvSpPr>
          <p:spPr>
            <a:xfrm>
              <a:off x="4514078" y="1187021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2" name="Rectangle 3"/>
          <p:cNvSpPr txBox="1">
            <a:spLocks noChangeArrowheads="1"/>
          </p:cNvSpPr>
          <p:nvPr/>
        </p:nvSpPr>
        <p:spPr>
          <a:xfrm>
            <a:off x="5638915" y="2666447"/>
            <a:ext cx="5557821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进程在外存并等待某事件的出现</a:t>
            </a:r>
          </a:p>
        </p:txBody>
      </p:sp>
      <p:grpSp>
        <p:nvGrpSpPr>
          <p:cNvPr id="155" name="组合 154"/>
          <p:cNvGrpSpPr/>
          <p:nvPr/>
        </p:nvGrpSpPr>
        <p:grpSpPr>
          <a:xfrm>
            <a:off x="-348908" y="2161711"/>
            <a:ext cx="5694524" cy="3964854"/>
            <a:chOff x="-1151072" y="1304461"/>
            <a:chExt cx="5694524" cy="3964854"/>
          </a:xfrm>
        </p:grpSpPr>
        <p:sp>
          <p:nvSpPr>
            <p:cNvPr id="156" name="弧形 155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弧形 156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4" name="椭圆 23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2" name="椭圆 23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0" name="椭圆 22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</a:p>
            </p:txBody>
          </p:sp>
        </p:grpSp>
        <p:sp>
          <p:nvSpPr>
            <p:cNvPr id="167" name="弧形 16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箭头连接符 16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组合 16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28" name="椭圆 22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</a:p>
            </p:txBody>
          </p:sp>
        </p:grpSp>
        <p:sp>
          <p:nvSpPr>
            <p:cNvPr id="170" name="弧形 16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4" name="组合 22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6" name="椭圆 22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</a:p>
              </p:txBody>
            </p:sp>
          </p:grpSp>
          <p:cxnSp>
            <p:nvCxnSpPr>
              <p:cNvPr id="225" name="直接箭头连接符 22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弧形 17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3" name="组合 17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0" name="椭圆 21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</a:p>
            </p:txBody>
          </p:sp>
        </p:grpSp>
        <p:cxnSp>
          <p:nvCxnSpPr>
            <p:cNvPr id="175" name="直接箭头连接符 17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endCxn id="22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>
              <a:stCxn id="22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弧形 17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弧形 17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08" name="圆角矩形 20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6" name="圆角矩形 20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4" name="圆角矩形 20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2" name="圆角矩形 20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0" name="圆角矩形 19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98" name="圆角矩形 19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6" name="圆角矩形 19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4" name="圆角矩形 19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622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挂起状态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06151" y="2044272"/>
            <a:ext cx="5539440" cy="779687"/>
            <a:chOff x="4514078" y="1187021"/>
            <a:chExt cx="5539440" cy="779687"/>
          </a:xfrm>
        </p:grpSpPr>
        <p:sp>
          <p:nvSpPr>
            <p:cNvPr id="158" name="Rectangle 3"/>
            <p:cNvSpPr txBox="1">
              <a:spLocks noChangeArrowheads="1"/>
            </p:cNvSpPr>
            <p:nvPr/>
          </p:nvSpPr>
          <p:spPr>
            <a:xfrm>
              <a:off x="4838637" y="1252328"/>
              <a:ext cx="5214881" cy="714380"/>
            </a:xfrm>
            <a:prstGeom prst="rect">
              <a:avLst/>
            </a:prstGeom>
          </p:spPr>
          <p:txBody>
            <a:bodyPr/>
            <a:lstStyle/>
            <a:p>
              <a:pPr>
                <a:lnSpc>
                  <a:spcPts val="18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等待挂起状态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（Blocked-suspend）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4"/>
            <p:cNvSpPr txBox="1"/>
            <p:nvPr/>
          </p:nvSpPr>
          <p:spPr>
            <a:xfrm>
              <a:off x="4514078" y="1187021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11347" y="2656229"/>
            <a:ext cx="5885389" cy="780188"/>
            <a:chOff x="4514078" y="2122966"/>
            <a:chExt cx="5885389" cy="780188"/>
          </a:xfrm>
        </p:grpSpPr>
        <p:sp>
          <p:nvSpPr>
            <p:cNvPr id="159" name="Rectangle 3"/>
            <p:cNvSpPr txBox="1">
              <a:spLocks noChangeArrowheads="1"/>
            </p:cNvSpPr>
            <p:nvPr/>
          </p:nvSpPr>
          <p:spPr>
            <a:xfrm>
              <a:off x="4841646" y="2188774"/>
              <a:ext cx="5557821" cy="714380"/>
            </a:xfrm>
            <a:prstGeom prst="rect">
              <a:avLst/>
            </a:prstGeom>
          </p:spPr>
          <p:txBody>
            <a:bodyPr/>
            <a:lstStyle/>
            <a:p>
              <a:pPr>
                <a:lnSpc>
                  <a:spcPts val="18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就绪挂起状态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（Ready-suspend）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TextBox 5"/>
            <p:cNvSpPr txBox="1"/>
            <p:nvPr/>
          </p:nvSpPr>
          <p:spPr>
            <a:xfrm>
              <a:off x="4514078" y="2122966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3" name="Rectangle 3"/>
          <p:cNvSpPr txBox="1">
            <a:spLocks noChangeArrowheads="1"/>
          </p:cNvSpPr>
          <p:nvPr/>
        </p:nvSpPr>
        <p:spPr>
          <a:xfrm>
            <a:off x="5612917" y="3278405"/>
            <a:ext cx="3507792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进程在外存，但只要进入内存，即可运行</a:t>
            </a:r>
          </a:p>
        </p:txBody>
      </p:sp>
      <p:grpSp>
        <p:nvGrpSpPr>
          <p:cNvPr id="240" name="组合 239"/>
          <p:cNvGrpSpPr/>
          <p:nvPr/>
        </p:nvGrpSpPr>
        <p:grpSpPr>
          <a:xfrm>
            <a:off x="-358999" y="2161711"/>
            <a:ext cx="5694524" cy="3964854"/>
            <a:chOff x="-1151072" y="1304461"/>
            <a:chExt cx="5694524" cy="3964854"/>
          </a:xfrm>
        </p:grpSpPr>
        <p:sp>
          <p:nvSpPr>
            <p:cNvPr id="241" name="弧形 240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弧形 241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3" name="组合 242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</a:p>
            </p:txBody>
          </p:sp>
        </p:grpSp>
        <p:sp>
          <p:nvSpPr>
            <p:cNvPr id="246" name="弧形 245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7" name="直接箭头连接符 246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组合 247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</a:p>
            </p:txBody>
          </p:sp>
        </p:grpSp>
        <p:sp>
          <p:nvSpPr>
            <p:cNvPr id="249" name="弧形 248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303" name="组合 302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305" name="椭圆 304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</a:p>
              </p:txBody>
            </p:sp>
          </p:grpSp>
          <p:cxnSp>
            <p:nvCxnSpPr>
              <p:cNvPr id="304" name="直接箭头连接符 303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弧形 250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2" name="组合 251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99" name="椭圆 29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</a:p>
            </p:txBody>
          </p:sp>
        </p:grpSp>
        <p:cxnSp>
          <p:nvCxnSpPr>
            <p:cNvPr id="254" name="直接箭头连接符 253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254"/>
            <p:cNvCxnSpPr>
              <a:endCxn id="307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/>
            <p:cNvCxnSpPr>
              <a:stCxn id="301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弧形 257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弧形 258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0" name="组合 259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97" name="圆角矩形 296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261" name="组合 260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95" name="圆角矩形 294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93" name="圆角矩形 292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91" name="圆角矩形 290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264" name="组合 263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89" name="圆角矩形 288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265" name="组合 264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87" name="圆角矩形 286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266" name="组合 265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85" name="圆角矩形 284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267" name="组合 266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83" name="圆角矩形 282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81" name="圆角矩形 280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269" name="组合 268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79" name="圆角矩形 278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</p:grpSp>
        <p:grpSp>
          <p:nvGrpSpPr>
            <p:cNvPr id="270" name="组合 269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77" name="圆角矩形 276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</p:grpSp>
        <p:grpSp>
          <p:nvGrpSpPr>
            <p:cNvPr id="271" name="组合 270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75" name="圆角矩形 274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</a:p>
            </p:txBody>
          </p:sp>
        </p:grpSp>
        <p:grpSp>
          <p:nvGrpSpPr>
            <p:cNvPr id="272" name="组合 271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73" name="圆角矩形 272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966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-369122" y="2161711"/>
            <a:ext cx="5694524" cy="3964854"/>
            <a:chOff x="-1151072" y="1304461"/>
            <a:chExt cx="5694524" cy="3964854"/>
          </a:xfrm>
        </p:grpSpPr>
        <p:sp>
          <p:nvSpPr>
            <p:cNvPr id="167" name="弧形 16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弧形 167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</a:p>
            </p:txBody>
          </p:sp>
        </p:grpSp>
        <p:sp>
          <p:nvSpPr>
            <p:cNvPr id="172" name="弧形 171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</a:p>
            </p:txBody>
          </p:sp>
        </p:grpSp>
        <p:sp>
          <p:nvSpPr>
            <p:cNvPr id="175" name="弧形 174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1" name="椭圆 230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</a:p>
              </p:txBody>
            </p:sp>
          </p:grpSp>
          <p:cxnSp>
            <p:nvCxnSpPr>
              <p:cNvPr id="230" name="直接箭头连接符 229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弧形 176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</a:p>
            </p:txBody>
          </p:sp>
        </p:grpSp>
        <p:cxnSp>
          <p:nvCxnSpPr>
            <p:cNvPr id="180" name="直接箭头连接符 179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endCxn id="233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227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弧形 184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</p:grpSp>
      </p:grpSp>
      <p:grpSp>
        <p:nvGrpSpPr>
          <p:cNvPr id="241" name="组合 240"/>
          <p:cNvGrpSpPr/>
          <p:nvPr/>
        </p:nvGrpSpPr>
        <p:grpSpPr>
          <a:xfrm>
            <a:off x="5316565" y="2174567"/>
            <a:ext cx="3863947" cy="442562"/>
            <a:chOff x="852069" y="843558"/>
            <a:chExt cx="3863947" cy="442562"/>
          </a:xfrm>
        </p:grpSpPr>
        <p:sp>
          <p:nvSpPr>
            <p:cNvPr id="242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</a:p>
          </p:txBody>
        </p:sp>
        <p:sp>
          <p:nvSpPr>
            <p:cNvPr id="243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28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3"/>
          <p:cNvSpPr txBox="1">
            <a:spLocks noChangeArrowheads="1"/>
          </p:cNvSpPr>
          <p:nvPr/>
        </p:nvSpPr>
        <p:spPr>
          <a:xfrm>
            <a:off x="5887540" y="3219751"/>
            <a:ext cx="3303108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没有进程处于就绪状态或就绪进程要求更多内存资源</a:t>
            </a:r>
          </a:p>
        </p:txBody>
      </p:sp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-358985" y="2161711"/>
            <a:ext cx="5694524" cy="3964854"/>
            <a:chOff x="-1151072" y="1304461"/>
            <a:chExt cx="5694524" cy="3964854"/>
          </a:xfrm>
        </p:grpSpPr>
        <p:sp>
          <p:nvSpPr>
            <p:cNvPr id="160" name="弧形 159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弧形 160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29" name="椭圆 22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</a:p>
            </p:txBody>
          </p:sp>
        </p:grpSp>
        <p:sp>
          <p:nvSpPr>
            <p:cNvPr id="166" name="弧形 165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组合 167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</a:p>
            </p:txBody>
          </p:sp>
        </p:grpSp>
        <p:sp>
          <p:nvSpPr>
            <p:cNvPr id="169" name="弧形 168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3" name="组合 222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5" name="椭圆 224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</a:p>
              </p:txBody>
            </p:sp>
          </p:grpSp>
          <p:cxnSp>
            <p:nvCxnSpPr>
              <p:cNvPr id="224" name="直接箭头连接符 223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弧形 170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1" name="椭圆 22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19" name="椭圆 21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</a:p>
            </p:txBody>
          </p:sp>
        </p:grpSp>
        <p:cxnSp>
          <p:nvCxnSpPr>
            <p:cNvPr id="174" name="直接箭头连接符 173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227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221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弧形 177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弧形 178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0" name="组合 179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97" name="圆角矩形 196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5" name="圆角矩形 194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3" name="圆角矩形 192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</p:grpSp>
      </p:grpSp>
      <p:grpSp>
        <p:nvGrpSpPr>
          <p:cNvPr id="235" name="组合 234"/>
          <p:cNvGrpSpPr/>
          <p:nvPr/>
        </p:nvGrpSpPr>
        <p:grpSpPr>
          <a:xfrm>
            <a:off x="5326702" y="2174567"/>
            <a:ext cx="3863947" cy="442562"/>
            <a:chOff x="852069" y="843558"/>
            <a:chExt cx="3863947" cy="442562"/>
          </a:xfrm>
        </p:grpSpPr>
        <p:sp>
          <p:nvSpPr>
            <p:cNvPr id="236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</a:p>
          </p:txBody>
        </p:sp>
        <p:sp>
          <p:nvSpPr>
            <p:cNvPr id="237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5756925" y="2907183"/>
            <a:ext cx="5367803" cy="785818"/>
            <a:chOff x="1276719" y="1591742"/>
            <a:chExt cx="5367803" cy="785818"/>
          </a:xfrm>
        </p:grpSpPr>
        <p:sp>
          <p:nvSpPr>
            <p:cNvPr id="239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0" name="图片 2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9775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Evolution of Process model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First generation: relay, vacuum tubes and </a:t>
            </a:r>
            <a:r>
              <a:rPr lang="en-US" altLang="zh-CN" dirty="0" err="1" smtClean="0">
                <a:ea typeface="宋体" pitchFamily="2" charset="-122"/>
              </a:rPr>
              <a:t>plugboards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No program, no process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Second generation: Batch system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Single program to process all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jobs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Third generation: Multiprogramming, timesharing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IBM 7094 &amp; OS/360: More than one jobs can be stored in memory, but must be processed in FIFO mode (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static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CTSS(1962): CPU can switch from idle jobs to activated jobs (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dynamic and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</a:rPr>
              <a:t>cocurrent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Forth generation: modern operating system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More mature process model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More efficient mechanism for process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scheduling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communication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More complex algorithm for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memory</a:t>
            </a:r>
            <a:r>
              <a:rPr lang="en-US" altLang="zh-CN" dirty="0" smtClean="0">
                <a:ea typeface="宋体" pitchFamily="2" charset="-122"/>
              </a:rPr>
              <a:t> protection and management</a:t>
            </a:r>
          </a:p>
          <a:p>
            <a:pPr lvl="1">
              <a:lnSpc>
                <a:spcPct val="120000"/>
              </a:lnSpc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22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95F535-5839-4D05-8D34-9D96D0DA709E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5700936" y="3532541"/>
            <a:ext cx="3479576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当有高优先级等待（系统认为会很快就绪的）进程和低优先级就绪进程</a:t>
            </a:r>
          </a:p>
        </p:txBody>
      </p:sp>
      <p:sp>
        <p:nvSpPr>
          <p:cNvPr id="162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-358985" y="2161711"/>
            <a:ext cx="5694524" cy="3964854"/>
            <a:chOff x="-1151072" y="1304461"/>
            <a:chExt cx="5694524" cy="3964854"/>
          </a:xfrm>
        </p:grpSpPr>
        <p:sp>
          <p:nvSpPr>
            <p:cNvPr id="165" name="弧形 164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弧形 165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</a:p>
            </p:txBody>
          </p:sp>
        </p:grpSp>
        <p:sp>
          <p:nvSpPr>
            <p:cNvPr id="170" name="弧形 169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1" name="直接箭头连接符 170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组合 171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</a:p>
            </p:txBody>
          </p:sp>
        </p:grpSp>
        <p:sp>
          <p:nvSpPr>
            <p:cNvPr id="173" name="弧形 172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7" name="组合 226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9" name="椭圆 228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</a:p>
              </p:txBody>
            </p:sp>
          </p:grpSp>
          <p:cxnSp>
            <p:nvCxnSpPr>
              <p:cNvPr id="228" name="直接箭头连接符 227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弧形 174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3" name="椭圆 22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</a:p>
            </p:txBody>
          </p:sp>
        </p:grpSp>
        <p:cxnSp>
          <p:nvCxnSpPr>
            <p:cNvPr id="178" name="直接箭头连接符 177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endCxn id="231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stCxn id="225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弧形 181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弧形 182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7" name="圆角矩形 196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</p:grpSp>
      </p:grpSp>
      <p:grpSp>
        <p:nvGrpSpPr>
          <p:cNvPr id="239" name="组合 238"/>
          <p:cNvGrpSpPr/>
          <p:nvPr/>
        </p:nvGrpSpPr>
        <p:grpSpPr>
          <a:xfrm>
            <a:off x="5326702" y="2174567"/>
            <a:ext cx="3863947" cy="442562"/>
            <a:chOff x="852069" y="843558"/>
            <a:chExt cx="3863947" cy="442562"/>
          </a:xfrm>
        </p:grpSpPr>
        <p:sp>
          <p:nvSpPr>
            <p:cNvPr id="240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</a:p>
          </p:txBody>
        </p:sp>
        <p:sp>
          <p:nvSpPr>
            <p:cNvPr id="241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5756925" y="2907183"/>
            <a:ext cx="5367803" cy="785818"/>
            <a:chOff x="1276719" y="1591742"/>
            <a:chExt cx="5367803" cy="785818"/>
          </a:xfrm>
        </p:grpSpPr>
        <p:sp>
          <p:nvSpPr>
            <p:cNvPr id="243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4" name="图片 2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45" name="组合 244"/>
          <p:cNvGrpSpPr/>
          <p:nvPr/>
        </p:nvGrpSpPr>
        <p:grpSpPr>
          <a:xfrm>
            <a:off x="5756925" y="3217452"/>
            <a:ext cx="5360775" cy="785818"/>
            <a:chOff x="1276719" y="2507016"/>
            <a:chExt cx="5360775" cy="785818"/>
          </a:xfrm>
        </p:grpSpPr>
        <p:sp>
          <p:nvSpPr>
            <p:cNvPr id="246" name="Rectangle 3"/>
            <p:cNvSpPr txBox="1">
              <a:spLocks noChangeArrowheads="1"/>
            </p:cNvSpPr>
            <p:nvPr/>
          </p:nvSpPr>
          <p:spPr>
            <a:xfrm>
              <a:off x="1406190" y="2507016"/>
              <a:ext cx="5231304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就绪到就绪挂起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7" name="图片 2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2609734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1356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26702" y="2174567"/>
            <a:ext cx="3863947" cy="442562"/>
            <a:chOff x="852069" y="843558"/>
            <a:chExt cx="3863947" cy="442562"/>
          </a:xfrm>
        </p:grpSpPr>
        <p:sp>
          <p:nvSpPr>
            <p:cNvPr id="152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</a:p>
          </p:txBody>
        </p:sp>
        <p:sp>
          <p:nvSpPr>
            <p:cNvPr id="153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5756925" y="2907183"/>
            <a:ext cx="5367803" cy="785818"/>
            <a:chOff x="1276719" y="1591742"/>
            <a:chExt cx="5367803" cy="785818"/>
          </a:xfrm>
        </p:grpSpPr>
        <p:sp>
          <p:nvSpPr>
            <p:cNvPr id="156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7" name="图片 1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59" name="组合 158"/>
          <p:cNvGrpSpPr/>
          <p:nvPr/>
        </p:nvGrpSpPr>
        <p:grpSpPr>
          <a:xfrm>
            <a:off x="5756925" y="3217452"/>
            <a:ext cx="5360775" cy="785818"/>
            <a:chOff x="1276719" y="2507016"/>
            <a:chExt cx="5360775" cy="785818"/>
          </a:xfrm>
        </p:grpSpPr>
        <p:sp>
          <p:nvSpPr>
            <p:cNvPr id="160" name="Rectangle 3"/>
            <p:cNvSpPr txBox="1">
              <a:spLocks noChangeArrowheads="1"/>
            </p:cNvSpPr>
            <p:nvPr/>
          </p:nvSpPr>
          <p:spPr>
            <a:xfrm>
              <a:off x="1406190" y="2507016"/>
              <a:ext cx="5231304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就绪到就绪挂起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1" name="图片 16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260973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62" name="Rectangle 3"/>
          <p:cNvSpPr txBox="1">
            <a:spLocks noChangeArrowheads="1"/>
          </p:cNvSpPr>
          <p:nvPr/>
        </p:nvSpPr>
        <p:spPr>
          <a:xfrm>
            <a:off x="5508104" y="3795310"/>
            <a:ext cx="3663079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对抢先式分时系统，当有高优先级等待挂起进程因事件出现而进入就绪挂起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56925" y="3503815"/>
            <a:ext cx="2079335" cy="424570"/>
            <a:chOff x="4849153" y="2384865"/>
            <a:chExt cx="2079335" cy="424570"/>
          </a:xfrm>
        </p:grpSpPr>
        <p:sp>
          <p:nvSpPr>
            <p:cNvPr id="154" name="Rectangle 3"/>
            <p:cNvSpPr txBox="1">
              <a:spLocks noChangeArrowheads="1"/>
            </p:cNvSpPr>
            <p:nvPr/>
          </p:nvSpPr>
          <p:spPr>
            <a:xfrm>
              <a:off x="4993185" y="2384865"/>
              <a:ext cx="1935303" cy="424570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运行到就绪挂起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3" name="图片 16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9153" y="2493083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-358985" y="2161711"/>
            <a:ext cx="5694524" cy="3964854"/>
            <a:chOff x="-1151072" y="1304461"/>
            <a:chExt cx="5694524" cy="3964854"/>
          </a:xfrm>
        </p:grpSpPr>
        <p:sp>
          <p:nvSpPr>
            <p:cNvPr id="167" name="弧形 16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弧形 167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</a:p>
            </p:txBody>
          </p:sp>
        </p:grpSp>
        <p:sp>
          <p:nvSpPr>
            <p:cNvPr id="172" name="弧形 171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</a:p>
            </p:txBody>
          </p:sp>
        </p:grpSp>
        <p:sp>
          <p:nvSpPr>
            <p:cNvPr id="175" name="弧形 174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1" name="椭圆 230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</a:p>
              </p:txBody>
            </p:sp>
          </p:grpSp>
          <p:cxnSp>
            <p:nvCxnSpPr>
              <p:cNvPr id="230" name="直接箭头连接符 229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弧形 176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</a:p>
            </p:txBody>
          </p:sp>
        </p:grpSp>
        <p:cxnSp>
          <p:nvCxnSpPr>
            <p:cNvPr id="180" name="直接箭头连接符 179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endCxn id="233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227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弧形 184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985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-314301" y="2161711"/>
            <a:ext cx="5694524" cy="3964854"/>
            <a:chOff x="-1151072" y="1304461"/>
            <a:chExt cx="5694524" cy="3964854"/>
          </a:xfrm>
        </p:grpSpPr>
        <p:sp>
          <p:nvSpPr>
            <p:cNvPr id="173" name="弧形 172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弧形 173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1" name="椭圆 24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</a:p>
            </p:txBody>
          </p:sp>
        </p:grpSp>
        <p:sp>
          <p:nvSpPr>
            <p:cNvPr id="178" name="弧形 177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9" name="直接箭头连接符 178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组合 179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</a:p>
            </p:txBody>
          </p:sp>
        </p:grpSp>
        <p:sp>
          <p:nvSpPr>
            <p:cNvPr id="181" name="弧形 180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7" name="椭圆 236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</a:p>
              </p:txBody>
            </p:sp>
          </p:grpSp>
          <p:cxnSp>
            <p:nvCxnSpPr>
              <p:cNvPr id="236" name="直接箭头连接符 235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弧形 182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</a:p>
            </p:txBody>
          </p:sp>
        </p:grpSp>
        <p:cxnSp>
          <p:nvCxnSpPr>
            <p:cNvPr id="186" name="直接箭头连接符 185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endCxn id="239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233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弧形 189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弧形 190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9" name="圆角矩形 228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5" name="圆角矩形 224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</p:grpSp>
      </p:grpSp>
      <p:grpSp>
        <p:nvGrpSpPr>
          <p:cNvPr id="247" name="组合 246"/>
          <p:cNvGrpSpPr/>
          <p:nvPr/>
        </p:nvGrpSpPr>
        <p:grpSpPr>
          <a:xfrm>
            <a:off x="5456591" y="2785820"/>
            <a:ext cx="3219865" cy="428628"/>
            <a:chOff x="860006" y="4100822"/>
            <a:chExt cx="3219865" cy="428628"/>
          </a:xfrm>
        </p:grpSpPr>
        <p:sp>
          <p:nvSpPr>
            <p:cNvPr id="248" name="Rectangle 3"/>
            <p:cNvSpPr txBox="1">
              <a:spLocks noChangeArrowheads="1"/>
            </p:cNvSpPr>
            <p:nvPr/>
          </p:nvSpPr>
          <p:spPr>
            <a:xfrm>
              <a:off x="1160367" y="4100822"/>
              <a:ext cx="2919504" cy="428628"/>
            </a:xfrm>
            <a:prstGeom prst="rect">
              <a:avLst/>
            </a:prstGeom>
          </p:spPr>
          <p:txBody>
            <a:bodyPr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在外存时的状态转换</a:t>
              </a:r>
            </a:p>
          </p:txBody>
        </p:sp>
        <p:sp>
          <p:nvSpPr>
            <p:cNvPr id="249" name="TextBox 18"/>
            <p:cNvSpPr txBox="1"/>
            <p:nvPr/>
          </p:nvSpPr>
          <p:spPr>
            <a:xfrm>
              <a:off x="860006" y="4126222"/>
              <a:ext cx="3393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75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/>
          <p:cNvGrpSpPr/>
          <p:nvPr/>
        </p:nvGrpSpPr>
        <p:grpSpPr>
          <a:xfrm>
            <a:off x="5391178" y="2785820"/>
            <a:ext cx="3219865" cy="428628"/>
            <a:chOff x="860006" y="4100822"/>
            <a:chExt cx="3219865" cy="428628"/>
          </a:xfrm>
        </p:grpSpPr>
        <p:sp>
          <p:nvSpPr>
            <p:cNvPr id="164" name="Rectangle 3"/>
            <p:cNvSpPr txBox="1">
              <a:spLocks noChangeArrowheads="1"/>
            </p:cNvSpPr>
            <p:nvPr/>
          </p:nvSpPr>
          <p:spPr>
            <a:xfrm>
              <a:off x="1160367" y="4100822"/>
              <a:ext cx="2919504" cy="428628"/>
            </a:xfrm>
            <a:prstGeom prst="rect">
              <a:avLst/>
            </a:prstGeom>
          </p:spPr>
          <p:txBody>
            <a:bodyPr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在外存时的状态转换</a:t>
              </a:r>
            </a:p>
          </p:txBody>
        </p:sp>
        <p:sp>
          <p:nvSpPr>
            <p:cNvPr id="165" name="TextBox 18"/>
            <p:cNvSpPr txBox="1"/>
            <p:nvPr/>
          </p:nvSpPr>
          <p:spPr>
            <a:xfrm>
              <a:off x="860006" y="4126222"/>
              <a:ext cx="3393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6" name="Rectangle 3"/>
          <p:cNvSpPr txBox="1">
            <a:spLocks noChangeArrowheads="1"/>
          </p:cNvSpPr>
          <p:nvPr/>
        </p:nvSpPr>
        <p:spPr>
          <a:xfrm>
            <a:off x="5965433" y="3415547"/>
            <a:ext cx="2402262" cy="39529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当有等待挂起进程因相关事件出现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5821400" y="3133764"/>
            <a:ext cx="5375336" cy="395290"/>
            <a:chOff x="1276719" y="4487040"/>
            <a:chExt cx="5375336" cy="395290"/>
          </a:xfrm>
        </p:grpSpPr>
        <p:sp>
          <p:nvSpPr>
            <p:cNvPr id="168" name="Rectangle 3"/>
            <p:cNvSpPr txBox="1">
              <a:spLocks noChangeArrowheads="1"/>
            </p:cNvSpPr>
            <p:nvPr/>
          </p:nvSpPr>
          <p:spPr>
            <a:xfrm>
              <a:off x="1420751" y="4487040"/>
              <a:ext cx="5231304" cy="395290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等待挂起到就绪挂起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9" name="图片 16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4598091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-379714" y="2161711"/>
            <a:ext cx="5694524" cy="3964854"/>
            <a:chOff x="-1151072" y="1304461"/>
            <a:chExt cx="5694524" cy="3964854"/>
          </a:xfrm>
        </p:grpSpPr>
        <p:sp>
          <p:nvSpPr>
            <p:cNvPr id="172" name="弧形 171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弧形 172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2" name="椭圆 24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</a:p>
            </p:txBody>
          </p:sp>
        </p:grpSp>
        <p:sp>
          <p:nvSpPr>
            <p:cNvPr id="177" name="弧形 17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箭头连接符 17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组合 17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</a:p>
            </p:txBody>
          </p:sp>
        </p:grpSp>
        <p:sp>
          <p:nvSpPr>
            <p:cNvPr id="180" name="弧形 17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4" name="组合 23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6" name="椭圆 23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</a:p>
              </p:txBody>
            </p:sp>
          </p:grpSp>
          <p:cxnSp>
            <p:nvCxnSpPr>
              <p:cNvPr id="235" name="直接箭头连接符 23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弧形 18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2" name="椭圆 23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0" name="椭圆 22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</a:p>
            </p:txBody>
          </p:sp>
        </p:grpSp>
        <p:cxnSp>
          <p:nvCxnSpPr>
            <p:cNvPr id="185" name="直接箭头连接符 18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endCxn id="23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23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弧形 18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弧形 18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8" name="圆角矩形 20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6" name="圆角矩形 20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4" name="圆角矩形 20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17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-354119" y="2161711"/>
            <a:ext cx="5694524" cy="3964854"/>
            <a:chOff x="-1151072" y="1304461"/>
            <a:chExt cx="5694524" cy="3964854"/>
          </a:xfrm>
        </p:grpSpPr>
        <p:sp>
          <p:nvSpPr>
            <p:cNvPr id="175" name="弧形 174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弧形 175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7" name="椭圆 24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</a:p>
            </p:txBody>
          </p:sp>
        </p:grpSp>
        <p:sp>
          <p:nvSpPr>
            <p:cNvPr id="180" name="弧形 179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1" name="直接箭头连接符 180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组合 181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1" name="椭圆 24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</a:p>
            </p:txBody>
          </p:sp>
        </p:grpSp>
        <p:sp>
          <p:nvSpPr>
            <p:cNvPr id="183" name="弧形 182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7" name="组合 236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9" name="椭圆 238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</a:p>
              </p:txBody>
            </p:sp>
          </p:grpSp>
          <p:cxnSp>
            <p:nvCxnSpPr>
              <p:cNvPr id="238" name="直接箭头连接符 237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弧形 184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</a:p>
            </p:txBody>
          </p:sp>
        </p:grpSp>
        <p:cxnSp>
          <p:nvCxnSpPr>
            <p:cNvPr id="188" name="直接箭头连接符 187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endCxn id="241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>
              <a:stCxn id="235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弧形 191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弧形 192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1" name="圆角矩形 230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9" name="圆角矩形 228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5" name="圆角矩形 224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</p:grpSp>
      </p:grpSp>
      <p:grpSp>
        <p:nvGrpSpPr>
          <p:cNvPr id="249" name="组合 248"/>
          <p:cNvGrpSpPr/>
          <p:nvPr/>
        </p:nvGrpSpPr>
        <p:grpSpPr>
          <a:xfrm>
            <a:off x="5294229" y="2756555"/>
            <a:ext cx="3958291" cy="847953"/>
            <a:chOff x="834646" y="1021012"/>
            <a:chExt cx="3958291" cy="847953"/>
          </a:xfrm>
        </p:grpSpPr>
        <p:sp>
          <p:nvSpPr>
            <p:cNvPr id="250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>
                <a:lnSpc>
                  <a:spcPts val="2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激活（Activate）：把一个进程从外存转到内存</a:t>
              </a:r>
            </a:p>
          </p:txBody>
        </p:sp>
        <p:sp>
          <p:nvSpPr>
            <p:cNvPr id="251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55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66" name="Rectangle 2"/>
          <p:cNvSpPr txBox="1">
            <a:spLocks noChangeArrowheads="1"/>
          </p:cNvSpPr>
          <p:nvPr/>
        </p:nvSpPr>
        <p:spPr>
          <a:xfrm>
            <a:off x="5837498" y="3666642"/>
            <a:ext cx="3289774" cy="85725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没有就绪进程或挂起就绪进程优先级高于就绪进程</a:t>
            </a:r>
          </a:p>
        </p:txBody>
      </p:sp>
      <p:grpSp>
        <p:nvGrpSpPr>
          <p:cNvPr id="177" name="组合 176"/>
          <p:cNvGrpSpPr/>
          <p:nvPr/>
        </p:nvGrpSpPr>
        <p:grpSpPr>
          <a:xfrm>
            <a:off x="-384310" y="2161711"/>
            <a:ext cx="5694524" cy="3964854"/>
            <a:chOff x="-1151072" y="1304461"/>
            <a:chExt cx="5694524" cy="3964854"/>
          </a:xfrm>
        </p:grpSpPr>
        <p:sp>
          <p:nvSpPr>
            <p:cNvPr id="178" name="弧形 177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弧形 178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0" name="组合 179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50" name="椭圆 2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8" name="椭圆 2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6" name="椭圆 2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</a:p>
            </p:txBody>
          </p:sp>
        </p:grpSp>
        <p:sp>
          <p:nvSpPr>
            <p:cNvPr id="183" name="弧形 182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4" name="直接箭头连接符 183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组合 184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</a:p>
            </p:txBody>
          </p:sp>
        </p:grpSp>
        <p:sp>
          <p:nvSpPr>
            <p:cNvPr id="186" name="弧形 185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组合 186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40" name="组合 239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42" name="椭圆 241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</a:p>
              </p:txBody>
            </p:sp>
          </p:grpSp>
          <p:cxnSp>
            <p:nvCxnSpPr>
              <p:cNvPr id="241" name="直接箭头连接符 240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弧形 187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6" name="椭圆 23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</a:p>
            </p:txBody>
          </p:sp>
        </p:grpSp>
        <p:cxnSp>
          <p:nvCxnSpPr>
            <p:cNvPr id="191" name="直接箭头连接符 190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endCxn id="244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/>
            <p:cNvCxnSpPr>
              <a:stCxn id="238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弧形 194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弧形 195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组合 196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32" name="圆角矩形 231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30" name="圆角矩形 229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</p:grpSp>
      </p:grpSp>
      <p:grpSp>
        <p:nvGrpSpPr>
          <p:cNvPr id="262" name="组合 261"/>
          <p:cNvGrpSpPr/>
          <p:nvPr/>
        </p:nvGrpSpPr>
        <p:grpSpPr>
          <a:xfrm>
            <a:off x="5264038" y="2756555"/>
            <a:ext cx="3958291" cy="847953"/>
            <a:chOff x="834646" y="1021012"/>
            <a:chExt cx="3958291" cy="847953"/>
          </a:xfrm>
        </p:grpSpPr>
        <p:sp>
          <p:nvSpPr>
            <p:cNvPr id="263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>
                <a:lnSpc>
                  <a:spcPts val="2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激活（Activate）：把一个进程从外存转到内存</a:t>
              </a:r>
            </a:p>
          </p:txBody>
        </p:sp>
        <p:sp>
          <p:nvSpPr>
            <p:cNvPr id="264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5694260" y="3325255"/>
            <a:ext cx="5430468" cy="857256"/>
            <a:chOff x="1213234" y="1857370"/>
            <a:chExt cx="5430468" cy="857256"/>
          </a:xfrm>
        </p:grpSpPr>
        <p:sp>
          <p:nvSpPr>
            <p:cNvPr id="266" name="Rectangle 2"/>
            <p:cNvSpPr txBox="1">
              <a:spLocks noChangeArrowheads="1"/>
            </p:cNvSpPr>
            <p:nvPr/>
          </p:nvSpPr>
          <p:spPr>
            <a:xfrm>
              <a:off x="1360523" y="1857370"/>
              <a:ext cx="5283179" cy="857256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就绪挂起到就绪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7" name="图片 26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234" y="200024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629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5264038" y="2756555"/>
            <a:ext cx="3958291" cy="847953"/>
            <a:chOff x="834646" y="1021012"/>
            <a:chExt cx="3958291" cy="847953"/>
          </a:xfrm>
        </p:grpSpPr>
        <p:sp>
          <p:nvSpPr>
            <p:cNvPr id="171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>
                <a:lnSpc>
                  <a:spcPts val="2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激活（Activate）：把一个进程从外存转到内存</a:t>
              </a:r>
            </a:p>
          </p:txBody>
        </p:sp>
        <p:sp>
          <p:nvSpPr>
            <p:cNvPr id="172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5694260" y="3325255"/>
            <a:ext cx="5430468" cy="857256"/>
            <a:chOff x="1213234" y="1857370"/>
            <a:chExt cx="5430468" cy="857256"/>
          </a:xfrm>
        </p:grpSpPr>
        <p:sp>
          <p:nvSpPr>
            <p:cNvPr id="174" name="Rectangle 2"/>
            <p:cNvSpPr txBox="1">
              <a:spLocks noChangeArrowheads="1"/>
            </p:cNvSpPr>
            <p:nvPr/>
          </p:nvSpPr>
          <p:spPr>
            <a:xfrm>
              <a:off x="1360523" y="1857370"/>
              <a:ext cx="5283179" cy="857256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就绪挂起到就绪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5" name="图片 17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234" y="2000246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6" name="Rectangle 2"/>
          <p:cNvSpPr txBox="1">
            <a:spLocks noChangeArrowheads="1"/>
          </p:cNvSpPr>
          <p:nvPr/>
        </p:nvSpPr>
        <p:spPr>
          <a:xfrm>
            <a:off x="5845108" y="3931578"/>
            <a:ext cx="3282877" cy="121444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当一个进程释放足够内存，并有高优先级等待挂起进程</a:t>
            </a:r>
          </a:p>
        </p:txBody>
      </p:sp>
      <p:grpSp>
        <p:nvGrpSpPr>
          <p:cNvPr id="177" name="组合 176"/>
          <p:cNvGrpSpPr/>
          <p:nvPr/>
        </p:nvGrpSpPr>
        <p:grpSpPr>
          <a:xfrm>
            <a:off x="5694260" y="3625188"/>
            <a:ext cx="2282204" cy="512308"/>
            <a:chOff x="1209676" y="2643188"/>
            <a:chExt cx="2282204" cy="512308"/>
          </a:xfrm>
        </p:grpSpPr>
        <p:sp>
          <p:nvSpPr>
            <p:cNvPr id="178" name="Rectangle 2"/>
            <p:cNvSpPr txBox="1">
              <a:spLocks noChangeArrowheads="1"/>
            </p:cNvSpPr>
            <p:nvPr/>
          </p:nvSpPr>
          <p:spPr>
            <a:xfrm>
              <a:off x="1360523" y="2643188"/>
              <a:ext cx="2131357" cy="51230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等待挂起到等待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9" name="图片 17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676" y="278606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81" name="组合 180"/>
          <p:cNvGrpSpPr/>
          <p:nvPr/>
        </p:nvGrpSpPr>
        <p:grpSpPr>
          <a:xfrm>
            <a:off x="-384310" y="2161711"/>
            <a:ext cx="5694524" cy="3964854"/>
            <a:chOff x="-1151072" y="1304461"/>
            <a:chExt cx="5694524" cy="3964854"/>
          </a:xfrm>
        </p:grpSpPr>
        <p:sp>
          <p:nvSpPr>
            <p:cNvPr id="182" name="弧形 181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弧形 182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54" name="椭圆 25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52" name="椭圆 25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50" name="椭圆 2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</a:p>
            </p:txBody>
          </p:sp>
        </p:grpSp>
        <p:sp>
          <p:nvSpPr>
            <p:cNvPr id="187" name="弧形 18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8" name="直接箭头连接符 18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组合 18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8" name="椭圆 2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</a:p>
            </p:txBody>
          </p:sp>
        </p:grpSp>
        <p:sp>
          <p:nvSpPr>
            <p:cNvPr id="190" name="弧形 18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44" name="组合 24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46" name="椭圆 24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</a:p>
              </p:txBody>
            </p:sp>
          </p:grpSp>
          <p:cxnSp>
            <p:nvCxnSpPr>
              <p:cNvPr id="245" name="直接箭头连接符 24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弧形 19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3" name="组合 19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42" name="椭圆 24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</a:p>
            </p:txBody>
          </p:sp>
        </p:grpSp>
        <p:cxnSp>
          <p:nvCxnSpPr>
            <p:cNvPr id="195" name="直接箭头连接符 19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>
              <a:endCxn id="24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>
              <a:stCxn id="24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弧形 19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弧形 19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8" name="圆角矩形 23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36" name="圆角矩形 23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32" name="圆角矩形 23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30" name="圆角矩形 22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81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Process States in WinXP/2K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CITS, </a:t>
            </a:r>
            <a:r>
              <a:rPr lang="en-US" altLang="zh-CN" dirty="0" err="1" smtClean="0"/>
              <a:t>NanKai</a:t>
            </a:r>
            <a:r>
              <a:rPr lang="en-US" altLang="zh-CN" dirty="0" smtClean="0"/>
              <a:t> University</a:t>
            </a:r>
            <a:endParaRPr lang="en-US" altLang="ko-KR" dirty="0"/>
          </a:p>
        </p:txBody>
      </p:sp>
      <p:sp>
        <p:nvSpPr>
          <p:cNvPr id="553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B2AD0A-4306-44BD-87B8-886A2D4BBDE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graphicFrame>
        <p:nvGraphicFramePr>
          <p:cNvPr id="55302" name="Object 2"/>
          <p:cNvGraphicFramePr>
            <a:graphicFrameLocks noChangeAspect="1"/>
          </p:cNvGraphicFramePr>
          <p:nvPr/>
        </p:nvGraphicFramePr>
        <p:xfrm>
          <a:off x="533400" y="1238250"/>
          <a:ext cx="8286750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9" name="Artwork" r:id="rId4" imgW="6563641" imgH="4019048" progId="Adobe.Illustrator.7">
                  <p:embed/>
                </p:oleObj>
              </mc:Choice>
              <mc:Fallback>
                <p:oleObj name="Artwork" r:id="rId4" imgW="6563641" imgH="4019048" progId="Adobe.Illustrator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38250"/>
                        <a:ext cx="8286750" cy="511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Process states in Linux(1)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smtClean="0">
                <a:ea typeface="宋体" panose="02010600030101010101" pitchFamily="2" charset="-122"/>
              </a:rPr>
              <a:t>TASK_RUNNING</a:t>
            </a:r>
          </a:p>
          <a:p>
            <a:pPr lvl="1">
              <a:lnSpc>
                <a:spcPct val="90000"/>
              </a:lnSpc>
            </a:pPr>
            <a:r>
              <a:rPr lang="en-US" altLang="zh-CN" sz="2200" smtClean="0">
                <a:ea typeface="宋体" panose="02010600030101010101" pitchFamily="2" charset="-122"/>
              </a:rPr>
              <a:t>The process is either executing on a CPU or waiting to be executed</a:t>
            </a:r>
          </a:p>
          <a:p>
            <a:pPr>
              <a:lnSpc>
                <a:spcPct val="90000"/>
              </a:lnSpc>
            </a:pPr>
            <a:r>
              <a:rPr lang="en-US" altLang="zh-CN" sz="2600" smtClean="0">
                <a:ea typeface="宋体" panose="02010600030101010101" pitchFamily="2" charset="-122"/>
              </a:rPr>
              <a:t>TASK_INTERRUPTIBLE</a:t>
            </a:r>
          </a:p>
          <a:p>
            <a:pPr lvl="1">
              <a:lnSpc>
                <a:spcPct val="90000"/>
              </a:lnSpc>
            </a:pPr>
            <a:r>
              <a:rPr lang="en-US" altLang="zh-CN" sz="2200" smtClean="0">
                <a:ea typeface="宋体" panose="02010600030101010101" pitchFamily="2" charset="-122"/>
              </a:rPr>
              <a:t>The process is suspended (sleeping) until some condition becomes true. Raising a hardware interrupt, releasing a system resource the process is waiting for, or delivering a signal are examples of conditions that might wake up the process (put its state back to </a:t>
            </a:r>
            <a:r>
              <a:rPr lang="en-US" altLang="zh-CN" sz="2200" smtClean="0">
                <a:solidFill>
                  <a:schemeClr val="tx2"/>
                </a:solidFill>
                <a:ea typeface="宋体" panose="02010600030101010101" pitchFamily="2" charset="-122"/>
              </a:rPr>
              <a:t>TASK_RUNNING</a:t>
            </a:r>
            <a:r>
              <a:rPr lang="en-US" altLang="zh-CN" sz="220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600" smtClean="0">
                <a:ea typeface="宋体" panose="02010600030101010101" pitchFamily="2" charset="-122"/>
              </a:rPr>
              <a:t>TASK_UNINTERRUPTIBLE</a:t>
            </a:r>
          </a:p>
          <a:p>
            <a:pPr lvl="1">
              <a:lnSpc>
                <a:spcPct val="90000"/>
              </a:lnSpc>
            </a:pPr>
            <a:r>
              <a:rPr lang="en-US" altLang="zh-CN" sz="2200" smtClean="0">
                <a:ea typeface="宋体" panose="02010600030101010101" pitchFamily="2" charset="-122"/>
              </a:rPr>
              <a:t>Like </a:t>
            </a:r>
            <a:r>
              <a:rPr lang="en-US" altLang="zh-CN" sz="2200" smtClean="0">
                <a:solidFill>
                  <a:schemeClr val="tx2"/>
                </a:solidFill>
                <a:ea typeface="宋体" panose="02010600030101010101" pitchFamily="2" charset="-122"/>
              </a:rPr>
              <a:t>TASK_INTERRUPTIBLE</a:t>
            </a:r>
            <a:r>
              <a:rPr lang="en-US" altLang="zh-CN" sz="2200" smtClean="0">
                <a:ea typeface="宋体" panose="02010600030101010101" pitchFamily="2" charset="-122"/>
              </a:rPr>
              <a:t>, except that delivering a signal to the sleeping process leaves its state unchanged</a:t>
            </a:r>
          </a:p>
          <a:p>
            <a:pPr lvl="1">
              <a:lnSpc>
                <a:spcPct val="90000"/>
              </a:lnSpc>
            </a:pPr>
            <a:endParaRPr lang="en-US" altLang="zh-CN" sz="220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6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573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6FDB2B-63F9-4E92-A295-EF480EF4D1F8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Process states in Linux(2)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TASK_STOPPED</a:t>
            </a:r>
          </a:p>
          <a:p>
            <a:pPr lvl="1">
              <a:lnSpc>
                <a:spcPct val="90000"/>
              </a:lnSpc>
            </a:pPr>
            <a:r>
              <a:rPr lang="en-US" altLang="zh-CN" sz="1700" smtClean="0">
                <a:ea typeface="宋体" panose="02010600030101010101" pitchFamily="2" charset="-122"/>
              </a:rPr>
              <a:t>Process execution has been stopped; the process enters this state after receiving a SIGSTOP, SIGTSTP, SIGTTIN, or SIGTTOU signal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TASK_TRACED</a:t>
            </a:r>
          </a:p>
          <a:p>
            <a:pPr lvl="1">
              <a:lnSpc>
                <a:spcPct val="90000"/>
              </a:lnSpc>
            </a:pPr>
            <a:r>
              <a:rPr lang="en-US" altLang="zh-CN" sz="1700" smtClean="0">
                <a:ea typeface="宋体" panose="02010600030101010101" pitchFamily="2" charset="-122"/>
              </a:rPr>
              <a:t>Process execution has been stopped by a debugger. When a process is being monitored by another (such as when a debugger executes a ptrace( ) system call to monitor a test program), each signal may put the process in the TASK_TRACED state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EXIT_ZOMBIE</a:t>
            </a:r>
          </a:p>
          <a:p>
            <a:pPr lvl="1">
              <a:lnSpc>
                <a:spcPct val="90000"/>
              </a:lnSpc>
            </a:pPr>
            <a:r>
              <a:rPr lang="en-US" altLang="zh-CN" sz="1700" smtClean="0">
                <a:ea typeface="宋体" panose="02010600030101010101" pitchFamily="2" charset="-122"/>
              </a:rPr>
              <a:t>Process execution is terminated, but the parent process has not yet issued a wait4( ) or waitpid( ) system call to return information about the dead process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EXIT_DEAD</a:t>
            </a:r>
          </a:p>
          <a:p>
            <a:pPr lvl="1">
              <a:lnSpc>
                <a:spcPct val="90000"/>
              </a:lnSpc>
            </a:pPr>
            <a:r>
              <a:rPr lang="en-US" altLang="zh-CN" sz="1700" smtClean="0">
                <a:ea typeface="宋体" panose="02010600030101010101" pitchFamily="2" charset="-122"/>
              </a:rPr>
              <a:t>The final state, parent process has just issued a wait4( ) or waitpid( ) system call for the process and it is being removed by the system</a:t>
            </a:r>
          </a:p>
          <a:p>
            <a:pPr lvl="1">
              <a:lnSpc>
                <a:spcPct val="90000"/>
              </a:lnSpc>
            </a:pPr>
            <a:endParaRPr lang="en-US" altLang="zh-CN" sz="170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583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7BCC42-9145-48F4-9148-04145213C2C7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4E5488-33B9-47FB-AC8A-FA6967256819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굴림" pitchFamily="34" charset="-127"/>
              </a:rPr>
              <a:t>回顾</a:t>
            </a:r>
            <a:r>
              <a:rPr lang="en-US" altLang="zh-CN" smtClean="0">
                <a:ea typeface="굴림" pitchFamily="34" charset="-127"/>
              </a:rPr>
              <a:t>Multics: seed of modern OS</a:t>
            </a:r>
            <a:endParaRPr lang="en-US" altLang="ko-KR" smtClean="0">
              <a:ea typeface="굴림" pitchFamily="34" charset="-127"/>
            </a:endParaRPr>
          </a:p>
        </p:txBody>
      </p:sp>
      <p:grpSp>
        <p:nvGrpSpPr>
          <p:cNvPr id="22534" name="Group 5"/>
          <p:cNvGrpSpPr>
            <a:grpSpLocks/>
          </p:cNvGrpSpPr>
          <p:nvPr/>
        </p:nvGrpSpPr>
        <p:grpSpPr bwMode="auto">
          <a:xfrm>
            <a:off x="1116013" y="1484313"/>
            <a:ext cx="7054850" cy="4030662"/>
            <a:chOff x="384" y="288"/>
            <a:chExt cx="4944" cy="3504"/>
          </a:xfrm>
        </p:grpSpPr>
        <p:pic>
          <p:nvPicPr>
            <p:cNvPr id="22535" name="Picture 6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88"/>
              <a:ext cx="4944" cy="3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6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t="6250" r="10417"/>
            <a:stretch>
              <a:fillRect/>
            </a:stretch>
          </p:blipFill>
          <p:spPr bwMode="auto">
            <a:xfrm>
              <a:off x="2448" y="2016"/>
              <a:ext cx="853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7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432"/>
              <a:ext cx="61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8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1680"/>
              <a:ext cx="569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9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384"/>
              <a:ext cx="55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0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0" t="8000"/>
            <a:stretch>
              <a:fillRect/>
            </a:stretch>
          </p:blipFill>
          <p:spPr bwMode="auto">
            <a:xfrm>
              <a:off x="2496" y="336"/>
              <a:ext cx="505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536"/>
              <a:ext cx="55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960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152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4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134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5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153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6" name="Picture 1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7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7" name="Picture 1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153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8" name="Picture 1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248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9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960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0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163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1" name="Picture 2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44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2" name="Picture 2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1296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3" name="Picture 2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152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4" name="Picture 2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05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5" name="Picture 2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2016"/>
              <a:ext cx="7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6" name="Picture 2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06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7" name="Picture 2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064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8" name="Picture 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112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9" name="Picture 3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11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0" name="Picture 3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1872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1" name="Picture 3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920"/>
              <a:ext cx="24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2" name="Picture 3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992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3" name="Picture 3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2064"/>
              <a:ext cx="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64" name="Text Box 35"/>
            <p:cNvSpPr txBox="1">
              <a:spLocks noChangeArrowheads="1"/>
            </p:cNvSpPr>
            <p:nvPr/>
          </p:nvSpPr>
          <p:spPr bwMode="auto">
            <a:xfrm>
              <a:off x="2592" y="3072"/>
              <a:ext cx="62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主机</a:t>
              </a:r>
            </a:p>
          </p:txBody>
        </p:sp>
        <p:sp>
          <p:nvSpPr>
            <p:cNvPr id="22565" name="Text Box 36"/>
            <p:cNvSpPr txBox="1">
              <a:spLocks noChangeArrowheads="1"/>
            </p:cNvSpPr>
            <p:nvPr/>
          </p:nvSpPr>
          <p:spPr bwMode="auto">
            <a:xfrm>
              <a:off x="3120" y="336"/>
              <a:ext cx="383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终端</a:t>
              </a:r>
              <a:endPara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22566" name="Picture 3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82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67" name="Line 38"/>
            <p:cNvSpPr>
              <a:spLocks noChangeShapeType="1"/>
            </p:cNvSpPr>
            <p:nvPr/>
          </p:nvSpPr>
          <p:spPr bwMode="auto">
            <a:xfrm flipH="1" flipV="1">
              <a:off x="1392" y="1920"/>
              <a:ext cx="1008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39"/>
            <p:cNvSpPr>
              <a:spLocks noChangeShapeType="1"/>
            </p:cNvSpPr>
            <p:nvPr/>
          </p:nvSpPr>
          <p:spPr bwMode="auto">
            <a:xfrm flipH="1" flipV="1">
              <a:off x="1392" y="912"/>
              <a:ext cx="1056" cy="1104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Line 40"/>
            <p:cNvSpPr>
              <a:spLocks noChangeShapeType="1"/>
            </p:cNvSpPr>
            <p:nvPr/>
          </p:nvSpPr>
          <p:spPr bwMode="auto">
            <a:xfrm flipH="1" flipV="1">
              <a:off x="2688" y="816"/>
              <a:ext cx="240" cy="12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Line 41"/>
            <p:cNvSpPr>
              <a:spLocks noChangeShapeType="1"/>
            </p:cNvSpPr>
            <p:nvPr/>
          </p:nvSpPr>
          <p:spPr bwMode="auto">
            <a:xfrm flipV="1">
              <a:off x="3024" y="960"/>
              <a:ext cx="1344" cy="105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Line 42"/>
            <p:cNvSpPr>
              <a:spLocks noChangeShapeType="1"/>
            </p:cNvSpPr>
            <p:nvPr/>
          </p:nvSpPr>
          <p:spPr bwMode="auto">
            <a:xfrm flipV="1">
              <a:off x="3312" y="2064"/>
              <a:ext cx="12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971550" y="0"/>
            <a:ext cx="7777163" cy="892175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Process states in Linux(3)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593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792777-A69C-4501-B95A-21F67BAB1D32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59398" name="Oval 3"/>
          <p:cNvSpPr>
            <a:spLocks noChangeArrowheads="1"/>
          </p:cNvSpPr>
          <p:nvPr/>
        </p:nvSpPr>
        <p:spPr bwMode="auto">
          <a:xfrm>
            <a:off x="4143375" y="1571625"/>
            <a:ext cx="1428750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Running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9399" name="Oval 3"/>
          <p:cNvSpPr>
            <a:spLocks noChangeArrowheads="1"/>
          </p:cNvSpPr>
          <p:nvPr/>
        </p:nvSpPr>
        <p:spPr bwMode="auto">
          <a:xfrm>
            <a:off x="6429375" y="3000375"/>
            <a:ext cx="235743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Interruptible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9400" name="Oval 3"/>
          <p:cNvSpPr>
            <a:spLocks noChangeArrowheads="1"/>
          </p:cNvSpPr>
          <p:nvPr/>
        </p:nvSpPr>
        <p:spPr bwMode="auto">
          <a:xfrm>
            <a:off x="1143000" y="3000375"/>
            <a:ext cx="2428875" cy="642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Uninterruptible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9401" name="Oval 3"/>
          <p:cNvSpPr>
            <a:spLocks noChangeArrowheads="1"/>
          </p:cNvSpPr>
          <p:nvPr/>
        </p:nvSpPr>
        <p:spPr bwMode="auto">
          <a:xfrm>
            <a:off x="1785938" y="5354638"/>
            <a:ext cx="1214437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STOP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9402" name="Oval 3"/>
          <p:cNvSpPr>
            <a:spLocks noChangeArrowheads="1"/>
          </p:cNvSpPr>
          <p:nvPr/>
        </p:nvSpPr>
        <p:spPr bwMode="auto">
          <a:xfrm>
            <a:off x="1785938" y="6283325"/>
            <a:ext cx="1214437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Traced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9403" name="Oval 3"/>
          <p:cNvSpPr>
            <a:spLocks noChangeArrowheads="1"/>
          </p:cNvSpPr>
          <p:nvPr/>
        </p:nvSpPr>
        <p:spPr bwMode="auto">
          <a:xfrm>
            <a:off x="7000875" y="5354638"/>
            <a:ext cx="15001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ZOMBIE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9404" name="Oval 3"/>
          <p:cNvSpPr>
            <a:spLocks noChangeArrowheads="1"/>
          </p:cNvSpPr>
          <p:nvPr/>
        </p:nvSpPr>
        <p:spPr bwMode="auto">
          <a:xfrm>
            <a:off x="7000875" y="6283325"/>
            <a:ext cx="15001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DEAD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9405" name="圆角矩形 15"/>
          <p:cNvSpPr>
            <a:spLocks noChangeArrowheads="1"/>
          </p:cNvSpPr>
          <p:nvPr/>
        </p:nvSpPr>
        <p:spPr bwMode="auto">
          <a:xfrm>
            <a:off x="4286250" y="4357688"/>
            <a:ext cx="1143000" cy="500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CPU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9406" name="直接箭头连接符 22"/>
          <p:cNvCxnSpPr>
            <a:cxnSpLocks noChangeShapeType="1"/>
          </p:cNvCxnSpPr>
          <p:nvPr/>
        </p:nvCxnSpPr>
        <p:spPr bwMode="auto">
          <a:xfrm rot="5400000">
            <a:off x="3536156" y="3250407"/>
            <a:ext cx="20716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直接箭头连接符 24"/>
          <p:cNvCxnSpPr>
            <a:cxnSpLocks noChangeShapeType="1"/>
          </p:cNvCxnSpPr>
          <p:nvPr/>
        </p:nvCxnSpPr>
        <p:spPr bwMode="auto">
          <a:xfrm rot="5400000" flipH="1" flipV="1">
            <a:off x="4072731" y="3213894"/>
            <a:ext cx="21431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8" name="TextBox 30"/>
          <p:cNvSpPr txBox="1">
            <a:spLocks noChangeArrowheads="1"/>
          </p:cNvSpPr>
          <p:nvPr/>
        </p:nvSpPr>
        <p:spPr bwMode="auto">
          <a:xfrm>
            <a:off x="3429000" y="2786063"/>
            <a:ext cx="11684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Schedule()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9409" name="TextBox 33"/>
          <p:cNvSpPr txBox="1">
            <a:spLocks noChangeArrowheads="1"/>
          </p:cNvSpPr>
          <p:nvPr/>
        </p:nvSpPr>
        <p:spPr bwMode="auto">
          <a:xfrm>
            <a:off x="5143500" y="2786063"/>
            <a:ext cx="982663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Time out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9410" name="形状 35"/>
          <p:cNvCxnSpPr>
            <a:cxnSpLocks noChangeShapeType="1"/>
            <a:stCxn id="59405" idx="1"/>
            <a:endCxn id="59400" idx="4"/>
          </p:cNvCxnSpPr>
          <p:nvPr/>
        </p:nvCxnSpPr>
        <p:spPr bwMode="auto">
          <a:xfrm rot="10800000">
            <a:off x="2357438" y="3643313"/>
            <a:ext cx="1928812" cy="9652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1" name="形状 37"/>
          <p:cNvCxnSpPr>
            <a:cxnSpLocks noChangeShapeType="1"/>
            <a:stCxn id="59400" idx="0"/>
          </p:cNvCxnSpPr>
          <p:nvPr/>
        </p:nvCxnSpPr>
        <p:spPr bwMode="auto">
          <a:xfrm rot="5400000" flipH="1" flipV="1">
            <a:off x="2750344" y="1607344"/>
            <a:ext cx="1000125" cy="17859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2" name="形状 39"/>
          <p:cNvCxnSpPr>
            <a:cxnSpLocks noChangeShapeType="1"/>
            <a:stCxn id="59405" idx="3"/>
            <a:endCxn id="59399" idx="4"/>
          </p:cNvCxnSpPr>
          <p:nvPr/>
        </p:nvCxnSpPr>
        <p:spPr bwMode="auto">
          <a:xfrm flipV="1">
            <a:off x="5429250" y="3575050"/>
            <a:ext cx="2179638" cy="10334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3" name="形状 41"/>
          <p:cNvCxnSpPr>
            <a:cxnSpLocks noChangeShapeType="1"/>
            <a:stCxn id="59399" idx="0"/>
            <a:endCxn id="59398" idx="6"/>
          </p:cNvCxnSpPr>
          <p:nvPr/>
        </p:nvCxnSpPr>
        <p:spPr bwMode="auto">
          <a:xfrm rot="16200000" flipV="1">
            <a:off x="6019801" y="1411287"/>
            <a:ext cx="1141412" cy="20367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4" name="肘形连接符 43"/>
          <p:cNvCxnSpPr>
            <a:cxnSpLocks noChangeShapeType="1"/>
            <a:stCxn id="59401" idx="2"/>
            <a:endCxn id="59398" idx="2"/>
          </p:cNvCxnSpPr>
          <p:nvPr/>
        </p:nvCxnSpPr>
        <p:spPr bwMode="auto">
          <a:xfrm rot="10800000" flipH="1">
            <a:off x="1785938" y="1858963"/>
            <a:ext cx="2357437" cy="3783012"/>
          </a:xfrm>
          <a:prstGeom prst="bentConnector3">
            <a:avLst>
              <a:gd name="adj1" fmla="val -4902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5" name="肘形连接符 46"/>
          <p:cNvCxnSpPr>
            <a:cxnSpLocks noChangeShapeType="1"/>
            <a:stCxn id="59402" idx="2"/>
            <a:endCxn id="59398" idx="2"/>
          </p:cNvCxnSpPr>
          <p:nvPr/>
        </p:nvCxnSpPr>
        <p:spPr bwMode="auto">
          <a:xfrm rot="10800000" flipH="1">
            <a:off x="1785938" y="1858963"/>
            <a:ext cx="2357437" cy="4711700"/>
          </a:xfrm>
          <a:prstGeom prst="bentConnector3">
            <a:avLst>
              <a:gd name="adj1" fmla="val -4902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6" name="形状 49"/>
          <p:cNvCxnSpPr>
            <a:cxnSpLocks noChangeShapeType="1"/>
            <a:endCxn id="59401" idx="6"/>
          </p:cNvCxnSpPr>
          <p:nvPr/>
        </p:nvCxnSpPr>
        <p:spPr bwMode="auto">
          <a:xfrm rot="10800000" flipV="1">
            <a:off x="3000375" y="4929188"/>
            <a:ext cx="1500188" cy="712787"/>
          </a:xfrm>
          <a:prstGeom prst="bentConnector3">
            <a:avLst>
              <a:gd name="adj1" fmla="val 89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7" name="形状 50"/>
          <p:cNvCxnSpPr>
            <a:cxnSpLocks noChangeShapeType="1"/>
            <a:endCxn id="59402" idx="6"/>
          </p:cNvCxnSpPr>
          <p:nvPr/>
        </p:nvCxnSpPr>
        <p:spPr bwMode="auto">
          <a:xfrm rot="5400000">
            <a:off x="2929731" y="4999832"/>
            <a:ext cx="1641475" cy="150018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8" name="形状 53"/>
          <p:cNvCxnSpPr>
            <a:cxnSpLocks noChangeShapeType="1"/>
            <a:endCxn id="59403" idx="2"/>
          </p:cNvCxnSpPr>
          <p:nvPr/>
        </p:nvCxnSpPr>
        <p:spPr bwMode="auto">
          <a:xfrm>
            <a:off x="5143500" y="4857750"/>
            <a:ext cx="1857375" cy="784225"/>
          </a:xfrm>
          <a:prstGeom prst="bentConnector3">
            <a:avLst>
              <a:gd name="adj1" fmla="val 76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9" name="形状 53"/>
          <p:cNvCxnSpPr>
            <a:cxnSpLocks noChangeShapeType="1"/>
            <a:endCxn id="59404" idx="2"/>
          </p:cNvCxnSpPr>
          <p:nvPr/>
        </p:nvCxnSpPr>
        <p:spPr bwMode="auto">
          <a:xfrm>
            <a:off x="5143500" y="4857750"/>
            <a:ext cx="1857375" cy="1712913"/>
          </a:xfrm>
          <a:prstGeom prst="bentConnector3">
            <a:avLst>
              <a:gd name="adj1" fmla="val 76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20" name="TextBox 67"/>
          <p:cNvSpPr txBox="1">
            <a:spLocks noChangeArrowheads="1"/>
          </p:cNvSpPr>
          <p:nvPr/>
        </p:nvSpPr>
        <p:spPr bwMode="auto">
          <a:xfrm>
            <a:off x="5738813" y="4164013"/>
            <a:ext cx="2405062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Schedule()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Interruptible_sleep_on()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9421" name="TextBox 68"/>
          <p:cNvSpPr txBox="1">
            <a:spLocks noChangeArrowheads="1"/>
          </p:cNvSpPr>
          <p:nvPr/>
        </p:nvSpPr>
        <p:spPr bwMode="auto">
          <a:xfrm>
            <a:off x="2428875" y="4164013"/>
            <a:ext cx="11842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Schedule()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Sleep_on()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9422" name="TextBox 69"/>
          <p:cNvSpPr txBox="1">
            <a:spLocks noChangeArrowheads="1"/>
          </p:cNvSpPr>
          <p:nvPr/>
        </p:nvSpPr>
        <p:spPr bwMode="auto">
          <a:xfrm>
            <a:off x="2357438" y="2357438"/>
            <a:ext cx="1062037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Wakeup()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9423" name="TextBox 70"/>
          <p:cNvSpPr txBox="1">
            <a:spLocks noChangeArrowheads="1"/>
          </p:cNvSpPr>
          <p:nvPr/>
        </p:nvSpPr>
        <p:spPr bwMode="auto">
          <a:xfrm>
            <a:off x="6794500" y="2449513"/>
            <a:ext cx="23495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Wakeup_interruptible ()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9424" name="直接箭头连接符 72"/>
          <p:cNvCxnSpPr>
            <a:cxnSpLocks noChangeShapeType="1"/>
            <a:endCxn id="59398" idx="0"/>
          </p:cNvCxnSpPr>
          <p:nvPr/>
        </p:nvCxnSpPr>
        <p:spPr bwMode="auto">
          <a:xfrm rot="5400000">
            <a:off x="4572794" y="1285081"/>
            <a:ext cx="5715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25" name="TextBox 73"/>
          <p:cNvSpPr txBox="1">
            <a:spLocks noChangeArrowheads="1"/>
          </p:cNvSpPr>
          <p:nvPr/>
        </p:nvSpPr>
        <p:spPr bwMode="auto">
          <a:xfrm>
            <a:off x="4857750" y="1071563"/>
            <a:ext cx="10636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Do_fork()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9426" name="TextBox 80"/>
          <p:cNvSpPr txBox="1">
            <a:spLocks noChangeArrowheads="1"/>
          </p:cNvSpPr>
          <p:nvPr/>
        </p:nvSpPr>
        <p:spPr bwMode="auto">
          <a:xfrm>
            <a:off x="3143250" y="4786313"/>
            <a:ext cx="111601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SIGSTOP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SIGTSTP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SIGTTIN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SIGTTOUT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9427" name="TextBox 81"/>
          <p:cNvSpPr txBox="1">
            <a:spLocks noChangeArrowheads="1"/>
          </p:cNvSpPr>
          <p:nvPr/>
        </p:nvSpPr>
        <p:spPr bwMode="auto">
          <a:xfrm>
            <a:off x="3286125" y="6215063"/>
            <a:ext cx="909638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Ptrace()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9428" name="TextBox 82"/>
          <p:cNvSpPr txBox="1">
            <a:spLocks noChangeArrowheads="1"/>
          </p:cNvSpPr>
          <p:nvPr/>
        </p:nvSpPr>
        <p:spPr bwMode="auto">
          <a:xfrm>
            <a:off x="857250" y="1357313"/>
            <a:ext cx="20812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SIG_KILL/SIG_CONT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Wakeup()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9429" name="TextBox 83"/>
          <p:cNvSpPr txBox="1">
            <a:spLocks noChangeArrowheads="1"/>
          </p:cNvSpPr>
          <p:nvPr/>
        </p:nvSpPr>
        <p:spPr bwMode="auto">
          <a:xfrm>
            <a:off x="5214938" y="5357813"/>
            <a:ext cx="1049337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</a:rPr>
              <a:t>Do_Exit()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Android</a:t>
            </a:r>
            <a:r>
              <a:rPr lang="zh-CN" altLang="en-US" smtClean="0">
                <a:ea typeface="宋体" panose="02010600030101010101" pitchFamily="2" charset="-122"/>
              </a:rPr>
              <a:t>中的活动状态</a:t>
            </a:r>
          </a:p>
        </p:txBody>
      </p:sp>
      <p:pic>
        <p:nvPicPr>
          <p:cNvPr id="60419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650" y="1481138"/>
            <a:ext cx="5448300" cy="4791075"/>
          </a:xfrm>
        </p:spPr>
      </p:pic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04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2F33D-272C-4001-B506-44054F31E5A0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进程的数据结构设计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Structure of Process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Process Control Block (PCB)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Data structure designed for process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Maintained by OS kernel, user can’t modify it directly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Other names: process descriptor, process attribute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PCB Table or PCB List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PCBs of all processes are managed and stored in specified memory region, name PCB table/list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The size of PCB table determines concurrency degree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Processes with different states are stored in different PCB tables</a:t>
            </a:r>
          </a:p>
          <a:p>
            <a:pPr>
              <a:lnSpc>
                <a:spcPct val="110000"/>
              </a:lnSpc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34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2C3EDF-6863-4F1F-810A-07550EFD7B0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Content of PCB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55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0C3D26-31FF-4E66-A20F-D6A7A0648CF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pic>
        <p:nvPicPr>
          <p:cNvPr id="6554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1357313"/>
            <a:ext cx="8196263" cy="4572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Task_Struct in Linux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75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6FF36B-E353-4012-B1DC-8FD950CDFED8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pic>
        <p:nvPicPr>
          <p:cNvPr id="8" name="图片 7" descr="taskstructoflinu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0"/>
            <a:ext cx="6072188" cy="682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PCB Table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96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67AC30-E2C6-4B9F-8A84-F4D5F64F3984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pic>
        <p:nvPicPr>
          <p:cNvPr id="8" name="Picture 2" descr="PCB_linked_que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4" t="6607" r="14963" b="13283"/>
          <a:stretch>
            <a:fillRect/>
          </a:stretch>
        </p:blipFill>
        <p:spPr bwMode="auto">
          <a:xfrm>
            <a:off x="0" y="2428875"/>
            <a:ext cx="34671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4286250" y="2000250"/>
            <a:ext cx="4360863" cy="3744913"/>
            <a:chOff x="657" y="462"/>
            <a:chExt cx="4232" cy="2944"/>
          </a:xfrm>
        </p:grpSpPr>
        <p:sp>
          <p:nvSpPr>
            <p:cNvPr id="69640" name="Text Box 85"/>
            <p:cNvSpPr txBox="1">
              <a:spLocks noChangeArrowheads="1"/>
            </p:cNvSpPr>
            <p:nvPr/>
          </p:nvSpPr>
          <p:spPr bwMode="auto">
            <a:xfrm>
              <a:off x="1778" y="793"/>
              <a:ext cx="784" cy="16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41" name="Text Box 86"/>
            <p:cNvSpPr txBox="1">
              <a:spLocks noChangeArrowheads="1"/>
            </p:cNvSpPr>
            <p:nvPr/>
          </p:nvSpPr>
          <p:spPr bwMode="auto">
            <a:xfrm>
              <a:off x="1778" y="1030"/>
              <a:ext cx="784" cy="16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42" name="Text Box 87"/>
            <p:cNvSpPr txBox="1">
              <a:spLocks noChangeArrowheads="1"/>
            </p:cNvSpPr>
            <p:nvPr/>
          </p:nvSpPr>
          <p:spPr bwMode="auto">
            <a:xfrm>
              <a:off x="1778" y="1257"/>
              <a:ext cx="784" cy="16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43" name="Text Box 88"/>
            <p:cNvSpPr txBox="1">
              <a:spLocks noChangeArrowheads="1"/>
            </p:cNvSpPr>
            <p:nvPr/>
          </p:nvSpPr>
          <p:spPr bwMode="auto">
            <a:xfrm>
              <a:off x="1778" y="1484"/>
              <a:ext cx="784" cy="16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44" name="Text Box 89"/>
            <p:cNvSpPr txBox="1">
              <a:spLocks noChangeArrowheads="1"/>
            </p:cNvSpPr>
            <p:nvPr/>
          </p:nvSpPr>
          <p:spPr bwMode="auto">
            <a:xfrm>
              <a:off x="1863" y="462"/>
              <a:ext cx="70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zh-CN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索引表</a:t>
              </a:r>
            </a:p>
          </p:txBody>
        </p:sp>
        <p:sp>
          <p:nvSpPr>
            <p:cNvPr id="69645" name="Text Box 90"/>
            <p:cNvSpPr txBox="1">
              <a:spLocks noChangeArrowheads="1"/>
            </p:cNvSpPr>
            <p:nvPr/>
          </p:nvSpPr>
          <p:spPr bwMode="auto">
            <a:xfrm>
              <a:off x="1778" y="1996"/>
              <a:ext cx="784" cy="16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46" name="Text Box 91"/>
            <p:cNvSpPr txBox="1">
              <a:spLocks noChangeArrowheads="1"/>
            </p:cNvSpPr>
            <p:nvPr/>
          </p:nvSpPr>
          <p:spPr bwMode="auto">
            <a:xfrm>
              <a:off x="1778" y="2233"/>
              <a:ext cx="784" cy="16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47" name="Text Box 92"/>
            <p:cNvSpPr txBox="1">
              <a:spLocks noChangeArrowheads="1"/>
            </p:cNvSpPr>
            <p:nvPr/>
          </p:nvSpPr>
          <p:spPr bwMode="auto">
            <a:xfrm>
              <a:off x="1778" y="2460"/>
              <a:ext cx="784" cy="16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48" name="Text Box 93"/>
            <p:cNvSpPr txBox="1">
              <a:spLocks noChangeArrowheads="1"/>
            </p:cNvSpPr>
            <p:nvPr/>
          </p:nvSpPr>
          <p:spPr bwMode="auto">
            <a:xfrm>
              <a:off x="1778" y="3002"/>
              <a:ext cx="784" cy="16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49" name="Text Box 94"/>
            <p:cNvSpPr txBox="1">
              <a:spLocks noChangeArrowheads="1"/>
            </p:cNvSpPr>
            <p:nvPr/>
          </p:nvSpPr>
          <p:spPr bwMode="auto">
            <a:xfrm>
              <a:off x="1778" y="3239"/>
              <a:ext cx="784" cy="16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50" name="Line 95"/>
            <p:cNvSpPr>
              <a:spLocks noChangeShapeType="1"/>
            </p:cNvSpPr>
            <p:nvPr/>
          </p:nvSpPr>
          <p:spPr bwMode="auto">
            <a:xfrm>
              <a:off x="2562" y="916"/>
              <a:ext cx="1271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1" name="Line 96"/>
            <p:cNvSpPr>
              <a:spLocks noChangeShapeType="1"/>
            </p:cNvSpPr>
            <p:nvPr/>
          </p:nvSpPr>
          <p:spPr bwMode="auto">
            <a:xfrm>
              <a:off x="2562" y="1142"/>
              <a:ext cx="127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2" name="Line 97"/>
            <p:cNvSpPr>
              <a:spLocks noChangeShapeType="1"/>
            </p:cNvSpPr>
            <p:nvPr/>
          </p:nvSpPr>
          <p:spPr bwMode="auto">
            <a:xfrm>
              <a:off x="2562" y="1414"/>
              <a:ext cx="1271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3" name="Line 98"/>
            <p:cNvSpPr>
              <a:spLocks noChangeShapeType="1"/>
            </p:cNvSpPr>
            <p:nvPr/>
          </p:nvSpPr>
          <p:spPr bwMode="auto">
            <a:xfrm>
              <a:off x="2562" y="1596"/>
              <a:ext cx="1271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4" name="Line 99"/>
            <p:cNvSpPr>
              <a:spLocks noChangeShapeType="1"/>
            </p:cNvSpPr>
            <p:nvPr/>
          </p:nvSpPr>
          <p:spPr bwMode="auto">
            <a:xfrm flipV="1">
              <a:off x="2562" y="1460"/>
              <a:ext cx="127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5" name="Line 100"/>
            <p:cNvSpPr>
              <a:spLocks noChangeShapeType="1"/>
            </p:cNvSpPr>
            <p:nvPr/>
          </p:nvSpPr>
          <p:spPr bwMode="auto">
            <a:xfrm flipV="1">
              <a:off x="2562" y="2186"/>
              <a:ext cx="127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6" name="Line 101"/>
            <p:cNvSpPr>
              <a:spLocks noChangeShapeType="1"/>
            </p:cNvSpPr>
            <p:nvPr/>
          </p:nvSpPr>
          <p:spPr bwMode="auto">
            <a:xfrm flipV="1">
              <a:off x="2562" y="2412"/>
              <a:ext cx="127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102"/>
            <p:cNvSpPr>
              <a:spLocks noChangeShapeType="1"/>
            </p:cNvSpPr>
            <p:nvPr/>
          </p:nvSpPr>
          <p:spPr bwMode="auto">
            <a:xfrm flipV="1">
              <a:off x="2562" y="1687"/>
              <a:ext cx="1271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103"/>
            <p:cNvSpPr>
              <a:spLocks noChangeShapeType="1"/>
            </p:cNvSpPr>
            <p:nvPr/>
          </p:nvSpPr>
          <p:spPr bwMode="auto">
            <a:xfrm flipV="1">
              <a:off x="2562" y="3093"/>
              <a:ext cx="127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Text Box 104"/>
            <p:cNvSpPr txBox="1">
              <a:spLocks noChangeArrowheads="1"/>
            </p:cNvSpPr>
            <p:nvPr/>
          </p:nvSpPr>
          <p:spPr bwMode="auto">
            <a:xfrm>
              <a:off x="718" y="1084"/>
              <a:ext cx="8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zh-CN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就绪队列</a:t>
              </a:r>
            </a:p>
          </p:txBody>
        </p:sp>
        <p:sp>
          <p:nvSpPr>
            <p:cNvPr id="69660" name="Text Box 105"/>
            <p:cNvSpPr txBox="1">
              <a:spLocks noChangeArrowheads="1"/>
            </p:cNvSpPr>
            <p:nvPr/>
          </p:nvSpPr>
          <p:spPr bwMode="auto">
            <a:xfrm>
              <a:off x="657" y="2217"/>
              <a:ext cx="102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zh-CN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等待队列 </a:t>
              </a:r>
              <a:r>
                <a:rPr lang="en-US" altLang="zh-CN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9661" name="Text Box 106"/>
            <p:cNvSpPr txBox="1">
              <a:spLocks noChangeArrowheads="1"/>
            </p:cNvSpPr>
            <p:nvPr/>
          </p:nvSpPr>
          <p:spPr bwMode="auto">
            <a:xfrm>
              <a:off x="676" y="3115"/>
              <a:ext cx="102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zh-CN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等待队列 </a:t>
              </a:r>
              <a:r>
                <a:rPr lang="en-US" altLang="zh-CN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2" name="Text Box 107"/>
            <p:cNvSpPr txBox="1">
              <a:spLocks noChangeArrowheads="1"/>
            </p:cNvSpPr>
            <p:nvPr/>
          </p:nvSpPr>
          <p:spPr bwMode="auto">
            <a:xfrm>
              <a:off x="3834" y="1132"/>
              <a:ext cx="1055" cy="208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PCB 1</a:t>
              </a:r>
            </a:p>
          </p:txBody>
        </p:sp>
        <p:sp>
          <p:nvSpPr>
            <p:cNvPr id="33" name="Text Box 108"/>
            <p:cNvSpPr txBox="1">
              <a:spLocks noChangeArrowheads="1"/>
            </p:cNvSpPr>
            <p:nvPr/>
          </p:nvSpPr>
          <p:spPr bwMode="auto">
            <a:xfrm>
              <a:off x="3834" y="1369"/>
              <a:ext cx="1055" cy="20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PCB 2</a:t>
              </a:r>
            </a:p>
          </p:txBody>
        </p:sp>
        <p:sp>
          <p:nvSpPr>
            <p:cNvPr id="34" name="Text Box 109"/>
            <p:cNvSpPr txBox="1">
              <a:spLocks noChangeArrowheads="1"/>
            </p:cNvSpPr>
            <p:nvPr/>
          </p:nvSpPr>
          <p:spPr bwMode="auto">
            <a:xfrm>
              <a:off x="3834" y="1596"/>
              <a:ext cx="1055" cy="20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PCB 3</a:t>
              </a:r>
            </a:p>
          </p:txBody>
        </p:sp>
        <p:sp>
          <p:nvSpPr>
            <p:cNvPr id="35" name="Text Box 110"/>
            <p:cNvSpPr txBox="1">
              <a:spLocks noChangeArrowheads="1"/>
            </p:cNvSpPr>
            <p:nvPr/>
          </p:nvSpPr>
          <p:spPr bwMode="auto">
            <a:xfrm>
              <a:off x="3834" y="1824"/>
              <a:ext cx="1055" cy="20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PCB 4</a:t>
              </a:r>
            </a:p>
          </p:txBody>
        </p:sp>
        <p:sp>
          <p:nvSpPr>
            <p:cNvPr id="36" name="Text Box 111"/>
            <p:cNvSpPr txBox="1">
              <a:spLocks noChangeArrowheads="1"/>
            </p:cNvSpPr>
            <p:nvPr/>
          </p:nvSpPr>
          <p:spPr bwMode="auto">
            <a:xfrm>
              <a:off x="3834" y="2049"/>
              <a:ext cx="1055" cy="20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PCB 5</a:t>
              </a:r>
            </a:p>
          </p:txBody>
        </p:sp>
        <p:sp>
          <p:nvSpPr>
            <p:cNvPr id="37" name="Text Box 112"/>
            <p:cNvSpPr txBox="1">
              <a:spLocks noChangeArrowheads="1"/>
            </p:cNvSpPr>
            <p:nvPr/>
          </p:nvSpPr>
          <p:spPr bwMode="auto">
            <a:xfrm>
              <a:off x="3834" y="2277"/>
              <a:ext cx="1055" cy="20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PCB 6</a:t>
              </a:r>
            </a:p>
          </p:txBody>
        </p:sp>
        <p:sp>
          <p:nvSpPr>
            <p:cNvPr id="38" name="Text Box 113"/>
            <p:cNvSpPr txBox="1">
              <a:spLocks noChangeArrowheads="1"/>
            </p:cNvSpPr>
            <p:nvPr/>
          </p:nvSpPr>
          <p:spPr bwMode="auto">
            <a:xfrm>
              <a:off x="3834" y="2502"/>
              <a:ext cx="1055" cy="20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PCB 7</a:t>
              </a:r>
            </a:p>
          </p:txBody>
        </p:sp>
        <p:sp>
          <p:nvSpPr>
            <p:cNvPr id="39" name="Text Box 114"/>
            <p:cNvSpPr txBox="1">
              <a:spLocks noChangeArrowheads="1"/>
            </p:cNvSpPr>
            <p:nvPr/>
          </p:nvSpPr>
          <p:spPr bwMode="auto">
            <a:xfrm>
              <a:off x="3834" y="2730"/>
              <a:ext cx="1055" cy="208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…</a:t>
              </a:r>
            </a:p>
          </p:txBody>
        </p:sp>
        <p:sp>
          <p:nvSpPr>
            <p:cNvPr id="40" name="Text Box 115"/>
            <p:cNvSpPr txBox="1">
              <a:spLocks noChangeArrowheads="1"/>
            </p:cNvSpPr>
            <p:nvPr/>
          </p:nvSpPr>
          <p:spPr bwMode="auto">
            <a:xfrm>
              <a:off x="3834" y="2957"/>
              <a:ext cx="1055" cy="208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PCB n </a:t>
              </a:r>
            </a:p>
          </p:txBody>
        </p:sp>
        <p:sp>
          <p:nvSpPr>
            <p:cNvPr id="69671" name="Text Box 116"/>
            <p:cNvSpPr txBox="1">
              <a:spLocks noChangeArrowheads="1"/>
            </p:cNvSpPr>
            <p:nvPr/>
          </p:nvSpPr>
          <p:spPr bwMode="auto">
            <a:xfrm>
              <a:off x="4093" y="731"/>
              <a:ext cx="72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PCB</a:t>
              </a:r>
              <a:r>
                <a:rPr lang="zh-CN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142985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zh-CN" altLang="en-US" dirty="0"/>
              <a:t>进程控制块</a:t>
            </a:r>
            <a:r>
              <a:rPr lang="en-US" altLang="zh-CN" dirty="0"/>
              <a:t>PCB:</a:t>
            </a:r>
            <a:r>
              <a:rPr lang="zh-CN" altLang="en-US" dirty="0"/>
              <a:t>内核的进程状态记录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724014"/>
            <a:ext cx="6727503" cy="428628"/>
            <a:chOff x="635343" y="866764"/>
            <a:chExt cx="67275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933426" y="866764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内核为每个进程维护了对应的进程控制块（PCB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5343" y="8737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9592" y="2046280"/>
            <a:ext cx="6227437" cy="428628"/>
            <a:chOff x="635343" y="1189030"/>
            <a:chExt cx="6227437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933426" y="1189030"/>
              <a:ext cx="59293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内核将相同状态的进程的PCB放置在同一队列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5343" y="12030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317120" y="2773055"/>
            <a:ext cx="1523628" cy="428628"/>
            <a:chOff x="1052872" y="1522406"/>
            <a:chExt cx="1523628" cy="42862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872" y="16441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185436" y="1522406"/>
              <a:ext cx="13910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就绪队列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17121" y="3264810"/>
            <a:ext cx="2237849" cy="722318"/>
            <a:chOff x="1052872" y="1858958"/>
            <a:chExt cx="2237849" cy="722318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872" y="19736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85436" y="1858958"/>
              <a:ext cx="2105285" cy="7223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/>
                <a:t>I/O等待队列</a:t>
              </a:r>
              <a:endParaRPr lang="en-US" altLang="zh-CN" sz="1800" dirty="0"/>
            </a:p>
            <a:p>
              <a:pPr marL="0" lvl="1" indent="0"/>
              <a:r>
                <a:rPr lang="zh-CN" altLang="en-US" sz="1400" dirty="0"/>
                <a:t>   </a:t>
              </a:r>
              <a:r>
                <a:rPr lang="zh-CN" altLang="en-US" sz="1600" dirty="0"/>
                <a:t>每个设备一个队列</a:t>
              </a:r>
            </a:p>
          </p:txBody>
        </p:sp>
        <p:pic>
          <p:nvPicPr>
            <p:cNvPr id="158" name="图片 15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267" y="221469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332981" y="4843476"/>
            <a:ext cx="1595066" cy="428628"/>
            <a:chOff x="1052872" y="2505076"/>
            <a:chExt cx="1595066" cy="428628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872" y="26141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185436" y="2505076"/>
              <a:ext cx="14625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僵尸队列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96088" y="2781298"/>
            <a:ext cx="4875970" cy="785815"/>
            <a:chOff x="3131840" y="1924047"/>
            <a:chExt cx="4875970" cy="785815"/>
          </a:xfrm>
        </p:grpSpPr>
        <p:grpSp>
          <p:nvGrpSpPr>
            <p:cNvPr id="68" name="组合 67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2776524" y="2871791"/>
                <a:ext cx="5549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833680" y="3022688"/>
                <a:ext cx="4283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140" name="直接箭头连接符 139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48" name="直接连接符 14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任意多边形 161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31840" y="1981733"/>
              <a:ext cx="800219" cy="2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就绪队列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508694" y="3292182"/>
            <a:ext cx="4725260" cy="1425869"/>
            <a:chOff x="3244446" y="2434931"/>
            <a:chExt cx="4725260" cy="1425869"/>
          </a:xfrm>
        </p:grpSpPr>
        <p:grpSp>
          <p:nvGrpSpPr>
            <p:cNvPr id="10" name="组合 9"/>
            <p:cNvGrpSpPr/>
            <p:nvPr/>
          </p:nvGrpSpPr>
          <p:grpSpPr>
            <a:xfrm>
              <a:off x="3244446" y="2434931"/>
              <a:ext cx="1637960" cy="417810"/>
              <a:chOff x="3244446" y="2434931"/>
              <a:chExt cx="1637960" cy="41781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3890663" y="2447928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45" name="矩形 44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2776524" y="2871791"/>
                  <a:ext cx="55496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833680" y="3022688"/>
                  <a:ext cx="42832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485093" y="2709865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20" name="直接连接符 119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TextBox 169"/>
              <p:cNvSpPr txBox="1"/>
              <p:nvPr/>
            </p:nvSpPr>
            <p:spPr>
              <a:xfrm>
                <a:off x="3244446" y="2434931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磁带</a:t>
                </a:r>
                <a:r>
                  <a:rPr lang="en-US" altLang="zh-CN" sz="1600" b="1" baseline="-25000" dirty="0">
                    <a:solidFill>
                      <a:srgbClr val="11576A"/>
                    </a:solidFill>
                    <a:latin typeface="+mn-ea"/>
                  </a:rPr>
                  <a:t>0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等待队列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244446" y="2781303"/>
              <a:ext cx="4725260" cy="1079497"/>
              <a:chOff x="3244446" y="2781303"/>
              <a:chExt cx="4725260" cy="1079497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3890663" y="2947994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51" name="组合 50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54" name="矩形 53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2776524" y="2871791"/>
                  <a:ext cx="55496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833680" y="3022688"/>
                  <a:ext cx="42832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dirty="0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3890663" y="3448060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60" name="矩形 59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2776524" y="2871791"/>
                  <a:ext cx="55496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833680" y="3022688"/>
                  <a:ext cx="42832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5083665" y="3135121"/>
                <a:ext cx="648000" cy="574876"/>
                <a:chOff x="3671884" y="2786064"/>
                <a:chExt cx="648000" cy="574876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8" name="直接连接符 87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组合 97"/>
              <p:cNvGrpSpPr/>
              <p:nvPr/>
            </p:nvGrpSpPr>
            <p:grpSpPr>
              <a:xfrm>
                <a:off x="6028745" y="3135121"/>
                <a:ext cx="648000" cy="574876"/>
                <a:chOff x="3671884" y="2786064"/>
                <a:chExt cx="648000" cy="574876"/>
              </a:xfrm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1" name="直接连接符 100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组合 102"/>
              <p:cNvGrpSpPr/>
              <p:nvPr/>
            </p:nvGrpSpPr>
            <p:grpSpPr>
              <a:xfrm>
                <a:off x="6995831" y="3142741"/>
                <a:ext cx="648000" cy="574876"/>
                <a:chOff x="3671884" y="2786064"/>
                <a:chExt cx="648000" cy="574876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6" name="直接连接符 105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组合 123"/>
              <p:cNvGrpSpPr/>
              <p:nvPr/>
            </p:nvGrpSpPr>
            <p:grpSpPr>
              <a:xfrm>
                <a:off x="4485093" y="3067055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25" name="直接连接符 124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组合 128"/>
              <p:cNvGrpSpPr/>
              <p:nvPr/>
            </p:nvGrpSpPr>
            <p:grpSpPr>
              <a:xfrm>
                <a:off x="4485093" y="3209931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30" name="直接连接符 129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组合 141"/>
              <p:cNvGrpSpPr/>
              <p:nvPr/>
            </p:nvGrpSpPr>
            <p:grpSpPr>
              <a:xfrm>
                <a:off x="7572393" y="3209931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43" name="直接连接符 142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直接箭头连接符 151"/>
              <p:cNvCxnSpPr/>
              <p:nvPr/>
            </p:nvCxnSpPr>
            <p:spPr>
              <a:xfrm>
                <a:off x="5678861" y="3209931"/>
                <a:ext cx="36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/>
            </p:nvCxnSpPr>
            <p:spPr>
              <a:xfrm>
                <a:off x="6634173" y="3209931"/>
                <a:ext cx="36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flipV="1">
                <a:off x="4485093" y="3207121"/>
                <a:ext cx="598572" cy="371744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任意多边形 160"/>
              <p:cNvSpPr/>
              <p:nvPr/>
            </p:nvSpPr>
            <p:spPr>
              <a:xfrm>
                <a:off x="4438650" y="3695700"/>
                <a:ext cx="2543175" cy="165100"/>
              </a:xfrm>
              <a:custGeom>
                <a:avLst/>
                <a:gdLst>
                  <a:gd name="connsiteX0" fmla="*/ 0 w 2543175"/>
                  <a:gd name="connsiteY0" fmla="*/ 19050 h 165100"/>
                  <a:gd name="connsiteX1" fmla="*/ 1209675 w 2543175"/>
                  <a:gd name="connsiteY1" fmla="*/ 161925 h 165100"/>
                  <a:gd name="connsiteX2" fmla="*/ 2543175 w 2543175"/>
                  <a:gd name="connsiteY2" fmla="*/ 0 h 16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43175" h="165100">
                    <a:moveTo>
                      <a:pt x="0" y="19050"/>
                    </a:moveTo>
                    <a:cubicBezTo>
                      <a:pt x="392906" y="92075"/>
                      <a:pt x="785813" y="165100"/>
                      <a:pt x="1209675" y="161925"/>
                    </a:cubicBezTo>
                    <a:cubicBezTo>
                      <a:pt x="1633537" y="158750"/>
                      <a:pt x="2088356" y="79375"/>
                      <a:pt x="2543175" y="0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110167" y="2781303"/>
                <a:ext cx="667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038861" y="2781303"/>
                <a:ext cx="7521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>
                    <a:solidFill>
                      <a:srgbClr val="11576A"/>
                    </a:solidFill>
                    <a:latin typeface="+mn-ea"/>
                  </a:rPr>
                  <a:t>14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038993" y="2781303"/>
                <a:ext cx="667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>
                    <a:solidFill>
                      <a:srgbClr val="11576A"/>
                    </a:solidFill>
                    <a:latin typeface="+mn-ea"/>
                  </a:rPr>
                  <a:t>6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244446" y="2952470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磁带</a:t>
                </a:r>
                <a:r>
                  <a:rPr lang="en-US" altLang="zh-CN" sz="1600" b="1" baseline="-25000" dirty="0">
                    <a:solidFill>
                      <a:srgbClr val="11576A"/>
                    </a:solidFill>
                    <a:latin typeface="+mn-ea"/>
                  </a:rPr>
                  <a:t>1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等待队列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244446" y="3457585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磁盘</a:t>
                </a:r>
                <a:r>
                  <a:rPr lang="en-US" altLang="zh-CN" sz="1600" b="1" baseline="-25000" dirty="0">
                    <a:solidFill>
                      <a:srgbClr val="11576A"/>
                    </a:solidFill>
                    <a:latin typeface="+mn-ea"/>
                  </a:rPr>
                  <a:t>0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等待队列</a:t>
                </a: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79448" y="4640473"/>
            <a:ext cx="2963785" cy="874518"/>
            <a:chOff x="3115199" y="3783223"/>
            <a:chExt cx="2963785" cy="874518"/>
          </a:xfrm>
        </p:grpSpPr>
        <p:grpSp>
          <p:nvGrpSpPr>
            <p:cNvPr id="62" name="组合 61"/>
            <p:cNvGrpSpPr/>
            <p:nvPr/>
          </p:nvGrpSpPr>
          <p:grpSpPr>
            <a:xfrm>
              <a:off x="3890663" y="3986226"/>
              <a:ext cx="648000" cy="404813"/>
              <a:chOff x="2714612" y="2871791"/>
              <a:chExt cx="648000" cy="404813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2776524" y="2871791"/>
                <a:ext cx="5549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833680" y="3022688"/>
                <a:ext cx="4283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5105109" y="4043374"/>
              <a:ext cx="648000" cy="574876"/>
              <a:chOff x="3671884" y="2786064"/>
              <a:chExt cx="648000" cy="574876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组合 133"/>
            <p:cNvGrpSpPr/>
            <p:nvPr/>
          </p:nvGrpSpPr>
          <p:grpSpPr>
            <a:xfrm>
              <a:off x="5681671" y="4105287"/>
              <a:ext cx="397313" cy="73026"/>
              <a:chOff x="4589868" y="2795588"/>
              <a:chExt cx="397313" cy="73026"/>
            </a:xfrm>
          </p:grpSpPr>
          <p:cxnSp>
            <p:nvCxnSpPr>
              <p:cNvPr id="135" name="直接连接符 134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直接箭头连接符 156"/>
            <p:cNvCxnSpPr/>
            <p:nvPr/>
          </p:nvCxnSpPr>
          <p:spPr>
            <a:xfrm flipV="1">
              <a:off x="4485093" y="4115374"/>
              <a:ext cx="620016" cy="165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4498167" y="4176725"/>
              <a:ext cx="612000" cy="8735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5110167" y="3783223"/>
              <a:ext cx="667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sz="14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115199" y="4048353"/>
              <a:ext cx="800219" cy="225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僵尸队列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010022" y="4319187"/>
              <a:ext cx="402674" cy="338554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1600" b="1" spc="10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45655" y="2443158"/>
            <a:ext cx="4024756" cy="360165"/>
            <a:chOff x="3681407" y="1585907"/>
            <a:chExt cx="4024756" cy="360165"/>
          </a:xfrm>
        </p:grpSpPr>
        <p:sp>
          <p:nvSpPr>
            <p:cNvPr id="139" name="TextBox 76"/>
            <p:cNvSpPr txBox="1"/>
            <p:nvPr/>
          </p:nvSpPr>
          <p:spPr>
            <a:xfrm>
              <a:off x="5467357" y="1638295"/>
              <a:ext cx="667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 dirty="0">
                  <a:solidFill>
                    <a:srgbClr val="11576A"/>
                  </a:solidFill>
                  <a:latin typeface="+mn-ea"/>
                </a:rPr>
                <a:t>7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54" name="TextBox 162"/>
            <p:cNvSpPr txBox="1"/>
            <p:nvPr/>
          </p:nvSpPr>
          <p:spPr>
            <a:xfrm>
              <a:off x="7038993" y="1638295"/>
              <a:ext cx="667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4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56" name="TextBox 167"/>
            <p:cNvSpPr txBox="1"/>
            <p:nvPr/>
          </p:nvSpPr>
          <p:spPr>
            <a:xfrm>
              <a:off x="3681407" y="1585907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队列头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31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进程切换</a:t>
            </a:r>
            <a:endParaRPr lang="zh-CN" altLang="en-US" dirty="0"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4" y="2819396"/>
            <a:ext cx="4655801" cy="1428760"/>
            <a:chOff x="844893" y="1962146"/>
            <a:chExt cx="4655801" cy="142876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62146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/>
                <a:t>进程切换的要求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703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415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298698"/>
              <a:ext cx="32484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切换前，保存进程上下文</a:t>
              </a: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78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635250"/>
              <a:ext cx="32484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/>
                <a:t>切换后，恢复进程上下文</a:t>
              </a: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051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6" y="2962278"/>
              <a:ext cx="41057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快速切换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663176"/>
            <a:ext cx="5890872" cy="1000529"/>
            <a:chOff x="844893" y="805925"/>
            <a:chExt cx="5890872" cy="1000529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63601" y="805925"/>
              <a:ext cx="5572164" cy="10001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进程切换</a:t>
              </a:r>
              <a:r>
                <a:rPr lang="en-US" altLang="zh-CN" dirty="0"/>
                <a:t>(</a:t>
              </a:r>
              <a:r>
                <a:rPr lang="zh-CN" altLang="en-US" dirty="0"/>
                <a:t>上下文切换</a:t>
              </a:r>
              <a:r>
                <a:rPr lang="en-US" altLang="zh-CN" dirty="0"/>
                <a:t>)</a:t>
              </a:r>
            </a:p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   暂停当前运行进程，从运行状态变成其他状态</a:t>
              </a:r>
              <a:endParaRPr lang="en-US" altLang="zh-CN" dirty="0"/>
            </a:p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   调度另一个进程从就绪状态变成运行状态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172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0599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5745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4" y="4151318"/>
            <a:ext cx="3655099" cy="1311168"/>
            <a:chOff x="844893" y="3294068"/>
            <a:chExt cx="3655099" cy="131116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294068"/>
              <a:ext cx="3357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进程生命周期的信息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3078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655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622682"/>
              <a:ext cx="2456289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/>
                <a:t>寄存器 (PC, SP, …</a:t>
              </a:r>
              <a:r>
                <a:rPr lang="en-US" altLang="zh-CN"/>
                <a:t>)</a:t>
              </a:r>
              <a:endParaRPr lang="zh-CN" altLang="en-US"/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21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3959234"/>
              <a:ext cx="20968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CPU状态</a:t>
              </a:r>
              <a:endParaRPr lang="en-US" altLang="zh-CN" dirty="0"/>
            </a:p>
            <a:p>
              <a:pPr lvl="0">
                <a:spcBef>
                  <a:spcPct val="20000"/>
                </a:spcBef>
              </a:pPr>
              <a:r>
                <a:rPr lang="zh-CN" altLang="en-US" dirty="0"/>
                <a:t>内存地址空间</a:t>
              </a: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456239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5288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142985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/>
              <a:t>上下文切换图示</a:t>
            </a:r>
            <a:endParaRPr lang="zh-CN" altLang="en-US">
              <a:cs typeface="+mj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57885" y="3352482"/>
            <a:ext cx="705903" cy="756000"/>
            <a:chOff x="5857884" y="2495232"/>
            <a:chExt cx="705903" cy="756000"/>
          </a:xfrm>
        </p:grpSpPr>
        <p:sp>
          <p:nvSpPr>
            <p:cNvPr id="9" name="TextBox 8"/>
            <p:cNvSpPr txBox="1"/>
            <p:nvPr/>
          </p:nvSpPr>
          <p:spPr>
            <a:xfrm>
              <a:off x="5942282" y="2705878"/>
              <a:ext cx="621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运行</a:t>
              </a: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5857884" y="2495232"/>
              <a:ext cx="142876" cy="756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99953" y="2364172"/>
            <a:ext cx="956657" cy="2636469"/>
            <a:chOff x="999952" y="1506921"/>
            <a:chExt cx="956657" cy="2636469"/>
          </a:xfrm>
        </p:grpSpPr>
        <p:grpSp>
          <p:nvGrpSpPr>
            <p:cNvPr id="77" name="组合 76"/>
            <p:cNvGrpSpPr/>
            <p:nvPr/>
          </p:nvGrpSpPr>
          <p:grpSpPr>
            <a:xfrm>
              <a:off x="1770678" y="1637136"/>
              <a:ext cx="185931" cy="2501613"/>
              <a:chOff x="2199306" y="1637136"/>
              <a:chExt cx="185931" cy="2501613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285984" y="1637136"/>
                <a:ext cx="0" cy="2500025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2205237" y="1643056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2199306" y="413716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右大括号 36"/>
            <p:cNvSpPr/>
            <p:nvPr/>
          </p:nvSpPr>
          <p:spPr>
            <a:xfrm flipH="1">
              <a:off x="1506527" y="1506921"/>
              <a:ext cx="229406" cy="2636469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99952" y="266973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09446" y="2032265"/>
            <a:ext cx="619349" cy="455933"/>
            <a:chOff x="1310607" y="1378523"/>
            <a:chExt cx="619349" cy="455933"/>
          </a:xfrm>
        </p:grpSpPr>
        <p:sp>
          <p:nvSpPr>
            <p:cNvPr id="35" name="下箭头 34"/>
            <p:cNvSpPr/>
            <p:nvPr/>
          </p:nvSpPr>
          <p:spPr>
            <a:xfrm>
              <a:off x="1798618" y="1400775"/>
              <a:ext cx="131338" cy="433681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10607" y="1378523"/>
              <a:ext cx="55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运行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82687" y="4996201"/>
            <a:ext cx="642943" cy="313718"/>
            <a:chOff x="1285851" y="4143386"/>
            <a:chExt cx="642943" cy="313718"/>
          </a:xfrm>
        </p:grpSpPr>
        <p:sp>
          <p:nvSpPr>
            <p:cNvPr id="36" name="下箭头 35"/>
            <p:cNvSpPr/>
            <p:nvPr/>
          </p:nvSpPr>
          <p:spPr>
            <a:xfrm>
              <a:off x="1785918" y="4169104"/>
              <a:ext cx="142876" cy="288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5851" y="4143386"/>
              <a:ext cx="579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运行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011790" y="2357430"/>
            <a:ext cx="2007756" cy="176220"/>
            <a:chOff x="2011790" y="1500180"/>
            <a:chExt cx="2007756" cy="176220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022649" y="1501768"/>
              <a:ext cx="99689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16200000" flipH="1">
              <a:off x="3919420" y="1588289"/>
              <a:ext cx="176220" cy="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2011790" y="1506922"/>
              <a:ext cx="1045730" cy="13435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000498" y="3357563"/>
            <a:ext cx="1728793" cy="242685"/>
            <a:chOff x="4000497" y="2500312"/>
            <a:chExt cx="1728793" cy="242685"/>
          </a:xfrm>
        </p:grpSpPr>
        <p:cxnSp>
          <p:nvCxnSpPr>
            <p:cNvPr id="53" name="直接连接符 52"/>
            <p:cNvCxnSpPr/>
            <p:nvPr/>
          </p:nvCxnSpPr>
          <p:spPr>
            <a:xfrm rot="5400000">
              <a:off x="3912874" y="2652997"/>
              <a:ext cx="18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 flipH="1" flipV="1">
              <a:off x="4396170" y="2318953"/>
              <a:ext cx="8753" cy="80010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4800596" y="2500312"/>
              <a:ext cx="928694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3995738" y="3916366"/>
            <a:ext cx="1744670" cy="214309"/>
            <a:chOff x="3995738" y="3059115"/>
            <a:chExt cx="1744670" cy="214309"/>
          </a:xfrm>
        </p:grpSpPr>
        <p:cxnSp>
          <p:nvCxnSpPr>
            <p:cNvPr id="59" name="直接连接符 58"/>
            <p:cNvCxnSpPr/>
            <p:nvPr/>
          </p:nvCxnSpPr>
          <p:spPr>
            <a:xfrm rot="10800000">
              <a:off x="4840408" y="3071132"/>
              <a:ext cx="90000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0800000">
              <a:off x="3995738" y="3071132"/>
              <a:ext cx="85725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6200000" flipH="1">
              <a:off x="3890966" y="3163888"/>
              <a:ext cx="214309" cy="47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950680" y="4994412"/>
            <a:ext cx="2114907" cy="223552"/>
            <a:chOff x="1950679" y="4167311"/>
            <a:chExt cx="2114907" cy="223552"/>
          </a:xfrm>
        </p:grpSpPr>
        <p:cxnSp>
          <p:nvCxnSpPr>
            <p:cNvPr id="67" name="直接连接符 66"/>
            <p:cNvCxnSpPr>
              <a:stCxn id="32" idx="2"/>
            </p:cNvCxnSpPr>
            <p:nvPr/>
          </p:nvCxnSpPr>
          <p:spPr>
            <a:xfrm>
              <a:off x="4052100" y="4202883"/>
              <a:ext cx="815" cy="18179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 flipV="1">
              <a:off x="3057520" y="4384675"/>
              <a:ext cx="1008066" cy="6188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flipH="1" flipV="1">
              <a:off x="1950679" y="4167311"/>
              <a:ext cx="1128630" cy="217364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143241" y="3143249"/>
            <a:ext cx="1809765" cy="276999"/>
            <a:chOff x="3643306" y="1895467"/>
            <a:chExt cx="1809765" cy="276999"/>
          </a:xfrm>
        </p:grpSpPr>
        <p:sp>
          <p:nvSpPr>
            <p:cNvPr id="23" name="矩形 22"/>
            <p:cNvSpPr/>
            <p:nvPr/>
          </p:nvSpPr>
          <p:spPr>
            <a:xfrm>
              <a:off x="3643306" y="1928808"/>
              <a:ext cx="1785950" cy="21431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67121" y="1895467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pc="-60" dirty="0">
                  <a:solidFill>
                    <a:schemeClr val="bg1"/>
                  </a:solidFill>
                  <a:latin typeface="+mn-ea"/>
                </a:rPr>
                <a:t>从</a:t>
              </a:r>
              <a:r>
                <a:rPr lang="en-US" altLang="zh-CN" sz="1200" b="1" spc="-60" dirty="0">
                  <a:solidFill>
                    <a:schemeClr val="bg1"/>
                  </a:solidFill>
                  <a:latin typeface="+mn-ea"/>
                </a:rPr>
                <a:t>PCB</a:t>
              </a:r>
              <a:r>
                <a:rPr lang="en-US" altLang="zh-CN" sz="1200" b="1" spc="-60" baseline="-2500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恢复进程状态</a:t>
              </a:r>
              <a:endParaRPr lang="zh-CN" altLang="en-US" sz="1200" b="1" spc="-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057521" y="2047864"/>
            <a:ext cx="1895485" cy="1107527"/>
            <a:chOff x="3057520" y="1190613"/>
            <a:chExt cx="1895485" cy="1107527"/>
          </a:xfrm>
        </p:grpSpPr>
        <p:grpSp>
          <p:nvGrpSpPr>
            <p:cNvPr id="29" name="组合 28"/>
            <p:cNvGrpSpPr/>
            <p:nvPr/>
          </p:nvGrpSpPr>
          <p:grpSpPr>
            <a:xfrm>
              <a:off x="3143240" y="1643056"/>
              <a:ext cx="1809765" cy="276999"/>
              <a:chOff x="3643306" y="1895467"/>
              <a:chExt cx="1809765" cy="27699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643306" y="1928808"/>
                <a:ext cx="1785950" cy="21431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67121" y="1895467"/>
                <a:ext cx="1785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+mn-ea"/>
                  </a:rPr>
                  <a:t>保存进程状态到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PCB</a:t>
                </a:r>
                <a:r>
                  <a:rPr lang="en-US" altLang="zh-CN" sz="1200" b="1" baseline="-25000" dirty="0">
                    <a:solidFill>
                      <a:schemeClr val="bg1"/>
                    </a:solidFill>
                    <a:latin typeface="+mn-ea"/>
                  </a:rPr>
                  <a:t>0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057520" y="1190613"/>
              <a:ext cx="1658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n-ea"/>
                </a:rPr>
                <a:t>中断或系统调用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79832" y="1928808"/>
              <a:ext cx="428322" cy="369332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b="1" spc="10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35311" y="4752986"/>
            <a:ext cx="1809765" cy="276999"/>
            <a:chOff x="3643306" y="1895467"/>
            <a:chExt cx="1809765" cy="276999"/>
          </a:xfrm>
        </p:grpSpPr>
        <p:sp>
          <p:nvSpPr>
            <p:cNvPr id="31" name="矩形 30"/>
            <p:cNvSpPr/>
            <p:nvPr/>
          </p:nvSpPr>
          <p:spPr>
            <a:xfrm>
              <a:off x="3643306" y="1928808"/>
              <a:ext cx="1785950" cy="21431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67121" y="1895467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pc="-60" dirty="0">
                  <a:solidFill>
                    <a:schemeClr val="bg1"/>
                  </a:solidFill>
                  <a:latin typeface="+mn-ea"/>
                </a:rPr>
                <a:t>从</a:t>
              </a:r>
              <a:r>
                <a:rPr lang="en-US" altLang="zh-CN" sz="1200" b="1" spc="-60" dirty="0">
                  <a:solidFill>
                    <a:schemeClr val="bg1"/>
                  </a:solidFill>
                  <a:latin typeface="+mn-ea"/>
                </a:rPr>
                <a:t>PCB</a:t>
              </a:r>
              <a:r>
                <a:rPr lang="en-US" altLang="zh-CN" sz="1200" b="1" spc="-60" baseline="-25000" dirty="0">
                  <a:solidFill>
                    <a:schemeClr val="bg1"/>
                  </a:solidFill>
                  <a:latin typeface="+mn-ea"/>
                </a:rPr>
                <a:t>0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恢复进程状态</a:t>
              </a:r>
              <a:endParaRPr lang="zh-CN" altLang="en-US" sz="1200" b="1" spc="-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059898" y="3655498"/>
            <a:ext cx="2000264" cy="1071529"/>
            <a:chOff x="3059898" y="2798247"/>
            <a:chExt cx="2000264" cy="1071529"/>
          </a:xfrm>
        </p:grpSpPr>
        <p:grpSp>
          <p:nvGrpSpPr>
            <p:cNvPr id="25" name="组合 24"/>
            <p:cNvGrpSpPr/>
            <p:nvPr/>
          </p:nvGrpSpPr>
          <p:grpSpPr>
            <a:xfrm>
              <a:off x="3144806" y="3253971"/>
              <a:ext cx="1809765" cy="276999"/>
              <a:chOff x="3643306" y="1895467"/>
              <a:chExt cx="1809765" cy="27699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643306" y="1928808"/>
                <a:ext cx="1785950" cy="21431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667121" y="1895467"/>
                <a:ext cx="1785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+mn-ea"/>
                  </a:rPr>
                  <a:t>保存进程状态到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PCB</a:t>
                </a:r>
                <a:r>
                  <a:rPr lang="en-US" altLang="zh-CN" sz="1200" b="1" baseline="-25000" dirty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059898" y="2798247"/>
              <a:ext cx="2000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n-ea"/>
                </a:rPr>
                <a:t>中断或系统调用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94120" y="3500444"/>
              <a:ext cx="428322" cy="369332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b="1" spc="10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85853" y="1719396"/>
            <a:ext cx="5357061" cy="327384"/>
            <a:chOff x="1285852" y="862146"/>
            <a:chExt cx="5357061" cy="327384"/>
          </a:xfrm>
        </p:grpSpPr>
        <p:sp>
          <p:nvSpPr>
            <p:cNvPr id="74" name="TextBox 73"/>
            <p:cNvSpPr txBox="1"/>
            <p:nvPr/>
          </p:nvSpPr>
          <p:spPr>
            <a:xfrm>
              <a:off x="3563888" y="862146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操作系统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42781" y="881753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进程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 P</a:t>
              </a:r>
              <a:r>
                <a:rPr lang="en-US" altLang="zh-CN" sz="1400" b="1" baseline="-25000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85852" y="880414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进程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 P</a:t>
              </a:r>
              <a:r>
                <a:rPr lang="en-US" altLang="zh-CN" sz="1400" b="1" baseline="-25000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28720" y="2054516"/>
            <a:ext cx="892787" cy="1290346"/>
            <a:chOff x="5828719" y="1197266"/>
            <a:chExt cx="892787" cy="1290346"/>
          </a:xfrm>
        </p:grpSpPr>
        <p:sp>
          <p:nvSpPr>
            <p:cNvPr id="4" name="右大括号 3"/>
            <p:cNvSpPr/>
            <p:nvPr/>
          </p:nvSpPr>
          <p:spPr>
            <a:xfrm>
              <a:off x="6025869" y="1218368"/>
              <a:ext cx="208800" cy="126318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7767" y="171236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838834" y="2486024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928528" y="1197266"/>
              <a:ext cx="0" cy="1278552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828719" y="120955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5838834" y="4117981"/>
            <a:ext cx="892556" cy="907363"/>
            <a:chOff x="5838834" y="3260730"/>
            <a:chExt cx="892556" cy="907363"/>
          </a:xfrm>
        </p:grpSpPr>
        <p:sp>
          <p:nvSpPr>
            <p:cNvPr id="7" name="TextBox 6"/>
            <p:cNvSpPr txBox="1"/>
            <p:nvPr/>
          </p:nvSpPr>
          <p:spPr>
            <a:xfrm>
              <a:off x="6187651" y="360017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30116" y="3261218"/>
              <a:ext cx="0" cy="894708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右大括号 79"/>
            <p:cNvSpPr/>
            <p:nvPr/>
          </p:nvSpPr>
          <p:spPr>
            <a:xfrm>
              <a:off x="6073706" y="3273486"/>
              <a:ext cx="166840" cy="89301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5838834" y="4166505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030032" y="2511304"/>
            <a:ext cx="931378" cy="841178"/>
            <a:chOff x="1019300" y="1506921"/>
            <a:chExt cx="931378" cy="841178"/>
          </a:xfrm>
        </p:grpSpPr>
        <p:grpSp>
          <p:nvGrpSpPr>
            <p:cNvPr id="82" name="组合 81"/>
            <p:cNvGrpSpPr/>
            <p:nvPr/>
          </p:nvGrpSpPr>
          <p:grpSpPr>
            <a:xfrm>
              <a:off x="1770678" y="1506921"/>
              <a:ext cx="180000" cy="841178"/>
              <a:chOff x="2199306" y="1506921"/>
              <a:chExt cx="180000" cy="841178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2285984" y="1506921"/>
                <a:ext cx="0" cy="829384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2199306" y="234651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右大括号 82"/>
            <p:cNvSpPr/>
            <p:nvPr/>
          </p:nvSpPr>
          <p:spPr>
            <a:xfrm flipH="1">
              <a:off x="1506527" y="1506921"/>
              <a:ext cx="229406" cy="839590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37"/>
            <p:cNvSpPr txBox="1"/>
            <p:nvPr/>
          </p:nvSpPr>
          <p:spPr>
            <a:xfrm>
              <a:off x="1019300" y="179241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30202" y="2502134"/>
            <a:ext cx="918992" cy="1628430"/>
            <a:chOff x="1031686" y="1506921"/>
            <a:chExt cx="918992" cy="1628430"/>
          </a:xfrm>
        </p:grpSpPr>
        <p:grpSp>
          <p:nvGrpSpPr>
            <p:cNvPr id="89" name="组合 88"/>
            <p:cNvGrpSpPr/>
            <p:nvPr/>
          </p:nvGrpSpPr>
          <p:grpSpPr>
            <a:xfrm>
              <a:off x="1770678" y="1506921"/>
              <a:ext cx="180000" cy="1615672"/>
              <a:chOff x="2199306" y="1506921"/>
              <a:chExt cx="180000" cy="1615672"/>
            </a:xfrm>
          </p:grpSpPr>
          <p:cxnSp>
            <p:nvCxnSpPr>
              <p:cNvPr id="92" name="直接连接符 91"/>
              <p:cNvCxnSpPr/>
              <p:nvPr/>
            </p:nvCxnSpPr>
            <p:spPr>
              <a:xfrm>
                <a:off x="2285984" y="1506921"/>
                <a:ext cx="0" cy="1615672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199306" y="311543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右大括号 89"/>
            <p:cNvSpPr/>
            <p:nvPr/>
          </p:nvSpPr>
          <p:spPr>
            <a:xfrm flipH="1">
              <a:off x="1506527" y="1506921"/>
              <a:ext cx="229406" cy="1628430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37"/>
            <p:cNvSpPr txBox="1"/>
            <p:nvPr/>
          </p:nvSpPr>
          <p:spPr>
            <a:xfrm>
              <a:off x="1031686" y="221579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838686" y="2054290"/>
            <a:ext cx="892705" cy="479131"/>
            <a:chOff x="5855679" y="1200781"/>
            <a:chExt cx="892705" cy="479131"/>
          </a:xfrm>
        </p:grpSpPr>
        <p:sp>
          <p:nvSpPr>
            <p:cNvPr id="107" name="右大括号 106"/>
            <p:cNvSpPr/>
            <p:nvPr/>
          </p:nvSpPr>
          <p:spPr>
            <a:xfrm>
              <a:off x="6063493" y="1218368"/>
              <a:ext cx="171175" cy="45802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5"/>
            <p:cNvSpPr txBox="1"/>
            <p:nvPr/>
          </p:nvSpPr>
          <p:spPr>
            <a:xfrm>
              <a:off x="6204645" y="129349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5855679" y="1676397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5945679" y="1200781"/>
              <a:ext cx="0" cy="479131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855679" y="1214537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5838685" y="2063779"/>
            <a:ext cx="939878" cy="1092662"/>
            <a:chOff x="5838528" y="1197266"/>
            <a:chExt cx="939878" cy="1092662"/>
          </a:xfrm>
        </p:grpSpPr>
        <p:sp>
          <p:nvSpPr>
            <p:cNvPr id="113" name="右大括号 112"/>
            <p:cNvSpPr/>
            <p:nvPr/>
          </p:nvSpPr>
          <p:spPr>
            <a:xfrm>
              <a:off x="6066331" y="1218368"/>
              <a:ext cx="182406" cy="1067630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TextBox 5"/>
            <p:cNvSpPr txBox="1"/>
            <p:nvPr/>
          </p:nvSpPr>
          <p:spPr>
            <a:xfrm>
              <a:off x="6234667" y="16122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855679" y="228834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928528" y="1197266"/>
              <a:ext cx="0" cy="1088732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5838528" y="1206034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>
            <a:off x="5835516" y="4111805"/>
            <a:ext cx="895875" cy="646736"/>
            <a:chOff x="5838834" y="3254184"/>
            <a:chExt cx="895875" cy="646736"/>
          </a:xfrm>
        </p:grpSpPr>
        <p:sp>
          <p:nvSpPr>
            <p:cNvPr id="126" name="TextBox 6"/>
            <p:cNvSpPr txBox="1"/>
            <p:nvPr/>
          </p:nvSpPr>
          <p:spPr>
            <a:xfrm>
              <a:off x="6190970" y="34464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5930116" y="3254184"/>
              <a:ext cx="0" cy="646736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右大括号 128"/>
            <p:cNvSpPr/>
            <p:nvPr/>
          </p:nvSpPr>
          <p:spPr>
            <a:xfrm>
              <a:off x="6085649" y="3273487"/>
              <a:ext cx="154897" cy="620124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5838834" y="389361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1078571" y="2505688"/>
            <a:ext cx="875431" cy="644229"/>
            <a:chOff x="1075247" y="1506920"/>
            <a:chExt cx="875431" cy="644229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770678" y="1506921"/>
              <a:ext cx="180000" cy="644228"/>
              <a:chOff x="2199306" y="1506921"/>
              <a:chExt cx="180000" cy="644228"/>
            </a:xfrm>
          </p:grpSpPr>
          <p:cxnSp>
            <p:nvCxnSpPr>
              <p:cNvPr id="137" name="直接连接符 136"/>
              <p:cNvCxnSpPr/>
              <p:nvPr/>
            </p:nvCxnSpPr>
            <p:spPr>
              <a:xfrm>
                <a:off x="2285984" y="1506921"/>
                <a:ext cx="0" cy="642640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2199306" y="214956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右大括号 134"/>
            <p:cNvSpPr/>
            <p:nvPr/>
          </p:nvSpPr>
          <p:spPr>
            <a:xfrm flipH="1">
              <a:off x="1579034" y="1506920"/>
              <a:ext cx="155219" cy="642641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TextBox 37"/>
            <p:cNvSpPr txBox="1"/>
            <p:nvPr/>
          </p:nvSpPr>
          <p:spPr>
            <a:xfrm>
              <a:off x="1075247" y="169299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987738" y="2501722"/>
            <a:ext cx="961456" cy="2242656"/>
            <a:chOff x="989222" y="1506920"/>
            <a:chExt cx="961456" cy="2242656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770678" y="1506921"/>
              <a:ext cx="180000" cy="2242655"/>
              <a:chOff x="2199306" y="1506921"/>
              <a:chExt cx="180000" cy="2242655"/>
            </a:xfrm>
          </p:grpSpPr>
          <p:cxnSp>
            <p:nvCxnSpPr>
              <p:cNvPr id="146" name="直接连接符 145"/>
              <p:cNvCxnSpPr/>
              <p:nvPr/>
            </p:nvCxnSpPr>
            <p:spPr>
              <a:xfrm>
                <a:off x="2285984" y="1506921"/>
                <a:ext cx="0" cy="2218994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2199306" y="3747988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右大括号 143"/>
            <p:cNvSpPr/>
            <p:nvPr/>
          </p:nvSpPr>
          <p:spPr>
            <a:xfrm flipH="1">
              <a:off x="1506527" y="1506920"/>
              <a:ext cx="229406" cy="2241067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TextBox 37"/>
            <p:cNvSpPr txBox="1"/>
            <p:nvPr/>
          </p:nvSpPr>
          <p:spPr>
            <a:xfrm>
              <a:off x="989222" y="246142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5839688" y="4120278"/>
            <a:ext cx="881818" cy="1183700"/>
            <a:chOff x="5838834" y="3260730"/>
            <a:chExt cx="881818" cy="1183700"/>
          </a:xfrm>
        </p:grpSpPr>
        <p:sp>
          <p:nvSpPr>
            <p:cNvPr id="159" name="TextBox 6"/>
            <p:cNvSpPr txBox="1"/>
            <p:nvPr/>
          </p:nvSpPr>
          <p:spPr>
            <a:xfrm>
              <a:off x="6176913" y="368763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930116" y="3261218"/>
              <a:ext cx="0" cy="1181624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右大括号 161"/>
            <p:cNvSpPr/>
            <p:nvPr/>
          </p:nvSpPr>
          <p:spPr>
            <a:xfrm>
              <a:off x="6082330" y="3273486"/>
              <a:ext cx="158216" cy="1145037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连接符 162"/>
            <p:cNvCxnSpPr/>
            <p:nvPr/>
          </p:nvCxnSpPr>
          <p:spPr>
            <a:xfrm>
              <a:off x="5838834" y="4442842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38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B96AF6-C87B-48BD-8196-EE9CB89032C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굴림" pitchFamily="34" charset="-127"/>
              </a:rPr>
              <a:t>Multics: seed of modern OS</a:t>
            </a:r>
            <a:endParaRPr lang="en-US" altLang="ko-KR" smtClean="0">
              <a:ea typeface="굴림" pitchFamily="34" charset="-127"/>
            </a:endParaRP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3763963" y="1484313"/>
          <a:ext cx="2176462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2" name="Visio" r:id="rId4" imgW="2545080" imgH="3121558" progId="Visio.Drawing.6">
                  <p:embed/>
                </p:oleObj>
              </mc:Choice>
              <mc:Fallback>
                <p:oleObj name="Visio" r:id="rId4" imgW="2545080" imgH="3121558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1484313"/>
                        <a:ext cx="2176462" cy="300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3330575" y="1917700"/>
          <a:ext cx="331946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3" name="Visio" r:id="rId6" imgW="3489579" imgH="1776374" progId="Visio.Drawing.6">
                  <p:embed/>
                </p:oleObj>
              </mc:Choice>
              <mc:Fallback>
                <p:oleObj name="Visio" r:id="rId6" imgW="3489579" imgH="1776374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1917700"/>
                        <a:ext cx="3319463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3330575" y="1773238"/>
          <a:ext cx="33670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4" name="Visio" r:id="rId8" imgW="4132707" imgH="2457501" progId="Visio.Drawing.6">
                  <p:embed/>
                </p:oleObj>
              </mc:Choice>
              <mc:Fallback>
                <p:oleObj name="Visio" r:id="rId8" imgW="4132707" imgH="2457501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1773238"/>
                        <a:ext cx="33670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2106613" y="4662488"/>
            <a:ext cx="5151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ahoma" panose="020B0604030504040204" pitchFamily="34" charset="0"/>
              </a:rPr>
              <a:t>OS manage only one PC register for all jobs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2195513" y="4581525"/>
            <a:ext cx="509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宋体" panose="02010600030101010101" pitchFamily="2" charset="-122"/>
              </a:rPr>
              <a:t>It seems that each job owns independent PCs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1908175" y="4654550"/>
            <a:ext cx="5908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ahoma" panose="020B0604030504040204" pitchFamily="34" charset="0"/>
              </a:rPr>
              <a:t>Timesharing: only one job can use CPU at any tick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/>
      <p:bldP spid="88072" grpId="1"/>
      <p:bldP spid="88073" grpId="0"/>
      <p:bldP spid="88073" grpId="1"/>
      <p:bldP spid="8807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059832" y="188640"/>
            <a:ext cx="5439548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1300"/>
              </a:lnSpc>
            </a:pPr>
            <a:r>
              <a:rPr lang="en-US" altLang="en-US" sz="2800" spc="-100" dirty="0" err="1"/>
              <a:t>switch_to</a:t>
            </a:r>
            <a:r>
              <a:rPr lang="zh-CN" altLang="en-US" sz="2800" spc="-100" dirty="0"/>
              <a:t>的实现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99592" y="692696"/>
            <a:ext cx="8244408" cy="5688632"/>
            <a:chOff x="755576" y="794436"/>
            <a:chExt cx="6210591" cy="4562564"/>
          </a:xfrm>
        </p:grpSpPr>
        <p:sp>
          <p:nvSpPr>
            <p:cNvPr id="19" name="矩形 18"/>
            <p:cNvSpPr/>
            <p:nvPr/>
          </p:nvSpPr>
          <p:spPr>
            <a:xfrm>
              <a:off x="1115616" y="4994950"/>
              <a:ext cx="2786082" cy="362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pushl 0(%</a:t>
              </a:r>
              <a:r>
                <a:rPr lang="en-US" altLang="en-US" sz="14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               # push </a:t>
              </a:r>
              <a:r>
                <a:rPr lang="en-US" altLang="en-US" sz="14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eip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400"/>
                </a:lnSpc>
              </a:pPr>
              <a:r>
                <a:rPr lang="en-US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     ret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5576" y="794436"/>
              <a:ext cx="3643338" cy="475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.text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en-US" sz="14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globl</a:t>
              </a:r>
              <a:r>
                <a:rPr lang="en-US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en-US" sz="14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4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                      # </a:t>
              </a:r>
              <a:r>
                <a:rPr lang="en-US" altLang="en-US" sz="14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(from, to)   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65375" y="1403832"/>
              <a:ext cx="4000528" cy="1719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# save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from's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registers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4(%esp), 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#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points to from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popl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0(%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                # save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eip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!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popl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%esp, 4(%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8(%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ecx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12(%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16(%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esi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20(%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edi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24(%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ebp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28(%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65375" y="3194205"/>
              <a:ext cx="6000792" cy="1719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# restore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to's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registers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4(%esp), 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# not 8(%esp): popped return address already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</a:t>
              </a:r>
              <a:r>
                <a:rPr lang="en-US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          #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now points to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to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28(%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ebp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24(%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edi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20(%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esi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16(%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edx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12(%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ecx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8(%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ebx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</a:t>
              </a:r>
              <a:r>
                <a:rPr lang="en-US" altLang="en-US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%esp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467544" y="40466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en-US" sz="1600" dirty="0"/>
              <a:t>kern-</a:t>
            </a:r>
            <a:r>
              <a:rPr lang="en-US" altLang="en-US" sz="1600" dirty="0" err="1"/>
              <a:t>ucore</a:t>
            </a:r>
            <a:r>
              <a:rPr lang="en-US" altLang="en-US" sz="1600" dirty="0"/>
              <a:t>/arch/i386/process/</a:t>
            </a:r>
            <a:r>
              <a:rPr lang="en-US" altLang="en-US" sz="1600" dirty="0" err="1"/>
              <a:t>switch.S</a:t>
            </a:r>
            <a:endParaRPr lang="zh-CN" altLang="en-US" sz="1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612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35390-FBD5-4AD1-9630-7751BB08F3CC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-396552" y="836712"/>
            <a:ext cx="100811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# save 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from's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registers</a:t>
            </a:r>
            <a:endParaRPr lang="zh-CN" altLang="en-US" sz="3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4(%esp), %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en-US" sz="3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points to from</a:t>
            </a:r>
            <a:endParaRPr lang="zh-CN" altLang="en-US" sz="3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popl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0(%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                # save 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!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popl</a:t>
            </a:r>
            <a:endParaRPr lang="zh-CN" altLang="en-US" sz="3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%esp, 4(%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8(%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ecx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12(%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16(%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20(%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edi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24(%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28(%</a:t>
            </a:r>
            <a:r>
              <a:rPr lang="en-US" altLang="en-US" sz="32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3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7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35390-FBD5-4AD1-9630-7751BB08F3CC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107504" y="980728"/>
            <a:ext cx="100811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# restore 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to's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registers</a:t>
            </a:r>
          </a:p>
          <a:p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4(%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), 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# not 8(%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): </a:t>
            </a:r>
            <a:endParaRPr lang="en-US" altLang="en-US" sz="2800" b="1" spc="-100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28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en-US" altLang="zh-CN" sz="28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en-US" sz="28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popped 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return address already</a:t>
            </a:r>
          </a:p>
          <a:p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# 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now points to 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to</a:t>
            </a:r>
            <a:endParaRPr lang="en-US" altLang="en-US" sz="28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28(%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), 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ebp</a:t>
            </a:r>
            <a:endParaRPr lang="en-US" altLang="en-US" sz="28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24(%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), 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edi</a:t>
            </a:r>
            <a:endParaRPr lang="en-US" altLang="en-US" sz="28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20(%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), 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esi</a:t>
            </a:r>
            <a:endParaRPr lang="en-US" altLang="en-US" sz="28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16(%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), 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edx</a:t>
            </a:r>
            <a:endParaRPr lang="en-US" altLang="en-US" sz="28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12(%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), 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ecx</a:t>
            </a:r>
            <a:endParaRPr lang="en-US" altLang="en-US" sz="28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8(%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), 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ebx</a:t>
            </a:r>
            <a:endParaRPr lang="en-US" altLang="en-US" sz="28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4(%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), %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endParaRPr lang="zh-CN" altLang="en-US" sz="28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3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35390-FBD5-4AD1-9630-7751BB08F3CC}" type="slidenum">
              <a:rPr lang="en-US" altLang="ko-KR" smtClean="0"/>
              <a:pPr>
                <a:defRPr/>
              </a:pPr>
              <a:t>63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107504" y="980728"/>
            <a:ext cx="100811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.text</a:t>
            </a:r>
          </a:p>
          <a:p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globl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switch_to</a:t>
            </a:r>
            <a:endParaRPr lang="en-US" altLang="en-US" sz="28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switch_to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                     # </a:t>
            </a:r>
            <a:r>
              <a:rPr lang="en-US" altLang="en-US" sz="28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switch_to</a:t>
            </a:r>
            <a:r>
              <a:rPr lang="en-US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(from, to) </a:t>
            </a:r>
            <a:endParaRPr lang="da-DK" altLang="en-US" sz="2800" b="1" spc="-100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da-DK" altLang="en-US" sz="2800" b="1" spc="-100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…………</a:t>
            </a:r>
            <a:endParaRPr lang="da-DK" altLang="en-US" sz="2800" b="1" spc="-100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…………</a:t>
            </a:r>
            <a:endParaRPr lang="da-DK" altLang="en-US" sz="28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da-DK" altLang="en-US" sz="2800" b="1" spc="-100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da-DK" altLang="en-US" sz="28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da-DK" altLang="en-US" sz="28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pushl </a:t>
            </a:r>
            <a:r>
              <a:rPr lang="da-DK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0(%eax)               # push eip</a:t>
            </a:r>
          </a:p>
          <a:p>
            <a:r>
              <a:rPr lang="da-DK" altLang="en-US" sz="28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     ret</a:t>
            </a:r>
          </a:p>
        </p:txBody>
      </p:sp>
    </p:spTree>
    <p:extLst>
      <p:ext uri="{BB962C8B-B14F-4D97-AF65-F5344CB8AC3E}">
        <p14:creationId xmlns:p14="http://schemas.microsoft.com/office/powerpoint/2010/main" val="36063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142985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上下文切换图示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5857885" y="3352482"/>
            <a:ext cx="705903" cy="756000"/>
            <a:chOff x="5857884" y="2495232"/>
            <a:chExt cx="705903" cy="756000"/>
          </a:xfrm>
        </p:grpSpPr>
        <p:sp>
          <p:nvSpPr>
            <p:cNvPr id="9" name="TextBox 8"/>
            <p:cNvSpPr txBox="1"/>
            <p:nvPr/>
          </p:nvSpPr>
          <p:spPr>
            <a:xfrm>
              <a:off x="5942282" y="2705878"/>
              <a:ext cx="621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运行</a:t>
              </a: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5857884" y="2495232"/>
              <a:ext cx="142876" cy="756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99953" y="2364172"/>
            <a:ext cx="956657" cy="2636469"/>
            <a:chOff x="999952" y="1506921"/>
            <a:chExt cx="956657" cy="2636469"/>
          </a:xfrm>
        </p:grpSpPr>
        <p:grpSp>
          <p:nvGrpSpPr>
            <p:cNvPr id="77" name="组合 76"/>
            <p:cNvGrpSpPr/>
            <p:nvPr/>
          </p:nvGrpSpPr>
          <p:grpSpPr>
            <a:xfrm>
              <a:off x="1770678" y="1637136"/>
              <a:ext cx="185931" cy="2501613"/>
              <a:chOff x="2199306" y="1637136"/>
              <a:chExt cx="185931" cy="2501613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285984" y="1637136"/>
                <a:ext cx="0" cy="2500025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2205237" y="1643056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2199306" y="413716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右大括号 36"/>
            <p:cNvSpPr/>
            <p:nvPr/>
          </p:nvSpPr>
          <p:spPr>
            <a:xfrm flipH="1">
              <a:off x="1506527" y="1506921"/>
              <a:ext cx="229406" cy="2636469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99952" y="266973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空闲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09446" y="2032265"/>
            <a:ext cx="619349" cy="455933"/>
            <a:chOff x="1310607" y="1378523"/>
            <a:chExt cx="619349" cy="455933"/>
          </a:xfrm>
        </p:grpSpPr>
        <p:sp>
          <p:nvSpPr>
            <p:cNvPr id="35" name="下箭头 34"/>
            <p:cNvSpPr/>
            <p:nvPr/>
          </p:nvSpPr>
          <p:spPr>
            <a:xfrm>
              <a:off x="1798618" y="1400775"/>
              <a:ext cx="131338" cy="433681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10607" y="1378523"/>
              <a:ext cx="55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运行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82687" y="4996201"/>
            <a:ext cx="642943" cy="313718"/>
            <a:chOff x="1285851" y="4143386"/>
            <a:chExt cx="642943" cy="313718"/>
          </a:xfrm>
        </p:grpSpPr>
        <p:sp>
          <p:nvSpPr>
            <p:cNvPr id="36" name="下箭头 35"/>
            <p:cNvSpPr/>
            <p:nvPr/>
          </p:nvSpPr>
          <p:spPr>
            <a:xfrm>
              <a:off x="1785918" y="4169104"/>
              <a:ext cx="142876" cy="288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5851" y="4143386"/>
              <a:ext cx="579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运行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011790" y="2357430"/>
            <a:ext cx="2007756" cy="176220"/>
            <a:chOff x="2011790" y="1500180"/>
            <a:chExt cx="2007756" cy="176220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022649" y="1501768"/>
              <a:ext cx="99689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16200000" flipH="1">
              <a:off x="3919420" y="1588289"/>
              <a:ext cx="176220" cy="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2011790" y="1506922"/>
              <a:ext cx="1045730" cy="13435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000498" y="3357563"/>
            <a:ext cx="1728793" cy="242685"/>
            <a:chOff x="4000497" y="2500312"/>
            <a:chExt cx="1728793" cy="242685"/>
          </a:xfrm>
        </p:grpSpPr>
        <p:cxnSp>
          <p:nvCxnSpPr>
            <p:cNvPr id="53" name="直接连接符 52"/>
            <p:cNvCxnSpPr/>
            <p:nvPr/>
          </p:nvCxnSpPr>
          <p:spPr>
            <a:xfrm rot="5400000">
              <a:off x="3912874" y="2652997"/>
              <a:ext cx="18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 flipH="1" flipV="1">
              <a:off x="4396170" y="2318953"/>
              <a:ext cx="8753" cy="80010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4800596" y="2500312"/>
              <a:ext cx="928694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3995738" y="3916366"/>
            <a:ext cx="1744670" cy="214309"/>
            <a:chOff x="3995738" y="3059115"/>
            <a:chExt cx="1744670" cy="214309"/>
          </a:xfrm>
        </p:grpSpPr>
        <p:cxnSp>
          <p:nvCxnSpPr>
            <p:cNvPr id="59" name="直接连接符 58"/>
            <p:cNvCxnSpPr/>
            <p:nvPr/>
          </p:nvCxnSpPr>
          <p:spPr>
            <a:xfrm rot="10800000">
              <a:off x="4840408" y="3071132"/>
              <a:ext cx="90000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0800000">
              <a:off x="3995738" y="3071132"/>
              <a:ext cx="85725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6200000" flipH="1">
              <a:off x="3890966" y="3163888"/>
              <a:ext cx="214309" cy="47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950680" y="4994412"/>
            <a:ext cx="2114907" cy="223552"/>
            <a:chOff x="1950679" y="4167311"/>
            <a:chExt cx="2114907" cy="223552"/>
          </a:xfrm>
        </p:grpSpPr>
        <p:cxnSp>
          <p:nvCxnSpPr>
            <p:cNvPr id="67" name="直接连接符 66"/>
            <p:cNvCxnSpPr>
              <a:stCxn id="32" idx="2"/>
            </p:cNvCxnSpPr>
            <p:nvPr/>
          </p:nvCxnSpPr>
          <p:spPr>
            <a:xfrm>
              <a:off x="4052100" y="4202883"/>
              <a:ext cx="815" cy="18179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 flipV="1">
              <a:off x="3057520" y="4384675"/>
              <a:ext cx="1008066" cy="6188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flipH="1" flipV="1">
              <a:off x="1950679" y="4167311"/>
              <a:ext cx="1128630" cy="217364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143241" y="3143249"/>
            <a:ext cx="1809765" cy="276999"/>
            <a:chOff x="3643306" y="1895467"/>
            <a:chExt cx="1809765" cy="276999"/>
          </a:xfrm>
        </p:grpSpPr>
        <p:sp>
          <p:nvSpPr>
            <p:cNvPr id="23" name="矩形 22"/>
            <p:cNvSpPr/>
            <p:nvPr/>
          </p:nvSpPr>
          <p:spPr>
            <a:xfrm>
              <a:off x="3643306" y="1928808"/>
              <a:ext cx="1785950" cy="21431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67121" y="1895467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-6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从</a:t>
              </a:r>
              <a:r>
                <a:rPr kumimoji="0" lang="en-US" altLang="zh-CN" sz="1200" b="1" i="0" u="none" strike="noStrike" kern="1200" cap="none" spc="-6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PCB</a:t>
              </a:r>
              <a:r>
                <a:rPr kumimoji="0" lang="en-US" altLang="zh-CN" sz="1200" b="1" i="0" u="none" strike="noStrike" kern="1200" cap="none" spc="-6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恢复进程状态</a:t>
              </a:r>
              <a:endParaRPr kumimoji="0" lang="zh-CN" altLang="en-US" sz="12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057521" y="2047864"/>
            <a:ext cx="1895485" cy="1107527"/>
            <a:chOff x="3057520" y="1190613"/>
            <a:chExt cx="1895485" cy="1107527"/>
          </a:xfrm>
        </p:grpSpPr>
        <p:grpSp>
          <p:nvGrpSpPr>
            <p:cNvPr id="29" name="组合 28"/>
            <p:cNvGrpSpPr/>
            <p:nvPr/>
          </p:nvGrpSpPr>
          <p:grpSpPr>
            <a:xfrm>
              <a:off x="3143240" y="1643056"/>
              <a:ext cx="1809765" cy="276999"/>
              <a:chOff x="3643306" y="1895467"/>
              <a:chExt cx="1809765" cy="27699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643306" y="1928808"/>
                <a:ext cx="1785950" cy="21431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67121" y="1895467"/>
                <a:ext cx="1785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rPr>
                  <a:t>保存进程状态到</a:t>
                </a: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rPr>
                  <a:t>PCB</a:t>
                </a:r>
                <a:r>
                  <a:rPr kumimoji="0" lang="en-US" altLang="zh-CN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057520" y="1190613"/>
              <a:ext cx="1658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中断或系统调用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79832" y="1928808"/>
              <a:ext cx="428322" cy="369332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10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华文琥珀" pitchFamily="2" charset="-122"/>
                  <a:ea typeface="华文琥珀" pitchFamily="2" charset="-122"/>
                  <a:cs typeface="+mn-cs"/>
                </a:rPr>
                <a:t>…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35311" y="4752986"/>
            <a:ext cx="1809765" cy="276999"/>
            <a:chOff x="3643306" y="1895467"/>
            <a:chExt cx="1809765" cy="276999"/>
          </a:xfrm>
        </p:grpSpPr>
        <p:sp>
          <p:nvSpPr>
            <p:cNvPr id="31" name="矩形 30"/>
            <p:cNvSpPr/>
            <p:nvPr/>
          </p:nvSpPr>
          <p:spPr>
            <a:xfrm>
              <a:off x="3643306" y="1928808"/>
              <a:ext cx="1785950" cy="21431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67121" y="1895467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-6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从</a:t>
              </a:r>
              <a:r>
                <a:rPr kumimoji="0" lang="en-US" altLang="zh-CN" sz="1200" b="1" i="0" u="none" strike="noStrike" kern="1200" cap="none" spc="-6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PCB</a:t>
              </a:r>
              <a:r>
                <a:rPr kumimoji="0" lang="en-US" altLang="zh-CN" sz="1200" b="1" i="0" u="none" strike="noStrike" kern="1200" cap="none" spc="-6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恢复进程状态</a:t>
              </a:r>
              <a:endParaRPr kumimoji="0" lang="zh-CN" altLang="en-US" sz="12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059898" y="3655498"/>
            <a:ext cx="2000264" cy="1071529"/>
            <a:chOff x="3059898" y="2798247"/>
            <a:chExt cx="2000264" cy="1071529"/>
          </a:xfrm>
        </p:grpSpPr>
        <p:grpSp>
          <p:nvGrpSpPr>
            <p:cNvPr id="25" name="组合 24"/>
            <p:cNvGrpSpPr/>
            <p:nvPr/>
          </p:nvGrpSpPr>
          <p:grpSpPr>
            <a:xfrm>
              <a:off x="3144806" y="3253971"/>
              <a:ext cx="1809765" cy="276999"/>
              <a:chOff x="3643306" y="1895467"/>
              <a:chExt cx="1809765" cy="27699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643306" y="1928808"/>
                <a:ext cx="1785950" cy="21431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667121" y="1895467"/>
                <a:ext cx="1785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rPr>
                  <a:t>保存进程状态到</a:t>
                </a: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rPr>
                  <a:t>PCB</a:t>
                </a:r>
                <a:r>
                  <a:rPr kumimoji="0" lang="en-US" altLang="zh-CN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059898" y="2798247"/>
              <a:ext cx="2000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中断或系统调用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94120" y="3500444"/>
              <a:ext cx="428322" cy="369332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10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华文琥珀" pitchFamily="2" charset="-122"/>
                  <a:ea typeface="华文琥珀" pitchFamily="2" charset="-122"/>
                  <a:cs typeface="+mn-cs"/>
                </a:rPr>
                <a:t>…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85853" y="1719396"/>
            <a:ext cx="5357061" cy="327384"/>
            <a:chOff x="1285852" y="862146"/>
            <a:chExt cx="5357061" cy="327384"/>
          </a:xfrm>
        </p:grpSpPr>
        <p:sp>
          <p:nvSpPr>
            <p:cNvPr id="74" name="TextBox 73"/>
            <p:cNvSpPr txBox="1"/>
            <p:nvPr/>
          </p:nvSpPr>
          <p:spPr>
            <a:xfrm>
              <a:off x="3563888" y="862146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操作系统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42781" y="881753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进程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 P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85852" y="880414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进程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 P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28720" y="2054516"/>
            <a:ext cx="892787" cy="1290346"/>
            <a:chOff x="5828719" y="1197266"/>
            <a:chExt cx="892787" cy="1290346"/>
          </a:xfrm>
        </p:grpSpPr>
        <p:sp>
          <p:nvSpPr>
            <p:cNvPr id="4" name="右大括号 3"/>
            <p:cNvSpPr/>
            <p:nvPr/>
          </p:nvSpPr>
          <p:spPr>
            <a:xfrm>
              <a:off x="6025869" y="1218368"/>
              <a:ext cx="208800" cy="126318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7767" y="171236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空闲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838834" y="2486024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928528" y="1197266"/>
              <a:ext cx="0" cy="1278552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828719" y="120955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5838834" y="4117981"/>
            <a:ext cx="892556" cy="907363"/>
            <a:chOff x="5838834" y="3260730"/>
            <a:chExt cx="892556" cy="907363"/>
          </a:xfrm>
        </p:grpSpPr>
        <p:sp>
          <p:nvSpPr>
            <p:cNvPr id="7" name="TextBox 6"/>
            <p:cNvSpPr txBox="1"/>
            <p:nvPr/>
          </p:nvSpPr>
          <p:spPr>
            <a:xfrm>
              <a:off x="6187651" y="360017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空闲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30116" y="3261218"/>
              <a:ext cx="0" cy="894708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右大括号 79"/>
            <p:cNvSpPr/>
            <p:nvPr/>
          </p:nvSpPr>
          <p:spPr>
            <a:xfrm>
              <a:off x="6073706" y="3273486"/>
              <a:ext cx="166840" cy="89301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5838834" y="4166505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030032" y="2511304"/>
            <a:ext cx="931378" cy="841178"/>
            <a:chOff x="1019300" y="1506921"/>
            <a:chExt cx="931378" cy="841178"/>
          </a:xfrm>
        </p:grpSpPr>
        <p:grpSp>
          <p:nvGrpSpPr>
            <p:cNvPr id="82" name="组合 81"/>
            <p:cNvGrpSpPr/>
            <p:nvPr/>
          </p:nvGrpSpPr>
          <p:grpSpPr>
            <a:xfrm>
              <a:off x="1770678" y="1506921"/>
              <a:ext cx="180000" cy="841178"/>
              <a:chOff x="2199306" y="1506921"/>
              <a:chExt cx="180000" cy="841178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2285984" y="1506921"/>
                <a:ext cx="0" cy="829384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2199306" y="234651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右大括号 82"/>
            <p:cNvSpPr/>
            <p:nvPr/>
          </p:nvSpPr>
          <p:spPr>
            <a:xfrm flipH="1">
              <a:off x="1506527" y="1506921"/>
              <a:ext cx="229406" cy="839590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4" name="TextBox 37"/>
            <p:cNvSpPr txBox="1"/>
            <p:nvPr/>
          </p:nvSpPr>
          <p:spPr>
            <a:xfrm>
              <a:off x="1019300" y="179241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空闲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30202" y="2502134"/>
            <a:ext cx="918992" cy="1628430"/>
            <a:chOff x="1031686" y="1506921"/>
            <a:chExt cx="918992" cy="1628430"/>
          </a:xfrm>
        </p:grpSpPr>
        <p:grpSp>
          <p:nvGrpSpPr>
            <p:cNvPr id="89" name="组合 88"/>
            <p:cNvGrpSpPr/>
            <p:nvPr/>
          </p:nvGrpSpPr>
          <p:grpSpPr>
            <a:xfrm>
              <a:off x="1770678" y="1506921"/>
              <a:ext cx="180000" cy="1615672"/>
              <a:chOff x="2199306" y="1506921"/>
              <a:chExt cx="180000" cy="1615672"/>
            </a:xfrm>
          </p:grpSpPr>
          <p:cxnSp>
            <p:nvCxnSpPr>
              <p:cNvPr id="92" name="直接连接符 91"/>
              <p:cNvCxnSpPr/>
              <p:nvPr/>
            </p:nvCxnSpPr>
            <p:spPr>
              <a:xfrm>
                <a:off x="2285984" y="1506921"/>
                <a:ext cx="0" cy="1615672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199306" y="311543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右大括号 89"/>
            <p:cNvSpPr/>
            <p:nvPr/>
          </p:nvSpPr>
          <p:spPr>
            <a:xfrm flipH="1">
              <a:off x="1506527" y="1506921"/>
              <a:ext cx="229406" cy="1628430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" name="TextBox 37"/>
            <p:cNvSpPr txBox="1"/>
            <p:nvPr/>
          </p:nvSpPr>
          <p:spPr>
            <a:xfrm>
              <a:off x="1031686" y="221579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空闲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838686" y="2054290"/>
            <a:ext cx="892705" cy="479131"/>
            <a:chOff x="5855679" y="1200781"/>
            <a:chExt cx="892705" cy="479131"/>
          </a:xfrm>
        </p:grpSpPr>
        <p:sp>
          <p:nvSpPr>
            <p:cNvPr id="107" name="右大括号 106"/>
            <p:cNvSpPr/>
            <p:nvPr/>
          </p:nvSpPr>
          <p:spPr>
            <a:xfrm>
              <a:off x="6063493" y="1218368"/>
              <a:ext cx="171175" cy="45802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" name="TextBox 5"/>
            <p:cNvSpPr txBox="1"/>
            <p:nvPr/>
          </p:nvSpPr>
          <p:spPr>
            <a:xfrm>
              <a:off x="6204645" y="129349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空闲</a:t>
              </a: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5855679" y="1676397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5945679" y="1200781"/>
              <a:ext cx="0" cy="479131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855679" y="1214537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5838685" y="2063779"/>
            <a:ext cx="939878" cy="1092662"/>
            <a:chOff x="5838528" y="1197266"/>
            <a:chExt cx="939878" cy="1092662"/>
          </a:xfrm>
        </p:grpSpPr>
        <p:sp>
          <p:nvSpPr>
            <p:cNvPr id="113" name="右大括号 112"/>
            <p:cNvSpPr/>
            <p:nvPr/>
          </p:nvSpPr>
          <p:spPr>
            <a:xfrm>
              <a:off x="6066331" y="1218368"/>
              <a:ext cx="182406" cy="1067630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4" name="TextBox 5"/>
            <p:cNvSpPr txBox="1"/>
            <p:nvPr/>
          </p:nvSpPr>
          <p:spPr>
            <a:xfrm>
              <a:off x="6234667" y="16122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空闲</a:t>
              </a: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855679" y="228834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928528" y="1197266"/>
              <a:ext cx="0" cy="1088732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5838528" y="1206034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>
            <a:off x="5835516" y="4111805"/>
            <a:ext cx="895875" cy="646736"/>
            <a:chOff x="5838834" y="3254184"/>
            <a:chExt cx="895875" cy="646736"/>
          </a:xfrm>
        </p:grpSpPr>
        <p:sp>
          <p:nvSpPr>
            <p:cNvPr id="126" name="TextBox 6"/>
            <p:cNvSpPr txBox="1"/>
            <p:nvPr/>
          </p:nvSpPr>
          <p:spPr>
            <a:xfrm>
              <a:off x="6190970" y="34464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空闲</a:t>
              </a: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5930116" y="3254184"/>
              <a:ext cx="0" cy="646736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右大括号 128"/>
            <p:cNvSpPr/>
            <p:nvPr/>
          </p:nvSpPr>
          <p:spPr>
            <a:xfrm>
              <a:off x="6085649" y="3273487"/>
              <a:ext cx="154897" cy="620124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5838834" y="389361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1078571" y="2505688"/>
            <a:ext cx="875431" cy="644229"/>
            <a:chOff x="1075247" y="1506920"/>
            <a:chExt cx="875431" cy="644229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770678" y="1506921"/>
              <a:ext cx="180000" cy="644228"/>
              <a:chOff x="2199306" y="1506921"/>
              <a:chExt cx="180000" cy="644228"/>
            </a:xfrm>
          </p:grpSpPr>
          <p:cxnSp>
            <p:nvCxnSpPr>
              <p:cNvPr id="137" name="直接连接符 136"/>
              <p:cNvCxnSpPr/>
              <p:nvPr/>
            </p:nvCxnSpPr>
            <p:spPr>
              <a:xfrm>
                <a:off x="2285984" y="1506921"/>
                <a:ext cx="0" cy="642640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2199306" y="214956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右大括号 134"/>
            <p:cNvSpPr/>
            <p:nvPr/>
          </p:nvSpPr>
          <p:spPr>
            <a:xfrm flipH="1">
              <a:off x="1579034" y="1506920"/>
              <a:ext cx="155219" cy="642641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6" name="TextBox 37"/>
            <p:cNvSpPr txBox="1"/>
            <p:nvPr/>
          </p:nvSpPr>
          <p:spPr>
            <a:xfrm>
              <a:off x="1075247" y="169299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空闲</a:t>
              </a: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987738" y="2501722"/>
            <a:ext cx="961456" cy="2242656"/>
            <a:chOff x="989222" y="1506920"/>
            <a:chExt cx="961456" cy="2242656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770678" y="1506921"/>
              <a:ext cx="180000" cy="2242655"/>
              <a:chOff x="2199306" y="1506921"/>
              <a:chExt cx="180000" cy="2242655"/>
            </a:xfrm>
          </p:grpSpPr>
          <p:cxnSp>
            <p:nvCxnSpPr>
              <p:cNvPr id="146" name="直接连接符 145"/>
              <p:cNvCxnSpPr/>
              <p:nvPr/>
            </p:nvCxnSpPr>
            <p:spPr>
              <a:xfrm>
                <a:off x="2285984" y="1506921"/>
                <a:ext cx="0" cy="2218994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2199306" y="3747988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右大括号 143"/>
            <p:cNvSpPr/>
            <p:nvPr/>
          </p:nvSpPr>
          <p:spPr>
            <a:xfrm flipH="1">
              <a:off x="1506527" y="1506920"/>
              <a:ext cx="229406" cy="2241067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5" name="TextBox 37"/>
            <p:cNvSpPr txBox="1"/>
            <p:nvPr/>
          </p:nvSpPr>
          <p:spPr>
            <a:xfrm>
              <a:off x="989222" y="246142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空闲</a:t>
              </a: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5839688" y="4120278"/>
            <a:ext cx="881818" cy="1183700"/>
            <a:chOff x="5838834" y="3260730"/>
            <a:chExt cx="881818" cy="1183700"/>
          </a:xfrm>
        </p:grpSpPr>
        <p:sp>
          <p:nvSpPr>
            <p:cNvPr id="159" name="TextBox 6"/>
            <p:cNvSpPr txBox="1"/>
            <p:nvPr/>
          </p:nvSpPr>
          <p:spPr>
            <a:xfrm>
              <a:off x="6176913" y="368763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空闲</a:t>
              </a: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930116" y="3261218"/>
              <a:ext cx="0" cy="1181624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右大括号 161"/>
            <p:cNvSpPr/>
            <p:nvPr/>
          </p:nvSpPr>
          <p:spPr>
            <a:xfrm>
              <a:off x="6082330" y="3273486"/>
              <a:ext cx="158216" cy="1145037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>
            <a:xfrm>
              <a:off x="5838834" y="4442842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92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4772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进程切换</a:t>
            </a:r>
            <a:endParaRPr kumimoji="0" lang="zh-CN" altLang="zh-CN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MS PGothic" pitchFamily="34" charset="-128"/>
            </a:endParaRP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7706022" y="2008074"/>
            <a:ext cx="0" cy="2981325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2" name="Line 49"/>
          <p:cNvSpPr>
            <a:spLocks noChangeShapeType="1"/>
          </p:cNvSpPr>
          <p:nvPr/>
        </p:nvSpPr>
        <p:spPr bwMode="auto">
          <a:xfrm>
            <a:off x="6194722" y="3332048"/>
            <a:ext cx="17399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30097" y="2265249"/>
            <a:ext cx="1007007" cy="775455"/>
            <a:chOff x="2554032" y="1407998"/>
            <a:chExt cx="1007007" cy="775455"/>
          </a:xfrm>
        </p:grpSpPr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2694483" y="17223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2694483" y="17699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2694483" y="18175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2694483" y="18651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2694483" y="19128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554032" y="1875676"/>
              <a:ext cx="100700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k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: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789ED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sleep()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0" name="Text Box 78"/>
            <p:cNvSpPr txBox="1">
              <a:spLocks noChangeArrowheads="1"/>
            </p:cNvSpPr>
            <p:nvPr/>
          </p:nvSpPr>
          <p:spPr bwMode="auto">
            <a:xfrm>
              <a:off x="2605583" y="1407998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main{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92748" y="1919261"/>
            <a:ext cx="5871740" cy="419855"/>
            <a:chOff x="2516684" y="1062010"/>
            <a:chExt cx="5871740" cy="419855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516684" y="1081755"/>
              <a:ext cx="9558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 1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5818684" y="1062705"/>
              <a:ext cx="9558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 2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4141266" y="1062010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操作系统</a:t>
              </a: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7272413" y="1117474"/>
              <a:ext cx="11160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I/O</a:t>
              </a: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设备</a:t>
              </a: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4" name="Line 81"/>
            <p:cNvSpPr>
              <a:spLocks noChangeShapeType="1"/>
            </p:cNvSpPr>
            <p:nvPr/>
          </p:nvSpPr>
          <p:spPr bwMode="auto">
            <a:xfrm>
              <a:off x="2570658" y="1435370"/>
              <a:ext cx="58039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24623" y="2655773"/>
            <a:ext cx="1730145" cy="792538"/>
            <a:chOff x="3548558" y="1798523"/>
            <a:chExt cx="1730145" cy="792538"/>
          </a:xfrm>
        </p:grpSpPr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3548558" y="2027123"/>
              <a:ext cx="5715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47" name="Group 31"/>
            <p:cNvGrpSpPr>
              <a:grpSpLocks/>
            </p:cNvGrpSpPr>
            <p:nvPr/>
          </p:nvGrpSpPr>
          <p:grpSpPr bwMode="auto">
            <a:xfrm>
              <a:off x="4218483" y="2141423"/>
              <a:ext cx="736600" cy="238125"/>
              <a:chOff x="0" y="0"/>
              <a:chExt cx="488" cy="200"/>
            </a:xfrm>
          </p:grpSpPr>
          <p:sp>
            <p:nvSpPr>
              <p:cNvPr id="48" name="Line 35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9" name="Line 36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51" name="Line 38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4048879" y="2283284"/>
              <a:ext cx="1229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789ED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add_timer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789ED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()</a:t>
              </a:r>
            </a:p>
          </p:txBody>
        </p:sp>
        <p:sp>
          <p:nvSpPr>
            <p:cNvPr id="106" name="Text Box 83"/>
            <p:cNvSpPr txBox="1">
              <a:spLocks noChangeArrowheads="1"/>
            </p:cNvSpPr>
            <p:nvPr/>
          </p:nvSpPr>
          <p:spPr bwMode="auto">
            <a:xfrm>
              <a:off x="4117583" y="1798523"/>
              <a:ext cx="8803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sleep{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69323" y="3484448"/>
            <a:ext cx="1256341" cy="1104901"/>
            <a:chOff x="5593258" y="2627197"/>
            <a:chExt cx="1256341" cy="1104901"/>
          </a:xfrm>
        </p:grpSpPr>
        <p:sp>
          <p:nvSpPr>
            <p:cNvPr id="54" name="Line 41"/>
            <p:cNvSpPr>
              <a:spLocks noChangeShapeType="1"/>
            </p:cNvSpPr>
            <p:nvPr/>
          </p:nvSpPr>
          <p:spPr bwMode="auto">
            <a:xfrm>
              <a:off x="6067921" y="29700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>
              <a:off x="6067921" y="30177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>
              <a:off x="6067921" y="30653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>
              <a:off x="6067921" y="31129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8" name="Line 45"/>
            <p:cNvSpPr>
              <a:spLocks noChangeShapeType="1"/>
            </p:cNvSpPr>
            <p:nvPr/>
          </p:nvSpPr>
          <p:spPr bwMode="auto">
            <a:xfrm>
              <a:off x="6067921" y="31605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3" name="Line 50"/>
            <p:cNvSpPr>
              <a:spLocks noChangeShapeType="1"/>
            </p:cNvSpPr>
            <p:nvPr/>
          </p:nvSpPr>
          <p:spPr bwMode="auto">
            <a:xfrm>
              <a:off x="5593258" y="2846273"/>
              <a:ext cx="3937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64" name="Group 48"/>
            <p:cNvGrpSpPr>
              <a:grpSpLocks/>
            </p:cNvGrpSpPr>
            <p:nvPr/>
          </p:nvGrpSpPr>
          <p:grpSpPr bwMode="auto">
            <a:xfrm>
              <a:off x="6067921" y="3208223"/>
              <a:ext cx="736600" cy="238125"/>
              <a:chOff x="0" y="0"/>
              <a:chExt cx="488" cy="200"/>
            </a:xfrm>
          </p:grpSpPr>
          <p:sp>
            <p:nvSpPr>
              <p:cNvPr id="65" name="Line 52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6" name="Line 53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7" name="Line 54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8" name="Line 55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9" name="Line 56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70" name="Line 57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01" name="Text Box 79"/>
            <p:cNvSpPr txBox="1">
              <a:spLocks noChangeArrowheads="1"/>
            </p:cNvSpPr>
            <p:nvPr/>
          </p:nvSpPr>
          <p:spPr bwMode="auto">
            <a:xfrm>
              <a:off x="5998084" y="2627197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main{</a:t>
              </a:r>
            </a:p>
          </p:txBody>
        </p:sp>
        <p:grpSp>
          <p:nvGrpSpPr>
            <p:cNvPr id="110" name="Group 84"/>
            <p:cNvGrpSpPr>
              <a:grpSpLocks/>
            </p:cNvGrpSpPr>
            <p:nvPr/>
          </p:nvGrpSpPr>
          <p:grpSpPr bwMode="auto">
            <a:xfrm>
              <a:off x="6067921" y="3493973"/>
              <a:ext cx="736600" cy="238125"/>
              <a:chOff x="0" y="0"/>
              <a:chExt cx="488" cy="200"/>
            </a:xfrm>
          </p:grpSpPr>
          <p:sp>
            <p:nvSpPr>
              <p:cNvPr id="111" name="Line 8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12" name="Line 89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13" name="Line 90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14" name="Line 91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15" name="Line 92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16" name="Line 93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127" name="Line 98"/>
          <p:cNvSpPr>
            <a:spLocks noChangeShapeType="1"/>
          </p:cNvSpPr>
          <p:nvPr/>
        </p:nvSpPr>
        <p:spPr bwMode="auto">
          <a:xfrm>
            <a:off x="3515022" y="5732348"/>
            <a:ext cx="12827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45058" y="4971540"/>
            <a:ext cx="2076464" cy="977741"/>
            <a:chOff x="2068994" y="4114289"/>
            <a:chExt cx="2076464" cy="977741"/>
          </a:xfrm>
        </p:grpSpPr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2068994" y="4114289"/>
              <a:ext cx="7072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k</a:t>
              </a: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+1:</a:t>
              </a:r>
            </a:p>
          </p:txBody>
        </p:sp>
        <p:grpSp>
          <p:nvGrpSpPr>
            <p:cNvPr id="40" name="Group 24"/>
            <p:cNvGrpSpPr>
              <a:grpSpLocks/>
            </p:cNvGrpSpPr>
            <p:nvPr/>
          </p:nvGrpSpPr>
          <p:grpSpPr bwMode="auto">
            <a:xfrm>
              <a:off x="2694483" y="4255973"/>
              <a:ext cx="736600" cy="238125"/>
              <a:chOff x="0" y="0"/>
              <a:chExt cx="488" cy="200"/>
            </a:xfrm>
          </p:grpSpPr>
          <p:sp>
            <p:nvSpPr>
              <p:cNvPr id="41" name="Line 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3" name="Line 30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4" name="Line 31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6" name="Line 33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98" name="Line 76"/>
            <p:cNvSpPr>
              <a:spLocks noChangeShapeType="1"/>
            </p:cNvSpPr>
            <p:nvPr/>
          </p:nvSpPr>
          <p:spPr bwMode="auto">
            <a:xfrm flipH="1">
              <a:off x="3472358" y="4255973"/>
              <a:ext cx="6731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5" name="Text Box 82"/>
            <p:cNvSpPr txBox="1">
              <a:spLocks noChangeArrowheads="1"/>
            </p:cNvSpPr>
            <p:nvPr/>
          </p:nvSpPr>
          <p:spPr bwMode="auto">
            <a:xfrm>
              <a:off x="2605584" y="4722698"/>
              <a:ext cx="2744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grpSp>
          <p:nvGrpSpPr>
            <p:cNvPr id="128" name="Group 96"/>
            <p:cNvGrpSpPr>
              <a:grpSpLocks/>
            </p:cNvGrpSpPr>
            <p:nvPr/>
          </p:nvGrpSpPr>
          <p:grpSpPr bwMode="auto">
            <a:xfrm>
              <a:off x="2694483" y="4494098"/>
              <a:ext cx="736600" cy="238125"/>
              <a:chOff x="0" y="0"/>
              <a:chExt cx="488" cy="200"/>
            </a:xfrm>
          </p:grpSpPr>
          <p:sp>
            <p:nvSpPr>
              <p:cNvPr id="129" name="Line 100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30" name="Line 101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31" name="Line 102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32" name="Line 103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33" name="Line 104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34" name="Line 105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121322" y="3398723"/>
            <a:ext cx="2670206" cy="788432"/>
            <a:chOff x="2545258" y="2541473"/>
            <a:chExt cx="2670206" cy="788432"/>
          </a:xfrm>
        </p:grpSpPr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4205783" y="25509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1" name="Line 48"/>
            <p:cNvSpPr>
              <a:spLocks noChangeShapeType="1"/>
            </p:cNvSpPr>
            <p:nvPr/>
          </p:nvSpPr>
          <p:spPr bwMode="auto">
            <a:xfrm>
              <a:off x="4205783" y="25986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3" name="Line 80"/>
            <p:cNvSpPr>
              <a:spLocks noChangeShapeType="1"/>
            </p:cNvSpPr>
            <p:nvPr/>
          </p:nvSpPr>
          <p:spPr bwMode="auto">
            <a:xfrm>
              <a:off x="4205783" y="26462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7" name="Text Box 84"/>
            <p:cNvSpPr txBox="1">
              <a:spLocks noChangeArrowheads="1"/>
            </p:cNvSpPr>
            <p:nvPr/>
          </p:nvSpPr>
          <p:spPr bwMode="auto">
            <a:xfrm>
              <a:off x="4154984" y="2960573"/>
              <a:ext cx="2744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sp>
          <p:nvSpPr>
            <p:cNvPr id="136" name="Line 107"/>
            <p:cNvSpPr>
              <a:spLocks noChangeShapeType="1"/>
            </p:cNvSpPr>
            <p:nvPr/>
          </p:nvSpPr>
          <p:spPr bwMode="auto">
            <a:xfrm>
              <a:off x="4205783" y="26938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7" name="Line 108"/>
            <p:cNvSpPr>
              <a:spLocks noChangeShapeType="1"/>
            </p:cNvSpPr>
            <p:nvPr/>
          </p:nvSpPr>
          <p:spPr bwMode="auto">
            <a:xfrm>
              <a:off x="4205783" y="27414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8" name="Line 109"/>
            <p:cNvSpPr>
              <a:spLocks noChangeShapeType="1"/>
            </p:cNvSpPr>
            <p:nvPr/>
          </p:nvSpPr>
          <p:spPr bwMode="auto">
            <a:xfrm>
              <a:off x="4205783" y="27891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5" name="AutoShape 125"/>
            <p:cNvSpPr>
              <a:spLocks/>
            </p:cNvSpPr>
            <p:nvPr/>
          </p:nvSpPr>
          <p:spPr bwMode="auto">
            <a:xfrm>
              <a:off x="3994646" y="2541473"/>
              <a:ext cx="74613" cy="266700"/>
            </a:xfrm>
            <a:prstGeom prst="leftBrace">
              <a:avLst>
                <a:gd name="adj1" fmla="val 39716"/>
                <a:gd name="adj2" fmla="val 50000"/>
              </a:avLst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56" name="Oval 126"/>
            <p:cNvSpPr>
              <a:spLocks noChangeArrowheads="1"/>
            </p:cNvSpPr>
            <p:nvPr/>
          </p:nvSpPr>
          <p:spPr bwMode="auto">
            <a:xfrm>
              <a:off x="2545258" y="2570051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保存现场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7" name="Line 127"/>
            <p:cNvSpPr>
              <a:spLocks noChangeShapeType="1"/>
            </p:cNvSpPr>
            <p:nvPr/>
          </p:nvSpPr>
          <p:spPr bwMode="auto">
            <a:xfrm flipH="1">
              <a:off x="3612058" y="2674823"/>
              <a:ext cx="355600" cy="285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8" name="Text Box 131"/>
            <p:cNvSpPr txBox="1">
              <a:spLocks noChangeArrowheads="1"/>
            </p:cNvSpPr>
            <p:nvPr/>
          </p:nvSpPr>
          <p:spPr bwMode="auto">
            <a:xfrm>
              <a:off x="4096247" y="2752902"/>
              <a:ext cx="1119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789ED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schedule()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94947" y="3227272"/>
            <a:ext cx="736600" cy="1190625"/>
            <a:chOff x="7418883" y="2370021"/>
            <a:chExt cx="736600" cy="1190625"/>
          </a:xfrm>
        </p:grpSpPr>
        <p:grpSp>
          <p:nvGrpSpPr>
            <p:cNvPr id="71" name="Group 55"/>
            <p:cNvGrpSpPr>
              <a:grpSpLocks/>
            </p:cNvGrpSpPr>
            <p:nvPr/>
          </p:nvGrpSpPr>
          <p:grpSpPr bwMode="auto">
            <a:xfrm>
              <a:off x="7418883" y="2465271"/>
              <a:ext cx="736600" cy="238125"/>
              <a:chOff x="0" y="0"/>
              <a:chExt cx="488" cy="200"/>
            </a:xfrm>
          </p:grpSpPr>
          <p:sp>
            <p:nvSpPr>
              <p:cNvPr id="72" name="Line 59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74" name="Line 61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75" name="Line 62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76" name="Line 63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78" name="Group 62"/>
            <p:cNvGrpSpPr>
              <a:grpSpLocks/>
            </p:cNvGrpSpPr>
            <p:nvPr/>
          </p:nvGrpSpPr>
          <p:grpSpPr bwMode="auto">
            <a:xfrm>
              <a:off x="7418883" y="2751021"/>
              <a:ext cx="736600" cy="238125"/>
              <a:chOff x="0" y="0"/>
              <a:chExt cx="488" cy="200"/>
            </a:xfrm>
          </p:grpSpPr>
          <p:sp>
            <p:nvSpPr>
              <p:cNvPr id="79" name="Line 66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0" name="Line 67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1" name="Line 68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2" name="Line 69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3" name="Line 70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4" name="Line 71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>
              <a:off x="7418883" y="33701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5" name="Line 73"/>
            <p:cNvSpPr>
              <a:spLocks noChangeShapeType="1"/>
            </p:cNvSpPr>
            <p:nvPr/>
          </p:nvSpPr>
          <p:spPr bwMode="auto">
            <a:xfrm>
              <a:off x="7418883" y="3417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7" name="Line 94"/>
            <p:cNvSpPr>
              <a:spLocks noChangeShapeType="1"/>
            </p:cNvSpPr>
            <p:nvPr/>
          </p:nvSpPr>
          <p:spPr bwMode="auto">
            <a:xfrm>
              <a:off x="7418883" y="3417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0" name="Line 95"/>
            <p:cNvSpPr>
              <a:spLocks noChangeShapeType="1"/>
            </p:cNvSpPr>
            <p:nvPr/>
          </p:nvSpPr>
          <p:spPr bwMode="auto">
            <a:xfrm>
              <a:off x="7418883" y="34653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5" name="Line 96"/>
            <p:cNvSpPr>
              <a:spLocks noChangeShapeType="1"/>
            </p:cNvSpPr>
            <p:nvPr/>
          </p:nvSpPr>
          <p:spPr bwMode="auto">
            <a:xfrm>
              <a:off x="7418883" y="3513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6" name="Line 97"/>
            <p:cNvSpPr>
              <a:spLocks noChangeShapeType="1"/>
            </p:cNvSpPr>
            <p:nvPr/>
          </p:nvSpPr>
          <p:spPr bwMode="auto">
            <a:xfrm>
              <a:off x="7418883" y="3560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6" name="Line 117"/>
            <p:cNvSpPr>
              <a:spLocks noChangeShapeType="1"/>
            </p:cNvSpPr>
            <p:nvPr/>
          </p:nvSpPr>
          <p:spPr bwMode="auto">
            <a:xfrm>
              <a:off x="7418883" y="3036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7" name="Line 118"/>
            <p:cNvSpPr>
              <a:spLocks noChangeShapeType="1"/>
            </p:cNvSpPr>
            <p:nvPr/>
          </p:nvSpPr>
          <p:spPr bwMode="auto">
            <a:xfrm>
              <a:off x="7418883" y="30843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8" name="Line 119"/>
            <p:cNvSpPr>
              <a:spLocks noChangeShapeType="1"/>
            </p:cNvSpPr>
            <p:nvPr/>
          </p:nvSpPr>
          <p:spPr bwMode="auto">
            <a:xfrm>
              <a:off x="7418883" y="3132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9" name="Line 120"/>
            <p:cNvSpPr>
              <a:spLocks noChangeShapeType="1"/>
            </p:cNvSpPr>
            <p:nvPr/>
          </p:nvSpPr>
          <p:spPr bwMode="auto">
            <a:xfrm>
              <a:off x="7418883" y="3179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0" name="Line 121"/>
            <p:cNvSpPr>
              <a:spLocks noChangeShapeType="1"/>
            </p:cNvSpPr>
            <p:nvPr/>
          </p:nvSpPr>
          <p:spPr bwMode="auto">
            <a:xfrm>
              <a:off x="7418883" y="32272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1" name="Line 122"/>
            <p:cNvSpPr>
              <a:spLocks noChangeShapeType="1"/>
            </p:cNvSpPr>
            <p:nvPr/>
          </p:nvSpPr>
          <p:spPr bwMode="auto">
            <a:xfrm>
              <a:off x="7418883" y="32272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2" name="Line 123"/>
            <p:cNvSpPr>
              <a:spLocks noChangeShapeType="1"/>
            </p:cNvSpPr>
            <p:nvPr/>
          </p:nvSpPr>
          <p:spPr bwMode="auto">
            <a:xfrm>
              <a:off x="7418883" y="32748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3" name="Line 124"/>
            <p:cNvSpPr>
              <a:spLocks noChangeShapeType="1"/>
            </p:cNvSpPr>
            <p:nvPr/>
          </p:nvSpPr>
          <p:spPr bwMode="auto">
            <a:xfrm>
              <a:off x="7418883" y="33225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3" name="Line 136"/>
            <p:cNvSpPr>
              <a:spLocks noChangeShapeType="1"/>
            </p:cNvSpPr>
            <p:nvPr/>
          </p:nvSpPr>
          <p:spPr bwMode="auto">
            <a:xfrm>
              <a:off x="7418883" y="2370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4" name="Line 137"/>
            <p:cNvSpPr>
              <a:spLocks noChangeShapeType="1"/>
            </p:cNvSpPr>
            <p:nvPr/>
          </p:nvSpPr>
          <p:spPr bwMode="auto">
            <a:xfrm>
              <a:off x="7418883" y="2417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525695" y="4421808"/>
            <a:ext cx="4087977" cy="390306"/>
            <a:chOff x="3949630" y="3564558"/>
            <a:chExt cx="4087977" cy="390306"/>
          </a:xfrm>
        </p:grpSpPr>
        <p:sp>
          <p:nvSpPr>
            <p:cNvPr id="96" name="Line 74"/>
            <p:cNvSpPr>
              <a:spLocks noChangeShapeType="1"/>
            </p:cNvSpPr>
            <p:nvPr/>
          </p:nvSpPr>
          <p:spPr bwMode="auto">
            <a:xfrm flipH="1">
              <a:off x="5288458" y="3779723"/>
              <a:ext cx="20701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7" name="Text Box 75"/>
            <p:cNvSpPr txBox="1">
              <a:spLocks noChangeArrowheads="1"/>
            </p:cNvSpPr>
            <p:nvPr/>
          </p:nvSpPr>
          <p:spPr bwMode="auto">
            <a:xfrm>
              <a:off x="3949630" y="3564558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定时时间到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7378452" y="3585532"/>
              <a:ext cx="6591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中断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18574" y="4713164"/>
            <a:ext cx="3601799" cy="1092100"/>
            <a:chOff x="4042509" y="3735373"/>
            <a:chExt cx="3601799" cy="1092100"/>
          </a:xfrm>
        </p:grpSpPr>
        <p:sp>
          <p:nvSpPr>
            <p:cNvPr id="108" name="Text Box 85"/>
            <p:cNvSpPr txBox="1">
              <a:spLocks noChangeArrowheads="1"/>
            </p:cNvSpPr>
            <p:nvPr/>
          </p:nvSpPr>
          <p:spPr bwMode="auto">
            <a:xfrm>
              <a:off x="4154984" y="4275023"/>
              <a:ext cx="2744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sp>
          <p:nvSpPr>
            <p:cNvPr id="109" name="Text Box 86"/>
            <p:cNvSpPr txBox="1">
              <a:spLocks noChangeArrowheads="1"/>
            </p:cNvSpPr>
            <p:nvPr/>
          </p:nvSpPr>
          <p:spPr bwMode="auto">
            <a:xfrm>
              <a:off x="4042509" y="3735373"/>
              <a:ext cx="1119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789ED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schedule()</a:t>
              </a:r>
            </a:p>
          </p:txBody>
        </p:sp>
        <p:grpSp>
          <p:nvGrpSpPr>
            <p:cNvPr id="139" name="Group 107"/>
            <p:cNvGrpSpPr>
              <a:grpSpLocks/>
            </p:cNvGrpSpPr>
            <p:nvPr/>
          </p:nvGrpSpPr>
          <p:grpSpPr bwMode="auto">
            <a:xfrm>
              <a:off x="4205783" y="4008323"/>
              <a:ext cx="736600" cy="238125"/>
              <a:chOff x="0" y="0"/>
              <a:chExt cx="464" cy="200"/>
            </a:xfrm>
          </p:grpSpPr>
          <p:sp>
            <p:nvSpPr>
              <p:cNvPr id="140" name="Line 1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41" name="Line 112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42" name="Line 113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43" name="Line 114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44" name="Line 115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45" name="Line 116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60" name="AutoShape 129"/>
            <p:cNvSpPr>
              <a:spLocks/>
            </p:cNvSpPr>
            <p:nvPr/>
          </p:nvSpPr>
          <p:spPr bwMode="auto">
            <a:xfrm flipH="1">
              <a:off x="5137646" y="4017848"/>
              <a:ext cx="74612" cy="266700"/>
            </a:xfrm>
            <a:prstGeom prst="leftBrace">
              <a:avLst>
                <a:gd name="adj1" fmla="val 39716"/>
                <a:gd name="adj2" fmla="val 50000"/>
              </a:avLst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61" name="Line 130"/>
            <p:cNvSpPr>
              <a:spLocks noChangeShapeType="1"/>
            </p:cNvSpPr>
            <p:nvPr/>
          </p:nvSpPr>
          <p:spPr bwMode="auto">
            <a:xfrm flipH="1" flipV="1">
              <a:off x="5224958" y="4160723"/>
              <a:ext cx="520700" cy="20002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2" name="Oval 128"/>
            <p:cNvSpPr>
              <a:spLocks noChangeArrowheads="1"/>
            </p:cNvSpPr>
            <p:nvPr/>
          </p:nvSpPr>
          <p:spPr bwMode="auto">
            <a:xfrm>
              <a:off x="5377358" y="4313123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恢复现场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6" name="Oval 140"/>
            <p:cNvSpPr>
              <a:spLocks noChangeArrowheads="1"/>
            </p:cNvSpPr>
            <p:nvPr/>
          </p:nvSpPr>
          <p:spPr bwMode="auto">
            <a:xfrm>
              <a:off x="6564808" y="4027373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保存现场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7" name="Line 141"/>
            <p:cNvSpPr>
              <a:spLocks noChangeShapeType="1"/>
            </p:cNvSpPr>
            <p:nvPr/>
          </p:nvSpPr>
          <p:spPr bwMode="auto">
            <a:xfrm flipH="1" flipV="1">
              <a:off x="5199558" y="4160723"/>
              <a:ext cx="1358900" cy="1047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5576" y="2214555"/>
            <a:ext cx="2268000" cy="3314947"/>
            <a:chOff x="179512" y="1357304"/>
            <a:chExt cx="2268000" cy="3314947"/>
          </a:xfrm>
        </p:grpSpPr>
        <p:sp>
          <p:nvSpPr>
            <p:cNvPr id="135" name="Text Box 106"/>
            <p:cNvSpPr txBox="1">
              <a:spLocks noChangeArrowheads="1"/>
            </p:cNvSpPr>
            <p:nvPr/>
          </p:nvSpPr>
          <p:spPr bwMode="auto">
            <a:xfrm>
              <a:off x="660555" y="4302919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地址空间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79512" y="1357304"/>
              <a:ext cx="2268000" cy="2772000"/>
              <a:chOff x="179512" y="1357304"/>
              <a:chExt cx="2268000" cy="2772000"/>
            </a:xfrm>
          </p:grpSpPr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901278" y="1754476"/>
                <a:ext cx="579005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...</a:t>
                </a: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79512" y="1357304"/>
                <a:ext cx="2268000" cy="277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93826" y="1464461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70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1441795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n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393826" y="2357436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72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2334770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2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393826" y="2770113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74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2747447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1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393826" y="3214692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76" name="Text Box 12"/>
              <p:cNvSpPr txBox="1">
                <a:spLocks noChangeArrowheads="1"/>
              </p:cNvSpPr>
              <p:nvPr/>
            </p:nvSpPr>
            <p:spPr bwMode="auto">
              <a:xfrm>
                <a:off x="512890" y="3192026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系统应用软件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93826" y="3643320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78" name="Text Box 12"/>
              <p:cNvSpPr txBox="1">
                <a:spLocks noChangeArrowheads="1"/>
              </p:cNvSpPr>
              <p:nvPr/>
            </p:nvSpPr>
            <p:spPr bwMode="auto">
              <a:xfrm>
                <a:off x="784354" y="3620654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操作系统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9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787419" y="1754476"/>
                <a:ext cx="68480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SimSun" charset="0"/>
                    <a:cs typeface="SimSun" charset="0"/>
                  </a:rPr>
                  <a:t>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013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2" grpId="0" animBg="1"/>
      <p:bldP spid="12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Process Image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Concept of process image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Description about whole life cycle of process 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Content of process image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User-level context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User space of the process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Such as text, stack, and data section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Register-level context 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PC, PSW, IR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Stack pointer and other general registers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System-level context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PCB and resource associated with the process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Dynamic kernel stack</a:t>
            </a:r>
          </a:p>
          <a:p>
            <a:pPr lvl="2">
              <a:lnSpc>
                <a:spcPct val="110000"/>
              </a:lnSpc>
              <a:defRPr/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716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F4E81C-7A5A-4FFA-90F2-EBDEC099021C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737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8F1DDB-B6FF-40E4-ACF5-3737D88FF411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pic>
        <p:nvPicPr>
          <p:cNvPr id="73733" name="Picture 2" descr="process_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6607" r="1616" b="3268"/>
          <a:stretch>
            <a:fillRect/>
          </a:stretch>
        </p:blipFill>
        <p:spPr bwMode="auto">
          <a:xfrm>
            <a:off x="381000" y="98425"/>
            <a:ext cx="8763000" cy="675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进程的设计目标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简化开发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程序员认为自己完全控制这台机器，不必关心别人的存在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程序员不必关心硬件资源的细节，只需向</a:t>
            </a:r>
            <a:r>
              <a:rPr lang="en-US" altLang="zh-CN" dirty="0" smtClean="0"/>
              <a:t>OS</a:t>
            </a:r>
            <a:r>
              <a:rPr lang="zh-CN" altLang="en-US" dirty="0" smtClean="0"/>
              <a:t>请求即可</a:t>
            </a:r>
            <a:endParaRPr lang="en-US" altLang="zh-CN" dirty="0" smtClean="0"/>
          </a:p>
          <a:p>
            <a:r>
              <a:rPr lang="zh-CN" altLang="en-US" dirty="0" smtClean="0"/>
              <a:t>简化管理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操作系统一视同仁的调度所有的进程，不受程序的实现方法影响</a:t>
            </a:r>
            <a:endParaRPr lang="en-US" altLang="zh-CN" dirty="0" smtClean="0"/>
          </a:p>
          <a:p>
            <a:pPr lvl="1"/>
            <a:r>
              <a:rPr lang="zh-CN" altLang="en-US" dirty="0"/>
              <a:t>应用进程不必知道调度时发生了什么，也不必知道什么时候发生的调度</a:t>
            </a:r>
            <a:endParaRPr lang="en-US" altLang="zh-CN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12109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69</a:t>
            </a:fld>
            <a:endParaRPr lang="en-US" altLang="ko-KR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47" y="188640"/>
            <a:ext cx="8043853" cy="55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5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Essential of Cocurrency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Static multiprogramming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More than one process are stored in memory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Each process occupies CPU exclusively before termination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CPU has to be idle when process waiting for  I/O operation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Life cycle of static multiprogramming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Sequential, close, exclusive and certain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The running of program can reoccur exactly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Concurrent multiprogramming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Each process occupies CPU only when it need CPU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The idle process should give up CPU and other process will occupy CPU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Life cycle of concurrent multiprogramming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Concurrent, discontinuous, independent, preemptive and uncertain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The running of program depends on uncertain environment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43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E46F47-D2B3-4325-BC2C-2D362A70D844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进程的调度算法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8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6" y="2130425"/>
            <a:ext cx="8464834" cy="24928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D5C89-3F50-4E78-90D8-3CB123F8C3B8}" type="slidenum">
              <a:rPr lang="en-US" altLang="ko-KR" smtClean="0"/>
              <a:pPr>
                <a:defRPr/>
              </a:pPr>
              <a:t>71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52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Scheduling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When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Process is created or Process exit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Process blocks on I/O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I/O interrupt occurs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Why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Make proper choice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Assure efficiency of CPU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How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Select the process to run according some policy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Switch CPU context between processes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Notice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The frequency of scheduling is very important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Non preemptive and preemptive algorithms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CPU-bound and I/O-bound process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757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867AC5-AA4B-43AF-8C89-8EF58425659E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CPU</a:t>
            </a:r>
            <a:r>
              <a:rPr lang="zh-CN" altLang="en-US" dirty="0"/>
              <a:t>资源的时分复用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4" y="1857364"/>
            <a:ext cx="5012991" cy="428628"/>
            <a:chOff x="844893" y="1000114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进程切换：CPU资源的当前占用者切换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924944"/>
            <a:ext cx="1869719" cy="428628"/>
            <a:chOff x="844893" y="2067694"/>
            <a:chExt cx="1869719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067694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处理机调度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0676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4" y="4005064"/>
            <a:ext cx="5095259" cy="428628"/>
            <a:chOff x="844893" y="3147814"/>
            <a:chExt cx="5095259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147814"/>
              <a:ext cx="47971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调度程序：挑选就绪进程的内核函数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1478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261496"/>
            <a:ext cx="6981986" cy="414954"/>
            <a:chOff x="1262422" y="2404246"/>
            <a:chExt cx="6981986" cy="414954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921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404246"/>
              <a:ext cx="6849422" cy="41495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从就绪队列中</a:t>
              </a:r>
              <a:r>
                <a:rPr lang="zh-CN" altLang="en-US" dirty="0">
                  <a:solidFill>
                    <a:srgbClr val="FF0000"/>
                  </a:solidFill>
                </a:rPr>
                <a:t>挑选</a:t>
              </a:r>
              <a:r>
                <a:rPr lang="zh-CN" altLang="en-US" dirty="0"/>
                <a:t>下一个占用CPU运行的</a:t>
              </a:r>
              <a:r>
                <a:rPr lang="zh-CN" altLang="en-US" dirty="0">
                  <a:solidFill>
                    <a:srgbClr val="FF0000"/>
                  </a:solidFill>
                </a:rPr>
                <a:t>进程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2163754"/>
            <a:ext cx="5901866" cy="757770"/>
            <a:chOff x="1262422" y="1306504"/>
            <a:chExt cx="5901866" cy="757770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93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1306504"/>
              <a:ext cx="5769302" cy="6937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保存当前进程在PCB中的执行上下文</a:t>
              </a:r>
              <a:r>
                <a:rPr lang="en-US" altLang="zh-CN" dirty="0"/>
                <a:t>(</a:t>
              </a:r>
              <a:r>
                <a:rPr lang="zh-CN" altLang="en-US" dirty="0"/>
                <a:t>CPU状态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262" y="1778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401826" y="1635646"/>
              <a:ext cx="40342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恢复下一个进程的执行上下文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623403"/>
            <a:ext cx="6988826" cy="293812"/>
            <a:chOff x="1262422" y="2766153"/>
            <a:chExt cx="6988826" cy="293812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401826" y="2766153"/>
              <a:ext cx="6849422" cy="29381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从多个可用</a:t>
              </a:r>
              <a:r>
                <a:rPr lang="en-US" altLang="zh-CN" dirty="0"/>
                <a:t>CPU</a:t>
              </a:r>
              <a:r>
                <a:rPr lang="zh-CN" altLang="en-US" dirty="0"/>
                <a:t>中</a:t>
              </a:r>
              <a:r>
                <a:rPr lang="zh-CN" altLang="en-US" dirty="0">
                  <a:solidFill>
                    <a:srgbClr val="FF0000"/>
                  </a:solidFill>
                </a:rPr>
                <a:t>挑选</a:t>
              </a:r>
              <a:r>
                <a:rPr lang="zh-CN" altLang="en-US" dirty="0"/>
                <a:t>就绪进程可使用的</a:t>
              </a:r>
              <a:r>
                <a:rPr lang="en-US" altLang="zh-CN" dirty="0"/>
                <a:t>CPU</a:t>
              </a:r>
              <a:r>
                <a:rPr lang="zh-CN" altLang="en-US" dirty="0">
                  <a:solidFill>
                    <a:srgbClr val="FF0000"/>
                  </a:solidFill>
                </a:rPr>
                <a:t>资源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860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262422" y="4333678"/>
            <a:ext cx="5095528" cy="620476"/>
            <a:chOff x="1262422" y="3476428"/>
            <a:chExt cx="5095528" cy="620476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193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476428"/>
              <a:ext cx="49629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调度策略</a:t>
              </a:r>
              <a:endParaRPr lang="en-US" altLang="zh-CN" dirty="0"/>
            </a:p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    依据什么原则挑选进程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线程？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394790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1" name="组合 10"/>
          <p:cNvGrpSpPr/>
          <p:nvPr/>
        </p:nvGrpSpPr>
        <p:grpSpPr>
          <a:xfrm>
            <a:off x="1262422" y="5007213"/>
            <a:ext cx="4023958" cy="630683"/>
            <a:chOff x="1262422" y="4149962"/>
            <a:chExt cx="4023958" cy="630683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29283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4149962"/>
              <a:ext cx="38913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调度时机</a:t>
              </a:r>
              <a:endParaRPr lang="en-US" altLang="zh-CN" dirty="0"/>
            </a:p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    什么时候进行调度？</a:t>
              </a: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567" y="463164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901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52999" y="1916832"/>
            <a:ext cx="5870247" cy="428628"/>
            <a:chOff x="844893" y="1000114"/>
            <a:chExt cx="5870247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在进程/线程的生命周期中的什么时候进行调度？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74711" y="2710851"/>
            <a:ext cx="3013713" cy="2963585"/>
            <a:chOff x="559291" y="1754461"/>
            <a:chExt cx="3013713" cy="2963585"/>
          </a:xfrm>
        </p:grpSpPr>
        <p:grpSp>
          <p:nvGrpSpPr>
            <p:cNvPr id="25" name="组合 24"/>
            <p:cNvGrpSpPr/>
            <p:nvPr/>
          </p:nvGrpSpPr>
          <p:grpSpPr>
            <a:xfrm>
              <a:off x="559291" y="1784507"/>
              <a:ext cx="3008403" cy="2592110"/>
              <a:chOff x="4572000" y="1275606"/>
              <a:chExt cx="3008403" cy="2592110"/>
            </a:xfrm>
          </p:grpSpPr>
          <p:grpSp>
            <p:nvGrpSpPr>
              <p:cNvPr id="26" name="组合 38"/>
              <p:cNvGrpSpPr/>
              <p:nvPr/>
            </p:nvGrpSpPr>
            <p:grpSpPr>
              <a:xfrm>
                <a:off x="4572000" y="1275606"/>
                <a:ext cx="1280211" cy="640662"/>
                <a:chOff x="5004048" y="1347614"/>
                <a:chExt cx="1280211" cy="640662"/>
              </a:xfrm>
            </p:grpSpPr>
            <p:sp>
              <p:nvSpPr>
                <p:cNvPr id="46" name="椭圆 4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创 建</a:t>
                  </a:r>
                </a:p>
              </p:txBody>
            </p:sp>
          </p:grpSp>
          <p:grpSp>
            <p:nvGrpSpPr>
              <p:cNvPr id="27" name="组合 39"/>
              <p:cNvGrpSpPr/>
              <p:nvPr/>
            </p:nvGrpSpPr>
            <p:grpSpPr>
              <a:xfrm>
                <a:off x="4572000" y="2274265"/>
                <a:ext cx="1280211" cy="640662"/>
                <a:chOff x="5004048" y="1347614"/>
                <a:chExt cx="1280211" cy="640662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就 绪</a:t>
                  </a:r>
                </a:p>
              </p:txBody>
            </p:sp>
          </p:grpSp>
          <p:grpSp>
            <p:nvGrpSpPr>
              <p:cNvPr id="28" name="组合 40"/>
              <p:cNvGrpSpPr/>
              <p:nvPr/>
            </p:nvGrpSpPr>
            <p:grpSpPr>
              <a:xfrm>
                <a:off x="6300192" y="2252854"/>
                <a:ext cx="1280211" cy="640662"/>
                <a:chOff x="5004048" y="1347614"/>
                <a:chExt cx="1280211" cy="640662"/>
              </a:xfrm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TextBox 61"/>
                <p:cNvSpPr txBox="1"/>
                <p:nvPr/>
              </p:nvSpPr>
              <p:spPr>
                <a:xfrm>
                  <a:off x="5214966" y="1447863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运 行</a:t>
                  </a:r>
                </a:p>
              </p:txBody>
            </p:sp>
          </p:grpSp>
          <p:sp>
            <p:nvSpPr>
              <p:cNvPr id="31" name="弧形 30"/>
              <p:cNvSpPr/>
              <p:nvPr/>
            </p:nvSpPr>
            <p:spPr>
              <a:xfrm rot="18840000">
                <a:off x="5300215" y="2054475"/>
                <a:ext cx="1484437" cy="1532939"/>
              </a:xfrm>
              <a:prstGeom prst="arc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V="1">
                <a:off x="5212104" y="1915360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合 43"/>
              <p:cNvGrpSpPr/>
              <p:nvPr/>
            </p:nvGrpSpPr>
            <p:grpSpPr>
              <a:xfrm>
                <a:off x="5436096" y="2228395"/>
                <a:ext cx="1629555" cy="1639321"/>
                <a:chOff x="5652120" y="2228395"/>
                <a:chExt cx="1629555" cy="1639321"/>
              </a:xfrm>
            </p:grpSpPr>
            <p:grpSp>
              <p:nvGrpSpPr>
                <p:cNvPr id="34" name="组合 44"/>
                <p:cNvGrpSpPr/>
                <p:nvPr/>
              </p:nvGrpSpPr>
              <p:grpSpPr>
                <a:xfrm>
                  <a:off x="5652120" y="32270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40" name="椭圆 3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等 待</a:t>
                    </a:r>
                  </a:p>
                </p:txBody>
              </p:sp>
            </p:grpSp>
            <p:sp>
              <p:nvSpPr>
                <p:cNvPr id="39" name="弧形 38"/>
                <p:cNvSpPr/>
                <p:nvPr/>
              </p:nvSpPr>
              <p:spPr>
                <a:xfrm>
                  <a:off x="6609906" y="2228395"/>
                  <a:ext cx="671769" cy="1328491"/>
                </a:xfrm>
                <a:prstGeom prst="arc">
                  <a:avLst>
                    <a:gd name="adj1" fmla="val 53704"/>
                    <a:gd name="adj2" fmla="val 5400000"/>
                  </a:avLst>
                </a:prstGeom>
                <a:ln w="38100">
                  <a:solidFill>
                    <a:srgbClr val="11576A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8" name="组合 47"/>
            <p:cNvGrpSpPr/>
            <p:nvPr/>
          </p:nvGrpSpPr>
          <p:grpSpPr>
            <a:xfrm>
              <a:off x="2292793" y="1754461"/>
              <a:ext cx="1280211" cy="989694"/>
              <a:chOff x="6305502" y="1245560"/>
              <a:chExt cx="1280211" cy="989694"/>
            </a:xfrm>
          </p:grpSpPr>
          <p:grpSp>
            <p:nvGrpSpPr>
              <p:cNvPr id="49" name="组合 85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</a:p>
              </p:txBody>
            </p:sp>
          </p:grpSp>
          <p:cxnSp>
            <p:nvCxnSpPr>
              <p:cNvPr id="50" name="直接箭头连接符 49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弧形 52"/>
            <p:cNvSpPr/>
            <p:nvPr/>
          </p:nvSpPr>
          <p:spPr>
            <a:xfrm flipH="1">
              <a:off x="1060506" y="2772714"/>
              <a:ext cx="692649" cy="1308095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弧形 53"/>
            <p:cNvSpPr/>
            <p:nvPr/>
          </p:nvSpPr>
          <p:spPr>
            <a:xfrm rot="-2760000">
              <a:off x="1201805" y="3169924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箭头连接符 28"/>
          <p:cNvCxnSpPr/>
          <p:nvPr/>
        </p:nvCxnSpPr>
        <p:spPr>
          <a:xfrm flipV="1">
            <a:off x="7750074" y="3346037"/>
            <a:ext cx="0" cy="3579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/>
          <p:cNvSpPr/>
          <p:nvPr/>
        </p:nvSpPr>
        <p:spPr>
          <a:xfrm>
            <a:off x="7191433" y="3694532"/>
            <a:ext cx="671769" cy="1328491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 rot="-2760000">
            <a:off x="6017225" y="4122437"/>
            <a:ext cx="1523237" cy="1573007"/>
          </a:xfrm>
          <a:prstGeom prst="arc">
            <a:avLst/>
          </a:prstGeom>
          <a:ln w="38100">
            <a:solidFill>
              <a:srgbClr val="C00000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152999" y="2917876"/>
            <a:ext cx="4084297" cy="713468"/>
            <a:chOff x="844893" y="2001158"/>
            <a:chExt cx="4084297" cy="71346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001158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非抢占系统</a:t>
              </a:r>
            </a:p>
          </p:txBody>
        </p:sp>
        <p:sp>
          <p:nvSpPr>
            <p:cNvPr id="38" name="TextBox 15"/>
            <p:cNvSpPr txBox="1"/>
            <p:nvPr/>
          </p:nvSpPr>
          <p:spPr>
            <a:xfrm>
              <a:off x="844893" y="20011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383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394986" y="2337710"/>
              <a:ext cx="353420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当前进程主动放弃</a:t>
              </a:r>
              <a:r>
                <a:rPr lang="en-US" altLang="zh-CN" dirty="0"/>
                <a:t>CPU</a:t>
              </a:r>
              <a:r>
                <a:rPr lang="zh-CN" altLang="en-US" dirty="0"/>
                <a:t>时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52999" y="3572156"/>
            <a:ext cx="4519195" cy="1093794"/>
            <a:chOff x="844893" y="2655438"/>
            <a:chExt cx="4519195" cy="1093794"/>
          </a:xfrm>
        </p:grpSpPr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1142976" y="2655438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可抢占系统</a:t>
              </a:r>
            </a:p>
          </p:txBody>
        </p:sp>
        <p:sp>
          <p:nvSpPr>
            <p:cNvPr id="59" name="TextBox 17"/>
            <p:cNvSpPr txBox="1"/>
            <p:nvPr/>
          </p:nvSpPr>
          <p:spPr>
            <a:xfrm>
              <a:off x="844893" y="26554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0" name="图片 5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269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394986" y="2984052"/>
              <a:ext cx="39691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中断请求被服务例程响应完成时</a:t>
              </a:r>
            </a:p>
          </p:txBody>
        </p:sp>
        <p:pic>
          <p:nvPicPr>
            <p:cNvPr id="62" name="图片 6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634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3" name="内容占位符 2"/>
            <p:cNvSpPr txBox="1">
              <a:spLocks/>
            </p:cNvSpPr>
            <p:nvPr/>
          </p:nvSpPr>
          <p:spPr>
            <a:xfrm>
              <a:off x="1394986" y="3320604"/>
              <a:ext cx="2248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当前进程被抢占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52999" y="1916832"/>
            <a:ext cx="5941685" cy="428628"/>
            <a:chOff x="3715909" y="1000953"/>
            <a:chExt cx="5941685" cy="428628"/>
          </a:xfrm>
        </p:grpSpPr>
        <p:sp>
          <p:nvSpPr>
            <p:cNvPr id="65" name="内容占位符 2"/>
            <p:cNvSpPr txBox="1">
              <a:spLocks/>
            </p:cNvSpPr>
            <p:nvPr/>
          </p:nvSpPr>
          <p:spPr>
            <a:xfrm>
              <a:off x="4013992" y="1000953"/>
              <a:ext cx="56436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内核运行调度程序的条件</a:t>
              </a:r>
            </a:p>
          </p:txBody>
        </p:sp>
        <p:sp>
          <p:nvSpPr>
            <p:cNvPr id="66" name="TextBox 11"/>
            <p:cNvSpPr txBox="1"/>
            <p:nvPr/>
          </p:nvSpPr>
          <p:spPr>
            <a:xfrm>
              <a:off x="3715909" y="10009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70527" y="2223222"/>
            <a:ext cx="4809776" cy="407990"/>
            <a:chOff x="4133438" y="1307343"/>
            <a:chExt cx="4809776" cy="407990"/>
          </a:xfrm>
        </p:grpSpPr>
        <p:pic>
          <p:nvPicPr>
            <p:cNvPr id="67" name="图片 6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438" y="14502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8" name="内容占位符 2"/>
            <p:cNvSpPr txBox="1">
              <a:spLocks/>
            </p:cNvSpPr>
            <p:nvPr/>
          </p:nvSpPr>
          <p:spPr>
            <a:xfrm>
              <a:off x="4266002" y="1307343"/>
              <a:ext cx="467721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进程从运行状态切换到等待状态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70527" y="2557510"/>
            <a:ext cx="2595198" cy="428628"/>
            <a:chOff x="4133438" y="1641631"/>
            <a:chExt cx="2595198" cy="428628"/>
          </a:xfrm>
        </p:grpSpPr>
        <p:pic>
          <p:nvPicPr>
            <p:cNvPr id="69" name="图片 6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438" y="17845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70" name="内容占位符 2"/>
            <p:cNvSpPr txBox="1">
              <a:spLocks/>
            </p:cNvSpPr>
            <p:nvPr/>
          </p:nvSpPr>
          <p:spPr>
            <a:xfrm>
              <a:off x="4266002" y="1641631"/>
              <a:ext cx="24626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进程被终结了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857141" y="4629110"/>
            <a:ext cx="3166981" cy="758951"/>
            <a:chOff x="1549035" y="3712391"/>
            <a:chExt cx="3166981" cy="758951"/>
          </a:xfrm>
        </p:grpSpPr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1715620" y="3712391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进程时间片用完</a:t>
              </a:r>
            </a:p>
          </p:txBody>
        </p:sp>
        <p:sp>
          <p:nvSpPr>
            <p:cNvPr id="73" name="内容占位符 2"/>
            <p:cNvSpPr txBox="1">
              <a:spLocks/>
            </p:cNvSpPr>
            <p:nvPr/>
          </p:nvSpPr>
          <p:spPr>
            <a:xfrm>
              <a:off x="1715620" y="4042714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进程从等待切换到就绪</a:t>
              </a:r>
            </a:p>
          </p:txBody>
        </p:sp>
        <p:pic>
          <p:nvPicPr>
            <p:cNvPr id="74" name="图片 7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035" y="383066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75" name="图片 7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035" y="414032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76" name="标题 1"/>
          <p:cNvSpPr txBox="1">
            <a:spLocks/>
          </p:cNvSpPr>
          <p:nvPr/>
        </p:nvSpPr>
        <p:spPr>
          <a:xfrm>
            <a:off x="428596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调度时机</a:t>
            </a:r>
            <a:endParaRPr lang="zh-CN" altLang="en-US" dirty="0">
              <a:cs typeface="+mj-cs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7750460" y="3354630"/>
            <a:ext cx="0" cy="3579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弧形 77"/>
          <p:cNvSpPr/>
          <p:nvPr/>
        </p:nvSpPr>
        <p:spPr>
          <a:xfrm>
            <a:off x="7191819" y="3703125"/>
            <a:ext cx="671769" cy="1328491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74711" y="188640"/>
            <a:ext cx="3661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主动放弃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的方法：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等表示不再执行的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等需要长时间响应的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调用其他系统认为可以打断的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558287" y="5301208"/>
            <a:ext cx="3661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抢占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的方法：</a:t>
            </a:r>
            <a:endParaRPr lang="en-US" altLang="zh-CN" dirty="0" smtClean="0"/>
          </a:p>
          <a:p>
            <a:r>
              <a:rPr lang="zh-CN" altLang="en-US" dirty="0" smtClean="0"/>
              <a:t>利用任何进程被打断的机会</a:t>
            </a:r>
            <a:endParaRPr lang="en-US" altLang="zh-CN" dirty="0" smtClean="0"/>
          </a:p>
          <a:p>
            <a:r>
              <a:rPr lang="zh-CN" altLang="en-US" dirty="0" smtClean="0"/>
              <a:t>如中断、异常等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11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5" grpId="0" animBg="1"/>
      <p:bldP spid="35" grpId="1" animBg="1"/>
      <p:bldP spid="78" grpId="0" animBg="1"/>
      <p:bldP spid="78" grpId="1" animBg="1"/>
      <p:bldP spid="78" grpId="2" animBg="1"/>
      <p:bldP spid="2" grpId="0"/>
      <p:bldP spid="6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Goal of Scheduling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All systems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Fairness: give each process a fair share of the CPU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Policy enforcement: seeing that stated policy is carried out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Balance: keeping all parts of the system busy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Batch systems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Throughput: maximize jobs per hour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Turnaround time: minimize time between submission and termination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CPU utilization: keep the CPU busy all the time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Interactive system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Response time: respond to request quickly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Proportionality: meet users’ expectations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Real-time system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Meeting deadlines: avoid losing data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Predictability: avoid quality degradation in multimedia systems</a:t>
            </a:r>
          </a:p>
          <a:p>
            <a:pPr>
              <a:lnSpc>
                <a:spcPct val="110000"/>
              </a:lnSpc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778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8FED47-37FF-4F34-9DB3-2748BAE2691E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比较调度算法的准则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44894" y="3012358"/>
            <a:ext cx="5870247" cy="1000132"/>
            <a:chOff x="844893" y="2155108"/>
            <a:chExt cx="5870247" cy="1000132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155108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周转时间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21551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265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483722"/>
              <a:ext cx="5320154" cy="6715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进程从初始化到结束</a:t>
              </a:r>
              <a:r>
                <a:rPr lang="en-US" altLang="zh-CN" dirty="0"/>
                <a:t>(</a:t>
              </a:r>
              <a:r>
                <a:rPr lang="zh-CN" altLang="en-US" dirty="0"/>
                <a:t>包括等待</a:t>
              </a:r>
              <a:r>
                <a:rPr lang="en-US" altLang="zh-CN" dirty="0"/>
                <a:t>)</a:t>
              </a:r>
              <a:r>
                <a:rPr lang="zh-CN" altLang="en-US" dirty="0"/>
                <a:t>的</a:t>
              </a:r>
              <a:r>
                <a:rPr lang="zh-CN" altLang="en-US" dirty="0">
                  <a:solidFill>
                    <a:srgbClr val="FF0000"/>
                  </a:solidFill>
                </a:rPr>
                <a:t>总时间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4" y="2368284"/>
            <a:ext cx="4084297" cy="713468"/>
            <a:chOff x="844893" y="1511034"/>
            <a:chExt cx="4084297" cy="71346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511034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/>
                <a:t>吞吐量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51103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9904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847586"/>
              <a:ext cx="353420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单位时间内完成的</a:t>
              </a:r>
              <a:r>
                <a:rPr lang="zh-CN" altLang="en-US" dirty="0">
                  <a:solidFill>
                    <a:srgbClr val="FF0000"/>
                  </a:solidFill>
                </a:rPr>
                <a:t>进程数量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699982"/>
            <a:ext cx="3941421" cy="772436"/>
            <a:chOff x="844893" y="2842732"/>
            <a:chExt cx="3941421" cy="772436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726" y="3329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57290" y="3186540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进程在就绪队列中的</a:t>
              </a:r>
              <a:r>
                <a:rPr lang="zh-CN" altLang="en-US" dirty="0">
                  <a:solidFill>
                    <a:srgbClr val="FF0000"/>
                  </a:solidFill>
                </a:rPr>
                <a:t>总时间</a:t>
              </a:r>
            </a:p>
          </p:txBody>
        </p:sp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42976" y="2842732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等待时间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28427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4" y="4371952"/>
            <a:ext cx="5870247" cy="1001264"/>
            <a:chOff x="844893" y="3514702"/>
            <a:chExt cx="5870247" cy="1001264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726" y="40013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57290" y="3858510"/>
              <a:ext cx="5357850" cy="6574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从提交请求到产生响应所花费的</a:t>
              </a:r>
              <a:r>
                <a:rPr lang="zh-CN" altLang="en-US" dirty="0">
                  <a:solidFill>
                    <a:srgbClr val="FF0000"/>
                  </a:solidFill>
                </a:rPr>
                <a:t>总时间</a:t>
              </a:r>
            </a:p>
          </p:txBody>
        </p:sp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142976" y="3514702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/>
                <a:t>响应时间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4893" y="35147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4" y="1726474"/>
            <a:ext cx="4727239" cy="714380"/>
            <a:chOff x="844893" y="869224"/>
            <a:chExt cx="4727239" cy="714380"/>
          </a:xfrm>
        </p:grpSpPr>
        <p:grpSp>
          <p:nvGrpSpPr>
            <p:cNvPr id="6" name="组合 5"/>
            <p:cNvGrpSpPr/>
            <p:nvPr/>
          </p:nvGrpSpPr>
          <p:grpSpPr>
            <a:xfrm>
              <a:off x="844893" y="869224"/>
              <a:ext cx="4727239" cy="714380"/>
              <a:chOff x="844893" y="869224"/>
              <a:chExt cx="4727239" cy="714380"/>
            </a:xfrm>
          </p:grpSpPr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142976" y="869224"/>
                <a:ext cx="164307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/>
                  <a:t>CPU使用率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893" y="86922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6" y="1175614"/>
                <a:ext cx="4177146" cy="4079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indent="0">
                  <a:spcBef>
                    <a:spcPct val="20000"/>
                  </a:spcBef>
                </a:pPr>
                <a:r>
                  <a:rPr lang="zh-CN" altLang="en-US" dirty="0"/>
                  <a:t>CPU处于忙状态的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时间百分比</a:t>
                </a:r>
              </a:p>
            </p:txBody>
          </p:sp>
        </p:grp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1849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6210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吞吐量与延迟</a:t>
            </a:r>
            <a:endParaRPr lang="zh-CN" altLang="en-US" dirty="0"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4" y="2545294"/>
            <a:ext cx="2155471" cy="428628"/>
            <a:chOff x="844893" y="1688044"/>
            <a:chExt cx="2155471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88044"/>
              <a:ext cx="18573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/>
                <a:t>什么是更快？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8804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4" y="3817796"/>
            <a:ext cx="2791003" cy="428628"/>
            <a:chOff x="844893" y="2960546"/>
            <a:chExt cx="2791003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960546"/>
              <a:ext cx="24929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与</a:t>
              </a:r>
              <a:r>
                <a:rPr lang="zh-CN" altLang="en-US" dirty="0">
                  <a:solidFill>
                    <a:srgbClr val="C00000"/>
                  </a:solidFill>
                </a:rPr>
                <a:t>水管</a:t>
              </a:r>
              <a:r>
                <a:rPr lang="zh-CN" altLang="en-US" dirty="0"/>
                <a:t>的类比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29605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881846"/>
            <a:ext cx="5901866" cy="376916"/>
            <a:chOff x="1262422" y="2024596"/>
            <a:chExt cx="5901866" cy="376916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182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024596"/>
              <a:ext cx="576930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传输文件时的</a:t>
              </a:r>
              <a:r>
                <a:rPr lang="zh-CN" altLang="en-US" dirty="0">
                  <a:solidFill>
                    <a:srgbClr val="C00000"/>
                  </a:solidFill>
                </a:rPr>
                <a:t>高带宽</a:t>
              </a:r>
              <a:r>
                <a:rPr lang="zh-CN" altLang="en-US" dirty="0"/>
                <a:t>，调度算法的</a:t>
              </a:r>
              <a:r>
                <a:rPr lang="zh-CN" altLang="en-US" dirty="0">
                  <a:solidFill>
                    <a:srgbClr val="C00000"/>
                  </a:solidFill>
                </a:rPr>
                <a:t>高吞吐量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4146410"/>
            <a:ext cx="5452718" cy="671518"/>
            <a:chOff x="1262422" y="3289160"/>
            <a:chExt cx="5452718" cy="671518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320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289160"/>
              <a:ext cx="5320154" cy="6715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/>
                <a:t>低延迟：</a:t>
              </a:r>
              <a:r>
                <a:rPr lang="zh-CN" altLang="en-US">
                  <a:solidFill>
                    <a:srgbClr val="C00000"/>
                  </a:solidFill>
                </a:rPr>
                <a:t>喝水</a:t>
              </a:r>
              <a:r>
                <a:rPr lang="zh-CN" altLang="en-US"/>
                <a:t>的时候想要一打开水龙头水就流出来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24726" y="4787768"/>
            <a:ext cx="5490414" cy="657456"/>
            <a:chOff x="1224726" y="3930518"/>
            <a:chExt cx="5490414" cy="657456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726" y="40733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57290" y="3930518"/>
              <a:ext cx="5357850" cy="6574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/>
                <a:t>高带宽：</a:t>
              </a:r>
              <a:r>
                <a:rPr lang="zh-CN" altLang="en-US">
                  <a:solidFill>
                    <a:srgbClr val="C00000"/>
                  </a:solidFill>
                </a:rPr>
                <a:t>给游泳池充水</a:t>
              </a:r>
              <a:r>
                <a:rPr lang="zh-CN" altLang="en-US"/>
                <a:t>时希望从水龙头里同时流出大量的水，并且不介意是否存在延迟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184156"/>
            <a:ext cx="5469818" cy="376916"/>
            <a:chOff x="1262422" y="2326906"/>
            <a:chExt cx="5469818" cy="376916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05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326906"/>
              <a:ext cx="533725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玩游戏时的</a:t>
              </a:r>
              <a:r>
                <a:rPr lang="zh-CN" altLang="en-US" dirty="0">
                  <a:solidFill>
                    <a:srgbClr val="C00000"/>
                  </a:solidFill>
                </a:rPr>
                <a:t>低延迟</a:t>
              </a:r>
              <a:r>
                <a:rPr lang="zh-CN" altLang="en-US" dirty="0"/>
                <a:t>，调度算法的</a:t>
              </a:r>
              <a:r>
                <a:rPr lang="zh-CN" altLang="en-US" dirty="0">
                  <a:solidFill>
                    <a:srgbClr val="C00000"/>
                  </a:solidFill>
                </a:rPr>
                <a:t>低响应延迟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504148"/>
            <a:ext cx="2952388" cy="376916"/>
            <a:chOff x="1262422" y="2646898"/>
            <a:chExt cx="2952388" cy="376916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405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6" y="2646898"/>
              <a:ext cx="281982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/>
                <a:t>这两个因素是独立的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4" y="1885260"/>
            <a:ext cx="5239275" cy="591764"/>
            <a:chOff x="844893" y="1028010"/>
            <a:chExt cx="5239275" cy="59176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49411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调度算法的要求</a:t>
              </a:r>
              <a:endParaRPr lang="en-US" altLang="zh-CN" dirty="0"/>
            </a:p>
            <a:p>
              <a:r>
                <a:rPr lang="zh-CN" altLang="en-US" dirty="0"/>
                <a:t>   希望“</a:t>
              </a:r>
              <a:r>
                <a:rPr lang="zh-CN" altLang="en-US" dirty="0">
                  <a:solidFill>
                    <a:srgbClr val="C00000"/>
                  </a:solidFill>
                </a:rPr>
                <a:t>更快</a:t>
              </a:r>
              <a:r>
                <a:rPr lang="zh-CN" altLang="en-US" dirty="0"/>
                <a:t>”的服务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70777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97414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处理机调度策略的响应时间目标</a:t>
            </a:r>
            <a:endParaRPr lang="zh-CN" altLang="en-US" dirty="0"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0380" y="2542716"/>
            <a:ext cx="6099075" cy="700998"/>
            <a:chOff x="830379" y="1685466"/>
            <a:chExt cx="6099075" cy="70099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685466"/>
              <a:ext cx="30863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减少平均响应时间的波动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6854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524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009548"/>
              <a:ext cx="553446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在交互系统中，可预测性比高差异低平均更重要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4" y="1885260"/>
            <a:ext cx="7039475" cy="719592"/>
            <a:chOff x="844893" y="1028010"/>
            <a:chExt cx="7039475" cy="71959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>
                  <a:solidFill>
                    <a:srgbClr val="C00000"/>
                  </a:solidFill>
                </a:rPr>
                <a:t>减少响应时间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648938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及时处理用户的输入请求，尽快将输出反馈给用户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001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789986" y="3212976"/>
            <a:ext cx="5870247" cy="1000372"/>
            <a:chOff x="789985" y="2355726"/>
            <a:chExt cx="5870247" cy="1000372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088068" y="2355726"/>
              <a:ext cx="45640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低延迟调度改善了用户的交互体验</a:t>
              </a:r>
            </a:p>
          </p:txBody>
        </p:sp>
        <p:sp>
          <p:nvSpPr>
            <p:cNvPr id="25" name="TextBox 11"/>
            <p:cNvSpPr txBox="1"/>
            <p:nvPr/>
          </p:nvSpPr>
          <p:spPr>
            <a:xfrm>
              <a:off x="789985" y="23557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340078" y="2726538"/>
              <a:ext cx="5320154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如果移动鼠标时，屏幕中的光标没动，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用户可能会重启电脑</a:t>
              </a: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514" y="282789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27585" y="4152500"/>
            <a:ext cx="4456001" cy="428628"/>
            <a:chOff x="827584" y="3295250"/>
            <a:chExt cx="4456001" cy="428628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25667" y="3295250"/>
              <a:ext cx="41579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响应时间是操作系统的计算延迟</a:t>
              </a:r>
            </a:p>
          </p:txBody>
        </p:sp>
        <p:sp>
          <p:nvSpPr>
            <p:cNvPr id="34" name="TextBox 32"/>
            <p:cNvSpPr txBox="1"/>
            <p:nvPr/>
          </p:nvSpPr>
          <p:spPr>
            <a:xfrm>
              <a:off x="827584" y="32952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38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46856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处理机调度策略的吞吐量目标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4" y="1665734"/>
            <a:ext cx="5370181" cy="1072702"/>
            <a:chOff x="844893" y="808484"/>
            <a:chExt cx="5370181" cy="1072702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80848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增加吞吐量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80848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940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1151160"/>
              <a:ext cx="4820088" cy="4572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/>
                <a:t>减少开销（操作系统开销，上下文切换）</a:t>
              </a: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3754" y="1636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6318" y="1493836"/>
              <a:ext cx="4786346" cy="38735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/>
                <a:t>系统资源的高效利用（CPU，I/O设备）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709408"/>
            <a:ext cx="3727107" cy="719592"/>
            <a:chOff x="844893" y="1852158"/>
            <a:chExt cx="3727107" cy="71959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2953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1852158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>
                  <a:solidFill>
                    <a:srgbClr val="C00000"/>
                  </a:solidFill>
                </a:rPr>
                <a:t>减少等待时间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18521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6" y="2194834"/>
              <a:ext cx="317701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/>
                <a:t>减少每个进程的等待时间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0380" y="3370780"/>
            <a:ext cx="5884761" cy="1013304"/>
            <a:chOff x="830379" y="2513530"/>
            <a:chExt cx="5884761" cy="1013304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28462" y="2513530"/>
              <a:ext cx="545976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操作系统需要保证吞吐量不受用户交互的影响</a:t>
              </a:r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830379" y="25135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9804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886850"/>
              <a:ext cx="5320154" cy="6399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操作系统必须不时进行调度，即使存在许多交互任务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0380" y="4296516"/>
            <a:ext cx="4456001" cy="428628"/>
            <a:chOff x="830379" y="3439266"/>
            <a:chExt cx="4456001" cy="428628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28462" y="3439266"/>
              <a:ext cx="41579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/>
                <a:t>吞吐量是操作系统的计算带宽</a:t>
              </a:r>
            </a:p>
          </p:txBody>
        </p:sp>
        <p:sp>
          <p:nvSpPr>
            <p:cNvPr id="34" name="TextBox 24"/>
            <p:cNvSpPr txBox="1"/>
            <p:nvPr/>
          </p:nvSpPr>
          <p:spPr>
            <a:xfrm>
              <a:off x="830379" y="34392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265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Cocurrent </a:t>
            </a:r>
            <a:r>
              <a:rPr lang="en-US" altLang="zh-CN" i="1" smtClean="0">
                <a:ea typeface="宋体" panose="02010600030101010101" pitchFamily="2" charset="-122"/>
              </a:rPr>
              <a:t>VS</a:t>
            </a:r>
            <a:r>
              <a:rPr lang="en-US" altLang="zh-CN" smtClean="0">
                <a:ea typeface="宋体" panose="02010600030101010101" pitchFamily="2" charset="-122"/>
              </a:rPr>
              <a:t> Parellel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24145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 err="1" smtClean="0">
                <a:ea typeface="宋体" pitchFamily="2" charset="-122"/>
              </a:rPr>
              <a:t>Parellel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More than one jobs are executed at the same time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For example, the superscalar and super-pipeline in CPU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err="1" smtClean="0">
                <a:ea typeface="宋体" pitchFamily="2" charset="-122"/>
              </a:rPr>
              <a:t>Cocurrent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Only one job is executed at any time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More than one jobs are finished in same time zone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63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ADD512-83BA-4A0E-8D97-EBDDBC91F334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pic>
        <p:nvPicPr>
          <p:cNvPr id="8" name="Picture 5" descr="并行与并发概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143375"/>
            <a:ext cx="57150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Scheduling in batch system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First-come First-served: </a:t>
            </a:r>
            <a:r>
              <a:rPr lang="en-US" altLang="zh-CN" dirty="0" err="1" smtClean="0">
                <a:ea typeface="宋体" pitchFamily="2" charset="-122"/>
              </a:rPr>
              <a:t>nonpreemptive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Simple and easy, also fair in many condition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Low CPU efficiency for I/O-bound process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Shortest job first: </a:t>
            </a:r>
            <a:r>
              <a:rPr lang="en-US" altLang="zh-CN" dirty="0" err="1" smtClean="0">
                <a:ea typeface="宋体" pitchFamily="2" charset="-122"/>
              </a:rPr>
              <a:t>nonpreemptive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Few Turnaround time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Not optimal in real environment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Shortest remaining time next: preemptive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Compare new job’s time with current process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New job will occupy CPU if shorter than current process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Three-level scheduling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Admission scheduler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Memory scheduler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CPU scheduler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798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59109B-30CE-4132-8918-00D76B8CF842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800" dirty="0"/>
              <a:t>先来先服务算法</a:t>
            </a:r>
            <a:r>
              <a:rPr lang="en-US" altLang="zh-CN" sz="2400" dirty="0"/>
              <a:t>(First Come First Served, FCFS)</a:t>
            </a:r>
            <a:endParaRPr lang="zh-CN" altLang="en-US" sz="2400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4" y="1670946"/>
            <a:ext cx="6103371" cy="428628"/>
            <a:chOff x="844893" y="813696"/>
            <a:chExt cx="610337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13696"/>
              <a:ext cx="5805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依据进程进入就绪状态的先后顺序排列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1369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0380" y="2314334"/>
            <a:ext cx="5241819" cy="471724"/>
            <a:chOff x="830379" y="1457084"/>
            <a:chExt cx="5241819" cy="471724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471152"/>
              <a:ext cx="4943736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en-US" altLang="zh-CN" dirty="0"/>
                <a:t>FCFS</a:t>
              </a:r>
              <a:r>
                <a:rPr lang="zh-CN" altLang="en-US" dirty="0"/>
                <a:t>算法的周转时间</a:t>
              </a:r>
              <a:endParaRPr lang="en-US" altLang="zh-C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45708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013622"/>
            <a:ext cx="7486042" cy="415246"/>
            <a:chOff x="1262422" y="1156372"/>
            <a:chExt cx="7486042" cy="41524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156372"/>
              <a:ext cx="7353478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进程进入等待或结束状态时，就绪队列中的下一个进程占用</a:t>
              </a:r>
              <a:r>
                <a:rPr lang="en-US" altLang="zh-CN" dirty="0"/>
                <a:t>CPU</a:t>
              </a:r>
              <a:endParaRPr lang="zh-CN" altLang="en-US" dirty="0"/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5773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81614" y="3068960"/>
            <a:ext cx="5778618" cy="1197294"/>
            <a:chOff x="865084" y="2073980"/>
            <a:chExt cx="5778618" cy="1197294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28462" y="2073980"/>
              <a:ext cx="3462766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solidFill>
                    <a:srgbClr val="0070C0"/>
                  </a:solidFill>
                </a:rPr>
                <a:t>任务到达顺序：P</a:t>
              </a:r>
              <a:r>
                <a:rPr lang="zh-CN" altLang="en-US" sz="1800" baseline="-25000" dirty="0">
                  <a:solidFill>
                    <a:srgbClr val="0070C0"/>
                  </a:solidFill>
                </a:rPr>
                <a:t>1</a:t>
              </a:r>
              <a:r>
                <a:rPr lang="zh-CN" altLang="en-US" sz="1800" dirty="0">
                  <a:solidFill>
                    <a:srgbClr val="0070C0"/>
                  </a:solidFill>
                </a:rPr>
                <a:t>, P</a:t>
              </a:r>
              <a:r>
                <a:rPr lang="zh-CN" altLang="en-US" sz="1800" baseline="-25000" dirty="0">
                  <a:solidFill>
                    <a:srgbClr val="0070C0"/>
                  </a:solidFill>
                </a:rPr>
                <a:t>2</a:t>
              </a:r>
              <a:r>
                <a:rPr lang="zh-CN" altLang="en-US" sz="1800" dirty="0">
                  <a:solidFill>
                    <a:srgbClr val="0070C0"/>
                  </a:solidFill>
                </a:rPr>
                <a:t>, P</a:t>
              </a:r>
              <a:r>
                <a:rPr lang="zh-CN" altLang="en-US" sz="1800" baseline="-25000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865084" y="2816685"/>
              <a:ext cx="133514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/>
                <a:t>执行时间</a:t>
              </a:r>
              <a:endParaRPr lang="zh-CN" altLang="en-US" sz="1600" baseline="-25000" dirty="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2071670" y="2464602"/>
              <a:ext cx="4325620" cy="432000"/>
              <a:chOff x="2395140" y="2643188"/>
              <a:chExt cx="4325620" cy="432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395140" y="2643188"/>
                <a:ext cx="4320000" cy="432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000760" y="2643188"/>
                <a:ext cx="720000" cy="43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286380" y="2643188"/>
                <a:ext cx="720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614731" y="2671763"/>
                <a:ext cx="4940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sz="2000" b="1" baseline="-2500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sz="20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429256" y="2671763"/>
                <a:ext cx="4940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sz="2000" b="1" baseline="-2500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sz="20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32534" y="2671706"/>
                <a:ext cx="4940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sz="2000" b="1" baseline="-2500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zh-CN" altLang="en-US" sz="2000" b="1" baseline="-250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898634" y="2845604"/>
              <a:ext cx="357190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/>
                <a:t>0</a:t>
              </a:r>
              <a:endParaRPr lang="zh-CN" altLang="en-US" sz="1600" baseline="-25000"/>
            </a:p>
          </p:txBody>
        </p:sp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4714876" y="2845604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/>
                <a:t>12</a:t>
              </a:r>
              <a:endParaRPr lang="zh-CN" altLang="en-US" sz="1600" baseline="-25000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5429256" y="2845604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/>
                <a:t>15</a:t>
              </a:r>
              <a:endParaRPr lang="zh-CN" altLang="en-US" sz="1600" baseline="-25000"/>
            </a:p>
          </p:txBody>
        </p:sp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6072198" y="2845604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/>
                <a:t>18</a:t>
              </a:r>
              <a:endParaRPr lang="zh-CN" altLang="en-US" sz="1600" baseline="-25000" dirty="0"/>
            </a:p>
          </p:txBody>
        </p:sp>
      </p:grpSp>
      <p:sp>
        <p:nvSpPr>
          <p:cNvPr id="50" name="内容占位符 2"/>
          <p:cNvSpPr txBox="1">
            <a:spLocks/>
          </p:cNvSpPr>
          <p:nvPr/>
        </p:nvSpPr>
        <p:spPr>
          <a:xfrm>
            <a:off x="2571736" y="4056608"/>
            <a:ext cx="3143272" cy="42567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sz="2400" baseline="-25000" dirty="0"/>
              <a:t>周转时间</a:t>
            </a:r>
            <a:r>
              <a:rPr lang="en-US" altLang="zh-CN" sz="2400" baseline="-25000" dirty="0"/>
              <a:t>=(12+15+18)/3=15</a:t>
            </a:r>
            <a:endParaRPr lang="zh-CN" altLang="en-US" sz="2400" baseline="-2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867714" y="4485596"/>
            <a:ext cx="5775988" cy="1220819"/>
            <a:chOff x="867714" y="3681279"/>
            <a:chExt cx="5775988" cy="1220819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76583" y="3681279"/>
              <a:ext cx="3462766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solidFill>
                    <a:srgbClr val="0070C0"/>
                  </a:solidFill>
                </a:rPr>
                <a:t>任务到达顺序：P</a:t>
              </a:r>
              <a:r>
                <a:rPr lang="en-US" altLang="zh-CN" sz="1800" baseline="-25000" dirty="0">
                  <a:solidFill>
                    <a:srgbClr val="0070C0"/>
                  </a:solidFill>
                </a:rPr>
                <a:t>2</a:t>
              </a:r>
              <a:r>
                <a:rPr lang="zh-CN" altLang="en-US" sz="1800" dirty="0">
                  <a:solidFill>
                    <a:srgbClr val="0070C0"/>
                  </a:solidFill>
                </a:rPr>
                <a:t>, P</a:t>
              </a:r>
              <a:r>
                <a:rPr lang="en-US" altLang="zh-CN" sz="1800" baseline="-25000" dirty="0">
                  <a:solidFill>
                    <a:srgbClr val="0070C0"/>
                  </a:solidFill>
                </a:rPr>
                <a:t>3</a:t>
              </a:r>
              <a:r>
                <a:rPr lang="zh-CN" altLang="en-US" sz="1800" dirty="0">
                  <a:solidFill>
                    <a:srgbClr val="0070C0"/>
                  </a:solidFill>
                </a:rPr>
                <a:t>, P</a:t>
              </a:r>
              <a:r>
                <a:rPr lang="en-US" altLang="zh-CN" sz="1800" baseline="-25000" dirty="0">
                  <a:solidFill>
                    <a:srgbClr val="0070C0"/>
                  </a:solidFill>
                </a:rPr>
                <a:t>1</a:t>
              </a:r>
              <a:endParaRPr lang="zh-CN" altLang="en-US" sz="1800" baseline="-25000" dirty="0">
                <a:solidFill>
                  <a:srgbClr val="0070C0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071670" y="4094294"/>
              <a:ext cx="4320000" cy="432000"/>
              <a:chOff x="3428992" y="4429138"/>
              <a:chExt cx="4320000" cy="432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428992" y="4429138"/>
                <a:ext cx="4320000" cy="432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143372" y="4429138"/>
                <a:ext cx="720000" cy="43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28992" y="4429138"/>
                <a:ext cx="720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00760" y="4429138"/>
                <a:ext cx="4940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sz="2000" b="1" baseline="-2500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sz="20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57354" y="4429138"/>
                <a:ext cx="4940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sz="2000" b="1" baseline="-2500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sz="20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43838" y="4429138"/>
                <a:ext cx="4940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sz="2000" b="1" baseline="-2500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zh-CN" altLang="en-US" sz="2000" b="1" baseline="-250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867714" y="4456688"/>
              <a:ext cx="1603556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/>
                <a:t>执行时间</a:t>
              </a:r>
              <a:endParaRPr lang="zh-CN" altLang="en-US" sz="1600" baseline="-25000" dirty="0"/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898634" y="4476428"/>
              <a:ext cx="357190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/>
                <a:t>0</a:t>
              </a:r>
              <a:endParaRPr lang="zh-CN" altLang="en-US" sz="1600" baseline="-25000"/>
            </a:p>
          </p:txBody>
        </p:sp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2614146" y="4476428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/>
                <a:t>3</a:t>
              </a:r>
              <a:endParaRPr lang="zh-CN" altLang="en-US" sz="1600" baseline="-25000" dirty="0"/>
            </a:p>
          </p:txBody>
        </p:sp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3328526" y="4476428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/>
                <a:t>6</a:t>
              </a:r>
              <a:endParaRPr lang="zh-CN" altLang="en-US" sz="1600" baseline="-25000"/>
            </a:p>
          </p:txBody>
        </p:sp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6072198" y="4476428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/>
                <a:t>18</a:t>
              </a:r>
              <a:endParaRPr lang="zh-CN" altLang="en-US" sz="1600" baseline="-25000"/>
            </a:p>
          </p:txBody>
        </p:sp>
      </p:grpSp>
      <p:sp>
        <p:nvSpPr>
          <p:cNvPr id="55" name="内容占位符 2"/>
          <p:cNvSpPr txBox="1">
            <a:spLocks/>
          </p:cNvSpPr>
          <p:nvPr/>
        </p:nvSpPr>
        <p:spPr>
          <a:xfrm>
            <a:off x="2571736" y="5496768"/>
            <a:ext cx="3143272" cy="42567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sz="2400" baseline="-25000"/>
              <a:t>周转时间</a:t>
            </a:r>
            <a:r>
              <a:rPr lang="en-US" altLang="zh-CN" sz="2400" baseline="-25000"/>
              <a:t>=(3+6+18)/3=9</a:t>
            </a:r>
            <a:endParaRPr lang="zh-CN" altLang="en-US" sz="2400" baseline="-25000"/>
          </a:p>
        </p:txBody>
      </p:sp>
      <p:grpSp>
        <p:nvGrpSpPr>
          <p:cNvPr id="7" name="组合 6"/>
          <p:cNvGrpSpPr/>
          <p:nvPr/>
        </p:nvGrpSpPr>
        <p:grpSpPr>
          <a:xfrm>
            <a:off x="1264893" y="2658142"/>
            <a:ext cx="5086965" cy="457656"/>
            <a:chOff x="1264892" y="1800892"/>
            <a:chExt cx="5086965" cy="457656"/>
          </a:xfrm>
        </p:grpSpPr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408121" y="1800892"/>
              <a:ext cx="4943736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示例：3个进程，计算时间分别为12,3,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892" y="1922957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6533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先来先服务算法的特征</a:t>
            </a:r>
            <a:endParaRPr lang="zh-CN" altLang="en-US" dirty="0"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18876" y="3183463"/>
            <a:ext cx="5457066" cy="671970"/>
            <a:chOff x="1518876" y="2326213"/>
            <a:chExt cx="5457066" cy="671970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8876" y="24571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655788" y="2326213"/>
              <a:ext cx="5320154" cy="6719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短进程可能排在长进程后面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70854" y="3594378"/>
            <a:ext cx="4918910" cy="387350"/>
            <a:chOff x="1270854" y="2737128"/>
            <a:chExt cx="4918910" cy="38735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854" y="28563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403418" y="2737128"/>
              <a:ext cx="4786346" cy="38735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I/O资源和CPU资源的利用率较低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0380" y="2542716"/>
            <a:ext cx="3527307" cy="700998"/>
            <a:chOff x="830379" y="1685466"/>
            <a:chExt cx="3527307" cy="70099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685466"/>
              <a:ext cx="8717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缺点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6854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854" y="20917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009548"/>
              <a:ext cx="296270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/>
                <a:t>平均等待时间波动较大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4" y="1885260"/>
            <a:ext cx="2226909" cy="719592"/>
            <a:chOff x="844893" y="1028010"/>
            <a:chExt cx="2226909" cy="71959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优点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96243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/>
                <a:t>简单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001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532012" y="4018348"/>
            <a:ext cx="5200229" cy="642942"/>
            <a:chOff x="1532011" y="3161098"/>
            <a:chExt cx="5200229" cy="642942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669942" y="3161098"/>
              <a:ext cx="5062298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/>
                <a:t>CPU密集型进程会导致I/O设备闲置时，</a:t>
              </a:r>
              <a:endParaRPr lang="en-US" altLang="zh-CN" sz="1800" dirty="0"/>
            </a:p>
            <a:p>
              <a:pPr marL="0" lvl="1" indent="0"/>
              <a:r>
                <a:rPr lang="zh-CN" altLang="en-US" sz="1800" dirty="0"/>
                <a:t>I/O密集型进程也等待</a:t>
              </a: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011" y="3248261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70665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662880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短进程优先算法</a:t>
            </a:r>
            <a:r>
              <a:rPr lang="en-US" altLang="zh-CN" dirty="0"/>
              <a:t>(</a:t>
            </a:r>
            <a:r>
              <a:rPr lang="zh-CN" altLang="en-US" dirty="0"/>
              <a:t>SPN</a:t>
            </a:r>
            <a:r>
              <a:rPr lang="en-US" altLang="zh-CN" dirty="0"/>
              <a:t>)</a:t>
            </a:r>
            <a:endParaRPr lang="zh-CN" altLang="en-US" dirty="0"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8388" y="1735657"/>
            <a:ext cx="6680225" cy="441238"/>
            <a:chOff x="844893" y="1028010"/>
            <a:chExt cx="6680225" cy="44123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3766" y="1040620"/>
              <a:ext cx="63813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选择就绪队列中执行时间最短进程占用</a:t>
              </a:r>
              <a:r>
                <a:rPr lang="en-US" altLang="zh-CN" sz="1800" dirty="0"/>
                <a:t>CPU</a:t>
              </a:r>
              <a:r>
                <a:rPr lang="zh-CN" altLang="en-US" sz="1800" dirty="0"/>
                <a:t>进入运行状态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76269" y="5013177"/>
            <a:ext cx="4554456" cy="748941"/>
            <a:chOff x="641985" y="4155926"/>
            <a:chExt cx="4554456" cy="748941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967085" y="4167804"/>
              <a:ext cx="42293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spcBef>
                  <a:spcPct val="20000"/>
                </a:spcBef>
              </a:pPr>
              <a:r>
                <a:rPr lang="zh-CN" altLang="en-US" sz="1800" dirty="0"/>
                <a:t>短剩余时间优先算法</a:t>
              </a:r>
              <a:r>
                <a:rPr lang="zh-CN" altLang="en-US" sz="1800" dirty="0">
                  <a:solidFill>
                    <a:srgbClr val="C00000"/>
                  </a:solidFill>
                </a:rPr>
                <a:t>(SRT)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985" y="41559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540" y="461251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82443" y="4556979"/>
              <a:ext cx="2700594" cy="34788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SPN</a:t>
              </a:r>
              <a:r>
                <a:rPr lang="zh-CN" altLang="en-US" sz="1800" dirty="0"/>
                <a:t>算法的可抢占改进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87801" y="2142852"/>
            <a:ext cx="4381148" cy="376916"/>
            <a:chOff x="1262422" y="1370686"/>
            <a:chExt cx="4381148" cy="37691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424858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就绪队列按预期的执行时间来排序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5663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4117322" y="3059046"/>
            <a:ext cx="4532789" cy="2176478"/>
            <a:chOff x="3883037" y="2201796"/>
            <a:chExt cx="4532789" cy="2176478"/>
          </a:xfrm>
        </p:grpSpPr>
        <p:grpSp>
          <p:nvGrpSpPr>
            <p:cNvPr id="74" name="组合 73"/>
            <p:cNvGrpSpPr/>
            <p:nvPr/>
          </p:nvGrpSpPr>
          <p:grpSpPr>
            <a:xfrm>
              <a:off x="4115574" y="2201796"/>
              <a:ext cx="4300252" cy="1639321"/>
              <a:chOff x="4311648" y="2357436"/>
              <a:chExt cx="4300252" cy="1639321"/>
            </a:xfrm>
          </p:grpSpPr>
          <p:grpSp>
            <p:nvGrpSpPr>
              <p:cNvPr id="47" name="组合 39"/>
              <p:cNvGrpSpPr/>
              <p:nvPr/>
            </p:nvGrpSpPr>
            <p:grpSpPr>
              <a:xfrm>
                <a:off x="4786314" y="2403306"/>
                <a:ext cx="1280211" cy="640662"/>
                <a:chOff x="5004048" y="1347614"/>
                <a:chExt cx="1280211" cy="640662"/>
              </a:xfrm>
            </p:grpSpPr>
            <p:sp>
              <p:nvSpPr>
                <p:cNvPr id="58" name="椭圆 57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就 绪</a:t>
                  </a:r>
                </a:p>
              </p:txBody>
            </p:sp>
          </p:grpSp>
          <p:grpSp>
            <p:nvGrpSpPr>
              <p:cNvPr id="48" name="组合 40"/>
              <p:cNvGrpSpPr/>
              <p:nvPr/>
            </p:nvGrpSpPr>
            <p:grpSpPr>
              <a:xfrm>
                <a:off x="6863689" y="2381895"/>
                <a:ext cx="1280211" cy="640662"/>
                <a:chOff x="5004048" y="1347614"/>
                <a:chExt cx="1280211" cy="640662"/>
              </a:xfrm>
            </p:grpSpPr>
            <p:sp>
              <p:nvSpPr>
                <p:cNvPr id="56" name="椭圆 5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TextBox 61"/>
                <p:cNvSpPr txBox="1"/>
                <p:nvPr/>
              </p:nvSpPr>
              <p:spPr>
                <a:xfrm>
                  <a:off x="5214966" y="1447863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运 行</a:t>
                  </a:r>
                </a:p>
              </p:txBody>
            </p:sp>
          </p:grpSp>
          <p:grpSp>
            <p:nvGrpSpPr>
              <p:cNvPr id="51" name="组合 43"/>
              <p:cNvGrpSpPr/>
              <p:nvPr/>
            </p:nvGrpSpPr>
            <p:grpSpPr>
              <a:xfrm>
                <a:off x="5793286" y="2357436"/>
                <a:ext cx="1629555" cy="1639321"/>
                <a:chOff x="5652120" y="2228395"/>
                <a:chExt cx="1629555" cy="1639321"/>
              </a:xfrm>
            </p:grpSpPr>
            <p:grpSp>
              <p:nvGrpSpPr>
                <p:cNvPr id="52" name="组合 44"/>
                <p:cNvGrpSpPr/>
                <p:nvPr/>
              </p:nvGrpSpPr>
              <p:grpSpPr>
                <a:xfrm>
                  <a:off x="5652120" y="32270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4" name="椭圆 5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等 待</a:t>
                    </a:r>
                  </a:p>
                </p:txBody>
              </p:sp>
            </p:grpSp>
            <p:sp>
              <p:nvSpPr>
                <p:cNvPr id="53" name="弧形 52"/>
                <p:cNvSpPr/>
                <p:nvPr/>
              </p:nvSpPr>
              <p:spPr>
                <a:xfrm>
                  <a:off x="6609906" y="2228395"/>
                  <a:ext cx="671769" cy="1328491"/>
                </a:xfrm>
                <a:prstGeom prst="arc">
                  <a:avLst>
                    <a:gd name="adj1" fmla="val 53704"/>
                    <a:gd name="adj2" fmla="val 5400000"/>
                  </a:avLst>
                </a:prstGeom>
                <a:ln w="38100">
                  <a:solidFill>
                    <a:srgbClr val="11576A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7" name="弧形 66"/>
              <p:cNvSpPr/>
              <p:nvPr/>
            </p:nvSpPr>
            <p:spPr>
              <a:xfrm flipH="1">
                <a:off x="5430405" y="2392854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箭头连接符 69"/>
              <p:cNvCxnSpPr/>
              <p:nvPr/>
            </p:nvCxnSpPr>
            <p:spPr>
              <a:xfrm>
                <a:off x="6097598" y="2641600"/>
                <a:ext cx="714380" cy="1588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>
                <a:off x="6097598" y="2855914"/>
                <a:ext cx="714380" cy="1588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>
                <a:off x="8143900" y="2714626"/>
                <a:ext cx="468000" cy="1588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/>
              <p:nvPr/>
            </p:nvCxnSpPr>
            <p:spPr>
              <a:xfrm>
                <a:off x="4311648" y="2714626"/>
                <a:ext cx="468000" cy="1588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5588124" y="3949646"/>
              <a:ext cx="1290380" cy="428628"/>
              <a:chOff x="5784198" y="4105286"/>
              <a:chExt cx="1290380" cy="428628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6786578" y="4105286"/>
                <a:ext cx="288000" cy="428628"/>
                <a:chOff x="3929058" y="3286130"/>
                <a:chExt cx="288000" cy="428628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3929058" y="3286130"/>
                  <a:ext cx="288000" cy="142876"/>
                </a:xfrm>
                <a:prstGeom prst="rect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3929058" y="3429006"/>
                  <a:ext cx="288000" cy="142876"/>
                </a:xfrm>
                <a:prstGeom prst="rect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3929058" y="3571882"/>
                  <a:ext cx="288000" cy="142876"/>
                </a:xfrm>
                <a:prstGeom prst="rect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5784198" y="4105286"/>
                <a:ext cx="288000" cy="285752"/>
                <a:chOff x="4786314" y="3571882"/>
                <a:chExt cx="288000" cy="285752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4786314" y="3571882"/>
                  <a:ext cx="288000" cy="142876"/>
                </a:xfrm>
                <a:prstGeom prst="rect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4786314" y="3714758"/>
                  <a:ext cx="288000" cy="142876"/>
                </a:xfrm>
                <a:prstGeom prst="rect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1" name="矩形 80"/>
              <p:cNvSpPr/>
              <p:nvPr/>
            </p:nvSpPr>
            <p:spPr>
              <a:xfrm>
                <a:off x="6286512" y="4105286"/>
                <a:ext cx="288000" cy="142876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161612" y="2701862"/>
              <a:ext cx="288000" cy="428628"/>
              <a:chOff x="3929058" y="3286130"/>
              <a:chExt cx="288000" cy="428628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3929058" y="3286130"/>
                <a:ext cx="288000" cy="142876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929058" y="3429006"/>
                <a:ext cx="288000" cy="142876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929058" y="3571882"/>
                <a:ext cx="288000" cy="142876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3883037" y="312572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就绪队列</a:t>
              </a:r>
              <a:endParaRPr lang="en-US" altLang="zh-CN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0713" y="2638419"/>
            <a:ext cx="3607912" cy="2268000"/>
            <a:chOff x="596429" y="1781169"/>
            <a:chExt cx="3607912" cy="2268000"/>
          </a:xfrm>
        </p:grpSpPr>
        <p:grpSp>
          <p:nvGrpSpPr>
            <p:cNvPr id="100" name="组合 99"/>
            <p:cNvGrpSpPr/>
            <p:nvPr/>
          </p:nvGrpSpPr>
          <p:grpSpPr>
            <a:xfrm>
              <a:off x="1418351" y="1781169"/>
              <a:ext cx="1867765" cy="2268000"/>
              <a:chOff x="714351" y="1781169"/>
              <a:chExt cx="1867765" cy="2268000"/>
            </a:xfrm>
          </p:grpSpPr>
          <p:sp>
            <p:nvSpPr>
              <p:cNvPr id="99" name="椭圆 98"/>
              <p:cNvSpPr>
                <a:spLocks noChangeAspect="1"/>
              </p:cNvSpPr>
              <p:nvPr/>
            </p:nvSpPr>
            <p:spPr>
              <a:xfrm>
                <a:off x="714351" y="1781169"/>
                <a:ext cx="1867765" cy="2268000"/>
              </a:xfrm>
              <a:prstGeom prst="ellipse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1071538" y="2203320"/>
                <a:ext cx="1172116" cy="1452142"/>
                <a:chOff x="1071538" y="2203320"/>
                <a:chExt cx="1172116" cy="1452142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1071538" y="2203320"/>
                  <a:ext cx="1143008" cy="1440000"/>
                </a:xfrm>
                <a:prstGeom prst="rect">
                  <a:avLst/>
                </a:prstGeom>
                <a:gradFill>
                  <a:gsLst>
                    <a:gs pos="100000">
                      <a:srgbClr val="33FFFF"/>
                    </a:gs>
                    <a:gs pos="0">
                      <a:srgbClr val="CCFFFF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123926" y="2214560"/>
                  <a:ext cx="1056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P</a:t>
                  </a:r>
                  <a:r>
                    <a:rPr lang="en-US" altLang="zh-CN" b="1" baseline="-25000" smtClean="0">
                      <a:solidFill>
                        <a:srgbClr val="11576A"/>
                      </a:solidFill>
                      <a:latin typeface="+mn-ea"/>
                    </a:rPr>
                    <a:t>w’</a:t>
                  </a:r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c=9</a:t>
                  </a:r>
                  <a:endParaRPr lang="zh-CN" altLang="en-US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071538" y="2571750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P</a:t>
                  </a:r>
                  <a:r>
                    <a:rPr lang="en-US" altLang="zh-CN" b="1" baseline="-25000" smtClean="0">
                      <a:solidFill>
                        <a:srgbClr val="11576A"/>
                      </a:solidFill>
                      <a:latin typeface="+mn-ea"/>
                    </a:rPr>
                    <a:t>x’</a:t>
                  </a:r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c=12</a:t>
                  </a:r>
                  <a:endParaRPr lang="zh-CN" altLang="en-US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071538" y="2928940"/>
                  <a:ext cx="1168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P</a:t>
                  </a:r>
                  <a:r>
                    <a:rPr lang="en-US" altLang="zh-CN" b="1" baseline="-25000" smtClean="0">
                      <a:solidFill>
                        <a:srgbClr val="11576A"/>
                      </a:solidFill>
                      <a:latin typeface="+mn-ea"/>
                    </a:rPr>
                    <a:t>y’</a:t>
                  </a:r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c=34</a:t>
                  </a:r>
                  <a:endParaRPr lang="zh-CN" altLang="en-US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071538" y="3286130"/>
                  <a:ext cx="11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P</a:t>
                  </a:r>
                  <a:r>
                    <a:rPr lang="en-US" altLang="zh-CN" b="1" baseline="-25000" smtClean="0">
                      <a:solidFill>
                        <a:srgbClr val="11576A"/>
                      </a:solidFill>
                      <a:latin typeface="+mn-ea"/>
                    </a:rPr>
                    <a:t>z’</a:t>
                  </a:r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c=62</a:t>
                  </a:r>
                  <a:endParaRPr lang="zh-CN" altLang="en-US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cxnSp>
              <p:nvCxnSpPr>
                <p:cNvPr id="95" name="直接连接符 94"/>
                <p:cNvCxnSpPr>
                  <a:stCxn id="89" idx="1"/>
                  <a:endCxn id="89" idx="3"/>
                </p:cNvCxnSpPr>
                <p:nvPr/>
              </p:nvCxnSpPr>
              <p:spPr>
                <a:xfrm rot="10800000" flipH="1">
                  <a:off x="1071538" y="2923320"/>
                  <a:ext cx="1143008" cy="1588"/>
                </a:xfrm>
                <a:prstGeom prst="line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 rot="10800000" flipH="1">
                  <a:off x="1071538" y="2571750"/>
                  <a:ext cx="1143008" cy="1588"/>
                </a:xfrm>
                <a:prstGeom prst="line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 rot="10800000" flipH="1">
                  <a:off x="1071538" y="3286130"/>
                  <a:ext cx="1143008" cy="1588"/>
                </a:xfrm>
                <a:prstGeom prst="line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1" name="TextBox 100"/>
            <p:cNvSpPr txBox="1"/>
            <p:nvPr/>
          </p:nvSpPr>
          <p:spPr>
            <a:xfrm>
              <a:off x="613301" y="22090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队头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>
              <a:off x="1257956" y="2400978"/>
              <a:ext cx="46800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96429" y="328613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队尾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>
              <a:off x="1257956" y="3484690"/>
              <a:ext cx="46800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endCxn id="84" idx="1"/>
            </p:cNvCxnSpPr>
            <p:nvPr/>
          </p:nvCxnSpPr>
          <p:spPr>
            <a:xfrm>
              <a:off x="2775325" y="1869545"/>
              <a:ext cx="1386287" cy="903755"/>
            </a:xfrm>
            <a:prstGeom prst="line">
              <a:avLst/>
            </a:prstGeom>
            <a:ln w="28575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2786050" y="3130393"/>
              <a:ext cx="1418291" cy="798680"/>
            </a:xfrm>
            <a:prstGeom prst="line">
              <a:avLst/>
            </a:prstGeom>
            <a:ln w="28575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70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734888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短进程优先算法具有最优平均周转时间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20640" y="1675710"/>
            <a:ext cx="4662432" cy="424280"/>
            <a:chOff x="714348" y="818460"/>
            <a:chExt cx="4662432" cy="424280"/>
          </a:xfrm>
        </p:grpSpPr>
        <p:sp>
          <p:nvSpPr>
            <p:cNvPr id="12" name="TextBox 11"/>
            <p:cNvSpPr txBox="1"/>
            <p:nvPr/>
          </p:nvSpPr>
          <p:spPr>
            <a:xfrm>
              <a:off x="714348" y="8184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056300" y="865824"/>
              <a:ext cx="432048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SPN</a:t>
              </a:r>
              <a:r>
                <a:rPr lang="zh-CN" altLang="en-US" sz="1800" dirty="0"/>
                <a:t>算法中一组进程的平均周转时间</a:t>
              </a:r>
            </a:p>
          </p:txBody>
        </p:sp>
      </p:grpSp>
      <p:sp>
        <p:nvSpPr>
          <p:cNvPr id="68" name="内容占位符 2"/>
          <p:cNvSpPr txBox="1">
            <a:spLocks/>
          </p:cNvSpPr>
          <p:nvPr/>
        </p:nvSpPr>
        <p:spPr>
          <a:xfrm>
            <a:off x="1618079" y="3140671"/>
            <a:ext cx="4177146" cy="37691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600" dirty="0"/>
              <a:t>周转时间</a:t>
            </a:r>
            <a:r>
              <a:rPr lang="en-US" altLang="zh-CN" sz="1800" dirty="0"/>
              <a:t>=(r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+r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+r</a:t>
            </a:r>
            <a:r>
              <a:rPr lang="en-US" altLang="zh-CN" sz="1800" baseline="-25000" dirty="0"/>
              <a:t>3</a:t>
            </a:r>
            <a:r>
              <a:rPr lang="en-US" altLang="zh-CN" sz="1800" dirty="0"/>
              <a:t>+r</a:t>
            </a:r>
            <a:r>
              <a:rPr lang="en-US" altLang="zh-CN" sz="1800" baseline="-25000" dirty="0"/>
              <a:t>4</a:t>
            </a:r>
            <a:r>
              <a:rPr lang="en-US" altLang="zh-CN" sz="1800" dirty="0"/>
              <a:t>+r</a:t>
            </a:r>
            <a:r>
              <a:rPr lang="en-US" altLang="zh-CN" sz="1800" baseline="-25000" dirty="0"/>
              <a:t>5</a:t>
            </a:r>
            <a:r>
              <a:rPr lang="en-US" altLang="zh-CN" sz="1800" dirty="0"/>
              <a:t>+r</a:t>
            </a:r>
            <a:r>
              <a:rPr lang="en-US" altLang="zh-CN" sz="1800" baseline="-25000" dirty="0"/>
              <a:t>6</a:t>
            </a:r>
            <a:r>
              <a:rPr lang="en-US" altLang="zh-CN" sz="1800" dirty="0"/>
              <a:t>)/6</a:t>
            </a:r>
            <a:endParaRPr lang="zh-CN" altLang="en-US" sz="1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085359" y="2232308"/>
            <a:ext cx="6994694" cy="854298"/>
            <a:chOff x="732909" y="1862134"/>
            <a:chExt cx="6994694" cy="854298"/>
          </a:xfrm>
        </p:grpSpPr>
        <p:sp>
          <p:nvSpPr>
            <p:cNvPr id="14" name="矩形 13"/>
            <p:cNvSpPr/>
            <p:nvPr/>
          </p:nvSpPr>
          <p:spPr>
            <a:xfrm>
              <a:off x="5728140" y="1862134"/>
              <a:ext cx="1728000" cy="432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07339" y="1862134"/>
              <a:ext cx="288000" cy="43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93091" y="1862134"/>
              <a:ext cx="576000" cy="432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269091" y="1862134"/>
              <a:ext cx="864000" cy="432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133091" y="1862134"/>
              <a:ext cx="1152000" cy="432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285091" y="1862134"/>
              <a:ext cx="1440000" cy="432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23583" y="189547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55383" y="189547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71349" y="189547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2761" y="189547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67183" y="189547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8819" y="189547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chemeClr val="bg1"/>
                  </a:solidFill>
                  <a:latin typeface="+mn-ea"/>
                </a:rPr>
                <a:t>6</a:t>
              </a:r>
              <a:endParaRPr lang="zh-CN" altLang="en-US" b="1" baseline="-250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7298975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/>
                <a:t>r</a:t>
              </a:r>
              <a:r>
                <a:rPr lang="en-US" altLang="zh-CN" baseline="-25000"/>
                <a:t>6</a:t>
              </a:r>
              <a:endParaRPr lang="zh-CN" altLang="en-US" baseline="-25000"/>
            </a:p>
          </p:txBody>
        </p:sp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134669" y="2290762"/>
              <a:ext cx="357190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/>
                <a:t>0</a:t>
              </a:r>
              <a:endParaRPr lang="zh-CN" altLang="en-US" baseline="-25000"/>
            </a:p>
          </p:txBody>
        </p:sp>
        <p:sp>
          <p:nvSpPr>
            <p:cNvPr id="62" name="内容占位符 2"/>
            <p:cNvSpPr txBox="1">
              <a:spLocks/>
            </p:cNvSpPr>
            <p:nvPr/>
          </p:nvSpPr>
          <p:spPr>
            <a:xfrm>
              <a:off x="1512497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/>
                <a:t>r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63" name="内容占位符 2"/>
            <p:cNvSpPr txBox="1">
              <a:spLocks/>
            </p:cNvSpPr>
            <p:nvPr/>
          </p:nvSpPr>
          <p:spPr>
            <a:xfrm>
              <a:off x="2012563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/>
                <a:t>r</a:t>
              </a:r>
              <a:r>
                <a:rPr lang="en-US" altLang="zh-CN" baseline="-25000"/>
                <a:t>2</a:t>
              </a:r>
              <a:endParaRPr lang="zh-CN" altLang="en-US" baseline="-25000"/>
            </a:p>
          </p:txBody>
        </p:sp>
        <p:sp>
          <p:nvSpPr>
            <p:cNvPr id="64" name="内容占位符 2"/>
            <p:cNvSpPr txBox="1">
              <a:spLocks/>
            </p:cNvSpPr>
            <p:nvPr/>
          </p:nvSpPr>
          <p:spPr>
            <a:xfrm>
              <a:off x="2941257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/>
                <a:t>r</a:t>
              </a:r>
              <a:r>
                <a:rPr lang="en-US" altLang="zh-CN" baseline="-25000"/>
                <a:t>3</a:t>
              </a:r>
              <a:endParaRPr lang="zh-CN" altLang="en-US" baseline="-25000"/>
            </a:p>
          </p:txBody>
        </p:sp>
        <p:sp>
          <p:nvSpPr>
            <p:cNvPr id="65" name="内容占位符 2"/>
            <p:cNvSpPr txBox="1">
              <a:spLocks/>
            </p:cNvSpPr>
            <p:nvPr/>
          </p:nvSpPr>
          <p:spPr>
            <a:xfrm>
              <a:off x="4084265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/>
                <a:t>r</a:t>
              </a:r>
              <a:r>
                <a:rPr lang="en-US" altLang="zh-CN" baseline="-25000"/>
                <a:t>4</a:t>
              </a:r>
              <a:endParaRPr lang="zh-CN" altLang="en-US" baseline="-25000"/>
            </a:p>
          </p:txBody>
        </p:sp>
        <p:sp>
          <p:nvSpPr>
            <p:cNvPr id="66" name="内容占位符 2"/>
            <p:cNvSpPr txBox="1">
              <a:spLocks/>
            </p:cNvSpPr>
            <p:nvPr/>
          </p:nvSpPr>
          <p:spPr>
            <a:xfrm>
              <a:off x="5513025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/>
                <a:t>r</a:t>
              </a:r>
              <a:r>
                <a:rPr lang="en-US" altLang="zh-CN" baseline="-25000"/>
                <a:t>5</a:t>
              </a:r>
              <a:endParaRPr lang="zh-CN" altLang="en-US" baseline="-25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32909" y="1890424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SPN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71291" y="4100879"/>
            <a:ext cx="6962604" cy="874936"/>
            <a:chOff x="764999" y="3286130"/>
            <a:chExt cx="6962604" cy="874936"/>
          </a:xfrm>
        </p:grpSpPr>
        <p:sp>
          <p:nvSpPr>
            <p:cNvPr id="33" name="矩形 32"/>
            <p:cNvSpPr/>
            <p:nvPr/>
          </p:nvSpPr>
          <p:spPr>
            <a:xfrm>
              <a:off x="5728140" y="3286130"/>
              <a:ext cx="1728000" cy="432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407339" y="3286130"/>
              <a:ext cx="288000" cy="43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693091" y="3286130"/>
              <a:ext cx="576000" cy="432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23583" y="331946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55383" y="331946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38819" y="331946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chemeClr val="bg1"/>
                  </a:solidFill>
                  <a:latin typeface="+mn-ea"/>
                </a:rPr>
                <a:t>6</a:t>
              </a:r>
              <a:endParaRPr lang="zh-CN" altLang="en-US" b="1" baseline="-250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34669" y="3735396"/>
              <a:ext cx="357190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/>
                <a:t>0</a:t>
              </a:r>
              <a:endParaRPr lang="zh-CN" altLang="en-US" baseline="-25000"/>
            </a:p>
          </p:txBody>
        </p:sp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512497" y="3735396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/>
                <a:t>r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2054777" y="3735396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/>
                <a:t>r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3061654" y="3735396"/>
              <a:ext cx="78581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/>
                <a:t>r</a:t>
              </a:r>
              <a:r>
                <a:rPr lang="en-US" altLang="zh-CN" baseline="-25000" dirty="0"/>
                <a:t>4</a:t>
              </a:r>
              <a:r>
                <a:rPr lang="en-US" altLang="zh-CN" dirty="0"/>
                <a:t>-c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511502" y="3735396"/>
              <a:ext cx="78581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/>
                <a:t>r</a:t>
              </a:r>
              <a:r>
                <a:rPr lang="en-US" altLang="zh-CN" baseline="-25000" dirty="0"/>
                <a:t>5</a:t>
              </a:r>
              <a:r>
                <a:rPr lang="en-US" altLang="zh-CN" dirty="0"/>
                <a:t>-c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5273431" y="3735396"/>
              <a:ext cx="164307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/>
                <a:t>r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+c</a:t>
              </a:r>
              <a:r>
                <a:rPr lang="en-US" altLang="zh-CN" baseline="-25000" dirty="0"/>
                <a:t>4</a:t>
              </a:r>
              <a:r>
                <a:rPr lang="en-US" altLang="zh-CN" dirty="0"/>
                <a:t>+c</a:t>
              </a:r>
              <a:r>
                <a:rPr lang="en-US" altLang="zh-CN" baseline="-25000" dirty="0"/>
                <a:t>5</a:t>
              </a:r>
              <a:endParaRPr lang="zh-CN" altLang="en-US" baseline="-250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269485" y="3290892"/>
              <a:ext cx="1152000" cy="432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49155" y="332423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422271" y="3292284"/>
              <a:ext cx="1440000" cy="432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4363" y="332562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865320" y="3290893"/>
              <a:ext cx="864000" cy="432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67578" y="3324231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7298975" y="3735396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/>
                <a:t>r</a:t>
              </a:r>
              <a:r>
                <a:rPr lang="en-US" altLang="zh-CN" baseline="-25000"/>
                <a:t>6</a:t>
              </a:r>
              <a:endParaRPr lang="zh-CN" altLang="en-US" baseline="-250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4999" y="33194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XYZ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72" name="内容占位符 2"/>
          <p:cNvSpPr txBox="1">
            <a:spLocks/>
          </p:cNvSpPr>
          <p:nvPr/>
        </p:nvSpPr>
        <p:spPr>
          <a:xfrm>
            <a:off x="1629875" y="4994548"/>
            <a:ext cx="5105840" cy="37691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600"/>
              <a:t>周转时间</a:t>
            </a:r>
            <a:r>
              <a:rPr lang="en-US" altLang="zh-CN" sz="1800"/>
              <a:t>=(r</a:t>
            </a:r>
            <a:r>
              <a:rPr lang="en-US" altLang="zh-CN" sz="1800" baseline="-25000"/>
              <a:t>1</a:t>
            </a:r>
            <a:r>
              <a:rPr lang="en-US" altLang="zh-CN" sz="1800"/>
              <a:t>+r</a:t>
            </a:r>
            <a:r>
              <a:rPr lang="en-US" altLang="zh-CN" sz="1800" baseline="-25000"/>
              <a:t>2</a:t>
            </a:r>
            <a:r>
              <a:rPr lang="en-US" altLang="zh-CN" sz="1800"/>
              <a:t>+r</a:t>
            </a:r>
            <a:r>
              <a:rPr lang="en-US" altLang="zh-CN" sz="1800" baseline="-25000"/>
              <a:t>4</a:t>
            </a:r>
            <a:r>
              <a:rPr lang="en-US" altLang="zh-CN" sz="1800"/>
              <a:t>-c</a:t>
            </a:r>
            <a:r>
              <a:rPr lang="en-US" altLang="zh-CN" sz="1800" baseline="-25000"/>
              <a:t>3</a:t>
            </a:r>
            <a:r>
              <a:rPr lang="en-US" altLang="zh-CN" sz="1800"/>
              <a:t>+r</a:t>
            </a:r>
            <a:r>
              <a:rPr lang="en-US" altLang="zh-CN" sz="1800" baseline="-25000"/>
              <a:t>5</a:t>
            </a:r>
            <a:r>
              <a:rPr lang="en-US" altLang="zh-CN" sz="1800"/>
              <a:t>-c</a:t>
            </a:r>
            <a:r>
              <a:rPr lang="en-US" altLang="zh-CN" sz="1800" baseline="-25000"/>
              <a:t>3</a:t>
            </a:r>
            <a:r>
              <a:rPr lang="en-US" altLang="zh-CN" sz="1800"/>
              <a:t>+r</a:t>
            </a:r>
            <a:r>
              <a:rPr lang="en-US" altLang="zh-CN" sz="1800" baseline="-25000"/>
              <a:t>4</a:t>
            </a:r>
            <a:r>
              <a:rPr lang="en-US" altLang="zh-CN" sz="1800"/>
              <a:t>+c</a:t>
            </a:r>
            <a:r>
              <a:rPr lang="en-US" altLang="zh-CN" sz="1800" baseline="-25000"/>
              <a:t>4</a:t>
            </a:r>
            <a:r>
              <a:rPr lang="en-US" altLang="zh-CN" sz="1800"/>
              <a:t>+c</a:t>
            </a:r>
            <a:r>
              <a:rPr lang="en-US" altLang="zh-CN" sz="1800" baseline="-25000"/>
              <a:t>5</a:t>
            </a:r>
            <a:r>
              <a:rPr lang="en-US" altLang="zh-CN" sz="1800"/>
              <a:t>+r</a:t>
            </a:r>
            <a:r>
              <a:rPr lang="en-US" altLang="zh-CN" sz="1800" baseline="-25000"/>
              <a:t>6</a:t>
            </a:r>
            <a:r>
              <a:rPr lang="en-US" altLang="zh-CN" sz="1800"/>
              <a:t>)/6</a:t>
            </a:r>
            <a:endParaRPr lang="zh-CN" altLang="en-US" sz="1800"/>
          </a:p>
        </p:txBody>
      </p:sp>
      <p:sp>
        <p:nvSpPr>
          <p:cNvPr id="74" name="内容占位符 2"/>
          <p:cNvSpPr txBox="1">
            <a:spLocks/>
          </p:cNvSpPr>
          <p:nvPr/>
        </p:nvSpPr>
        <p:spPr>
          <a:xfrm>
            <a:off x="2437277" y="5343849"/>
            <a:ext cx="5105840" cy="37691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en-US" altLang="zh-CN" sz="1800" dirty="0"/>
              <a:t>=(r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+r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+r</a:t>
            </a:r>
            <a:r>
              <a:rPr lang="en-US" altLang="zh-CN" sz="1800" baseline="-25000" dirty="0"/>
              <a:t>3</a:t>
            </a:r>
            <a:r>
              <a:rPr lang="en-US" altLang="zh-CN" sz="1800" dirty="0"/>
              <a:t>+r</a:t>
            </a:r>
            <a:r>
              <a:rPr lang="en-US" altLang="zh-CN" sz="1800" baseline="-25000" dirty="0"/>
              <a:t>4</a:t>
            </a:r>
            <a:r>
              <a:rPr lang="en-US" altLang="zh-CN" sz="1800" dirty="0"/>
              <a:t>+r</a:t>
            </a:r>
            <a:r>
              <a:rPr lang="en-US" altLang="zh-CN" sz="1800" baseline="-25000" dirty="0"/>
              <a:t>5</a:t>
            </a:r>
            <a:r>
              <a:rPr lang="en-US" altLang="zh-CN" sz="1800" dirty="0"/>
              <a:t>+r</a:t>
            </a:r>
            <a:r>
              <a:rPr lang="en-US" altLang="zh-CN" sz="1800" baseline="-25000" dirty="0"/>
              <a:t>6</a:t>
            </a:r>
            <a:r>
              <a:rPr lang="en-US" altLang="zh-CN" sz="1800" dirty="0"/>
              <a:t>+(c</a:t>
            </a:r>
            <a:r>
              <a:rPr lang="en-US" altLang="zh-CN" sz="1800" baseline="-25000" dirty="0"/>
              <a:t>4</a:t>
            </a:r>
            <a:r>
              <a:rPr lang="en-US" altLang="zh-CN" sz="1800" dirty="0"/>
              <a:t>+c</a:t>
            </a:r>
            <a:r>
              <a:rPr lang="en-US" altLang="zh-CN" sz="1800" baseline="-25000" dirty="0"/>
              <a:t>5</a:t>
            </a:r>
            <a:r>
              <a:rPr lang="en-US" altLang="zh-CN" sz="1800" dirty="0"/>
              <a:t>-2c</a:t>
            </a:r>
            <a:r>
              <a:rPr lang="en-US" altLang="zh-CN" sz="1800" baseline="-25000" dirty="0"/>
              <a:t>3</a:t>
            </a:r>
            <a:r>
              <a:rPr lang="en-US" altLang="zh-CN" sz="1800" dirty="0"/>
              <a:t>))/6</a:t>
            </a:r>
            <a:endParaRPr lang="zh-CN" altLang="en-US" sz="1800" dirty="0"/>
          </a:p>
        </p:txBody>
      </p:sp>
      <p:sp>
        <p:nvSpPr>
          <p:cNvPr id="75" name="内容占位符 2"/>
          <p:cNvSpPr txBox="1">
            <a:spLocks/>
          </p:cNvSpPr>
          <p:nvPr/>
        </p:nvSpPr>
        <p:spPr>
          <a:xfrm>
            <a:off x="1175847" y="3609976"/>
            <a:ext cx="7034666" cy="37691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/>
              <a:t>修改进程执行顺序可能减少平均等待时间吗</a:t>
            </a:r>
            <a:r>
              <a:rPr lang="en-US" altLang="zh-CN" sz="1800" dirty="0"/>
              <a:t>?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9449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2" grpId="0"/>
      <p:bldP spid="74" grpId="0"/>
      <p:bldP spid="7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142985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zh-CN" altLang="en-US" dirty="0"/>
              <a:t>短进程优先算法的特征：缺点</a:t>
            </a:r>
            <a:endParaRPr lang="zh-CN" altLang="en-US" dirty="0"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62422" y="2979588"/>
            <a:ext cx="4952652" cy="457656"/>
            <a:chOff x="1262422" y="2122338"/>
            <a:chExt cx="4952652" cy="457656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2652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122338"/>
              <a:ext cx="4820088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如何预估下一个CPU计算的持续时间？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4" y="1885260"/>
            <a:ext cx="2226909" cy="428628"/>
            <a:chOff x="844893" y="1028010"/>
            <a:chExt cx="222690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可能导致饥饿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2250524"/>
            <a:ext cx="5901866" cy="376916"/>
            <a:chOff x="1262422" y="1393274"/>
            <a:chExt cx="5901866" cy="37691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93274"/>
              <a:ext cx="576930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连续的短进程流会使长进程无法获得</a:t>
              </a:r>
              <a:r>
                <a:rPr lang="en-US" altLang="zh-CN" dirty="0"/>
                <a:t>CPU</a:t>
              </a:r>
              <a:r>
                <a:rPr lang="zh-CN" altLang="en-US" dirty="0"/>
                <a:t>资源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8566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894" y="2636912"/>
            <a:ext cx="2226909" cy="428628"/>
            <a:chOff x="844893" y="1779662"/>
            <a:chExt cx="2226909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1779662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>
                  <a:solidFill>
                    <a:srgbClr val="C00000"/>
                  </a:solidFill>
                </a:rPr>
                <a:t>需要预知未来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17796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279854"/>
            <a:ext cx="3595330" cy="457656"/>
            <a:chOff x="1262422" y="2422604"/>
            <a:chExt cx="3595330" cy="457656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654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2422604"/>
              <a:ext cx="3462766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/>
                <a:t>简单的解决办法：询问用户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23602" y="3622530"/>
            <a:ext cx="3238140" cy="457656"/>
            <a:chOff x="1623602" y="2765280"/>
            <a:chExt cx="3238140" cy="457656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3602" y="29081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756166" y="2765280"/>
              <a:ext cx="3105576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用户欺骗就杀死相应进程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23602" y="3922796"/>
            <a:ext cx="3452454" cy="457656"/>
            <a:chOff x="1623602" y="3065546"/>
            <a:chExt cx="3452454" cy="45765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3602" y="32084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756166" y="3065546"/>
              <a:ext cx="3319890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用户不知道怎么办？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最高响应比优先算法</a:t>
            </a:r>
            <a:r>
              <a:rPr lang="en-US" altLang="zh-CN" dirty="0"/>
              <a:t>(</a:t>
            </a:r>
            <a:r>
              <a:rPr lang="zh-CN" altLang="en-US" dirty="0"/>
              <a:t>HRRN</a:t>
            </a:r>
            <a:r>
              <a:rPr lang="en-US" altLang="zh-CN" dirty="0"/>
              <a:t>)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4" y="1885260"/>
            <a:ext cx="5383291" cy="1548564"/>
            <a:chOff x="844893" y="1028010"/>
            <a:chExt cx="5383291" cy="154856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50852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/>
              <a:r>
                <a:rPr lang="zh-CN" altLang="en-US" dirty="0"/>
                <a:t>选择就绪队列中响应比R值最高的进程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1347614"/>
              <a:ext cx="4820088" cy="12289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/>
              <a:r>
                <a:rPr lang="zh-CN" altLang="en-US" dirty="0"/>
                <a:t>Ｒ＝（ｗ+s)/s   </a:t>
              </a:r>
            </a:p>
            <a:p>
              <a:pPr lvl="1"/>
              <a:r>
                <a:rPr lang="zh-CN" altLang="en-US" dirty="0"/>
                <a:t>        w: 等待时间</a:t>
              </a:r>
              <a:r>
                <a:rPr lang="en-US" altLang="zh-CN" dirty="0"/>
                <a:t>(</a:t>
              </a:r>
              <a:r>
                <a:rPr lang="zh-CN" altLang="en-US" dirty="0"/>
                <a:t>waiting time</a:t>
              </a:r>
              <a:r>
                <a:rPr lang="en-US" altLang="zh-CN" dirty="0"/>
                <a:t>)</a:t>
              </a:r>
              <a:endParaRPr lang="zh-CN" altLang="en-US" dirty="0"/>
            </a:p>
            <a:p>
              <a:pPr lvl="1"/>
              <a:r>
                <a:rPr lang="zh-CN" altLang="en-US" dirty="0"/>
                <a:t>         s: 执行时间</a:t>
              </a:r>
              <a:r>
                <a:rPr lang="en-US" altLang="zh-CN" dirty="0"/>
                <a:t>(</a:t>
              </a:r>
              <a:r>
                <a:rPr lang="zh-CN" altLang="en-US" dirty="0"/>
                <a:t>service time</a:t>
              </a:r>
              <a:r>
                <a:rPr lang="en-US" altLang="zh-CN" dirty="0"/>
                <a:t>)</a:t>
              </a:r>
              <a:endParaRPr lang="en-US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661174"/>
            <a:ext cx="1523628" cy="386218"/>
            <a:chOff x="1262422" y="2803924"/>
            <a:chExt cx="1523628" cy="386218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891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803924"/>
              <a:ext cx="1391064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不可抢占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3284984"/>
            <a:ext cx="3885642" cy="376916"/>
            <a:chOff x="1262422" y="2427734"/>
            <a:chExt cx="3885642" cy="37691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427734"/>
              <a:ext cx="375307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在短进程优先算法的基础上改进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28646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1331640" y="2276872"/>
            <a:ext cx="5040560" cy="45765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62422" y="4047962"/>
            <a:ext cx="3452454" cy="376916"/>
            <a:chOff x="1262422" y="3190712"/>
            <a:chExt cx="3452454" cy="376916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6" y="3190712"/>
              <a:ext cx="331989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关注进程的等待时间</a:t>
              </a: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9162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62422" y="4420236"/>
            <a:ext cx="2380884" cy="376916"/>
            <a:chOff x="1262422" y="3562986"/>
            <a:chExt cx="2380884" cy="376916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6" y="3562986"/>
              <a:ext cx="224832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/>
                <a:t>防止无限期推迟</a:t>
              </a: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6389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6252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Three-level scheduling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870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4340B5-1631-487C-83FE-0986962FE434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pic>
        <p:nvPicPr>
          <p:cNvPr id="8" name="Picture 6" descr="进程调度的层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143000"/>
            <a:ext cx="5992813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Scheduling in interactive system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smtClean="0">
                <a:ea typeface="宋体" panose="02010600030101010101" pitchFamily="2" charset="-122"/>
              </a:rPr>
              <a:t>Round-robin scheduling: preemptive</a:t>
            </a:r>
          </a:p>
          <a:p>
            <a:pPr lvl="1">
              <a:lnSpc>
                <a:spcPct val="90000"/>
              </a:lnSpc>
            </a:pPr>
            <a:r>
              <a:rPr lang="en-US" altLang="zh-CN" sz="1900" smtClean="0">
                <a:ea typeface="宋体" panose="02010600030101010101" pitchFamily="2" charset="-122"/>
              </a:rPr>
              <a:t>Assign quantum to each process</a:t>
            </a:r>
          </a:p>
          <a:p>
            <a:pPr lvl="1">
              <a:lnSpc>
                <a:spcPct val="90000"/>
              </a:lnSpc>
            </a:pPr>
            <a:r>
              <a:rPr lang="en-US" altLang="zh-CN" sz="1900" smtClean="0">
                <a:ea typeface="宋体" panose="02010600030101010101" pitchFamily="2" charset="-122"/>
              </a:rPr>
              <a:t>Blocking or finishing will cause process switch</a:t>
            </a:r>
          </a:p>
          <a:p>
            <a:pPr lvl="1">
              <a:lnSpc>
                <a:spcPct val="90000"/>
              </a:lnSpc>
            </a:pPr>
            <a:r>
              <a:rPr lang="en-US" altLang="zh-CN" sz="1900" smtClean="0">
                <a:ea typeface="宋体" panose="02010600030101010101" pitchFamily="2" charset="-122"/>
              </a:rPr>
              <a:t>Process switch also occur when quantum is exhausted</a:t>
            </a:r>
          </a:p>
          <a:p>
            <a:pPr lvl="1">
              <a:lnSpc>
                <a:spcPct val="90000"/>
              </a:lnSpc>
            </a:pPr>
            <a:r>
              <a:rPr lang="en-US" altLang="zh-CN" sz="1900" smtClean="0">
                <a:solidFill>
                  <a:srgbClr val="FF0000"/>
                </a:solidFill>
                <a:ea typeface="宋体" panose="02010600030101010101" pitchFamily="2" charset="-122"/>
              </a:rPr>
              <a:t>Open issue: how to define the length of quantum?</a:t>
            </a:r>
          </a:p>
          <a:p>
            <a:pPr>
              <a:lnSpc>
                <a:spcPct val="90000"/>
              </a:lnSpc>
            </a:pPr>
            <a:r>
              <a:rPr lang="en-US" altLang="zh-CN" sz="2200" smtClean="0">
                <a:ea typeface="宋体" panose="02010600030101010101" pitchFamily="2" charset="-122"/>
              </a:rPr>
              <a:t>Multiple queue </a:t>
            </a:r>
          </a:p>
          <a:p>
            <a:pPr lvl="1">
              <a:lnSpc>
                <a:spcPct val="90000"/>
              </a:lnSpc>
            </a:pPr>
            <a:r>
              <a:rPr lang="en-US" altLang="zh-CN" sz="1900" smtClean="0">
                <a:ea typeface="宋体" panose="02010600030101010101" pitchFamily="2" charset="-122"/>
              </a:rPr>
              <a:t>Multiple priority class, process with same priority is stored in same queue</a:t>
            </a:r>
          </a:p>
          <a:p>
            <a:pPr lvl="1">
              <a:lnSpc>
                <a:spcPct val="90000"/>
              </a:lnSpc>
            </a:pPr>
            <a:r>
              <a:rPr lang="en-US" altLang="zh-CN" sz="1900" smtClean="0">
                <a:ea typeface="宋体" panose="02010600030101010101" pitchFamily="2" charset="-122"/>
              </a:rPr>
              <a:t>Select queue according priority, RR in queue</a:t>
            </a:r>
          </a:p>
          <a:p>
            <a:pPr lvl="1">
              <a:lnSpc>
                <a:spcPct val="90000"/>
              </a:lnSpc>
            </a:pPr>
            <a:r>
              <a:rPr lang="en-US" altLang="zh-CN" sz="1900" smtClean="0">
                <a:ea typeface="宋体" panose="02010600030101010101" pitchFamily="2" charset="-122"/>
              </a:rPr>
              <a:t>Fairness: shorter quantum higher priority, longer quantum lower priority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smtClean="0">
                <a:ea typeface="宋体" panose="02010600030101010101" pitchFamily="2" charset="-122"/>
              </a:rPr>
              <a:t>Priority scheduling: preemptive</a:t>
            </a:r>
          </a:p>
          <a:p>
            <a:pPr lvl="1">
              <a:lnSpc>
                <a:spcPct val="90000"/>
              </a:lnSpc>
            </a:pPr>
            <a:r>
              <a:rPr lang="en-US" altLang="zh-CN" sz="1900" smtClean="0">
                <a:ea typeface="宋体" panose="02010600030101010101" pitchFamily="2" charset="-122"/>
              </a:rPr>
              <a:t>Each process has it priority and sorted in ascending order </a:t>
            </a:r>
          </a:p>
          <a:p>
            <a:pPr lvl="1">
              <a:lnSpc>
                <a:spcPct val="90000"/>
              </a:lnSpc>
            </a:pPr>
            <a:r>
              <a:rPr lang="en-US" altLang="zh-CN" sz="1900" smtClean="0">
                <a:ea typeface="宋体" panose="02010600030101010101" pitchFamily="2" charset="-122"/>
              </a:rPr>
              <a:t>CPU picks up the process with highest priority</a:t>
            </a:r>
          </a:p>
          <a:p>
            <a:pPr lvl="1">
              <a:lnSpc>
                <a:spcPct val="90000"/>
              </a:lnSpc>
            </a:pPr>
            <a:r>
              <a:rPr lang="en-US" altLang="zh-CN" sz="1900" smtClean="0">
                <a:ea typeface="宋体" panose="02010600030101010101" pitchFamily="2" charset="-122"/>
              </a:rPr>
              <a:t>Dynamic priority: avoiding starving </a:t>
            </a:r>
          </a:p>
          <a:p>
            <a:pPr>
              <a:lnSpc>
                <a:spcPct val="90000"/>
              </a:lnSpc>
            </a:pPr>
            <a:endParaRPr lang="en-US" altLang="zh-CN" sz="21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890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9CF6CD-B928-49CD-8EF0-22C04FAD6FB8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时间片轮转算法</a:t>
            </a:r>
            <a:r>
              <a:rPr lang="en-US" altLang="zh-CN" dirty="0"/>
              <a:t>(RR, </a:t>
            </a:r>
            <a:r>
              <a:rPr lang="zh-CN" altLang="en-US" dirty="0"/>
              <a:t>Round-Robin)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81904" y="2580309"/>
            <a:ext cx="7082500" cy="1631529"/>
            <a:chOff x="598598" y="2303663"/>
            <a:chExt cx="7082500" cy="1631529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670168" y="2500312"/>
              <a:ext cx="2071702" cy="1588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670168" y="3214692"/>
              <a:ext cx="2071702" cy="1588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 flipH="1" flipV="1">
              <a:off x="3364055" y="2857502"/>
              <a:ext cx="714380" cy="1588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598598" y="2857502"/>
              <a:ext cx="107157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4813440" y="2857502"/>
              <a:ext cx="1643074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4706283" y="3393287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492235" y="3393287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27226" y="3933604"/>
              <a:ext cx="421484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 flipH="1" flipV="1">
              <a:off x="2885408" y="2857502"/>
              <a:ext cx="71438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 flipH="1" flipV="1">
              <a:off x="2429946" y="2857502"/>
              <a:ext cx="71438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 flipH="1" flipV="1">
              <a:off x="1956714" y="2857502"/>
              <a:ext cx="71438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 flipH="1" flipV="1">
              <a:off x="1479798" y="2857502"/>
              <a:ext cx="71438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3840142" y="2417723"/>
              <a:ext cx="928694" cy="928694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33034" y="2691476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latin typeface="+mn-ea"/>
                </a:rPr>
                <a:t>CPU</a:t>
              </a:r>
              <a:endParaRPr lang="zh-CN" altLang="en-US" sz="200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25250" y="2303663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进程执行结束</a:t>
              </a:r>
              <a:endParaRPr lang="en-US" altLang="zh-CN" sz="14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或请求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I/O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操作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13506" y="2428874"/>
              <a:ext cx="622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+mn-ea"/>
                </a:rPr>
                <a:t>＜</a:t>
              </a:r>
              <a:r>
                <a:rPr lang="en-US" altLang="zh-CN" sz="2000" b="1">
                  <a:solidFill>
                    <a:srgbClr val="11576A"/>
                  </a:solidFill>
                  <a:latin typeface="+mn-ea"/>
                </a:rPr>
                <a:t>q</a:t>
              </a:r>
              <a:endParaRPr lang="zh-CN" altLang="en-US" sz="20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99126" y="3429006"/>
              <a:ext cx="587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rgbClr val="11576A"/>
                  </a:solidFill>
                  <a:latin typeface="+mn-ea"/>
                </a:rPr>
                <a:t>=q</a:t>
              </a:r>
              <a:endParaRPr lang="zh-CN" altLang="en-US" sz="20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8713" y="3554919"/>
              <a:ext cx="2100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时钟中断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49757" y="2679901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sz="2000" b="1" baseline="-2500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20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13110" y="2679901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sz="2000" b="1" baseline="-2500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78451" y="2679901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sz="2000" b="1" baseline="-25000">
                  <a:solidFill>
                    <a:srgbClr val="11576A"/>
                  </a:solidFill>
                  <a:latin typeface="+mn-ea"/>
                </a:rPr>
                <a:t>b</a:t>
              </a:r>
              <a:endParaRPr lang="zh-CN" altLang="en-US" sz="20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41804" y="2679901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sz="2000" b="1" baseline="-25000">
                  <a:solidFill>
                    <a:srgbClr val="11576A"/>
                  </a:solidFill>
                  <a:latin typeface="+mn-ea"/>
                </a:rPr>
                <a:t>a</a:t>
              </a:r>
              <a:endParaRPr lang="zh-CN" altLang="en-US" sz="2000" b="1" baseline="-2500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1740491"/>
            <a:ext cx="6584627" cy="570763"/>
            <a:chOff x="844893" y="699542"/>
            <a:chExt cx="6584627" cy="570763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699542"/>
              <a:ext cx="62865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时间片</a:t>
              </a:r>
              <a:endParaRPr lang="en-US" altLang="zh-CN" dirty="0"/>
            </a:p>
            <a:p>
              <a:r>
                <a:rPr lang="zh-CN" altLang="en-US" dirty="0"/>
                <a:t>   分配处理机资源的基本时间单元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6995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991" y="11213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48078" y="4391217"/>
            <a:ext cx="6679435" cy="581363"/>
            <a:chOff x="848077" y="3533966"/>
            <a:chExt cx="6679435" cy="581363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6160" y="3533966"/>
              <a:ext cx="63813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算法思路</a:t>
              </a:r>
              <a:endParaRPr lang="en-US" altLang="zh-CN" dirty="0"/>
            </a:p>
            <a:p>
              <a:r>
                <a:rPr lang="zh-CN" altLang="en-US" dirty="0"/>
                <a:t>   时间片结束时，按</a:t>
              </a:r>
              <a:r>
                <a:rPr lang="en-US" altLang="zh-CN" dirty="0"/>
                <a:t>FCFS</a:t>
              </a:r>
              <a:r>
                <a:rPr lang="zh-CN" altLang="en-US" dirty="0"/>
                <a:t>算法切换到下一个就绪进程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077" y="35339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175" y="39663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971541" y="5016596"/>
            <a:ext cx="5929354" cy="428628"/>
            <a:chOff x="971541" y="4159346"/>
            <a:chExt cx="5929354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971541" y="4159346"/>
              <a:ext cx="59293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/>
              <a:r>
                <a:rPr lang="zh-CN" altLang="en-US" dirty="0"/>
                <a:t>   每隔</a:t>
              </a:r>
              <a:r>
                <a:rPr lang="en-US" altLang="en-US" dirty="0"/>
                <a:t>(n – 1)</a:t>
              </a:r>
              <a:r>
                <a:rPr lang="zh-CN" altLang="en-US" dirty="0"/>
                <a:t>个时间片进程执行一个时间片</a:t>
              </a:r>
              <a:r>
                <a:rPr lang="en-US" altLang="zh-CN" dirty="0"/>
                <a:t>q</a:t>
              </a:r>
              <a:endParaRPr lang="en-US" altLang="en-US" dirty="0"/>
            </a:p>
          </p:txBody>
        </p:sp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175" y="426610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9029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Efficiency of Cocurrency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84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08FDE6-8C98-4833-9711-02236B470BCC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pic>
        <p:nvPicPr>
          <p:cNvPr id="8" name="Picture 6" descr="并发工作的效率提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00188"/>
            <a:ext cx="8497887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时间片为20的</a:t>
            </a:r>
            <a:r>
              <a:rPr lang="en-US" altLang="zh-CN" dirty="0"/>
              <a:t>RR</a:t>
            </a:r>
            <a:r>
              <a:rPr lang="zh-CN" altLang="en-US" dirty="0"/>
              <a:t>算法示例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4" y="1599511"/>
            <a:ext cx="4084297" cy="1529623"/>
            <a:chOff x="844893" y="742260"/>
            <a:chExt cx="4084297" cy="1529623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2260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示例: </a:t>
              </a:r>
              <a:r>
                <a:rPr lang="en-US" altLang="zh-CN" dirty="0"/>
                <a:t>4</a:t>
              </a:r>
              <a:r>
                <a:rPr lang="zh-CN" altLang="en-US" dirty="0"/>
                <a:t>个进程的执行时间如下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22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42976" y="1071554"/>
              <a:ext cx="278608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P1		53</a:t>
              </a:r>
              <a:b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P2		 8</a:t>
              </a:r>
              <a:b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P3		68</a:t>
              </a:r>
              <a:b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P4		24</a:t>
              </a:r>
              <a:endParaRPr lang="zh-CN" altLang="en-US" dirty="0"/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971600" y="4348388"/>
            <a:ext cx="6357982" cy="115953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>
              <a:tabLst>
                <a:tab pos="2630488" algn="ctr"/>
                <a:tab pos="3206750" algn="l"/>
                <a:tab pos="4459288" algn="ctr"/>
              </a:tabLst>
            </a:pPr>
            <a:r>
              <a:rPr lang="zh-CN" altLang="en-US" sz="1800" dirty="0"/>
              <a:t>等待时间    P</a:t>
            </a:r>
            <a:r>
              <a:rPr lang="zh-CN" altLang="en-US" sz="1800" baseline="-25000" dirty="0"/>
              <a:t>1</a:t>
            </a:r>
            <a:r>
              <a:rPr lang="zh-CN" altLang="en-US" sz="1800" dirty="0"/>
              <a:t>=(68-20)+(112-88)=72	</a:t>
            </a:r>
            <a:endParaRPr lang="en-US" altLang="zh-CN" sz="1800" dirty="0"/>
          </a:p>
          <a:p>
            <a:pPr lvl="1">
              <a:tabLst>
                <a:tab pos="2630488" algn="ctr"/>
                <a:tab pos="3206750" algn="l"/>
                <a:tab pos="4459288" algn="ctr"/>
              </a:tabLst>
            </a:pPr>
            <a:r>
              <a:rPr lang="zh-CN" altLang="en-US" sz="1800" dirty="0"/>
              <a:t>　　　　    P</a:t>
            </a:r>
            <a:r>
              <a:rPr lang="zh-CN" altLang="en-US" sz="1800" baseline="-25000" dirty="0"/>
              <a:t>2</a:t>
            </a:r>
            <a:r>
              <a:rPr lang="zh-CN" altLang="en-US" sz="1800" dirty="0"/>
              <a:t>=(20-0)=20</a:t>
            </a:r>
            <a:br>
              <a:rPr lang="zh-CN" altLang="en-US" sz="1800" dirty="0"/>
            </a:br>
            <a:r>
              <a:rPr lang="zh-CN" altLang="en-US" sz="1800" dirty="0"/>
              <a:t>	                P</a:t>
            </a:r>
            <a:r>
              <a:rPr lang="zh-CN" altLang="en-US" sz="1800" baseline="-25000" dirty="0"/>
              <a:t>3</a:t>
            </a:r>
            <a:r>
              <a:rPr lang="zh-CN" altLang="en-US" sz="1800" dirty="0"/>
              <a:t>=(28-0)+(88-48)+(125-108)=85</a:t>
            </a:r>
            <a:br>
              <a:rPr lang="zh-CN" altLang="en-US" sz="1800" dirty="0"/>
            </a:br>
            <a:r>
              <a:rPr lang="zh-CN" altLang="en-US" sz="1800" dirty="0"/>
              <a:t>	   P</a:t>
            </a:r>
            <a:r>
              <a:rPr lang="zh-CN" altLang="en-US" sz="1800" baseline="-25000" dirty="0"/>
              <a:t>4</a:t>
            </a:r>
            <a:r>
              <a:rPr lang="zh-CN" altLang="en-US" sz="1800" dirty="0"/>
              <a:t>=(48-0)+(108-68)=88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164656" y="3079339"/>
            <a:ext cx="378621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800" dirty="0"/>
              <a:t>甘特图如下</a:t>
            </a:r>
            <a:r>
              <a:rPr lang="en-US" altLang="zh-CN" sz="1800" dirty="0"/>
              <a:t>:</a:t>
            </a:r>
            <a:endParaRPr lang="zh-CN" altLang="en-US" sz="1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142976" y="3433974"/>
            <a:ext cx="974546" cy="917377"/>
            <a:chOff x="1142976" y="2576723"/>
            <a:chExt cx="974546" cy="917377"/>
          </a:xfrm>
        </p:grpSpPr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295376" y="2576723"/>
              <a:ext cx="605827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1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1142976" y="3186323"/>
              <a:ext cx="3129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0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1676376" y="3186323"/>
              <a:ext cx="4411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20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01204" y="3433974"/>
            <a:ext cx="540169" cy="917377"/>
            <a:chOff x="1901203" y="2576723"/>
            <a:chExt cx="540169" cy="917377"/>
          </a:xfrm>
        </p:grpSpPr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1901203" y="2576723"/>
              <a:ext cx="306822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2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2000226" y="3186323"/>
              <a:ext cx="4411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28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08026" y="3433974"/>
            <a:ext cx="836597" cy="917377"/>
            <a:chOff x="2208025" y="2576723"/>
            <a:chExt cx="836597" cy="917377"/>
          </a:xfrm>
        </p:grpSpPr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2208025" y="2576723"/>
              <a:ext cx="609735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2603476" y="3186323"/>
              <a:ext cx="4411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48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17760" y="3433974"/>
            <a:ext cx="842812" cy="917377"/>
            <a:chOff x="2817760" y="2576723"/>
            <a:chExt cx="842812" cy="917377"/>
          </a:xfrm>
        </p:grpSpPr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2817760" y="2576723"/>
              <a:ext cx="609735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4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3219426" y="3186323"/>
              <a:ext cx="4411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68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25542" y="3433974"/>
            <a:ext cx="844630" cy="917377"/>
            <a:chOff x="3425542" y="2576723"/>
            <a:chExt cx="844630" cy="917377"/>
          </a:xfrm>
        </p:grpSpPr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3425542" y="2576723"/>
              <a:ext cx="609735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1</a:t>
              </a: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3829026" y="3186323"/>
              <a:ext cx="4411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88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35277" y="3433974"/>
            <a:ext cx="801286" cy="917377"/>
            <a:chOff x="4035277" y="2576723"/>
            <a:chExt cx="801286" cy="917377"/>
          </a:xfrm>
        </p:grpSpPr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4035277" y="2576723"/>
              <a:ext cx="609735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4267176" y="3186323"/>
              <a:ext cx="5693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108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39884" y="3433974"/>
            <a:ext cx="588271" cy="917377"/>
            <a:chOff x="4639883" y="2576723"/>
            <a:chExt cx="588271" cy="917377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4639883" y="2576723"/>
              <a:ext cx="228651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spc="-10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sz="1600" b="1" spc="-100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4</a:t>
              </a: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4658767" y="3186323"/>
              <a:ext cx="5693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112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66487" y="3433974"/>
            <a:ext cx="792909" cy="917377"/>
            <a:chOff x="4866486" y="2576723"/>
            <a:chExt cx="792909" cy="917377"/>
          </a:xfrm>
        </p:grpSpPr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4866486" y="2576723"/>
              <a:ext cx="457302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1</a:t>
              </a:r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5090008" y="3186323"/>
              <a:ext cx="5693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125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23789" y="3433974"/>
            <a:ext cx="915957" cy="917377"/>
            <a:chOff x="5323788" y="2576723"/>
            <a:chExt cx="915957" cy="917377"/>
          </a:xfrm>
        </p:grpSpPr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>
              <a:off x="5323788" y="2576723"/>
              <a:ext cx="629278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5670358" y="3186323"/>
              <a:ext cx="5693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145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47351" y="3433974"/>
            <a:ext cx="686263" cy="917377"/>
            <a:chOff x="5947350" y="2576723"/>
            <a:chExt cx="686263" cy="917377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5947350" y="2576723"/>
              <a:ext cx="304868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6064226" y="3186323"/>
              <a:ext cx="5693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153</a:t>
              </a:r>
            </a:p>
          </p:txBody>
        </p:sp>
      </p:grpSp>
      <p:sp>
        <p:nvSpPr>
          <p:cNvPr id="36" name="内容占位符 2"/>
          <p:cNvSpPr txBox="1">
            <a:spLocks/>
          </p:cNvSpPr>
          <p:nvPr/>
        </p:nvSpPr>
        <p:spPr>
          <a:xfrm>
            <a:off x="971600" y="5507926"/>
            <a:ext cx="6357982" cy="42898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>
              <a:tabLst>
                <a:tab pos="2630488" algn="ctr"/>
                <a:tab pos="3206750" algn="l"/>
                <a:tab pos="4459288" algn="ctr"/>
              </a:tabLst>
            </a:pPr>
            <a:r>
              <a:rPr lang="zh-CN" altLang="en-US" sz="1800" dirty="0"/>
              <a:t>平均等待时间 = (72+20+85+88)/4=66</a:t>
            </a:r>
            <a:r>
              <a:rPr lang="en-US" altLang="zh-CN" sz="1800" dirty="0"/>
              <a:t>.25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3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时间片轮转算法中的时间片长度</a:t>
            </a:r>
            <a:endParaRPr lang="zh-CN" altLang="en-US" dirty="0"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4" y="2372820"/>
            <a:ext cx="3441355" cy="1043674"/>
            <a:chOff x="844893" y="1357304"/>
            <a:chExt cx="3441355" cy="1043674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699980"/>
              <a:ext cx="189113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/>
                <a:t>等待时间过长</a:t>
              </a: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14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014760"/>
              <a:ext cx="2891262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/>
                <a:t>极限情况退化成F</a:t>
              </a:r>
              <a:r>
                <a:rPr lang="en-US" altLang="zh-CN"/>
                <a:t>CFS</a:t>
              </a:r>
              <a:endParaRPr lang="zh-CN" altLang="en-US"/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149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57304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时间片太大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357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358438"/>
            <a:ext cx="5798809" cy="1043674"/>
            <a:chOff x="844893" y="2342922"/>
            <a:chExt cx="5798809" cy="1043674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2685598"/>
              <a:ext cx="418512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反应迅速，但产生大量上下文切换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99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6" y="3000378"/>
              <a:ext cx="5248716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大量上下文切换开销影响到系统吞吐量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005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2342922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时间片太小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23429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4" y="4329542"/>
            <a:ext cx="5798809" cy="1043674"/>
            <a:chOff x="844893" y="3314026"/>
            <a:chExt cx="5798809" cy="1043674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394986" y="3656702"/>
              <a:ext cx="353705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选择一个合适的时间片长度</a:t>
              </a: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08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1394986" y="3971482"/>
              <a:ext cx="5248716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/>
                <a:t>经验规则：维持上下文切换开销处于1%以内</a:t>
              </a: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716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142976" y="3314026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时间片长度选择目标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4893" y="33140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4" y="1715059"/>
            <a:ext cx="4084297" cy="568507"/>
            <a:chOff x="844893" y="699542"/>
            <a:chExt cx="4084297" cy="568507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699542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RR算法开销</a:t>
              </a:r>
              <a:endParaRPr lang="en-US" altLang="zh-CN" dirty="0"/>
            </a:p>
            <a:p>
              <a:r>
                <a:rPr lang="zh-CN" altLang="en-US" dirty="0"/>
                <a:t>   额外的上下文切换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6995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163" y="1119052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1628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处理机资源的使用模式</a:t>
            </a:r>
            <a:endParaRPr lang="zh-CN" altLang="en-US" dirty="0">
              <a:cs typeface="+mj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93138" y="2240719"/>
            <a:ext cx="5387689" cy="428628"/>
            <a:chOff x="1807757" y="1178666"/>
            <a:chExt cx="5387689" cy="428628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757" y="1263486"/>
              <a:ext cx="176137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962321" y="1178666"/>
              <a:ext cx="523312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600" dirty="0"/>
                <a:t>每次调度决定在下一个CPU计算时将哪个工作交给</a:t>
              </a:r>
              <a:r>
                <a:rPr lang="en-US" altLang="zh-CN" sz="1600" dirty="0"/>
                <a:t>CPU</a:t>
              </a:r>
              <a:endParaRPr lang="zh-CN" altLang="en-US" sz="16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7230" y="1867604"/>
            <a:ext cx="5078330" cy="442780"/>
            <a:chOff x="1381850" y="805551"/>
            <a:chExt cx="5078330" cy="442780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712440" y="819703"/>
              <a:ext cx="47477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进程在CPU计算和I/O操作间交替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81850" y="805551"/>
              <a:ext cx="50531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693137" y="2571837"/>
            <a:ext cx="6220626" cy="357190"/>
            <a:chOff x="1807757" y="1509784"/>
            <a:chExt cx="6220626" cy="357190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757" y="1594604"/>
              <a:ext cx="176137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962321" y="1509784"/>
              <a:ext cx="606606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600" dirty="0"/>
                <a:t>在时间片机制下，进程可能在结束当前CPU计算前被迫放弃</a:t>
              </a:r>
              <a:r>
                <a:rPr lang="en-US" altLang="zh-CN" sz="1600" dirty="0"/>
                <a:t>CPU</a:t>
              </a:r>
              <a:endParaRPr lang="zh-CN" altLang="en-US" sz="1600" dirty="0"/>
            </a:p>
          </p:txBody>
        </p:sp>
      </p:grpSp>
      <p:cxnSp>
        <p:nvCxnSpPr>
          <p:cNvPr id="41" name="直接连接符 40"/>
          <p:cNvCxnSpPr/>
          <p:nvPr/>
        </p:nvCxnSpPr>
        <p:spPr>
          <a:xfrm rot="16200000" flipH="1">
            <a:off x="-10930046" y="3571876"/>
            <a:ext cx="1343034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4318000" y="7072332"/>
            <a:ext cx="4826000" cy="33575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 rot="5400000">
            <a:off x="1402386" y="2606595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…</a:t>
            </a:r>
          </a:p>
        </p:txBody>
      </p:sp>
      <p:sp>
        <p:nvSpPr>
          <p:cNvPr id="107" name="TextBox 106"/>
          <p:cNvSpPr txBox="1"/>
          <p:nvPr/>
        </p:nvSpPr>
        <p:spPr>
          <a:xfrm rot="5400000">
            <a:off x="1411968" y="5882280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11576A"/>
                </a:solidFill>
                <a:latin typeface="+mn-ea"/>
              </a:rPr>
              <a:t>…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3609" y="2972741"/>
            <a:ext cx="2684419" cy="581801"/>
            <a:chOff x="675970" y="1720077"/>
            <a:chExt cx="2684419" cy="581801"/>
          </a:xfrm>
        </p:grpSpPr>
        <p:sp>
          <p:nvSpPr>
            <p:cNvPr id="102" name="矩形 101"/>
            <p:cNvSpPr/>
            <p:nvPr/>
          </p:nvSpPr>
          <p:spPr>
            <a:xfrm>
              <a:off x="716029" y="1743293"/>
              <a:ext cx="1327444" cy="54931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675970" y="1720077"/>
              <a:ext cx="1366080" cy="581801"/>
              <a:chOff x="428596" y="928676"/>
              <a:chExt cx="1366080" cy="581801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428596" y="928676"/>
                <a:ext cx="10534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>
                    <a:solidFill>
                      <a:srgbClr val="11576A"/>
                    </a:solidFill>
                    <a:latin typeface="+mn-ea"/>
                  </a:rPr>
                  <a:t>load store</a:t>
                </a:r>
                <a:endParaRPr lang="zh-CN" altLang="en-US" sz="1200" b="1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28596" y="1085840"/>
                <a:ext cx="10021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11576A"/>
                    </a:solidFill>
                    <a:latin typeface="+mn-ea"/>
                  </a:rPr>
                  <a:t>add store</a:t>
                </a:r>
                <a:endParaRPr lang="zh-CN" altLang="en-US" sz="12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28596" y="1233478"/>
                <a:ext cx="13660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11576A"/>
                    </a:solidFill>
                    <a:latin typeface="+mn-ea"/>
                  </a:rPr>
                  <a:t>read from file</a:t>
                </a:r>
                <a:endParaRPr lang="zh-CN" altLang="en-US" sz="12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109" name="右大括号 108"/>
            <p:cNvSpPr/>
            <p:nvPr/>
          </p:nvSpPr>
          <p:spPr>
            <a:xfrm>
              <a:off x="2237595" y="1743292"/>
              <a:ext cx="151525" cy="549311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09488" y="1843653"/>
              <a:ext cx="950901" cy="311041"/>
              <a:chOff x="2409488" y="1843653"/>
              <a:chExt cx="950901" cy="311041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432079" y="1843653"/>
                <a:ext cx="881692" cy="297964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409488" y="1846917"/>
                <a:ext cx="9509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11576A"/>
                    </a:solidFill>
                    <a:latin typeface="+mn-ea"/>
                  </a:rPr>
                  <a:t>CPU</a:t>
                </a:r>
                <a:r>
                  <a:rPr lang="zh-CN" altLang="en-US" sz="1400" b="1" dirty="0">
                    <a:solidFill>
                      <a:srgbClr val="11576A"/>
                    </a:solidFill>
                    <a:latin typeface="+mn-ea"/>
                  </a:rPr>
                  <a:t>计算</a:t>
                </a:r>
              </a:p>
            </p:txBody>
          </p:sp>
        </p:grpSp>
      </p:grpSp>
      <p:grpSp>
        <p:nvGrpSpPr>
          <p:cNvPr id="138" name="组合 137"/>
          <p:cNvGrpSpPr/>
          <p:nvPr/>
        </p:nvGrpSpPr>
        <p:grpSpPr>
          <a:xfrm>
            <a:off x="3775230" y="3203670"/>
            <a:ext cx="5098639" cy="2732834"/>
            <a:chOff x="3314555" y="915988"/>
            <a:chExt cx="6635347" cy="3556499"/>
          </a:xfrm>
        </p:grpSpPr>
        <p:grpSp>
          <p:nvGrpSpPr>
            <p:cNvPr id="134" name="组合 133"/>
            <p:cNvGrpSpPr/>
            <p:nvPr/>
          </p:nvGrpSpPr>
          <p:grpSpPr>
            <a:xfrm>
              <a:off x="3639498" y="915988"/>
              <a:ext cx="6310404" cy="3224626"/>
              <a:chOff x="3639498" y="915988"/>
              <a:chExt cx="6310404" cy="3224626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3994977" y="915988"/>
                <a:ext cx="5954925" cy="3224626"/>
                <a:chOff x="2957126" y="827138"/>
                <a:chExt cx="5954925" cy="3224626"/>
              </a:xfrm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3142446" y="827138"/>
                  <a:ext cx="4320793" cy="2881270"/>
                  <a:chOff x="3142446" y="827138"/>
                  <a:chExt cx="4320793" cy="2881270"/>
                </a:xfrm>
              </p:grpSpPr>
              <p:grpSp>
                <p:nvGrpSpPr>
                  <p:cNvPr id="65" name="组合 64"/>
                  <p:cNvGrpSpPr/>
                  <p:nvPr/>
                </p:nvGrpSpPr>
                <p:grpSpPr>
                  <a:xfrm>
                    <a:off x="3143240" y="1115614"/>
                    <a:ext cx="3960000" cy="2592794"/>
                    <a:chOff x="4562475" y="695312"/>
                    <a:chExt cx="3960000" cy="2592794"/>
                  </a:xfr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p:grpSpPr>
                <p:sp>
                  <p:nvSpPr>
                    <p:cNvPr id="42" name="矩形 41"/>
                    <p:cNvSpPr/>
                    <p:nvPr/>
                  </p:nvSpPr>
                  <p:spPr>
                    <a:xfrm>
                      <a:off x="4562475" y="695312"/>
                      <a:ext cx="3960000" cy="2592000"/>
                    </a:xfrm>
                    <a:prstGeom prst="rect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6" name="直接连接符 45"/>
                    <p:cNvCxnSpPr/>
                    <p:nvPr/>
                  </p:nvCxnSpPr>
                  <p:spPr>
                    <a:xfrm rot="16200000" flipH="1">
                      <a:off x="5428720" y="1991312"/>
                      <a:ext cx="2592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直接连接符 46"/>
                    <p:cNvCxnSpPr/>
                    <p:nvPr/>
                  </p:nvCxnSpPr>
                  <p:spPr>
                    <a:xfrm rot="16200000" flipH="1">
                      <a:off x="3983554" y="1991312"/>
                      <a:ext cx="2592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直接连接符 47"/>
                    <p:cNvCxnSpPr/>
                    <p:nvPr/>
                  </p:nvCxnSpPr>
                  <p:spPr>
                    <a:xfrm rot="16200000" flipH="1">
                      <a:off x="6147965" y="1991312"/>
                      <a:ext cx="2592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连接符 48"/>
                    <p:cNvCxnSpPr/>
                    <p:nvPr/>
                  </p:nvCxnSpPr>
                  <p:spPr>
                    <a:xfrm rot="16200000" flipH="1">
                      <a:off x="4711586" y="1991312"/>
                      <a:ext cx="2592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直接连接符 49"/>
                    <p:cNvCxnSpPr/>
                    <p:nvPr/>
                  </p:nvCxnSpPr>
                  <p:spPr>
                    <a:xfrm rot="16200000" flipH="1">
                      <a:off x="6863934" y="1991312"/>
                      <a:ext cx="2592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接连接符 52"/>
                    <p:cNvCxnSpPr/>
                    <p:nvPr/>
                  </p:nvCxnSpPr>
                  <p:spPr>
                    <a:xfrm rot="10800000" flipH="1">
                      <a:off x="4562475" y="3000378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接连接符 53"/>
                    <p:cNvCxnSpPr/>
                    <p:nvPr/>
                  </p:nvCxnSpPr>
                  <p:spPr>
                    <a:xfrm rot="10800000" flipH="1">
                      <a:off x="4562475" y="2714626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接连接符 54"/>
                    <p:cNvCxnSpPr/>
                    <p:nvPr/>
                  </p:nvCxnSpPr>
                  <p:spPr>
                    <a:xfrm rot="10800000" flipH="1">
                      <a:off x="4562475" y="2428874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接连接符 55"/>
                    <p:cNvCxnSpPr/>
                    <p:nvPr/>
                  </p:nvCxnSpPr>
                  <p:spPr>
                    <a:xfrm rot="10800000" flipH="1">
                      <a:off x="4562475" y="2143122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直接连接符 56"/>
                    <p:cNvCxnSpPr/>
                    <p:nvPr/>
                  </p:nvCxnSpPr>
                  <p:spPr>
                    <a:xfrm rot="10800000" flipH="1">
                      <a:off x="4562475" y="1857370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直接连接符 57"/>
                    <p:cNvCxnSpPr/>
                    <p:nvPr/>
                  </p:nvCxnSpPr>
                  <p:spPr>
                    <a:xfrm rot="10800000" flipH="1">
                      <a:off x="4562475" y="1571618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接连接符 58"/>
                    <p:cNvCxnSpPr/>
                    <p:nvPr/>
                  </p:nvCxnSpPr>
                  <p:spPr>
                    <a:xfrm rot="10800000" flipH="1">
                      <a:off x="4562475" y="1285866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直接连接符 59"/>
                    <p:cNvCxnSpPr/>
                    <p:nvPr/>
                  </p:nvCxnSpPr>
                  <p:spPr>
                    <a:xfrm rot="10800000" flipH="1">
                      <a:off x="4562475" y="1000114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2" name="直接连接符 61"/>
                  <p:cNvCxnSpPr/>
                  <p:nvPr/>
                </p:nvCxnSpPr>
                <p:spPr>
                  <a:xfrm flipV="1">
                    <a:off x="3143239" y="3699222"/>
                    <a:ext cx="4320000" cy="6"/>
                  </a:xfrm>
                  <a:prstGeom prst="line">
                    <a:avLst/>
                  </a:prstGeom>
                  <a:ln w="28575">
                    <a:solidFill>
                      <a:srgbClr val="11576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箭头连接符 63"/>
                  <p:cNvCxnSpPr/>
                  <p:nvPr/>
                </p:nvCxnSpPr>
                <p:spPr>
                  <a:xfrm rot="5400000" flipH="1" flipV="1">
                    <a:off x="1703240" y="2266344"/>
                    <a:ext cx="2880000" cy="1588"/>
                  </a:xfrm>
                  <a:prstGeom prst="straightConnector1">
                    <a:avLst/>
                  </a:prstGeom>
                  <a:ln w="28575">
                    <a:solidFill>
                      <a:srgbClr val="11576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0" name="内容占位符 2"/>
                <p:cNvSpPr txBox="1">
                  <a:spLocks/>
                </p:cNvSpPr>
                <p:nvPr/>
              </p:nvSpPr>
              <p:spPr>
                <a:xfrm>
                  <a:off x="2957126" y="3694574"/>
                  <a:ext cx="5954925" cy="357190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indent="0">
                    <a:spcBef>
                      <a:spcPct val="20000"/>
                    </a:spcBef>
                  </a:pPr>
                  <a:r>
                    <a:rPr lang="en-US" altLang="zh-CN" sz="1200" dirty="0"/>
                    <a:t> 0         8         16         24        32       40</a:t>
                  </a:r>
                  <a:endParaRPr lang="zh-CN" altLang="en-US" sz="1200" dirty="0"/>
                </a:p>
              </p:txBody>
            </p:sp>
          </p:grpSp>
          <p:grpSp>
            <p:nvGrpSpPr>
              <p:cNvPr id="133" name="组合 132"/>
              <p:cNvGrpSpPr/>
              <p:nvPr/>
            </p:nvGrpSpPr>
            <p:grpSpPr>
              <a:xfrm>
                <a:off x="3639498" y="1338856"/>
                <a:ext cx="665897" cy="2360746"/>
                <a:chOff x="3639498" y="1338856"/>
                <a:chExt cx="665897" cy="2360746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3639498" y="1338856"/>
                  <a:ext cx="665896" cy="3604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solidFill>
                        <a:srgbClr val="11576A"/>
                      </a:solidFill>
                      <a:latin typeface="+mn-ea"/>
                    </a:rPr>
                    <a:t>160</a:t>
                  </a:r>
                  <a:endParaRPr lang="zh-CN" altLang="en-US" sz="12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3639498" y="1634134"/>
                  <a:ext cx="665897" cy="3604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>
                      <a:solidFill>
                        <a:srgbClr val="11576A"/>
                      </a:solidFill>
                      <a:latin typeface="+mn-ea"/>
                    </a:rPr>
                    <a:t>140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639498" y="1910360"/>
                  <a:ext cx="665897" cy="3604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>
                      <a:solidFill>
                        <a:srgbClr val="11576A"/>
                      </a:solidFill>
                      <a:latin typeface="+mn-ea"/>
                    </a:rPr>
                    <a:t>120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639498" y="2205638"/>
                  <a:ext cx="665897" cy="3604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>
                      <a:solidFill>
                        <a:srgbClr val="11576A"/>
                      </a:solidFill>
                      <a:latin typeface="+mn-ea"/>
                    </a:rPr>
                    <a:t>100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732406" y="2481864"/>
                  <a:ext cx="524038" cy="3604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>
                      <a:solidFill>
                        <a:srgbClr val="11576A"/>
                      </a:solidFill>
                      <a:latin typeface="+mn-ea"/>
                    </a:rPr>
                    <a:t>80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732406" y="2777139"/>
                  <a:ext cx="524038" cy="3604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>
                      <a:solidFill>
                        <a:srgbClr val="11576A"/>
                      </a:solidFill>
                      <a:latin typeface="+mn-ea"/>
                    </a:rPr>
                    <a:t>60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732406" y="3053369"/>
                  <a:ext cx="524038" cy="3604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>
                      <a:solidFill>
                        <a:srgbClr val="11576A"/>
                      </a:solidFill>
                      <a:latin typeface="+mn-ea"/>
                    </a:rPr>
                    <a:t>40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3732406" y="3339117"/>
                  <a:ext cx="524038" cy="3604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>
                      <a:solidFill>
                        <a:srgbClr val="11576A"/>
                      </a:solidFill>
                      <a:latin typeface="+mn-ea"/>
                    </a:rPr>
                    <a:t>20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136" name="TextBox 135"/>
            <p:cNvSpPr txBox="1"/>
            <p:nvPr/>
          </p:nvSpPr>
          <p:spPr>
            <a:xfrm rot="10800000">
              <a:off x="3314555" y="1368192"/>
              <a:ext cx="520701" cy="228557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+mj-ea"/>
                  <a:ea typeface="+mj-ea"/>
                </a:rPr>
                <a:t>CPU</a:t>
              </a:r>
              <a:r>
                <a:rPr lang="zh-CN" altLang="en-US" sz="1400" b="1" dirty="0">
                  <a:solidFill>
                    <a:srgbClr val="11576A"/>
                  </a:solidFill>
                  <a:latin typeface="+mj-ea"/>
                  <a:ea typeface="+mj-ea"/>
                </a:rPr>
                <a:t>计算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的执行次数</a:t>
              </a:r>
              <a:endParaRPr lang="zh-CN" altLang="en-US" sz="14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643438" y="4071947"/>
              <a:ext cx="3127543" cy="400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每次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CPU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计算的时间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(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毫秒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)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83667" y="3603166"/>
            <a:ext cx="2677892" cy="307777"/>
            <a:chOff x="716029" y="2350502"/>
            <a:chExt cx="2677892" cy="307777"/>
          </a:xfrm>
        </p:grpSpPr>
        <p:grpSp>
          <p:nvGrpSpPr>
            <p:cNvPr id="91" name="组合 90"/>
            <p:cNvGrpSpPr/>
            <p:nvPr/>
          </p:nvGrpSpPr>
          <p:grpSpPr>
            <a:xfrm>
              <a:off x="716029" y="2363270"/>
              <a:ext cx="1327444" cy="288000"/>
              <a:chOff x="2190787" y="1857370"/>
              <a:chExt cx="1327444" cy="28800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2190787" y="1857370"/>
                <a:ext cx="1327444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78637" y="1886108"/>
                <a:ext cx="10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+mn-ea"/>
                  </a:rPr>
                  <a:t>wait for I/O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47" name="右大括号 146"/>
            <p:cNvSpPr/>
            <p:nvPr/>
          </p:nvSpPr>
          <p:spPr>
            <a:xfrm>
              <a:off x="2220752" y="2360315"/>
              <a:ext cx="123108" cy="288153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2" name="组合 151"/>
            <p:cNvGrpSpPr/>
            <p:nvPr/>
          </p:nvGrpSpPr>
          <p:grpSpPr>
            <a:xfrm>
              <a:off x="2439274" y="2350502"/>
              <a:ext cx="954647" cy="307777"/>
              <a:chOff x="2190787" y="1841238"/>
              <a:chExt cx="954647" cy="307777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2190787" y="1857370"/>
                <a:ext cx="874497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TextBox 87"/>
              <p:cNvSpPr txBox="1"/>
              <p:nvPr/>
            </p:nvSpPr>
            <p:spPr>
              <a:xfrm>
                <a:off x="2228195" y="1841238"/>
                <a:ext cx="9172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操作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089182" y="4582057"/>
            <a:ext cx="2650331" cy="307777"/>
            <a:chOff x="721543" y="3329393"/>
            <a:chExt cx="2650331" cy="307777"/>
          </a:xfrm>
        </p:grpSpPr>
        <p:grpSp>
          <p:nvGrpSpPr>
            <p:cNvPr id="135" name="组合 134"/>
            <p:cNvGrpSpPr/>
            <p:nvPr/>
          </p:nvGrpSpPr>
          <p:grpSpPr>
            <a:xfrm>
              <a:off x="721543" y="3334355"/>
              <a:ext cx="1327444" cy="288000"/>
              <a:chOff x="2190787" y="1857370"/>
              <a:chExt cx="1327444" cy="288000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2190787" y="1857370"/>
                <a:ext cx="1327444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TextBox 87"/>
              <p:cNvSpPr txBox="1"/>
              <p:nvPr/>
            </p:nvSpPr>
            <p:spPr>
              <a:xfrm>
                <a:off x="2278637" y="1886108"/>
                <a:ext cx="10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+mn-ea"/>
                  </a:rPr>
                  <a:t>wait for I/O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50" name="右大括号 149"/>
            <p:cNvSpPr/>
            <p:nvPr/>
          </p:nvSpPr>
          <p:spPr>
            <a:xfrm>
              <a:off x="2198094" y="3330619"/>
              <a:ext cx="123108" cy="288153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5" name="组合 154"/>
            <p:cNvGrpSpPr/>
            <p:nvPr/>
          </p:nvGrpSpPr>
          <p:grpSpPr>
            <a:xfrm>
              <a:off x="2417227" y="3329393"/>
              <a:ext cx="954647" cy="307777"/>
              <a:chOff x="2190787" y="1841238"/>
              <a:chExt cx="954647" cy="307777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2190787" y="1857370"/>
                <a:ext cx="874497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TextBox 87"/>
              <p:cNvSpPr txBox="1"/>
              <p:nvPr/>
            </p:nvSpPr>
            <p:spPr>
              <a:xfrm>
                <a:off x="2228195" y="1841238"/>
                <a:ext cx="9172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操作</a:t>
                </a: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1083667" y="5598388"/>
            <a:ext cx="2641738" cy="307777"/>
            <a:chOff x="716029" y="4345724"/>
            <a:chExt cx="2641738" cy="307777"/>
          </a:xfrm>
        </p:grpSpPr>
        <p:grpSp>
          <p:nvGrpSpPr>
            <p:cNvPr id="142" name="组合 141"/>
            <p:cNvGrpSpPr/>
            <p:nvPr/>
          </p:nvGrpSpPr>
          <p:grpSpPr>
            <a:xfrm>
              <a:off x="716029" y="4348575"/>
              <a:ext cx="1327444" cy="288000"/>
              <a:chOff x="2190787" y="1857370"/>
              <a:chExt cx="1327444" cy="288000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2190787" y="1857370"/>
                <a:ext cx="1327444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TextBox 87"/>
              <p:cNvSpPr txBox="1"/>
              <p:nvPr/>
            </p:nvSpPr>
            <p:spPr>
              <a:xfrm>
                <a:off x="2278637" y="1886108"/>
                <a:ext cx="10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+mn-ea"/>
                  </a:rPr>
                  <a:t>wait for I/O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51" name="右大括号 150"/>
            <p:cNvSpPr/>
            <p:nvPr/>
          </p:nvSpPr>
          <p:spPr>
            <a:xfrm>
              <a:off x="2198094" y="4347146"/>
              <a:ext cx="123108" cy="288153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8" name="组合 157"/>
            <p:cNvGrpSpPr/>
            <p:nvPr/>
          </p:nvGrpSpPr>
          <p:grpSpPr>
            <a:xfrm>
              <a:off x="2403120" y="4345724"/>
              <a:ext cx="954647" cy="307777"/>
              <a:chOff x="2190787" y="1841238"/>
              <a:chExt cx="954647" cy="307777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2190787" y="1857370"/>
                <a:ext cx="874497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TextBox 87"/>
              <p:cNvSpPr txBox="1"/>
              <p:nvPr/>
            </p:nvSpPr>
            <p:spPr>
              <a:xfrm>
                <a:off x="2228195" y="1841238"/>
                <a:ext cx="9172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操作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043609" y="3937745"/>
            <a:ext cx="2692705" cy="586564"/>
            <a:chOff x="675970" y="2685082"/>
            <a:chExt cx="2692705" cy="586564"/>
          </a:xfrm>
        </p:grpSpPr>
        <p:sp>
          <p:nvSpPr>
            <p:cNvPr id="103" name="矩形 102"/>
            <p:cNvSpPr/>
            <p:nvPr/>
          </p:nvSpPr>
          <p:spPr>
            <a:xfrm>
              <a:off x="716386" y="2709817"/>
              <a:ext cx="1327087" cy="54931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675970" y="2685082"/>
              <a:ext cx="1561646" cy="586564"/>
              <a:chOff x="428596" y="1785932"/>
              <a:chExt cx="1561646" cy="58656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428596" y="1785932"/>
                <a:ext cx="15616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>
                    <a:solidFill>
                      <a:srgbClr val="11576A"/>
                    </a:solidFill>
                    <a:latin typeface="+mn-ea"/>
                  </a:rPr>
                  <a:t>store increment</a:t>
                </a:r>
                <a:endParaRPr lang="zh-CN" altLang="en-US" sz="1200" b="1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8596" y="1947858"/>
                <a:ext cx="6591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>
                    <a:solidFill>
                      <a:srgbClr val="11576A"/>
                    </a:solidFill>
                    <a:latin typeface="+mn-ea"/>
                  </a:rPr>
                  <a:t>index</a:t>
                </a:r>
                <a:endParaRPr lang="zh-CN" altLang="en-US" sz="1200" b="1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28596" y="2095497"/>
                <a:ext cx="1194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>
                    <a:solidFill>
                      <a:srgbClr val="11576A"/>
                    </a:solidFill>
                    <a:latin typeface="+mn-ea"/>
                  </a:rPr>
                  <a:t>write to file</a:t>
                </a:r>
                <a:endParaRPr lang="zh-CN" altLang="en-US" sz="120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145" name="右大括号 144"/>
            <p:cNvSpPr/>
            <p:nvPr/>
          </p:nvSpPr>
          <p:spPr>
            <a:xfrm>
              <a:off x="2205995" y="2707523"/>
              <a:ext cx="151525" cy="549311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2417774" y="2856106"/>
              <a:ext cx="950901" cy="311041"/>
              <a:chOff x="2409488" y="1843653"/>
              <a:chExt cx="950901" cy="311041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2432079" y="1843653"/>
                <a:ext cx="881692" cy="297964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TextBox 116"/>
              <p:cNvSpPr txBox="1"/>
              <p:nvPr/>
            </p:nvSpPr>
            <p:spPr>
              <a:xfrm>
                <a:off x="2409488" y="1846917"/>
                <a:ext cx="9509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11576A"/>
                    </a:solidFill>
                    <a:latin typeface="+mn-ea"/>
                  </a:rPr>
                  <a:t>CPU</a:t>
                </a:r>
                <a:r>
                  <a:rPr lang="zh-CN" altLang="en-US" sz="1400" b="1" dirty="0">
                    <a:solidFill>
                      <a:srgbClr val="11576A"/>
                    </a:solidFill>
                    <a:latin typeface="+mn-ea"/>
                  </a:rPr>
                  <a:t>计算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043608" y="4941867"/>
            <a:ext cx="2664044" cy="587336"/>
            <a:chOff x="675970" y="3689204"/>
            <a:chExt cx="2664044" cy="587336"/>
          </a:xfrm>
        </p:grpSpPr>
        <p:sp>
          <p:nvSpPr>
            <p:cNvPr id="141" name="矩形 140"/>
            <p:cNvSpPr/>
            <p:nvPr/>
          </p:nvSpPr>
          <p:spPr>
            <a:xfrm>
              <a:off x="721971" y="3697582"/>
              <a:ext cx="1327087" cy="54931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675970" y="3689204"/>
              <a:ext cx="1366080" cy="587336"/>
              <a:chOff x="428596" y="2704329"/>
              <a:chExt cx="1366080" cy="587336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428596" y="2704329"/>
                <a:ext cx="10534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11576A"/>
                    </a:solidFill>
                    <a:latin typeface="+mn-ea"/>
                  </a:rPr>
                  <a:t>load store</a:t>
                </a:r>
                <a:endParaRPr lang="zh-CN" altLang="en-US" sz="12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28596" y="2861493"/>
                <a:ext cx="10021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11576A"/>
                    </a:solidFill>
                    <a:latin typeface="+mn-ea"/>
                  </a:rPr>
                  <a:t>add store</a:t>
                </a:r>
                <a:endParaRPr lang="zh-CN" altLang="en-US" sz="12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28596" y="3014666"/>
                <a:ext cx="13660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>
                    <a:solidFill>
                      <a:srgbClr val="11576A"/>
                    </a:solidFill>
                    <a:latin typeface="+mn-ea"/>
                  </a:rPr>
                  <a:t>read from file</a:t>
                </a:r>
                <a:endParaRPr lang="zh-CN" altLang="en-US" sz="120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146" name="右大括号 145"/>
            <p:cNvSpPr/>
            <p:nvPr/>
          </p:nvSpPr>
          <p:spPr>
            <a:xfrm>
              <a:off x="2205995" y="3692558"/>
              <a:ext cx="151525" cy="549311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5" name="组合 164"/>
            <p:cNvGrpSpPr/>
            <p:nvPr/>
          </p:nvGrpSpPr>
          <p:grpSpPr>
            <a:xfrm>
              <a:off x="2389113" y="3842170"/>
              <a:ext cx="950901" cy="311041"/>
              <a:chOff x="2409488" y="1843653"/>
              <a:chExt cx="950901" cy="311041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2432079" y="1843653"/>
                <a:ext cx="881692" cy="297964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TextBox 116"/>
              <p:cNvSpPr txBox="1"/>
              <p:nvPr/>
            </p:nvSpPr>
            <p:spPr>
              <a:xfrm>
                <a:off x="2409488" y="1846917"/>
                <a:ext cx="9509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11576A"/>
                    </a:solidFill>
                    <a:latin typeface="+mn-ea"/>
                  </a:rPr>
                  <a:t>CPU</a:t>
                </a:r>
                <a:r>
                  <a:rPr lang="zh-CN" altLang="en-US" sz="1400" b="1" dirty="0">
                    <a:solidFill>
                      <a:srgbClr val="11576A"/>
                    </a:solidFill>
                    <a:latin typeface="+mn-ea"/>
                  </a:rPr>
                  <a:t>计算</a:t>
                </a: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4441080" y="3720841"/>
            <a:ext cx="2689776" cy="1593127"/>
            <a:chOff x="4073442" y="2658787"/>
            <a:chExt cx="2689776" cy="1593127"/>
          </a:xfrm>
        </p:grpSpPr>
        <p:cxnSp>
          <p:nvCxnSpPr>
            <p:cNvPr id="168" name="直接连接符 167"/>
            <p:cNvCxnSpPr/>
            <p:nvPr/>
          </p:nvCxnSpPr>
          <p:spPr>
            <a:xfrm rot="5400000" flipH="1" flipV="1">
              <a:off x="3497062" y="3235167"/>
              <a:ext cx="1262547" cy="109787"/>
            </a:xfrm>
            <a:prstGeom prst="line">
              <a:avLst/>
            </a:prstGeom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rot="16200000" flipV="1">
              <a:off x="3606848" y="3235167"/>
              <a:ext cx="1372334" cy="219573"/>
            </a:xfrm>
            <a:prstGeom prst="line">
              <a:avLst/>
            </a:prstGeom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rot="16200000" flipV="1">
              <a:off x="4402802" y="4031120"/>
              <a:ext cx="219573" cy="219573"/>
            </a:xfrm>
            <a:prstGeom prst="line">
              <a:avLst/>
            </a:prstGeom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4622376" y="4250694"/>
              <a:ext cx="2140842" cy="1220"/>
            </a:xfrm>
            <a:prstGeom prst="line">
              <a:avLst/>
            </a:prstGeom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634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10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比较FCFS和RR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4" y="1628801"/>
            <a:ext cx="3512793" cy="1537121"/>
            <a:chOff x="844893" y="735000"/>
            <a:chExt cx="3512793" cy="153712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35000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示例: 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个进程的执行时间如下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50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928662" y="986237"/>
              <a:ext cx="3071834" cy="12858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tabLst>
                  <a:tab pos="2630488" algn="ctr"/>
                  <a:tab pos="3206750" algn="l"/>
                  <a:tab pos="4459288" algn="ctr"/>
                </a:tabLst>
              </a:pPr>
              <a:r>
                <a:rPr lang="zh-CN" altLang="en-US" sz="1600"/>
                <a:t>    P1	53</a:t>
              </a:r>
              <a:br>
                <a:rPr lang="zh-CN" altLang="en-US" sz="1600"/>
              </a:br>
              <a:r>
                <a:rPr lang="zh-CN" altLang="en-US" sz="1600"/>
                <a:t>    P2	 8</a:t>
              </a:r>
              <a:br>
                <a:rPr lang="zh-CN" altLang="en-US" sz="1600"/>
              </a:br>
              <a:r>
                <a:rPr lang="zh-CN" altLang="en-US" sz="1600"/>
                <a:t>    P3	68</a:t>
              </a:r>
              <a:br>
                <a:rPr lang="zh-CN" altLang="en-US" sz="1600"/>
              </a:br>
              <a:r>
                <a:rPr lang="zh-CN" altLang="en-US" sz="1600"/>
                <a:t>    P4	24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42976" y="2865256"/>
            <a:ext cx="3951894" cy="707761"/>
            <a:chOff x="1142976" y="2008005"/>
            <a:chExt cx="3951894" cy="707761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142976" y="2008005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tabLst>
                  <a:tab pos="2630488" algn="ctr"/>
                  <a:tab pos="3206750" algn="l"/>
                  <a:tab pos="4459288" algn="ctr"/>
                </a:tabLst>
              </a:pPr>
              <a:r>
                <a:rPr lang="zh-CN" altLang="en-US" sz="1600" dirty="0"/>
                <a:t>假设上下文切换时间为零</a:t>
              </a:r>
            </a:p>
          </p:txBody>
        </p:sp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142976" y="2287138"/>
              <a:ext cx="39518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tabLst>
                  <a:tab pos="2630488" algn="ctr"/>
                  <a:tab pos="3206750" algn="l"/>
                  <a:tab pos="4459288" algn="ctr"/>
                </a:tabLst>
              </a:pPr>
              <a:r>
                <a:rPr lang="zh-CN" altLang="en-US" sz="1600" dirty="0"/>
                <a:t>FCFS和RR各自的平均等待时间是多少？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49618" y="3515056"/>
            <a:ext cx="5761347" cy="2362216"/>
            <a:chOff x="949617" y="2566988"/>
            <a:chExt cx="5761347" cy="2362216"/>
          </a:xfrm>
        </p:grpSpPr>
        <p:sp>
          <p:nvSpPr>
            <p:cNvPr id="31" name="矩形 30"/>
            <p:cNvSpPr/>
            <p:nvPr/>
          </p:nvSpPr>
          <p:spPr>
            <a:xfrm>
              <a:off x="949617" y="2583180"/>
              <a:ext cx="5760000" cy="288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50964" y="2884629"/>
              <a:ext cx="5760000" cy="201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rot="10800000" flipH="1">
              <a:off x="950964" y="3757621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2678964" y="3729579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H="1">
              <a:off x="3420794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H="1">
              <a:off x="4107724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 flipH="1">
              <a:off x="1228518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H="1">
              <a:off x="1970348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0800000" flipH="1">
              <a:off x="950964" y="3186117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0800000" flipH="1">
              <a:off x="950964" y="3471869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0800000" flipH="1">
              <a:off x="950964" y="4043373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10800000" flipH="1">
              <a:off x="950964" y="4329125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0800000" flipH="1">
              <a:off x="950964" y="4614877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62026" y="2876552"/>
              <a:ext cx="1197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RR(q=1)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2026" y="3157542"/>
              <a:ext cx="1197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RR(q=5)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62026" y="3443294"/>
              <a:ext cx="1197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RR(q=8)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23926" y="3724284"/>
              <a:ext cx="134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RR(q=10)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3926" y="4014798"/>
              <a:ext cx="134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RR(q=20)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33451" y="4324363"/>
              <a:ext cx="12538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BestFCFS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42963" y="4590650"/>
              <a:ext cx="1435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WorstFCFS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99947" y="256698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</a:rPr>
                <a:t>时间片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43698" y="2566988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1600" b="1" baseline="-250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86116" y="2566988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00496" y="2566988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2566988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77181" y="256698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</a:rPr>
                <a:t>平均等待时间</a:t>
              </a:r>
            </a:p>
          </p:txBody>
        </p:sp>
      </p:grpSp>
      <p:grpSp>
        <p:nvGrpSpPr>
          <p:cNvPr id="46" name="组合 44"/>
          <p:cNvGrpSpPr/>
          <p:nvPr/>
        </p:nvGrpSpPr>
        <p:grpSpPr>
          <a:xfrm>
            <a:off x="948271" y="3515056"/>
            <a:ext cx="5761347" cy="2381680"/>
            <a:chOff x="949617" y="2566988"/>
            <a:chExt cx="5761347" cy="2381680"/>
          </a:xfrm>
        </p:grpSpPr>
        <p:sp>
          <p:nvSpPr>
            <p:cNvPr id="47" name="矩形 46"/>
            <p:cNvSpPr/>
            <p:nvPr/>
          </p:nvSpPr>
          <p:spPr>
            <a:xfrm>
              <a:off x="949617" y="2583180"/>
              <a:ext cx="5760000" cy="288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50964" y="2884629"/>
              <a:ext cx="5760000" cy="201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 rot="10800000" flipH="1">
              <a:off x="950964" y="3757621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16200000" flipH="1">
              <a:off x="2678964" y="3729579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16200000" flipH="1">
              <a:off x="3420794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4107724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6200000" flipH="1">
              <a:off x="1228518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6200000" flipH="1">
              <a:off x="1970348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0800000" flipH="1">
              <a:off x="950964" y="3186117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0800000" flipH="1">
              <a:off x="950964" y="3471869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0800000" flipH="1">
              <a:off x="950964" y="4043373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0800000" flipH="1">
              <a:off x="950964" y="4329125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800000" flipH="1">
              <a:off x="950964" y="4614877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1"/>
            <p:cNvSpPr txBox="1"/>
            <p:nvPr/>
          </p:nvSpPr>
          <p:spPr>
            <a:xfrm>
              <a:off x="1162026" y="2876552"/>
              <a:ext cx="1197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RR(q=1)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TextBox 32"/>
            <p:cNvSpPr txBox="1"/>
            <p:nvPr/>
          </p:nvSpPr>
          <p:spPr>
            <a:xfrm>
              <a:off x="1162026" y="3157542"/>
              <a:ext cx="1197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RR(q=5)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TextBox 33"/>
            <p:cNvSpPr txBox="1"/>
            <p:nvPr/>
          </p:nvSpPr>
          <p:spPr>
            <a:xfrm>
              <a:off x="1162026" y="3443294"/>
              <a:ext cx="1197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RR(q=8)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TextBox 34"/>
            <p:cNvSpPr txBox="1"/>
            <p:nvPr/>
          </p:nvSpPr>
          <p:spPr>
            <a:xfrm>
              <a:off x="1123926" y="3724284"/>
              <a:ext cx="134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RR(q=10)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TextBox 35"/>
            <p:cNvSpPr txBox="1"/>
            <p:nvPr/>
          </p:nvSpPr>
          <p:spPr>
            <a:xfrm>
              <a:off x="1123926" y="4014798"/>
              <a:ext cx="134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RR(q=20)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TextBox 36"/>
            <p:cNvSpPr txBox="1"/>
            <p:nvPr/>
          </p:nvSpPr>
          <p:spPr>
            <a:xfrm>
              <a:off x="1133451" y="4324363"/>
              <a:ext cx="12538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BestFCFS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37"/>
            <p:cNvSpPr txBox="1"/>
            <p:nvPr/>
          </p:nvSpPr>
          <p:spPr>
            <a:xfrm>
              <a:off x="1042963" y="4590650"/>
              <a:ext cx="1435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WorstFCFS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7" name="TextBox 38"/>
            <p:cNvSpPr txBox="1"/>
            <p:nvPr/>
          </p:nvSpPr>
          <p:spPr>
            <a:xfrm>
              <a:off x="1311477" y="256698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时间片</a:t>
              </a:r>
            </a:p>
          </p:txBody>
        </p:sp>
        <p:sp>
          <p:nvSpPr>
            <p:cNvPr id="68" name="TextBox 39"/>
            <p:cNvSpPr txBox="1"/>
            <p:nvPr/>
          </p:nvSpPr>
          <p:spPr>
            <a:xfrm>
              <a:off x="2543698" y="2566988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1600" b="1" baseline="-250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9" name="TextBox 40"/>
            <p:cNvSpPr txBox="1"/>
            <p:nvPr/>
          </p:nvSpPr>
          <p:spPr>
            <a:xfrm>
              <a:off x="3286116" y="2566988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0" name="TextBox 41"/>
            <p:cNvSpPr txBox="1"/>
            <p:nvPr/>
          </p:nvSpPr>
          <p:spPr>
            <a:xfrm>
              <a:off x="4000496" y="2566988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TextBox 42"/>
            <p:cNvSpPr txBox="1"/>
            <p:nvPr/>
          </p:nvSpPr>
          <p:spPr>
            <a:xfrm>
              <a:off x="4714876" y="2566988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5279892" y="256698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平均等待时间</a:t>
              </a:r>
            </a:p>
          </p:txBody>
        </p:sp>
        <p:sp>
          <p:nvSpPr>
            <p:cNvPr id="73" name="TextBox 44"/>
            <p:cNvSpPr txBox="1"/>
            <p:nvPr/>
          </p:nvSpPr>
          <p:spPr>
            <a:xfrm>
              <a:off x="2543698" y="2870202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84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4" name="TextBox 45"/>
            <p:cNvSpPr txBox="1"/>
            <p:nvPr/>
          </p:nvSpPr>
          <p:spPr>
            <a:xfrm>
              <a:off x="2543698" y="3168654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46"/>
            <p:cNvSpPr txBox="1"/>
            <p:nvPr/>
          </p:nvSpPr>
          <p:spPr>
            <a:xfrm>
              <a:off x="2543698" y="3454406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TextBox 47"/>
            <p:cNvSpPr txBox="1"/>
            <p:nvPr/>
          </p:nvSpPr>
          <p:spPr>
            <a:xfrm>
              <a:off x="2543698" y="3735396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TextBox 48"/>
            <p:cNvSpPr txBox="1"/>
            <p:nvPr/>
          </p:nvSpPr>
          <p:spPr>
            <a:xfrm>
              <a:off x="2543698" y="4033848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72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49"/>
            <p:cNvSpPr txBox="1"/>
            <p:nvPr/>
          </p:nvSpPr>
          <p:spPr>
            <a:xfrm>
              <a:off x="2543698" y="4319600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32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9" name="TextBox 50"/>
            <p:cNvSpPr txBox="1"/>
            <p:nvPr/>
          </p:nvSpPr>
          <p:spPr>
            <a:xfrm>
              <a:off x="2543698" y="4610114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68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TextBox 51"/>
            <p:cNvSpPr txBox="1"/>
            <p:nvPr/>
          </p:nvSpPr>
          <p:spPr>
            <a:xfrm>
              <a:off x="3252778" y="2870202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22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1" name="TextBox 52"/>
            <p:cNvSpPr txBox="1"/>
            <p:nvPr/>
          </p:nvSpPr>
          <p:spPr>
            <a:xfrm>
              <a:off x="3252778" y="3168654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20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TextBox 53"/>
            <p:cNvSpPr txBox="1"/>
            <p:nvPr/>
          </p:nvSpPr>
          <p:spPr>
            <a:xfrm>
              <a:off x="3303578" y="3454406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TextBox 54"/>
            <p:cNvSpPr txBox="1"/>
            <p:nvPr/>
          </p:nvSpPr>
          <p:spPr>
            <a:xfrm>
              <a:off x="3252778" y="3735396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10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4" name="TextBox 55"/>
            <p:cNvSpPr txBox="1"/>
            <p:nvPr/>
          </p:nvSpPr>
          <p:spPr>
            <a:xfrm>
              <a:off x="3252778" y="4033848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20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5" name="TextBox 56"/>
            <p:cNvSpPr txBox="1"/>
            <p:nvPr/>
          </p:nvSpPr>
          <p:spPr>
            <a:xfrm>
              <a:off x="3303578" y="4319600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6" name="TextBox 57"/>
            <p:cNvSpPr txBox="1"/>
            <p:nvPr/>
          </p:nvSpPr>
          <p:spPr>
            <a:xfrm>
              <a:off x="3176578" y="4610114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145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7" name="TextBox 58"/>
            <p:cNvSpPr txBox="1"/>
            <p:nvPr/>
          </p:nvSpPr>
          <p:spPr>
            <a:xfrm>
              <a:off x="3987796" y="2870202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8" name="TextBox 59"/>
            <p:cNvSpPr txBox="1"/>
            <p:nvPr/>
          </p:nvSpPr>
          <p:spPr>
            <a:xfrm>
              <a:off x="3987796" y="3168654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TextBox 60"/>
            <p:cNvSpPr txBox="1"/>
            <p:nvPr/>
          </p:nvSpPr>
          <p:spPr>
            <a:xfrm>
              <a:off x="3987796" y="3454406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0" name="TextBox 61"/>
            <p:cNvSpPr txBox="1"/>
            <p:nvPr/>
          </p:nvSpPr>
          <p:spPr>
            <a:xfrm>
              <a:off x="3987796" y="3735396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1" name="TextBox 62"/>
            <p:cNvSpPr txBox="1"/>
            <p:nvPr/>
          </p:nvSpPr>
          <p:spPr>
            <a:xfrm>
              <a:off x="3987796" y="4033848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2" name="TextBox 63"/>
            <p:cNvSpPr txBox="1"/>
            <p:nvPr/>
          </p:nvSpPr>
          <p:spPr>
            <a:xfrm>
              <a:off x="3987796" y="4319600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3" name="TextBox 64"/>
            <p:cNvSpPr txBox="1"/>
            <p:nvPr/>
          </p:nvSpPr>
          <p:spPr>
            <a:xfrm>
              <a:off x="4063996" y="4597414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4" name="TextBox 65"/>
            <p:cNvSpPr txBox="1"/>
            <p:nvPr/>
          </p:nvSpPr>
          <p:spPr>
            <a:xfrm>
              <a:off x="4702176" y="2870202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57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5" name="TextBox 66"/>
            <p:cNvSpPr txBox="1"/>
            <p:nvPr/>
          </p:nvSpPr>
          <p:spPr>
            <a:xfrm>
              <a:off x="4702176" y="3168654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58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6" name="TextBox 67"/>
            <p:cNvSpPr txBox="1"/>
            <p:nvPr/>
          </p:nvSpPr>
          <p:spPr>
            <a:xfrm>
              <a:off x="4702176" y="3454406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56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7" name="TextBox 68"/>
            <p:cNvSpPr txBox="1"/>
            <p:nvPr/>
          </p:nvSpPr>
          <p:spPr>
            <a:xfrm>
              <a:off x="4702176" y="3735396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68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8" name="TextBox 69"/>
            <p:cNvSpPr txBox="1"/>
            <p:nvPr/>
          </p:nvSpPr>
          <p:spPr>
            <a:xfrm>
              <a:off x="4702176" y="4033848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9" name="TextBox 70"/>
            <p:cNvSpPr txBox="1"/>
            <p:nvPr/>
          </p:nvSpPr>
          <p:spPr>
            <a:xfrm>
              <a:off x="4765676" y="4319600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0" name="TextBox 71"/>
            <p:cNvSpPr txBox="1"/>
            <p:nvPr/>
          </p:nvSpPr>
          <p:spPr>
            <a:xfrm>
              <a:off x="4638676" y="4610114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121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TextBox 72"/>
            <p:cNvSpPr txBox="1"/>
            <p:nvPr/>
          </p:nvSpPr>
          <p:spPr>
            <a:xfrm>
              <a:off x="5727708" y="2870202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62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2" name="TextBox 73"/>
            <p:cNvSpPr txBox="1"/>
            <p:nvPr/>
          </p:nvSpPr>
          <p:spPr>
            <a:xfrm>
              <a:off x="5588325" y="3168654"/>
              <a:ext cx="84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61.25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TextBox 74"/>
            <p:cNvSpPr txBox="1"/>
            <p:nvPr/>
          </p:nvSpPr>
          <p:spPr>
            <a:xfrm>
              <a:off x="5588325" y="3454406"/>
              <a:ext cx="84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57.25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4" name="TextBox 75"/>
            <p:cNvSpPr txBox="1"/>
            <p:nvPr/>
          </p:nvSpPr>
          <p:spPr>
            <a:xfrm>
              <a:off x="5588325" y="3735396"/>
              <a:ext cx="84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61.25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TextBox 76"/>
            <p:cNvSpPr txBox="1"/>
            <p:nvPr/>
          </p:nvSpPr>
          <p:spPr>
            <a:xfrm>
              <a:off x="5588325" y="4033848"/>
              <a:ext cx="84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66.25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77"/>
            <p:cNvSpPr txBox="1"/>
            <p:nvPr/>
          </p:nvSpPr>
          <p:spPr>
            <a:xfrm>
              <a:off x="5588325" y="4319600"/>
              <a:ext cx="84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31.25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7" name="TextBox 78"/>
            <p:cNvSpPr txBox="1"/>
            <p:nvPr/>
          </p:nvSpPr>
          <p:spPr>
            <a:xfrm>
              <a:off x="5651508" y="4610114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83.5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93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5273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多级队列调度算法</a:t>
            </a:r>
            <a:r>
              <a:rPr lang="en-US" altLang="zh-CN" dirty="0"/>
              <a:t>(MQ)</a:t>
            </a:r>
            <a:endParaRPr lang="zh-CN" altLang="en-US" dirty="0"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44894" y="1885260"/>
            <a:ext cx="4591203" cy="428628"/>
            <a:chOff x="844893" y="1028010"/>
            <a:chExt cx="45912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42931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就绪队列被划分成多个独立的子队列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227936"/>
            <a:ext cx="3881082" cy="376916"/>
            <a:chOff x="1262422" y="1370686"/>
            <a:chExt cx="3881082" cy="37691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374851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如：前台(交互)、后台(批处理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8566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1262422" y="2569103"/>
            <a:ext cx="3666768" cy="376916"/>
            <a:chOff x="1262422" y="2042656"/>
            <a:chExt cx="3666768" cy="376916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2042656"/>
              <a:ext cx="353420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如：前台–RR、后台–FC</a:t>
              </a:r>
              <a:r>
                <a:rPr lang="en-US" altLang="zh-CN" dirty="0"/>
                <a:t>FS</a:t>
              </a:r>
              <a:endParaRPr lang="zh-CN" altLang="en-US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5763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1" name="组合 10"/>
          <p:cNvGrpSpPr/>
          <p:nvPr/>
        </p:nvGrpSpPr>
        <p:grpSpPr>
          <a:xfrm>
            <a:off x="844894" y="2226427"/>
            <a:ext cx="3941421" cy="428628"/>
            <a:chOff x="844893" y="1699980"/>
            <a:chExt cx="3941421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699980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每个队列拥有自己的调度策略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6999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569103"/>
            <a:ext cx="3298479" cy="428628"/>
            <a:chOff x="844893" y="2385332"/>
            <a:chExt cx="3298479" cy="428628"/>
          </a:xfrm>
        </p:grpSpPr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142976" y="2385332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队列间的调度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4893" y="23853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911779"/>
            <a:ext cx="3809644" cy="985618"/>
            <a:chOff x="1262422" y="2728008"/>
            <a:chExt cx="3809644" cy="985618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394986" y="2728008"/>
              <a:ext cx="317701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/>
                <a:t>固定优先级</a:t>
              </a: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5764" y="31421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1638328" y="3042788"/>
              <a:ext cx="3433738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/>
                <a:t>先处理前台，然后处理后台</a:t>
              </a: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4298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0478" y="34122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643042" y="3327408"/>
              <a:ext cx="2000264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/>
                <a:t>可能导致饥饿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81344" y="3769035"/>
            <a:ext cx="6505366" cy="971104"/>
            <a:chOff x="1281344" y="3585264"/>
            <a:chExt cx="6505366" cy="971104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413908" y="3585264"/>
              <a:ext cx="243801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时间片轮转</a:t>
              </a: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344" y="370024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5764" y="39993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638328" y="3900044"/>
              <a:ext cx="6148382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/>
                <a:t>每个队列都得到一个确定的能够调度其进程的CPU总时间</a:t>
              </a: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0478" y="42694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643042" y="4170150"/>
              <a:ext cx="5929354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如：80%</a:t>
              </a:r>
              <a:r>
                <a:rPr lang="en-US" altLang="zh-CN" sz="1800" dirty="0"/>
                <a:t>CPU</a:t>
              </a:r>
              <a:r>
                <a:rPr lang="zh-CN" altLang="en-US" sz="1800" dirty="0"/>
                <a:t>时间用于前台，20%</a:t>
              </a:r>
              <a:r>
                <a:rPr lang="en-US" altLang="zh-CN" sz="1800" dirty="0"/>
                <a:t>CPU</a:t>
              </a:r>
              <a:r>
                <a:rPr lang="zh-CN" altLang="en-US" sz="1800" dirty="0"/>
                <a:t>时间用于后台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103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41512" y="1052737"/>
            <a:ext cx="8501122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800" spc="-120" dirty="0"/>
              <a:t>多级反馈队列算法</a:t>
            </a:r>
            <a:r>
              <a:rPr lang="en-US" altLang="zh-CN" sz="2800" spc="-120" dirty="0"/>
              <a:t>(</a:t>
            </a:r>
            <a:r>
              <a:rPr lang="zh-CN" altLang="en-US" sz="2800" spc="-120" dirty="0"/>
              <a:t>MLFQ</a:t>
            </a:r>
            <a:r>
              <a:rPr lang="en-US" altLang="zh-CN" sz="2800" spc="-120" dirty="0"/>
              <a:t>)</a:t>
            </a:r>
            <a:endParaRPr lang="zh-CN" altLang="en-US" sz="2800" spc="-120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4" y="1606485"/>
            <a:ext cx="5527307" cy="428628"/>
            <a:chOff x="844893" y="749235"/>
            <a:chExt cx="552730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9235"/>
              <a:ext cx="52292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进程可在不同队列间移动的多级队列算法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9235"/>
              <a:ext cx="43339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916832"/>
            <a:ext cx="5901866" cy="888370"/>
            <a:chOff x="1262422" y="1059582"/>
            <a:chExt cx="5901866" cy="888370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1059582"/>
              <a:ext cx="489152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/>
                <a:t>时间片大小随优先级级别增加而增加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745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6" y="1352059"/>
              <a:ext cx="5769302" cy="59589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/>
                <a:t>如进程在当前的时间片没有完成，则降到下一个优先级</a:t>
              </a:r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704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514096" y="3068960"/>
            <a:ext cx="5700979" cy="2410256"/>
            <a:chOff x="442657" y="1995686"/>
            <a:chExt cx="5700979" cy="2410256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2357422" y="2100462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357422" y="2538615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3756971" y="2315412"/>
              <a:ext cx="468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3410100" y="2315412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>
              <a:off x="3052910" y="2315412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2695720" y="2315412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2338530" y="2315412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357422" y="2950889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357422" y="3395392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756971" y="3165839"/>
              <a:ext cx="468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>
              <a:off x="3410100" y="3165839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5400000">
              <a:off x="3052910" y="3165839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2695720" y="3165839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2338530" y="3165839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357422" y="3908158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357422" y="4343136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>
              <a:off x="3756971" y="4123108"/>
              <a:ext cx="468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>
              <a:off x="3410100" y="4123108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052910" y="4123108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>
              <a:off x="2695720" y="4123108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2338530" y="4123108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4714876" y="2781504"/>
              <a:ext cx="739780" cy="714380"/>
              <a:chOff x="3857620" y="3286130"/>
              <a:chExt cx="739780" cy="71438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3857620" y="3286130"/>
                <a:ext cx="714380" cy="71438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内容占位符 2"/>
              <p:cNvSpPr txBox="1">
                <a:spLocks/>
              </p:cNvSpPr>
              <p:nvPr/>
            </p:nvSpPr>
            <p:spPr>
              <a:xfrm>
                <a:off x="3883020" y="3468018"/>
                <a:ext cx="714380" cy="37691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/>
                <a:r>
                  <a:rPr lang="en-US" altLang="zh-CN" sz="1800">
                    <a:solidFill>
                      <a:schemeClr val="bg1"/>
                    </a:solidFill>
                  </a:rPr>
                  <a:t>CPU</a:t>
                </a:r>
                <a:endParaRPr lang="zh-CN" altLang="en-US" sz="18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2" name="直接箭头连接符 51"/>
            <p:cNvCxnSpPr/>
            <p:nvPr/>
          </p:nvCxnSpPr>
          <p:spPr>
            <a:xfrm>
              <a:off x="4000496" y="2352876"/>
              <a:ext cx="818999" cy="5332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4000496" y="3138694"/>
              <a:ext cx="71438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5400000" flipH="1" flipV="1">
              <a:off x="4000496" y="3353008"/>
              <a:ext cx="785818" cy="78581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5429256" y="3138694"/>
              <a:ext cx="71438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1571604" y="3138694"/>
              <a:ext cx="71438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571604" y="2386214"/>
              <a:ext cx="71438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571604" y="4137238"/>
              <a:ext cx="71438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上下箭头 61"/>
            <p:cNvSpPr/>
            <p:nvPr/>
          </p:nvSpPr>
          <p:spPr>
            <a:xfrm>
              <a:off x="3071802" y="2567190"/>
              <a:ext cx="214314" cy="360000"/>
            </a:xfrm>
            <a:prstGeom prst="up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58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上下箭头 63"/>
            <p:cNvSpPr/>
            <p:nvPr/>
          </p:nvSpPr>
          <p:spPr>
            <a:xfrm>
              <a:off x="3071802" y="3405396"/>
              <a:ext cx="214314" cy="468000"/>
            </a:xfrm>
            <a:prstGeom prst="up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58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52871" y="1995686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11576A"/>
                  </a:solidFill>
                  <a:latin typeface="+mn-ea"/>
                </a:rPr>
                <a:t>q=t</a:t>
              </a:r>
              <a:r>
                <a:rPr lang="en-US" altLang="zh-CN" sz="1600" b="1" baseline="-2500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sz="16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00443" y="2145470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a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00443" y="298629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67066" y="298629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00351" y="298629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00443" y="3934037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67066" y="393403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52871" y="2729116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11576A"/>
                  </a:solidFill>
                  <a:latin typeface="+mn-ea"/>
                </a:rPr>
                <a:t>q=2t</a:t>
              </a:r>
              <a:r>
                <a:rPr lang="en-US" altLang="zh-CN" sz="1600" b="1" baseline="-2500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sz="16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52871" y="4067388"/>
              <a:ext cx="1104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11576A"/>
                  </a:solidFill>
                  <a:latin typeface="+mn-ea"/>
                </a:rPr>
                <a:t>q=2</a:t>
              </a:r>
              <a:r>
                <a:rPr lang="en-US" altLang="zh-CN" sz="1600" b="1" baseline="30000">
                  <a:solidFill>
                    <a:srgbClr val="11576A"/>
                  </a:solidFill>
                  <a:latin typeface="+mn-ea"/>
                </a:rPr>
                <a:t>n-1</a:t>
              </a:r>
              <a:r>
                <a:rPr lang="en-US" altLang="zh-CN" sz="1600" b="1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sz="1600" b="1" baseline="-2500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sz="16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00166" y="1995686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第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级</a:t>
              </a:r>
              <a:endParaRPr lang="zh-CN" altLang="en-US" sz="16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00166" y="278150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第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级</a:t>
              </a:r>
              <a:endParaRPr lang="zh-CN" altLang="en-US" sz="16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00166" y="3794336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第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n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级</a:t>
              </a:r>
              <a:endParaRPr lang="zh-CN" altLang="en-US" sz="16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0365" y="2005254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070C0"/>
                  </a:solidFill>
                  <a:latin typeface="+mn-ea"/>
                </a:rPr>
                <a:t>高优先级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2657" y="3781636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70C0"/>
                  </a:solidFill>
                  <a:latin typeface="+mn-ea"/>
                </a:rPr>
                <a:t>低优先级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3251331" y="3428206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…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5400000">
              <a:off x="1679694" y="3428207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…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896285"/>
            <a:ext cx="4598742" cy="910913"/>
            <a:chOff x="4808044" y="1760933"/>
            <a:chExt cx="4598742" cy="910913"/>
          </a:xfrm>
        </p:grpSpPr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5334003" y="2100342"/>
              <a:ext cx="4072783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/>
                <a:t>CPU密集型进程的优先级下降很快</a:t>
              </a:r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5097465" y="1760933"/>
              <a:ext cx="2429573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/>
                <a:t>MLFQ</a:t>
              </a:r>
              <a:r>
                <a:rPr lang="zh-CN" altLang="en-US" sz="1800" dirty="0"/>
                <a:t>算法的特征</a:t>
              </a:r>
            </a:p>
          </p:txBody>
        </p:sp>
        <p:pic>
          <p:nvPicPr>
            <p:cNvPr id="83" name="图片 8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8944" y="22041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77" name="TextBox 11"/>
            <p:cNvSpPr txBox="1"/>
            <p:nvPr/>
          </p:nvSpPr>
          <p:spPr>
            <a:xfrm>
              <a:off x="4808044" y="1769636"/>
              <a:ext cx="43339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435" y="2544267"/>
            <a:ext cx="3457038" cy="591230"/>
            <a:chOff x="5272294" y="2240086"/>
            <a:chExt cx="3457038" cy="591230"/>
          </a:xfrm>
        </p:grpSpPr>
        <p:sp>
          <p:nvSpPr>
            <p:cNvPr id="80" name="内容占位符 2"/>
            <p:cNvSpPr txBox="1">
              <a:spLocks/>
            </p:cNvSpPr>
            <p:nvPr/>
          </p:nvSpPr>
          <p:spPr>
            <a:xfrm>
              <a:off x="5395560" y="2240086"/>
              <a:ext cx="3333772" cy="59123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/>
                <a:t>I/O密集型进程停留在高优先级</a:t>
              </a:r>
            </a:p>
          </p:txBody>
        </p:sp>
        <p:pic>
          <p:nvPicPr>
            <p:cNvPr id="85" name="图片 8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2294" y="234458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24462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3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0B072F9D-DF8D-4624-9B53-45A5AEB4BC74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96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971550" y="620713"/>
            <a:ext cx="7486650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优先级算法(</a:t>
            </a:r>
            <a:r>
              <a:rPr lang="en-US" altLang="zh-CN">
                <a:solidFill>
                  <a:schemeClr val="tx1"/>
                </a:solidFill>
              </a:rPr>
              <a:t>Priority Scheduling)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1547813" y="3284538"/>
            <a:ext cx="5715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</a:rPr>
              <a:t>静态优先级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</a:rPr>
              <a:t>动态优先级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</a:rPr>
              <a:t>线性优先级调度算法（</a:t>
            </a:r>
            <a:r>
              <a:rPr lang="en-US" altLang="zh-CN" sz="2000">
                <a:solidFill>
                  <a:schemeClr val="tx1"/>
                </a:solidFill>
              </a:rPr>
              <a:t>SRR, Selfish Round Robin）</a:t>
            </a:r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827088" y="2060575"/>
            <a:ext cx="793591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　　是多级队列算法的改进，平衡各进程对响应时间的要求。可适用作业和进程调度，可分成抢先式和非抢先式。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3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FF141DF5-1C7C-4C4B-AD3B-D1AC4AF90E5B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97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1042988" y="765175"/>
            <a:ext cx="7491412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a) </a:t>
            </a:r>
            <a:r>
              <a:rPr lang="zh-CN" altLang="en-US">
                <a:solidFill>
                  <a:schemeClr val="tx1"/>
                </a:solidFill>
              </a:rPr>
              <a:t>静态优先级</a:t>
            </a:r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1042988" y="2852738"/>
            <a:ext cx="7415212" cy="27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</a:rPr>
              <a:t>优先级创建依据：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/>
              <a:t>进程类型（系统进程优先级较高）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/>
              <a:t>对资源的需求（对</a:t>
            </a:r>
            <a:r>
              <a:rPr lang="en-US" altLang="zh-CN" sz="2000"/>
              <a:t>CPU</a:t>
            </a:r>
            <a:r>
              <a:rPr lang="zh-CN" altLang="en-US" sz="2000"/>
              <a:t>和内存需求较少的进程，优先级较高）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/>
              <a:t>用户要求（紧迫程度和付费多少）</a:t>
            </a:r>
          </a:p>
        </p:txBody>
      </p:sp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1042988" y="1700213"/>
            <a:ext cx="75676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优先级在创建进程时就确定，直到进程终止前都不改变。通常是一个整数。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4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209E79FD-9A8D-4898-8F48-E858979A3C37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98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035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00356" name="Picture 5" descr="2-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317750"/>
            <a:ext cx="7034212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Text Box 6"/>
          <p:cNvSpPr txBox="1">
            <a:spLocks noChangeArrowheads="1"/>
          </p:cNvSpPr>
          <p:nvPr/>
        </p:nvSpPr>
        <p:spPr bwMode="auto">
          <a:xfrm>
            <a:off x="727075" y="1171575"/>
            <a:ext cx="648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</a:rPr>
              <a:t>例：有４级优先级队列的进程调度：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3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B84C5F95-D24A-4EBA-A29D-69CA5E136F45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99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971550" y="620713"/>
            <a:ext cx="7486650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b) </a:t>
            </a:r>
            <a:r>
              <a:rPr lang="zh-CN" altLang="en-US">
                <a:solidFill>
                  <a:schemeClr val="tx1"/>
                </a:solidFill>
              </a:rPr>
              <a:t>动态优先级</a:t>
            </a:r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963613" y="2790825"/>
            <a:ext cx="7772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</a:pPr>
            <a:r>
              <a:rPr lang="zh-CN" altLang="en-US" sz="2400">
                <a:solidFill>
                  <a:schemeClr val="tx1"/>
                </a:solidFill>
              </a:rPr>
              <a:t>在就绪队列中，</a:t>
            </a:r>
            <a:r>
              <a:rPr lang="zh-CN" altLang="en-US" sz="2400"/>
              <a:t>等待时间</a:t>
            </a:r>
            <a:r>
              <a:rPr lang="zh-CN" altLang="en-US" sz="2400">
                <a:solidFill>
                  <a:schemeClr val="tx1"/>
                </a:solidFill>
              </a:rPr>
              <a:t>延长则优先级提高，从而使优先级较低的进程在等待足够的时间后，其优先级提高到可被调度执行；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</a:pPr>
            <a:r>
              <a:rPr lang="zh-CN" altLang="en-US" sz="2400">
                <a:solidFill>
                  <a:schemeClr val="tx1"/>
                </a:solidFill>
              </a:rPr>
              <a:t>进程每</a:t>
            </a:r>
            <a:r>
              <a:rPr lang="zh-CN" altLang="en-US" sz="2400"/>
              <a:t>执行一个时间片</a:t>
            </a:r>
            <a:r>
              <a:rPr lang="zh-CN" altLang="en-US" sz="2400">
                <a:solidFill>
                  <a:schemeClr val="tx1"/>
                </a:solidFill>
              </a:rPr>
              <a:t>，就降低其优先级，从而使一个进程持续执行时，其优先级降低直到可出让</a:t>
            </a:r>
            <a:r>
              <a:rPr lang="en-US" altLang="zh-CN" sz="2400">
                <a:solidFill>
                  <a:schemeClr val="tx1"/>
                </a:solidFill>
              </a:rPr>
              <a:t>CPU。</a:t>
            </a:r>
          </a:p>
        </p:txBody>
      </p:sp>
      <p:sp>
        <p:nvSpPr>
          <p:cNvPr id="101381" name="Text Box 4"/>
          <p:cNvSpPr txBox="1">
            <a:spLocks noChangeArrowheads="1"/>
          </p:cNvSpPr>
          <p:nvPr/>
        </p:nvSpPr>
        <p:spPr bwMode="auto">
          <a:xfrm>
            <a:off x="971550" y="1700213"/>
            <a:ext cx="7064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优先级在创建进程时就赋予，在进程运行中被改变．如确定如下修改策略：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7773</Words>
  <Application>Microsoft Office PowerPoint</Application>
  <PresentationFormat>全屏显示(4:3)</PresentationFormat>
  <Paragraphs>1879</Paragraphs>
  <Slides>129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129</vt:i4>
      </vt:variant>
    </vt:vector>
  </HeadingPairs>
  <TitlesOfParts>
    <vt:vector size="148" baseType="lpstr">
      <vt:lpstr>굴림</vt:lpstr>
      <vt:lpstr>Monotype Sorts</vt:lpstr>
      <vt:lpstr>MS PGothic</vt:lpstr>
      <vt:lpstr>黑体</vt:lpstr>
      <vt:lpstr>华文琥珀</vt:lpstr>
      <vt:lpstr>楷体_GB2312</vt:lpstr>
      <vt:lpstr>SimSun</vt:lpstr>
      <vt:lpstr>SimSun</vt:lpstr>
      <vt:lpstr>微软雅黑</vt:lpstr>
      <vt:lpstr>张海山锐谐体2.0-授权联系：Samtype@QQ.com</vt:lpstr>
      <vt:lpstr>Arial</vt:lpstr>
      <vt:lpstr>Tahoma</vt:lpstr>
      <vt:lpstr>Times New Roman</vt:lpstr>
      <vt:lpstr>Verdana</vt:lpstr>
      <vt:lpstr>Wingdings</vt:lpstr>
      <vt:lpstr>psh3_Print</vt:lpstr>
      <vt:lpstr>Default Design</vt:lpstr>
      <vt:lpstr>Visio</vt:lpstr>
      <vt:lpstr>Artwork</vt:lpstr>
      <vt:lpstr>Operating System</vt:lpstr>
      <vt:lpstr>Definition of OS</vt:lpstr>
      <vt:lpstr>Feature of OS</vt:lpstr>
      <vt:lpstr>Evolution of Process model</vt:lpstr>
      <vt:lpstr>回顾Multics: seed of modern OS</vt:lpstr>
      <vt:lpstr>Multics: seed of modern OS</vt:lpstr>
      <vt:lpstr>Essential of Cocurrency</vt:lpstr>
      <vt:lpstr>Cocurrent VS Parellel</vt:lpstr>
      <vt:lpstr>Efficiency of Cocurrency</vt:lpstr>
      <vt:lpstr>Efficiency of Cocurrency</vt:lpstr>
      <vt:lpstr>Challenge caused by cocurrent</vt:lpstr>
      <vt:lpstr>为了达到并发的设计目标…..</vt:lpstr>
      <vt:lpstr>Concept of Process</vt:lpstr>
      <vt:lpstr>Concept of Process</vt:lpstr>
      <vt:lpstr>Process VS Program</vt:lpstr>
      <vt:lpstr>Process VS Program</vt:lpstr>
      <vt:lpstr>Definition of Process</vt:lpstr>
      <vt:lpstr>How Process look like</vt:lpstr>
      <vt:lpstr>Process States (1)</vt:lpstr>
      <vt:lpstr>Process States (2)</vt:lpstr>
      <vt:lpstr>Process States transitions</vt:lpstr>
      <vt:lpstr>Complex Process States (1)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挂起进程模型</vt:lpstr>
      <vt:lpstr>单挂起进程模型</vt:lpstr>
      <vt:lpstr>双挂起进程模型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Process States in WinXP/2K</vt:lpstr>
      <vt:lpstr>Process states in Linux(1)</vt:lpstr>
      <vt:lpstr>Process states in Linux(2)</vt:lpstr>
      <vt:lpstr>Process states in Linux(3)</vt:lpstr>
      <vt:lpstr>Android中的活动状态</vt:lpstr>
      <vt:lpstr>进程的数据结构设计</vt:lpstr>
      <vt:lpstr>Data Structure of Process</vt:lpstr>
      <vt:lpstr>Content of PCB</vt:lpstr>
      <vt:lpstr>Task_Struct in Linux</vt:lpstr>
      <vt:lpstr>PCB Table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Process Image</vt:lpstr>
      <vt:lpstr>PowerPoint 演示文稿</vt:lpstr>
      <vt:lpstr>进程的设计目标</vt:lpstr>
      <vt:lpstr>PowerPoint 演示文稿</vt:lpstr>
      <vt:lpstr>进程的调度算法</vt:lpstr>
      <vt:lpstr>PowerPoint 演示文稿</vt:lpstr>
      <vt:lpstr>Scheduling</vt:lpstr>
      <vt:lpstr>PowerPoint 演示文稿</vt:lpstr>
      <vt:lpstr>PowerPoint 演示文稿</vt:lpstr>
      <vt:lpstr>Goal of Scheduling</vt:lpstr>
      <vt:lpstr>PowerPoint 演示文稿</vt:lpstr>
      <vt:lpstr>PowerPoint 演示文稿</vt:lpstr>
      <vt:lpstr>PowerPoint 演示文稿</vt:lpstr>
      <vt:lpstr>PowerPoint 演示文稿</vt:lpstr>
      <vt:lpstr>Scheduling in batch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Three-level scheduling</vt:lpstr>
      <vt:lpstr>Scheduling in interactive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Scheduling in interactive system</vt:lpstr>
      <vt:lpstr>Scheduling implementation</vt:lpstr>
      <vt:lpstr>PowerPoint 演示文稿</vt:lpstr>
      <vt:lpstr>PowerPoint 演示文稿</vt:lpstr>
      <vt:lpstr>PowerPoint 演示文稿</vt:lpstr>
      <vt:lpstr>调度机制设定</vt:lpstr>
      <vt:lpstr>进程间的通信方式</vt:lpstr>
      <vt:lpstr>进程间的通信方法</vt:lpstr>
      <vt:lpstr>线程的发展</vt:lpstr>
      <vt:lpstr>How to implement this GAME</vt:lpstr>
      <vt:lpstr>PowerPoint 演示文稿</vt:lpstr>
      <vt:lpstr>The Thread Model</vt:lpstr>
      <vt:lpstr>Implementing Threads(1)</vt:lpstr>
      <vt:lpstr>Implementing Threads(2)</vt:lpstr>
      <vt:lpstr>Implementing Threads(3)</vt:lpstr>
      <vt:lpstr>Implementing Threads(4)</vt:lpstr>
      <vt:lpstr>Implementing Threads(5)</vt:lpstr>
      <vt:lpstr>Implementing Threads(6)</vt:lpstr>
      <vt:lpstr>Implementing Threads(7)</vt:lpstr>
      <vt:lpstr>PowerPoint 演示文稿</vt:lpstr>
      <vt:lpstr>PowerPoint 演示文稿</vt:lpstr>
      <vt:lpstr>The Thread Model (７)</vt:lpstr>
      <vt:lpstr>The Thread Model (８)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2018-10-15T09:31:16Z</dcterms:created>
  <dcterms:modified xsi:type="dcterms:W3CDTF">2018-10-15T09:31:27Z</dcterms:modified>
</cp:coreProperties>
</file>